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57" r:id="rId14"/>
    <p:sldId id="258" r:id="rId15"/>
    <p:sldId id="259" r:id="rId16"/>
    <p:sldId id="262" r:id="rId17"/>
    <p:sldId id="263" r:id="rId18"/>
    <p:sldId id="265" r:id="rId19"/>
    <p:sldId id="266" r:id="rId20"/>
    <p:sldId id="267" r:id="rId21"/>
    <p:sldId id="280" r:id="rId22"/>
    <p:sldId id="286" r:id="rId23"/>
    <p:sldId id="28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8"/>
    <p:restoredTop sz="93496"/>
  </p:normalViewPr>
  <p:slideViewPr>
    <p:cSldViewPr>
      <p:cViewPr varScale="1">
        <p:scale>
          <a:sx n="120" d="100"/>
          <a:sy n="120" d="100"/>
        </p:scale>
        <p:origin x="45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Laksmita</a:t>
            </a:r>
            <a:r>
              <a:rPr spc="-55" dirty="0"/>
              <a:t> </a:t>
            </a:r>
            <a:r>
              <a:rPr spc="-5" dirty="0"/>
              <a:t>Rahadianti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Laksmita</a:t>
            </a:r>
            <a:r>
              <a:rPr spc="-55" dirty="0"/>
              <a:t> </a:t>
            </a:r>
            <a:r>
              <a:rPr spc="-5" dirty="0"/>
              <a:t>Rahadianti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Laksmita</a:t>
            </a:r>
            <a:r>
              <a:rPr spc="-55" dirty="0"/>
              <a:t> </a:t>
            </a:r>
            <a:r>
              <a:rPr spc="-5" dirty="0"/>
              <a:t>Rahadianti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Laksmita</a:t>
            </a:r>
            <a:r>
              <a:rPr spc="-55" dirty="0"/>
              <a:t> </a:t>
            </a:r>
            <a:r>
              <a:rPr spc="-5" dirty="0"/>
              <a:t>Rahadianti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Laksmita</a:t>
            </a:r>
            <a:r>
              <a:rPr spc="-55" dirty="0"/>
              <a:t> </a:t>
            </a:r>
            <a:r>
              <a:rPr spc="-5" dirty="0"/>
              <a:t>Rahadianti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0242" y="437769"/>
            <a:ext cx="712533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542" y="3245942"/>
            <a:ext cx="6545580" cy="2152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7542" y="6469557"/>
            <a:ext cx="1163955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Laksmita</a:t>
            </a:r>
            <a:r>
              <a:rPr spc="-55" dirty="0"/>
              <a:t> </a:t>
            </a:r>
            <a:r>
              <a:rPr spc="-5" dirty="0"/>
              <a:t>Rahadianti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32403" y="6469557"/>
            <a:ext cx="1681479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5" Type="http://schemas.openxmlformats.org/officeDocument/2006/relationships/image" Target="../media/image2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13" Type="http://schemas.openxmlformats.org/officeDocument/2006/relationships/image" Target="../media/image34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12" Type="http://schemas.openxmlformats.org/officeDocument/2006/relationships/image" Target="../media/image33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2.jpg"/><Relationship Id="rId5" Type="http://schemas.openxmlformats.org/officeDocument/2006/relationships/image" Target="../media/image26.jpg"/><Relationship Id="rId10" Type="http://schemas.openxmlformats.org/officeDocument/2006/relationships/image" Target="../media/image31.jpg"/><Relationship Id="rId4" Type="http://schemas.openxmlformats.org/officeDocument/2006/relationships/image" Target="../media/image25.jpg"/><Relationship Id="rId9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359663"/>
            <a:ext cx="9156700" cy="1336675"/>
            <a:chOff x="-6095" y="359663"/>
            <a:chExt cx="9156700" cy="1336675"/>
          </a:xfrm>
        </p:grpSpPr>
        <p:sp>
          <p:nvSpPr>
            <p:cNvPr id="3" name="object 3"/>
            <p:cNvSpPr/>
            <p:nvPr/>
          </p:nvSpPr>
          <p:spPr>
            <a:xfrm>
              <a:off x="0" y="365759"/>
              <a:ext cx="9144000" cy="1324610"/>
            </a:xfrm>
            <a:custGeom>
              <a:avLst/>
              <a:gdLst/>
              <a:ahLst/>
              <a:cxnLst/>
              <a:rect l="l" t="t" r="r" b="b"/>
              <a:pathLst>
                <a:path w="9144000" h="1324610">
                  <a:moveTo>
                    <a:pt x="9144000" y="0"/>
                  </a:moveTo>
                  <a:lnTo>
                    <a:pt x="0" y="0"/>
                  </a:lnTo>
                  <a:lnTo>
                    <a:pt x="0" y="1324356"/>
                  </a:lnTo>
                  <a:lnTo>
                    <a:pt x="9144000" y="132435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65759"/>
              <a:ext cx="9144000" cy="1324610"/>
            </a:xfrm>
            <a:custGeom>
              <a:avLst/>
              <a:gdLst/>
              <a:ahLst/>
              <a:cxnLst/>
              <a:rect l="l" t="t" r="r" b="b"/>
              <a:pathLst>
                <a:path w="9144000" h="1324610">
                  <a:moveTo>
                    <a:pt x="0" y="1324356"/>
                  </a:moveTo>
                  <a:lnTo>
                    <a:pt x="9144000" y="132435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24356"/>
                  </a:lnTo>
                  <a:close/>
                </a:path>
              </a:pathLst>
            </a:custGeom>
            <a:ln w="12192">
              <a:solidFill>
                <a:srgbClr val="788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6095" y="5018532"/>
            <a:ext cx="9156700" cy="1344295"/>
            <a:chOff x="-6095" y="5018532"/>
            <a:chExt cx="9156700" cy="1344295"/>
          </a:xfrm>
        </p:grpSpPr>
        <p:sp>
          <p:nvSpPr>
            <p:cNvPr id="6" name="object 6"/>
            <p:cNvSpPr/>
            <p:nvPr/>
          </p:nvSpPr>
          <p:spPr>
            <a:xfrm>
              <a:off x="0" y="5024628"/>
              <a:ext cx="9144000" cy="1332230"/>
            </a:xfrm>
            <a:custGeom>
              <a:avLst/>
              <a:gdLst/>
              <a:ahLst/>
              <a:cxnLst/>
              <a:rect l="l" t="t" r="r" b="b"/>
              <a:pathLst>
                <a:path w="9144000" h="1332229">
                  <a:moveTo>
                    <a:pt x="9144000" y="0"/>
                  </a:moveTo>
                  <a:lnTo>
                    <a:pt x="0" y="0"/>
                  </a:lnTo>
                  <a:lnTo>
                    <a:pt x="0" y="1331976"/>
                  </a:lnTo>
                  <a:lnTo>
                    <a:pt x="9144000" y="13319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024628"/>
              <a:ext cx="9144000" cy="1332230"/>
            </a:xfrm>
            <a:custGeom>
              <a:avLst/>
              <a:gdLst/>
              <a:ahLst/>
              <a:cxnLst/>
              <a:rect l="l" t="t" r="r" b="b"/>
              <a:pathLst>
                <a:path w="9144000" h="1332229">
                  <a:moveTo>
                    <a:pt x="0" y="1331976"/>
                  </a:moveTo>
                  <a:lnTo>
                    <a:pt x="9144000" y="1331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31976"/>
                  </a:lnTo>
                  <a:close/>
                </a:path>
              </a:pathLst>
            </a:custGeom>
            <a:ln w="12191">
              <a:solidFill>
                <a:srgbClr val="788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18612" y="1962131"/>
            <a:ext cx="4467987" cy="2388218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5"/>
              </a:spcBef>
            </a:pPr>
            <a:r>
              <a:rPr lang="en-ID" sz="4500" spc="-200" dirty="0" err="1"/>
              <a:t>Pengolahan</a:t>
            </a:r>
            <a:r>
              <a:rPr lang="en-ID" sz="4500" spc="-430" dirty="0"/>
              <a:t> </a:t>
            </a:r>
            <a:r>
              <a:rPr lang="en-ID" sz="4500" spc="-290" dirty="0"/>
              <a:t>Citra</a:t>
            </a:r>
            <a:endParaRPr sz="4500" dirty="0"/>
          </a:p>
          <a:p>
            <a:pPr marL="562610" marR="554355" algn="ctr">
              <a:lnSpc>
                <a:spcPct val="123400"/>
              </a:lnSpc>
              <a:spcBef>
                <a:spcPts val="80"/>
              </a:spcBef>
            </a:pPr>
            <a:r>
              <a:rPr sz="2000" spc="-15" dirty="0">
                <a:latin typeface="Carlito"/>
                <a:cs typeface="Carlito"/>
              </a:rPr>
              <a:t>Pengantar Mata </a:t>
            </a:r>
            <a:r>
              <a:rPr sz="2000" spc="-10" dirty="0">
                <a:latin typeface="Carlito"/>
                <a:cs typeface="Carlito"/>
              </a:rPr>
              <a:t>Kuliah  Semester </a:t>
            </a:r>
            <a:r>
              <a:rPr lang="en-US" sz="2000" spc="-5" dirty="0" err="1">
                <a:latin typeface="Carlito"/>
                <a:cs typeface="Carlito"/>
              </a:rPr>
              <a:t>Genap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</a:t>
            </a:r>
            <a:r>
              <a:rPr lang="en-US" sz="2000" dirty="0">
                <a:latin typeface="Carlito"/>
                <a:cs typeface="Carlito"/>
              </a:rPr>
              <a:t>19</a:t>
            </a:r>
            <a:r>
              <a:rPr sz="2000" dirty="0">
                <a:latin typeface="Carlito"/>
                <a:cs typeface="Carlito"/>
              </a:rPr>
              <a:t>/20</a:t>
            </a:r>
            <a:r>
              <a:rPr lang="en-US" sz="2000" dirty="0">
                <a:latin typeface="Carlito"/>
                <a:cs typeface="Carlito"/>
              </a:rPr>
              <a:t>20</a:t>
            </a:r>
            <a:r>
              <a:rPr sz="2000" dirty="0">
                <a:latin typeface="Carlito"/>
                <a:cs typeface="Carlito"/>
              </a:rPr>
              <a:t> </a:t>
            </a:r>
            <a:br>
              <a:rPr lang="en-US" sz="2000" dirty="0">
                <a:latin typeface="Carlito"/>
                <a:cs typeface="Carlito"/>
              </a:rPr>
            </a:br>
            <a:r>
              <a:rPr sz="2000" dirty="0">
                <a:latin typeface="Carlito"/>
                <a:cs typeface="Carlito"/>
              </a:rPr>
              <a:t> </a:t>
            </a:r>
            <a:r>
              <a:rPr lang="en-US" sz="2000" spc="-10" dirty="0" err="1">
                <a:latin typeface="Carlito"/>
                <a:cs typeface="Carlito"/>
              </a:rPr>
              <a:t>M.Naufal</a:t>
            </a:r>
            <a:br>
              <a:rPr lang="en-US" sz="2000" spc="-10" dirty="0">
                <a:latin typeface="Carlito"/>
                <a:cs typeface="Carlito"/>
              </a:rPr>
            </a:br>
            <a:r>
              <a:rPr lang="en-US" sz="2000" spc="-10" dirty="0" err="1">
                <a:latin typeface="Carlito"/>
                <a:cs typeface="Carlito"/>
              </a:rPr>
              <a:t>Politeknik</a:t>
            </a:r>
            <a:r>
              <a:rPr lang="en-US" sz="2000" spc="-10" dirty="0">
                <a:latin typeface="Carlito"/>
                <a:cs typeface="Carlito"/>
              </a:rPr>
              <a:t> </a:t>
            </a:r>
            <a:r>
              <a:rPr lang="en-US" sz="2000" spc="-10" dirty="0" err="1">
                <a:latin typeface="Carlito"/>
                <a:cs typeface="Carlito"/>
              </a:rPr>
              <a:t>Harapan</a:t>
            </a:r>
            <a:r>
              <a:rPr lang="en-US" sz="2000" spc="-10" dirty="0">
                <a:latin typeface="Carlito"/>
                <a:cs typeface="Carlito"/>
              </a:rPr>
              <a:t> Bersama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pc="-215" dirty="0"/>
              <a:t>Klasifikasi </a:t>
            </a:r>
            <a:r>
              <a:rPr spc="-229" dirty="0"/>
              <a:t>Citra</a:t>
            </a:r>
            <a:r>
              <a:rPr spc="-285" dirty="0"/>
              <a:t> </a:t>
            </a:r>
            <a:r>
              <a:rPr spc="-250" dirty="0"/>
              <a:t>Dijital</a:t>
            </a:r>
          </a:p>
        </p:txBody>
      </p:sp>
      <p:sp>
        <p:nvSpPr>
          <p:cNvPr id="3" name="object 3"/>
          <p:cNvSpPr/>
          <p:nvPr/>
        </p:nvSpPr>
        <p:spPr>
          <a:xfrm>
            <a:off x="4770120" y="1943100"/>
            <a:ext cx="1427988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427" y="1943100"/>
            <a:ext cx="1429512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96811" y="1943100"/>
            <a:ext cx="1427988" cy="95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8260" y="1943100"/>
            <a:ext cx="1427988" cy="95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95288" y="3153155"/>
            <a:ext cx="1429512" cy="952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8927" y="3147060"/>
            <a:ext cx="1429511" cy="952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0120" y="3153155"/>
            <a:ext cx="1427988" cy="952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3427" y="3147060"/>
            <a:ext cx="1429512" cy="952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95288" y="4378452"/>
            <a:ext cx="1429512" cy="952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3427" y="4352544"/>
            <a:ext cx="1429512" cy="952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70120" y="4352544"/>
            <a:ext cx="1427988" cy="952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8260" y="4378452"/>
            <a:ext cx="1427988" cy="952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54095" y="5766815"/>
            <a:ext cx="1429511" cy="952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80788" y="5766815"/>
            <a:ext cx="1427988" cy="952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41038" y="5380431"/>
            <a:ext cx="66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Query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720090" marR="1711960">
              <a:lnSpc>
                <a:spcPts val="3890"/>
              </a:lnSpc>
              <a:spcBef>
                <a:spcPts val="1155"/>
              </a:spcBef>
            </a:pPr>
            <a:r>
              <a:rPr spc="-229" dirty="0"/>
              <a:t>Real </a:t>
            </a:r>
            <a:r>
              <a:rPr spc="-210" dirty="0"/>
              <a:t>Research: </a:t>
            </a:r>
            <a:r>
              <a:rPr spc="-170" dirty="0"/>
              <a:t>Content-Based</a:t>
            </a:r>
            <a:r>
              <a:rPr spc="-409" dirty="0"/>
              <a:t> </a:t>
            </a:r>
            <a:r>
              <a:rPr spc="-165" dirty="0"/>
              <a:t>Image  </a:t>
            </a:r>
            <a:r>
              <a:rPr spc="-225" dirty="0"/>
              <a:t>Retrieval </a:t>
            </a:r>
            <a:r>
              <a:rPr spc="-190" dirty="0"/>
              <a:t>for </a:t>
            </a:r>
            <a:r>
              <a:rPr spc="-215" dirty="0"/>
              <a:t>Batik</a:t>
            </a:r>
            <a:r>
              <a:rPr spc="-420" dirty="0"/>
              <a:t> </a:t>
            </a:r>
            <a:r>
              <a:rPr spc="-200" dirty="0"/>
              <a:t>Patterns</a:t>
            </a:r>
          </a:p>
        </p:txBody>
      </p:sp>
      <p:sp>
        <p:nvSpPr>
          <p:cNvPr id="3" name="object 3"/>
          <p:cNvSpPr/>
          <p:nvPr/>
        </p:nvSpPr>
        <p:spPr>
          <a:xfrm>
            <a:off x="629412" y="1872995"/>
            <a:ext cx="8106673" cy="4343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720090" marR="1711960">
              <a:lnSpc>
                <a:spcPts val="3890"/>
              </a:lnSpc>
              <a:spcBef>
                <a:spcPts val="1155"/>
              </a:spcBef>
            </a:pPr>
            <a:r>
              <a:rPr spc="-229" dirty="0"/>
              <a:t>Real </a:t>
            </a:r>
            <a:r>
              <a:rPr spc="-210" dirty="0"/>
              <a:t>Research: </a:t>
            </a:r>
            <a:r>
              <a:rPr spc="-170" dirty="0"/>
              <a:t>Content-Based</a:t>
            </a:r>
            <a:r>
              <a:rPr spc="-409" dirty="0"/>
              <a:t> </a:t>
            </a:r>
            <a:r>
              <a:rPr spc="-165" dirty="0"/>
              <a:t>Image  </a:t>
            </a:r>
            <a:r>
              <a:rPr spc="-225" dirty="0"/>
              <a:t>Retrieval </a:t>
            </a:r>
            <a:r>
              <a:rPr spc="-190" dirty="0"/>
              <a:t>for </a:t>
            </a:r>
            <a:r>
              <a:rPr spc="-215" dirty="0"/>
              <a:t>Batik</a:t>
            </a:r>
            <a:r>
              <a:rPr spc="-420" dirty="0"/>
              <a:t> </a:t>
            </a:r>
            <a:r>
              <a:rPr spc="-200" dirty="0"/>
              <a:t>Patterns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756916" y="2570988"/>
            <a:ext cx="1795780" cy="896619"/>
            <a:chOff x="2756916" y="2570988"/>
            <a:chExt cx="1795780" cy="896619"/>
          </a:xfrm>
        </p:grpSpPr>
        <p:sp>
          <p:nvSpPr>
            <p:cNvPr id="5" name="object 5"/>
            <p:cNvSpPr/>
            <p:nvPr/>
          </p:nvSpPr>
          <p:spPr>
            <a:xfrm>
              <a:off x="2756916" y="2570988"/>
              <a:ext cx="896111" cy="896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95700" y="2570988"/>
              <a:ext cx="856488" cy="8564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67155" y="2570988"/>
            <a:ext cx="1824355" cy="896619"/>
            <a:chOff x="867155" y="2570988"/>
            <a:chExt cx="1824355" cy="896619"/>
          </a:xfrm>
        </p:grpSpPr>
        <p:sp>
          <p:nvSpPr>
            <p:cNvPr id="8" name="object 8"/>
            <p:cNvSpPr/>
            <p:nvPr/>
          </p:nvSpPr>
          <p:spPr>
            <a:xfrm>
              <a:off x="867155" y="2570988"/>
              <a:ext cx="896112" cy="896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95272" y="2570988"/>
              <a:ext cx="896112" cy="896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48867" y="3579876"/>
            <a:ext cx="856488" cy="856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3267" y="3569208"/>
            <a:ext cx="851916" cy="853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706367" y="3279647"/>
            <a:ext cx="3722370" cy="1143000"/>
            <a:chOff x="3706367" y="3279647"/>
            <a:chExt cx="3722370" cy="1143000"/>
          </a:xfrm>
        </p:grpSpPr>
        <p:sp>
          <p:nvSpPr>
            <p:cNvPr id="13" name="object 13"/>
            <p:cNvSpPr/>
            <p:nvPr/>
          </p:nvSpPr>
          <p:spPr>
            <a:xfrm>
              <a:off x="3706367" y="3569207"/>
              <a:ext cx="853439" cy="8534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59808" y="3285743"/>
              <a:ext cx="2868930" cy="1089660"/>
            </a:xfrm>
            <a:custGeom>
              <a:avLst/>
              <a:gdLst/>
              <a:ahLst/>
              <a:cxnLst/>
              <a:rect l="l" t="t" r="r" b="b"/>
              <a:pathLst>
                <a:path w="2868929" h="1089660">
                  <a:moveTo>
                    <a:pt x="2868422" y="530352"/>
                  </a:moveTo>
                  <a:lnTo>
                    <a:pt x="2855925" y="524129"/>
                  </a:lnTo>
                  <a:lnTo>
                    <a:pt x="2792222" y="492379"/>
                  </a:lnTo>
                  <a:lnTo>
                    <a:pt x="2792272" y="524154"/>
                  </a:lnTo>
                  <a:lnTo>
                    <a:pt x="2145792" y="525068"/>
                  </a:lnTo>
                  <a:lnTo>
                    <a:pt x="2145792" y="181610"/>
                  </a:lnTo>
                  <a:lnTo>
                    <a:pt x="2139302" y="133324"/>
                  </a:lnTo>
                  <a:lnTo>
                    <a:pt x="2121001" y="89941"/>
                  </a:lnTo>
                  <a:lnTo>
                    <a:pt x="2092604" y="53187"/>
                  </a:lnTo>
                  <a:lnTo>
                    <a:pt x="2055850" y="24790"/>
                  </a:lnTo>
                  <a:lnTo>
                    <a:pt x="2012467" y="6489"/>
                  </a:lnTo>
                  <a:lnTo>
                    <a:pt x="1964182" y="0"/>
                  </a:lnTo>
                  <a:lnTo>
                    <a:pt x="795782" y="0"/>
                  </a:lnTo>
                  <a:lnTo>
                    <a:pt x="747483" y="6489"/>
                  </a:lnTo>
                  <a:lnTo>
                    <a:pt x="704100" y="24790"/>
                  </a:lnTo>
                  <a:lnTo>
                    <a:pt x="667346" y="53187"/>
                  </a:lnTo>
                  <a:lnTo>
                    <a:pt x="638949" y="89941"/>
                  </a:lnTo>
                  <a:lnTo>
                    <a:pt x="620649" y="133324"/>
                  </a:lnTo>
                  <a:lnTo>
                    <a:pt x="614172" y="181610"/>
                  </a:lnTo>
                  <a:lnTo>
                    <a:pt x="614172" y="527215"/>
                  </a:lnTo>
                  <a:lnTo>
                    <a:pt x="0" y="528066"/>
                  </a:lnTo>
                  <a:lnTo>
                    <a:pt x="0" y="540766"/>
                  </a:lnTo>
                  <a:lnTo>
                    <a:pt x="614172" y="539915"/>
                  </a:lnTo>
                  <a:lnTo>
                    <a:pt x="614172" y="908050"/>
                  </a:lnTo>
                  <a:lnTo>
                    <a:pt x="620649" y="956348"/>
                  </a:lnTo>
                  <a:lnTo>
                    <a:pt x="638949" y="999731"/>
                  </a:lnTo>
                  <a:lnTo>
                    <a:pt x="667346" y="1036485"/>
                  </a:lnTo>
                  <a:lnTo>
                    <a:pt x="704100" y="1064882"/>
                  </a:lnTo>
                  <a:lnTo>
                    <a:pt x="747483" y="1083183"/>
                  </a:lnTo>
                  <a:lnTo>
                    <a:pt x="795782" y="1089660"/>
                  </a:lnTo>
                  <a:lnTo>
                    <a:pt x="1964182" y="1089660"/>
                  </a:lnTo>
                  <a:lnTo>
                    <a:pt x="2012467" y="1083183"/>
                  </a:lnTo>
                  <a:lnTo>
                    <a:pt x="2055850" y="1064882"/>
                  </a:lnTo>
                  <a:lnTo>
                    <a:pt x="2092604" y="1036485"/>
                  </a:lnTo>
                  <a:lnTo>
                    <a:pt x="2121001" y="999731"/>
                  </a:lnTo>
                  <a:lnTo>
                    <a:pt x="2139302" y="956348"/>
                  </a:lnTo>
                  <a:lnTo>
                    <a:pt x="2145792" y="908050"/>
                  </a:lnTo>
                  <a:lnTo>
                    <a:pt x="2145792" y="537768"/>
                  </a:lnTo>
                  <a:lnTo>
                    <a:pt x="2792285" y="536854"/>
                  </a:lnTo>
                  <a:lnTo>
                    <a:pt x="2792349" y="568579"/>
                  </a:lnTo>
                  <a:lnTo>
                    <a:pt x="2868422" y="530352"/>
                  </a:lnTo>
                  <a:close/>
                </a:path>
              </a:pathLst>
            </a:custGeom>
            <a:solidFill>
              <a:srgbClr val="D092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73979" y="3285743"/>
              <a:ext cx="1531620" cy="1089660"/>
            </a:xfrm>
            <a:custGeom>
              <a:avLst/>
              <a:gdLst/>
              <a:ahLst/>
              <a:cxnLst/>
              <a:rect l="l" t="t" r="r" b="b"/>
              <a:pathLst>
                <a:path w="1531620" h="1089660">
                  <a:moveTo>
                    <a:pt x="0" y="181609"/>
                  </a:moveTo>
                  <a:lnTo>
                    <a:pt x="6485" y="133320"/>
                  </a:lnTo>
                  <a:lnTo>
                    <a:pt x="24788" y="89934"/>
                  </a:lnTo>
                  <a:lnTo>
                    <a:pt x="53181" y="53181"/>
                  </a:lnTo>
                  <a:lnTo>
                    <a:pt x="89934" y="24788"/>
                  </a:lnTo>
                  <a:lnTo>
                    <a:pt x="133320" y="6485"/>
                  </a:lnTo>
                  <a:lnTo>
                    <a:pt x="181610" y="0"/>
                  </a:lnTo>
                  <a:lnTo>
                    <a:pt x="1350010" y="0"/>
                  </a:lnTo>
                  <a:lnTo>
                    <a:pt x="1398299" y="6485"/>
                  </a:lnTo>
                  <a:lnTo>
                    <a:pt x="1441685" y="24788"/>
                  </a:lnTo>
                  <a:lnTo>
                    <a:pt x="1478438" y="53181"/>
                  </a:lnTo>
                  <a:lnTo>
                    <a:pt x="1506831" y="89934"/>
                  </a:lnTo>
                  <a:lnTo>
                    <a:pt x="1525134" y="133320"/>
                  </a:lnTo>
                  <a:lnTo>
                    <a:pt x="1531620" y="181609"/>
                  </a:lnTo>
                  <a:lnTo>
                    <a:pt x="1531620" y="908049"/>
                  </a:lnTo>
                  <a:lnTo>
                    <a:pt x="1525134" y="956339"/>
                  </a:lnTo>
                  <a:lnTo>
                    <a:pt x="1506831" y="999725"/>
                  </a:lnTo>
                  <a:lnTo>
                    <a:pt x="1478438" y="1036478"/>
                  </a:lnTo>
                  <a:lnTo>
                    <a:pt x="1441685" y="1064871"/>
                  </a:lnTo>
                  <a:lnTo>
                    <a:pt x="1398299" y="1083174"/>
                  </a:lnTo>
                  <a:lnTo>
                    <a:pt x="1350010" y="1089659"/>
                  </a:lnTo>
                  <a:lnTo>
                    <a:pt x="181610" y="1089659"/>
                  </a:lnTo>
                  <a:lnTo>
                    <a:pt x="133320" y="1083174"/>
                  </a:lnTo>
                  <a:lnTo>
                    <a:pt x="89934" y="1064871"/>
                  </a:lnTo>
                  <a:lnTo>
                    <a:pt x="53181" y="1036478"/>
                  </a:lnTo>
                  <a:lnTo>
                    <a:pt x="24788" y="999725"/>
                  </a:lnTo>
                  <a:lnTo>
                    <a:pt x="6485" y="956339"/>
                  </a:lnTo>
                  <a:lnTo>
                    <a:pt x="0" y="908049"/>
                  </a:lnTo>
                  <a:lnTo>
                    <a:pt x="0" y="181609"/>
                  </a:lnTo>
                  <a:close/>
                </a:path>
              </a:pathLst>
            </a:custGeom>
            <a:ln w="12192">
              <a:solidFill>
                <a:srgbClr val="976A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735579" y="3569208"/>
            <a:ext cx="851916" cy="853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8867" y="4533900"/>
            <a:ext cx="851916" cy="8534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76983" y="4533900"/>
            <a:ext cx="853440" cy="8534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4723" y="4533900"/>
            <a:ext cx="851915" cy="8534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81984" y="4533900"/>
            <a:ext cx="877824" cy="877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07605" y="3171825"/>
            <a:ext cx="96202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Carlito"/>
                <a:cs typeface="Carlito"/>
              </a:rPr>
              <a:t>K</a:t>
            </a:r>
            <a:r>
              <a:rPr sz="2000" spc="-15" dirty="0">
                <a:latin typeface="Carlito"/>
                <a:cs typeface="Carlito"/>
              </a:rPr>
              <a:t>a</a:t>
            </a:r>
            <a:r>
              <a:rPr sz="2000" dirty="0">
                <a:latin typeface="Carlito"/>
                <a:cs typeface="Carlito"/>
              </a:rPr>
              <a:t>wun</a:t>
            </a:r>
            <a:r>
              <a:rPr sz="2000" spc="5" dirty="0">
                <a:latin typeface="Carlito"/>
                <a:cs typeface="Carlito"/>
              </a:rPr>
              <a:t>g</a:t>
            </a:r>
            <a:r>
              <a:rPr sz="2000" dirty="0">
                <a:latin typeface="Carlito"/>
                <a:cs typeface="Carlito"/>
              </a:rPr>
              <a:t>?  </a:t>
            </a:r>
            <a:r>
              <a:rPr sz="2000" spc="-15" dirty="0">
                <a:latin typeface="Carlito"/>
                <a:cs typeface="Carlito"/>
              </a:rPr>
              <a:t>Parang?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..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etc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15203" y="3497326"/>
            <a:ext cx="125031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Carlito"/>
                <a:cs typeface="Carlito"/>
              </a:rPr>
              <a:t>R</a:t>
            </a:r>
            <a:r>
              <a:rPr sz="2000" dirty="0">
                <a:latin typeface="Carlito"/>
                <a:cs typeface="Carlito"/>
              </a:rPr>
              <a:t>e</a:t>
            </a:r>
            <a:r>
              <a:rPr sz="2000" spc="-10" dirty="0">
                <a:latin typeface="Carlito"/>
                <a:cs typeface="Carlito"/>
              </a:rPr>
              <a:t>c</a:t>
            </a:r>
            <a:r>
              <a:rPr sz="2000" spc="-5" dirty="0">
                <a:latin typeface="Carlito"/>
                <a:cs typeface="Carlito"/>
              </a:rPr>
              <a:t>og</a:t>
            </a:r>
            <a:r>
              <a:rPr sz="2000" spc="5" dirty="0">
                <a:latin typeface="Carlito"/>
                <a:cs typeface="Carlito"/>
              </a:rPr>
              <a:t>n</a:t>
            </a:r>
            <a:r>
              <a:rPr sz="2000" dirty="0">
                <a:latin typeface="Carlito"/>
                <a:cs typeface="Carlito"/>
              </a:rPr>
              <a:t>it</a:t>
            </a:r>
            <a:r>
              <a:rPr sz="2000" spc="-10" dirty="0">
                <a:latin typeface="Carlito"/>
                <a:cs typeface="Carlito"/>
              </a:rPr>
              <a:t>i</a:t>
            </a:r>
            <a:r>
              <a:rPr sz="2000" spc="-5" dirty="0">
                <a:latin typeface="Carlito"/>
                <a:cs typeface="Carlito"/>
              </a:rPr>
              <a:t>on</a:t>
            </a:r>
            <a:endParaRPr sz="2000">
              <a:latin typeface="Carlito"/>
              <a:cs typeface="Carlito"/>
            </a:endParaRPr>
          </a:p>
          <a:p>
            <a:pPr marL="3048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/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Clustering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6817" y="5612079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Description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609725" marR="1677670" algn="ctr">
              <a:lnSpc>
                <a:spcPts val="3070"/>
              </a:lnSpc>
              <a:spcBef>
                <a:spcPts val="550"/>
              </a:spcBef>
            </a:pPr>
            <a:r>
              <a:rPr sz="3200" spc="-5" dirty="0">
                <a:latin typeface="Tahoma"/>
                <a:cs typeface="Tahoma"/>
              </a:rPr>
              <a:t>Areas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-5" dirty="0">
                <a:latin typeface="Tahoma"/>
                <a:cs typeface="Tahoma"/>
              </a:rPr>
              <a:t>Study </a:t>
            </a:r>
            <a:r>
              <a:rPr sz="3200" spc="-10" dirty="0">
                <a:latin typeface="Tahoma"/>
                <a:cs typeface="Tahoma"/>
              </a:rPr>
              <a:t>Related </a:t>
            </a:r>
            <a:r>
              <a:rPr sz="3200" dirty="0">
                <a:latin typeface="Tahoma"/>
                <a:cs typeface="Tahoma"/>
              </a:rPr>
              <a:t>to </a:t>
            </a:r>
            <a:r>
              <a:rPr sz="3200" spc="-5" dirty="0">
                <a:latin typeface="Tahoma"/>
                <a:cs typeface="Tahoma"/>
              </a:rPr>
              <a:t>Image  Processing</a:t>
            </a:r>
            <a:endParaRPr sz="3200">
              <a:latin typeface="Tahoma"/>
              <a:cs typeface="Tahoma"/>
            </a:endParaRPr>
          </a:p>
          <a:p>
            <a:pPr marR="69215" algn="ctr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latin typeface="Arial"/>
                <a:cs typeface="Arial"/>
              </a:rPr>
              <a:t>(Source: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Pavlidis,1986)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0503" y="3173095"/>
            <a:ext cx="873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172" y="4240477"/>
            <a:ext cx="1677035" cy="6108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Arial"/>
                <a:cs typeface="Arial"/>
              </a:rPr>
              <a:t>1970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Computer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145"/>
              </a:spcBef>
            </a:pPr>
            <a:r>
              <a:rPr sz="1800" b="1" dirty="0">
                <a:latin typeface="Arial"/>
                <a:cs typeface="Arial"/>
              </a:rPr>
              <a:t>Graphics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82036" y="2500248"/>
            <a:ext cx="3525901" cy="3633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9428" y="3485723"/>
            <a:ext cx="2543810" cy="8496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1185"/>
              </a:spcBef>
            </a:pPr>
            <a:r>
              <a:rPr sz="1800" b="1" dirty="0">
                <a:latin typeface="Arial"/>
                <a:cs typeface="Arial"/>
              </a:rPr>
              <a:t>Machine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Learning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Arial"/>
                <a:cs typeface="Arial"/>
              </a:rPr>
              <a:t>1970 </a:t>
            </a:r>
            <a:r>
              <a:rPr sz="1800" b="1" dirty="0">
                <a:latin typeface="Arial"/>
                <a:cs typeface="Arial"/>
              </a:rPr>
              <a:t>Computer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Vision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9428" y="4720289"/>
            <a:ext cx="2825115" cy="8496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R="60960" algn="r">
              <a:lnSpc>
                <a:spcPct val="100000"/>
              </a:lnSpc>
              <a:spcBef>
                <a:spcPts val="1185"/>
              </a:spcBef>
            </a:pPr>
            <a:r>
              <a:rPr sz="1800" b="1" spc="-10" dirty="0">
                <a:latin typeface="Arial"/>
                <a:cs typeface="Arial"/>
              </a:rPr>
              <a:t>1960 </a:t>
            </a:r>
            <a:r>
              <a:rPr sz="1800" b="1" spc="-5" dirty="0">
                <a:latin typeface="Arial"/>
                <a:cs typeface="Arial"/>
              </a:rPr>
              <a:t>Pattern Recognition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085"/>
              </a:spcBef>
            </a:pPr>
            <a:r>
              <a:rPr sz="1800" b="1" spc="-10" dirty="0">
                <a:latin typeface="Arial"/>
                <a:cs typeface="Arial"/>
              </a:rPr>
              <a:t>Artificial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3789" y="2166873"/>
            <a:ext cx="2552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1950 </a:t>
            </a: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Image</a:t>
            </a:r>
            <a:r>
              <a:rPr sz="1800" b="1" spc="-3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21167" y="6408521"/>
            <a:ext cx="116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rlito"/>
                <a:cs typeface="Carlito"/>
              </a:rPr>
              <a:t>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3363" y="6451193"/>
            <a:ext cx="15582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Pengolahan Citra </a:t>
            </a:r>
            <a:r>
              <a:rPr sz="90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900" spc="-5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Fundamentals</a:t>
            </a:r>
            <a:endParaRPr sz="9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84366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9932" y="2415501"/>
            <a:ext cx="3122915" cy="3064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61915" y="2400371"/>
            <a:ext cx="3846681" cy="3113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8082" y="5470652"/>
            <a:ext cx="22504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0180">
              <a:lnSpc>
                <a:spcPct val="125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Wire Frame </a:t>
            </a:r>
            <a:r>
              <a:rPr sz="1600" spc="-10" dirty="0">
                <a:latin typeface="Arial"/>
                <a:cs typeface="Arial"/>
              </a:rPr>
              <a:t>Drawing  </a:t>
            </a:r>
            <a:r>
              <a:rPr sz="1600" spc="-5" dirty="0">
                <a:latin typeface="Arial"/>
                <a:cs typeface="Arial"/>
              </a:rPr>
              <a:t>(Hearn and </a:t>
            </a:r>
            <a:r>
              <a:rPr sz="1600" spc="-20" dirty="0">
                <a:latin typeface="Arial"/>
                <a:cs typeface="Arial"/>
              </a:rPr>
              <a:t>Baker, </a:t>
            </a:r>
            <a:r>
              <a:rPr sz="1600" spc="-5" dirty="0">
                <a:latin typeface="Arial"/>
                <a:cs typeface="Arial"/>
              </a:rPr>
              <a:t>1986)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</a:t>
            </a:r>
            <a:r>
              <a:rPr spc="-50" dirty="0"/>
              <a:t> </a:t>
            </a:r>
            <a:r>
              <a:rPr spc="-5" dirty="0"/>
              <a:t>Fundamentals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51905" y="5532221"/>
            <a:ext cx="15570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Realism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Drawing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60" dirty="0"/>
              <a:t>Computer</a:t>
            </a:r>
            <a:r>
              <a:rPr sz="3600" spc="-195" dirty="0"/>
              <a:t> </a:t>
            </a:r>
            <a:r>
              <a:rPr sz="3600" spc="-235" dirty="0"/>
              <a:t>Graphics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707542" y="1802333"/>
            <a:ext cx="27654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Description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Image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16085" y="51053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3</a:t>
            </a:r>
            <a:endParaRPr sz="1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0941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</a:t>
            </a:r>
            <a:r>
              <a:rPr spc="-50" dirty="0"/>
              <a:t> </a:t>
            </a:r>
            <a:r>
              <a:rPr spc="-5" dirty="0"/>
              <a:t>Fundamentals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823594">
              <a:lnSpc>
                <a:spcPct val="100000"/>
              </a:lnSpc>
              <a:spcBef>
                <a:spcPts val="2610"/>
              </a:spcBef>
            </a:pPr>
            <a:r>
              <a:rPr sz="3600" spc="-160" dirty="0"/>
              <a:t>Computer </a:t>
            </a:r>
            <a:r>
              <a:rPr sz="3600" spc="-235" dirty="0"/>
              <a:t>Graphics</a:t>
            </a:r>
            <a:r>
              <a:rPr sz="3600" spc="-210" dirty="0"/>
              <a:t> </a:t>
            </a:r>
            <a:r>
              <a:rPr sz="3600" spc="-140" dirty="0"/>
              <a:t>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7660640" cy="290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Membuat </a:t>
            </a:r>
            <a:r>
              <a:rPr sz="2400" spc="-10" dirty="0">
                <a:latin typeface="Carlito"/>
                <a:cs typeface="Carlito"/>
              </a:rPr>
              <a:t>citra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0" dirty="0">
                <a:latin typeface="Carlito"/>
                <a:cs typeface="Carlito"/>
              </a:rPr>
              <a:t>menganimasikan obyek </a:t>
            </a:r>
            <a:r>
              <a:rPr sz="2400" spc="-15" dirty="0">
                <a:latin typeface="Carlito"/>
                <a:cs typeface="Carlito"/>
              </a:rPr>
              <a:t>secara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dijital</a:t>
            </a:r>
            <a:endParaRPr sz="2400">
              <a:latin typeface="Carlito"/>
              <a:cs typeface="Carlito"/>
            </a:endParaRPr>
          </a:p>
          <a:p>
            <a:pPr marL="184785">
              <a:lnSpc>
                <a:spcPts val="2740"/>
              </a:lnSpc>
            </a:pPr>
            <a:r>
              <a:rPr sz="2400" spc="-5" dirty="0">
                <a:latin typeface="Carlito"/>
                <a:cs typeface="Carlito"/>
              </a:rPr>
              <a:t>pada </a:t>
            </a:r>
            <a:r>
              <a:rPr sz="2400" spc="-45" dirty="0">
                <a:latin typeface="Carlito"/>
                <a:cs typeface="Carlito"/>
              </a:rPr>
              <a:t>komputer.</a:t>
            </a:r>
            <a:endParaRPr sz="2400">
              <a:latin typeface="Carlito"/>
              <a:cs typeface="Carlito"/>
            </a:endParaRPr>
          </a:p>
          <a:p>
            <a:pPr marL="184785" marR="546100" indent="-172720">
              <a:lnSpc>
                <a:spcPts val="2590"/>
              </a:lnSpc>
              <a:spcBef>
                <a:spcPts val="844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Proses, </a:t>
            </a:r>
            <a:r>
              <a:rPr sz="2400" spc="-5" dirty="0">
                <a:latin typeface="Carlito"/>
                <a:cs typeface="Carlito"/>
              </a:rPr>
              <a:t>teknik, dan </a:t>
            </a:r>
            <a:r>
              <a:rPr sz="2400" spc="-10" dirty="0">
                <a:latin typeface="Carlito"/>
                <a:cs typeface="Carlito"/>
              </a:rPr>
              <a:t>metode untuk </a:t>
            </a:r>
            <a:r>
              <a:rPr sz="2400" spc="-5" dirty="0">
                <a:latin typeface="Carlito"/>
                <a:cs typeface="Carlito"/>
              </a:rPr>
              <a:t>menghasilkan </a:t>
            </a:r>
            <a:r>
              <a:rPr sz="2400" spc="-10" dirty="0">
                <a:latin typeface="Carlito"/>
                <a:cs typeface="Carlito"/>
              </a:rPr>
              <a:t>gambar  berdasarkan </a:t>
            </a:r>
            <a:r>
              <a:rPr sz="2400" spc="-5" dirty="0">
                <a:latin typeface="Carlito"/>
                <a:cs typeface="Carlito"/>
              </a:rPr>
              <a:t>deskripsi </a:t>
            </a:r>
            <a:r>
              <a:rPr sz="2400" spc="-15" dirty="0">
                <a:latin typeface="Carlito"/>
                <a:cs typeface="Carlito"/>
              </a:rPr>
              <a:t>abstrak </a:t>
            </a:r>
            <a:r>
              <a:rPr sz="2400" spc="-10" dirty="0">
                <a:latin typeface="Carlito"/>
                <a:cs typeface="Carlito"/>
              </a:rPr>
              <a:t>obyek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5" dirty="0">
                <a:latin typeface="Carlito"/>
                <a:cs typeface="Carlito"/>
              </a:rPr>
              <a:t>lingkungan </a:t>
            </a:r>
            <a:r>
              <a:rPr sz="2400" spc="-5" dirty="0">
                <a:latin typeface="Carlito"/>
                <a:cs typeface="Carlito"/>
              </a:rPr>
              <a:t>di  </a:t>
            </a:r>
            <a:r>
              <a:rPr sz="2400" spc="-10" dirty="0">
                <a:latin typeface="Carlito"/>
                <a:cs typeface="Carlito"/>
              </a:rPr>
              <a:t>sekitar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obyek.</a:t>
            </a:r>
            <a:endParaRPr sz="2400">
              <a:latin typeface="Carlito"/>
              <a:cs typeface="Carlito"/>
            </a:endParaRPr>
          </a:p>
          <a:p>
            <a:pPr marL="184785" marR="5080" indent="-172720">
              <a:lnSpc>
                <a:spcPts val="2590"/>
              </a:lnSpc>
              <a:spcBef>
                <a:spcPts val="81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Proses, </a:t>
            </a:r>
            <a:r>
              <a:rPr sz="2400" spc="-5" dirty="0">
                <a:latin typeface="Carlito"/>
                <a:cs typeface="Carlito"/>
              </a:rPr>
              <a:t>teknik, dan </a:t>
            </a:r>
            <a:r>
              <a:rPr sz="2400" spc="-10" dirty="0">
                <a:latin typeface="Carlito"/>
                <a:cs typeface="Carlito"/>
              </a:rPr>
              <a:t>metode untuk </a:t>
            </a:r>
            <a:r>
              <a:rPr sz="2400" spc="-5" dirty="0">
                <a:latin typeface="Carlito"/>
                <a:cs typeface="Carlito"/>
              </a:rPr>
              <a:t>membuat </a:t>
            </a:r>
            <a:r>
              <a:rPr sz="2400" spc="-25" dirty="0">
                <a:latin typeface="Carlito"/>
                <a:cs typeface="Carlito"/>
              </a:rPr>
              <a:t>efek </a:t>
            </a:r>
            <a:r>
              <a:rPr sz="2400" dirty="0">
                <a:latin typeface="Carlito"/>
                <a:cs typeface="Carlito"/>
              </a:rPr>
              <a:t>riil </a:t>
            </a:r>
            <a:r>
              <a:rPr sz="2400" i="1" dirty="0">
                <a:latin typeface="Carlito"/>
                <a:cs typeface="Carlito"/>
              </a:rPr>
              <a:t>(realism  </a:t>
            </a:r>
            <a:r>
              <a:rPr sz="2400" i="1" spc="-10" dirty="0">
                <a:latin typeface="Carlito"/>
                <a:cs typeface="Carlito"/>
              </a:rPr>
              <a:t>effect</a:t>
            </a:r>
            <a:r>
              <a:rPr sz="2400" spc="-10" dirty="0">
                <a:latin typeface="Carlito"/>
                <a:cs typeface="Carlito"/>
              </a:rPr>
              <a:t>) </a:t>
            </a:r>
            <a:r>
              <a:rPr sz="2400" spc="-5" dirty="0">
                <a:latin typeface="Carlito"/>
                <a:cs typeface="Carlito"/>
              </a:rPr>
              <a:t>pada </a:t>
            </a:r>
            <a:r>
              <a:rPr sz="2400" spc="-10" dirty="0">
                <a:latin typeface="Carlito"/>
                <a:cs typeface="Carlito"/>
              </a:rPr>
              <a:t>obyek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0" dirty="0">
                <a:latin typeface="Carlito"/>
                <a:cs typeface="Carlito"/>
              </a:rPr>
              <a:t>lingkungan sekitar obyek </a:t>
            </a:r>
            <a:r>
              <a:rPr sz="2400" spc="-5" dirty="0">
                <a:latin typeface="Carlito"/>
                <a:cs typeface="Carlito"/>
              </a:rPr>
              <a:t>di dalam  </a:t>
            </a:r>
            <a:r>
              <a:rPr sz="2400" spc="-10" dirty="0">
                <a:latin typeface="Carlito"/>
                <a:cs typeface="Carlito"/>
              </a:rPr>
              <a:t>citra.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16085" y="51053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4</a:t>
            </a:r>
            <a:endParaRPr sz="1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17851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60" dirty="0"/>
              <a:t>Computer</a:t>
            </a:r>
            <a:r>
              <a:rPr sz="3600" spc="-195" dirty="0"/>
              <a:t> </a:t>
            </a:r>
            <a:r>
              <a:rPr sz="3600" spc="-185" dirty="0"/>
              <a:t>Vision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27666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Image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Description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98422" y="2426207"/>
            <a:ext cx="6210935" cy="4037329"/>
            <a:chOff x="1598422" y="2426207"/>
            <a:chExt cx="6210935" cy="4037329"/>
          </a:xfrm>
        </p:grpSpPr>
        <p:sp>
          <p:nvSpPr>
            <p:cNvPr id="5" name="object 5"/>
            <p:cNvSpPr/>
            <p:nvPr/>
          </p:nvSpPr>
          <p:spPr>
            <a:xfrm>
              <a:off x="1668780" y="2426207"/>
              <a:ext cx="6140196" cy="40370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4772" y="3151631"/>
              <a:ext cx="2670175" cy="760730"/>
            </a:xfrm>
            <a:custGeom>
              <a:avLst/>
              <a:gdLst/>
              <a:ahLst/>
              <a:cxnLst/>
              <a:rect l="l" t="t" r="r" b="b"/>
              <a:pathLst>
                <a:path w="2670175" h="760729">
                  <a:moveTo>
                    <a:pt x="2225040" y="603503"/>
                  </a:moveTo>
                  <a:lnTo>
                    <a:pt x="1557528" y="603503"/>
                  </a:lnTo>
                  <a:lnTo>
                    <a:pt x="2426335" y="760475"/>
                  </a:lnTo>
                  <a:lnTo>
                    <a:pt x="2225040" y="603503"/>
                  </a:lnTo>
                  <a:close/>
                </a:path>
                <a:path w="2670175" h="760729">
                  <a:moveTo>
                    <a:pt x="2569464" y="0"/>
                  </a:moveTo>
                  <a:lnTo>
                    <a:pt x="100584" y="0"/>
                  </a:lnTo>
                  <a:lnTo>
                    <a:pt x="61454" y="7911"/>
                  </a:lnTo>
                  <a:lnTo>
                    <a:pt x="29479" y="29479"/>
                  </a:lnTo>
                  <a:lnTo>
                    <a:pt x="7911" y="61454"/>
                  </a:lnTo>
                  <a:lnTo>
                    <a:pt x="0" y="100583"/>
                  </a:lnTo>
                  <a:lnTo>
                    <a:pt x="0" y="502919"/>
                  </a:lnTo>
                  <a:lnTo>
                    <a:pt x="7911" y="542049"/>
                  </a:lnTo>
                  <a:lnTo>
                    <a:pt x="29479" y="574024"/>
                  </a:lnTo>
                  <a:lnTo>
                    <a:pt x="61454" y="595592"/>
                  </a:lnTo>
                  <a:lnTo>
                    <a:pt x="100584" y="603503"/>
                  </a:lnTo>
                  <a:lnTo>
                    <a:pt x="2569464" y="603503"/>
                  </a:lnTo>
                  <a:lnTo>
                    <a:pt x="2608593" y="595592"/>
                  </a:lnTo>
                  <a:lnTo>
                    <a:pt x="2640568" y="574024"/>
                  </a:lnTo>
                  <a:lnTo>
                    <a:pt x="2662136" y="542049"/>
                  </a:lnTo>
                  <a:lnTo>
                    <a:pt x="2670048" y="502919"/>
                  </a:lnTo>
                  <a:lnTo>
                    <a:pt x="2670048" y="100583"/>
                  </a:lnTo>
                  <a:lnTo>
                    <a:pt x="2662136" y="61454"/>
                  </a:lnTo>
                  <a:lnTo>
                    <a:pt x="2640568" y="29479"/>
                  </a:lnTo>
                  <a:lnTo>
                    <a:pt x="2608593" y="7911"/>
                  </a:lnTo>
                  <a:lnTo>
                    <a:pt x="2569464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4772" y="3151631"/>
              <a:ext cx="2670175" cy="760730"/>
            </a:xfrm>
            <a:custGeom>
              <a:avLst/>
              <a:gdLst/>
              <a:ahLst/>
              <a:cxnLst/>
              <a:rect l="l" t="t" r="r" b="b"/>
              <a:pathLst>
                <a:path w="2670175" h="760729">
                  <a:moveTo>
                    <a:pt x="0" y="100583"/>
                  </a:moveTo>
                  <a:lnTo>
                    <a:pt x="7911" y="61454"/>
                  </a:lnTo>
                  <a:lnTo>
                    <a:pt x="29479" y="29479"/>
                  </a:lnTo>
                  <a:lnTo>
                    <a:pt x="61454" y="7911"/>
                  </a:lnTo>
                  <a:lnTo>
                    <a:pt x="100584" y="0"/>
                  </a:lnTo>
                  <a:lnTo>
                    <a:pt x="1557528" y="0"/>
                  </a:lnTo>
                  <a:lnTo>
                    <a:pt x="2225040" y="0"/>
                  </a:lnTo>
                  <a:lnTo>
                    <a:pt x="2569464" y="0"/>
                  </a:lnTo>
                  <a:lnTo>
                    <a:pt x="2608593" y="7911"/>
                  </a:lnTo>
                  <a:lnTo>
                    <a:pt x="2640568" y="29479"/>
                  </a:lnTo>
                  <a:lnTo>
                    <a:pt x="2662136" y="61454"/>
                  </a:lnTo>
                  <a:lnTo>
                    <a:pt x="2670048" y="100583"/>
                  </a:lnTo>
                  <a:lnTo>
                    <a:pt x="2670048" y="352043"/>
                  </a:lnTo>
                  <a:lnTo>
                    <a:pt x="2670048" y="502919"/>
                  </a:lnTo>
                  <a:lnTo>
                    <a:pt x="2662136" y="542049"/>
                  </a:lnTo>
                  <a:lnTo>
                    <a:pt x="2640568" y="574024"/>
                  </a:lnTo>
                  <a:lnTo>
                    <a:pt x="2608593" y="595592"/>
                  </a:lnTo>
                  <a:lnTo>
                    <a:pt x="2569464" y="603503"/>
                  </a:lnTo>
                  <a:lnTo>
                    <a:pt x="2225040" y="603503"/>
                  </a:lnTo>
                  <a:lnTo>
                    <a:pt x="2426335" y="760475"/>
                  </a:lnTo>
                  <a:lnTo>
                    <a:pt x="1557528" y="603503"/>
                  </a:lnTo>
                  <a:lnTo>
                    <a:pt x="100584" y="603503"/>
                  </a:lnTo>
                  <a:lnTo>
                    <a:pt x="61454" y="595592"/>
                  </a:lnTo>
                  <a:lnTo>
                    <a:pt x="29479" y="574024"/>
                  </a:lnTo>
                  <a:lnTo>
                    <a:pt x="7911" y="542049"/>
                  </a:lnTo>
                  <a:lnTo>
                    <a:pt x="0" y="502919"/>
                  </a:lnTo>
                  <a:lnTo>
                    <a:pt x="0" y="352043"/>
                  </a:lnTo>
                  <a:lnTo>
                    <a:pt x="0" y="100583"/>
                  </a:lnTo>
                  <a:close/>
                </a:path>
              </a:pathLst>
            </a:custGeom>
            <a:ln w="12192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90192" y="3152013"/>
            <a:ext cx="2300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1540" marR="5080" indent="-8794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Apakah </a:t>
            </a:r>
            <a:r>
              <a:rPr sz="1800" dirty="0">
                <a:latin typeface="Carlito"/>
                <a:cs typeface="Carlito"/>
              </a:rPr>
              <a:t>ada </a:t>
            </a:r>
            <a:r>
              <a:rPr sz="1800" spc="-5" dirty="0">
                <a:latin typeface="Carlito"/>
                <a:cs typeface="Carlito"/>
              </a:rPr>
              <a:t>objek dalam  </a:t>
            </a:r>
            <a:r>
              <a:rPr sz="1800" spc="-10" dirty="0">
                <a:latin typeface="Carlito"/>
                <a:cs typeface="Carlito"/>
              </a:rPr>
              <a:t>citra?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98422" y="2311654"/>
            <a:ext cx="2682875" cy="790575"/>
            <a:chOff x="1598422" y="2311654"/>
            <a:chExt cx="2682875" cy="790575"/>
          </a:xfrm>
        </p:grpSpPr>
        <p:sp>
          <p:nvSpPr>
            <p:cNvPr id="10" name="object 10"/>
            <p:cNvSpPr/>
            <p:nvPr/>
          </p:nvSpPr>
          <p:spPr>
            <a:xfrm>
              <a:off x="1604772" y="2318004"/>
              <a:ext cx="2670175" cy="777875"/>
            </a:xfrm>
            <a:custGeom>
              <a:avLst/>
              <a:gdLst/>
              <a:ahLst/>
              <a:cxnLst/>
              <a:rect l="l" t="t" r="r" b="b"/>
              <a:pathLst>
                <a:path w="2670175" h="777875">
                  <a:moveTo>
                    <a:pt x="2225040" y="605028"/>
                  </a:moveTo>
                  <a:lnTo>
                    <a:pt x="1557528" y="605028"/>
                  </a:lnTo>
                  <a:lnTo>
                    <a:pt x="2269870" y="777494"/>
                  </a:lnTo>
                  <a:lnTo>
                    <a:pt x="2225040" y="605028"/>
                  </a:lnTo>
                  <a:close/>
                </a:path>
                <a:path w="2670175" h="777875">
                  <a:moveTo>
                    <a:pt x="2569210" y="0"/>
                  </a:moveTo>
                  <a:lnTo>
                    <a:pt x="100838" y="0"/>
                  </a:lnTo>
                  <a:lnTo>
                    <a:pt x="61561" y="7915"/>
                  </a:lnTo>
                  <a:lnTo>
                    <a:pt x="29511" y="29511"/>
                  </a:lnTo>
                  <a:lnTo>
                    <a:pt x="7915" y="61561"/>
                  </a:lnTo>
                  <a:lnTo>
                    <a:pt x="0" y="100837"/>
                  </a:lnTo>
                  <a:lnTo>
                    <a:pt x="0" y="504190"/>
                  </a:lnTo>
                  <a:lnTo>
                    <a:pt x="7915" y="543466"/>
                  </a:lnTo>
                  <a:lnTo>
                    <a:pt x="29511" y="575516"/>
                  </a:lnTo>
                  <a:lnTo>
                    <a:pt x="61561" y="597112"/>
                  </a:lnTo>
                  <a:lnTo>
                    <a:pt x="100838" y="605028"/>
                  </a:lnTo>
                  <a:lnTo>
                    <a:pt x="2569210" y="605028"/>
                  </a:lnTo>
                  <a:lnTo>
                    <a:pt x="2608486" y="597112"/>
                  </a:lnTo>
                  <a:lnTo>
                    <a:pt x="2640536" y="575516"/>
                  </a:lnTo>
                  <a:lnTo>
                    <a:pt x="2662132" y="543466"/>
                  </a:lnTo>
                  <a:lnTo>
                    <a:pt x="2670048" y="504190"/>
                  </a:lnTo>
                  <a:lnTo>
                    <a:pt x="2670048" y="100837"/>
                  </a:lnTo>
                  <a:lnTo>
                    <a:pt x="2662132" y="61561"/>
                  </a:lnTo>
                  <a:lnTo>
                    <a:pt x="2640536" y="29511"/>
                  </a:lnTo>
                  <a:lnTo>
                    <a:pt x="2608486" y="7915"/>
                  </a:lnTo>
                  <a:lnTo>
                    <a:pt x="2569210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04772" y="2318004"/>
              <a:ext cx="2670175" cy="777875"/>
            </a:xfrm>
            <a:custGeom>
              <a:avLst/>
              <a:gdLst/>
              <a:ahLst/>
              <a:cxnLst/>
              <a:rect l="l" t="t" r="r" b="b"/>
              <a:pathLst>
                <a:path w="2670175" h="777875">
                  <a:moveTo>
                    <a:pt x="0" y="100837"/>
                  </a:moveTo>
                  <a:lnTo>
                    <a:pt x="7915" y="61561"/>
                  </a:lnTo>
                  <a:lnTo>
                    <a:pt x="29511" y="29511"/>
                  </a:lnTo>
                  <a:lnTo>
                    <a:pt x="61561" y="7915"/>
                  </a:lnTo>
                  <a:lnTo>
                    <a:pt x="100838" y="0"/>
                  </a:lnTo>
                  <a:lnTo>
                    <a:pt x="1557528" y="0"/>
                  </a:lnTo>
                  <a:lnTo>
                    <a:pt x="2225040" y="0"/>
                  </a:lnTo>
                  <a:lnTo>
                    <a:pt x="2569210" y="0"/>
                  </a:lnTo>
                  <a:lnTo>
                    <a:pt x="2608486" y="7915"/>
                  </a:lnTo>
                  <a:lnTo>
                    <a:pt x="2640536" y="29511"/>
                  </a:lnTo>
                  <a:lnTo>
                    <a:pt x="2662132" y="61561"/>
                  </a:lnTo>
                  <a:lnTo>
                    <a:pt x="2670048" y="100837"/>
                  </a:lnTo>
                  <a:lnTo>
                    <a:pt x="2670048" y="352933"/>
                  </a:lnTo>
                  <a:lnTo>
                    <a:pt x="2670048" y="504190"/>
                  </a:lnTo>
                  <a:lnTo>
                    <a:pt x="2662132" y="543466"/>
                  </a:lnTo>
                  <a:lnTo>
                    <a:pt x="2640536" y="575516"/>
                  </a:lnTo>
                  <a:lnTo>
                    <a:pt x="2608486" y="597112"/>
                  </a:lnTo>
                  <a:lnTo>
                    <a:pt x="2569210" y="605028"/>
                  </a:lnTo>
                  <a:lnTo>
                    <a:pt x="2225040" y="605028"/>
                  </a:lnTo>
                  <a:lnTo>
                    <a:pt x="2269870" y="777494"/>
                  </a:lnTo>
                  <a:lnTo>
                    <a:pt x="1557528" y="605028"/>
                  </a:lnTo>
                  <a:lnTo>
                    <a:pt x="100838" y="605028"/>
                  </a:lnTo>
                  <a:lnTo>
                    <a:pt x="61561" y="597112"/>
                  </a:lnTo>
                  <a:lnTo>
                    <a:pt x="29511" y="575516"/>
                  </a:lnTo>
                  <a:lnTo>
                    <a:pt x="7915" y="543466"/>
                  </a:lnTo>
                  <a:lnTo>
                    <a:pt x="0" y="504190"/>
                  </a:lnTo>
                  <a:lnTo>
                    <a:pt x="0" y="352933"/>
                  </a:lnTo>
                  <a:lnTo>
                    <a:pt x="0" y="100837"/>
                  </a:lnTo>
                  <a:close/>
                </a:path>
              </a:pathLst>
            </a:custGeom>
            <a:ln w="12192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20976" y="2455926"/>
            <a:ext cx="2437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Bagaimana stuktur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scene</a:t>
            </a:r>
            <a:r>
              <a:rPr sz="1800" spc="-5" dirty="0">
                <a:latin typeface="Carlito"/>
                <a:cs typeface="Carlito"/>
              </a:rPr>
              <a:t>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02097" y="2316226"/>
            <a:ext cx="2681605" cy="777240"/>
            <a:chOff x="5102097" y="2316226"/>
            <a:chExt cx="2681605" cy="777240"/>
          </a:xfrm>
        </p:grpSpPr>
        <p:sp>
          <p:nvSpPr>
            <p:cNvPr id="14" name="object 14"/>
            <p:cNvSpPr/>
            <p:nvPr/>
          </p:nvSpPr>
          <p:spPr>
            <a:xfrm>
              <a:off x="5108447" y="2322576"/>
              <a:ext cx="2668905" cy="764540"/>
            </a:xfrm>
            <a:custGeom>
              <a:avLst/>
              <a:gdLst/>
              <a:ahLst/>
              <a:cxnLst/>
              <a:rect l="l" t="t" r="r" b="b"/>
              <a:pathLst>
                <a:path w="2668904" h="764539">
                  <a:moveTo>
                    <a:pt x="1111885" y="605027"/>
                  </a:moveTo>
                  <a:lnTo>
                    <a:pt x="444753" y="605027"/>
                  </a:lnTo>
                  <a:lnTo>
                    <a:pt x="319659" y="764032"/>
                  </a:lnTo>
                  <a:lnTo>
                    <a:pt x="1111885" y="605027"/>
                  </a:lnTo>
                  <a:close/>
                </a:path>
                <a:path w="2668904" h="764539">
                  <a:moveTo>
                    <a:pt x="2567685" y="0"/>
                  </a:moveTo>
                  <a:lnTo>
                    <a:pt x="100837" y="0"/>
                  </a:lnTo>
                  <a:lnTo>
                    <a:pt x="61561" y="7915"/>
                  </a:lnTo>
                  <a:lnTo>
                    <a:pt x="29511" y="29511"/>
                  </a:lnTo>
                  <a:lnTo>
                    <a:pt x="7915" y="61561"/>
                  </a:lnTo>
                  <a:lnTo>
                    <a:pt x="0" y="100837"/>
                  </a:lnTo>
                  <a:lnTo>
                    <a:pt x="0" y="504189"/>
                  </a:lnTo>
                  <a:lnTo>
                    <a:pt x="7915" y="543466"/>
                  </a:lnTo>
                  <a:lnTo>
                    <a:pt x="29511" y="575516"/>
                  </a:lnTo>
                  <a:lnTo>
                    <a:pt x="61561" y="597112"/>
                  </a:lnTo>
                  <a:lnTo>
                    <a:pt x="100837" y="605027"/>
                  </a:lnTo>
                  <a:lnTo>
                    <a:pt x="2567685" y="605027"/>
                  </a:lnTo>
                  <a:lnTo>
                    <a:pt x="2606962" y="597112"/>
                  </a:lnTo>
                  <a:lnTo>
                    <a:pt x="2639012" y="575516"/>
                  </a:lnTo>
                  <a:lnTo>
                    <a:pt x="2660608" y="543466"/>
                  </a:lnTo>
                  <a:lnTo>
                    <a:pt x="2668524" y="504189"/>
                  </a:lnTo>
                  <a:lnTo>
                    <a:pt x="2668524" y="100837"/>
                  </a:lnTo>
                  <a:lnTo>
                    <a:pt x="2660608" y="61561"/>
                  </a:lnTo>
                  <a:lnTo>
                    <a:pt x="2639012" y="29511"/>
                  </a:lnTo>
                  <a:lnTo>
                    <a:pt x="2606962" y="7915"/>
                  </a:lnTo>
                  <a:lnTo>
                    <a:pt x="2567685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08447" y="2322576"/>
              <a:ext cx="2668905" cy="764540"/>
            </a:xfrm>
            <a:custGeom>
              <a:avLst/>
              <a:gdLst/>
              <a:ahLst/>
              <a:cxnLst/>
              <a:rect l="l" t="t" r="r" b="b"/>
              <a:pathLst>
                <a:path w="2668904" h="764539">
                  <a:moveTo>
                    <a:pt x="0" y="100837"/>
                  </a:moveTo>
                  <a:lnTo>
                    <a:pt x="7915" y="61561"/>
                  </a:lnTo>
                  <a:lnTo>
                    <a:pt x="29511" y="29511"/>
                  </a:lnTo>
                  <a:lnTo>
                    <a:pt x="61561" y="7915"/>
                  </a:lnTo>
                  <a:lnTo>
                    <a:pt x="100837" y="0"/>
                  </a:lnTo>
                  <a:lnTo>
                    <a:pt x="444753" y="0"/>
                  </a:lnTo>
                  <a:lnTo>
                    <a:pt x="1111885" y="0"/>
                  </a:lnTo>
                  <a:lnTo>
                    <a:pt x="2567685" y="0"/>
                  </a:lnTo>
                  <a:lnTo>
                    <a:pt x="2606962" y="7915"/>
                  </a:lnTo>
                  <a:lnTo>
                    <a:pt x="2639012" y="29511"/>
                  </a:lnTo>
                  <a:lnTo>
                    <a:pt x="2660608" y="61561"/>
                  </a:lnTo>
                  <a:lnTo>
                    <a:pt x="2668524" y="100837"/>
                  </a:lnTo>
                  <a:lnTo>
                    <a:pt x="2668524" y="352933"/>
                  </a:lnTo>
                  <a:lnTo>
                    <a:pt x="2668524" y="504189"/>
                  </a:lnTo>
                  <a:lnTo>
                    <a:pt x="2660608" y="543466"/>
                  </a:lnTo>
                  <a:lnTo>
                    <a:pt x="2639012" y="575516"/>
                  </a:lnTo>
                  <a:lnTo>
                    <a:pt x="2606962" y="597112"/>
                  </a:lnTo>
                  <a:lnTo>
                    <a:pt x="2567685" y="605027"/>
                  </a:lnTo>
                  <a:lnTo>
                    <a:pt x="1111885" y="605027"/>
                  </a:lnTo>
                  <a:lnTo>
                    <a:pt x="319659" y="764032"/>
                  </a:lnTo>
                  <a:lnTo>
                    <a:pt x="444753" y="605027"/>
                  </a:lnTo>
                  <a:lnTo>
                    <a:pt x="100837" y="605027"/>
                  </a:lnTo>
                  <a:lnTo>
                    <a:pt x="61561" y="597112"/>
                  </a:lnTo>
                  <a:lnTo>
                    <a:pt x="29511" y="575516"/>
                  </a:lnTo>
                  <a:lnTo>
                    <a:pt x="7915" y="543466"/>
                  </a:lnTo>
                  <a:lnTo>
                    <a:pt x="0" y="504189"/>
                  </a:lnTo>
                  <a:lnTo>
                    <a:pt x="0" y="352933"/>
                  </a:lnTo>
                  <a:lnTo>
                    <a:pt x="0" y="100837"/>
                  </a:lnTo>
                  <a:close/>
                </a:path>
              </a:pathLst>
            </a:custGeom>
            <a:ln w="12191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09057" y="2323591"/>
            <a:ext cx="2068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marR="5080" indent="-45148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Objek </a:t>
            </a:r>
            <a:r>
              <a:rPr sz="1800" dirty="0">
                <a:latin typeface="Carlito"/>
                <a:cs typeface="Carlito"/>
              </a:rPr>
              <a:t>apa </a:t>
            </a:r>
            <a:r>
              <a:rPr sz="1800" spc="-10" dirty="0">
                <a:latin typeface="Carlito"/>
                <a:cs typeface="Carlito"/>
              </a:rPr>
              <a:t>yang </a:t>
            </a:r>
            <a:r>
              <a:rPr sz="1800" dirty="0">
                <a:latin typeface="Carlito"/>
                <a:cs typeface="Carlito"/>
              </a:rPr>
              <a:t>ada </a:t>
            </a:r>
            <a:r>
              <a:rPr sz="1800" spc="-5" dirty="0">
                <a:latin typeface="Carlito"/>
                <a:cs typeface="Carlito"/>
              </a:rPr>
              <a:t>di  dalam </a:t>
            </a:r>
            <a:r>
              <a:rPr sz="1800" spc="-10" dirty="0">
                <a:latin typeface="Carlito"/>
                <a:cs typeface="Carlito"/>
              </a:rPr>
              <a:t>citra?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02352" y="3110483"/>
            <a:ext cx="2680970" cy="789940"/>
            <a:chOff x="5102352" y="3110483"/>
            <a:chExt cx="2680970" cy="789940"/>
          </a:xfrm>
        </p:grpSpPr>
        <p:sp>
          <p:nvSpPr>
            <p:cNvPr id="18" name="object 18"/>
            <p:cNvSpPr/>
            <p:nvPr/>
          </p:nvSpPr>
          <p:spPr>
            <a:xfrm>
              <a:off x="5108448" y="3116579"/>
              <a:ext cx="2668905" cy="777875"/>
            </a:xfrm>
            <a:custGeom>
              <a:avLst/>
              <a:gdLst/>
              <a:ahLst/>
              <a:cxnLst/>
              <a:rect l="l" t="t" r="r" b="b"/>
              <a:pathLst>
                <a:path w="2668904" h="777875">
                  <a:moveTo>
                    <a:pt x="1111885" y="605028"/>
                  </a:moveTo>
                  <a:lnTo>
                    <a:pt x="444753" y="605028"/>
                  </a:lnTo>
                  <a:lnTo>
                    <a:pt x="413765" y="777494"/>
                  </a:lnTo>
                  <a:lnTo>
                    <a:pt x="1111885" y="605028"/>
                  </a:lnTo>
                  <a:close/>
                </a:path>
                <a:path w="2668904" h="777875">
                  <a:moveTo>
                    <a:pt x="2567685" y="0"/>
                  </a:moveTo>
                  <a:lnTo>
                    <a:pt x="100837" y="0"/>
                  </a:lnTo>
                  <a:lnTo>
                    <a:pt x="61561" y="7915"/>
                  </a:lnTo>
                  <a:lnTo>
                    <a:pt x="29511" y="29511"/>
                  </a:lnTo>
                  <a:lnTo>
                    <a:pt x="7915" y="61561"/>
                  </a:lnTo>
                  <a:lnTo>
                    <a:pt x="0" y="100837"/>
                  </a:lnTo>
                  <a:lnTo>
                    <a:pt x="0" y="504190"/>
                  </a:lnTo>
                  <a:lnTo>
                    <a:pt x="7915" y="543466"/>
                  </a:lnTo>
                  <a:lnTo>
                    <a:pt x="29511" y="575516"/>
                  </a:lnTo>
                  <a:lnTo>
                    <a:pt x="61561" y="597112"/>
                  </a:lnTo>
                  <a:lnTo>
                    <a:pt x="100837" y="605028"/>
                  </a:lnTo>
                  <a:lnTo>
                    <a:pt x="2567685" y="605028"/>
                  </a:lnTo>
                  <a:lnTo>
                    <a:pt x="2606962" y="597112"/>
                  </a:lnTo>
                  <a:lnTo>
                    <a:pt x="2639012" y="575516"/>
                  </a:lnTo>
                  <a:lnTo>
                    <a:pt x="2660608" y="543466"/>
                  </a:lnTo>
                  <a:lnTo>
                    <a:pt x="2668524" y="504190"/>
                  </a:lnTo>
                  <a:lnTo>
                    <a:pt x="2668524" y="100837"/>
                  </a:lnTo>
                  <a:lnTo>
                    <a:pt x="2660608" y="61561"/>
                  </a:lnTo>
                  <a:lnTo>
                    <a:pt x="2639012" y="29511"/>
                  </a:lnTo>
                  <a:lnTo>
                    <a:pt x="2606962" y="7915"/>
                  </a:lnTo>
                  <a:lnTo>
                    <a:pt x="2567685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08448" y="3116579"/>
              <a:ext cx="2668905" cy="777875"/>
            </a:xfrm>
            <a:custGeom>
              <a:avLst/>
              <a:gdLst/>
              <a:ahLst/>
              <a:cxnLst/>
              <a:rect l="l" t="t" r="r" b="b"/>
              <a:pathLst>
                <a:path w="2668904" h="777875">
                  <a:moveTo>
                    <a:pt x="0" y="100837"/>
                  </a:moveTo>
                  <a:lnTo>
                    <a:pt x="7915" y="61561"/>
                  </a:lnTo>
                  <a:lnTo>
                    <a:pt x="29511" y="29511"/>
                  </a:lnTo>
                  <a:lnTo>
                    <a:pt x="61561" y="7915"/>
                  </a:lnTo>
                  <a:lnTo>
                    <a:pt x="100837" y="0"/>
                  </a:lnTo>
                  <a:lnTo>
                    <a:pt x="444753" y="0"/>
                  </a:lnTo>
                  <a:lnTo>
                    <a:pt x="1111885" y="0"/>
                  </a:lnTo>
                  <a:lnTo>
                    <a:pt x="2567685" y="0"/>
                  </a:lnTo>
                  <a:lnTo>
                    <a:pt x="2606962" y="7915"/>
                  </a:lnTo>
                  <a:lnTo>
                    <a:pt x="2639012" y="29511"/>
                  </a:lnTo>
                  <a:lnTo>
                    <a:pt x="2660608" y="61561"/>
                  </a:lnTo>
                  <a:lnTo>
                    <a:pt x="2668524" y="100837"/>
                  </a:lnTo>
                  <a:lnTo>
                    <a:pt x="2668524" y="352933"/>
                  </a:lnTo>
                  <a:lnTo>
                    <a:pt x="2668524" y="504190"/>
                  </a:lnTo>
                  <a:lnTo>
                    <a:pt x="2660608" y="543466"/>
                  </a:lnTo>
                  <a:lnTo>
                    <a:pt x="2639012" y="575516"/>
                  </a:lnTo>
                  <a:lnTo>
                    <a:pt x="2606962" y="597112"/>
                  </a:lnTo>
                  <a:lnTo>
                    <a:pt x="2567685" y="605028"/>
                  </a:lnTo>
                  <a:lnTo>
                    <a:pt x="1111885" y="605028"/>
                  </a:lnTo>
                  <a:lnTo>
                    <a:pt x="413765" y="777494"/>
                  </a:lnTo>
                  <a:lnTo>
                    <a:pt x="444753" y="605028"/>
                  </a:lnTo>
                  <a:lnTo>
                    <a:pt x="100837" y="605028"/>
                  </a:lnTo>
                  <a:lnTo>
                    <a:pt x="61561" y="597112"/>
                  </a:lnTo>
                  <a:lnTo>
                    <a:pt x="29511" y="575516"/>
                  </a:lnTo>
                  <a:lnTo>
                    <a:pt x="7915" y="543466"/>
                  </a:lnTo>
                  <a:lnTo>
                    <a:pt x="0" y="504190"/>
                  </a:lnTo>
                  <a:lnTo>
                    <a:pt x="0" y="352933"/>
                  </a:lnTo>
                  <a:lnTo>
                    <a:pt x="0" y="100837"/>
                  </a:lnTo>
                  <a:close/>
                </a:path>
              </a:pathLst>
            </a:custGeom>
            <a:ln w="12192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50204" y="3117596"/>
            <a:ext cx="19869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Di </a:t>
            </a:r>
            <a:r>
              <a:rPr sz="1800" dirty="0">
                <a:latin typeface="Carlito"/>
                <a:cs typeface="Carlito"/>
              </a:rPr>
              <a:t>mana </a:t>
            </a:r>
            <a:r>
              <a:rPr sz="1800" spc="-5" dirty="0">
                <a:latin typeface="Carlito"/>
                <a:cs typeface="Carlito"/>
              </a:rPr>
              <a:t>(sejauh </a:t>
            </a:r>
            <a:r>
              <a:rPr sz="1800" dirty="0">
                <a:latin typeface="Carlito"/>
                <a:cs typeface="Carlito"/>
              </a:rPr>
              <a:t>apa)  </a:t>
            </a:r>
            <a:r>
              <a:rPr sz="1800" spc="-10" dirty="0">
                <a:latin typeface="Carlito"/>
                <a:cs typeface="Carlito"/>
              </a:rPr>
              <a:t>letak </a:t>
            </a:r>
            <a:r>
              <a:rPr sz="1800" spc="-5" dirty="0">
                <a:latin typeface="Carlito"/>
                <a:cs typeface="Carlito"/>
              </a:rPr>
              <a:t>objek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tersebut?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16085" y="51053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7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93363" y="6451193"/>
            <a:ext cx="15582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Pengolahan Citra </a:t>
            </a:r>
            <a:r>
              <a:rPr sz="90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900" spc="-5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Fundamentals</a:t>
            </a:r>
            <a:endParaRPr sz="9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5687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60" dirty="0"/>
              <a:t>Computer </a:t>
            </a:r>
            <a:r>
              <a:rPr sz="3600" spc="-185" dirty="0"/>
              <a:t>Vision</a:t>
            </a:r>
            <a:r>
              <a:rPr sz="3600" spc="-200" dirty="0"/>
              <a:t> </a:t>
            </a:r>
            <a:r>
              <a:rPr sz="3600" spc="-145" dirty="0"/>
              <a:t>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1786508"/>
            <a:ext cx="7879080" cy="12172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Segmentasi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citra</a:t>
            </a:r>
            <a:endParaRPr sz="2400">
              <a:latin typeface="Carlito"/>
              <a:cs typeface="Carlito"/>
            </a:endParaRPr>
          </a:p>
          <a:p>
            <a:pPr marL="184785" marR="5080" indent="-172720">
              <a:lnSpc>
                <a:spcPts val="2590"/>
              </a:lnSpc>
              <a:spcBef>
                <a:spcPts val="844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Pemberian </a:t>
            </a:r>
            <a:r>
              <a:rPr sz="2400" dirty="0">
                <a:latin typeface="Carlito"/>
                <a:cs typeface="Carlito"/>
              </a:rPr>
              <a:t>label </a:t>
            </a:r>
            <a:r>
              <a:rPr sz="2400" spc="-5" dirty="0">
                <a:latin typeface="Carlito"/>
                <a:cs typeface="Carlito"/>
              </a:rPr>
              <a:t>setiap </a:t>
            </a:r>
            <a:r>
              <a:rPr sz="2400" spc="-10" dirty="0">
                <a:latin typeface="Carlito"/>
                <a:cs typeface="Carlito"/>
              </a:rPr>
              <a:t>segment </a:t>
            </a:r>
            <a:r>
              <a:rPr sz="2400" spc="-15" dirty="0">
                <a:latin typeface="Carlito"/>
                <a:cs typeface="Carlito"/>
              </a:rPr>
              <a:t>dengan </a:t>
            </a:r>
            <a:r>
              <a:rPr sz="2400" spc="-10" dirty="0">
                <a:latin typeface="Carlito"/>
                <a:cs typeface="Carlito"/>
              </a:rPr>
              <a:t>mengamati </a:t>
            </a:r>
            <a:r>
              <a:rPr sz="2400" spc="-25" dirty="0">
                <a:latin typeface="Carlito"/>
                <a:cs typeface="Carlito"/>
              </a:rPr>
              <a:t>gray </a:t>
            </a:r>
            <a:r>
              <a:rPr sz="2400" spc="-10" dirty="0">
                <a:latin typeface="Carlito"/>
                <a:cs typeface="Carlito"/>
              </a:rPr>
              <a:t>scale  ataupun </a:t>
            </a:r>
            <a:r>
              <a:rPr sz="2400" spc="-15" dirty="0">
                <a:latin typeface="Carlito"/>
                <a:cs typeface="Carlito"/>
              </a:rPr>
              <a:t>texture </a:t>
            </a:r>
            <a:r>
              <a:rPr sz="2400" spc="-5" dirty="0">
                <a:latin typeface="Carlito"/>
                <a:cs typeface="Carlito"/>
              </a:rPr>
              <a:t>setiap </a:t>
            </a:r>
            <a:r>
              <a:rPr sz="2400" spc="-10" dirty="0">
                <a:latin typeface="Carlito"/>
                <a:cs typeface="Carlito"/>
              </a:rPr>
              <a:t>segment ataupun </a:t>
            </a:r>
            <a:r>
              <a:rPr sz="2400" spc="-5" dirty="0">
                <a:latin typeface="Carlito"/>
                <a:cs typeface="Carlito"/>
              </a:rPr>
              <a:t>bentuk</a:t>
            </a:r>
            <a:r>
              <a:rPr sz="2400" spc="-10" dirty="0">
                <a:latin typeface="Carlito"/>
                <a:cs typeface="Carlito"/>
              </a:rPr>
              <a:t> segment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1595" y="3051048"/>
            <a:ext cx="5398008" cy="3026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48507" y="6106159"/>
            <a:ext cx="2600960" cy="53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989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Laki-laki dan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Perempuan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ts val="1989"/>
              </a:lnSpc>
            </a:pPr>
            <a:r>
              <a:rPr sz="2700" spc="-412" baseline="-10802" dirty="0">
                <a:latin typeface="Arial"/>
                <a:cs typeface="Arial"/>
              </a:rPr>
              <a:t>(S</a:t>
            </a:r>
            <a:r>
              <a:rPr sz="900" spc="-275" dirty="0">
                <a:solidFill>
                  <a:srgbClr val="888888"/>
                </a:solidFill>
                <a:latin typeface="Carlito"/>
                <a:cs typeface="Carlito"/>
              </a:rPr>
              <a:t>P</a:t>
            </a:r>
            <a:r>
              <a:rPr sz="2700" spc="-412" baseline="-10802" dirty="0">
                <a:latin typeface="Arial"/>
                <a:cs typeface="Arial"/>
              </a:rPr>
              <a:t>o</a:t>
            </a:r>
            <a:r>
              <a:rPr sz="900" spc="-275" dirty="0">
                <a:solidFill>
                  <a:srgbClr val="888888"/>
                </a:solidFill>
                <a:latin typeface="Carlito"/>
                <a:cs typeface="Carlito"/>
              </a:rPr>
              <a:t>en</a:t>
            </a:r>
            <a:r>
              <a:rPr sz="2700" spc="-412" baseline="-10802" dirty="0">
                <a:latin typeface="Arial"/>
                <a:cs typeface="Arial"/>
              </a:rPr>
              <a:t>u</a:t>
            </a:r>
            <a:r>
              <a:rPr sz="900" spc="-275" dirty="0">
                <a:solidFill>
                  <a:srgbClr val="888888"/>
                </a:solidFill>
                <a:latin typeface="Carlito"/>
                <a:cs typeface="Carlito"/>
              </a:rPr>
              <a:t>go</a:t>
            </a:r>
            <a:r>
              <a:rPr sz="2700" spc="-412" baseline="-10802" dirty="0">
                <a:latin typeface="Arial"/>
                <a:cs typeface="Arial"/>
              </a:rPr>
              <a:t>r</a:t>
            </a:r>
            <a:r>
              <a:rPr sz="900" spc="-275" dirty="0">
                <a:solidFill>
                  <a:srgbClr val="888888"/>
                </a:solidFill>
                <a:latin typeface="Carlito"/>
                <a:cs typeface="Carlito"/>
              </a:rPr>
              <a:t>la</a:t>
            </a:r>
            <a:r>
              <a:rPr sz="2700" spc="-412" baseline="-10802" dirty="0">
                <a:latin typeface="Arial"/>
                <a:cs typeface="Arial"/>
              </a:rPr>
              <a:t>c</a:t>
            </a:r>
            <a:r>
              <a:rPr sz="900" spc="-275" dirty="0">
                <a:solidFill>
                  <a:srgbClr val="888888"/>
                </a:solidFill>
                <a:latin typeface="Carlito"/>
                <a:cs typeface="Carlito"/>
              </a:rPr>
              <a:t>ha</a:t>
            </a:r>
            <a:r>
              <a:rPr sz="2700" spc="-412" baseline="-10802" dirty="0">
                <a:latin typeface="Arial"/>
                <a:cs typeface="Arial"/>
              </a:rPr>
              <a:t>e</a:t>
            </a:r>
            <a:r>
              <a:rPr sz="900" spc="-275" dirty="0">
                <a:solidFill>
                  <a:srgbClr val="888888"/>
                </a:solidFill>
                <a:latin typeface="Carlito"/>
                <a:cs typeface="Carlito"/>
              </a:rPr>
              <a:t>n</a:t>
            </a:r>
            <a:r>
              <a:rPr sz="90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C</a:t>
            </a:r>
            <a:r>
              <a:rPr sz="2700" spc="-390" baseline="-10802" dirty="0">
                <a:latin typeface="Arial"/>
                <a:cs typeface="Arial"/>
              </a:rPr>
              <a:t>: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itr</a:t>
            </a:r>
            <a:r>
              <a:rPr sz="2700" spc="-390" baseline="-10802" dirty="0">
                <a:latin typeface="Arial"/>
                <a:cs typeface="Arial"/>
              </a:rPr>
              <a:t>D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a</a:t>
            </a:r>
            <a:r>
              <a:rPr sz="900" spc="-1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90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900" spc="-3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700" spc="-300" baseline="-10802" dirty="0">
                <a:latin typeface="Arial"/>
                <a:cs typeface="Arial"/>
              </a:rPr>
              <a:t>i</a:t>
            </a:r>
            <a:r>
              <a:rPr sz="900" spc="-200" dirty="0">
                <a:solidFill>
                  <a:srgbClr val="888888"/>
                </a:solidFill>
                <a:latin typeface="Carlito"/>
                <a:cs typeface="Carlito"/>
              </a:rPr>
              <a:t>F</a:t>
            </a:r>
            <a:r>
              <a:rPr sz="2700" spc="-300" baseline="-10802" dirty="0">
                <a:latin typeface="Arial"/>
                <a:cs typeface="Arial"/>
              </a:rPr>
              <a:t>n</a:t>
            </a:r>
            <a:r>
              <a:rPr sz="900" spc="-200" dirty="0">
                <a:solidFill>
                  <a:srgbClr val="888888"/>
                </a:solidFill>
                <a:latin typeface="Carlito"/>
                <a:cs typeface="Carlito"/>
              </a:rPr>
              <a:t>und</a:t>
            </a:r>
            <a:r>
              <a:rPr sz="2700" spc="-300" baseline="-10802" dirty="0">
                <a:latin typeface="Arial"/>
                <a:cs typeface="Arial"/>
              </a:rPr>
              <a:t>a</a:t>
            </a:r>
            <a:r>
              <a:rPr sz="900" spc="-200" dirty="0">
                <a:solidFill>
                  <a:srgbClr val="888888"/>
                </a:solidFill>
                <a:latin typeface="Carlito"/>
                <a:cs typeface="Carlito"/>
              </a:rPr>
              <a:t>am</a:t>
            </a:r>
            <a:r>
              <a:rPr sz="2700" spc="-300" baseline="-10802" dirty="0">
                <a:latin typeface="Arial"/>
                <a:cs typeface="Arial"/>
              </a:rPr>
              <a:t>C</a:t>
            </a:r>
            <a:r>
              <a:rPr sz="900" spc="-200" dirty="0">
                <a:solidFill>
                  <a:srgbClr val="888888"/>
                </a:solidFill>
                <a:latin typeface="Carlito"/>
                <a:cs typeface="Carlito"/>
              </a:rPr>
              <a:t>ent</a:t>
            </a:r>
            <a:r>
              <a:rPr sz="2700" spc="-300" baseline="-10802" dirty="0">
                <a:latin typeface="Arial"/>
                <a:cs typeface="Arial"/>
              </a:rPr>
              <a:t>h</a:t>
            </a:r>
            <a:r>
              <a:rPr sz="900" spc="-200" dirty="0">
                <a:solidFill>
                  <a:srgbClr val="888888"/>
                </a:solidFill>
                <a:latin typeface="Carlito"/>
                <a:cs typeface="Carlito"/>
              </a:rPr>
              <a:t>als</a:t>
            </a:r>
            <a:r>
              <a:rPr sz="2700" spc="-300" baseline="-10802" dirty="0">
                <a:latin typeface="Arial"/>
                <a:cs typeface="Arial"/>
              </a:rPr>
              <a:t>ahyati)</a:t>
            </a:r>
            <a:endParaRPr sz="2700" baseline="-1080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16085" y="51053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8</a:t>
            </a:r>
            <a:endParaRPr sz="1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232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720090" marR="1417320">
              <a:lnSpc>
                <a:spcPts val="3890"/>
              </a:lnSpc>
              <a:spcBef>
                <a:spcPts val="1155"/>
              </a:spcBef>
            </a:pPr>
            <a:r>
              <a:rPr sz="3600" spc="-150" dirty="0"/>
              <a:t>Pattern </a:t>
            </a:r>
            <a:r>
              <a:rPr sz="3600" spc="-175" dirty="0"/>
              <a:t>Recognition, </a:t>
            </a:r>
            <a:r>
              <a:rPr sz="3600" spc="-160" dirty="0"/>
              <a:t>Computer</a:t>
            </a:r>
            <a:r>
              <a:rPr sz="3600" spc="-345" dirty="0"/>
              <a:t> </a:t>
            </a:r>
            <a:r>
              <a:rPr sz="3600" spc="-175" dirty="0"/>
              <a:t>Vision,  </a:t>
            </a:r>
            <a:r>
              <a:rPr sz="3600" spc="-195" dirty="0"/>
              <a:t>and </a:t>
            </a:r>
            <a:r>
              <a:rPr sz="3600" spc="-75" dirty="0"/>
              <a:t>Artificial</a:t>
            </a:r>
            <a:r>
              <a:rPr sz="3600" spc="-175" dirty="0"/>
              <a:t> </a:t>
            </a:r>
            <a:r>
              <a:rPr sz="3600" spc="-140" dirty="0"/>
              <a:t>Intelligence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59661"/>
            <a:ext cx="7452995" cy="414845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84785" marR="1523365" indent="-172720">
              <a:lnSpc>
                <a:spcPts val="2690"/>
              </a:lnSpc>
              <a:spcBef>
                <a:spcPts val="745"/>
              </a:spcBef>
              <a:buFont typeface="Arial"/>
              <a:buChar char="•"/>
              <a:tabLst>
                <a:tab pos="185420" algn="l"/>
              </a:tabLst>
            </a:pPr>
            <a:r>
              <a:rPr sz="2800" b="1" i="1" spc="-15" dirty="0">
                <a:latin typeface="Carlito"/>
                <a:cs typeface="Carlito"/>
              </a:rPr>
              <a:t>Pattern </a:t>
            </a:r>
            <a:r>
              <a:rPr sz="2800" b="1" i="1" spc="-10" dirty="0">
                <a:latin typeface="Carlito"/>
                <a:cs typeface="Carlito"/>
              </a:rPr>
              <a:t>Recognition</a:t>
            </a:r>
            <a:r>
              <a:rPr sz="2800" i="1" spc="-10" dirty="0">
                <a:latin typeface="Carlito"/>
                <a:cs typeface="Carlito"/>
              </a:rPr>
              <a:t>: </a:t>
            </a:r>
            <a:r>
              <a:rPr sz="2800" spc="-15" dirty="0">
                <a:latin typeface="Carlito"/>
                <a:cs typeface="Carlito"/>
              </a:rPr>
              <a:t>Segmentation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10" dirty="0">
                <a:latin typeface="Carlito"/>
                <a:cs typeface="Carlito"/>
              </a:rPr>
              <a:t>Classification</a:t>
            </a:r>
            <a:endParaRPr sz="2800">
              <a:latin typeface="Carlito"/>
              <a:cs typeface="Carlito"/>
            </a:endParaRPr>
          </a:p>
          <a:p>
            <a:pPr marL="527685" marR="313055" lvl="1" indent="-172720">
              <a:lnSpc>
                <a:spcPct val="80000"/>
              </a:lnSpc>
              <a:spcBef>
                <a:spcPts val="425"/>
              </a:spcBef>
              <a:buFont typeface="Arial"/>
              <a:buChar char="•"/>
              <a:tabLst>
                <a:tab pos="528320" algn="l"/>
              </a:tabLst>
            </a:pPr>
            <a:r>
              <a:rPr sz="2600" b="1" spc="-5" dirty="0">
                <a:solidFill>
                  <a:srgbClr val="006FC0"/>
                </a:solidFill>
                <a:latin typeface="Carlito"/>
                <a:cs typeface="Carlito"/>
              </a:rPr>
              <a:t>Image Classification </a:t>
            </a:r>
            <a:r>
              <a:rPr sz="2600" spc="-25" dirty="0">
                <a:solidFill>
                  <a:srgbClr val="444D25"/>
                </a:solidFill>
                <a:latin typeface="Carlito"/>
                <a:cs typeface="Carlito"/>
              </a:rPr>
              <a:t>(Termasuk </a:t>
            </a:r>
            <a:r>
              <a:rPr sz="2600" spc="-15" dirty="0">
                <a:solidFill>
                  <a:srgbClr val="444D25"/>
                </a:solidFill>
                <a:latin typeface="Carlito"/>
                <a:cs typeface="Carlito"/>
              </a:rPr>
              <a:t>kelompok </a:t>
            </a:r>
            <a:r>
              <a:rPr sz="2600" spc="-10" dirty="0">
                <a:solidFill>
                  <a:srgbClr val="444D25"/>
                </a:solidFill>
                <a:latin typeface="Carlito"/>
                <a:cs typeface="Carlito"/>
              </a:rPr>
              <a:t>apakah  citra</a:t>
            </a:r>
            <a:r>
              <a:rPr sz="2600" spc="-15" dirty="0">
                <a:solidFill>
                  <a:srgbClr val="444D25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44D25"/>
                </a:solidFill>
                <a:latin typeface="Carlito"/>
                <a:cs typeface="Carlito"/>
              </a:rPr>
              <a:t>ini?)</a:t>
            </a:r>
            <a:endParaRPr sz="2600">
              <a:latin typeface="Carlito"/>
              <a:cs typeface="Carlito"/>
            </a:endParaRPr>
          </a:p>
          <a:p>
            <a:pPr marL="184785" marR="1285875" indent="-172720">
              <a:lnSpc>
                <a:spcPts val="2690"/>
              </a:lnSpc>
              <a:spcBef>
                <a:spcPts val="775"/>
              </a:spcBef>
              <a:buFont typeface="Arial"/>
              <a:buChar char="•"/>
              <a:tabLst>
                <a:tab pos="185420" algn="l"/>
              </a:tabLst>
            </a:pPr>
            <a:r>
              <a:rPr sz="2800" b="1" i="1" spc="-10" dirty="0">
                <a:latin typeface="Carlito"/>
                <a:cs typeface="Carlito"/>
              </a:rPr>
              <a:t>Computer </a:t>
            </a:r>
            <a:r>
              <a:rPr sz="2800" b="1" i="1" spc="-5" dirty="0">
                <a:latin typeface="Carlito"/>
                <a:cs typeface="Carlito"/>
              </a:rPr>
              <a:t>Vision</a:t>
            </a:r>
            <a:r>
              <a:rPr sz="2800" i="1" spc="-5" dirty="0">
                <a:latin typeface="Carlito"/>
                <a:cs typeface="Carlito"/>
              </a:rPr>
              <a:t>: </a:t>
            </a:r>
            <a:r>
              <a:rPr sz="2800" spc="-10" dirty="0">
                <a:latin typeface="Carlito"/>
                <a:cs typeface="Carlito"/>
              </a:rPr>
              <a:t>Object </a:t>
            </a:r>
            <a:r>
              <a:rPr sz="2800" spc="-15" dirty="0">
                <a:latin typeface="Carlito"/>
                <a:cs typeface="Carlito"/>
              </a:rPr>
              <a:t>Recognition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10" dirty="0">
                <a:latin typeface="Carlito"/>
                <a:cs typeface="Carlito"/>
              </a:rPr>
              <a:t>Description (Object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Structure)</a:t>
            </a:r>
            <a:endParaRPr sz="2800">
              <a:latin typeface="Carlito"/>
              <a:cs typeface="Carlito"/>
            </a:endParaRPr>
          </a:p>
          <a:p>
            <a:pPr marL="527685" marR="5080" lvl="1" indent="-172720">
              <a:lnSpc>
                <a:spcPct val="80000"/>
              </a:lnSpc>
              <a:spcBef>
                <a:spcPts val="425"/>
              </a:spcBef>
              <a:buFont typeface="Arial"/>
              <a:buChar char="•"/>
              <a:tabLst>
                <a:tab pos="528320" algn="l"/>
              </a:tabLst>
            </a:pPr>
            <a:r>
              <a:rPr sz="2600" b="1" spc="-5" dirty="0">
                <a:solidFill>
                  <a:srgbClr val="006FC0"/>
                </a:solidFill>
                <a:latin typeface="Carlito"/>
                <a:cs typeface="Carlito"/>
              </a:rPr>
              <a:t>Object </a:t>
            </a:r>
            <a:r>
              <a:rPr sz="2600" b="1" spc="-10" dirty="0">
                <a:solidFill>
                  <a:srgbClr val="006FC0"/>
                </a:solidFill>
                <a:latin typeface="Carlito"/>
                <a:cs typeface="Carlito"/>
              </a:rPr>
              <a:t>Detection </a:t>
            </a:r>
            <a:r>
              <a:rPr sz="2600" b="1" spc="-5" dirty="0">
                <a:solidFill>
                  <a:srgbClr val="006FC0"/>
                </a:solidFill>
                <a:latin typeface="Carlito"/>
                <a:cs typeface="Carlito"/>
              </a:rPr>
              <a:t>and Recognition </a:t>
            </a:r>
            <a:r>
              <a:rPr sz="2600" spc="-10" dirty="0">
                <a:solidFill>
                  <a:srgbClr val="444D25"/>
                </a:solidFill>
                <a:latin typeface="Carlito"/>
                <a:cs typeface="Carlito"/>
              </a:rPr>
              <a:t>(Obyek </a:t>
            </a:r>
            <a:r>
              <a:rPr sz="2600" dirty="0">
                <a:solidFill>
                  <a:srgbClr val="444D25"/>
                </a:solidFill>
                <a:latin typeface="Carlito"/>
                <a:cs typeface="Carlito"/>
              </a:rPr>
              <a:t>apa </a:t>
            </a:r>
            <a:r>
              <a:rPr sz="2600" spc="-10" dirty="0">
                <a:solidFill>
                  <a:srgbClr val="444D25"/>
                </a:solidFill>
                <a:latin typeface="Carlito"/>
                <a:cs typeface="Carlito"/>
              </a:rPr>
              <a:t>yang  </a:t>
            </a:r>
            <a:r>
              <a:rPr sz="2600" spc="-5" dirty="0">
                <a:solidFill>
                  <a:srgbClr val="444D25"/>
                </a:solidFill>
                <a:latin typeface="Carlito"/>
                <a:cs typeface="Carlito"/>
              </a:rPr>
              <a:t>ada di dalam</a:t>
            </a:r>
            <a:r>
              <a:rPr sz="2600" spc="-15" dirty="0">
                <a:solidFill>
                  <a:srgbClr val="444D25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444D25"/>
                </a:solidFill>
                <a:latin typeface="Carlito"/>
                <a:cs typeface="Carlito"/>
              </a:rPr>
              <a:t>citra?)</a:t>
            </a:r>
            <a:endParaRPr sz="2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185420" algn="l"/>
              </a:tabLst>
            </a:pPr>
            <a:r>
              <a:rPr sz="2800" b="1" i="1" spc="-5" dirty="0">
                <a:latin typeface="Carlito"/>
                <a:cs typeface="Carlito"/>
              </a:rPr>
              <a:t>Artificial </a:t>
            </a:r>
            <a:r>
              <a:rPr sz="2800" b="1" i="1" spc="-10" dirty="0">
                <a:latin typeface="Carlito"/>
                <a:cs typeface="Carlito"/>
              </a:rPr>
              <a:t>Intelligence</a:t>
            </a:r>
            <a:r>
              <a:rPr sz="2800" i="1" spc="-10" dirty="0">
                <a:latin typeface="Carlito"/>
                <a:cs typeface="Carlito"/>
              </a:rPr>
              <a:t>: </a:t>
            </a:r>
            <a:r>
              <a:rPr sz="2800" spc="-10" dirty="0">
                <a:latin typeface="Carlito"/>
                <a:cs typeface="Carlito"/>
              </a:rPr>
              <a:t>Higher-level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understanding</a:t>
            </a:r>
            <a:endParaRPr sz="2800">
              <a:latin typeface="Carlito"/>
              <a:cs typeface="Carlito"/>
            </a:endParaRPr>
          </a:p>
          <a:p>
            <a:pPr marL="527685" marR="594995" lvl="1" indent="-172720">
              <a:lnSpc>
                <a:spcPts val="2810"/>
              </a:lnSpc>
              <a:spcBef>
                <a:spcPts val="385"/>
              </a:spcBef>
              <a:buFont typeface="Arial"/>
              <a:buChar char="•"/>
              <a:tabLst>
                <a:tab pos="528320" algn="l"/>
              </a:tabLst>
            </a:pPr>
            <a:r>
              <a:rPr sz="2600" b="1" spc="-5" dirty="0">
                <a:solidFill>
                  <a:srgbClr val="006FC0"/>
                </a:solidFill>
                <a:latin typeface="Carlito"/>
                <a:cs typeface="Carlito"/>
              </a:rPr>
              <a:t>Image </a:t>
            </a:r>
            <a:r>
              <a:rPr sz="2600" b="1" spc="-10" dirty="0">
                <a:solidFill>
                  <a:srgbClr val="006FC0"/>
                </a:solidFill>
                <a:latin typeface="Carlito"/>
                <a:cs typeface="Carlito"/>
              </a:rPr>
              <a:t>Understanding </a:t>
            </a:r>
            <a:r>
              <a:rPr sz="2600" dirty="0">
                <a:solidFill>
                  <a:srgbClr val="444D25"/>
                </a:solidFill>
                <a:latin typeface="Carlito"/>
                <a:cs typeface="Carlito"/>
              </a:rPr>
              <a:t>(Apa </a:t>
            </a:r>
            <a:r>
              <a:rPr sz="2600" spc="-10" dirty="0">
                <a:solidFill>
                  <a:srgbClr val="444D25"/>
                </a:solidFill>
                <a:latin typeface="Carlito"/>
                <a:cs typeface="Carlito"/>
              </a:rPr>
              <a:t>yang </a:t>
            </a:r>
            <a:r>
              <a:rPr sz="2600" spc="-5" dirty="0">
                <a:solidFill>
                  <a:srgbClr val="444D25"/>
                </a:solidFill>
                <a:latin typeface="Carlito"/>
                <a:cs typeface="Carlito"/>
              </a:rPr>
              <a:t>sedang terjadi  dalam citra?)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0930" y="61722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10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3363" y="6451193"/>
            <a:ext cx="15582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Pengolahan Citra </a:t>
            </a:r>
            <a:r>
              <a:rPr sz="90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900" spc="-5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Fundamentals</a:t>
            </a:r>
            <a:endParaRPr sz="9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4644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35" dirty="0"/>
              <a:t>Image</a:t>
            </a:r>
            <a:r>
              <a:rPr sz="3600" spc="-195" dirty="0"/>
              <a:t> </a:t>
            </a:r>
            <a:r>
              <a:rPr sz="3600" spc="-260" dirty="0"/>
              <a:t>Processing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2109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Image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Image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7207" y="2304288"/>
            <a:ext cx="3657600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11371" y="4064889"/>
            <a:ext cx="193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Image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Enhancement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80944" y="4415028"/>
            <a:ext cx="3311652" cy="1958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96334" y="6337198"/>
            <a:ext cx="17646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90" baseline="-13888" dirty="0">
                <a:latin typeface="Carlito"/>
                <a:cs typeface="Carlito"/>
              </a:rPr>
              <a:t>Im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Pen</a:t>
            </a:r>
            <a:r>
              <a:rPr sz="2700" spc="-390" baseline="-13888" dirty="0">
                <a:latin typeface="Carlito"/>
                <a:cs typeface="Carlito"/>
              </a:rPr>
              <a:t>a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go</a:t>
            </a:r>
            <a:r>
              <a:rPr sz="2700" spc="-390" baseline="-13888" dirty="0">
                <a:latin typeface="Carlito"/>
                <a:cs typeface="Carlito"/>
              </a:rPr>
              <a:t>g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lah</a:t>
            </a:r>
            <a:r>
              <a:rPr sz="2700" spc="-390" baseline="-13888" dirty="0">
                <a:latin typeface="Carlito"/>
                <a:cs typeface="Carlito"/>
              </a:rPr>
              <a:t>e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an</a:t>
            </a:r>
            <a:r>
              <a:rPr sz="2700" spc="-390" baseline="-13888" dirty="0">
                <a:latin typeface="Carlito"/>
                <a:cs typeface="Carlito"/>
              </a:rPr>
              <a:t>R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Cit</a:t>
            </a:r>
            <a:r>
              <a:rPr sz="2700" spc="-390" baseline="-13888" dirty="0">
                <a:latin typeface="Carlito"/>
                <a:cs typeface="Carlito"/>
              </a:rPr>
              <a:t>e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ra</a:t>
            </a:r>
            <a:r>
              <a:rPr sz="2700" spc="-390" baseline="-13888" dirty="0">
                <a:latin typeface="Carlito"/>
                <a:cs typeface="Carlito"/>
              </a:rPr>
              <a:t>s</a:t>
            </a:r>
            <a:r>
              <a:rPr sz="900" spc="-26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900" spc="-4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700" spc="-405" baseline="-13888" dirty="0">
                <a:latin typeface="Carlito"/>
                <a:cs typeface="Carlito"/>
              </a:rPr>
              <a:t>t</a:t>
            </a:r>
            <a:r>
              <a:rPr sz="900" spc="-270" dirty="0">
                <a:solidFill>
                  <a:srgbClr val="888888"/>
                </a:solidFill>
                <a:latin typeface="Carlito"/>
                <a:cs typeface="Carlito"/>
              </a:rPr>
              <a:t>Fu</a:t>
            </a:r>
            <a:r>
              <a:rPr sz="2700" spc="-405" baseline="-13888" dirty="0">
                <a:latin typeface="Carlito"/>
                <a:cs typeface="Carlito"/>
              </a:rPr>
              <a:t>o</a:t>
            </a:r>
            <a:r>
              <a:rPr sz="900" spc="-270" dirty="0">
                <a:solidFill>
                  <a:srgbClr val="888888"/>
                </a:solidFill>
                <a:latin typeface="Carlito"/>
                <a:cs typeface="Carlito"/>
              </a:rPr>
              <a:t>nd</a:t>
            </a:r>
            <a:r>
              <a:rPr sz="2700" spc="-405" baseline="-13888" dirty="0">
                <a:latin typeface="Carlito"/>
                <a:cs typeface="Carlito"/>
              </a:rPr>
              <a:t>r</a:t>
            </a:r>
            <a:r>
              <a:rPr sz="900" spc="-270" dirty="0">
                <a:solidFill>
                  <a:srgbClr val="888888"/>
                </a:solidFill>
                <a:latin typeface="Carlito"/>
                <a:cs typeface="Carlito"/>
              </a:rPr>
              <a:t>a</a:t>
            </a:r>
            <a:r>
              <a:rPr sz="2700" spc="-405" baseline="-13888" dirty="0">
                <a:latin typeface="Carlito"/>
                <a:cs typeface="Carlito"/>
              </a:rPr>
              <a:t>a</a:t>
            </a:r>
            <a:r>
              <a:rPr sz="900" spc="-270" dirty="0">
                <a:solidFill>
                  <a:srgbClr val="888888"/>
                </a:solidFill>
                <a:latin typeface="Carlito"/>
                <a:cs typeface="Carlito"/>
              </a:rPr>
              <a:t>m</a:t>
            </a:r>
            <a:r>
              <a:rPr sz="2700" spc="-405" baseline="-13888" dirty="0">
                <a:latin typeface="Carlito"/>
                <a:cs typeface="Carlito"/>
              </a:rPr>
              <a:t>t</a:t>
            </a:r>
            <a:r>
              <a:rPr sz="900" spc="-270" dirty="0">
                <a:solidFill>
                  <a:srgbClr val="888888"/>
                </a:solidFill>
                <a:latin typeface="Carlito"/>
                <a:cs typeface="Carlito"/>
              </a:rPr>
              <a:t>en</a:t>
            </a:r>
            <a:r>
              <a:rPr sz="2700" spc="-405" baseline="-13888" dirty="0">
                <a:latin typeface="Carlito"/>
                <a:cs typeface="Carlito"/>
              </a:rPr>
              <a:t>i</a:t>
            </a:r>
            <a:r>
              <a:rPr sz="900" spc="-270" dirty="0">
                <a:solidFill>
                  <a:srgbClr val="888888"/>
                </a:solidFill>
                <a:latin typeface="Carlito"/>
                <a:cs typeface="Carlito"/>
              </a:rPr>
              <a:t>t</a:t>
            </a:r>
            <a:r>
              <a:rPr sz="2700" spc="-405" baseline="-13888" dirty="0">
                <a:latin typeface="Carlito"/>
                <a:cs typeface="Carlito"/>
              </a:rPr>
              <a:t>o</a:t>
            </a:r>
            <a:r>
              <a:rPr sz="900" spc="-270" dirty="0">
                <a:solidFill>
                  <a:srgbClr val="888888"/>
                </a:solidFill>
                <a:latin typeface="Carlito"/>
                <a:cs typeface="Carlito"/>
              </a:rPr>
              <a:t>als</a:t>
            </a:r>
            <a:r>
              <a:rPr sz="2700" spc="-405" baseline="-13888" dirty="0">
                <a:latin typeface="Carlito"/>
                <a:cs typeface="Carlito"/>
              </a:rPr>
              <a:t>n</a:t>
            </a:r>
            <a:endParaRPr sz="2700" baseline="-13888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6169" y="5105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11</a:t>
            </a:r>
            <a:endParaRPr sz="1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180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pc="-229" dirty="0"/>
              <a:t>Citra</a:t>
            </a:r>
            <a:r>
              <a:rPr spc="-265" dirty="0"/>
              <a:t> </a:t>
            </a:r>
            <a:r>
              <a:rPr spc="-250" dirty="0"/>
              <a:t>Dijital</a:t>
            </a:r>
          </a:p>
        </p:txBody>
      </p:sp>
      <p:sp>
        <p:nvSpPr>
          <p:cNvPr id="3" name="object 3"/>
          <p:cNvSpPr/>
          <p:nvPr/>
        </p:nvSpPr>
        <p:spPr>
          <a:xfrm>
            <a:off x="2770632" y="2199132"/>
            <a:ext cx="3602736" cy="3604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294005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315"/>
              </a:spcBef>
            </a:pPr>
            <a:r>
              <a:rPr sz="4000" spc="-265" dirty="0">
                <a:latin typeface="Arial"/>
                <a:cs typeface="Arial"/>
              </a:rPr>
              <a:t>Image </a:t>
            </a:r>
            <a:r>
              <a:rPr sz="4000" spc="-285" dirty="0">
                <a:latin typeface="Arial"/>
                <a:cs typeface="Arial"/>
              </a:rPr>
              <a:t>Processing</a:t>
            </a:r>
            <a:r>
              <a:rPr sz="4000" spc="-160" dirty="0">
                <a:latin typeface="Arial"/>
                <a:cs typeface="Arial"/>
              </a:rPr>
              <a:t> (2)</a:t>
            </a:r>
            <a:endParaRPr sz="4000">
              <a:latin typeface="Arial"/>
              <a:cs typeface="Arial"/>
            </a:endParaRPr>
          </a:p>
          <a:p>
            <a:pPr marR="109855" algn="r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latin typeface="Carlito"/>
                <a:cs typeface="Carlito"/>
              </a:rPr>
              <a:t>*) </a:t>
            </a:r>
            <a:r>
              <a:rPr sz="1800" spc="-10" dirty="0">
                <a:latin typeface="Carlito"/>
                <a:cs typeface="Carlito"/>
              </a:rPr>
              <a:t>Source: </a:t>
            </a:r>
            <a:r>
              <a:rPr sz="1800" spc="-35" dirty="0">
                <a:latin typeface="Carlito"/>
                <a:cs typeface="Carlito"/>
              </a:rPr>
              <a:t>Prof. </a:t>
            </a:r>
            <a:r>
              <a:rPr sz="1800" spc="-5" dirty="0">
                <a:latin typeface="Carlito"/>
                <a:cs typeface="Carlito"/>
              </a:rPr>
              <a:t>Aniati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Murni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2505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Image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Registration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09359" y="1844039"/>
            <a:ext cx="1915667" cy="1784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09359" y="4056888"/>
            <a:ext cx="1982724" cy="1729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19500" y="1842516"/>
            <a:ext cx="1912620" cy="1784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9500" y="4099559"/>
            <a:ext cx="1912620" cy="17846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07638" y="3695446"/>
            <a:ext cx="19773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Optical Sensor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Image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6210" y="3695446"/>
            <a:ext cx="3015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Registered Optical Sensor Image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54" y="5814805"/>
            <a:ext cx="8801735" cy="7162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89020">
              <a:lnSpc>
                <a:spcPct val="100000"/>
              </a:lnSpc>
              <a:spcBef>
                <a:spcPts val="735"/>
              </a:spcBef>
              <a:tabLst>
                <a:tab pos="6012180" algn="l"/>
              </a:tabLst>
            </a:pPr>
            <a:r>
              <a:rPr sz="1600" spc="-5" dirty="0">
                <a:latin typeface="Arial"/>
                <a:cs typeface="Arial"/>
              </a:rPr>
              <a:t>SAR Sensor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Image	Registered SAR Sensor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Image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spc="-10" dirty="0">
                <a:latin typeface="Carlito"/>
                <a:cs typeface="Carlito"/>
              </a:rPr>
              <a:t>(Source: </a:t>
            </a:r>
            <a:r>
              <a:rPr sz="1800" spc="-5" dirty="0">
                <a:latin typeface="Carlito"/>
                <a:cs typeface="Carlito"/>
              </a:rPr>
              <a:t>Original Image of </a:t>
            </a:r>
            <a:r>
              <a:rPr sz="1800" spc="-10" dirty="0">
                <a:latin typeface="Carlito"/>
                <a:cs typeface="Carlito"/>
              </a:rPr>
              <a:t>Muara </a:t>
            </a:r>
            <a:r>
              <a:rPr sz="1800" spc="-5" dirty="0">
                <a:latin typeface="Carlito"/>
                <a:cs typeface="Carlito"/>
              </a:rPr>
              <a:t>Sekampung, </a:t>
            </a:r>
            <a:r>
              <a:rPr sz="1800" spc="-25" dirty="0">
                <a:latin typeface="Carlito"/>
                <a:cs typeface="Carlito"/>
              </a:rPr>
              <a:t>BAKOSURTANAL </a:t>
            </a:r>
            <a:r>
              <a:rPr sz="1800" dirty="0">
                <a:latin typeface="Carlito"/>
                <a:cs typeface="Carlito"/>
              </a:rPr>
              <a:t>RI; </a:t>
            </a:r>
            <a:r>
              <a:rPr sz="1800" spc="-10" dirty="0">
                <a:latin typeface="Carlito"/>
                <a:cs typeface="Carlito"/>
              </a:rPr>
              <a:t>Processed </a:t>
            </a:r>
            <a:r>
              <a:rPr sz="1800" spc="-5" dirty="0">
                <a:latin typeface="Carlito"/>
                <a:cs typeface="Carlito"/>
              </a:rPr>
              <a:t>Images, </a:t>
            </a:r>
            <a:r>
              <a:rPr sz="1800" spc="5" dirty="0">
                <a:latin typeface="Carlito"/>
                <a:cs typeface="Carlito"/>
              </a:rPr>
              <a:t>A.</a:t>
            </a:r>
            <a:r>
              <a:rPr sz="1800" spc="18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Murni,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54" y="6505447"/>
            <a:ext cx="55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1996)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26169" y="5105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12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542" y="6451193"/>
            <a:ext cx="46437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98165" algn="l"/>
              </a:tabLst>
            </a:pP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	Pengolahan Citra </a:t>
            </a:r>
            <a:r>
              <a:rPr sz="90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900" spc="-4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Carlito"/>
                <a:cs typeface="Carlito"/>
              </a:rPr>
              <a:t>Fundamentals</a:t>
            </a:r>
            <a:endParaRPr sz="9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3393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35" dirty="0"/>
              <a:t>Image</a:t>
            </a:r>
            <a:r>
              <a:rPr sz="3600" spc="-195" dirty="0"/>
              <a:t> </a:t>
            </a:r>
            <a:r>
              <a:rPr sz="3600" spc="-135" dirty="0"/>
              <a:t>Acquisition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780308"/>
            <a:ext cx="6164580" cy="14744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Proses akuisisi citra </a:t>
            </a:r>
            <a:r>
              <a:rPr sz="2400" spc="-5" dirty="0">
                <a:latin typeface="Carlito"/>
                <a:cs typeface="Carlito"/>
              </a:rPr>
              <a:t>membutuhkan </a:t>
            </a:r>
            <a:r>
              <a:rPr sz="2400" dirty="0">
                <a:latin typeface="Carlito"/>
                <a:cs typeface="Carlito"/>
              </a:rPr>
              <a:t>3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komponen:</a:t>
            </a:r>
            <a:endParaRPr sz="24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8320" algn="l"/>
              </a:tabLst>
            </a:pPr>
            <a:r>
              <a:rPr sz="2200" i="1" spc="-10" dirty="0">
                <a:latin typeface="Carlito"/>
                <a:cs typeface="Carlito"/>
              </a:rPr>
              <a:t>Scene</a:t>
            </a:r>
            <a:endParaRPr sz="22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15" dirty="0">
                <a:latin typeface="Carlito"/>
                <a:cs typeface="Carlito"/>
              </a:rPr>
              <a:t>Light</a:t>
            </a:r>
            <a:r>
              <a:rPr sz="2200" spc="-10" dirty="0">
                <a:latin typeface="Carlito"/>
                <a:cs typeface="Carlito"/>
              </a:rPr>
              <a:t> source</a:t>
            </a:r>
            <a:endParaRPr sz="2200">
              <a:latin typeface="Carlito"/>
              <a:cs typeface="Carlito"/>
            </a:endParaRPr>
          </a:p>
          <a:p>
            <a:pPr marL="527685" lvl="1" indent="-17272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8320" algn="l"/>
              </a:tabLst>
            </a:pPr>
            <a:r>
              <a:rPr sz="2200" spc="-5" dirty="0">
                <a:latin typeface="Carlito"/>
                <a:cs typeface="Carlito"/>
              </a:rPr>
              <a:t>Sensor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6388" y="3681442"/>
            <a:ext cx="2171306" cy="2441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4284" y="2758439"/>
            <a:ext cx="1434209" cy="1283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3576" y="3898391"/>
            <a:ext cx="1703831" cy="1133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67855" y="5076969"/>
            <a:ext cx="1744937" cy="11627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26169" y="5105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15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</a:t>
            </a:r>
            <a:r>
              <a:rPr spc="-50" dirty="0"/>
              <a:t> </a:t>
            </a:r>
            <a:r>
              <a:rPr spc="-5" dirty="0"/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3359038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0839" y="1690116"/>
            <a:ext cx="6233159" cy="423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10" dirty="0"/>
              <a:t>Digital</a:t>
            </a:r>
            <a:r>
              <a:rPr sz="3600" spc="10" dirty="0"/>
              <a:t> </a:t>
            </a:r>
            <a:r>
              <a:rPr sz="3600" spc="-10" dirty="0"/>
              <a:t>Images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31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333" y="2686671"/>
            <a:ext cx="1622681" cy="1828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5516" y="1866900"/>
            <a:ext cx="1575816" cy="1106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30" dirty="0"/>
              <a:t> </a:t>
            </a:r>
            <a:r>
              <a:rPr spc="-5" dirty="0"/>
              <a:t>Acquisition</a:t>
            </a:r>
          </a:p>
        </p:txBody>
      </p:sp>
    </p:spTree>
    <p:extLst>
      <p:ext uri="{BB962C8B-B14F-4D97-AF65-F5344CB8AC3E}">
        <p14:creationId xmlns:p14="http://schemas.microsoft.com/office/powerpoint/2010/main" val="3040329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759"/>
            <a:ext cx="9144000" cy="1324610"/>
          </a:xfrm>
          <a:custGeom>
            <a:avLst/>
            <a:gdLst/>
            <a:ahLst/>
            <a:cxnLst/>
            <a:rect l="l" t="t" r="r" b="b"/>
            <a:pathLst>
              <a:path w="9144000" h="1324610">
                <a:moveTo>
                  <a:pt x="0" y="1324356"/>
                </a:moveTo>
                <a:lnTo>
                  <a:pt x="9144000" y="1324356"/>
                </a:lnTo>
                <a:lnTo>
                  <a:pt x="9144000" y="0"/>
                </a:lnTo>
                <a:lnTo>
                  <a:pt x="0" y="0"/>
                </a:lnTo>
                <a:lnTo>
                  <a:pt x="0" y="1324356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375704"/>
            <a:ext cx="9144000" cy="1324610"/>
          </a:xfrm>
          <a:prstGeom prst="rect">
            <a:avLst/>
          </a:prstGeom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z="3600" spc="-20" dirty="0"/>
              <a:t>Citra</a:t>
            </a:r>
            <a:r>
              <a:rPr sz="3600" spc="10" dirty="0"/>
              <a:t> </a:t>
            </a:r>
            <a:r>
              <a:rPr sz="3600" spc="-10" dirty="0"/>
              <a:t>Dijital</a:t>
            </a:r>
            <a:endParaRPr sz="3600" dirty="0"/>
          </a:p>
        </p:txBody>
      </p:sp>
      <p:sp>
        <p:nvSpPr>
          <p:cNvPr id="5" name="object 5"/>
          <p:cNvSpPr/>
          <p:nvPr/>
        </p:nvSpPr>
        <p:spPr>
          <a:xfrm>
            <a:off x="301313" y="2147290"/>
            <a:ext cx="3574676" cy="1588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76063" y="2286000"/>
            <a:ext cx="3023742" cy="1387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180" y="4308159"/>
            <a:ext cx="3308010" cy="1611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15048" y="4324567"/>
            <a:ext cx="4132612" cy="14772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52600" y="2895600"/>
            <a:ext cx="762000" cy="304800"/>
          </a:xfrm>
          <a:prstGeom prst="rect">
            <a:avLst/>
          </a:prstGeom>
          <a:solidFill>
            <a:srgbClr val="FFFFFF"/>
          </a:solidFill>
          <a:ln w="12191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200" spc="-5" dirty="0">
                <a:latin typeface="Arial"/>
                <a:cs typeface="Arial"/>
              </a:rPr>
              <a:t>Sampler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128" y="3755263"/>
            <a:ext cx="12788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Citra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kontinue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8963" y="3755263"/>
            <a:ext cx="974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Citra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dijital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8828" y="3755263"/>
            <a:ext cx="3232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Matriks citra dengan </a:t>
            </a:r>
            <a:r>
              <a:rPr sz="1600" spc="-10" dirty="0">
                <a:latin typeface="Arial"/>
                <a:cs typeface="Arial"/>
              </a:rPr>
              <a:t>obyek </a:t>
            </a:r>
            <a:r>
              <a:rPr sz="1600" spc="-5" dirty="0">
                <a:latin typeface="Arial"/>
                <a:cs typeface="Arial"/>
              </a:rPr>
              <a:t>angka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6379" y="5844946"/>
            <a:ext cx="1736089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>
              <a:lnSpc>
                <a:spcPct val="1212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Resolusi spasial </a:t>
            </a:r>
            <a:r>
              <a:rPr sz="1600" spc="-5" dirty="0">
                <a:latin typeface="Arial"/>
                <a:cs typeface="Arial"/>
              </a:rPr>
              <a:t>:  </a:t>
            </a:r>
            <a:r>
              <a:rPr sz="1600" spc="-15" dirty="0">
                <a:latin typeface="Arial"/>
                <a:cs typeface="Arial"/>
              </a:rPr>
              <a:t>Tinggi </a:t>
            </a:r>
            <a:r>
              <a:rPr sz="1600" spc="-5" dirty="0">
                <a:latin typeface="Arial"/>
                <a:cs typeface="Arial"/>
              </a:rPr>
              <a:t>(16 x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16)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48020" y="6193027"/>
            <a:ext cx="1369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Rendah (8 x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1375" y="5844946"/>
            <a:ext cx="1991995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5080" indent="-454659">
              <a:lnSpc>
                <a:spcPct val="1212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Resolusi intensitas </a:t>
            </a:r>
            <a:r>
              <a:rPr sz="1600" spc="-5" dirty="0">
                <a:latin typeface="Arial"/>
                <a:cs typeface="Arial"/>
              </a:rPr>
              <a:t>:  </a:t>
            </a:r>
            <a:r>
              <a:rPr sz="1600" spc="-15" dirty="0">
                <a:latin typeface="Arial"/>
                <a:cs typeface="Arial"/>
              </a:rPr>
              <a:t>Tinggi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(4)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51597" y="6193027"/>
            <a:ext cx="1041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Rendah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(2)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1600" y="5715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71600" y="5715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05200" y="57150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05200" y="57150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6000" y="55626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304800"/>
                </a:moveTo>
                <a:lnTo>
                  <a:pt x="381000" y="304800"/>
                </a:lnTo>
                <a:lnTo>
                  <a:pt x="381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82000" y="55626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2000" y="55626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693911" y="543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33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Pengolahan Citra </a:t>
            </a:r>
            <a:r>
              <a:rPr dirty="0"/>
              <a:t>- </a:t>
            </a:r>
            <a:r>
              <a:rPr spc="-5" dirty="0"/>
              <a:t>Image</a:t>
            </a:r>
            <a:r>
              <a:rPr spc="-30" dirty="0"/>
              <a:t> </a:t>
            </a:r>
            <a:r>
              <a:rPr spc="-5" dirty="0"/>
              <a:t>Acquisition</a:t>
            </a:r>
          </a:p>
        </p:txBody>
      </p:sp>
    </p:spTree>
    <p:extLst>
      <p:ext uri="{BB962C8B-B14F-4D97-AF65-F5344CB8AC3E}">
        <p14:creationId xmlns:p14="http://schemas.microsoft.com/office/powerpoint/2010/main" val="316899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pc="-229" dirty="0"/>
              <a:t>Citra</a:t>
            </a:r>
            <a:r>
              <a:rPr spc="-265" dirty="0"/>
              <a:t> </a:t>
            </a:r>
            <a:r>
              <a:rPr spc="-250" dirty="0"/>
              <a:t>Dijital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6073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Apakah </a:t>
            </a:r>
            <a:r>
              <a:rPr sz="2400" dirty="0">
                <a:latin typeface="Carlito"/>
                <a:cs typeface="Carlito"/>
              </a:rPr>
              <a:t>anda </a:t>
            </a:r>
            <a:r>
              <a:rPr sz="2400" spc="-5" dirty="0">
                <a:latin typeface="Carlito"/>
                <a:cs typeface="Carlito"/>
              </a:rPr>
              <a:t>bisa melihat </a:t>
            </a:r>
            <a:r>
              <a:rPr sz="2400" spc="-10" dirty="0">
                <a:latin typeface="Carlito"/>
                <a:cs typeface="Carlito"/>
              </a:rPr>
              <a:t>sesuatu </a:t>
            </a: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spc="-10" dirty="0">
                <a:latin typeface="Carlito"/>
                <a:cs typeface="Carlito"/>
              </a:rPr>
              <a:t>citra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ini?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2323813"/>
            <a:ext cx="2578735" cy="4351020"/>
            <a:chOff x="1903476" y="2394204"/>
            <a:chExt cx="2578735" cy="4351020"/>
          </a:xfrm>
        </p:grpSpPr>
        <p:sp>
          <p:nvSpPr>
            <p:cNvPr id="5" name="object 5"/>
            <p:cNvSpPr/>
            <p:nvPr/>
          </p:nvSpPr>
          <p:spPr>
            <a:xfrm>
              <a:off x="2110740" y="2394204"/>
              <a:ext cx="2165604" cy="22226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3476" y="4594858"/>
              <a:ext cx="2578607" cy="2150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096000" y="2267186"/>
            <a:ext cx="2193036" cy="2203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8542" y="4644509"/>
            <a:ext cx="2535936" cy="2060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pc="-165" dirty="0"/>
              <a:t>Informasi </a:t>
            </a:r>
            <a:r>
              <a:rPr spc="-185" dirty="0"/>
              <a:t>dari </a:t>
            </a:r>
            <a:r>
              <a:rPr spc="-229" dirty="0"/>
              <a:t>Citra</a:t>
            </a:r>
            <a:r>
              <a:rPr spc="-425" dirty="0"/>
              <a:t> </a:t>
            </a:r>
            <a:r>
              <a:rPr spc="-250" dirty="0"/>
              <a:t>Dijital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6675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Informasi </a:t>
            </a:r>
            <a:r>
              <a:rPr sz="2400" dirty="0">
                <a:latin typeface="Carlito"/>
                <a:cs typeface="Carlito"/>
              </a:rPr>
              <a:t>apa </a:t>
            </a:r>
            <a:r>
              <a:rPr sz="2400" spc="-10" dirty="0">
                <a:latin typeface="Carlito"/>
                <a:cs typeface="Carlito"/>
              </a:rPr>
              <a:t>yang </a:t>
            </a:r>
            <a:r>
              <a:rPr sz="2400" spc="-5" dirty="0">
                <a:latin typeface="Carlito"/>
                <a:cs typeface="Carlito"/>
              </a:rPr>
              <a:t>bisa </a:t>
            </a:r>
            <a:r>
              <a:rPr sz="2400" dirty="0">
                <a:latin typeface="Carlito"/>
                <a:cs typeface="Carlito"/>
              </a:rPr>
              <a:t>anda </a:t>
            </a:r>
            <a:r>
              <a:rPr sz="2400" spc="-10" dirty="0">
                <a:latin typeface="Carlito"/>
                <a:cs typeface="Carlito"/>
              </a:rPr>
              <a:t>dapatkan </a:t>
            </a: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spc="-10" dirty="0">
                <a:latin typeface="Carlito"/>
                <a:cs typeface="Carlito"/>
              </a:rPr>
              <a:t>citra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ini?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5211" y="2342388"/>
            <a:ext cx="6513576" cy="428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pc="-165" dirty="0"/>
              <a:t>Informasi </a:t>
            </a:r>
            <a:r>
              <a:rPr spc="-185" dirty="0"/>
              <a:t>dari </a:t>
            </a:r>
            <a:r>
              <a:rPr spc="-229" dirty="0"/>
              <a:t>Citra </a:t>
            </a:r>
            <a:r>
              <a:rPr spc="-250" dirty="0"/>
              <a:t>Dijital</a:t>
            </a:r>
            <a:r>
              <a:rPr spc="-445" dirty="0"/>
              <a:t> </a:t>
            </a:r>
            <a:r>
              <a:rPr spc="-185" dirty="0"/>
              <a:t>(2)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4650" y="1821179"/>
            <a:ext cx="6210935" cy="4052570"/>
            <a:chOff x="374650" y="1821179"/>
            <a:chExt cx="6210935" cy="4052570"/>
          </a:xfrm>
        </p:grpSpPr>
        <p:sp>
          <p:nvSpPr>
            <p:cNvPr id="5" name="object 5"/>
            <p:cNvSpPr/>
            <p:nvPr/>
          </p:nvSpPr>
          <p:spPr>
            <a:xfrm>
              <a:off x="445007" y="1821179"/>
              <a:ext cx="6140195" cy="40370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6626" y="2017013"/>
              <a:ext cx="5932805" cy="3841750"/>
            </a:xfrm>
            <a:custGeom>
              <a:avLst/>
              <a:gdLst/>
              <a:ahLst/>
              <a:cxnLst/>
              <a:rect l="l" t="t" r="r" b="b"/>
              <a:pathLst>
                <a:path w="5932805" h="3841750">
                  <a:moveTo>
                    <a:pt x="2642616" y="1002791"/>
                  </a:moveTo>
                  <a:lnTo>
                    <a:pt x="2593848" y="2308987"/>
                  </a:lnTo>
                </a:path>
                <a:path w="5932805" h="3841750">
                  <a:moveTo>
                    <a:pt x="3336036" y="1511808"/>
                  </a:moveTo>
                  <a:lnTo>
                    <a:pt x="3336036" y="2288159"/>
                  </a:lnTo>
                </a:path>
                <a:path w="5932805" h="3841750">
                  <a:moveTo>
                    <a:pt x="3360420" y="2313432"/>
                  </a:moveTo>
                  <a:lnTo>
                    <a:pt x="5932551" y="3841597"/>
                  </a:lnTo>
                </a:path>
                <a:path w="5932805" h="3841750">
                  <a:moveTo>
                    <a:pt x="2560193" y="2351532"/>
                  </a:moveTo>
                  <a:lnTo>
                    <a:pt x="0" y="3426333"/>
                  </a:lnTo>
                </a:path>
                <a:path w="5932805" h="3841750">
                  <a:moveTo>
                    <a:pt x="3335528" y="2331720"/>
                  </a:moveTo>
                  <a:lnTo>
                    <a:pt x="2552700" y="2352929"/>
                  </a:lnTo>
                </a:path>
                <a:path w="5932805" h="3841750">
                  <a:moveTo>
                    <a:pt x="3336036" y="1506347"/>
                  </a:moveTo>
                  <a:lnTo>
                    <a:pt x="3969385" y="336803"/>
                  </a:lnTo>
                </a:path>
                <a:path w="5932805" h="3841750">
                  <a:moveTo>
                    <a:pt x="2656586" y="1006856"/>
                  </a:moveTo>
                  <a:lnTo>
                    <a:pt x="2257044" y="0"/>
                  </a:lnTo>
                </a:path>
              </a:pathLst>
            </a:custGeom>
            <a:ln w="2895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000" y="2546603"/>
              <a:ext cx="2670175" cy="760730"/>
            </a:xfrm>
            <a:custGeom>
              <a:avLst/>
              <a:gdLst/>
              <a:ahLst/>
              <a:cxnLst/>
              <a:rect l="l" t="t" r="r" b="b"/>
              <a:pathLst>
                <a:path w="2670175" h="760729">
                  <a:moveTo>
                    <a:pt x="2225040" y="603504"/>
                  </a:moveTo>
                  <a:lnTo>
                    <a:pt x="1557527" y="603504"/>
                  </a:lnTo>
                  <a:lnTo>
                    <a:pt x="2426335" y="760476"/>
                  </a:lnTo>
                  <a:lnTo>
                    <a:pt x="2225040" y="603504"/>
                  </a:lnTo>
                  <a:close/>
                </a:path>
                <a:path w="2670175" h="760729">
                  <a:moveTo>
                    <a:pt x="2569464" y="0"/>
                  </a:moveTo>
                  <a:lnTo>
                    <a:pt x="100584" y="0"/>
                  </a:lnTo>
                  <a:lnTo>
                    <a:pt x="61432" y="7911"/>
                  </a:lnTo>
                  <a:lnTo>
                    <a:pt x="29460" y="29479"/>
                  </a:lnTo>
                  <a:lnTo>
                    <a:pt x="7904" y="61454"/>
                  </a:lnTo>
                  <a:lnTo>
                    <a:pt x="0" y="100584"/>
                  </a:lnTo>
                  <a:lnTo>
                    <a:pt x="0" y="502920"/>
                  </a:lnTo>
                  <a:lnTo>
                    <a:pt x="7904" y="542049"/>
                  </a:lnTo>
                  <a:lnTo>
                    <a:pt x="29460" y="574024"/>
                  </a:lnTo>
                  <a:lnTo>
                    <a:pt x="61432" y="595592"/>
                  </a:lnTo>
                  <a:lnTo>
                    <a:pt x="100584" y="603504"/>
                  </a:lnTo>
                  <a:lnTo>
                    <a:pt x="2569464" y="603504"/>
                  </a:lnTo>
                  <a:lnTo>
                    <a:pt x="2608593" y="595592"/>
                  </a:lnTo>
                  <a:lnTo>
                    <a:pt x="2640568" y="574024"/>
                  </a:lnTo>
                  <a:lnTo>
                    <a:pt x="2662136" y="542049"/>
                  </a:lnTo>
                  <a:lnTo>
                    <a:pt x="2670048" y="502920"/>
                  </a:lnTo>
                  <a:lnTo>
                    <a:pt x="2670048" y="100584"/>
                  </a:lnTo>
                  <a:lnTo>
                    <a:pt x="2662136" y="61454"/>
                  </a:lnTo>
                  <a:lnTo>
                    <a:pt x="2640568" y="29479"/>
                  </a:lnTo>
                  <a:lnTo>
                    <a:pt x="2608593" y="7911"/>
                  </a:lnTo>
                  <a:lnTo>
                    <a:pt x="2569464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000" y="2546603"/>
              <a:ext cx="2670175" cy="760730"/>
            </a:xfrm>
            <a:custGeom>
              <a:avLst/>
              <a:gdLst/>
              <a:ahLst/>
              <a:cxnLst/>
              <a:rect l="l" t="t" r="r" b="b"/>
              <a:pathLst>
                <a:path w="2670175" h="760729">
                  <a:moveTo>
                    <a:pt x="0" y="100584"/>
                  </a:moveTo>
                  <a:lnTo>
                    <a:pt x="7904" y="61454"/>
                  </a:lnTo>
                  <a:lnTo>
                    <a:pt x="29460" y="29479"/>
                  </a:lnTo>
                  <a:lnTo>
                    <a:pt x="61432" y="7911"/>
                  </a:lnTo>
                  <a:lnTo>
                    <a:pt x="100584" y="0"/>
                  </a:lnTo>
                  <a:lnTo>
                    <a:pt x="1557527" y="0"/>
                  </a:lnTo>
                  <a:lnTo>
                    <a:pt x="2225040" y="0"/>
                  </a:lnTo>
                  <a:lnTo>
                    <a:pt x="2569464" y="0"/>
                  </a:lnTo>
                  <a:lnTo>
                    <a:pt x="2608593" y="7911"/>
                  </a:lnTo>
                  <a:lnTo>
                    <a:pt x="2640568" y="29479"/>
                  </a:lnTo>
                  <a:lnTo>
                    <a:pt x="2662136" y="61454"/>
                  </a:lnTo>
                  <a:lnTo>
                    <a:pt x="2670048" y="100584"/>
                  </a:lnTo>
                  <a:lnTo>
                    <a:pt x="2670048" y="352044"/>
                  </a:lnTo>
                  <a:lnTo>
                    <a:pt x="2670048" y="502920"/>
                  </a:lnTo>
                  <a:lnTo>
                    <a:pt x="2662136" y="542049"/>
                  </a:lnTo>
                  <a:lnTo>
                    <a:pt x="2640568" y="574024"/>
                  </a:lnTo>
                  <a:lnTo>
                    <a:pt x="2608593" y="595592"/>
                  </a:lnTo>
                  <a:lnTo>
                    <a:pt x="2569464" y="603504"/>
                  </a:lnTo>
                  <a:lnTo>
                    <a:pt x="2225040" y="603504"/>
                  </a:lnTo>
                  <a:lnTo>
                    <a:pt x="2426335" y="760476"/>
                  </a:lnTo>
                  <a:lnTo>
                    <a:pt x="1557527" y="603504"/>
                  </a:lnTo>
                  <a:lnTo>
                    <a:pt x="100584" y="603504"/>
                  </a:lnTo>
                  <a:lnTo>
                    <a:pt x="61432" y="595592"/>
                  </a:lnTo>
                  <a:lnTo>
                    <a:pt x="29460" y="574024"/>
                  </a:lnTo>
                  <a:lnTo>
                    <a:pt x="7904" y="542049"/>
                  </a:lnTo>
                  <a:lnTo>
                    <a:pt x="0" y="502920"/>
                  </a:lnTo>
                  <a:lnTo>
                    <a:pt x="0" y="352044"/>
                  </a:lnTo>
                  <a:lnTo>
                    <a:pt x="0" y="100584"/>
                  </a:lnTo>
                  <a:close/>
                </a:path>
              </a:pathLst>
            </a:custGeom>
            <a:ln w="12192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09029" y="1764918"/>
            <a:ext cx="2038985" cy="294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95"/>
              </a:spcBef>
              <a:buSzPct val="90909"/>
              <a:buFont typeface="Arial"/>
              <a:buChar char=""/>
              <a:tabLst>
                <a:tab pos="318770" algn="l"/>
                <a:tab pos="319405" algn="l"/>
              </a:tabLst>
            </a:pPr>
            <a:r>
              <a:rPr sz="2200" spc="-5" dirty="0">
                <a:solidFill>
                  <a:srgbClr val="444D25"/>
                </a:solidFill>
                <a:latin typeface="Carlito"/>
                <a:cs typeface="Carlito"/>
              </a:rPr>
              <a:t>3D Scene  </a:t>
            </a:r>
            <a:r>
              <a:rPr sz="2200" spc="-45" dirty="0">
                <a:solidFill>
                  <a:srgbClr val="444D25"/>
                </a:solidFill>
                <a:latin typeface="Carlito"/>
                <a:cs typeface="Carlito"/>
              </a:rPr>
              <a:t>R</a:t>
            </a:r>
            <a:r>
              <a:rPr sz="2200" spc="-5" dirty="0">
                <a:solidFill>
                  <a:srgbClr val="444D25"/>
                </a:solidFill>
                <a:latin typeface="Carlito"/>
                <a:cs typeface="Carlito"/>
              </a:rPr>
              <a:t>e</a:t>
            </a:r>
            <a:r>
              <a:rPr sz="2200" spc="-35" dirty="0">
                <a:solidFill>
                  <a:srgbClr val="444D25"/>
                </a:solidFill>
                <a:latin typeface="Carlito"/>
                <a:cs typeface="Carlito"/>
              </a:rPr>
              <a:t>c</a:t>
            </a:r>
            <a:r>
              <a:rPr sz="2200" dirty="0">
                <a:solidFill>
                  <a:srgbClr val="444D25"/>
                </a:solidFill>
                <a:latin typeface="Carlito"/>
                <a:cs typeface="Carlito"/>
              </a:rPr>
              <a:t>o</a:t>
            </a:r>
            <a:r>
              <a:rPr sz="2200" spc="-10" dirty="0">
                <a:solidFill>
                  <a:srgbClr val="444D25"/>
                </a:solidFill>
                <a:latin typeface="Carlito"/>
                <a:cs typeface="Carlito"/>
              </a:rPr>
              <a:t>n</a:t>
            </a:r>
            <a:r>
              <a:rPr sz="2200" spc="-25" dirty="0">
                <a:solidFill>
                  <a:srgbClr val="444D25"/>
                </a:solidFill>
                <a:latin typeface="Carlito"/>
                <a:cs typeface="Carlito"/>
              </a:rPr>
              <a:t>s</a:t>
            </a:r>
            <a:r>
              <a:rPr sz="2200" spc="-5" dirty="0">
                <a:solidFill>
                  <a:srgbClr val="444D25"/>
                </a:solidFill>
                <a:latin typeface="Carlito"/>
                <a:cs typeface="Carlito"/>
              </a:rPr>
              <a:t>truc</a:t>
            </a:r>
            <a:r>
              <a:rPr sz="2200" spc="-15" dirty="0">
                <a:solidFill>
                  <a:srgbClr val="444D25"/>
                </a:solidFill>
                <a:latin typeface="Carlito"/>
                <a:cs typeface="Carlito"/>
              </a:rPr>
              <a:t>t</a:t>
            </a:r>
            <a:r>
              <a:rPr sz="2200" spc="-5" dirty="0">
                <a:solidFill>
                  <a:srgbClr val="444D25"/>
                </a:solidFill>
                <a:latin typeface="Carlito"/>
                <a:cs typeface="Carlito"/>
              </a:rPr>
              <a:t>i</a:t>
            </a:r>
            <a:r>
              <a:rPr sz="2200" dirty="0">
                <a:solidFill>
                  <a:srgbClr val="444D25"/>
                </a:solidFill>
                <a:latin typeface="Carlito"/>
                <a:cs typeface="Carlito"/>
              </a:rPr>
              <a:t>o</a:t>
            </a:r>
            <a:r>
              <a:rPr sz="2200" spc="-5" dirty="0">
                <a:solidFill>
                  <a:srgbClr val="444D25"/>
                </a:solidFill>
                <a:latin typeface="Carlito"/>
                <a:cs typeface="Carlito"/>
              </a:rPr>
              <a:t>n</a:t>
            </a:r>
            <a:endParaRPr sz="2200">
              <a:latin typeface="Carlito"/>
              <a:cs typeface="Carlito"/>
            </a:endParaRPr>
          </a:p>
          <a:p>
            <a:pPr marL="318770" indent="-306705">
              <a:lnSpc>
                <a:spcPct val="100000"/>
              </a:lnSpc>
              <a:spcBef>
                <a:spcPts val="1130"/>
              </a:spcBef>
              <a:buSzPct val="90909"/>
              <a:buFont typeface="Arial"/>
              <a:buChar char=""/>
              <a:tabLst>
                <a:tab pos="318770" algn="l"/>
                <a:tab pos="319405" algn="l"/>
              </a:tabLst>
            </a:pPr>
            <a:r>
              <a:rPr sz="2200" spc="-10" dirty="0">
                <a:solidFill>
                  <a:srgbClr val="444D25"/>
                </a:solidFill>
                <a:latin typeface="Carlito"/>
                <a:cs typeface="Carlito"/>
              </a:rPr>
              <a:t>Detection</a:t>
            </a:r>
            <a:endParaRPr sz="2200">
              <a:latin typeface="Carlito"/>
              <a:cs typeface="Carlito"/>
            </a:endParaRPr>
          </a:p>
          <a:p>
            <a:pPr marL="318770" indent="-306705">
              <a:lnSpc>
                <a:spcPct val="100000"/>
              </a:lnSpc>
              <a:spcBef>
                <a:spcPts val="1125"/>
              </a:spcBef>
              <a:buSzPct val="90909"/>
              <a:buFont typeface="Arial"/>
              <a:buChar char=""/>
              <a:tabLst>
                <a:tab pos="318770" algn="l"/>
                <a:tab pos="319405" algn="l"/>
              </a:tabLst>
            </a:pPr>
            <a:r>
              <a:rPr sz="2200" spc="-10" dirty="0">
                <a:solidFill>
                  <a:srgbClr val="444D25"/>
                </a:solidFill>
                <a:latin typeface="Carlito"/>
                <a:cs typeface="Carlito"/>
              </a:rPr>
              <a:t>Segmentation</a:t>
            </a:r>
            <a:endParaRPr sz="2200">
              <a:latin typeface="Carlito"/>
              <a:cs typeface="Carlito"/>
            </a:endParaRPr>
          </a:p>
          <a:p>
            <a:pPr marL="318770" indent="-306705">
              <a:lnSpc>
                <a:spcPct val="100000"/>
              </a:lnSpc>
              <a:spcBef>
                <a:spcPts val="1135"/>
              </a:spcBef>
              <a:buSzPct val="90909"/>
              <a:buFont typeface="Arial"/>
              <a:buChar char=""/>
              <a:tabLst>
                <a:tab pos="318770" algn="l"/>
                <a:tab pos="319405" algn="l"/>
              </a:tabLst>
            </a:pPr>
            <a:r>
              <a:rPr sz="2200" spc="-10" dirty="0">
                <a:solidFill>
                  <a:srgbClr val="444D25"/>
                </a:solidFill>
                <a:latin typeface="Carlito"/>
                <a:cs typeface="Carlito"/>
              </a:rPr>
              <a:t>Recognition</a:t>
            </a:r>
            <a:endParaRPr sz="2200">
              <a:latin typeface="Carlito"/>
              <a:cs typeface="Carlito"/>
            </a:endParaRPr>
          </a:p>
          <a:p>
            <a:pPr marL="318770" indent="-306705">
              <a:lnSpc>
                <a:spcPct val="100000"/>
              </a:lnSpc>
              <a:spcBef>
                <a:spcPts val="1125"/>
              </a:spcBef>
              <a:buSzPct val="90909"/>
              <a:buFont typeface="Arial"/>
              <a:buChar char=""/>
              <a:tabLst>
                <a:tab pos="318770" algn="l"/>
                <a:tab pos="319405" algn="l"/>
              </a:tabLst>
            </a:pPr>
            <a:r>
              <a:rPr sz="2200" spc="-5" dirty="0">
                <a:solidFill>
                  <a:srgbClr val="444D25"/>
                </a:solidFill>
                <a:latin typeface="Carlito"/>
                <a:cs typeface="Carlito"/>
              </a:rPr>
              <a:t>3D</a:t>
            </a:r>
            <a:r>
              <a:rPr sz="2200" spc="-75" dirty="0">
                <a:solidFill>
                  <a:srgbClr val="444D25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444D25"/>
                </a:solidFill>
                <a:latin typeface="Carlito"/>
                <a:cs typeface="Carlito"/>
              </a:rPr>
              <a:t>Distance</a:t>
            </a:r>
            <a:endParaRPr sz="2200">
              <a:latin typeface="Carlito"/>
              <a:cs typeface="Carlito"/>
            </a:endParaRPr>
          </a:p>
          <a:p>
            <a:pPr marL="318770">
              <a:lnSpc>
                <a:spcPct val="100000"/>
              </a:lnSpc>
            </a:pPr>
            <a:r>
              <a:rPr sz="2200" spc="-10" dirty="0">
                <a:solidFill>
                  <a:srgbClr val="444D25"/>
                </a:solidFill>
                <a:latin typeface="Carlito"/>
                <a:cs typeface="Carlito"/>
              </a:rPr>
              <a:t>Estimation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840" y="2546350"/>
            <a:ext cx="2435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Apakah </a:t>
            </a:r>
            <a:r>
              <a:rPr sz="1800" dirty="0">
                <a:latin typeface="Carlito"/>
                <a:cs typeface="Carlito"/>
              </a:rPr>
              <a:t>ada </a:t>
            </a:r>
            <a:r>
              <a:rPr sz="1800" spc="-5" dirty="0">
                <a:latin typeface="Carlito"/>
                <a:cs typeface="Carlito"/>
              </a:rPr>
              <a:t>objek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penting</a:t>
            </a:r>
            <a:endParaRPr sz="1800">
              <a:latin typeface="Carlito"/>
              <a:cs typeface="Carlito"/>
            </a:endParaRPr>
          </a:p>
          <a:p>
            <a:pPr marL="1905" algn="ctr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di dalam </a:t>
            </a:r>
            <a:r>
              <a:rPr sz="1800" spc="-10" dirty="0">
                <a:latin typeface="Carlito"/>
                <a:cs typeface="Carlito"/>
              </a:rPr>
              <a:t>citra?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4650" y="1706626"/>
            <a:ext cx="2682875" cy="788670"/>
            <a:chOff x="374650" y="1706626"/>
            <a:chExt cx="2682875" cy="788670"/>
          </a:xfrm>
        </p:grpSpPr>
        <p:sp>
          <p:nvSpPr>
            <p:cNvPr id="12" name="object 12"/>
            <p:cNvSpPr/>
            <p:nvPr/>
          </p:nvSpPr>
          <p:spPr>
            <a:xfrm>
              <a:off x="381000" y="1712976"/>
              <a:ext cx="2670175" cy="775970"/>
            </a:xfrm>
            <a:custGeom>
              <a:avLst/>
              <a:gdLst/>
              <a:ahLst/>
              <a:cxnLst/>
              <a:rect l="l" t="t" r="r" b="b"/>
              <a:pathLst>
                <a:path w="2670175" h="775969">
                  <a:moveTo>
                    <a:pt x="2225040" y="603503"/>
                  </a:moveTo>
                  <a:lnTo>
                    <a:pt x="1557527" y="603503"/>
                  </a:lnTo>
                  <a:lnTo>
                    <a:pt x="2269871" y="775588"/>
                  </a:lnTo>
                  <a:lnTo>
                    <a:pt x="2225040" y="603503"/>
                  </a:lnTo>
                  <a:close/>
                </a:path>
                <a:path w="2670175" h="775969">
                  <a:moveTo>
                    <a:pt x="2569464" y="0"/>
                  </a:moveTo>
                  <a:lnTo>
                    <a:pt x="100584" y="0"/>
                  </a:lnTo>
                  <a:lnTo>
                    <a:pt x="61432" y="7911"/>
                  </a:lnTo>
                  <a:lnTo>
                    <a:pt x="29460" y="29479"/>
                  </a:lnTo>
                  <a:lnTo>
                    <a:pt x="7904" y="61454"/>
                  </a:lnTo>
                  <a:lnTo>
                    <a:pt x="0" y="100584"/>
                  </a:lnTo>
                  <a:lnTo>
                    <a:pt x="0" y="502920"/>
                  </a:lnTo>
                  <a:lnTo>
                    <a:pt x="7904" y="542049"/>
                  </a:lnTo>
                  <a:lnTo>
                    <a:pt x="29460" y="574024"/>
                  </a:lnTo>
                  <a:lnTo>
                    <a:pt x="61432" y="595592"/>
                  </a:lnTo>
                  <a:lnTo>
                    <a:pt x="100584" y="603503"/>
                  </a:lnTo>
                  <a:lnTo>
                    <a:pt x="2569464" y="603503"/>
                  </a:lnTo>
                  <a:lnTo>
                    <a:pt x="2608593" y="595592"/>
                  </a:lnTo>
                  <a:lnTo>
                    <a:pt x="2640568" y="574024"/>
                  </a:lnTo>
                  <a:lnTo>
                    <a:pt x="2662136" y="542049"/>
                  </a:lnTo>
                  <a:lnTo>
                    <a:pt x="2670048" y="502920"/>
                  </a:lnTo>
                  <a:lnTo>
                    <a:pt x="2670048" y="100584"/>
                  </a:lnTo>
                  <a:lnTo>
                    <a:pt x="2662136" y="61454"/>
                  </a:lnTo>
                  <a:lnTo>
                    <a:pt x="2640568" y="29479"/>
                  </a:lnTo>
                  <a:lnTo>
                    <a:pt x="2608593" y="7911"/>
                  </a:lnTo>
                  <a:lnTo>
                    <a:pt x="2569464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000" y="1712976"/>
              <a:ext cx="2670175" cy="775970"/>
            </a:xfrm>
            <a:custGeom>
              <a:avLst/>
              <a:gdLst/>
              <a:ahLst/>
              <a:cxnLst/>
              <a:rect l="l" t="t" r="r" b="b"/>
              <a:pathLst>
                <a:path w="2670175" h="775969">
                  <a:moveTo>
                    <a:pt x="0" y="100584"/>
                  </a:moveTo>
                  <a:lnTo>
                    <a:pt x="7904" y="61454"/>
                  </a:lnTo>
                  <a:lnTo>
                    <a:pt x="29460" y="29479"/>
                  </a:lnTo>
                  <a:lnTo>
                    <a:pt x="61432" y="7911"/>
                  </a:lnTo>
                  <a:lnTo>
                    <a:pt x="100584" y="0"/>
                  </a:lnTo>
                  <a:lnTo>
                    <a:pt x="1557527" y="0"/>
                  </a:lnTo>
                  <a:lnTo>
                    <a:pt x="2225040" y="0"/>
                  </a:lnTo>
                  <a:lnTo>
                    <a:pt x="2569464" y="0"/>
                  </a:lnTo>
                  <a:lnTo>
                    <a:pt x="2608593" y="7911"/>
                  </a:lnTo>
                  <a:lnTo>
                    <a:pt x="2640568" y="29479"/>
                  </a:lnTo>
                  <a:lnTo>
                    <a:pt x="2662136" y="61454"/>
                  </a:lnTo>
                  <a:lnTo>
                    <a:pt x="2670048" y="100584"/>
                  </a:lnTo>
                  <a:lnTo>
                    <a:pt x="2670048" y="352044"/>
                  </a:lnTo>
                  <a:lnTo>
                    <a:pt x="2670048" y="502920"/>
                  </a:lnTo>
                  <a:lnTo>
                    <a:pt x="2662136" y="542049"/>
                  </a:lnTo>
                  <a:lnTo>
                    <a:pt x="2640568" y="574024"/>
                  </a:lnTo>
                  <a:lnTo>
                    <a:pt x="2608593" y="595592"/>
                  </a:lnTo>
                  <a:lnTo>
                    <a:pt x="2569464" y="603503"/>
                  </a:lnTo>
                  <a:lnTo>
                    <a:pt x="2225040" y="603503"/>
                  </a:lnTo>
                  <a:lnTo>
                    <a:pt x="2269871" y="775588"/>
                  </a:lnTo>
                  <a:lnTo>
                    <a:pt x="1557527" y="603503"/>
                  </a:lnTo>
                  <a:lnTo>
                    <a:pt x="100584" y="603503"/>
                  </a:lnTo>
                  <a:lnTo>
                    <a:pt x="61432" y="595592"/>
                  </a:lnTo>
                  <a:lnTo>
                    <a:pt x="29460" y="574024"/>
                  </a:lnTo>
                  <a:lnTo>
                    <a:pt x="7904" y="542049"/>
                  </a:lnTo>
                  <a:lnTo>
                    <a:pt x="0" y="502920"/>
                  </a:lnTo>
                  <a:lnTo>
                    <a:pt x="0" y="352044"/>
                  </a:lnTo>
                  <a:lnTo>
                    <a:pt x="0" y="100584"/>
                  </a:lnTo>
                  <a:close/>
                </a:path>
              </a:pathLst>
            </a:custGeom>
            <a:ln w="12192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7230" y="1850516"/>
            <a:ext cx="2437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Bagaimana stuktur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scene</a:t>
            </a:r>
            <a:r>
              <a:rPr sz="1800" spc="-5" dirty="0">
                <a:latin typeface="Carlito"/>
                <a:cs typeface="Carlito"/>
              </a:rPr>
              <a:t>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07591" y="1711198"/>
            <a:ext cx="5253990" cy="4166235"/>
            <a:chOff x="1307591" y="1711198"/>
            <a:chExt cx="5253990" cy="4166235"/>
          </a:xfrm>
        </p:grpSpPr>
        <p:sp>
          <p:nvSpPr>
            <p:cNvPr id="16" name="object 16"/>
            <p:cNvSpPr/>
            <p:nvPr/>
          </p:nvSpPr>
          <p:spPr>
            <a:xfrm>
              <a:off x="2798825" y="4923282"/>
              <a:ext cx="1270" cy="935355"/>
            </a:xfrm>
            <a:custGeom>
              <a:avLst/>
              <a:gdLst/>
              <a:ahLst/>
              <a:cxnLst/>
              <a:rect l="l" t="t" r="r" b="b"/>
              <a:pathLst>
                <a:path w="1269" h="935354">
                  <a:moveTo>
                    <a:pt x="888" y="0"/>
                  </a:moveTo>
                  <a:lnTo>
                    <a:pt x="0" y="934935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26641" y="4254246"/>
              <a:ext cx="4250690" cy="394970"/>
            </a:xfrm>
            <a:custGeom>
              <a:avLst/>
              <a:gdLst/>
              <a:ahLst/>
              <a:cxnLst/>
              <a:rect l="l" t="t" r="r" b="b"/>
              <a:pathLst>
                <a:path w="4250690" h="394970">
                  <a:moveTo>
                    <a:pt x="0" y="394715"/>
                  </a:moveTo>
                  <a:lnTo>
                    <a:pt x="1001268" y="394715"/>
                  </a:lnTo>
                  <a:lnTo>
                    <a:pt x="1001268" y="129539"/>
                  </a:lnTo>
                  <a:lnTo>
                    <a:pt x="0" y="129539"/>
                  </a:lnTo>
                  <a:lnTo>
                    <a:pt x="0" y="394715"/>
                  </a:lnTo>
                  <a:close/>
                </a:path>
                <a:path w="4250690" h="394970">
                  <a:moveTo>
                    <a:pt x="2118360" y="236219"/>
                  </a:moveTo>
                  <a:lnTo>
                    <a:pt x="2346960" y="236219"/>
                  </a:lnTo>
                  <a:lnTo>
                    <a:pt x="2346960" y="51815"/>
                  </a:lnTo>
                  <a:lnTo>
                    <a:pt x="2118360" y="51815"/>
                  </a:lnTo>
                  <a:lnTo>
                    <a:pt x="2118360" y="236219"/>
                  </a:lnTo>
                  <a:close/>
                </a:path>
                <a:path w="4250690" h="394970">
                  <a:moveTo>
                    <a:pt x="1815084" y="240791"/>
                  </a:moveTo>
                  <a:lnTo>
                    <a:pt x="2043684" y="240791"/>
                  </a:lnTo>
                  <a:lnTo>
                    <a:pt x="2043684" y="54863"/>
                  </a:lnTo>
                  <a:lnTo>
                    <a:pt x="1815084" y="54863"/>
                  </a:lnTo>
                  <a:lnTo>
                    <a:pt x="1815084" y="240791"/>
                  </a:lnTo>
                  <a:close/>
                </a:path>
                <a:path w="4250690" h="394970">
                  <a:moveTo>
                    <a:pt x="3246120" y="364235"/>
                  </a:moveTo>
                  <a:lnTo>
                    <a:pt x="4250436" y="364235"/>
                  </a:lnTo>
                  <a:lnTo>
                    <a:pt x="4250436" y="0"/>
                  </a:lnTo>
                  <a:lnTo>
                    <a:pt x="3246120" y="0"/>
                  </a:lnTo>
                  <a:lnTo>
                    <a:pt x="3246120" y="364235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84675" y="1717548"/>
              <a:ext cx="2670175" cy="764540"/>
            </a:xfrm>
            <a:custGeom>
              <a:avLst/>
              <a:gdLst/>
              <a:ahLst/>
              <a:cxnLst/>
              <a:rect l="l" t="t" r="r" b="b"/>
              <a:pathLst>
                <a:path w="2670175" h="764539">
                  <a:moveTo>
                    <a:pt x="1112520" y="605027"/>
                  </a:moveTo>
                  <a:lnTo>
                    <a:pt x="445008" y="605027"/>
                  </a:lnTo>
                  <a:lnTo>
                    <a:pt x="319913" y="764031"/>
                  </a:lnTo>
                  <a:lnTo>
                    <a:pt x="1112520" y="605027"/>
                  </a:lnTo>
                  <a:close/>
                </a:path>
                <a:path w="2670175" h="764539">
                  <a:moveTo>
                    <a:pt x="2569210" y="0"/>
                  </a:moveTo>
                  <a:lnTo>
                    <a:pt x="100837" y="0"/>
                  </a:lnTo>
                  <a:lnTo>
                    <a:pt x="61561" y="7915"/>
                  </a:lnTo>
                  <a:lnTo>
                    <a:pt x="29511" y="29511"/>
                  </a:lnTo>
                  <a:lnTo>
                    <a:pt x="7915" y="61561"/>
                  </a:lnTo>
                  <a:lnTo>
                    <a:pt x="0" y="100837"/>
                  </a:lnTo>
                  <a:lnTo>
                    <a:pt x="0" y="504189"/>
                  </a:lnTo>
                  <a:lnTo>
                    <a:pt x="7915" y="543466"/>
                  </a:lnTo>
                  <a:lnTo>
                    <a:pt x="29511" y="575516"/>
                  </a:lnTo>
                  <a:lnTo>
                    <a:pt x="61561" y="597112"/>
                  </a:lnTo>
                  <a:lnTo>
                    <a:pt x="100837" y="605027"/>
                  </a:lnTo>
                  <a:lnTo>
                    <a:pt x="2569210" y="605027"/>
                  </a:lnTo>
                  <a:lnTo>
                    <a:pt x="2608486" y="597112"/>
                  </a:lnTo>
                  <a:lnTo>
                    <a:pt x="2640536" y="575516"/>
                  </a:lnTo>
                  <a:lnTo>
                    <a:pt x="2662132" y="543466"/>
                  </a:lnTo>
                  <a:lnTo>
                    <a:pt x="2670048" y="504189"/>
                  </a:lnTo>
                  <a:lnTo>
                    <a:pt x="2670048" y="100837"/>
                  </a:lnTo>
                  <a:lnTo>
                    <a:pt x="2662132" y="61561"/>
                  </a:lnTo>
                  <a:lnTo>
                    <a:pt x="2640536" y="29511"/>
                  </a:lnTo>
                  <a:lnTo>
                    <a:pt x="2608486" y="7915"/>
                  </a:lnTo>
                  <a:lnTo>
                    <a:pt x="2569210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84675" y="1717548"/>
              <a:ext cx="2670175" cy="764540"/>
            </a:xfrm>
            <a:custGeom>
              <a:avLst/>
              <a:gdLst/>
              <a:ahLst/>
              <a:cxnLst/>
              <a:rect l="l" t="t" r="r" b="b"/>
              <a:pathLst>
                <a:path w="2670175" h="764539">
                  <a:moveTo>
                    <a:pt x="0" y="100837"/>
                  </a:moveTo>
                  <a:lnTo>
                    <a:pt x="7915" y="61561"/>
                  </a:lnTo>
                  <a:lnTo>
                    <a:pt x="29511" y="29511"/>
                  </a:lnTo>
                  <a:lnTo>
                    <a:pt x="61561" y="7915"/>
                  </a:lnTo>
                  <a:lnTo>
                    <a:pt x="100837" y="0"/>
                  </a:lnTo>
                  <a:lnTo>
                    <a:pt x="445008" y="0"/>
                  </a:lnTo>
                  <a:lnTo>
                    <a:pt x="1112520" y="0"/>
                  </a:lnTo>
                  <a:lnTo>
                    <a:pt x="2569210" y="0"/>
                  </a:lnTo>
                  <a:lnTo>
                    <a:pt x="2608486" y="7915"/>
                  </a:lnTo>
                  <a:lnTo>
                    <a:pt x="2640536" y="29511"/>
                  </a:lnTo>
                  <a:lnTo>
                    <a:pt x="2662132" y="61561"/>
                  </a:lnTo>
                  <a:lnTo>
                    <a:pt x="2670048" y="100837"/>
                  </a:lnTo>
                  <a:lnTo>
                    <a:pt x="2670048" y="352932"/>
                  </a:lnTo>
                  <a:lnTo>
                    <a:pt x="2670048" y="504189"/>
                  </a:lnTo>
                  <a:lnTo>
                    <a:pt x="2662132" y="543466"/>
                  </a:lnTo>
                  <a:lnTo>
                    <a:pt x="2640536" y="575516"/>
                  </a:lnTo>
                  <a:lnTo>
                    <a:pt x="2608486" y="597112"/>
                  </a:lnTo>
                  <a:lnTo>
                    <a:pt x="2569210" y="605027"/>
                  </a:lnTo>
                  <a:lnTo>
                    <a:pt x="1112520" y="605027"/>
                  </a:lnTo>
                  <a:lnTo>
                    <a:pt x="319913" y="764031"/>
                  </a:lnTo>
                  <a:lnTo>
                    <a:pt x="445008" y="605027"/>
                  </a:lnTo>
                  <a:lnTo>
                    <a:pt x="100837" y="605027"/>
                  </a:lnTo>
                  <a:lnTo>
                    <a:pt x="61561" y="597112"/>
                  </a:lnTo>
                  <a:lnTo>
                    <a:pt x="29511" y="575516"/>
                  </a:lnTo>
                  <a:lnTo>
                    <a:pt x="7915" y="543466"/>
                  </a:lnTo>
                  <a:lnTo>
                    <a:pt x="0" y="504189"/>
                  </a:lnTo>
                  <a:lnTo>
                    <a:pt x="0" y="352932"/>
                  </a:lnTo>
                  <a:lnTo>
                    <a:pt x="0" y="100837"/>
                  </a:lnTo>
                  <a:close/>
                </a:path>
              </a:pathLst>
            </a:custGeom>
            <a:ln w="12191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80360" y="5180076"/>
            <a:ext cx="302260" cy="368935"/>
          </a:xfrm>
          <a:prstGeom prst="rect">
            <a:avLst/>
          </a:prstGeom>
          <a:solidFill>
            <a:srgbClr val="FFFFFF"/>
          </a:solidFill>
          <a:ln w="9144">
            <a:solidFill>
              <a:srgbClr val="0000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85665" y="1717928"/>
            <a:ext cx="20681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Objek </a:t>
            </a:r>
            <a:r>
              <a:rPr sz="1800" dirty="0">
                <a:latin typeface="Carlito"/>
                <a:cs typeface="Carlito"/>
              </a:rPr>
              <a:t>apa </a:t>
            </a:r>
            <a:r>
              <a:rPr sz="1800" spc="-10" dirty="0">
                <a:latin typeface="Carlito"/>
                <a:cs typeface="Carlito"/>
              </a:rPr>
              <a:t>yang </a:t>
            </a:r>
            <a:r>
              <a:rPr sz="1800" dirty="0">
                <a:latin typeface="Carlito"/>
                <a:cs typeface="Carlito"/>
              </a:rPr>
              <a:t>ada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di</a:t>
            </a:r>
            <a:endParaRPr sz="180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dalam</a:t>
            </a:r>
            <a:r>
              <a:rPr sz="1800" spc="-10" dirty="0">
                <a:latin typeface="Carlito"/>
                <a:cs typeface="Carlito"/>
              </a:rPr>
              <a:t> citra?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78326" y="2505201"/>
            <a:ext cx="2682875" cy="788670"/>
            <a:chOff x="3878326" y="2505201"/>
            <a:chExt cx="2682875" cy="788670"/>
          </a:xfrm>
        </p:grpSpPr>
        <p:sp>
          <p:nvSpPr>
            <p:cNvPr id="23" name="object 23"/>
            <p:cNvSpPr/>
            <p:nvPr/>
          </p:nvSpPr>
          <p:spPr>
            <a:xfrm>
              <a:off x="3884676" y="2511551"/>
              <a:ext cx="2670175" cy="775970"/>
            </a:xfrm>
            <a:custGeom>
              <a:avLst/>
              <a:gdLst/>
              <a:ahLst/>
              <a:cxnLst/>
              <a:rect l="l" t="t" r="r" b="b"/>
              <a:pathLst>
                <a:path w="2670175" h="775970">
                  <a:moveTo>
                    <a:pt x="1112520" y="603503"/>
                  </a:moveTo>
                  <a:lnTo>
                    <a:pt x="445008" y="603503"/>
                  </a:lnTo>
                  <a:lnTo>
                    <a:pt x="414020" y="775588"/>
                  </a:lnTo>
                  <a:lnTo>
                    <a:pt x="1112520" y="603503"/>
                  </a:lnTo>
                  <a:close/>
                </a:path>
                <a:path w="2670175" h="775970">
                  <a:moveTo>
                    <a:pt x="2569464" y="0"/>
                  </a:moveTo>
                  <a:lnTo>
                    <a:pt x="100584" y="0"/>
                  </a:lnTo>
                  <a:lnTo>
                    <a:pt x="61454" y="7911"/>
                  </a:lnTo>
                  <a:lnTo>
                    <a:pt x="29479" y="29479"/>
                  </a:lnTo>
                  <a:lnTo>
                    <a:pt x="7911" y="61454"/>
                  </a:lnTo>
                  <a:lnTo>
                    <a:pt x="0" y="100584"/>
                  </a:lnTo>
                  <a:lnTo>
                    <a:pt x="0" y="502920"/>
                  </a:lnTo>
                  <a:lnTo>
                    <a:pt x="7911" y="542049"/>
                  </a:lnTo>
                  <a:lnTo>
                    <a:pt x="29479" y="574024"/>
                  </a:lnTo>
                  <a:lnTo>
                    <a:pt x="61454" y="595592"/>
                  </a:lnTo>
                  <a:lnTo>
                    <a:pt x="100584" y="603503"/>
                  </a:lnTo>
                  <a:lnTo>
                    <a:pt x="2569464" y="603503"/>
                  </a:lnTo>
                  <a:lnTo>
                    <a:pt x="2608593" y="595592"/>
                  </a:lnTo>
                  <a:lnTo>
                    <a:pt x="2640568" y="574024"/>
                  </a:lnTo>
                  <a:lnTo>
                    <a:pt x="2662136" y="542049"/>
                  </a:lnTo>
                  <a:lnTo>
                    <a:pt x="2670048" y="502920"/>
                  </a:lnTo>
                  <a:lnTo>
                    <a:pt x="2670048" y="100584"/>
                  </a:lnTo>
                  <a:lnTo>
                    <a:pt x="2662136" y="61454"/>
                  </a:lnTo>
                  <a:lnTo>
                    <a:pt x="2640568" y="29479"/>
                  </a:lnTo>
                  <a:lnTo>
                    <a:pt x="2608593" y="7911"/>
                  </a:lnTo>
                  <a:lnTo>
                    <a:pt x="2569464" y="0"/>
                  </a:lnTo>
                  <a:close/>
                </a:path>
              </a:pathLst>
            </a:custGeom>
            <a:solidFill>
              <a:srgbClr val="F9D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84676" y="2511551"/>
              <a:ext cx="2670175" cy="775970"/>
            </a:xfrm>
            <a:custGeom>
              <a:avLst/>
              <a:gdLst/>
              <a:ahLst/>
              <a:cxnLst/>
              <a:rect l="l" t="t" r="r" b="b"/>
              <a:pathLst>
                <a:path w="2670175" h="775970">
                  <a:moveTo>
                    <a:pt x="0" y="100584"/>
                  </a:moveTo>
                  <a:lnTo>
                    <a:pt x="7911" y="61454"/>
                  </a:lnTo>
                  <a:lnTo>
                    <a:pt x="29479" y="29479"/>
                  </a:lnTo>
                  <a:lnTo>
                    <a:pt x="61454" y="7911"/>
                  </a:lnTo>
                  <a:lnTo>
                    <a:pt x="100584" y="0"/>
                  </a:lnTo>
                  <a:lnTo>
                    <a:pt x="445008" y="0"/>
                  </a:lnTo>
                  <a:lnTo>
                    <a:pt x="1112520" y="0"/>
                  </a:lnTo>
                  <a:lnTo>
                    <a:pt x="2569464" y="0"/>
                  </a:lnTo>
                  <a:lnTo>
                    <a:pt x="2608593" y="7911"/>
                  </a:lnTo>
                  <a:lnTo>
                    <a:pt x="2640568" y="29479"/>
                  </a:lnTo>
                  <a:lnTo>
                    <a:pt x="2662136" y="61454"/>
                  </a:lnTo>
                  <a:lnTo>
                    <a:pt x="2670048" y="100584"/>
                  </a:lnTo>
                  <a:lnTo>
                    <a:pt x="2670048" y="352044"/>
                  </a:lnTo>
                  <a:lnTo>
                    <a:pt x="2670048" y="502920"/>
                  </a:lnTo>
                  <a:lnTo>
                    <a:pt x="2662136" y="542049"/>
                  </a:lnTo>
                  <a:lnTo>
                    <a:pt x="2640568" y="574024"/>
                  </a:lnTo>
                  <a:lnTo>
                    <a:pt x="2608593" y="595592"/>
                  </a:lnTo>
                  <a:lnTo>
                    <a:pt x="2569464" y="603503"/>
                  </a:lnTo>
                  <a:lnTo>
                    <a:pt x="1112520" y="603503"/>
                  </a:lnTo>
                  <a:lnTo>
                    <a:pt x="414020" y="775588"/>
                  </a:lnTo>
                  <a:lnTo>
                    <a:pt x="445008" y="603503"/>
                  </a:lnTo>
                  <a:lnTo>
                    <a:pt x="100584" y="603503"/>
                  </a:lnTo>
                  <a:lnTo>
                    <a:pt x="61454" y="595592"/>
                  </a:lnTo>
                  <a:lnTo>
                    <a:pt x="29479" y="574024"/>
                  </a:lnTo>
                  <a:lnTo>
                    <a:pt x="7911" y="542049"/>
                  </a:lnTo>
                  <a:lnTo>
                    <a:pt x="0" y="502920"/>
                  </a:lnTo>
                  <a:lnTo>
                    <a:pt x="0" y="352044"/>
                  </a:lnTo>
                  <a:lnTo>
                    <a:pt x="0" y="100584"/>
                  </a:lnTo>
                  <a:close/>
                </a:path>
              </a:pathLst>
            </a:custGeom>
            <a:ln w="12192">
              <a:solidFill>
                <a:srgbClr val="F3A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226814" y="2511933"/>
            <a:ext cx="1986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Di </a:t>
            </a:r>
            <a:r>
              <a:rPr sz="1800" dirty="0">
                <a:latin typeface="Carlito"/>
                <a:cs typeface="Carlito"/>
              </a:rPr>
              <a:t>mana </a:t>
            </a:r>
            <a:r>
              <a:rPr sz="1800" spc="-5" dirty="0">
                <a:latin typeface="Carlito"/>
                <a:cs typeface="Carlito"/>
              </a:rPr>
              <a:t>(sejauh </a:t>
            </a:r>
            <a:r>
              <a:rPr sz="1800" dirty="0">
                <a:latin typeface="Carlito"/>
                <a:cs typeface="Carlito"/>
              </a:rPr>
              <a:t>apa)  </a:t>
            </a:r>
            <a:r>
              <a:rPr sz="1800" spc="-10" dirty="0">
                <a:latin typeface="Carlito"/>
                <a:cs typeface="Carlito"/>
              </a:rPr>
              <a:t>letak </a:t>
            </a:r>
            <a:r>
              <a:rPr sz="1800" spc="-5" dirty="0">
                <a:latin typeface="Carlito"/>
                <a:cs typeface="Carlito"/>
              </a:rPr>
              <a:t>objek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tersebut?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9337" y="4226814"/>
            <a:ext cx="4998720" cy="782320"/>
          </a:xfrm>
          <a:custGeom>
            <a:avLst/>
            <a:gdLst/>
            <a:ahLst/>
            <a:cxnLst/>
            <a:rect l="l" t="t" r="r" b="b"/>
            <a:pathLst>
              <a:path w="4998720" h="782320">
                <a:moveTo>
                  <a:pt x="1894332" y="658368"/>
                </a:moveTo>
                <a:lnTo>
                  <a:pt x="2104644" y="658368"/>
                </a:lnTo>
                <a:lnTo>
                  <a:pt x="2104644" y="27431"/>
                </a:lnTo>
                <a:lnTo>
                  <a:pt x="1894332" y="27431"/>
                </a:lnTo>
                <a:lnTo>
                  <a:pt x="1894332" y="658368"/>
                </a:lnTo>
                <a:close/>
              </a:path>
              <a:path w="4998720" h="782320">
                <a:moveTo>
                  <a:pt x="4532376" y="554736"/>
                </a:moveTo>
                <a:lnTo>
                  <a:pt x="4674108" y="554736"/>
                </a:lnTo>
                <a:lnTo>
                  <a:pt x="4674108" y="0"/>
                </a:lnTo>
                <a:lnTo>
                  <a:pt x="4532376" y="0"/>
                </a:lnTo>
                <a:lnTo>
                  <a:pt x="4532376" y="554736"/>
                </a:lnTo>
                <a:close/>
              </a:path>
              <a:path w="4998720" h="782320">
                <a:moveTo>
                  <a:pt x="4786884" y="524256"/>
                </a:moveTo>
                <a:lnTo>
                  <a:pt x="4998720" y="524256"/>
                </a:lnTo>
                <a:lnTo>
                  <a:pt x="4998720" y="56387"/>
                </a:lnTo>
                <a:lnTo>
                  <a:pt x="4786884" y="56387"/>
                </a:lnTo>
                <a:lnTo>
                  <a:pt x="4786884" y="524256"/>
                </a:lnTo>
                <a:close/>
              </a:path>
              <a:path w="4998720" h="782320">
                <a:moveTo>
                  <a:pt x="0" y="781812"/>
                </a:moveTo>
                <a:lnTo>
                  <a:pt x="257556" y="781812"/>
                </a:lnTo>
                <a:lnTo>
                  <a:pt x="257556" y="38100"/>
                </a:lnTo>
                <a:lnTo>
                  <a:pt x="0" y="38100"/>
                </a:lnTo>
                <a:lnTo>
                  <a:pt x="0" y="781812"/>
                </a:lnTo>
                <a:close/>
              </a:path>
              <a:path w="4998720" h="782320">
                <a:moveTo>
                  <a:pt x="4283964" y="554736"/>
                </a:moveTo>
                <a:lnTo>
                  <a:pt x="4495800" y="554736"/>
                </a:lnTo>
                <a:lnTo>
                  <a:pt x="4495800" y="42672"/>
                </a:lnTo>
                <a:lnTo>
                  <a:pt x="4283964" y="42672"/>
                </a:lnTo>
                <a:lnTo>
                  <a:pt x="4283964" y="554736"/>
                </a:lnTo>
                <a:close/>
              </a:path>
            </a:pathLst>
          </a:custGeom>
          <a:ln w="381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1202436" y="5939028"/>
            <a:ext cx="6741159" cy="706120"/>
            <a:chOff x="1202436" y="5939028"/>
            <a:chExt cx="6741159" cy="706120"/>
          </a:xfrm>
        </p:grpSpPr>
        <p:sp>
          <p:nvSpPr>
            <p:cNvPr id="28" name="object 28"/>
            <p:cNvSpPr/>
            <p:nvPr/>
          </p:nvSpPr>
          <p:spPr>
            <a:xfrm>
              <a:off x="1208532" y="5945124"/>
              <a:ext cx="6728459" cy="693420"/>
            </a:xfrm>
            <a:custGeom>
              <a:avLst/>
              <a:gdLst/>
              <a:ahLst/>
              <a:cxnLst/>
              <a:rect l="l" t="t" r="r" b="b"/>
              <a:pathLst>
                <a:path w="6728459" h="693420">
                  <a:moveTo>
                    <a:pt x="6612890" y="0"/>
                  </a:moveTo>
                  <a:lnTo>
                    <a:pt x="115570" y="0"/>
                  </a:lnTo>
                  <a:lnTo>
                    <a:pt x="70583" y="9081"/>
                  </a:lnTo>
                  <a:lnTo>
                    <a:pt x="33848" y="33848"/>
                  </a:lnTo>
                  <a:lnTo>
                    <a:pt x="9081" y="70583"/>
                  </a:lnTo>
                  <a:lnTo>
                    <a:pt x="0" y="115569"/>
                  </a:lnTo>
                  <a:lnTo>
                    <a:pt x="0" y="577850"/>
                  </a:lnTo>
                  <a:lnTo>
                    <a:pt x="9081" y="622836"/>
                  </a:lnTo>
                  <a:lnTo>
                    <a:pt x="33848" y="659571"/>
                  </a:lnTo>
                  <a:lnTo>
                    <a:pt x="70583" y="684338"/>
                  </a:lnTo>
                  <a:lnTo>
                    <a:pt x="115570" y="693419"/>
                  </a:lnTo>
                  <a:lnTo>
                    <a:pt x="6612890" y="693419"/>
                  </a:lnTo>
                  <a:lnTo>
                    <a:pt x="6657897" y="684338"/>
                  </a:lnTo>
                  <a:lnTo>
                    <a:pt x="6694630" y="659571"/>
                  </a:lnTo>
                  <a:lnTo>
                    <a:pt x="6719385" y="622836"/>
                  </a:lnTo>
                  <a:lnTo>
                    <a:pt x="6728460" y="577850"/>
                  </a:lnTo>
                  <a:lnTo>
                    <a:pt x="6728460" y="115569"/>
                  </a:lnTo>
                  <a:lnTo>
                    <a:pt x="6719385" y="70583"/>
                  </a:lnTo>
                  <a:lnTo>
                    <a:pt x="6694630" y="33848"/>
                  </a:lnTo>
                  <a:lnTo>
                    <a:pt x="6657897" y="9081"/>
                  </a:lnTo>
                  <a:lnTo>
                    <a:pt x="6612890" y="0"/>
                  </a:lnTo>
                  <a:close/>
                </a:path>
              </a:pathLst>
            </a:custGeom>
            <a:solidFill>
              <a:srgbClr val="9C8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08532" y="5945124"/>
              <a:ext cx="6728459" cy="693420"/>
            </a:xfrm>
            <a:custGeom>
              <a:avLst/>
              <a:gdLst/>
              <a:ahLst/>
              <a:cxnLst/>
              <a:rect l="l" t="t" r="r" b="b"/>
              <a:pathLst>
                <a:path w="6728459" h="693420">
                  <a:moveTo>
                    <a:pt x="0" y="115569"/>
                  </a:moveTo>
                  <a:lnTo>
                    <a:pt x="9081" y="70583"/>
                  </a:lnTo>
                  <a:lnTo>
                    <a:pt x="33848" y="33848"/>
                  </a:lnTo>
                  <a:lnTo>
                    <a:pt x="70583" y="9081"/>
                  </a:lnTo>
                  <a:lnTo>
                    <a:pt x="115570" y="0"/>
                  </a:lnTo>
                  <a:lnTo>
                    <a:pt x="6612890" y="0"/>
                  </a:lnTo>
                  <a:lnTo>
                    <a:pt x="6657897" y="9081"/>
                  </a:lnTo>
                  <a:lnTo>
                    <a:pt x="6694630" y="33848"/>
                  </a:lnTo>
                  <a:lnTo>
                    <a:pt x="6719385" y="70583"/>
                  </a:lnTo>
                  <a:lnTo>
                    <a:pt x="6728460" y="115569"/>
                  </a:lnTo>
                  <a:lnTo>
                    <a:pt x="6728460" y="577850"/>
                  </a:lnTo>
                  <a:lnTo>
                    <a:pt x="6719385" y="622836"/>
                  </a:lnTo>
                  <a:lnTo>
                    <a:pt x="6694630" y="659571"/>
                  </a:lnTo>
                  <a:lnTo>
                    <a:pt x="6657897" y="684338"/>
                  </a:lnTo>
                  <a:lnTo>
                    <a:pt x="6612890" y="693419"/>
                  </a:lnTo>
                  <a:lnTo>
                    <a:pt x="115570" y="693419"/>
                  </a:lnTo>
                  <a:lnTo>
                    <a:pt x="70583" y="684338"/>
                  </a:lnTo>
                  <a:lnTo>
                    <a:pt x="33848" y="659571"/>
                  </a:lnTo>
                  <a:lnTo>
                    <a:pt x="9081" y="622836"/>
                  </a:lnTo>
                  <a:lnTo>
                    <a:pt x="0" y="577850"/>
                  </a:lnTo>
                  <a:lnTo>
                    <a:pt x="0" y="115569"/>
                  </a:lnTo>
                  <a:close/>
                </a:path>
              </a:pathLst>
            </a:custGeom>
            <a:ln w="12192">
              <a:solidFill>
                <a:srgbClr val="705F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411092" y="6112865"/>
            <a:ext cx="2325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Carlito"/>
                <a:cs typeface="Carlito"/>
              </a:rPr>
              <a:t>DATA</a:t>
            </a:r>
            <a:r>
              <a:rPr sz="2000" spc="-35" dirty="0">
                <a:latin typeface="Wingdings"/>
                <a:cs typeface="Wingdings"/>
              </a:rPr>
              <a:t></a:t>
            </a:r>
            <a:r>
              <a:rPr sz="2000" spc="-35" dirty="0">
                <a:latin typeface="Carlito"/>
                <a:cs typeface="Carlito"/>
              </a:rPr>
              <a:t>INFORMATION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471159" y="4808220"/>
            <a:ext cx="902335" cy="368935"/>
          </a:xfrm>
          <a:prstGeom prst="rect">
            <a:avLst/>
          </a:prstGeom>
          <a:solidFill>
            <a:srgbClr val="FFFFFF"/>
          </a:solidFill>
          <a:ln w="9144">
            <a:solidFill>
              <a:srgbClr val="00FF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250"/>
              </a:spcBef>
            </a:pPr>
            <a:r>
              <a:rPr sz="1800" b="1" spc="-10" dirty="0">
                <a:solidFill>
                  <a:srgbClr val="00FF00"/>
                </a:solidFill>
                <a:latin typeface="Carlito"/>
                <a:cs typeface="Carlito"/>
              </a:rPr>
              <a:t>Person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02663" y="4759452"/>
            <a:ext cx="588645" cy="368935"/>
          </a:xfrm>
          <a:prstGeom prst="rect">
            <a:avLst/>
          </a:prstGeom>
          <a:solidFill>
            <a:srgbClr val="FFFFFF"/>
          </a:solidFill>
          <a:ln w="9144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Car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211" y="2342388"/>
            <a:ext cx="6513576" cy="428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pc="-229" dirty="0"/>
              <a:t>Citra</a:t>
            </a:r>
            <a:r>
              <a:rPr spc="-265" dirty="0"/>
              <a:t> </a:t>
            </a:r>
            <a:r>
              <a:rPr spc="-250" dirty="0"/>
              <a:t>Dijital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542" y="1802333"/>
            <a:ext cx="3346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45" dirty="0">
                <a:latin typeface="Carlito"/>
                <a:cs typeface="Carlito"/>
              </a:rPr>
              <a:t>Yang </a:t>
            </a:r>
            <a:r>
              <a:rPr sz="2400" spc="-10" dirty="0">
                <a:latin typeface="Carlito"/>
                <a:cs typeface="Carlito"/>
              </a:rPr>
              <a:t>dilihat </a:t>
            </a:r>
            <a:r>
              <a:rPr sz="2400" spc="-5" dirty="0">
                <a:latin typeface="Carlito"/>
                <a:cs typeface="Carlito"/>
              </a:rPr>
              <a:t>oleh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manusia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spc="-229" dirty="0"/>
              <a:t>Citra</a:t>
            </a:r>
            <a:r>
              <a:rPr spc="-265" dirty="0"/>
              <a:t> </a:t>
            </a:r>
            <a:r>
              <a:rPr spc="-250" dirty="0"/>
              <a:t>Dijital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02333"/>
            <a:ext cx="3509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45" dirty="0">
                <a:latin typeface="Carlito"/>
                <a:cs typeface="Carlito"/>
              </a:rPr>
              <a:t>Yang </a:t>
            </a:r>
            <a:r>
              <a:rPr sz="2400" spc="-10" dirty="0">
                <a:latin typeface="Carlito"/>
                <a:cs typeface="Carlito"/>
              </a:rPr>
              <a:t>dilihat </a:t>
            </a:r>
            <a:r>
              <a:rPr sz="2400" spc="-5" dirty="0">
                <a:latin typeface="Carlito"/>
                <a:cs typeface="Carlito"/>
              </a:rPr>
              <a:t>oleh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komputer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6547" y="2453639"/>
            <a:ext cx="6471023" cy="3386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200911" y="6077711"/>
            <a:ext cx="6742430" cy="704215"/>
            <a:chOff x="1200911" y="6077711"/>
            <a:chExt cx="6742430" cy="704215"/>
          </a:xfrm>
        </p:grpSpPr>
        <p:sp>
          <p:nvSpPr>
            <p:cNvPr id="6" name="object 6"/>
            <p:cNvSpPr/>
            <p:nvPr/>
          </p:nvSpPr>
          <p:spPr>
            <a:xfrm>
              <a:off x="1207007" y="6083807"/>
              <a:ext cx="6730365" cy="692150"/>
            </a:xfrm>
            <a:custGeom>
              <a:avLst/>
              <a:gdLst/>
              <a:ahLst/>
              <a:cxnLst/>
              <a:rect l="l" t="t" r="r" b="b"/>
              <a:pathLst>
                <a:path w="6730365" h="692150">
                  <a:moveTo>
                    <a:pt x="6614668" y="0"/>
                  </a:moveTo>
                  <a:lnTo>
                    <a:pt x="115315" y="0"/>
                  </a:lnTo>
                  <a:lnTo>
                    <a:pt x="70428" y="9061"/>
                  </a:lnTo>
                  <a:lnTo>
                    <a:pt x="33774" y="33774"/>
                  </a:lnTo>
                  <a:lnTo>
                    <a:pt x="9061" y="70428"/>
                  </a:lnTo>
                  <a:lnTo>
                    <a:pt x="0" y="115315"/>
                  </a:lnTo>
                  <a:lnTo>
                    <a:pt x="0" y="576579"/>
                  </a:lnTo>
                  <a:lnTo>
                    <a:pt x="9061" y="621467"/>
                  </a:lnTo>
                  <a:lnTo>
                    <a:pt x="33774" y="658121"/>
                  </a:lnTo>
                  <a:lnTo>
                    <a:pt x="70428" y="682834"/>
                  </a:lnTo>
                  <a:lnTo>
                    <a:pt x="115315" y="691895"/>
                  </a:lnTo>
                  <a:lnTo>
                    <a:pt x="6614668" y="691895"/>
                  </a:lnTo>
                  <a:lnTo>
                    <a:pt x="6659528" y="682834"/>
                  </a:lnTo>
                  <a:lnTo>
                    <a:pt x="6696186" y="658121"/>
                  </a:lnTo>
                  <a:lnTo>
                    <a:pt x="6720913" y="621467"/>
                  </a:lnTo>
                  <a:lnTo>
                    <a:pt x="6729984" y="576579"/>
                  </a:lnTo>
                  <a:lnTo>
                    <a:pt x="6729984" y="115315"/>
                  </a:lnTo>
                  <a:lnTo>
                    <a:pt x="6720913" y="70428"/>
                  </a:lnTo>
                  <a:lnTo>
                    <a:pt x="6696186" y="33774"/>
                  </a:lnTo>
                  <a:lnTo>
                    <a:pt x="6659528" y="9061"/>
                  </a:lnTo>
                  <a:lnTo>
                    <a:pt x="6614668" y="0"/>
                  </a:lnTo>
                  <a:close/>
                </a:path>
              </a:pathLst>
            </a:custGeom>
            <a:solidFill>
              <a:srgbClr val="9C8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07007" y="6083807"/>
              <a:ext cx="6730365" cy="692150"/>
            </a:xfrm>
            <a:custGeom>
              <a:avLst/>
              <a:gdLst/>
              <a:ahLst/>
              <a:cxnLst/>
              <a:rect l="l" t="t" r="r" b="b"/>
              <a:pathLst>
                <a:path w="6730365" h="692150">
                  <a:moveTo>
                    <a:pt x="0" y="115315"/>
                  </a:moveTo>
                  <a:lnTo>
                    <a:pt x="9061" y="70428"/>
                  </a:lnTo>
                  <a:lnTo>
                    <a:pt x="33774" y="33774"/>
                  </a:lnTo>
                  <a:lnTo>
                    <a:pt x="70428" y="9061"/>
                  </a:lnTo>
                  <a:lnTo>
                    <a:pt x="115315" y="0"/>
                  </a:lnTo>
                  <a:lnTo>
                    <a:pt x="6614668" y="0"/>
                  </a:lnTo>
                  <a:lnTo>
                    <a:pt x="6659528" y="9061"/>
                  </a:lnTo>
                  <a:lnTo>
                    <a:pt x="6696186" y="33774"/>
                  </a:lnTo>
                  <a:lnTo>
                    <a:pt x="6720913" y="70428"/>
                  </a:lnTo>
                  <a:lnTo>
                    <a:pt x="6729984" y="115315"/>
                  </a:lnTo>
                  <a:lnTo>
                    <a:pt x="6729984" y="576579"/>
                  </a:lnTo>
                  <a:lnTo>
                    <a:pt x="6720913" y="621467"/>
                  </a:lnTo>
                  <a:lnTo>
                    <a:pt x="6696186" y="658121"/>
                  </a:lnTo>
                  <a:lnTo>
                    <a:pt x="6659528" y="682834"/>
                  </a:lnTo>
                  <a:lnTo>
                    <a:pt x="6614668" y="691895"/>
                  </a:lnTo>
                  <a:lnTo>
                    <a:pt x="115315" y="691895"/>
                  </a:lnTo>
                  <a:lnTo>
                    <a:pt x="70428" y="682834"/>
                  </a:lnTo>
                  <a:lnTo>
                    <a:pt x="33774" y="658121"/>
                  </a:lnTo>
                  <a:lnTo>
                    <a:pt x="9061" y="621467"/>
                  </a:lnTo>
                  <a:lnTo>
                    <a:pt x="0" y="576579"/>
                  </a:lnTo>
                  <a:lnTo>
                    <a:pt x="0" y="115315"/>
                  </a:lnTo>
                  <a:close/>
                </a:path>
              </a:pathLst>
            </a:custGeom>
            <a:ln w="12192">
              <a:solidFill>
                <a:srgbClr val="705F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14523" y="6249111"/>
            <a:ext cx="33140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How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1650" spc="-509" baseline="-27777" dirty="0">
                <a:solidFill>
                  <a:srgbClr val="888888"/>
                </a:solidFill>
                <a:latin typeface="Carlito"/>
                <a:cs typeface="Carlito"/>
              </a:rPr>
              <a:t>P</a:t>
            </a:r>
            <a:r>
              <a:rPr sz="2000" spc="-340" dirty="0">
                <a:latin typeface="Carlito"/>
                <a:cs typeface="Carlito"/>
              </a:rPr>
              <a:t>p</a:t>
            </a:r>
            <a:r>
              <a:rPr sz="1650" spc="-509" baseline="-27777" dirty="0">
                <a:solidFill>
                  <a:srgbClr val="888888"/>
                </a:solidFill>
                <a:latin typeface="Carlito"/>
                <a:cs typeface="Carlito"/>
              </a:rPr>
              <a:t>en</a:t>
            </a:r>
            <a:r>
              <a:rPr sz="2000" spc="-340" dirty="0">
                <a:latin typeface="Carlito"/>
                <a:cs typeface="Carlito"/>
              </a:rPr>
              <a:t>r</a:t>
            </a:r>
            <a:r>
              <a:rPr sz="1650" spc="-509" baseline="-27777" dirty="0">
                <a:solidFill>
                  <a:srgbClr val="888888"/>
                </a:solidFill>
                <a:latin typeface="Carlito"/>
                <a:cs typeface="Carlito"/>
              </a:rPr>
              <a:t>g</a:t>
            </a:r>
            <a:r>
              <a:rPr sz="2000" spc="-340" dirty="0">
                <a:latin typeface="Carlito"/>
                <a:cs typeface="Carlito"/>
              </a:rPr>
              <a:t>o</a:t>
            </a:r>
            <a:r>
              <a:rPr sz="1650" spc="-509" baseline="-27777" dirty="0">
                <a:solidFill>
                  <a:srgbClr val="888888"/>
                </a:solidFill>
                <a:latin typeface="Carlito"/>
                <a:cs typeface="Carlito"/>
              </a:rPr>
              <a:t>ol</a:t>
            </a:r>
            <a:r>
              <a:rPr sz="2000" spc="-340" dirty="0">
                <a:latin typeface="Carlito"/>
                <a:cs typeface="Carlito"/>
              </a:rPr>
              <a:t>s</a:t>
            </a:r>
            <a:r>
              <a:rPr sz="1650" spc="-509" baseline="-27777" dirty="0">
                <a:solidFill>
                  <a:srgbClr val="888888"/>
                </a:solidFill>
                <a:latin typeface="Carlito"/>
                <a:cs typeface="Carlito"/>
              </a:rPr>
              <a:t>ah</a:t>
            </a:r>
            <a:r>
              <a:rPr sz="2000" spc="-340" dirty="0">
                <a:latin typeface="Carlito"/>
                <a:cs typeface="Carlito"/>
              </a:rPr>
              <a:t>e</a:t>
            </a:r>
            <a:r>
              <a:rPr sz="1650" spc="-509" baseline="-27777" dirty="0">
                <a:solidFill>
                  <a:srgbClr val="888888"/>
                </a:solidFill>
                <a:latin typeface="Carlito"/>
                <a:cs typeface="Carlito"/>
              </a:rPr>
              <a:t>a</a:t>
            </a:r>
            <a:r>
              <a:rPr sz="2000" spc="-340" dirty="0">
                <a:latin typeface="Carlito"/>
                <a:cs typeface="Carlito"/>
              </a:rPr>
              <a:t>s</a:t>
            </a:r>
            <a:r>
              <a:rPr sz="1650" spc="-509" baseline="-27777" dirty="0">
                <a:solidFill>
                  <a:srgbClr val="888888"/>
                </a:solidFill>
                <a:latin typeface="Carlito"/>
                <a:cs typeface="Carlito"/>
              </a:rPr>
              <a:t>n</a:t>
            </a:r>
            <a:r>
              <a:rPr sz="1650" spc="-52" baseline="-27777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C</a:t>
            </a:r>
            <a:r>
              <a:rPr sz="2000" spc="-245" dirty="0">
                <a:latin typeface="Carlito"/>
                <a:cs typeface="Carlito"/>
              </a:rPr>
              <a:t>t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it</a:t>
            </a:r>
            <a:r>
              <a:rPr sz="2000" spc="-245" dirty="0">
                <a:latin typeface="Carlito"/>
                <a:cs typeface="Carlito"/>
              </a:rPr>
              <a:t>h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ra</a:t>
            </a:r>
            <a:r>
              <a:rPr sz="2000" spc="-245" dirty="0">
                <a:latin typeface="Carlito"/>
                <a:cs typeface="Carlito"/>
              </a:rPr>
              <a:t>i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2000" spc="-245" dirty="0">
                <a:latin typeface="Carlito"/>
                <a:cs typeface="Carlito"/>
              </a:rPr>
              <a:t>s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Pe</a:t>
            </a:r>
            <a:r>
              <a:rPr sz="2000" spc="-245" dirty="0">
                <a:latin typeface="Carlito"/>
                <a:cs typeface="Carlito"/>
              </a:rPr>
              <a:t>d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ng</a:t>
            </a:r>
            <a:r>
              <a:rPr sz="2000" spc="-245" dirty="0">
                <a:latin typeface="Carlito"/>
                <a:cs typeface="Carlito"/>
              </a:rPr>
              <a:t>i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a</a:t>
            </a:r>
            <a:r>
              <a:rPr sz="2000" spc="-245" dirty="0">
                <a:latin typeface="Carlito"/>
                <a:cs typeface="Carlito"/>
              </a:rPr>
              <a:t>g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n</a:t>
            </a:r>
            <a:r>
              <a:rPr sz="2000" spc="-245" dirty="0">
                <a:latin typeface="Carlito"/>
                <a:cs typeface="Carlito"/>
              </a:rPr>
              <a:t>i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ta</a:t>
            </a:r>
            <a:r>
              <a:rPr sz="2000" spc="-245" dirty="0">
                <a:latin typeface="Carlito"/>
                <a:cs typeface="Carlito"/>
              </a:rPr>
              <a:t>t</a:t>
            </a:r>
            <a:r>
              <a:rPr sz="1650" spc="-367" baseline="-27777" dirty="0">
                <a:solidFill>
                  <a:srgbClr val="888888"/>
                </a:solidFill>
                <a:latin typeface="Carlito"/>
                <a:cs typeface="Carlito"/>
              </a:rPr>
              <a:t>r</a:t>
            </a:r>
            <a:r>
              <a:rPr sz="2000" spc="-245" dirty="0">
                <a:latin typeface="Carlito"/>
                <a:cs typeface="Carlito"/>
              </a:rPr>
              <a:t>al  </a:t>
            </a:r>
            <a:r>
              <a:rPr sz="2000" spc="-10" dirty="0">
                <a:latin typeface="Carlito"/>
                <a:cs typeface="Carlito"/>
              </a:rPr>
              <a:t>data?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i="1" spc="-250" dirty="0">
                <a:latin typeface="Trebuchet MS"/>
                <a:cs typeface="Trebuchet MS"/>
              </a:rPr>
              <a:t>Clustering </a:t>
            </a:r>
            <a:r>
              <a:rPr spc="-229" dirty="0"/>
              <a:t>Citra</a:t>
            </a:r>
            <a:r>
              <a:rPr spc="-90" dirty="0"/>
              <a:t> </a:t>
            </a:r>
            <a:r>
              <a:rPr spc="-250" dirty="0"/>
              <a:t>Dijital</a:t>
            </a:r>
          </a:p>
        </p:txBody>
      </p:sp>
      <p:sp>
        <p:nvSpPr>
          <p:cNvPr id="3" name="object 3"/>
          <p:cNvSpPr/>
          <p:nvPr/>
        </p:nvSpPr>
        <p:spPr>
          <a:xfrm>
            <a:off x="4770120" y="4378452"/>
            <a:ext cx="1427988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427" y="3153155"/>
            <a:ext cx="1429512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96811" y="1943100"/>
            <a:ext cx="1427988" cy="95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8260" y="1943100"/>
            <a:ext cx="1427988" cy="95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95288" y="3153155"/>
            <a:ext cx="1429512" cy="952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3427" y="4379976"/>
            <a:ext cx="1429512" cy="952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0120" y="3153155"/>
            <a:ext cx="1427988" cy="952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3427" y="1981200"/>
            <a:ext cx="1429512" cy="952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95288" y="4378452"/>
            <a:ext cx="1429512" cy="952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8260" y="3153155"/>
            <a:ext cx="1427988" cy="952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70120" y="1943100"/>
            <a:ext cx="1427988" cy="952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8260" y="4378452"/>
            <a:ext cx="1427988" cy="952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759"/>
            <a:ext cx="9144000" cy="1324610"/>
          </a:xfrm>
          <a:prstGeom prst="rect">
            <a:avLst/>
          </a:prstGeom>
          <a:solidFill>
            <a:srgbClr val="A4B592"/>
          </a:solidFill>
          <a:ln w="12192">
            <a:solidFill>
              <a:srgbClr val="78846A"/>
            </a:solidFill>
          </a:ln>
        </p:spPr>
        <p:txBody>
          <a:bodyPr vert="horz" wrap="square" lIns="0" tIns="331470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2610"/>
              </a:spcBef>
            </a:pPr>
            <a:r>
              <a:rPr i="1" spc="-250" dirty="0">
                <a:latin typeface="Trebuchet MS"/>
                <a:cs typeface="Trebuchet MS"/>
              </a:rPr>
              <a:t>Clustering </a:t>
            </a:r>
            <a:r>
              <a:rPr spc="-229" dirty="0"/>
              <a:t>Citra </a:t>
            </a:r>
            <a:r>
              <a:rPr spc="-250" dirty="0"/>
              <a:t>Dijital</a:t>
            </a:r>
            <a:r>
              <a:rPr spc="-110" dirty="0"/>
              <a:t> </a:t>
            </a:r>
            <a:r>
              <a:rPr spc="-185"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4770120" y="1943100"/>
            <a:ext cx="1427988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427" y="1943100"/>
            <a:ext cx="1429512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96811" y="1943100"/>
            <a:ext cx="1427988" cy="95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8260" y="1943100"/>
            <a:ext cx="1427988" cy="95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95288" y="3153155"/>
            <a:ext cx="1429512" cy="952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8927" y="3147060"/>
            <a:ext cx="1429511" cy="952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0120" y="3153155"/>
            <a:ext cx="1427988" cy="952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3427" y="3147060"/>
            <a:ext cx="1429512" cy="952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95288" y="4378452"/>
            <a:ext cx="1429512" cy="952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3427" y="4352544"/>
            <a:ext cx="1429512" cy="952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70120" y="4352544"/>
            <a:ext cx="1427988" cy="952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8260" y="4378452"/>
            <a:ext cx="1427988" cy="952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202436" y="5939028"/>
            <a:ext cx="6741159" cy="706120"/>
            <a:chOff x="1202436" y="5939028"/>
            <a:chExt cx="6741159" cy="706120"/>
          </a:xfrm>
        </p:grpSpPr>
        <p:sp>
          <p:nvSpPr>
            <p:cNvPr id="16" name="object 16"/>
            <p:cNvSpPr/>
            <p:nvPr/>
          </p:nvSpPr>
          <p:spPr>
            <a:xfrm>
              <a:off x="1208532" y="5945124"/>
              <a:ext cx="6728459" cy="693420"/>
            </a:xfrm>
            <a:custGeom>
              <a:avLst/>
              <a:gdLst/>
              <a:ahLst/>
              <a:cxnLst/>
              <a:rect l="l" t="t" r="r" b="b"/>
              <a:pathLst>
                <a:path w="6728459" h="693420">
                  <a:moveTo>
                    <a:pt x="6612890" y="0"/>
                  </a:moveTo>
                  <a:lnTo>
                    <a:pt x="115570" y="0"/>
                  </a:lnTo>
                  <a:lnTo>
                    <a:pt x="70583" y="9081"/>
                  </a:lnTo>
                  <a:lnTo>
                    <a:pt x="33848" y="33848"/>
                  </a:lnTo>
                  <a:lnTo>
                    <a:pt x="9081" y="70583"/>
                  </a:lnTo>
                  <a:lnTo>
                    <a:pt x="0" y="115569"/>
                  </a:lnTo>
                  <a:lnTo>
                    <a:pt x="0" y="577850"/>
                  </a:lnTo>
                  <a:lnTo>
                    <a:pt x="9081" y="622836"/>
                  </a:lnTo>
                  <a:lnTo>
                    <a:pt x="33848" y="659571"/>
                  </a:lnTo>
                  <a:lnTo>
                    <a:pt x="70583" y="684338"/>
                  </a:lnTo>
                  <a:lnTo>
                    <a:pt x="115570" y="693419"/>
                  </a:lnTo>
                  <a:lnTo>
                    <a:pt x="6612890" y="693419"/>
                  </a:lnTo>
                  <a:lnTo>
                    <a:pt x="6657897" y="684338"/>
                  </a:lnTo>
                  <a:lnTo>
                    <a:pt x="6694630" y="659571"/>
                  </a:lnTo>
                  <a:lnTo>
                    <a:pt x="6719385" y="622836"/>
                  </a:lnTo>
                  <a:lnTo>
                    <a:pt x="6728460" y="577850"/>
                  </a:lnTo>
                  <a:lnTo>
                    <a:pt x="6728460" y="115569"/>
                  </a:lnTo>
                  <a:lnTo>
                    <a:pt x="6719385" y="70583"/>
                  </a:lnTo>
                  <a:lnTo>
                    <a:pt x="6694630" y="33848"/>
                  </a:lnTo>
                  <a:lnTo>
                    <a:pt x="6657897" y="9081"/>
                  </a:lnTo>
                  <a:lnTo>
                    <a:pt x="6612890" y="0"/>
                  </a:lnTo>
                  <a:close/>
                </a:path>
              </a:pathLst>
            </a:custGeom>
            <a:solidFill>
              <a:srgbClr val="9C8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8532" y="5945124"/>
              <a:ext cx="6728459" cy="693420"/>
            </a:xfrm>
            <a:custGeom>
              <a:avLst/>
              <a:gdLst/>
              <a:ahLst/>
              <a:cxnLst/>
              <a:rect l="l" t="t" r="r" b="b"/>
              <a:pathLst>
                <a:path w="6728459" h="693420">
                  <a:moveTo>
                    <a:pt x="0" y="115569"/>
                  </a:moveTo>
                  <a:lnTo>
                    <a:pt x="9081" y="70583"/>
                  </a:lnTo>
                  <a:lnTo>
                    <a:pt x="33848" y="33848"/>
                  </a:lnTo>
                  <a:lnTo>
                    <a:pt x="70583" y="9081"/>
                  </a:lnTo>
                  <a:lnTo>
                    <a:pt x="115570" y="0"/>
                  </a:lnTo>
                  <a:lnTo>
                    <a:pt x="6612890" y="0"/>
                  </a:lnTo>
                  <a:lnTo>
                    <a:pt x="6657897" y="9081"/>
                  </a:lnTo>
                  <a:lnTo>
                    <a:pt x="6694630" y="33848"/>
                  </a:lnTo>
                  <a:lnTo>
                    <a:pt x="6719385" y="70583"/>
                  </a:lnTo>
                  <a:lnTo>
                    <a:pt x="6728460" y="115569"/>
                  </a:lnTo>
                  <a:lnTo>
                    <a:pt x="6728460" y="577850"/>
                  </a:lnTo>
                  <a:lnTo>
                    <a:pt x="6719385" y="622836"/>
                  </a:lnTo>
                  <a:lnTo>
                    <a:pt x="6694630" y="659571"/>
                  </a:lnTo>
                  <a:lnTo>
                    <a:pt x="6657897" y="684338"/>
                  </a:lnTo>
                  <a:lnTo>
                    <a:pt x="6612890" y="693419"/>
                  </a:lnTo>
                  <a:lnTo>
                    <a:pt x="115570" y="693419"/>
                  </a:lnTo>
                  <a:lnTo>
                    <a:pt x="70583" y="684338"/>
                  </a:lnTo>
                  <a:lnTo>
                    <a:pt x="33848" y="659571"/>
                  </a:lnTo>
                  <a:lnTo>
                    <a:pt x="9081" y="622836"/>
                  </a:lnTo>
                  <a:lnTo>
                    <a:pt x="0" y="577850"/>
                  </a:lnTo>
                  <a:lnTo>
                    <a:pt x="0" y="115569"/>
                  </a:lnTo>
                  <a:close/>
                </a:path>
              </a:pathLst>
            </a:custGeom>
            <a:ln w="12192">
              <a:solidFill>
                <a:srgbClr val="705F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53765" y="6111341"/>
            <a:ext cx="2236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How did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do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that?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Pengolahan </a:t>
            </a:r>
            <a:r>
              <a:rPr dirty="0"/>
              <a:t>Citra -</a:t>
            </a:r>
            <a:r>
              <a:rPr spc="-90" dirty="0"/>
              <a:t> </a:t>
            </a:r>
            <a:r>
              <a:rPr dirty="0"/>
              <a:t>Pengantar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564</Words>
  <Application>Microsoft Macintosh PowerPoint</Application>
  <PresentationFormat>On-screen Show (4:3)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Carlito</vt:lpstr>
      <vt:lpstr>Tahoma</vt:lpstr>
      <vt:lpstr>Trebuchet MS</vt:lpstr>
      <vt:lpstr>Wingdings</vt:lpstr>
      <vt:lpstr>Office Theme</vt:lpstr>
      <vt:lpstr>Pengolahan Citra Pengantar Mata Kuliah  Semester Genap 2019/2020   M.Naufal Politeknik Harapan Bersama</vt:lpstr>
      <vt:lpstr>Citra Dijital</vt:lpstr>
      <vt:lpstr>Citra Dijital</vt:lpstr>
      <vt:lpstr>Informasi dari Citra Dijital</vt:lpstr>
      <vt:lpstr>Informasi dari Citra Dijital (2)</vt:lpstr>
      <vt:lpstr>Citra Dijital</vt:lpstr>
      <vt:lpstr>Citra Dijital</vt:lpstr>
      <vt:lpstr>Clustering Citra Dijital</vt:lpstr>
      <vt:lpstr>Clustering Citra Dijital (2)</vt:lpstr>
      <vt:lpstr>Klasifikasi Citra Dijital</vt:lpstr>
      <vt:lpstr>Real Research: Content-Based Image  Retrieval for Batik Patterns</vt:lpstr>
      <vt:lpstr>Real Research: Content-Based Image  Retrieval for Batik Patterns</vt:lpstr>
      <vt:lpstr>PowerPoint Presentation</vt:lpstr>
      <vt:lpstr>Computer Graphics</vt:lpstr>
      <vt:lpstr>Computer Graphics (2)</vt:lpstr>
      <vt:lpstr>Computer Vision</vt:lpstr>
      <vt:lpstr>Computer Vision (2)</vt:lpstr>
      <vt:lpstr>Pattern Recognition, Computer Vision,  and Artificial Intelligence</vt:lpstr>
      <vt:lpstr>Image Processing</vt:lpstr>
      <vt:lpstr>PowerPoint Presentation</vt:lpstr>
      <vt:lpstr>Image Acquisition</vt:lpstr>
      <vt:lpstr>Digital Images</vt:lpstr>
      <vt:lpstr>Citra Dijital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Pengolahan Citra</dc:title>
  <dc:creator>Laksmitha</dc:creator>
  <cp:lastModifiedBy>Microsoft Office User</cp:lastModifiedBy>
  <cp:revision>4</cp:revision>
  <dcterms:created xsi:type="dcterms:W3CDTF">2020-03-07T06:43:12Z</dcterms:created>
  <dcterms:modified xsi:type="dcterms:W3CDTF">2020-03-07T08:02:49Z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2020-03-07T00:00:00Z</vt:filetime>
  </property>
</Properties>
</file>