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108C7-F395-434C-950F-15BAEDBF2BDB}" type="datetimeFigureOut">
              <a:rPr lang="en-ID" smtClean="0"/>
              <a:t>12/11/2021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74324-03B5-47E9-ABA4-FBBB2F8B4D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58130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1925D9F-A262-493D-9484-4D687BC38B71}" type="datetime1">
              <a:rPr lang="en-ID" smtClean="0"/>
              <a:t>12/11/2021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4B3FA5A-9111-41A9-84B4-174D3E6F886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86911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57A02-77EA-4915-85F4-C79F2804346E}" type="datetime1">
              <a:rPr lang="en-ID" smtClean="0"/>
              <a:t>12/11/2021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FA5A-9111-41A9-84B4-174D3E6F886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62322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8308-6360-4F41-BC7C-88131A726317}" type="datetime1">
              <a:rPr lang="en-ID" smtClean="0"/>
              <a:t>12/11/2021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FA5A-9111-41A9-84B4-174D3E6F886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37226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DF1A-DE70-42A0-8691-76E123DEE188}" type="datetime1">
              <a:rPr lang="en-ID" smtClean="0"/>
              <a:t>12/11/2021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FA5A-9111-41A9-84B4-174D3E6F886D}" type="slidenum">
              <a:rPr lang="en-ID" smtClean="0"/>
              <a:t>‹#›</a:t>
            </a:fld>
            <a:endParaRPr lang="en-ID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4914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A3652-19F6-4A18-A53E-C16B3EA626A7}" type="datetime1">
              <a:rPr lang="en-ID" smtClean="0"/>
              <a:t>12/11/2021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FA5A-9111-41A9-84B4-174D3E6F886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27352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28ED-7467-4829-81E3-7873DD494776}" type="datetime1">
              <a:rPr lang="en-ID" smtClean="0"/>
              <a:t>12/11/2021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FA5A-9111-41A9-84B4-174D3E6F886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41639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8771-7730-4735-A020-778E3FBE0EA6}" type="datetime1">
              <a:rPr lang="en-ID" smtClean="0"/>
              <a:t>12/11/2021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FA5A-9111-41A9-84B4-174D3E6F886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14478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858C-2F34-4A91-A87C-CB3965921177}" type="datetime1">
              <a:rPr lang="en-ID" smtClean="0"/>
              <a:t>12/11/2021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FA5A-9111-41A9-84B4-174D3E6F886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12024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9C406-A35A-4DFA-9374-77A8F57BD11D}" type="datetime1">
              <a:rPr lang="en-ID" smtClean="0"/>
              <a:t>12/11/2021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FA5A-9111-41A9-84B4-174D3E6F886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47421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B4982-EAB4-4676-95FF-C973D5C908B1}" type="datetime1">
              <a:rPr lang="en-ID" smtClean="0"/>
              <a:t>12/11/2021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FA5A-9111-41A9-84B4-174D3E6F886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12420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0FA-295D-421F-908F-4349C763465E}" type="datetime1">
              <a:rPr lang="en-ID" smtClean="0"/>
              <a:t>12/11/2021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FA5A-9111-41A9-84B4-174D3E6F886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4962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3B27-6C16-4F91-A55A-B7BED62815FD}" type="datetime1">
              <a:rPr lang="en-ID" smtClean="0"/>
              <a:t>12/11/2021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FA5A-9111-41A9-84B4-174D3E6F886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222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E3D98-73D8-4FE2-A2F3-ECCB9286D920}" type="datetime1">
              <a:rPr lang="en-ID" smtClean="0"/>
              <a:t>12/11/2021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FA5A-9111-41A9-84B4-174D3E6F886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58846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8F1DA-1F31-4D6C-B10D-646E7465E0CD}" type="datetime1">
              <a:rPr lang="en-ID" smtClean="0"/>
              <a:t>12/11/2021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FA5A-9111-41A9-84B4-174D3E6F886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78435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7929-29F0-4175-BF72-238D3FA51AB1}" type="datetime1">
              <a:rPr lang="en-ID" smtClean="0"/>
              <a:t>12/11/2021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FA5A-9111-41A9-84B4-174D3E6F886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10530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C5CF-33BD-4DDB-B94E-5D033513C10A}" type="datetime1">
              <a:rPr lang="en-ID" smtClean="0"/>
              <a:t>12/11/2021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FA5A-9111-41A9-84B4-174D3E6F886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84621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7CF2-FB0A-4890-ADEE-68618A7E01AD}" type="datetime1">
              <a:rPr lang="en-ID" smtClean="0"/>
              <a:t>12/11/2021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FA5A-9111-41A9-84B4-174D3E6F886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71847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22B27-C18D-45EA-8503-D3BC5EEC6A61}" type="datetime1">
              <a:rPr lang="en-ID" smtClean="0"/>
              <a:t>12/11/2021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3FA5A-9111-41A9-84B4-174D3E6F886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453978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379A8-5AA4-4C80-BEF6-4856CDD12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6609" y="1324114"/>
            <a:ext cx="9435548" cy="2387600"/>
          </a:xfrm>
        </p:spPr>
        <p:txBody>
          <a:bodyPr/>
          <a:lstStyle/>
          <a:p>
            <a:r>
              <a:rPr lang="en-US" dirty="0"/>
              <a:t>Performance and Accuracy Analysis in Object Detection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B7584-94CB-4C9B-8455-4837312F8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200938"/>
            <a:ext cx="9745733" cy="1056861"/>
          </a:xfrm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Guei</a:t>
            </a:r>
            <a:r>
              <a:rPr lang="en-US" dirty="0"/>
              <a:t>-Sian Peng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California State University at San Marcos, Computer Science Department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Advisor: Dr. Nahid </a:t>
            </a:r>
            <a:r>
              <a:rPr lang="en-US" dirty="0" err="1"/>
              <a:t>Majd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C6007-456A-460B-B04B-FA2540C56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FA5A-9111-41A9-84B4-174D3E6F886D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81283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F3626C4-71B8-46D1-92A6-B5355A2BC0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4431" y="1381470"/>
            <a:ext cx="5627203" cy="506345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09707-6B12-4BA3-8730-2389C9938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FA5A-9111-41A9-84B4-174D3E6F886D}" type="slidenum">
              <a:rPr lang="en-ID" smtClean="0"/>
              <a:t>10</a:t>
            </a:fld>
            <a:endParaRPr lang="en-ID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93A1AB-1831-4398-A600-ADF1658F8E4F}"/>
              </a:ext>
            </a:extLst>
          </p:cNvPr>
          <p:cNvSpPr txBox="1">
            <a:spLocks/>
          </p:cNvSpPr>
          <p:nvPr/>
        </p:nvSpPr>
        <p:spPr>
          <a:xfrm>
            <a:off x="1141410" y="970564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R-CNN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AF7BB6-1FA2-479B-A79E-89AE42D02A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409" y="84982"/>
            <a:ext cx="936630" cy="88558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FF4B448-2406-49A1-8DEF-FB90ACBD5746}"/>
              </a:ext>
            </a:extLst>
          </p:cNvPr>
          <p:cNvSpPr txBox="1">
            <a:spLocks/>
          </p:cNvSpPr>
          <p:nvPr/>
        </p:nvSpPr>
        <p:spPr>
          <a:xfrm>
            <a:off x="1141411" y="248002"/>
            <a:ext cx="9905998" cy="818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DETECTOR ALGORITHM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5172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AD0BD23-1012-4914-BA20-4D0EB28126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422" y="2080072"/>
            <a:ext cx="10814038" cy="331287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9BABB-C506-45AE-B8D0-CE73ABC6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FA5A-9111-41A9-84B4-174D3E6F886D}" type="slidenum">
              <a:rPr lang="en-ID" smtClean="0"/>
              <a:t>11</a:t>
            </a:fld>
            <a:endParaRPr lang="en-ID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A00870D-B4CE-4072-B0D0-887B83DA4093}"/>
              </a:ext>
            </a:extLst>
          </p:cNvPr>
          <p:cNvSpPr txBox="1">
            <a:spLocks/>
          </p:cNvSpPr>
          <p:nvPr/>
        </p:nvSpPr>
        <p:spPr>
          <a:xfrm>
            <a:off x="1141410" y="970564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SSD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D55C5E-22C4-4743-8A78-46CD9D07F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409" y="84982"/>
            <a:ext cx="936630" cy="88558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3BC4379-E2D8-45F3-8093-41ACBC647B97}"/>
              </a:ext>
            </a:extLst>
          </p:cNvPr>
          <p:cNvSpPr txBox="1">
            <a:spLocks/>
          </p:cNvSpPr>
          <p:nvPr/>
        </p:nvSpPr>
        <p:spPr>
          <a:xfrm>
            <a:off x="1141411" y="248002"/>
            <a:ext cx="9905998" cy="818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DETECTOR ALGORITHM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16038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29527-64CB-48C4-9074-6A831D918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156" y="327514"/>
            <a:ext cx="10093254" cy="1478570"/>
          </a:xfrm>
        </p:spPr>
        <p:txBody>
          <a:bodyPr>
            <a:normAutofit fontScale="90000"/>
          </a:bodyPr>
          <a:lstStyle/>
          <a:p>
            <a:r>
              <a:rPr lang="en-US" dirty="0"/>
              <a:t>A fundamental concept of </a:t>
            </a:r>
            <a:r>
              <a:rPr lang="en-US" dirty="0" err="1"/>
              <a:t>mAP</a:t>
            </a:r>
            <a:r>
              <a:rPr lang="en-US" dirty="0"/>
              <a:t> for an object detector’s accuracy</a:t>
            </a:r>
            <a:br>
              <a:rPr lang="en-US" dirty="0"/>
            </a:br>
            <a:r>
              <a:rPr lang="en-US" dirty="0"/>
              <a:t>evaluation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FB1B7-E1DB-4C2B-A9E5-974E71853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FA5A-9111-41A9-84B4-174D3E6F886D}" type="slidenum">
              <a:rPr lang="en-ID" smtClean="0"/>
              <a:t>12</a:t>
            </a:fld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A6C320-05F1-4D37-BC78-A569FF9D9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409" y="84982"/>
            <a:ext cx="936630" cy="885582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989A3C4-F7DA-4217-B627-23BCF734E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0271BB-4C8E-446D-A95A-99D26F58C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156" y="1898157"/>
            <a:ext cx="10798752" cy="28984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583AA6-00E9-480B-B042-07479D096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681" y="4903788"/>
            <a:ext cx="5503313" cy="152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936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2D968-C77F-4217-9D41-CE8E35684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837F1-497E-403A-8D1F-1D773DA26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C46614-BA71-4A90-9115-5228EEC33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FA5A-9111-41A9-84B4-174D3E6F886D}" type="slidenum">
              <a:rPr lang="en-ID" smtClean="0"/>
              <a:t>13</a:t>
            </a:fld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94CF8B-B3FA-42D7-A79D-5674E97EB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752" y="1658143"/>
            <a:ext cx="10508748" cy="35417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11D2E6-C56B-4C05-ABF0-02973A9552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409" y="84982"/>
            <a:ext cx="936630" cy="88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526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BD33F-3B89-41B7-87E4-02D8CAD87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51183"/>
            <a:ext cx="9905998" cy="825969"/>
          </a:xfrm>
        </p:spPr>
        <p:txBody>
          <a:bodyPr/>
          <a:lstStyle/>
          <a:p>
            <a:r>
              <a:rPr lang="en-US" dirty="0"/>
              <a:t>Confusion matrix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5CF85-2849-4832-85C8-F8ABD30D4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2416" y="1184935"/>
            <a:ext cx="5791201" cy="5063464"/>
          </a:xfrm>
        </p:spPr>
        <p:txBody>
          <a:bodyPr>
            <a:normAutofit/>
          </a:bodyPr>
          <a:lstStyle/>
          <a:p>
            <a:r>
              <a:rPr lang="en-US" dirty="0"/>
              <a:t>True positive (TP): Hasil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, </a:t>
            </a:r>
            <a:r>
              <a:rPr lang="en-US" dirty="0" err="1"/>
              <a:t>dimana</a:t>
            </a:r>
            <a:r>
              <a:rPr lang="en-US" dirty="0"/>
              <a:t> Kelas </a:t>
            </a:r>
            <a:r>
              <a:rPr lang="en-US" dirty="0" err="1"/>
              <a:t>sebenarnya</a:t>
            </a:r>
            <a:r>
              <a:rPr lang="en-US" dirty="0"/>
              <a:t> juga </a:t>
            </a:r>
            <a:r>
              <a:rPr lang="en-US" dirty="0" err="1"/>
              <a:t>Positif</a:t>
            </a:r>
            <a:r>
              <a:rPr lang="en-US" dirty="0"/>
              <a:t>.</a:t>
            </a:r>
          </a:p>
          <a:p>
            <a:r>
              <a:rPr lang="en-US" dirty="0"/>
              <a:t>True Negative (TN): Hasil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Negatif</a:t>
            </a:r>
            <a:r>
              <a:rPr lang="en-US" dirty="0"/>
              <a:t>, </a:t>
            </a:r>
            <a:r>
              <a:rPr lang="en-US" dirty="0" err="1"/>
              <a:t>dimana</a:t>
            </a:r>
            <a:r>
              <a:rPr lang="en-US" dirty="0"/>
              <a:t> Kelas </a:t>
            </a:r>
            <a:r>
              <a:rPr lang="en-US" dirty="0" err="1"/>
              <a:t>sebenarnya</a:t>
            </a:r>
            <a:r>
              <a:rPr lang="en-US" dirty="0"/>
              <a:t> juga </a:t>
            </a:r>
            <a:r>
              <a:rPr lang="en-US" dirty="0" err="1"/>
              <a:t>Negatif</a:t>
            </a:r>
            <a:r>
              <a:rPr lang="en-US" dirty="0"/>
              <a:t>.</a:t>
            </a:r>
          </a:p>
          <a:p>
            <a:r>
              <a:rPr lang="en-US" dirty="0"/>
              <a:t>False positive (FP): Hasil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, </a:t>
            </a:r>
            <a:r>
              <a:rPr lang="en-US" dirty="0" err="1"/>
              <a:t>dimana</a:t>
            </a:r>
            <a:r>
              <a:rPr lang="en-US" dirty="0"/>
              <a:t> Kelas </a:t>
            </a:r>
            <a:r>
              <a:rPr lang="en-US" dirty="0" err="1"/>
              <a:t>sebenarnya</a:t>
            </a:r>
            <a:r>
              <a:rPr lang="en-US" dirty="0"/>
              <a:t> </a:t>
            </a:r>
            <a:r>
              <a:rPr lang="en-US" dirty="0" err="1"/>
              <a:t>Negatif</a:t>
            </a:r>
            <a:r>
              <a:rPr lang="en-US" dirty="0"/>
              <a:t>.</a:t>
            </a:r>
          </a:p>
          <a:p>
            <a:r>
              <a:rPr lang="en-US" dirty="0"/>
              <a:t>False Negative (FN): Hasil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Negatif</a:t>
            </a:r>
            <a:r>
              <a:rPr lang="en-US" dirty="0"/>
              <a:t>, </a:t>
            </a:r>
            <a:r>
              <a:rPr lang="en-US" dirty="0" err="1"/>
              <a:t>dimana</a:t>
            </a:r>
            <a:r>
              <a:rPr lang="en-US" dirty="0"/>
              <a:t> Kelas </a:t>
            </a:r>
            <a:r>
              <a:rPr lang="en-US" dirty="0" err="1"/>
              <a:t>sebenarnya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.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474B30-5843-467F-9EA0-E614B31A7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FA5A-9111-41A9-84B4-174D3E6F886D}" type="slidenum">
              <a:rPr lang="en-ID" smtClean="0"/>
              <a:t>14</a:t>
            </a:fld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4AF134-F92B-4410-96F4-0D0719453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409" y="84982"/>
            <a:ext cx="936630" cy="8855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6C8048-F977-47EB-8327-60E9D4ADE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31" y="1679146"/>
            <a:ext cx="5301333" cy="349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843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B5E29-EEEA-4990-BDF1-3206FEEAB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E1B67-8394-4F14-B20F-BBC395F8F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312631"/>
            <a:ext cx="9905999" cy="1935768"/>
          </a:xfrm>
        </p:spPr>
        <p:txBody>
          <a:bodyPr/>
          <a:lstStyle/>
          <a:p>
            <a:pPr algn="ctr"/>
            <a:r>
              <a:rPr lang="en-US" dirty="0" err="1"/>
              <a:t>Akurasi</a:t>
            </a:r>
            <a:r>
              <a:rPr lang="en-US" dirty="0"/>
              <a:t> Model :</a:t>
            </a:r>
          </a:p>
          <a:p>
            <a:pPr algn="ctr"/>
            <a:r>
              <a:rPr lang="en-US" dirty="0"/>
              <a:t>(TP+TN)/(TP+FP+FN+TN)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A425CF-2BDE-4C55-8190-F959C2951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FA5A-9111-41A9-84B4-174D3E6F886D}" type="slidenum">
              <a:rPr lang="en-ID" smtClean="0"/>
              <a:t>15</a:t>
            </a:fld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ECE480-684E-4E33-92CC-7012C54CD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391" y="1009811"/>
            <a:ext cx="6181104" cy="30711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1A35FB-7083-499B-AC84-BB8057D03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409" y="84982"/>
            <a:ext cx="936630" cy="8855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C38E08-66FB-425F-903D-BD57C0C34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1155" y="1504100"/>
            <a:ext cx="3664570" cy="241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872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41850-72EE-4385-A4A7-1DB57E08B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-144672"/>
            <a:ext cx="9905998" cy="1478570"/>
          </a:xfrm>
        </p:spPr>
        <p:txBody>
          <a:bodyPr/>
          <a:lstStyle/>
          <a:p>
            <a:r>
              <a:rPr lang="en-US" dirty="0" err="1"/>
              <a:t>latihan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E59B5-D026-41AC-9709-B81B85B80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FA5A-9111-41A9-84B4-174D3E6F886D}" type="slidenum">
              <a:rPr lang="en-ID" smtClean="0"/>
              <a:t>16</a:t>
            </a:fld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7FFAA6-B8C6-4B0B-9291-1FCA93899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01" y="889020"/>
            <a:ext cx="5423454" cy="31313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7AB6C0-2326-44F7-A02C-DC0AE2E10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409" y="84982"/>
            <a:ext cx="936630" cy="8855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CBD176-38EB-4D0A-8863-879298F126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831" y="377703"/>
            <a:ext cx="4029949" cy="2660396"/>
          </a:xfrm>
          <a:prstGeom prst="rect">
            <a:avLst/>
          </a:prstGeom>
        </p:spPr>
      </p:pic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0A4E8B2B-CD82-417E-9E2E-4C6CD198C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312460"/>
              </p:ext>
            </p:extLst>
          </p:nvPr>
        </p:nvGraphicFramePr>
        <p:xfrm>
          <a:off x="5977835" y="3429000"/>
          <a:ext cx="5423457" cy="2281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819">
                  <a:extLst>
                    <a:ext uri="{9D8B030D-6E8A-4147-A177-3AD203B41FA5}">
                      <a16:colId xmlns:a16="http://schemas.microsoft.com/office/drawing/2014/main" val="4156030093"/>
                    </a:ext>
                  </a:extLst>
                </a:gridCol>
                <a:gridCol w="1807819">
                  <a:extLst>
                    <a:ext uri="{9D8B030D-6E8A-4147-A177-3AD203B41FA5}">
                      <a16:colId xmlns:a16="http://schemas.microsoft.com/office/drawing/2014/main" val="2419580409"/>
                    </a:ext>
                  </a:extLst>
                </a:gridCol>
                <a:gridCol w="1807819">
                  <a:extLst>
                    <a:ext uri="{9D8B030D-6E8A-4147-A177-3AD203B41FA5}">
                      <a16:colId xmlns:a16="http://schemas.microsoft.com/office/drawing/2014/main" val="3287302607"/>
                    </a:ext>
                  </a:extLst>
                </a:gridCol>
              </a:tblGrid>
              <a:tr h="76065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Tidak</a:t>
                      </a:r>
                      <a:r>
                        <a:rPr lang="en-US" dirty="0"/>
                        <a:t> DO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689856"/>
                  </a:ext>
                </a:extLst>
              </a:tr>
              <a:tr h="760650">
                <a:tc>
                  <a:txBody>
                    <a:bodyPr/>
                    <a:lstStyle/>
                    <a:p>
                      <a:r>
                        <a:rPr lang="en-US" dirty="0" err="1"/>
                        <a:t>Tidak</a:t>
                      </a:r>
                      <a:r>
                        <a:rPr lang="en-US" dirty="0"/>
                        <a:t> DO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6574"/>
                  </a:ext>
                </a:extLst>
              </a:tr>
              <a:tr h="760650">
                <a:tc>
                  <a:txBody>
                    <a:bodyPr/>
                    <a:lstStyle/>
                    <a:p>
                      <a:r>
                        <a:rPr lang="en-US" dirty="0"/>
                        <a:t>Do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803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6769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20404-9B2B-45B9-A44F-3ECA034D3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248002"/>
            <a:ext cx="9905998" cy="818797"/>
          </a:xfrm>
        </p:spPr>
        <p:txBody>
          <a:bodyPr/>
          <a:lstStyle/>
          <a:p>
            <a:r>
              <a:rPr lang="en-US" dirty="0"/>
              <a:t>Introduction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4498D-408E-4640-841B-D750E306C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9530" y="1427851"/>
            <a:ext cx="8566791" cy="4257331"/>
          </a:xfrm>
        </p:spPr>
        <p:txBody>
          <a:bodyPr>
            <a:normAutofit/>
          </a:bodyPr>
          <a:lstStyle/>
          <a:p>
            <a:r>
              <a:rPr lang="en-US" dirty="0"/>
              <a:t>Object detection, detecting instances of semantic objects, is a computer vision and image processing technology. A decade ago, distinction any object such as a person, animal, building, car, human face and so on, via computer was considered an unattainable task, especially like the difference between a cat and a dog even with a significant advance in the state of artificial intelligence.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8D5D85-3E69-41E5-80AF-D5B062E31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409" y="84982"/>
            <a:ext cx="936630" cy="88558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3760F-8F0F-4AB4-B809-705DA9637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FA5A-9111-41A9-84B4-174D3E6F886D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0045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44ADB-B06D-4139-82AC-767510035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66799"/>
            <a:ext cx="9905999" cy="4912710"/>
          </a:xfrm>
        </p:spPr>
        <p:txBody>
          <a:bodyPr>
            <a:normAutofit fontScale="92500"/>
          </a:bodyPr>
          <a:lstStyle/>
          <a:p>
            <a:r>
              <a:rPr lang="en-US" dirty="0"/>
              <a:t>However, in 2012, Alex </a:t>
            </a:r>
            <a:r>
              <a:rPr lang="en-US" dirty="0" err="1"/>
              <a:t>Krizhevsky</a:t>
            </a:r>
            <a:r>
              <a:rPr lang="en-US" dirty="0"/>
              <a:t> et al. designed a convolutional neural network model called </a:t>
            </a:r>
            <a:r>
              <a:rPr lang="en-US" dirty="0" err="1"/>
              <a:t>AlexNet</a:t>
            </a:r>
            <a:r>
              <a:rPr lang="en-US" dirty="0"/>
              <a:t>, which significantly improved the performances in labeling pictures (classification) in the ImageNet challenge</a:t>
            </a:r>
          </a:p>
          <a:p>
            <a:r>
              <a:rPr lang="en-US" dirty="0"/>
              <a:t>Become a breakthrough in the convolution neural network, many other CNN models were springing up all over this field such as </a:t>
            </a:r>
            <a:r>
              <a:rPr lang="en-US" dirty="0" err="1"/>
              <a:t>VGGNet</a:t>
            </a:r>
            <a:r>
              <a:rPr lang="en-US" dirty="0"/>
              <a:t>, </a:t>
            </a:r>
            <a:r>
              <a:rPr lang="en-US" dirty="0" err="1"/>
              <a:t>inceptionNet</a:t>
            </a:r>
            <a:r>
              <a:rPr lang="en-US" dirty="0"/>
              <a:t>, and </a:t>
            </a:r>
            <a:r>
              <a:rPr lang="en-US" dirty="0" err="1"/>
              <a:t>ResNet</a:t>
            </a:r>
            <a:r>
              <a:rPr lang="en-US" dirty="0"/>
              <a:t> and so forth. Nonetheless, the convolution neural network has been studied since the 90s. </a:t>
            </a:r>
          </a:p>
          <a:p>
            <a:r>
              <a:rPr lang="en-US" dirty="0"/>
              <a:t>Object detection has been employed ubiquitously from the use of video surveillance, tracking object, and pedestrian recognition, just to name a few. There are multiple deep learning approaches for computer vision systems such as Region Proposals (R-CNN, Fast R-CNN, Faster R-CNN), Single Shot, </a:t>
            </a:r>
            <a:r>
              <a:rPr lang="en-US" dirty="0" err="1"/>
              <a:t>MultiBox</a:t>
            </a:r>
            <a:r>
              <a:rPr lang="en-US" dirty="0"/>
              <a:t> Detector (SSD), You Only Look Once (YOLO).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F663B7-EC7E-4025-BFCA-B1E91F356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409" y="84982"/>
            <a:ext cx="936630" cy="88558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A28F1E7-0F3D-4836-AEEA-4892ABC68A88}"/>
              </a:ext>
            </a:extLst>
          </p:cNvPr>
          <p:cNvSpPr txBox="1">
            <a:spLocks/>
          </p:cNvSpPr>
          <p:nvPr/>
        </p:nvSpPr>
        <p:spPr>
          <a:xfrm>
            <a:off x="1141411" y="248002"/>
            <a:ext cx="9905998" cy="818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Introduction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EAE42-3045-4DEF-9D7E-AB5AB60E2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FA5A-9111-41A9-84B4-174D3E6F886D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76519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71782-4582-442E-8A3B-0EE3B4BE5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13183"/>
            <a:ext cx="9905999" cy="4678018"/>
          </a:xfrm>
        </p:spPr>
        <p:txBody>
          <a:bodyPr/>
          <a:lstStyle/>
          <a:p>
            <a:r>
              <a:rPr lang="en-US" dirty="0"/>
              <a:t>Joseph Redmon, the designer of the YOLO algorithm, claimed that the detectors nowadays are able to detect objects with a highly accurate detection rate, at a level greater than 99 percent accuracy.</a:t>
            </a:r>
          </a:p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43954-1102-4493-AB09-FF349DEC2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FA5A-9111-41A9-84B4-174D3E6F886D}" type="slidenum">
              <a:rPr lang="en-ID" smtClean="0"/>
              <a:t>4</a:t>
            </a:fld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7E3066-58CB-4A75-B013-BF1C04640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409" y="84982"/>
            <a:ext cx="936630" cy="8855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E23612-EE13-4A2B-9A28-FB54E8712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286" y="2686953"/>
            <a:ext cx="7720566" cy="337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52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2F348-2D6E-4846-BBC8-21127411B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264065"/>
            <a:ext cx="9905998" cy="1100909"/>
          </a:xfrm>
        </p:spPr>
        <p:txBody>
          <a:bodyPr>
            <a:normAutofit/>
          </a:bodyPr>
          <a:lstStyle/>
          <a:p>
            <a:r>
              <a:rPr lang="en-US" sz="2800" dirty="0"/>
              <a:t>Difference between classification and object detection</a:t>
            </a:r>
            <a:endParaRPr lang="en-ID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F4130-CC07-42B0-AA95-17FC4FF2D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661" y="1149647"/>
            <a:ext cx="10389703" cy="4641554"/>
          </a:xfrm>
        </p:spPr>
        <p:txBody>
          <a:bodyPr>
            <a:normAutofit/>
          </a:bodyPr>
          <a:lstStyle/>
          <a:p>
            <a:r>
              <a:rPr lang="en-US" sz="2000" dirty="0"/>
              <a:t>Classification is to predict the labels of objects in images while detection involves not only classification but also the localization of those objects in an image.</a:t>
            </a:r>
          </a:p>
          <a:p>
            <a:r>
              <a:rPr lang="en-US" sz="2000" dirty="0"/>
              <a:t>Hence, he combination of classification and localization along with the multiple objects in an image as the image shown on the far right of figure 2 contains multiple objects – cat, dog, and duck presented in different locations with different scales and sizes.</a:t>
            </a:r>
            <a:endParaRPr lang="en-ID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0ABA4-CB3B-45B4-AE33-F7D8E933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FA5A-9111-41A9-84B4-174D3E6F886D}" type="slidenum">
              <a:rPr lang="en-ID" smtClean="0"/>
              <a:t>5</a:t>
            </a:fld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B090C6-CDD2-47FD-BF97-34152AB4D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409" y="84982"/>
            <a:ext cx="936630" cy="8855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6A6A48-3668-4E03-811C-D5F3B7ECD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858" y="3268327"/>
            <a:ext cx="7352472" cy="317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490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CD10D-E900-4F7E-86FB-57D35C3DA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66799"/>
            <a:ext cx="9905999" cy="4724402"/>
          </a:xfrm>
        </p:spPr>
        <p:txBody>
          <a:bodyPr/>
          <a:lstStyle/>
          <a:p>
            <a:r>
              <a:rPr lang="en-US" dirty="0"/>
              <a:t>YOLO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ACD80-D483-4B1D-9964-58DE09AEC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FA5A-9111-41A9-84B4-174D3E6F886D}" type="slidenum">
              <a:rPr lang="en-ID" smtClean="0"/>
              <a:t>6</a:t>
            </a:fld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640A5D-9616-47FD-8E77-8AFF7312C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409" y="84982"/>
            <a:ext cx="936630" cy="88558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253220D-231A-4165-8196-A21304750648}"/>
              </a:ext>
            </a:extLst>
          </p:cNvPr>
          <p:cNvSpPr txBox="1">
            <a:spLocks/>
          </p:cNvSpPr>
          <p:nvPr/>
        </p:nvSpPr>
        <p:spPr>
          <a:xfrm>
            <a:off x="1141411" y="248002"/>
            <a:ext cx="9905998" cy="818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DETECTOR ALGORITHM</a:t>
            </a:r>
            <a:endParaRPr lang="en-ID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4BDEF3-30FD-4104-8289-FCD22A553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1656522"/>
            <a:ext cx="9907327" cy="413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50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847E4-6739-4456-B728-12D7B93C5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0" y="970564"/>
            <a:ext cx="9905999" cy="3541714"/>
          </a:xfrm>
        </p:spPr>
        <p:txBody>
          <a:bodyPr/>
          <a:lstStyle/>
          <a:p>
            <a:r>
              <a:rPr lang="en-US" dirty="0"/>
              <a:t>VGG-16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58B7F-F1F6-4069-B3B9-0FD40EAE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FA5A-9111-41A9-84B4-174D3E6F886D}" type="slidenum">
              <a:rPr lang="en-ID" smtClean="0"/>
              <a:t>7</a:t>
            </a:fld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65D2A9-1B1D-4533-9BDC-8E1BBE02C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130" y="1580526"/>
            <a:ext cx="8331270" cy="46832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0635F6-300E-4F07-8387-647C94060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409" y="84982"/>
            <a:ext cx="936630" cy="88558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B59C19C-3798-4BD7-80D2-248004AA7625}"/>
              </a:ext>
            </a:extLst>
          </p:cNvPr>
          <p:cNvSpPr txBox="1">
            <a:spLocks/>
          </p:cNvSpPr>
          <p:nvPr/>
        </p:nvSpPr>
        <p:spPr>
          <a:xfrm>
            <a:off x="1141411" y="248002"/>
            <a:ext cx="9905998" cy="818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DETECTOR ALGORITHM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8759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847E4-6739-4456-B728-12D7B93C5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0" y="970564"/>
            <a:ext cx="9905999" cy="3541714"/>
          </a:xfrm>
        </p:spPr>
        <p:txBody>
          <a:bodyPr/>
          <a:lstStyle/>
          <a:p>
            <a:r>
              <a:rPr lang="en-US" dirty="0"/>
              <a:t>RESNET50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58B7F-F1F6-4069-B3B9-0FD40EAE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FA5A-9111-41A9-84B4-174D3E6F886D}" type="slidenum">
              <a:rPr lang="en-ID" smtClean="0"/>
              <a:t>8</a:t>
            </a:fld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0635F6-300E-4F07-8387-647C94060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409" y="84982"/>
            <a:ext cx="936630" cy="88558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B59C19C-3798-4BD7-80D2-248004AA7625}"/>
              </a:ext>
            </a:extLst>
          </p:cNvPr>
          <p:cNvSpPr txBox="1">
            <a:spLocks/>
          </p:cNvSpPr>
          <p:nvPr/>
        </p:nvSpPr>
        <p:spPr>
          <a:xfrm>
            <a:off x="1141411" y="248002"/>
            <a:ext cx="9905998" cy="818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DETECTOR ALGORITHM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DC1530-005A-4B87-9B59-B5E5876C3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752" y="1524317"/>
            <a:ext cx="8826569" cy="481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618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C1B44-6527-4F00-ACC2-D9F24D0FE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FA5A-9111-41A9-84B4-174D3E6F886D}" type="slidenum">
              <a:rPr lang="en-ID" smtClean="0"/>
              <a:t>9</a:t>
            </a:fld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E4D534-607F-4C72-9342-311873A54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288" y="1693126"/>
            <a:ext cx="9712121" cy="442540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D7FE770-E90C-4970-8795-21A6D2029A79}"/>
              </a:ext>
            </a:extLst>
          </p:cNvPr>
          <p:cNvSpPr txBox="1">
            <a:spLocks/>
          </p:cNvSpPr>
          <p:nvPr/>
        </p:nvSpPr>
        <p:spPr>
          <a:xfrm>
            <a:off x="1141410" y="970564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R-CNN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9F2A6B-BE84-4AA9-999E-04B39E82EB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409" y="84982"/>
            <a:ext cx="936630" cy="88558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DD9A19B-284D-46AB-8273-9BA4F43AF18C}"/>
              </a:ext>
            </a:extLst>
          </p:cNvPr>
          <p:cNvSpPr txBox="1">
            <a:spLocks/>
          </p:cNvSpPr>
          <p:nvPr/>
        </p:nvSpPr>
        <p:spPr>
          <a:xfrm>
            <a:off x="1141411" y="248002"/>
            <a:ext cx="9905998" cy="818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DETECTOR ALGORITHM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60766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397</TotalTime>
  <Words>491</Words>
  <Application>Microsoft Office PowerPoint</Application>
  <PresentationFormat>Widescreen</PresentationFormat>
  <Paragraphs>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Tw Cen MT</vt:lpstr>
      <vt:lpstr>Circuit</vt:lpstr>
      <vt:lpstr>Performance and Accuracy Analysis in Object Detection</vt:lpstr>
      <vt:lpstr>Introduction</vt:lpstr>
      <vt:lpstr>PowerPoint Presentation</vt:lpstr>
      <vt:lpstr>PowerPoint Presentation</vt:lpstr>
      <vt:lpstr>Difference between classification and object detection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fundamental concept of mAP for an object detector’s accuracy evaluation</vt:lpstr>
      <vt:lpstr>PowerPoint Presentation</vt:lpstr>
      <vt:lpstr>Confusion matrix</vt:lpstr>
      <vt:lpstr>PowerPoint Presentation</vt:lpstr>
      <vt:lpstr>latihan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and Accuracy Analysis in Object Detection</dc:title>
  <dc:creator>USER</dc:creator>
  <cp:lastModifiedBy>Hepatika Zidny Ilmadina</cp:lastModifiedBy>
  <cp:revision>13</cp:revision>
  <dcterms:created xsi:type="dcterms:W3CDTF">2020-12-30T02:45:17Z</dcterms:created>
  <dcterms:modified xsi:type="dcterms:W3CDTF">2021-11-12T02:42:07Z</dcterms:modified>
</cp:coreProperties>
</file>