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4" r:id="rId3"/>
    <p:sldId id="418" r:id="rId4"/>
    <p:sldId id="415" r:id="rId5"/>
    <p:sldId id="417" r:id="rId6"/>
    <p:sldId id="423" r:id="rId7"/>
    <p:sldId id="419" r:id="rId8"/>
    <p:sldId id="420" r:id="rId9"/>
    <p:sldId id="424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9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1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8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DB38A-BF47-45FD-8017-A3892FC852F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F86C-5A3E-4FFB-9AA7-9CC3CEDE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7144-50B3-534B-98E6-4615DFE4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B52B9BD-E0AD-EA4E-8F2C-9029D6F8ACC6}"/>
              </a:ext>
            </a:extLst>
          </p:cNvPr>
          <p:cNvSpPr txBox="1">
            <a:spLocks/>
          </p:cNvSpPr>
          <p:nvPr/>
        </p:nvSpPr>
        <p:spPr>
          <a:xfrm>
            <a:off x="3732657" y="530478"/>
            <a:ext cx="53351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b="1" i="1" dirty="0" err="1"/>
              <a:t>Haar</a:t>
            </a:r>
            <a:r>
              <a:rPr lang="en-ID" b="1" i="1" dirty="0"/>
              <a:t> Cascade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B69D9-145D-1647-8F08-A50742AF8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utoShape 2" descr="Face Identification using Haar cascade classifier - Analytics ...">
            <a:extLst>
              <a:ext uri="{FF2B5EF4-FFF2-40B4-BE49-F238E27FC236}">
                <a16:creationId xmlns:a16="http://schemas.microsoft.com/office/drawing/2014/main" id="{6629CE86-8985-7842-8234-510C963391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97F1C7-2B4F-F64B-BD93-D53B7CA6A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09800"/>
            <a:ext cx="3980332" cy="31885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12F233-29F5-A943-AD6A-C09B1DF59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07" y="3581400"/>
            <a:ext cx="2489742" cy="26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7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699421"/>
            <a:ext cx="4145366" cy="89769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endParaRPr kumimoji="0" 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106179"/>
            <a:ext cx="9989976" cy="145168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adalah</a:t>
            </a:r>
            <a:r>
              <a:rPr lang="en-US" dirty="0"/>
              <a:t> program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, </a:t>
            </a:r>
            <a:r>
              <a:rPr lang="en-US" dirty="0" err="1"/>
              <a:t>menguji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pengklasifikasi</a:t>
            </a:r>
            <a:r>
              <a:rPr lang="en-US" dirty="0"/>
              <a:t> </a:t>
            </a:r>
            <a:r>
              <a:rPr lang="en-US" dirty="0" err="1"/>
              <a:t>kaskade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parameter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0" y="4481196"/>
            <a:ext cx="9989976" cy="713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Untuk</a:t>
            </a:r>
            <a:r>
              <a:rPr lang="en-US" dirty="0"/>
              <a:t> link download : https://</a:t>
            </a:r>
            <a:r>
              <a:rPr lang="en-US" dirty="0" err="1"/>
              <a:t>amin-ahmadi.com</a:t>
            </a:r>
            <a:r>
              <a:rPr lang="en-US" dirty="0"/>
              <a:t>/cascade-trainer-</a:t>
            </a:r>
            <a:r>
              <a:rPr lang="en-US" dirty="0" err="1"/>
              <a:t>gui</a:t>
            </a:r>
            <a:r>
              <a:rPr lang="en-US" dirty="0"/>
              <a:t>/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0" y="1736848"/>
            <a:ext cx="9989976" cy="219035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 Trainer GUI  </a:t>
            </a:r>
            <a:r>
              <a:rPr lang="en-US" dirty="0" err="1"/>
              <a:t>adalah</a:t>
            </a:r>
            <a:r>
              <a:rPr lang="en-US" dirty="0"/>
              <a:t> program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, </a:t>
            </a:r>
            <a:r>
              <a:rPr lang="en-US" dirty="0" err="1"/>
              <a:t>menguji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model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err="1"/>
              <a:t>pengklasifikasi</a:t>
            </a:r>
            <a:r>
              <a:rPr lang="en-US" dirty="0"/>
              <a:t> </a:t>
            </a:r>
            <a:r>
              <a:rPr lang="en-US" dirty="0" err="1"/>
              <a:t>kaskade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parameter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pengklasifikasi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00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9808"/>
            <a:ext cx="9144000" cy="809074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Trainer GUI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52" y="1674008"/>
            <a:ext cx="5224111" cy="36295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39815" y="1674008"/>
            <a:ext cx="5120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Ketika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Cascade Trainer GUI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pertama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kali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dimulai,Akan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disajikan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layar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berikut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layar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awal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dapat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digunakan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melatih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pengklasifikasi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melatih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pengklasifikasi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biasanya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perlu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menyediakan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dataset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dengan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ribuan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sampel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positif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negatif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tetapi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beberapa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kasus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ketika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dapat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mencapai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hal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sama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dengan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sampel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lebih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sedikit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5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64117" y="664144"/>
            <a:ext cx="10064818" cy="7609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Pelatihanan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Trainer GUI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9245" y="1672101"/>
            <a:ext cx="10058400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memulai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pelatihan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Kita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perlu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membuat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folder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pengklasifikasi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Buat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dua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folder,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Satu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harus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"p" (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positif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lainnya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harus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"n" (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negatif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).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89245" y="2741320"/>
            <a:ext cx="8908610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Contoh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harus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memiliki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folder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bernama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“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Telur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" yang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didalam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nya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nanti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folder “p” (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positif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“n” (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negative).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9245" y="3487375"/>
            <a:ext cx="9939690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Sampel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positif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objek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ingin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latih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deteksi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oleh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pengklasifikasi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Contoh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: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jika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ingin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melatih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deteksi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telur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asin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maka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anda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harus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memiliki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dataset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telur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asin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sebanyak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 err="1">
                <a:solidFill>
                  <a:srgbClr val="202124"/>
                </a:solidFill>
                <a:latin typeface="inherit"/>
              </a:rPr>
              <a:t>mugkin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39035" y="9346350"/>
            <a:ext cx="7524571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Sampel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gambar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negative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89245" y="4681958"/>
            <a:ext cx="10297855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negatif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dapat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berupa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pun yang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bukan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positif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tetapi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dalam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praktiknya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negatif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harus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relevan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dengan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gambar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positif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7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30" y="1494857"/>
            <a:ext cx="8978900" cy="4597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46997" y="548640"/>
            <a:ext cx="10064818" cy="76093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</a:p>
        </p:txBody>
      </p:sp>
    </p:spTree>
    <p:extLst>
      <p:ext uri="{BB962C8B-B14F-4D97-AF65-F5344CB8AC3E}">
        <p14:creationId xmlns:p14="http://schemas.microsoft.com/office/powerpoint/2010/main" val="419226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392815"/>
            <a:ext cx="10714121" cy="1739983"/>
          </a:xfrm>
        </p:spPr>
        <p:txBody>
          <a:bodyPr/>
          <a:lstStyle/>
          <a:p>
            <a:pPr algn="l"/>
            <a:r>
              <a:rPr lang="en-US" dirty="0" err="1"/>
              <a:t>Mulailah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browse </a:t>
            </a:r>
            <a:r>
              <a:rPr lang="en-US" dirty="0"/>
              <a:t>di tab </a:t>
            </a:r>
            <a:r>
              <a:rPr lang="en-US" dirty="0" err="1"/>
              <a:t>train,Masukan</a:t>
            </a:r>
            <a:r>
              <a:rPr lang="en-US" dirty="0"/>
              <a:t> folder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pengklasifikasinya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i="1" dirty="0"/>
              <a:t>Positive image usage (Percentage)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i="1" dirty="0"/>
              <a:t>Negative image count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dataset negative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8" y="2132798"/>
            <a:ext cx="7069221" cy="43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3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867" y="666333"/>
            <a:ext cx="9144000" cy="14319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Pada</a:t>
            </a:r>
            <a:r>
              <a:rPr lang="en-US" dirty="0"/>
              <a:t> tab </a:t>
            </a:r>
            <a:r>
              <a:rPr lang="en-US" i="1" dirty="0"/>
              <a:t>common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parameter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pengklasifikasi</a:t>
            </a:r>
            <a:r>
              <a:rPr lang="en-US" dirty="0"/>
              <a:t>.</a:t>
            </a:r>
            <a:endParaRPr lang="en-US" i="1" dirty="0"/>
          </a:p>
          <a:p>
            <a:pPr algn="l"/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i="1" dirty="0"/>
              <a:t>pre-calculation buffer size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67" y="2209800"/>
            <a:ext cx="7670533" cy="43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617538"/>
            <a:ext cx="10248900" cy="1516062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</a:t>
            </a:r>
            <a:r>
              <a:rPr lang="en-US" i="1" dirty="0"/>
              <a:t>cascade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sempel,anda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memperlambat</a:t>
            </a:r>
            <a:r>
              <a:rPr lang="en-US" dirty="0"/>
              <a:t> proses </a:t>
            </a:r>
            <a:r>
              <a:rPr lang="en-US" dirty="0" err="1"/>
              <a:t>trainya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i="1" dirty="0"/>
              <a:t>Feature type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HAAR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LBP</a:t>
            </a:r>
            <a:r>
              <a:rPr lang="en-US" dirty="0"/>
              <a:t>, </a:t>
            </a:r>
            <a:r>
              <a:rPr lang="en-US" dirty="0" err="1"/>
              <a:t>pengklasifikasi</a:t>
            </a:r>
            <a:r>
              <a:rPr lang="en-US" dirty="0"/>
              <a:t> </a:t>
            </a:r>
            <a:r>
              <a:rPr lang="en-US" i="1" dirty="0"/>
              <a:t>HAAR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tetepi</a:t>
            </a:r>
            <a:r>
              <a:rPr lang="en-US" dirty="0"/>
              <a:t> </a:t>
            </a:r>
            <a:r>
              <a:rPr lang="en-US" dirty="0" err="1"/>
              <a:t>memperlukan</a:t>
            </a:r>
            <a:r>
              <a:rPr lang="en-US" dirty="0"/>
              <a:t> proses train </a:t>
            </a:r>
            <a:r>
              <a:rPr lang="en-US" dirty="0" err="1"/>
              <a:t>lebih</a:t>
            </a:r>
            <a:r>
              <a:rPr lang="en-US" dirty="0"/>
              <a:t> lama.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4" y="2133600"/>
            <a:ext cx="7940011" cy="44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9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121" y="791460"/>
            <a:ext cx="9144000" cy="13549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/>
              <a:t>Selanjut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</a:t>
            </a:r>
            <a:r>
              <a:rPr lang="en-US" i="1" dirty="0"/>
              <a:t>Boost </a:t>
            </a:r>
            <a:r>
              <a:rPr lang="en-US" dirty="0" err="1"/>
              <a:t>disarankan</a:t>
            </a:r>
            <a:r>
              <a:rPr lang="en-US" dirty="0"/>
              <a:t> parameter </a:t>
            </a:r>
            <a:r>
              <a:rPr lang="en-US" dirty="0" err="1"/>
              <a:t>untuk</a:t>
            </a:r>
            <a:r>
              <a:rPr lang="en-US" dirty="0"/>
              <a:t> di set </a:t>
            </a:r>
            <a:r>
              <a:rPr lang="en-US" dirty="0" err="1"/>
              <a:t>ke</a:t>
            </a:r>
            <a:r>
              <a:rPr lang="en-US" dirty="0"/>
              <a:t> default.</a:t>
            </a:r>
          </a:p>
          <a:p>
            <a:pPr algn="l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parameter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benar,tekan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Start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i="1" dirty="0"/>
              <a:t>Log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21" y="2294334"/>
            <a:ext cx="6982929" cy="392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99" y="570080"/>
            <a:ext cx="9144000" cy="1655762"/>
          </a:xfrm>
        </p:spPr>
        <p:txBody>
          <a:bodyPr/>
          <a:lstStyle/>
          <a:p>
            <a:pPr algn="l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prosess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selesai,maka</a:t>
            </a:r>
            <a:r>
              <a:rPr lang="en-US" dirty="0"/>
              <a:t> di folder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file </a:t>
            </a:r>
            <a:r>
              <a:rPr lang="en-US" dirty="0" err="1"/>
              <a:t>dan</a:t>
            </a:r>
            <a:r>
              <a:rPr lang="en-US" dirty="0"/>
              <a:t> folder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5499" y="2501723"/>
            <a:ext cx="8816740" cy="66685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Folder 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classifier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"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berisi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file XML yang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dibuat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selama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berbagai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tahap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pelatihan,jika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anda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membuka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folder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tersebut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anda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akan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melihat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file-file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100" b="0" i="0" u="none" strike="noStrike" cap="none" normalizeH="0" dirty="0" err="1">
                <a:ln>
                  <a:noFill/>
                </a:ln>
                <a:solidFill>
                  <a:srgbClr val="202124"/>
                </a:solidFill>
                <a:effectLst/>
              </a:rPr>
              <a:t>berikut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</a:rPr>
              <a:t>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85499" y="3488779"/>
            <a:ext cx="9041330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File “stage#.xml”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adalah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file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sementara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yang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tidak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diperlukan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lagi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85499" y="3976759"/>
            <a:ext cx="10135402" cy="7130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File “params.xml”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berisi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parameter yang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Anda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gunakan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untuk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pelatihan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. 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Hanya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file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pengingat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85499" y="4834071"/>
            <a:ext cx="10385659" cy="10823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File "cascade.xml"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adalah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pengklasifikasi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kaskade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yang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sebenarnya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jika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pelatihan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berhasil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diselesaikan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maka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Anda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harus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memiliki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file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ini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di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dalam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folder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pengklasifikasi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85499" y="1512818"/>
            <a:ext cx="9814560" cy="7130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File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neg.lst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”,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pos.lst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”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pos_samples.vec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”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adalah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file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sementara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yang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dibuat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untuk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melatih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classifier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juga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dapat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dihapus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tanpa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efek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apa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pun.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71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Gambar</a:t>
            </a:r>
            <a:r>
              <a:rPr lang="en-US" dirty="0"/>
              <a:t> folder </a:t>
            </a:r>
            <a:r>
              <a:rPr lang="en-US" dirty="0" err="1"/>
              <a:t>hasil</a:t>
            </a:r>
            <a:r>
              <a:rPr lang="en-US" dirty="0"/>
              <a:t> train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2CDE-04AA-C747-96CF-753EFAE9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706" y="2739047"/>
            <a:ext cx="9049371" cy="2816927"/>
          </a:xfrm>
        </p:spPr>
        <p:txBody>
          <a:bodyPr>
            <a:normAutofit fontScale="92500"/>
          </a:bodyPr>
          <a:lstStyle/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b="1" i="1" dirty="0" err="1"/>
              <a:t>Haar</a:t>
            </a:r>
            <a:r>
              <a:rPr lang="en-ID" b="1" i="1" dirty="0"/>
              <a:t> Cascade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model machine learning yang </a:t>
            </a:r>
            <a:r>
              <a:rPr lang="en-ID" dirty="0" err="1"/>
              <a:t>kerap</a:t>
            </a:r>
            <a:r>
              <a:rPr lang="en-ID" dirty="0"/>
              <a:t> kali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pondasi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i="1" dirty="0"/>
              <a:t>object detection</a:t>
            </a:r>
            <a:r>
              <a:rPr lang="en-ID" dirty="0"/>
              <a:t> (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i="1" dirty="0"/>
              <a:t>face recognition</a:t>
            </a:r>
            <a:r>
              <a:rPr lang="en-ID" dirty="0"/>
              <a:t>),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video.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lahir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gagasan</a:t>
            </a:r>
            <a:r>
              <a:rPr lang="en-ID" dirty="0"/>
              <a:t> </a:t>
            </a:r>
            <a:r>
              <a:rPr lang="en-ID" b="1" dirty="0"/>
              <a:t>Paul Viola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b="1" dirty="0"/>
              <a:t>Michael Jones</a:t>
            </a:r>
            <a:r>
              <a:rPr lang="en-ID" dirty="0"/>
              <a:t> yang </a:t>
            </a:r>
            <a:r>
              <a:rPr lang="en-ID" dirty="0" err="1"/>
              <a:t>tertuang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paper </a:t>
            </a:r>
            <a:r>
              <a:rPr lang="en-ID" dirty="0" err="1"/>
              <a:t>berjudul</a:t>
            </a:r>
            <a:r>
              <a:rPr lang="en-ID" dirty="0"/>
              <a:t> “ </a:t>
            </a:r>
            <a:r>
              <a:rPr lang="en-ID" i="1" dirty="0"/>
              <a:t>Rapid Object Detection using a Boosted Cascade of Simple Features</a:t>
            </a:r>
            <a:r>
              <a:rPr lang="en-ID" dirty="0"/>
              <a:t>” (2001).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95262-3E56-ED45-9229-FEDAD373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605B8A5-6F49-424A-8CF5-3F9CB052CAED}"/>
              </a:ext>
            </a:extLst>
          </p:cNvPr>
          <p:cNvSpPr txBox="1">
            <a:spLocks/>
          </p:cNvSpPr>
          <p:nvPr/>
        </p:nvSpPr>
        <p:spPr>
          <a:xfrm>
            <a:off x="3732657" y="530478"/>
            <a:ext cx="53351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D" dirty="0" err="1"/>
              <a:t>Pengertian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3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F72-878E-F440-9190-D4E45809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7EB2-2B02-5E44-BA14-BD70C490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809" y="2544417"/>
            <a:ext cx="9561443" cy="3578087"/>
          </a:xfrm>
        </p:spPr>
        <p:txBody>
          <a:bodyPr>
            <a:normAutofit/>
          </a:bodyPr>
          <a:lstStyle/>
          <a:p>
            <a:r>
              <a:rPr lang="en-ID" dirty="0" err="1"/>
              <a:t>Haar</a:t>
            </a:r>
            <a:r>
              <a:rPr lang="en-ID" dirty="0"/>
              <a:t> cascade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b="1" dirty="0" err="1"/>
              <a:t>bagian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suatu</a:t>
            </a:r>
            <a:r>
              <a:rPr lang="en-ID" b="1" dirty="0"/>
              <a:t> </a:t>
            </a:r>
            <a:r>
              <a:rPr lang="en-ID" b="1" dirty="0" err="1"/>
              <a:t>gambar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lang="en-ID" dirty="0"/>
          </a:p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di mana </a:t>
            </a:r>
            <a:r>
              <a:rPr lang="en-ID" b="1" dirty="0" err="1"/>
              <a:t>fungsi</a:t>
            </a:r>
            <a:r>
              <a:rPr lang="en-ID" b="1" dirty="0"/>
              <a:t> cascade yang </a:t>
            </a:r>
            <a:r>
              <a:rPr lang="en-ID" b="1" dirty="0" err="1"/>
              <a:t>disebut</a:t>
            </a:r>
            <a:r>
              <a:rPr lang="en-ID" b="1" dirty="0"/>
              <a:t> </a:t>
            </a:r>
            <a:r>
              <a:rPr lang="en-ID" b="1" dirty="0" err="1"/>
              <a:t>dilatih</a:t>
            </a:r>
            <a:r>
              <a:rPr lang="en-ID" b="1" dirty="0"/>
              <a:t> </a:t>
            </a:r>
            <a:r>
              <a:rPr lang="en-ID" b="1" dirty="0" err="1"/>
              <a:t>pada</a:t>
            </a:r>
            <a:r>
              <a:rPr lang="en-ID" b="1" dirty="0"/>
              <a:t> </a:t>
            </a:r>
            <a:r>
              <a:rPr lang="en-ID" b="1" dirty="0" err="1"/>
              <a:t>sejumlah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</a:t>
            </a:r>
            <a:r>
              <a:rPr lang="en-ID" b="1" dirty="0" err="1"/>
              <a:t>gambar</a:t>
            </a:r>
            <a:r>
              <a:rPr lang="en-ID" b="1" dirty="0"/>
              <a:t> </a:t>
            </a:r>
            <a:r>
              <a:rPr lang="en-ID" b="1" dirty="0" err="1"/>
              <a:t>positif</a:t>
            </a:r>
            <a:r>
              <a:rPr lang="en-ID" b="1" dirty="0"/>
              <a:t> </a:t>
            </a:r>
            <a:r>
              <a:rPr lang="en-ID" b="1" dirty="0" err="1"/>
              <a:t>dan</a:t>
            </a:r>
            <a:r>
              <a:rPr lang="en-ID" b="1" dirty="0"/>
              <a:t> </a:t>
            </a:r>
            <a:r>
              <a:rPr lang="en-ID" b="1" dirty="0" err="1"/>
              <a:t>negatif</a:t>
            </a:r>
            <a:r>
              <a:rPr lang="en-ID" b="1" dirty="0"/>
              <a:t> </a:t>
            </a:r>
            <a:r>
              <a:rPr lang="en-ID" dirty="0"/>
              <a:t>(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memilikinya</a:t>
            </a:r>
            <a:r>
              <a:rPr lang="en-ID" dirty="0"/>
              <a:t>), yang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gilirannya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43E83E8-97B0-7341-9D92-A178DABC8CC4}"/>
              </a:ext>
            </a:extLst>
          </p:cNvPr>
          <p:cNvSpPr txBox="1">
            <a:spLocks/>
          </p:cNvSpPr>
          <p:nvPr/>
        </p:nvSpPr>
        <p:spPr>
          <a:xfrm>
            <a:off x="3732657" y="530478"/>
            <a:ext cx="53351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D" dirty="0" err="1"/>
              <a:t>Pengertian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D079-4FDB-864F-9ECF-3F761F28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E8C7-BD64-F243-9956-A803A80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2667000"/>
            <a:ext cx="6719722" cy="2948822"/>
          </a:xfrm>
        </p:spPr>
        <p:txBody>
          <a:bodyPr>
            <a:normAutofit fontScale="77500" lnSpcReduction="20000"/>
          </a:bodyPr>
          <a:lstStyle/>
          <a:p>
            <a:endParaRPr lang="en-ID" dirty="0"/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i="1" dirty="0" err="1"/>
              <a:t>Haar</a:t>
            </a:r>
            <a:r>
              <a:rPr lang="en-ID" i="1" dirty="0"/>
              <a:t> Cascade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i="1" dirty="0"/>
              <a:t>cascade function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mentraining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b="1" dirty="0"/>
              <a:t>4 </a:t>
            </a:r>
            <a:r>
              <a:rPr lang="en-ID" b="1" dirty="0" err="1"/>
              <a:t>tahapan</a:t>
            </a:r>
            <a:r>
              <a:rPr lang="en-ID" b="1" dirty="0"/>
              <a:t> </a:t>
            </a:r>
            <a:r>
              <a:rPr lang="en-ID" b="1" dirty="0" err="1"/>
              <a:t>utama</a:t>
            </a:r>
            <a:r>
              <a:rPr lang="en-ID" dirty="0"/>
              <a:t>:</a:t>
            </a:r>
          </a:p>
          <a:p>
            <a:r>
              <a:rPr lang="en-ID" b="1" dirty="0"/>
              <a:t>(1) </a:t>
            </a:r>
            <a:r>
              <a:rPr lang="en-ID" b="1" i="1" dirty="0" err="1"/>
              <a:t>Haar</a:t>
            </a:r>
            <a:r>
              <a:rPr lang="en-ID" b="1" i="1" dirty="0"/>
              <a:t> features selection</a:t>
            </a:r>
            <a:r>
              <a:rPr lang="en-ID" b="1" dirty="0"/>
              <a:t>,</a:t>
            </a:r>
          </a:p>
          <a:p>
            <a:r>
              <a:rPr lang="en-ID" b="1" dirty="0"/>
              <a:t>(2) </a:t>
            </a:r>
            <a:r>
              <a:rPr lang="en-ID" b="1" dirty="0" err="1"/>
              <a:t>Membuat</a:t>
            </a:r>
            <a:r>
              <a:rPr lang="en-ID" b="1" dirty="0"/>
              <a:t> </a:t>
            </a:r>
            <a:r>
              <a:rPr lang="en-ID" b="1" dirty="0" err="1"/>
              <a:t>gambar</a:t>
            </a:r>
            <a:r>
              <a:rPr lang="en-ID" b="1" dirty="0"/>
              <a:t> integral, </a:t>
            </a:r>
          </a:p>
          <a:p>
            <a:r>
              <a:rPr lang="en-ID" b="1" dirty="0"/>
              <a:t>(3) </a:t>
            </a:r>
            <a:r>
              <a:rPr lang="en-ID" b="1" i="1" dirty="0" err="1"/>
              <a:t>Adaboost</a:t>
            </a:r>
            <a:r>
              <a:rPr lang="en-ID" b="1" i="1" dirty="0"/>
              <a:t> training</a:t>
            </a:r>
            <a:endParaRPr lang="en-ID" b="1" dirty="0"/>
          </a:p>
          <a:p>
            <a:r>
              <a:rPr lang="en-ID" b="1" dirty="0"/>
              <a:t>(4) </a:t>
            </a:r>
            <a:r>
              <a:rPr lang="en-ID" b="1" dirty="0" err="1"/>
              <a:t>Melakukan</a:t>
            </a:r>
            <a:r>
              <a:rPr lang="en-ID" b="1" dirty="0"/>
              <a:t> </a:t>
            </a:r>
            <a:r>
              <a:rPr lang="en-ID" b="1" dirty="0" err="1"/>
              <a:t>klasifikasi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i="1" dirty="0"/>
              <a:t>cascading classifier</a:t>
            </a:r>
            <a:r>
              <a:rPr lang="en-ID" b="1" dirty="0"/>
              <a:t>.</a:t>
            </a:r>
            <a:endParaRPr lang="en-U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9ABC2E-DFF1-C140-A939-7DA56359802A}"/>
              </a:ext>
            </a:extLst>
          </p:cNvPr>
          <p:cNvSpPr txBox="1">
            <a:spLocks/>
          </p:cNvSpPr>
          <p:nvPr/>
        </p:nvSpPr>
        <p:spPr>
          <a:xfrm>
            <a:off x="3732657" y="530478"/>
            <a:ext cx="53351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E1C35-A0B7-4B4D-A36A-DDB5FEDD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238539"/>
            <a:ext cx="2073965" cy="62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C72A-D34D-EE4C-A2A9-F7B45A9C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3D3AD-EAF3-FA4A-96D5-548D52FB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918" y="2192057"/>
            <a:ext cx="5124386" cy="349312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D" dirty="0"/>
            </a:br>
            <a:r>
              <a:rPr lang="en-ID" b="1" dirty="0" err="1"/>
              <a:t>Fitur</a:t>
            </a:r>
            <a:r>
              <a:rPr lang="en-ID" b="1" dirty="0"/>
              <a:t> </a:t>
            </a:r>
            <a:r>
              <a:rPr lang="en-ID" b="1" dirty="0" err="1"/>
              <a:t>Haar</a:t>
            </a:r>
            <a:r>
              <a:rPr lang="en-ID" b="1" dirty="0"/>
              <a:t>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yang </a:t>
            </a:r>
            <a:r>
              <a:rPr lang="en-ID" dirty="0" err="1"/>
              <a:t>berdekatan</a:t>
            </a:r>
            <a:r>
              <a:rPr lang="en-ID" dirty="0"/>
              <a:t> di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di </a:t>
            </a:r>
            <a:r>
              <a:rPr lang="en-ID" dirty="0" err="1"/>
              <a:t>jendela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, </a:t>
            </a:r>
            <a:r>
              <a:rPr lang="en-ID" dirty="0" err="1"/>
              <a:t>meringkas</a:t>
            </a:r>
            <a:r>
              <a:rPr lang="en-ID" dirty="0"/>
              <a:t> </a:t>
            </a:r>
            <a:r>
              <a:rPr lang="en-ID" dirty="0" err="1"/>
              <a:t>intensitas</a:t>
            </a:r>
            <a:r>
              <a:rPr lang="en-ID" dirty="0"/>
              <a:t> </a:t>
            </a:r>
            <a:r>
              <a:rPr lang="en-ID" dirty="0" err="1"/>
              <a:t>piksel</a:t>
            </a:r>
            <a:r>
              <a:rPr lang="en-ID" dirty="0"/>
              <a:t> 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wilayah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1026" name="Picture 2" descr="Harr Feature">
            <a:extLst>
              <a:ext uri="{FF2B5EF4-FFF2-40B4-BE49-F238E27FC236}">
                <a16:creationId xmlns:a16="http://schemas.microsoft.com/office/drawing/2014/main" id="{AE55F66D-9742-8446-A590-0AF91872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16" y="2704386"/>
            <a:ext cx="3177209" cy="26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E1A07DF-3653-0044-85CB-757F6F4F5FEF}"/>
              </a:ext>
            </a:extLst>
          </p:cNvPr>
          <p:cNvSpPr txBox="1">
            <a:spLocks/>
          </p:cNvSpPr>
          <p:nvPr/>
        </p:nvSpPr>
        <p:spPr>
          <a:xfrm>
            <a:off x="3732657" y="530478"/>
            <a:ext cx="53351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D" dirty="0"/>
              <a:t>1. </a:t>
            </a:r>
            <a:r>
              <a:rPr lang="en-ID" dirty="0" err="1"/>
              <a:t>Haar</a:t>
            </a:r>
            <a:r>
              <a:rPr lang="en-ID" dirty="0"/>
              <a:t> </a:t>
            </a:r>
            <a:r>
              <a:rPr lang="en-ID" dirty="0" err="1"/>
              <a:t>Featur</a:t>
            </a:r>
            <a:r>
              <a:rPr lang="en-ID" dirty="0"/>
              <a:t>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9340-9EEB-504C-9DD4-06F5088B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Haar</a:t>
            </a:r>
            <a:r>
              <a:rPr lang="en-ID" dirty="0"/>
              <a:t> </a:t>
            </a:r>
            <a:r>
              <a:rPr lang="en-ID" dirty="0" err="1"/>
              <a:t>Featur</a:t>
            </a:r>
            <a:r>
              <a:rPr lang="en-ID" dirty="0"/>
              <a:t> selection (</a:t>
            </a:r>
            <a:r>
              <a:rPr lang="en-ID" dirty="0" err="1"/>
              <a:t>Lanjutan</a:t>
            </a:r>
            <a:r>
              <a:rPr lang="en-ID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74606C-2B55-B348-83F4-68D563E5B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831" y="2420420"/>
            <a:ext cx="2254526" cy="2077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587D40-BB28-5040-BB62-444C8C51EFD4}"/>
              </a:ext>
            </a:extLst>
          </p:cNvPr>
          <p:cNvSpPr/>
          <p:nvPr/>
        </p:nvSpPr>
        <p:spPr>
          <a:xfrm>
            <a:off x="1020417" y="5312322"/>
            <a:ext cx="651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>
                <a:latin typeface="inherit"/>
              </a:rPr>
              <a:t>NilaiFitur</a:t>
            </a:r>
            <a:r>
              <a:rPr lang="en-ID" dirty="0">
                <a:latin typeface="inherit"/>
              </a:rPr>
              <a:t>(ABFE) = </a:t>
            </a:r>
            <a:r>
              <a:rPr lang="en-ID" dirty="0" err="1">
                <a:latin typeface="inherit"/>
              </a:rPr>
              <a:t>JumlahNilai</a:t>
            </a:r>
            <a:r>
              <a:rPr lang="en-ID" i="1" dirty="0" err="1">
                <a:latin typeface="inherit"/>
              </a:rPr>
              <a:t>Pixel</a:t>
            </a:r>
            <a:r>
              <a:rPr lang="en-ID" dirty="0">
                <a:latin typeface="inherit"/>
              </a:rPr>
              <a:t>(ABDC)-</a:t>
            </a:r>
            <a:r>
              <a:rPr lang="en-ID" dirty="0" err="1">
                <a:latin typeface="inherit"/>
              </a:rPr>
              <a:t>JumlahNilai</a:t>
            </a:r>
            <a:r>
              <a:rPr lang="en-ID" i="1" dirty="0" err="1">
                <a:latin typeface="inherit"/>
              </a:rPr>
              <a:t>Pixel</a:t>
            </a:r>
            <a:r>
              <a:rPr lang="en-ID" dirty="0">
                <a:latin typeface="inherit"/>
              </a:rPr>
              <a:t>(CDFE)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43BDF-6AD5-B644-9854-D57D9CBD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518" y="2747066"/>
            <a:ext cx="4813577" cy="1864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8E74AA-1CF3-6042-B082-6C164FBAA978}"/>
              </a:ext>
            </a:extLst>
          </p:cNvPr>
          <p:cNvSpPr txBox="1"/>
          <p:nvPr/>
        </p:nvSpPr>
        <p:spPr>
          <a:xfrm>
            <a:off x="7336142" y="4611614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6122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5D2-3F26-E547-A6B0-CBB2107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B504-820D-D648-8D3C-DFFAA754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828801"/>
            <a:ext cx="6545580" cy="1015663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Gambar Integral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proses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br>
              <a:rPr lang="en-ID" dirty="0"/>
            </a:br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8A154A4-49A4-484C-BF3C-5D56B58E5608}"/>
              </a:ext>
            </a:extLst>
          </p:cNvPr>
          <p:cNvSpPr txBox="1">
            <a:spLocks/>
          </p:cNvSpPr>
          <p:nvPr/>
        </p:nvSpPr>
        <p:spPr>
          <a:xfrm>
            <a:off x="3732657" y="530478"/>
            <a:ext cx="53351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D" dirty="0"/>
              <a:t>2. Gambar Integral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87DE0-F11A-7641-A1FE-94C633B5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82" y="3219457"/>
            <a:ext cx="3424307" cy="26667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2010B9-EE6D-C544-A2AF-675A24639BBB}"/>
              </a:ext>
            </a:extLst>
          </p:cNvPr>
          <p:cNvSpPr/>
          <p:nvPr/>
        </p:nvSpPr>
        <p:spPr>
          <a:xfrm>
            <a:off x="6096000" y="2706155"/>
            <a:ext cx="47782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Arial" panose="020B0604020202020204" pitchFamily="34" charset="0"/>
              </a:rPr>
              <a:t>Pada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gambar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dapat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dilihat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bahwa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fitur</a:t>
            </a:r>
            <a:r>
              <a:rPr lang="en-ID" dirty="0">
                <a:latin typeface="Arial" panose="020B0604020202020204" pitchFamily="34" charset="0"/>
              </a:rPr>
              <a:t> </a:t>
            </a:r>
            <a:br>
              <a:rPr lang="en-ID" dirty="0"/>
            </a:br>
            <a:r>
              <a:rPr lang="en-ID" dirty="0">
                <a:latin typeface="Arial" panose="020B0604020202020204" pitchFamily="34" charset="0"/>
              </a:rPr>
              <a:t>A </a:t>
            </a:r>
            <a:r>
              <a:rPr lang="en-ID" dirty="0" err="1">
                <a:latin typeface="Arial" panose="020B0604020202020204" pitchFamily="34" charset="0"/>
              </a:rPr>
              <a:t>dan</a:t>
            </a:r>
            <a:r>
              <a:rPr lang="en-ID" dirty="0">
                <a:latin typeface="Arial" panose="020B0604020202020204" pitchFamily="34" charset="0"/>
              </a:rPr>
              <a:t> B </a:t>
            </a:r>
            <a:r>
              <a:rPr lang="en-ID" dirty="0" err="1">
                <a:latin typeface="Arial" panose="020B0604020202020204" pitchFamily="34" charset="0"/>
              </a:rPr>
              <a:t>terdiri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dari</a:t>
            </a:r>
            <a:r>
              <a:rPr lang="en-ID" dirty="0">
                <a:latin typeface="Arial" panose="020B0604020202020204" pitchFamily="34" charset="0"/>
              </a:rPr>
              <a:t> 2 </a:t>
            </a:r>
            <a:r>
              <a:rPr lang="en-ID" dirty="0" err="1">
                <a:latin typeface="Arial" panose="020B0604020202020204" pitchFamily="34" charset="0"/>
              </a:rPr>
              <a:t>persegi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panjang</a:t>
            </a:r>
            <a:r>
              <a:rPr lang="en-ID" dirty="0">
                <a:latin typeface="Arial" panose="020B0604020202020204" pitchFamily="34" charset="0"/>
              </a:rPr>
              <a:t> . Cara </a:t>
            </a:r>
            <a:br>
              <a:rPr lang="en-ID" dirty="0"/>
            </a:br>
            <a:r>
              <a:rPr lang="en-ID" dirty="0" err="1">
                <a:latin typeface="Arial" panose="020B0604020202020204" pitchFamily="34" charset="0"/>
              </a:rPr>
              <a:t>menghitung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nilai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dari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fitur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ini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adalah</a:t>
            </a:r>
            <a:r>
              <a:rPr lang="en-ID" dirty="0">
                <a:latin typeface="Arial" panose="020B0604020202020204" pitchFamily="34" charset="0"/>
              </a:rPr>
              <a:t> </a:t>
            </a:r>
            <a:br>
              <a:rPr lang="en-ID" dirty="0"/>
            </a:br>
            <a:r>
              <a:rPr lang="en-ID" b="1" dirty="0" err="1">
                <a:latin typeface="Arial" panose="020B0604020202020204" pitchFamily="34" charset="0"/>
              </a:rPr>
              <a:t>mengurangkan</a:t>
            </a:r>
            <a:r>
              <a:rPr lang="en-ID" b="1" dirty="0">
                <a:latin typeface="Arial" panose="020B0604020202020204" pitchFamily="34" charset="0"/>
              </a:rPr>
              <a:t> </a:t>
            </a:r>
            <a:r>
              <a:rPr lang="en-ID" b="1" dirty="0" err="1">
                <a:latin typeface="Arial" panose="020B0604020202020204" pitchFamily="34" charset="0"/>
              </a:rPr>
              <a:t>nilai</a:t>
            </a:r>
            <a:r>
              <a:rPr lang="en-ID" b="1" dirty="0">
                <a:latin typeface="Arial" panose="020B0604020202020204" pitchFamily="34" charset="0"/>
              </a:rPr>
              <a:t> pixel </a:t>
            </a:r>
            <a:r>
              <a:rPr lang="en-ID" b="1" dirty="0" err="1">
                <a:latin typeface="Arial" panose="020B0604020202020204" pitchFamily="34" charset="0"/>
              </a:rPr>
              <a:t>pada</a:t>
            </a:r>
            <a:r>
              <a:rPr lang="en-ID" b="1" dirty="0">
                <a:latin typeface="Arial" panose="020B0604020202020204" pitchFamily="34" charset="0"/>
              </a:rPr>
              <a:t> area </a:t>
            </a:r>
            <a:r>
              <a:rPr lang="en-ID" b="1" dirty="0" err="1">
                <a:latin typeface="Arial" panose="020B0604020202020204" pitchFamily="34" charset="0"/>
              </a:rPr>
              <a:t>hitam</a:t>
            </a:r>
            <a:r>
              <a:rPr lang="en-ID" b="1" dirty="0">
                <a:latin typeface="Arial" panose="020B0604020202020204" pitchFamily="34" charset="0"/>
              </a:rPr>
              <a:t> </a:t>
            </a:r>
            <a:br>
              <a:rPr lang="en-ID" b="1" dirty="0"/>
            </a:br>
            <a:r>
              <a:rPr lang="en-ID" b="1" dirty="0" err="1">
                <a:latin typeface="Arial" panose="020B0604020202020204" pitchFamily="34" charset="0"/>
              </a:rPr>
              <a:t>dengan</a:t>
            </a:r>
            <a:r>
              <a:rPr lang="en-ID" b="1" dirty="0">
                <a:latin typeface="Arial" panose="020B0604020202020204" pitchFamily="34" charset="0"/>
              </a:rPr>
              <a:t> pixel </a:t>
            </a:r>
            <a:r>
              <a:rPr lang="en-ID" b="1" dirty="0" err="1">
                <a:latin typeface="Arial" panose="020B0604020202020204" pitchFamily="34" charset="0"/>
              </a:rPr>
              <a:t>pada</a:t>
            </a:r>
            <a:r>
              <a:rPr lang="en-ID" b="1" dirty="0">
                <a:latin typeface="Arial" panose="020B0604020202020204" pitchFamily="34" charset="0"/>
              </a:rPr>
              <a:t> are </a:t>
            </a:r>
            <a:r>
              <a:rPr lang="en-ID" b="1" dirty="0" err="1">
                <a:latin typeface="Arial" panose="020B0604020202020204" pitchFamily="34" charset="0"/>
              </a:rPr>
              <a:t>putih</a:t>
            </a:r>
            <a:r>
              <a:rPr lang="en-ID" dirty="0">
                <a:latin typeface="Arial" panose="020B0604020202020204" pitchFamily="34" charset="0"/>
              </a:rPr>
              <a:t> . </a:t>
            </a:r>
            <a:r>
              <a:rPr lang="en-ID" dirty="0" err="1">
                <a:latin typeface="Arial" panose="020B0604020202020204" pitchFamily="34" charset="0"/>
              </a:rPr>
              <a:t>Jika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nilai</a:t>
            </a:r>
            <a:r>
              <a:rPr lang="en-ID" dirty="0">
                <a:latin typeface="Arial" panose="020B0604020202020204" pitchFamily="34" charset="0"/>
              </a:rPr>
              <a:t> </a:t>
            </a:r>
            <a:br>
              <a:rPr lang="en-ID" dirty="0"/>
            </a:br>
            <a:r>
              <a:rPr lang="en-ID" dirty="0" err="1">
                <a:latin typeface="Arial" panose="020B0604020202020204" pitchFamily="34" charset="0"/>
              </a:rPr>
              <a:t>perbedaannya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itu</a:t>
            </a:r>
            <a:r>
              <a:rPr lang="en-ID" dirty="0">
                <a:latin typeface="Arial" panose="020B0604020202020204" pitchFamily="34" charset="0"/>
              </a:rPr>
              <a:t> di </a:t>
            </a:r>
            <a:r>
              <a:rPr lang="en-ID" dirty="0" err="1">
                <a:latin typeface="Arial" panose="020B0604020202020204" pitchFamily="34" charset="0"/>
              </a:rPr>
              <a:t>atas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nilai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ambang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atau</a:t>
            </a:r>
            <a:r>
              <a:rPr lang="en-ID" dirty="0">
                <a:latin typeface="Arial" panose="020B0604020202020204" pitchFamily="34" charset="0"/>
              </a:rPr>
              <a:t> </a:t>
            </a:r>
            <a:br>
              <a:rPr lang="en-ID" dirty="0"/>
            </a:br>
            <a:r>
              <a:rPr lang="en-ID" dirty="0" err="1">
                <a:latin typeface="Arial" panose="020B0604020202020204" pitchFamily="34" charset="0"/>
              </a:rPr>
              <a:t>treshold</a:t>
            </a:r>
            <a:r>
              <a:rPr lang="en-ID" dirty="0">
                <a:latin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</a:rPr>
              <a:t>maka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dapat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dikatakan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bahwa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fitur</a:t>
            </a:r>
            <a:r>
              <a:rPr lang="en-ID" dirty="0">
                <a:latin typeface="Arial" panose="020B0604020202020204" pitchFamily="34" charset="0"/>
              </a:rPr>
              <a:t> </a:t>
            </a:r>
            <a:br>
              <a:rPr lang="en-ID" dirty="0"/>
            </a:br>
            <a:r>
              <a:rPr lang="en-ID" dirty="0" err="1">
                <a:latin typeface="Arial" panose="020B0604020202020204" pitchFamily="34" charset="0"/>
              </a:rPr>
              <a:t>tersebut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ada</a:t>
            </a:r>
            <a:r>
              <a:rPr lang="en-ID" dirty="0">
                <a:latin typeface="Arial" panose="020B0604020202020204" pitchFamily="34" charset="0"/>
              </a:rPr>
              <a:t>. </a:t>
            </a:r>
            <a:r>
              <a:rPr lang="en-ID" dirty="0" err="1">
                <a:latin typeface="Arial" panose="020B0604020202020204" pitchFamily="34" charset="0"/>
              </a:rPr>
              <a:t>Selanjutnya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menentukan</a:t>
            </a:r>
            <a:r>
              <a:rPr lang="en-ID" dirty="0">
                <a:latin typeface="Arial" panose="020B0604020202020204" pitchFamily="34" charset="0"/>
              </a:rPr>
              <a:t> </a:t>
            </a:r>
            <a:br>
              <a:rPr lang="en-ID" dirty="0"/>
            </a:br>
            <a:r>
              <a:rPr lang="en-ID" dirty="0" err="1">
                <a:latin typeface="Arial" panose="020B0604020202020204" pitchFamily="34" charset="0"/>
              </a:rPr>
              <a:t>ada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atau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tidaknya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dari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ratusan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fitur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Haar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pada</a:t>
            </a:r>
            <a:r>
              <a:rPr lang="en-ID" dirty="0">
                <a:latin typeface="Arial" panose="020B0604020202020204" pitchFamily="34" charset="0"/>
              </a:rPr>
              <a:t>  </a:t>
            </a:r>
            <a:r>
              <a:rPr lang="en-ID" dirty="0" err="1">
                <a:latin typeface="Arial" panose="020B0604020202020204" pitchFamily="34" charset="0"/>
              </a:rPr>
              <a:t>sebuah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gambar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dan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pada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skala</a:t>
            </a:r>
            <a:r>
              <a:rPr lang="en-ID" dirty="0">
                <a:latin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</a:rPr>
              <a:t>berbeda</a:t>
            </a:r>
            <a:r>
              <a:rPr lang="en-ID" dirty="0">
                <a:latin typeface="Arial" panose="020B0604020202020204" pitchFamily="34" charset="0"/>
              </a:rPr>
              <a:t>  </a:t>
            </a:r>
            <a:r>
              <a:rPr lang="en-ID" dirty="0" err="1">
                <a:latin typeface="Arial" panose="020B0604020202020204" pitchFamily="34" charset="0"/>
              </a:rPr>
              <a:t>secara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efisien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digunakan</a:t>
            </a:r>
            <a:r>
              <a:rPr lang="en-ID" dirty="0">
                <a:latin typeface="Arial" panose="020B0604020202020204" pitchFamily="34" charset="0"/>
              </a:rPr>
              <a:t> Integral Image.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9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B143-737F-074F-8A5D-109095F6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FD88E-AB84-094D-A4D2-38EEDF4B9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3352801"/>
            <a:ext cx="6545580" cy="2031325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160000+ </a:t>
            </a:r>
            <a:r>
              <a:rPr lang="en-ID" dirty="0" err="1"/>
              <a:t>fitur</a:t>
            </a:r>
            <a:r>
              <a:rPr lang="en-ID" dirty="0"/>
              <a:t>?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b="1" dirty="0" err="1"/>
              <a:t>Adaboost</a:t>
            </a:r>
            <a:r>
              <a:rPr lang="en-ID" dirty="0"/>
              <a:t> yang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melatih</a:t>
            </a:r>
            <a:r>
              <a:rPr lang="en-ID" dirty="0"/>
              <a:t> classifier yang </a:t>
            </a:r>
            <a:r>
              <a:rPr lang="en-ID" dirty="0" err="1"/>
              <a:t>menggunakannya</a:t>
            </a:r>
            <a:r>
              <a:rPr lang="en-ID" dirty="0"/>
              <a:t>.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classifier "</a:t>
            </a:r>
            <a:r>
              <a:rPr lang="en-ID" dirty="0" err="1"/>
              <a:t>kuat</a:t>
            </a:r>
            <a:r>
              <a:rPr lang="en-ID" dirty="0"/>
              <a:t>"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linear </a:t>
            </a:r>
            <a:r>
              <a:rPr lang="en-ID" dirty="0" err="1"/>
              <a:t>dari</a:t>
            </a:r>
            <a:r>
              <a:rPr lang="en-ID" dirty="0"/>
              <a:t> classifier "</a:t>
            </a:r>
            <a:r>
              <a:rPr lang="en-ID" dirty="0" err="1"/>
              <a:t>lemah</a:t>
            </a:r>
            <a:r>
              <a:rPr lang="en-ID" dirty="0"/>
              <a:t>"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berbobot</a:t>
            </a:r>
            <a:r>
              <a:rPr lang="en-ID" dirty="0"/>
              <a:t>. </a:t>
            </a:r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BB3538C-28C0-2147-ADF6-F8D91CFCB440}"/>
              </a:ext>
            </a:extLst>
          </p:cNvPr>
          <p:cNvSpPr txBox="1">
            <a:spLocks/>
          </p:cNvSpPr>
          <p:nvPr/>
        </p:nvSpPr>
        <p:spPr>
          <a:xfrm>
            <a:off x="3732657" y="530478"/>
            <a:ext cx="53351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D" dirty="0"/>
              <a:t>3.Adaboost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9FCB-62CA-B34B-879D-3072C381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13FB0-B055-B74C-9CF3-6BACC1499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A2809C3-ABC1-FC48-9FB9-37DCC7372C4B}"/>
              </a:ext>
            </a:extLst>
          </p:cNvPr>
          <p:cNvSpPr txBox="1">
            <a:spLocks/>
          </p:cNvSpPr>
          <p:nvPr/>
        </p:nvSpPr>
        <p:spPr>
          <a:xfrm>
            <a:off x="3732657" y="530478"/>
            <a:ext cx="53351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D" dirty="0"/>
              <a:t>4. Cascade </a:t>
            </a:r>
            <a:r>
              <a:rPr lang="en-ID" dirty="0" err="1"/>
              <a:t>Classifer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13325-3B82-004B-9E0E-A9DF3695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06" y="2119974"/>
            <a:ext cx="3309729" cy="37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9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826</Words>
  <Application>Microsoft Macintosh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Haar Featur selection (Lanjutan) </vt:lpstr>
      <vt:lpstr>PowerPoint Presentation</vt:lpstr>
      <vt:lpstr>PowerPoint Presentation</vt:lpstr>
      <vt:lpstr>PowerPoint Presentation</vt:lpstr>
      <vt:lpstr>Implementasi</vt:lpstr>
      <vt:lpstr>Tampilan Awal Cascade Trainer GUI</vt:lpstr>
      <vt:lpstr>Cara Pelatihanan dengan Cascade Trainer GUI</vt:lpstr>
      <vt:lpstr>Contoh pembuatan folder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Gambar folder hasil train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Cascade Trainer GUI </dc:title>
  <dc:creator>LENOVO</dc:creator>
  <cp:lastModifiedBy>Microsoft Office User</cp:lastModifiedBy>
  <cp:revision>20</cp:revision>
  <dcterms:created xsi:type="dcterms:W3CDTF">2021-11-29T08:12:38Z</dcterms:created>
  <dcterms:modified xsi:type="dcterms:W3CDTF">2021-11-30T13:35:14Z</dcterms:modified>
</cp:coreProperties>
</file>