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262" r:id="rId2"/>
    <p:sldId id="289" r:id="rId3"/>
    <p:sldId id="300" r:id="rId4"/>
    <p:sldId id="306" r:id="rId5"/>
    <p:sldId id="265" r:id="rId6"/>
    <p:sldId id="301" r:id="rId7"/>
    <p:sldId id="302" r:id="rId8"/>
    <p:sldId id="263" r:id="rId9"/>
    <p:sldId id="264" r:id="rId10"/>
    <p:sldId id="303" r:id="rId11"/>
    <p:sldId id="266" r:id="rId12"/>
    <p:sldId id="304" r:id="rId13"/>
    <p:sldId id="307" r:id="rId14"/>
    <p:sldId id="305" r:id="rId15"/>
    <p:sldId id="269" r:id="rId16"/>
    <p:sldId id="270" r:id="rId17"/>
    <p:sldId id="271" r:id="rId18"/>
    <p:sldId id="272" r:id="rId19"/>
    <p:sldId id="279" r:id="rId20"/>
    <p:sldId id="280" r:id="rId21"/>
  </p:sldIdLst>
  <p:sldSz cx="6858000" cy="5143500"/>
  <p:notesSz cx="6858000" cy="9144000"/>
  <p:embeddedFontLst>
    <p:embeddedFont>
      <p:font typeface="Shadows Into Light" panose="02000000000000000000" pitchFamily="2" charset="77"/>
      <p:regular r:id="rId24"/>
    </p:embeddedFont>
    <p:embeddedFont>
      <p:font typeface="Trebuchet MS" panose="020B0703020202090204" pitchFamily="34" charset="0"/>
      <p:regular r:id="rId25"/>
      <p:bold r:id="rId26"/>
      <p:italic r:id="rId27"/>
      <p:boldItalic r:id="rId28"/>
    </p:embeddedFont>
    <p:embeddedFont>
      <p:font typeface="Varela Round" pitchFamily="2" charset="-79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33F77F-E787-4F83-BB23-690C284F30BF}">
  <a:tblStyle styleId="{6733F77F-E787-4F83-BB23-690C284F30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5"/>
    <p:restoredTop sz="81891"/>
  </p:normalViewPr>
  <p:slideViewPr>
    <p:cSldViewPr snapToGrid="0">
      <p:cViewPr varScale="1">
        <p:scale>
          <a:sx n="139" d="100"/>
          <a:sy n="139" d="100"/>
        </p:scale>
        <p:origin x="2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FBCEE7-9ED3-4A1F-8953-414B079E7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3EE70-9328-4D18-ACF3-DCE35E2266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C5DE6-D5DC-484D-B834-6808796251FD}" type="datetimeFigureOut">
              <a:rPr lang="en-ID" smtClean="0"/>
              <a:t>20/10/21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B769-F257-4AB6-B96D-7280B2E29A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302A7-6C96-4FA1-928B-45C3AD9EAC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57C6A-5B30-4DD7-AF47-5DBD927133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8018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: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matanya</a:t>
            </a:r>
            <a:r>
              <a:rPr lang="en-US" sz="1800" dirty="0"/>
              <a:t>, 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berenang</a:t>
            </a:r>
            <a:r>
              <a:rPr lang="en-US" sz="1800" dirty="0"/>
              <a:t>, </a:t>
            </a:r>
            <a:r>
              <a:rPr lang="en-US" sz="1800" dirty="0" err="1"/>
              <a:t>jengger</a:t>
            </a:r>
            <a:r>
              <a:rPr lang="en-US" sz="1800" dirty="0"/>
              <a:t>, </a:t>
            </a:r>
            <a:r>
              <a:rPr lang="en-US" sz="1800" dirty="0" err="1"/>
              <a:t>selaput</a:t>
            </a:r>
            <a:r>
              <a:rPr lang="en-US" sz="1800" dirty="0"/>
              <a:t> kaki </a:t>
            </a:r>
          </a:p>
          <a:p>
            <a:r>
              <a:rPr lang="en-US" sz="1800" dirty="0"/>
              <a:t>Class </a:t>
            </a:r>
            <a:r>
              <a:rPr lang="en-US" sz="1800" dirty="0" err="1"/>
              <a:t>bebek</a:t>
            </a:r>
            <a:r>
              <a:rPr lang="en-US" sz="1800" dirty="0"/>
              <a:t> : 2 , 1, 0, 1</a:t>
            </a:r>
          </a:p>
          <a:p>
            <a:r>
              <a:rPr lang="en-US" sz="1800" dirty="0"/>
              <a:t>Class </a:t>
            </a:r>
            <a:r>
              <a:rPr lang="en-US" sz="1800" dirty="0" err="1"/>
              <a:t>ayam</a:t>
            </a:r>
            <a:r>
              <a:rPr lang="en-US" sz="1800" dirty="0"/>
              <a:t> : 2, 0,1, 0 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2,0,0,1 ?  Data -&gt; ????</a:t>
            </a:r>
          </a:p>
          <a:p>
            <a:endParaRPr lang="en-US" sz="1800" dirty="0"/>
          </a:p>
          <a:p>
            <a:r>
              <a:rPr lang="en-US" sz="1800" dirty="0"/>
              <a:t>2,1,0,1 ? </a:t>
            </a:r>
            <a:r>
              <a:rPr lang="en-US" sz="1800" dirty="0" err="1"/>
              <a:t>Bebek</a:t>
            </a:r>
            <a:r>
              <a:rPr lang="en-US" sz="1800" dirty="0"/>
              <a:t> ??</a:t>
            </a:r>
          </a:p>
          <a:p>
            <a:endParaRPr lang="en-US" sz="1800" dirty="0"/>
          </a:p>
          <a:p>
            <a:endParaRPr lang="en-US" sz="1800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800" dirty="0"/>
              <a:t>Data -&gt; </a:t>
            </a:r>
            <a:r>
              <a:rPr lang="en-US" sz="1800" dirty="0" err="1"/>
              <a:t>classifikasi</a:t>
            </a:r>
            <a:r>
              <a:rPr lang="en-US" sz="1800" dirty="0"/>
              <a:t> (</a:t>
            </a:r>
            <a:r>
              <a:rPr lang="en-US" sz="1800" dirty="0" err="1"/>
              <a:t>klasifikasi</a:t>
            </a:r>
            <a:r>
              <a:rPr lang="en-US" sz="1800" dirty="0"/>
              <a:t>) 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Camera -&gt; </a:t>
            </a:r>
            <a:r>
              <a:rPr lang="en-US" sz="1800" b="1" dirty="0" err="1"/>
              <a:t>rgb</a:t>
            </a:r>
            <a:r>
              <a:rPr lang="en-US" sz="1800" b="1" dirty="0"/>
              <a:t> -&gt;matrix -&gt; </a:t>
            </a:r>
            <a:r>
              <a:rPr lang="en-US" sz="1800" b="1" dirty="0" err="1"/>
              <a:t>fe</a:t>
            </a:r>
            <a:r>
              <a:rPr lang="en-US" sz="1800" b="1" dirty="0"/>
              <a:t> -&gt; </a:t>
            </a:r>
            <a:r>
              <a:rPr lang="en-US" sz="1800" b="1" dirty="0" err="1"/>
              <a:t>classifikasi</a:t>
            </a:r>
            <a:r>
              <a:rPr lang="en-US" sz="1800" b="1" dirty="0"/>
              <a:t> -&gt; </a:t>
            </a:r>
            <a:r>
              <a:rPr lang="en-US" sz="1800" b="1" dirty="0" err="1"/>
              <a:t>klsassifikasi</a:t>
            </a:r>
            <a:endParaRPr lang="en-US" sz="1800" b="1" dirty="0"/>
          </a:p>
          <a:p>
            <a:endParaRPr lang="en-US" sz="1800" dirty="0"/>
          </a:p>
          <a:p>
            <a:r>
              <a:rPr lang="en-US" sz="1800" dirty="0" err="1"/>
              <a:t>Suara</a:t>
            </a:r>
            <a:r>
              <a:rPr lang="en-US" sz="1800" dirty="0"/>
              <a:t> (</a:t>
            </a:r>
            <a:r>
              <a:rPr lang="en-US" sz="1800" dirty="0" err="1"/>
              <a:t>gelombang</a:t>
            </a:r>
            <a:r>
              <a:rPr lang="en-US" sz="1800" dirty="0"/>
              <a:t>) -&gt; </a:t>
            </a:r>
            <a:r>
              <a:rPr lang="en-US" sz="1800" dirty="0" err="1"/>
              <a:t>gambar</a:t>
            </a:r>
            <a:r>
              <a:rPr lang="en-US" sz="1800" dirty="0"/>
              <a:t> -&gt; </a:t>
            </a:r>
            <a:r>
              <a:rPr lang="en-US" sz="1800" dirty="0" err="1"/>
              <a:t>rgb</a:t>
            </a:r>
            <a:r>
              <a:rPr lang="en-US" sz="1800" dirty="0"/>
              <a:t> -&gt;matrix -&gt; </a:t>
            </a:r>
            <a:r>
              <a:rPr lang="en-US" sz="1800" dirty="0" err="1"/>
              <a:t>fe</a:t>
            </a:r>
            <a:r>
              <a:rPr lang="en-US" sz="1800" dirty="0"/>
              <a:t> -&gt; </a:t>
            </a:r>
            <a:r>
              <a:rPr lang="en-US" sz="1800" dirty="0" err="1"/>
              <a:t>classifikasi</a:t>
            </a:r>
            <a:r>
              <a:rPr lang="en-US" sz="1800" dirty="0"/>
              <a:t> -&gt; </a:t>
            </a:r>
            <a:r>
              <a:rPr lang="en-US" sz="1800" dirty="0" err="1"/>
              <a:t>klasfikasi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Data -&gt; preprocessing-&gt; </a:t>
            </a:r>
            <a:r>
              <a:rPr lang="en-US" sz="1800" dirty="0" err="1"/>
              <a:t>pembobotan</a:t>
            </a:r>
            <a:r>
              <a:rPr lang="en-US" sz="1800" dirty="0"/>
              <a:t> -&gt; </a:t>
            </a:r>
            <a:r>
              <a:rPr lang="en-US" sz="1800" dirty="0" err="1"/>
              <a:t>klasifikasi</a:t>
            </a:r>
            <a:r>
              <a:rPr lang="en-US" sz="1800" dirty="0"/>
              <a:t> text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425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17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64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sitem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face recognition di </a:t>
            </a:r>
            <a:r>
              <a:rPr lang="en-US" dirty="0" err="1"/>
              <a:t>phb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vision </a:t>
            </a:r>
            <a:br>
              <a:rPr lang="en-US" dirty="0"/>
            </a:b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hama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3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Spliting</a:t>
            </a:r>
            <a:r>
              <a:rPr lang="en-US" dirty="0"/>
              <a:t> data -&gt; Citra </a:t>
            </a:r>
            <a:r>
              <a:rPr lang="en-US" dirty="0" err="1"/>
              <a:t>inputan</a:t>
            </a:r>
            <a:r>
              <a:rPr lang="en-US" dirty="0"/>
              <a:t> -&gt; preprocessing (resize, noise </a:t>
            </a:r>
            <a:r>
              <a:rPr lang="en-US" dirty="0" err="1"/>
              <a:t>removel</a:t>
            </a:r>
            <a:r>
              <a:rPr lang="en-US" dirty="0"/>
              <a:t>, blur)-&gt;</a:t>
            </a:r>
            <a:r>
              <a:rPr lang="en-US" dirty="0" err="1"/>
              <a:t>klasifikasi</a:t>
            </a:r>
            <a:r>
              <a:rPr lang="en-US" dirty="0"/>
              <a:t> -&gt; </a:t>
            </a:r>
            <a:r>
              <a:rPr lang="en-US" dirty="0" err="1"/>
              <a:t>evaluasi</a:t>
            </a:r>
            <a:r>
              <a:rPr lang="en-US" dirty="0"/>
              <a:t> (</a:t>
            </a:r>
            <a:r>
              <a:rPr lang="en-US" dirty="0" err="1"/>
              <a:t>akurasi</a:t>
            </a:r>
            <a:r>
              <a:rPr lang="en-US" dirty="0"/>
              <a:t> , </a:t>
            </a:r>
            <a:r>
              <a:rPr lang="en-US" dirty="0" err="1"/>
              <a:t>presisi</a:t>
            </a:r>
            <a:r>
              <a:rPr lang="en-US" dirty="0"/>
              <a:t>, recall)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300 </a:t>
            </a:r>
          </a:p>
          <a:p>
            <a:r>
              <a:rPr lang="en-US" dirty="0"/>
              <a:t>150 </a:t>
            </a:r>
            <a:r>
              <a:rPr lang="en-US" dirty="0" err="1"/>
              <a:t>ayam</a:t>
            </a:r>
            <a:r>
              <a:rPr lang="en-US" dirty="0"/>
              <a:t> </a:t>
            </a:r>
          </a:p>
          <a:p>
            <a:r>
              <a:rPr lang="en-US" dirty="0"/>
              <a:t>150 </a:t>
            </a:r>
            <a:r>
              <a:rPr lang="en-US" dirty="0" err="1"/>
              <a:t>bebek</a:t>
            </a:r>
            <a:r>
              <a:rPr lang="en-US" dirty="0"/>
              <a:t>   train : 70  test 30  80 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210 : 90</a:t>
            </a:r>
          </a:p>
          <a:p>
            <a:endParaRPr lang="en-US" dirty="0"/>
          </a:p>
          <a:p>
            <a:r>
              <a:rPr lang="en-US" dirty="0"/>
              <a:t>105 </a:t>
            </a:r>
            <a:r>
              <a:rPr lang="en-US" dirty="0" err="1"/>
              <a:t>ayam</a:t>
            </a:r>
            <a:r>
              <a:rPr lang="en-US" dirty="0"/>
              <a:t>   45</a:t>
            </a:r>
          </a:p>
          <a:p>
            <a:r>
              <a:rPr lang="en-US" dirty="0"/>
              <a:t>105 </a:t>
            </a:r>
            <a:r>
              <a:rPr lang="en-US" dirty="0" err="1"/>
              <a:t>bebek</a:t>
            </a:r>
            <a:r>
              <a:rPr lang="en-US" dirty="0"/>
              <a:t>      45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99% -&gt; 5 </a:t>
            </a:r>
            <a:r>
              <a:rPr lang="en-US" dirty="0" err="1"/>
              <a:t>menit</a:t>
            </a:r>
            <a:endParaRPr lang="en-US" dirty="0"/>
          </a:p>
          <a:p>
            <a:r>
              <a:rPr lang="en-US" dirty="0"/>
              <a:t>80% -&gt; 3 </a:t>
            </a:r>
            <a:r>
              <a:rPr lang="en-US" dirty="0" err="1"/>
              <a:t>detik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83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0963" y="517331"/>
            <a:ext cx="5316075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02745" y="1438988"/>
            <a:ext cx="5292225" cy="30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8099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377" lvl="1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66" lvl="2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754" lvl="3" indent="-38099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131" lvl="5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340506" y="1149938"/>
            <a:ext cx="2295244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Google Shape;27;p5"/>
          <p:cNvSpPr/>
          <p:nvPr/>
        </p:nvSpPr>
        <p:spPr>
          <a:xfrm>
            <a:off x="2301187" y="1183294"/>
            <a:ext cx="2420138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3261059" y="4726751"/>
            <a:ext cx="411525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2481" y="1373588"/>
            <a:ext cx="2449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1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686663" y="1373588"/>
            <a:ext cx="236655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1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70963" y="517331"/>
            <a:ext cx="5316075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2340506" y="1149938"/>
            <a:ext cx="2295244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Google Shape;34;p6"/>
          <p:cNvSpPr/>
          <p:nvPr/>
        </p:nvSpPr>
        <p:spPr>
          <a:xfrm>
            <a:off x="2301187" y="1183294"/>
            <a:ext cx="2420138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261059" y="4726751"/>
            <a:ext cx="411525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3261059" y="4726751"/>
            <a:ext cx="411525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B897-7AD4-4CC9-8F1E-2C09A01C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0053-E3DD-4C36-931C-583CC7B9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E86-F2B8-4092-8E0D-DEBC32EB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9525">
              <a:lnSpc>
                <a:spcPts val="863"/>
              </a:lnSpc>
            </a:pPr>
            <a:r>
              <a:rPr lang="en-US"/>
              <a:t>Pengolahan Citra - Pengantar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9FE1-D9EF-441A-88EC-E6FA75F5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525">
              <a:lnSpc>
                <a:spcPts val="863"/>
              </a:lnSpc>
            </a:pPr>
            <a:r>
              <a:rPr lang="en-ID" spc="-4"/>
              <a:t>Laksmita</a:t>
            </a:r>
            <a:r>
              <a:rPr lang="en-ID" spc="-41"/>
              <a:t> </a:t>
            </a:r>
            <a:r>
              <a:rPr lang="en-ID" spc="-4"/>
              <a:t>Rahadianti</a:t>
            </a:r>
            <a:endParaRPr lang="en-ID" spc="-4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3BF5-94E1-4C9E-AF6B-88BC711E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5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4D13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5" b="0" i="0">
                <a:solidFill>
                  <a:srgbClr val="903062"/>
                </a:solidFill>
                <a:latin typeface="Trebuchet MS"/>
                <a:cs typeface="Trebuchet MS"/>
              </a:defRPr>
            </a:lvl1pPr>
          </a:lstStyle>
          <a:p>
            <a:pPr marL="28575">
              <a:spcBef>
                <a:spcPts val="26"/>
              </a:spcBef>
            </a:pPr>
            <a:fld id="{81D60167-4931-47E6-BA6A-407CBD079E47}" type="slidenum">
              <a:rPr lang="en-ID" spc="-19" smtClean="0"/>
              <a:pPr marL="28575">
                <a:spcBef>
                  <a:spcPts val="26"/>
                </a:spcBef>
              </a:pPr>
              <a:t>‹#›</a:t>
            </a:fld>
            <a:endParaRPr lang="en-ID" spc="-19" dirty="0"/>
          </a:p>
        </p:txBody>
      </p:sp>
    </p:spTree>
    <p:extLst>
      <p:ext uri="{BB962C8B-B14F-4D97-AF65-F5344CB8AC3E}">
        <p14:creationId xmlns:p14="http://schemas.microsoft.com/office/powerpoint/2010/main" val="322946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18412" y="593531"/>
            <a:ext cx="5660775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02745" y="1438988"/>
            <a:ext cx="5292225" cy="3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3261059" y="4726751"/>
            <a:ext cx="411525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pixeden.com/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-384244" y="325218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6000" b="1" dirty="0">
                <a:solidFill>
                  <a:schemeClr val="accent6"/>
                </a:solidFill>
              </a:rPr>
            </a:br>
            <a:br>
              <a:rPr lang="en" sz="6000" b="1" dirty="0">
                <a:solidFill>
                  <a:schemeClr val="accent6"/>
                </a:solidFill>
              </a:rPr>
            </a:br>
            <a:r>
              <a:rPr lang="en" sz="6000" b="1" dirty="0" err="1">
                <a:solidFill>
                  <a:schemeClr val="accent6"/>
                </a:solidFill>
              </a:rPr>
              <a:t>Pengantar</a:t>
            </a:r>
            <a:br>
              <a:rPr lang="en" sz="6000" b="1" dirty="0">
                <a:solidFill>
                  <a:schemeClr val="accent6"/>
                </a:solidFill>
              </a:rPr>
            </a:br>
            <a:r>
              <a:rPr lang="en" sz="6000" b="1" dirty="0">
                <a:solidFill>
                  <a:schemeClr val="accent6"/>
                </a:solidFill>
              </a:rPr>
              <a:t>Computer Vision</a:t>
            </a:r>
            <a:endParaRPr sz="6000" b="1" dirty="0">
              <a:solidFill>
                <a:schemeClr val="accent6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848875" y="966275"/>
            <a:ext cx="1306200" cy="1276800"/>
          </a:xfrm>
          <a:prstGeom prst="wedgeEllipseCallout">
            <a:avLst>
              <a:gd name="adj1" fmla="val 463"/>
              <a:gd name="adj2" fmla="val 63799"/>
            </a:avLst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166458" y="1266052"/>
            <a:ext cx="670996" cy="67734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3205077" y="4726752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866" y="6062131"/>
            <a:ext cx="192404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306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35"/>
              </a:spcBef>
            </a:pPr>
            <a:fld id="{81D60167-4931-47E6-BA6A-407CBD079E47}" type="slidenum">
              <a:rPr lang="en-ID" spc="-25" smtClean="0"/>
              <a:pPr marL="38100">
                <a:spcBef>
                  <a:spcPts val="35"/>
                </a:spcBef>
              </a:pPr>
              <a:t>10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71750" y="1681638"/>
            <a:ext cx="5647849" cy="27385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9078" indent="-230029">
              <a:spcBef>
                <a:spcPts val="776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Computer Vision System (CVS) diharapkan memiliki kemampuan tingkat tinggi  sebagaimana Human Visual System (HVS)</a:t>
            </a:r>
          </a:p>
          <a:p>
            <a:pPr marL="239078" indent="-230029">
              <a:spcBef>
                <a:spcPts val="776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Object detection – is an object present in the scene ? If so, where is its  boundaries ?</a:t>
            </a:r>
          </a:p>
          <a:p>
            <a:pPr marL="239078" indent="-230029">
              <a:spcBef>
                <a:spcPts val="776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Recognition – putting a label on an object</a:t>
            </a:r>
          </a:p>
          <a:p>
            <a:pPr marL="239078" indent="-230029">
              <a:spcBef>
                <a:spcPts val="776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Description – assigning properties to objects</a:t>
            </a:r>
          </a:p>
          <a:p>
            <a:pPr marL="239078" indent="-230029">
              <a:spcBef>
                <a:spcPts val="776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3D inference – interpreting a 3D scene from 2D views</a:t>
            </a:r>
          </a:p>
          <a:p>
            <a:pPr marL="239078" indent="-230029">
              <a:spcBef>
                <a:spcPts val="776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Interpreting motion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3331D-4BD0-4377-9F9E-C533AE79A557}"/>
              </a:ext>
            </a:extLst>
          </p:cNvPr>
          <p:cNvSpPr txBox="1"/>
          <p:nvPr/>
        </p:nvSpPr>
        <p:spPr>
          <a:xfrm>
            <a:off x="1826692" y="974950"/>
            <a:ext cx="42766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600" dirty="0">
                <a:solidFill>
                  <a:schemeClr val="accent4">
                    <a:lumMod val="75000"/>
                  </a:schemeClr>
                </a:solidFill>
                <a:latin typeface="Shadows Into Light"/>
                <a:sym typeface="Shadows Into Light"/>
              </a:rPr>
              <a:t>HIGH LEVEL CAPABILITY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450" y="4833595"/>
            <a:ext cx="106204" cy="1134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75" spc="-15" dirty="0">
                <a:solidFill>
                  <a:srgbClr val="903062"/>
                </a:solidFill>
                <a:latin typeface="Trebuchet MS"/>
                <a:cs typeface="Trebuchet MS"/>
              </a:rPr>
              <a:t>11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083" y="1409871"/>
            <a:ext cx="1944529" cy="1362072"/>
          </a:xfrm>
          <a:prstGeom prst="rect">
            <a:avLst/>
          </a:prstGeom>
        </p:spPr>
        <p:txBody>
          <a:bodyPr vert="horz" wrap="square" lIns="0" tIns="104299" rIns="0" bIns="0" rtlCol="0">
            <a:spAutoFit/>
          </a:bodyPr>
          <a:lstStyle/>
          <a:p>
            <a:pPr marL="123825" indent="-114300">
              <a:spcBef>
                <a:spcPts val="821"/>
              </a:spcBef>
              <a:buFont typeface="Times New Roman"/>
              <a:buChar char="•"/>
              <a:tabLst>
                <a:tab pos="123825" algn="l"/>
              </a:tabLst>
            </a:pPr>
            <a:r>
              <a:rPr sz="1500" b="1" dirty="0">
                <a:latin typeface="Times New Roman"/>
                <a:cs typeface="Times New Roman"/>
              </a:rPr>
              <a:t>Eye</a:t>
            </a:r>
            <a:endParaRPr sz="1500">
              <a:latin typeface="Times New Roman"/>
              <a:cs typeface="Times New Roman"/>
            </a:endParaRPr>
          </a:p>
          <a:p>
            <a:pPr marL="123825" indent="-114300">
              <a:spcBef>
                <a:spcPts val="746"/>
              </a:spcBef>
              <a:buFont typeface="Times New Roman"/>
              <a:buChar char="•"/>
              <a:tabLst>
                <a:tab pos="123825" algn="l"/>
              </a:tabLst>
            </a:pPr>
            <a:r>
              <a:rPr sz="1500" b="1" dirty="0">
                <a:latin typeface="Times New Roman"/>
                <a:cs typeface="Times New Roman"/>
              </a:rPr>
              <a:t>Retina</a:t>
            </a:r>
            <a:endParaRPr sz="1500">
              <a:latin typeface="Times New Roman"/>
              <a:cs typeface="Times New Roman"/>
            </a:endParaRPr>
          </a:p>
          <a:p>
            <a:pPr marL="57150">
              <a:spcBef>
                <a:spcPts val="116"/>
              </a:spcBef>
            </a:pPr>
            <a:r>
              <a:rPr sz="1500" b="1" dirty="0">
                <a:latin typeface="Times New Roman"/>
                <a:cs typeface="Times New Roman"/>
              </a:rPr>
              <a:t>- </a:t>
            </a:r>
            <a:r>
              <a:rPr sz="1500" b="1" spc="-4" dirty="0">
                <a:latin typeface="Times New Roman"/>
                <a:cs typeface="Times New Roman"/>
              </a:rPr>
              <a:t>organization </a:t>
            </a:r>
            <a:r>
              <a:rPr sz="1500" b="1" dirty="0">
                <a:latin typeface="Times New Roman"/>
                <a:cs typeface="Times New Roman"/>
              </a:rPr>
              <a:t>in</a:t>
            </a:r>
            <a:r>
              <a:rPr sz="1500" b="1" spc="-56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layers</a:t>
            </a:r>
            <a:endParaRPr sz="1500">
              <a:latin typeface="Times New Roman"/>
              <a:cs typeface="Times New Roman"/>
            </a:endParaRPr>
          </a:p>
          <a:p>
            <a:pPr marL="123825" indent="-114300">
              <a:spcBef>
                <a:spcPts val="26"/>
              </a:spcBef>
              <a:buFont typeface="Times New Roman"/>
              <a:buChar char="•"/>
              <a:tabLst>
                <a:tab pos="123825" algn="l"/>
              </a:tabLst>
            </a:pPr>
            <a:r>
              <a:rPr sz="1500" b="1" dirty="0">
                <a:latin typeface="Times New Roman"/>
                <a:cs typeface="Times New Roman"/>
              </a:rPr>
              <a:t>Color</a:t>
            </a:r>
            <a:r>
              <a:rPr sz="1500" b="1" spc="-75" dirty="0">
                <a:latin typeface="Times New Roman"/>
                <a:cs typeface="Times New Roman"/>
              </a:rPr>
              <a:t> </a:t>
            </a:r>
            <a:r>
              <a:rPr sz="1500" b="1" spc="-11" dirty="0">
                <a:latin typeface="Times New Roman"/>
                <a:cs typeface="Times New Roman"/>
              </a:rPr>
              <a:t>Vision</a:t>
            </a:r>
            <a:endParaRPr sz="1500">
              <a:latin typeface="Times New Roman"/>
              <a:cs typeface="Times New Roman"/>
            </a:endParaRPr>
          </a:p>
          <a:p>
            <a:pPr marL="120015" indent="-110966">
              <a:spcBef>
                <a:spcPts val="30"/>
              </a:spcBef>
              <a:buFont typeface="Times New Roman"/>
              <a:buChar char="•"/>
              <a:tabLst>
                <a:tab pos="120491" algn="l"/>
              </a:tabLst>
            </a:pPr>
            <a:r>
              <a:rPr sz="1500" b="1" spc="-11" dirty="0">
                <a:latin typeface="Times New Roman"/>
                <a:cs typeface="Times New Roman"/>
              </a:rPr>
              <a:t>Vision </a:t>
            </a:r>
            <a:r>
              <a:rPr sz="1500" b="1" dirty="0">
                <a:latin typeface="Times New Roman"/>
                <a:cs typeface="Times New Roman"/>
              </a:rPr>
              <a:t>of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depth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8650" y="3298146"/>
            <a:ext cx="2743200" cy="1738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6"/>
          <p:cNvSpPr/>
          <p:nvPr/>
        </p:nvSpPr>
        <p:spPr>
          <a:xfrm>
            <a:off x="3558158" y="3143250"/>
            <a:ext cx="2614041" cy="18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 txBox="1"/>
          <p:nvPr/>
        </p:nvSpPr>
        <p:spPr>
          <a:xfrm>
            <a:off x="3702940" y="1409871"/>
            <a:ext cx="2414111" cy="1464664"/>
          </a:xfrm>
          <a:prstGeom prst="rect">
            <a:avLst/>
          </a:prstGeom>
        </p:spPr>
        <p:txBody>
          <a:bodyPr vert="horz" wrap="square" lIns="0" tIns="104299" rIns="0" bIns="0" rtlCol="0">
            <a:spAutoFit/>
          </a:bodyPr>
          <a:lstStyle/>
          <a:p>
            <a:pPr marL="123825" indent="-114300">
              <a:spcBef>
                <a:spcPts val="821"/>
              </a:spcBef>
              <a:buFont typeface="Times New Roman"/>
              <a:buChar char="•"/>
              <a:tabLst>
                <a:tab pos="123825" algn="l"/>
              </a:tabLst>
            </a:pPr>
            <a:r>
              <a:rPr sz="1500" b="1" dirty="0">
                <a:latin typeface="Times New Roman"/>
                <a:cs typeface="Times New Roman"/>
              </a:rPr>
              <a:t>Pinhole</a:t>
            </a:r>
            <a:r>
              <a:rPr sz="1500" b="1" spc="-23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camera</a:t>
            </a:r>
            <a:endParaRPr sz="1500">
              <a:latin typeface="Times New Roman"/>
              <a:cs typeface="Times New Roman"/>
            </a:endParaRPr>
          </a:p>
          <a:p>
            <a:pPr marL="123825" indent="-114300">
              <a:spcBef>
                <a:spcPts val="746"/>
              </a:spcBef>
              <a:buFont typeface="Times New Roman"/>
              <a:buChar char="•"/>
              <a:tabLst>
                <a:tab pos="123825" algn="l"/>
              </a:tabLst>
            </a:pPr>
            <a:r>
              <a:rPr sz="1500" b="1" dirty="0">
                <a:latin typeface="Times New Roman"/>
                <a:cs typeface="Times New Roman"/>
              </a:rPr>
              <a:t>CCD</a:t>
            </a:r>
            <a:r>
              <a:rPr sz="1500" b="1" spc="-4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array</a:t>
            </a:r>
            <a:endParaRPr sz="1500">
              <a:latin typeface="Times New Roman"/>
              <a:cs typeface="Times New Roman"/>
            </a:endParaRPr>
          </a:p>
          <a:p>
            <a:pPr marL="57150">
              <a:spcBef>
                <a:spcPts val="758"/>
              </a:spcBef>
            </a:pPr>
            <a:r>
              <a:rPr sz="1500" b="1" dirty="0">
                <a:latin typeface="Times New Roman"/>
                <a:cs typeface="Times New Roman"/>
              </a:rPr>
              <a:t>- Compaction of</a:t>
            </a:r>
            <a:r>
              <a:rPr sz="1500" b="1" spc="23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information</a:t>
            </a:r>
            <a:endParaRPr sz="1500">
              <a:latin typeface="Times New Roman"/>
              <a:cs typeface="Times New Roman"/>
            </a:endParaRPr>
          </a:p>
          <a:p>
            <a:pPr marL="123825" indent="-114300">
              <a:spcBef>
                <a:spcPts val="105"/>
              </a:spcBef>
              <a:buFont typeface="Times New Roman"/>
              <a:buChar char="•"/>
              <a:tabLst>
                <a:tab pos="123825" algn="l"/>
              </a:tabLst>
            </a:pPr>
            <a:r>
              <a:rPr sz="1500" b="1" dirty="0">
                <a:latin typeface="Times New Roman"/>
                <a:cs typeface="Times New Roman"/>
              </a:rPr>
              <a:t>RGB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Device</a:t>
            </a:r>
            <a:endParaRPr sz="1500">
              <a:latin typeface="Times New Roman"/>
              <a:cs typeface="Times New Roman"/>
            </a:endParaRPr>
          </a:p>
          <a:p>
            <a:pPr marL="123825" indent="-114300">
              <a:spcBef>
                <a:spcPts val="30"/>
              </a:spcBef>
              <a:buFont typeface="Times New Roman"/>
              <a:buChar char="•"/>
              <a:tabLst>
                <a:tab pos="123825" algn="l"/>
              </a:tabLst>
            </a:pPr>
            <a:r>
              <a:rPr sz="1500" b="1" dirty="0">
                <a:latin typeface="Times New Roman"/>
                <a:cs typeface="Times New Roman"/>
              </a:rPr>
              <a:t>Geometric</a:t>
            </a:r>
            <a:r>
              <a:rPr sz="1500" b="1" spc="-38" dirty="0">
                <a:latin typeface="Times New Roman"/>
                <a:cs typeface="Times New Roman"/>
              </a:rPr>
              <a:t> </a:t>
            </a:r>
            <a:r>
              <a:rPr sz="1500" b="1" spc="-4" dirty="0">
                <a:latin typeface="Times New Roman"/>
                <a:cs typeface="Times New Roman"/>
              </a:rPr>
              <a:t>stereoscopy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7D2C-603B-4D6D-89EB-9612BA3849FD}"/>
              </a:ext>
            </a:extLst>
          </p:cNvPr>
          <p:cNvSpPr txBox="1"/>
          <p:nvPr/>
        </p:nvSpPr>
        <p:spPr>
          <a:xfrm>
            <a:off x="1369577" y="679491"/>
            <a:ext cx="4802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chemeClr val="accent4">
                    <a:lumMod val="75000"/>
                  </a:schemeClr>
                </a:solidFill>
                <a:latin typeface="Shadows Into Light"/>
                <a:cs typeface="Arial"/>
                <a:sym typeface="Arial"/>
              </a:rPr>
              <a:t>HUMAN VISION VS COMPUTER VISION</a:t>
            </a:r>
            <a:endParaRPr lang="en-ID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866" y="6062131"/>
            <a:ext cx="192404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306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35"/>
              </a:spcBef>
            </a:pPr>
            <a:fld id="{81D60167-4931-47E6-BA6A-407CBD079E47}" type="slidenum">
              <a:rPr lang="en-ID" spc="-25" smtClean="0"/>
              <a:pPr marL="38100">
                <a:spcBef>
                  <a:spcPts val="35"/>
                </a:spcBef>
              </a:pPr>
              <a:t>12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790270" y="1517875"/>
            <a:ext cx="5334305" cy="23410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39078" indent="-230029">
              <a:spcBef>
                <a:spcPts val="915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Pengolahan citra (image processing)</a:t>
            </a:r>
          </a:p>
          <a:p>
            <a:pPr marL="252889">
              <a:spcBef>
                <a:spcPts val="746"/>
              </a:spcBef>
              <a:tabLst>
                <a:tab pos="481489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	noise removal, edge detection, morphology</a:t>
            </a:r>
          </a:p>
          <a:p>
            <a:pPr marL="239078" indent="-230029">
              <a:spcBef>
                <a:spcPts val="769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Feature extraction and grouping</a:t>
            </a:r>
          </a:p>
          <a:p>
            <a:pPr marL="239078" indent="-230029">
              <a:spcBef>
                <a:spcPts val="776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Measurement</a:t>
            </a:r>
          </a:p>
          <a:p>
            <a:pPr marL="239078" indent="-230029">
              <a:spcBef>
                <a:spcPts val="773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Modeling, matching (fitting) models to data and optimization</a:t>
            </a:r>
          </a:p>
          <a:p>
            <a:pPr marL="239078" indent="-230029">
              <a:spcBef>
                <a:spcPts val="773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</a:rPr>
              <a:t>Statistics and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A2FB1-A6B3-46AD-87D2-6822FB3CD66B}"/>
              </a:ext>
            </a:extLst>
          </p:cNvPr>
          <p:cNvSpPr txBox="1"/>
          <p:nvPr/>
        </p:nvSpPr>
        <p:spPr>
          <a:xfrm>
            <a:off x="2178780" y="918306"/>
            <a:ext cx="4276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chemeClr val="accent4">
                    <a:lumMod val="75000"/>
                  </a:schemeClr>
                </a:solidFill>
                <a:latin typeface="Shadows Into Light"/>
              </a:rPr>
              <a:t>PROCESSING TOOLS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DCCF-0CF2-B34F-A359-EE4BDECC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6D0A6-0490-8B43-95C4-28CA127F9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Spliting</a:t>
            </a:r>
            <a:r>
              <a:rPr lang="en-US" sz="1200" dirty="0"/>
              <a:t> data -&gt; Citra </a:t>
            </a:r>
            <a:r>
              <a:rPr lang="en-US" sz="1200" dirty="0" err="1"/>
              <a:t>inputan</a:t>
            </a:r>
            <a:r>
              <a:rPr lang="en-US" sz="1200" dirty="0"/>
              <a:t> -&gt; preprocessing (resize, noise </a:t>
            </a:r>
            <a:r>
              <a:rPr lang="en-US" sz="1200" dirty="0" err="1"/>
              <a:t>removel</a:t>
            </a:r>
            <a:r>
              <a:rPr lang="en-US" sz="1200" dirty="0"/>
              <a:t>, blur)-&gt;</a:t>
            </a:r>
            <a:r>
              <a:rPr lang="en-US" sz="1200" dirty="0" err="1"/>
              <a:t>klasifikasi</a:t>
            </a:r>
            <a:r>
              <a:rPr lang="en-US" sz="1200" dirty="0"/>
              <a:t> -&gt; </a:t>
            </a:r>
            <a:r>
              <a:rPr lang="en-US" sz="1200" dirty="0" err="1"/>
              <a:t>evaluasi</a:t>
            </a:r>
            <a:r>
              <a:rPr lang="en-US" sz="1200" dirty="0"/>
              <a:t> (</a:t>
            </a:r>
            <a:r>
              <a:rPr lang="en-US" sz="1200" dirty="0" err="1"/>
              <a:t>akurasi</a:t>
            </a:r>
            <a:r>
              <a:rPr lang="en-US" sz="1200" dirty="0"/>
              <a:t> , </a:t>
            </a:r>
            <a:r>
              <a:rPr lang="en-US" sz="1200" dirty="0" err="1"/>
              <a:t>presisi</a:t>
            </a:r>
            <a:r>
              <a:rPr lang="en-US" sz="1200" dirty="0"/>
              <a:t>, recall)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300 </a:t>
            </a:r>
          </a:p>
          <a:p>
            <a:r>
              <a:rPr lang="en-US" sz="1200" dirty="0"/>
              <a:t>150 </a:t>
            </a:r>
            <a:r>
              <a:rPr lang="en-US" sz="1200" dirty="0" err="1"/>
              <a:t>ayam</a:t>
            </a:r>
            <a:r>
              <a:rPr lang="en-US" sz="1200" dirty="0"/>
              <a:t> </a:t>
            </a:r>
          </a:p>
          <a:p>
            <a:r>
              <a:rPr lang="en-US" sz="1200" dirty="0"/>
              <a:t>150 </a:t>
            </a:r>
            <a:r>
              <a:rPr lang="en-US" sz="1200" dirty="0" err="1"/>
              <a:t>bebek</a:t>
            </a:r>
            <a:r>
              <a:rPr lang="en-US" sz="1200" dirty="0"/>
              <a:t>   train : 70  test 30  80 20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210 : 90</a:t>
            </a:r>
          </a:p>
          <a:p>
            <a:endParaRPr lang="en-US" sz="1200" dirty="0"/>
          </a:p>
          <a:p>
            <a:r>
              <a:rPr lang="en-US" sz="1200" dirty="0"/>
              <a:t>105 </a:t>
            </a:r>
            <a:r>
              <a:rPr lang="en-US" sz="1200" dirty="0" err="1"/>
              <a:t>ayam</a:t>
            </a:r>
            <a:r>
              <a:rPr lang="en-US" sz="1200" dirty="0"/>
              <a:t>   45</a:t>
            </a:r>
          </a:p>
          <a:p>
            <a:r>
              <a:rPr lang="en-US" sz="1200" dirty="0"/>
              <a:t>105 </a:t>
            </a:r>
            <a:r>
              <a:rPr lang="en-US" sz="1200" dirty="0" err="1"/>
              <a:t>bebek</a:t>
            </a:r>
            <a:r>
              <a:rPr lang="en-US" sz="1200" dirty="0"/>
              <a:t>      45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  <a:p>
            <a:pPr marL="76199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730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4995" y="1697640"/>
            <a:ext cx="5817394" cy="22813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9078" marR="1937385" indent="-239078">
              <a:lnSpc>
                <a:spcPct val="147800"/>
              </a:lnSpc>
              <a:spcBef>
                <a:spcPts val="75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350" spc="-90" dirty="0">
                <a:solidFill>
                  <a:srgbClr val="3C3C3C"/>
                </a:solidFill>
                <a:latin typeface="Trebuchet MS"/>
                <a:cs typeface="Trebuchet MS"/>
              </a:rPr>
              <a:t>Image </a:t>
            </a:r>
            <a:r>
              <a:rPr sz="1350" spc="-34" dirty="0">
                <a:solidFill>
                  <a:srgbClr val="3C3C3C"/>
                </a:solidFill>
                <a:latin typeface="Trebuchet MS"/>
                <a:cs typeface="Trebuchet MS"/>
              </a:rPr>
              <a:t>to </a:t>
            </a:r>
            <a:r>
              <a:rPr sz="1350" spc="-90" dirty="0">
                <a:solidFill>
                  <a:srgbClr val="3C3C3C"/>
                </a:solidFill>
                <a:latin typeface="Trebuchet MS"/>
                <a:cs typeface="Trebuchet MS"/>
              </a:rPr>
              <a:t>Image </a:t>
            </a:r>
            <a:r>
              <a:rPr sz="1350" spc="-203" dirty="0">
                <a:solidFill>
                  <a:srgbClr val="3C3C3C"/>
                </a:solidFill>
                <a:latin typeface="Trebuchet MS"/>
                <a:cs typeface="Trebuchet MS"/>
              </a:rPr>
              <a:t>: </a:t>
            </a:r>
            <a:r>
              <a:rPr sz="1350" dirty="0">
                <a:solidFill>
                  <a:srgbClr val="3C3C3C"/>
                </a:solidFill>
                <a:latin typeface="Trebuchet MS"/>
                <a:cs typeface="Trebuchet MS"/>
              </a:rPr>
              <a:t>Noise </a:t>
            </a:r>
            <a:r>
              <a:rPr sz="1350" spc="-86" dirty="0">
                <a:solidFill>
                  <a:srgbClr val="3C3C3C"/>
                </a:solidFill>
                <a:latin typeface="Trebuchet MS"/>
                <a:cs typeface="Trebuchet MS"/>
              </a:rPr>
              <a:t>removal, </a:t>
            </a:r>
            <a:r>
              <a:rPr sz="1350" spc="-90" dirty="0">
                <a:solidFill>
                  <a:srgbClr val="3C3C3C"/>
                </a:solidFill>
                <a:latin typeface="Trebuchet MS"/>
                <a:cs typeface="Trebuchet MS"/>
              </a:rPr>
              <a:t>Image </a:t>
            </a:r>
            <a:r>
              <a:rPr sz="1350" spc="-79" dirty="0">
                <a:solidFill>
                  <a:srgbClr val="3C3C3C"/>
                </a:solidFill>
                <a:latin typeface="Trebuchet MS"/>
                <a:cs typeface="Trebuchet MS"/>
              </a:rPr>
              <a:t>Enhancement  </a:t>
            </a:r>
            <a:r>
              <a:rPr lang="en-US" sz="1350" spc="-79" dirty="0">
                <a:solidFill>
                  <a:srgbClr val="3C3C3C"/>
                </a:solidFill>
                <a:latin typeface="Trebuchet MS"/>
                <a:cs typeface="Trebuchet MS"/>
              </a:rPr>
              <a:t>              </a:t>
            </a:r>
            <a:r>
              <a:rPr sz="1350" spc="-30" dirty="0">
                <a:solidFill>
                  <a:srgbClr val="3C3C3C"/>
                </a:solidFill>
                <a:latin typeface="Trebuchet MS"/>
                <a:cs typeface="Trebuchet MS"/>
              </a:rPr>
              <a:t>(Low </a:t>
            </a:r>
            <a:r>
              <a:rPr sz="1350" spc="-86" dirty="0">
                <a:solidFill>
                  <a:srgbClr val="3C3C3C"/>
                </a:solidFill>
                <a:latin typeface="Trebuchet MS"/>
                <a:cs typeface="Trebuchet MS"/>
              </a:rPr>
              <a:t>Level</a:t>
            </a:r>
            <a:r>
              <a:rPr sz="1350" spc="-38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350" spc="-60" dirty="0">
                <a:solidFill>
                  <a:srgbClr val="3C3C3C"/>
                </a:solidFill>
                <a:latin typeface="Trebuchet MS"/>
                <a:cs typeface="Trebuchet MS"/>
              </a:rPr>
              <a:t>Processing)</a:t>
            </a:r>
            <a:endParaRPr sz="1350" dirty="0">
              <a:latin typeface="Trebuchet MS"/>
              <a:cs typeface="Trebuchet MS"/>
            </a:endParaRPr>
          </a:p>
          <a:p>
            <a:pPr marL="239078" marR="3810" indent="-230029">
              <a:spcBef>
                <a:spcPts val="773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350" spc="-90" dirty="0">
                <a:solidFill>
                  <a:srgbClr val="3C3C3C"/>
                </a:solidFill>
                <a:latin typeface="Trebuchet MS"/>
                <a:cs typeface="Trebuchet MS"/>
              </a:rPr>
              <a:t>Image </a:t>
            </a:r>
            <a:r>
              <a:rPr sz="1350" spc="-34" dirty="0">
                <a:solidFill>
                  <a:srgbClr val="3C3C3C"/>
                </a:solidFill>
                <a:latin typeface="Trebuchet MS"/>
                <a:cs typeface="Trebuchet MS"/>
              </a:rPr>
              <a:t>to </a:t>
            </a:r>
            <a:r>
              <a:rPr sz="1350" spc="-64" dirty="0">
                <a:solidFill>
                  <a:srgbClr val="3C3C3C"/>
                </a:solidFill>
                <a:latin typeface="Trebuchet MS"/>
                <a:cs typeface="Trebuchet MS"/>
              </a:rPr>
              <a:t>Symbolic </a:t>
            </a:r>
            <a:r>
              <a:rPr sz="1350" spc="-203" dirty="0">
                <a:solidFill>
                  <a:srgbClr val="3C3C3C"/>
                </a:solidFill>
                <a:latin typeface="Trebuchet MS"/>
                <a:cs typeface="Trebuchet MS"/>
              </a:rPr>
              <a:t>: </a:t>
            </a:r>
            <a:r>
              <a:rPr sz="1350" spc="-68" dirty="0">
                <a:solidFill>
                  <a:srgbClr val="3C3C3C"/>
                </a:solidFill>
                <a:latin typeface="Trebuchet MS"/>
                <a:cs typeface="Trebuchet MS"/>
              </a:rPr>
              <a:t>Kumpulan </a:t>
            </a:r>
            <a:r>
              <a:rPr sz="1350" spc="-83" dirty="0">
                <a:solidFill>
                  <a:srgbClr val="3C3C3C"/>
                </a:solidFill>
                <a:latin typeface="Trebuchet MS"/>
                <a:cs typeface="Trebuchet MS"/>
              </a:rPr>
              <a:t>garis/vektor </a:t>
            </a:r>
            <a:r>
              <a:rPr sz="1350" spc="-94" dirty="0">
                <a:solidFill>
                  <a:srgbClr val="3C3C3C"/>
                </a:solidFill>
                <a:latin typeface="Trebuchet MS"/>
                <a:cs typeface="Trebuchet MS"/>
              </a:rPr>
              <a:t>yang </a:t>
            </a:r>
            <a:r>
              <a:rPr sz="1350" spc="-71" dirty="0">
                <a:solidFill>
                  <a:srgbClr val="3C3C3C"/>
                </a:solidFill>
                <a:latin typeface="Trebuchet MS"/>
                <a:cs typeface="Trebuchet MS"/>
              </a:rPr>
              <a:t>merepresentasikan </a:t>
            </a:r>
            <a:r>
              <a:rPr sz="1350" spc="-94" dirty="0">
                <a:solidFill>
                  <a:srgbClr val="3C3C3C"/>
                </a:solidFill>
                <a:latin typeface="Trebuchet MS"/>
                <a:cs typeface="Trebuchet MS"/>
              </a:rPr>
              <a:t>batas </a:t>
            </a:r>
            <a:r>
              <a:rPr sz="1350" spc="-79" dirty="0">
                <a:solidFill>
                  <a:srgbClr val="3C3C3C"/>
                </a:solidFill>
                <a:latin typeface="Trebuchet MS"/>
                <a:cs typeface="Trebuchet MS"/>
              </a:rPr>
              <a:t>sebuah  </a:t>
            </a:r>
            <a:r>
              <a:rPr sz="1350" spc="-60" dirty="0">
                <a:solidFill>
                  <a:srgbClr val="3C3C3C"/>
                </a:solidFill>
                <a:latin typeface="Trebuchet MS"/>
                <a:cs typeface="Trebuchet MS"/>
              </a:rPr>
              <a:t>obyek </a:t>
            </a:r>
            <a:r>
              <a:rPr sz="1350" spc="-105" dirty="0">
                <a:solidFill>
                  <a:srgbClr val="3C3C3C"/>
                </a:solidFill>
                <a:latin typeface="Trebuchet MS"/>
                <a:cs typeface="Trebuchet MS"/>
              </a:rPr>
              <a:t>pada</a:t>
            </a:r>
            <a:r>
              <a:rPr sz="1350" spc="-26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350" spc="-75" dirty="0" err="1">
                <a:solidFill>
                  <a:srgbClr val="3C3C3C"/>
                </a:solidFill>
                <a:latin typeface="Trebuchet MS"/>
                <a:cs typeface="Trebuchet MS"/>
              </a:rPr>
              <a:t>citra</a:t>
            </a:r>
            <a:endParaRPr lang="en-US" sz="1350" dirty="0">
              <a:latin typeface="Trebuchet MS"/>
              <a:cs typeface="Trebuchet MS"/>
            </a:endParaRPr>
          </a:p>
          <a:p>
            <a:pPr marL="9049" marR="3810">
              <a:spcBef>
                <a:spcPts val="773"/>
              </a:spcBef>
              <a:buClr>
                <a:srgbClr val="903062"/>
              </a:buClr>
              <a:buSzPct val="91666"/>
              <a:tabLst>
                <a:tab pos="239078" algn="l"/>
                <a:tab pos="239554" algn="l"/>
              </a:tabLst>
            </a:pPr>
            <a:r>
              <a:rPr lang="en-ID" sz="1350" spc="-75" dirty="0">
                <a:solidFill>
                  <a:srgbClr val="3C3C3C"/>
                </a:solidFill>
                <a:latin typeface="Trebuchet MS"/>
                <a:cs typeface="Trebuchet MS"/>
              </a:rPr>
              <a:t>        </a:t>
            </a:r>
            <a:r>
              <a:rPr sz="1350" spc="-75" dirty="0">
                <a:solidFill>
                  <a:srgbClr val="3C3C3C"/>
                </a:solidFill>
                <a:latin typeface="Trebuchet MS"/>
                <a:cs typeface="Trebuchet MS"/>
              </a:rPr>
              <a:t>Intermediate</a:t>
            </a:r>
            <a:r>
              <a:rPr sz="1350" spc="-41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350" spc="-56" dirty="0">
                <a:solidFill>
                  <a:srgbClr val="3C3C3C"/>
                </a:solidFill>
                <a:latin typeface="Trebuchet MS"/>
                <a:cs typeface="Trebuchet MS"/>
              </a:rPr>
              <a:t>Processing</a:t>
            </a:r>
            <a:endParaRPr sz="1350" dirty="0">
              <a:latin typeface="Trebuchet MS"/>
              <a:cs typeface="Trebuchet MS"/>
            </a:endParaRPr>
          </a:p>
          <a:p>
            <a:pPr marL="239078" marR="233839" indent="-230029">
              <a:spcBef>
                <a:spcPts val="773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350" spc="-64" dirty="0">
                <a:solidFill>
                  <a:srgbClr val="3C3C3C"/>
                </a:solidFill>
                <a:latin typeface="Trebuchet MS"/>
                <a:cs typeface="Trebuchet MS"/>
              </a:rPr>
              <a:t>Symbolic </a:t>
            </a:r>
            <a:r>
              <a:rPr sz="1350" spc="-34" dirty="0">
                <a:solidFill>
                  <a:srgbClr val="3C3C3C"/>
                </a:solidFill>
                <a:latin typeface="Trebuchet MS"/>
                <a:cs typeface="Trebuchet MS"/>
              </a:rPr>
              <a:t>to </a:t>
            </a:r>
            <a:r>
              <a:rPr sz="1350" spc="-64" dirty="0">
                <a:solidFill>
                  <a:srgbClr val="3C3C3C"/>
                </a:solidFill>
                <a:latin typeface="Trebuchet MS"/>
                <a:cs typeface="Trebuchet MS"/>
              </a:rPr>
              <a:t>Symbolic </a:t>
            </a:r>
            <a:r>
              <a:rPr sz="1350" spc="-203" dirty="0">
                <a:solidFill>
                  <a:srgbClr val="3C3C3C"/>
                </a:solidFill>
                <a:latin typeface="Trebuchet MS"/>
                <a:cs typeface="Trebuchet MS"/>
              </a:rPr>
              <a:t>: </a:t>
            </a:r>
            <a:r>
              <a:rPr sz="1350" spc="-64" dirty="0">
                <a:solidFill>
                  <a:srgbClr val="3C3C3C"/>
                </a:solidFill>
                <a:latin typeface="Trebuchet MS"/>
                <a:cs typeface="Trebuchet MS"/>
              </a:rPr>
              <a:t>Representasi </a:t>
            </a:r>
            <a:r>
              <a:rPr sz="1350" spc="-60" dirty="0">
                <a:solidFill>
                  <a:srgbClr val="3C3C3C"/>
                </a:solidFill>
                <a:latin typeface="Trebuchet MS"/>
                <a:cs typeface="Trebuchet MS"/>
              </a:rPr>
              <a:t>simbolik </a:t>
            </a:r>
            <a:r>
              <a:rPr sz="1350" spc="-90" dirty="0">
                <a:solidFill>
                  <a:srgbClr val="3C3C3C"/>
                </a:solidFill>
                <a:latin typeface="Trebuchet MS"/>
                <a:cs typeface="Trebuchet MS"/>
              </a:rPr>
              <a:t>batas-batas </a:t>
            </a:r>
            <a:r>
              <a:rPr sz="1350" spc="-60" dirty="0">
                <a:solidFill>
                  <a:srgbClr val="3C3C3C"/>
                </a:solidFill>
                <a:latin typeface="Trebuchet MS"/>
                <a:cs typeface="Trebuchet MS"/>
              </a:rPr>
              <a:t>obyek </a:t>
            </a:r>
            <a:r>
              <a:rPr sz="1350" spc="-83" dirty="0">
                <a:solidFill>
                  <a:srgbClr val="3C3C3C"/>
                </a:solidFill>
                <a:latin typeface="Trebuchet MS"/>
                <a:cs typeface="Trebuchet MS"/>
              </a:rPr>
              <a:t>menghasilkan  </a:t>
            </a:r>
            <a:r>
              <a:rPr sz="1350" spc="-105" dirty="0">
                <a:solidFill>
                  <a:srgbClr val="3C3C3C"/>
                </a:solidFill>
                <a:latin typeface="Trebuchet MS"/>
                <a:cs typeface="Trebuchet MS"/>
              </a:rPr>
              <a:t>nama </a:t>
            </a:r>
            <a:r>
              <a:rPr sz="1350" spc="-60" dirty="0" err="1">
                <a:solidFill>
                  <a:srgbClr val="3C3C3C"/>
                </a:solidFill>
                <a:latin typeface="Trebuchet MS"/>
                <a:cs typeface="Trebuchet MS"/>
              </a:rPr>
              <a:t>obyek</a:t>
            </a:r>
            <a:r>
              <a:rPr sz="1350" spc="11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350" spc="-64" dirty="0" err="1">
                <a:solidFill>
                  <a:srgbClr val="3C3C3C"/>
                </a:solidFill>
                <a:latin typeface="Trebuchet MS"/>
                <a:cs typeface="Trebuchet MS"/>
              </a:rPr>
              <a:t>tersebut</a:t>
            </a:r>
            <a:endParaRPr lang="en-US" sz="1350" dirty="0">
              <a:latin typeface="Trebuchet MS"/>
              <a:cs typeface="Trebuchet MS"/>
            </a:endParaRPr>
          </a:p>
          <a:p>
            <a:pPr marL="9049" marR="233839">
              <a:spcBef>
                <a:spcPts val="773"/>
              </a:spcBef>
              <a:buClr>
                <a:srgbClr val="903062"/>
              </a:buClr>
              <a:buSzPct val="91666"/>
              <a:tabLst>
                <a:tab pos="239078" algn="l"/>
                <a:tab pos="239554" algn="l"/>
              </a:tabLst>
            </a:pPr>
            <a:r>
              <a:rPr lang="en-ID" sz="1350" spc="-41" dirty="0">
                <a:solidFill>
                  <a:srgbClr val="3C3C3C"/>
                </a:solidFill>
                <a:latin typeface="Trebuchet MS"/>
                <a:cs typeface="Trebuchet MS"/>
              </a:rPr>
              <a:t>       </a:t>
            </a:r>
            <a:r>
              <a:rPr sz="1350" spc="-41" dirty="0">
                <a:solidFill>
                  <a:srgbClr val="3C3C3C"/>
                </a:solidFill>
                <a:latin typeface="Trebuchet MS"/>
                <a:cs typeface="Trebuchet MS"/>
              </a:rPr>
              <a:t>High </a:t>
            </a:r>
            <a:r>
              <a:rPr sz="1350" spc="-86" dirty="0">
                <a:solidFill>
                  <a:srgbClr val="3C3C3C"/>
                </a:solidFill>
                <a:latin typeface="Trebuchet MS"/>
                <a:cs typeface="Trebuchet MS"/>
              </a:rPr>
              <a:t>Level</a:t>
            </a:r>
            <a:r>
              <a:rPr sz="135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350" spc="-60" dirty="0">
                <a:solidFill>
                  <a:srgbClr val="3C3C3C"/>
                </a:solidFill>
                <a:latin typeface="Trebuchet MS"/>
                <a:cs typeface="Trebuchet MS"/>
              </a:rPr>
              <a:t>Processing</a:t>
            </a:r>
            <a:endParaRPr sz="13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3738" y="2106788"/>
            <a:ext cx="131588" cy="118062"/>
            <a:chOff x="751649" y="2809049"/>
            <a:chExt cx="860425" cy="327025"/>
          </a:xfrm>
        </p:grpSpPr>
        <p:sp>
          <p:nvSpPr>
            <p:cNvPr id="5" name="object 5"/>
            <p:cNvSpPr/>
            <p:nvPr/>
          </p:nvSpPr>
          <p:spPr>
            <a:xfrm>
              <a:off x="762762" y="2820161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685800" y="0"/>
                  </a:moveTo>
                  <a:lnTo>
                    <a:pt x="6858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685800" y="228600"/>
                  </a:lnTo>
                  <a:lnTo>
                    <a:pt x="685800" y="304800"/>
                  </a:lnTo>
                  <a:lnTo>
                    <a:pt x="838200" y="152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6" name="object 6"/>
            <p:cNvSpPr/>
            <p:nvPr/>
          </p:nvSpPr>
          <p:spPr>
            <a:xfrm>
              <a:off x="762762" y="2820161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0" y="76200"/>
                  </a:moveTo>
                  <a:lnTo>
                    <a:pt x="685800" y="76200"/>
                  </a:lnTo>
                  <a:lnTo>
                    <a:pt x="685800" y="0"/>
                  </a:lnTo>
                  <a:lnTo>
                    <a:pt x="838200" y="152400"/>
                  </a:lnTo>
                  <a:lnTo>
                    <a:pt x="685800" y="304800"/>
                  </a:lnTo>
                  <a:lnTo>
                    <a:pt x="6858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325866" y="6062131"/>
            <a:ext cx="192404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306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35"/>
              </a:spcBef>
            </a:pPr>
            <a:fld id="{81D60167-4931-47E6-BA6A-407CBD079E47}" type="slidenum">
              <a:rPr lang="en-ID" spc="-25" smtClean="0"/>
              <a:pPr marL="38100">
                <a:spcBef>
                  <a:spcPts val="35"/>
                </a:spcBef>
              </a:pPr>
              <a:t>14</a:t>
            </a:fld>
            <a:endParaRPr spc="-19" dirty="0"/>
          </a:p>
        </p:txBody>
      </p:sp>
      <p:grpSp>
        <p:nvGrpSpPr>
          <p:cNvPr id="14" name="object 4">
            <a:extLst>
              <a:ext uri="{FF2B5EF4-FFF2-40B4-BE49-F238E27FC236}">
                <a16:creationId xmlns:a16="http://schemas.microsoft.com/office/drawing/2014/main" id="{D19C1A87-0198-4D57-86A8-FD879C58A804}"/>
              </a:ext>
            </a:extLst>
          </p:cNvPr>
          <p:cNvGrpSpPr/>
          <p:nvPr/>
        </p:nvGrpSpPr>
        <p:grpSpPr>
          <a:xfrm>
            <a:off x="627833" y="2992613"/>
            <a:ext cx="131588" cy="118062"/>
            <a:chOff x="751649" y="2809049"/>
            <a:chExt cx="860425" cy="327025"/>
          </a:xfrm>
        </p:grpSpPr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3A5E5B47-1E5F-4426-B997-88DC75637CE8}"/>
                </a:ext>
              </a:extLst>
            </p:cNvPr>
            <p:cNvSpPr/>
            <p:nvPr/>
          </p:nvSpPr>
          <p:spPr>
            <a:xfrm>
              <a:off x="762762" y="2820161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685800" y="0"/>
                  </a:moveTo>
                  <a:lnTo>
                    <a:pt x="6858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685800" y="228600"/>
                  </a:lnTo>
                  <a:lnTo>
                    <a:pt x="685800" y="304800"/>
                  </a:lnTo>
                  <a:lnTo>
                    <a:pt x="838200" y="152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6E4DB534-2E75-4137-B022-F8DC13557D89}"/>
                </a:ext>
              </a:extLst>
            </p:cNvPr>
            <p:cNvSpPr/>
            <p:nvPr/>
          </p:nvSpPr>
          <p:spPr>
            <a:xfrm>
              <a:off x="762762" y="2820161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0" y="76200"/>
                  </a:moveTo>
                  <a:lnTo>
                    <a:pt x="685800" y="76200"/>
                  </a:lnTo>
                  <a:lnTo>
                    <a:pt x="685800" y="0"/>
                  </a:lnTo>
                  <a:lnTo>
                    <a:pt x="838200" y="152400"/>
                  </a:lnTo>
                  <a:lnTo>
                    <a:pt x="685800" y="304800"/>
                  </a:lnTo>
                  <a:lnTo>
                    <a:pt x="6858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grpSp>
        <p:nvGrpSpPr>
          <p:cNvPr id="17" name="object 4">
            <a:extLst>
              <a:ext uri="{FF2B5EF4-FFF2-40B4-BE49-F238E27FC236}">
                <a16:creationId xmlns:a16="http://schemas.microsoft.com/office/drawing/2014/main" id="{3F2ED3C0-47C2-492A-8826-BF459B3B9B17}"/>
              </a:ext>
            </a:extLst>
          </p:cNvPr>
          <p:cNvGrpSpPr/>
          <p:nvPr/>
        </p:nvGrpSpPr>
        <p:grpSpPr>
          <a:xfrm>
            <a:off x="660774" y="3821889"/>
            <a:ext cx="131588" cy="118062"/>
            <a:chOff x="751649" y="2809049"/>
            <a:chExt cx="860425" cy="327025"/>
          </a:xfrm>
        </p:grpSpPr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A9F5F784-2340-4444-A4CD-10FFE6C82132}"/>
                </a:ext>
              </a:extLst>
            </p:cNvPr>
            <p:cNvSpPr/>
            <p:nvPr/>
          </p:nvSpPr>
          <p:spPr>
            <a:xfrm>
              <a:off x="762762" y="2820161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685800" y="0"/>
                  </a:moveTo>
                  <a:lnTo>
                    <a:pt x="6858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685800" y="228600"/>
                  </a:lnTo>
                  <a:lnTo>
                    <a:pt x="685800" y="304800"/>
                  </a:lnTo>
                  <a:lnTo>
                    <a:pt x="838200" y="152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68FC3F56-1B1C-4DBD-9308-56B7A72F30AE}"/>
                </a:ext>
              </a:extLst>
            </p:cNvPr>
            <p:cNvSpPr/>
            <p:nvPr/>
          </p:nvSpPr>
          <p:spPr>
            <a:xfrm>
              <a:off x="762762" y="2820161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0" y="76200"/>
                  </a:moveTo>
                  <a:lnTo>
                    <a:pt x="685800" y="76200"/>
                  </a:lnTo>
                  <a:lnTo>
                    <a:pt x="685800" y="0"/>
                  </a:lnTo>
                  <a:lnTo>
                    <a:pt x="838200" y="152400"/>
                  </a:lnTo>
                  <a:lnTo>
                    <a:pt x="685800" y="304800"/>
                  </a:lnTo>
                  <a:lnTo>
                    <a:pt x="6858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700254-0687-469A-853D-59DE969E84A9}"/>
              </a:ext>
            </a:extLst>
          </p:cNvPr>
          <p:cNvSpPr txBox="1"/>
          <p:nvPr/>
        </p:nvSpPr>
        <p:spPr>
          <a:xfrm>
            <a:off x="2035749" y="1010577"/>
            <a:ext cx="4276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chemeClr val="accent4">
                    <a:lumMod val="75000"/>
                  </a:schemeClr>
                </a:solidFill>
                <a:latin typeface="Shadows Into Light"/>
              </a:rPr>
              <a:t>KELAS OPERASI PADA CV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1866" y="1501998"/>
            <a:ext cx="111966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53" dirty="0">
                <a:latin typeface="Trebuchet MS"/>
                <a:cs typeface="Trebuchet MS"/>
              </a:rPr>
              <a:t>3-D</a:t>
            </a:r>
            <a:r>
              <a:rPr sz="1800" b="1" spc="-315" dirty="0">
                <a:latin typeface="Trebuchet MS"/>
                <a:cs typeface="Trebuchet MS"/>
              </a:rPr>
              <a:t> </a:t>
            </a:r>
            <a:r>
              <a:rPr sz="1800" b="1" spc="75" dirty="0">
                <a:latin typeface="Trebuchet MS"/>
                <a:cs typeface="Trebuchet MS"/>
              </a:rPr>
              <a:t>World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315" y="2359019"/>
            <a:ext cx="77676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94" dirty="0">
                <a:latin typeface="Trebuchet MS"/>
                <a:cs typeface="Trebuchet MS"/>
              </a:rPr>
              <a:t>Im</a:t>
            </a:r>
            <a:r>
              <a:rPr sz="1800" b="1" spc="60" dirty="0">
                <a:latin typeface="Trebuchet MS"/>
                <a:cs typeface="Trebuchet MS"/>
              </a:rPr>
              <a:t>a</a:t>
            </a:r>
            <a:r>
              <a:rPr sz="1800" b="1" spc="38" dirty="0">
                <a:latin typeface="Trebuchet MS"/>
                <a:cs typeface="Trebuchet MS"/>
              </a:rPr>
              <a:t>g</a:t>
            </a:r>
            <a:r>
              <a:rPr sz="1800" b="1" spc="-26" dirty="0"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8012" y="4131336"/>
            <a:ext cx="84534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11" dirty="0">
                <a:latin typeface="Trebuchet MS"/>
                <a:cs typeface="Trebuchet MS"/>
              </a:rPr>
              <a:t>Objects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6954" y="2359019"/>
            <a:ext cx="217312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4" dirty="0">
                <a:latin typeface="Trebuchet MS"/>
                <a:cs typeface="Trebuchet MS"/>
              </a:rPr>
              <a:t>Edges/Region/Depth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9593" y="3045238"/>
            <a:ext cx="1400651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85725">
              <a:spcBef>
                <a:spcPts val="75"/>
              </a:spcBef>
            </a:pPr>
            <a:r>
              <a:rPr sz="1800" b="1" spc="34" dirty="0">
                <a:latin typeface="Trebuchet MS"/>
                <a:cs typeface="Trebuchet MS"/>
              </a:rPr>
              <a:t>Models </a:t>
            </a:r>
            <a:r>
              <a:rPr sz="1800" b="1" spc="-4" dirty="0">
                <a:latin typeface="Trebuchet MS"/>
                <a:cs typeface="Trebuchet MS"/>
              </a:rPr>
              <a:t>dan  </a:t>
            </a:r>
            <a:r>
              <a:rPr sz="1800" b="1" spc="153" dirty="0">
                <a:latin typeface="Trebuchet MS"/>
                <a:cs typeface="Trebuchet MS"/>
              </a:rPr>
              <a:t>A</a:t>
            </a:r>
            <a:r>
              <a:rPr sz="1800" b="1" spc="94" dirty="0">
                <a:latin typeface="Trebuchet MS"/>
                <a:cs typeface="Trebuchet MS"/>
              </a:rPr>
              <a:t>s</a:t>
            </a:r>
            <a:r>
              <a:rPr sz="1800" b="1" spc="38" dirty="0">
                <a:latin typeface="Trebuchet MS"/>
                <a:cs typeface="Trebuchet MS"/>
              </a:rPr>
              <a:t>sump</a:t>
            </a:r>
            <a:r>
              <a:rPr sz="1800" b="1" spc="-4" dirty="0">
                <a:latin typeface="Trebuchet MS"/>
                <a:cs typeface="Trebuchet MS"/>
              </a:rPr>
              <a:t>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2524" y="3216688"/>
            <a:ext cx="191214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23" dirty="0">
                <a:latin typeface="Trebuchet MS"/>
                <a:cs typeface="Trebuchet MS"/>
              </a:rPr>
              <a:t>Features/Surfaces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53778" y="1882378"/>
            <a:ext cx="292894" cy="464344"/>
            <a:chOff x="2205037" y="2509837"/>
            <a:chExt cx="390525" cy="619125"/>
          </a:xfrm>
        </p:grpSpPr>
        <p:sp>
          <p:nvSpPr>
            <p:cNvPr id="10" name="object 10"/>
            <p:cNvSpPr/>
            <p:nvPr/>
          </p:nvSpPr>
          <p:spPr>
            <a:xfrm>
              <a:off x="2209800" y="2514600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285750" y="0"/>
                  </a:moveTo>
                  <a:lnTo>
                    <a:pt x="95250" y="0"/>
                  </a:lnTo>
                  <a:lnTo>
                    <a:pt x="95250" y="457200"/>
                  </a:lnTo>
                  <a:lnTo>
                    <a:pt x="0" y="457200"/>
                  </a:lnTo>
                  <a:lnTo>
                    <a:pt x="190500" y="609600"/>
                  </a:lnTo>
                  <a:lnTo>
                    <a:pt x="381000" y="457200"/>
                  </a:lnTo>
                  <a:lnTo>
                    <a:pt x="285750" y="4572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9800" y="2514600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0" y="457200"/>
                  </a:moveTo>
                  <a:lnTo>
                    <a:pt x="95250" y="45720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457200"/>
                  </a:lnTo>
                  <a:lnTo>
                    <a:pt x="381000" y="457200"/>
                  </a:lnTo>
                  <a:lnTo>
                    <a:pt x="190500" y="609600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25328" y="3596878"/>
            <a:ext cx="350044" cy="521494"/>
            <a:chOff x="3500437" y="4795837"/>
            <a:chExt cx="466725" cy="695325"/>
          </a:xfrm>
        </p:grpSpPr>
        <p:sp>
          <p:nvSpPr>
            <p:cNvPr id="13" name="object 13"/>
            <p:cNvSpPr/>
            <p:nvPr/>
          </p:nvSpPr>
          <p:spPr>
            <a:xfrm>
              <a:off x="3505200" y="4800600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342900" y="0"/>
                  </a:moveTo>
                  <a:lnTo>
                    <a:pt x="114300" y="0"/>
                  </a:lnTo>
                  <a:lnTo>
                    <a:pt x="114300" y="514350"/>
                  </a:lnTo>
                  <a:lnTo>
                    <a:pt x="0" y="514350"/>
                  </a:lnTo>
                  <a:lnTo>
                    <a:pt x="228600" y="685800"/>
                  </a:lnTo>
                  <a:lnTo>
                    <a:pt x="457200" y="514350"/>
                  </a:lnTo>
                  <a:lnTo>
                    <a:pt x="342900" y="51435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5200" y="4800600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0" y="514350"/>
                  </a:moveTo>
                  <a:lnTo>
                    <a:pt x="114300" y="514350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514350"/>
                  </a:lnTo>
                  <a:lnTo>
                    <a:pt x="457200" y="514350"/>
                  </a:lnTo>
                  <a:lnTo>
                    <a:pt x="228600" y="685800"/>
                  </a:lnTo>
                  <a:lnTo>
                    <a:pt x="0" y="514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396728" y="2396728"/>
            <a:ext cx="521494" cy="350044"/>
            <a:chOff x="3195637" y="3195637"/>
            <a:chExt cx="695325" cy="466725"/>
          </a:xfrm>
        </p:grpSpPr>
        <p:sp>
          <p:nvSpPr>
            <p:cNvPr id="16" name="object 16"/>
            <p:cNvSpPr/>
            <p:nvPr/>
          </p:nvSpPr>
          <p:spPr>
            <a:xfrm>
              <a:off x="3200400" y="32004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548639" y="0"/>
                  </a:moveTo>
                  <a:lnTo>
                    <a:pt x="548639" y="114300"/>
                  </a:lnTo>
                  <a:lnTo>
                    <a:pt x="137160" y="114300"/>
                  </a:lnTo>
                  <a:lnTo>
                    <a:pt x="137160" y="0"/>
                  </a:lnTo>
                  <a:lnTo>
                    <a:pt x="0" y="228600"/>
                  </a:lnTo>
                  <a:lnTo>
                    <a:pt x="137160" y="457200"/>
                  </a:lnTo>
                  <a:lnTo>
                    <a:pt x="137160" y="342900"/>
                  </a:lnTo>
                  <a:lnTo>
                    <a:pt x="548639" y="342900"/>
                  </a:lnTo>
                  <a:lnTo>
                    <a:pt x="548639" y="457200"/>
                  </a:lnTo>
                  <a:lnTo>
                    <a:pt x="685800" y="22860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200400" y="32004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228600"/>
                  </a:moveTo>
                  <a:lnTo>
                    <a:pt x="137160" y="0"/>
                  </a:lnTo>
                  <a:lnTo>
                    <a:pt x="137160" y="114300"/>
                  </a:lnTo>
                  <a:lnTo>
                    <a:pt x="548639" y="114300"/>
                  </a:lnTo>
                  <a:lnTo>
                    <a:pt x="548639" y="0"/>
                  </a:lnTo>
                  <a:lnTo>
                    <a:pt x="685800" y="228600"/>
                  </a:lnTo>
                  <a:lnTo>
                    <a:pt x="548639" y="457200"/>
                  </a:lnTo>
                  <a:lnTo>
                    <a:pt x="548639" y="342900"/>
                  </a:lnTo>
                  <a:lnTo>
                    <a:pt x="137160" y="342900"/>
                  </a:lnTo>
                  <a:lnTo>
                    <a:pt x="137160" y="45720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82461" y="2703719"/>
            <a:ext cx="511016" cy="537210"/>
            <a:chOff x="2376614" y="3604958"/>
            <a:chExt cx="681355" cy="716280"/>
          </a:xfrm>
        </p:grpSpPr>
        <p:sp>
          <p:nvSpPr>
            <p:cNvPr id="19" name="object 19"/>
            <p:cNvSpPr/>
            <p:nvPr/>
          </p:nvSpPr>
          <p:spPr>
            <a:xfrm>
              <a:off x="2381376" y="3609721"/>
              <a:ext cx="671830" cy="706755"/>
            </a:xfrm>
            <a:custGeom>
              <a:avLst/>
              <a:gdLst/>
              <a:ahLst/>
              <a:cxnLst/>
              <a:rect l="l" t="t" r="r" b="b"/>
              <a:pathLst>
                <a:path w="671830" h="706754">
                  <a:moveTo>
                    <a:pt x="172085" y="0"/>
                  </a:moveTo>
                  <a:lnTo>
                    <a:pt x="0" y="150367"/>
                  </a:lnTo>
                  <a:lnTo>
                    <a:pt x="413639" y="623823"/>
                  </a:lnTo>
                  <a:lnTo>
                    <a:pt x="327533" y="699007"/>
                  </a:lnTo>
                  <a:lnTo>
                    <a:pt x="637540" y="706373"/>
                  </a:lnTo>
                  <a:lnTo>
                    <a:pt x="671830" y="398144"/>
                  </a:lnTo>
                  <a:lnTo>
                    <a:pt x="585724" y="473328"/>
                  </a:lnTo>
                  <a:lnTo>
                    <a:pt x="172085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1376" y="3609721"/>
              <a:ext cx="671830" cy="706755"/>
            </a:xfrm>
            <a:custGeom>
              <a:avLst/>
              <a:gdLst/>
              <a:ahLst/>
              <a:cxnLst/>
              <a:rect l="l" t="t" r="r" b="b"/>
              <a:pathLst>
                <a:path w="671830" h="706754">
                  <a:moveTo>
                    <a:pt x="327533" y="699007"/>
                  </a:moveTo>
                  <a:lnTo>
                    <a:pt x="413639" y="623823"/>
                  </a:lnTo>
                  <a:lnTo>
                    <a:pt x="0" y="150367"/>
                  </a:lnTo>
                  <a:lnTo>
                    <a:pt x="172085" y="0"/>
                  </a:lnTo>
                  <a:lnTo>
                    <a:pt x="585724" y="473328"/>
                  </a:lnTo>
                  <a:lnTo>
                    <a:pt x="671830" y="398144"/>
                  </a:lnTo>
                  <a:lnTo>
                    <a:pt x="637540" y="706373"/>
                  </a:lnTo>
                  <a:lnTo>
                    <a:pt x="327533" y="6990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045571" y="2736484"/>
            <a:ext cx="2047875" cy="1439228"/>
            <a:chOff x="4060761" y="3648646"/>
            <a:chExt cx="2730500" cy="1918970"/>
          </a:xfrm>
        </p:grpSpPr>
        <p:sp>
          <p:nvSpPr>
            <p:cNvPr id="22" name="object 22"/>
            <p:cNvSpPr/>
            <p:nvPr/>
          </p:nvSpPr>
          <p:spPr>
            <a:xfrm>
              <a:off x="4420362" y="3658362"/>
              <a:ext cx="2370455" cy="1908810"/>
            </a:xfrm>
            <a:custGeom>
              <a:avLst/>
              <a:gdLst/>
              <a:ahLst/>
              <a:cxnLst/>
              <a:rect l="l" t="t" r="r" b="b"/>
              <a:pathLst>
                <a:path w="2370454" h="1908810">
                  <a:moveTo>
                    <a:pt x="2370328" y="826389"/>
                  </a:moveTo>
                  <a:lnTo>
                    <a:pt x="1221689" y="36791"/>
                  </a:lnTo>
                  <a:lnTo>
                    <a:pt x="1227239" y="28702"/>
                  </a:lnTo>
                  <a:lnTo>
                    <a:pt x="1237869" y="13208"/>
                  </a:lnTo>
                  <a:lnTo>
                    <a:pt x="1143000" y="0"/>
                  </a:lnTo>
                  <a:lnTo>
                    <a:pt x="1189355" y="83947"/>
                  </a:lnTo>
                  <a:lnTo>
                    <a:pt x="1205572" y="60299"/>
                  </a:lnTo>
                  <a:lnTo>
                    <a:pt x="2316022" y="823849"/>
                  </a:lnTo>
                  <a:lnTo>
                    <a:pt x="1076325" y="823849"/>
                  </a:lnTo>
                  <a:lnTo>
                    <a:pt x="1076325" y="795274"/>
                  </a:lnTo>
                  <a:lnTo>
                    <a:pt x="990600" y="838200"/>
                  </a:lnTo>
                  <a:lnTo>
                    <a:pt x="1076325" y="880999"/>
                  </a:lnTo>
                  <a:lnTo>
                    <a:pt x="1076325" y="852424"/>
                  </a:lnTo>
                  <a:lnTo>
                    <a:pt x="2295893" y="852424"/>
                  </a:lnTo>
                  <a:lnTo>
                    <a:pt x="72199" y="1856701"/>
                  </a:lnTo>
                  <a:lnTo>
                    <a:pt x="60452" y="1830705"/>
                  </a:lnTo>
                  <a:lnTo>
                    <a:pt x="0" y="1905000"/>
                  </a:lnTo>
                  <a:lnTo>
                    <a:pt x="95758" y="1908810"/>
                  </a:lnTo>
                  <a:lnTo>
                    <a:pt x="86626" y="1888617"/>
                  </a:lnTo>
                  <a:lnTo>
                    <a:pt x="83972" y="1882762"/>
                  </a:lnTo>
                  <a:lnTo>
                    <a:pt x="2368042" y="851281"/>
                  </a:lnTo>
                  <a:lnTo>
                    <a:pt x="2362200" y="838200"/>
                  </a:lnTo>
                  <a:lnTo>
                    <a:pt x="2370328" y="826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5523" y="3653409"/>
              <a:ext cx="694690" cy="628650"/>
            </a:xfrm>
            <a:custGeom>
              <a:avLst/>
              <a:gdLst/>
              <a:ahLst/>
              <a:cxnLst/>
              <a:rect l="l" t="t" r="r" b="b"/>
              <a:pathLst>
                <a:path w="694689" h="628650">
                  <a:moveTo>
                    <a:pt x="569340" y="0"/>
                  </a:moveTo>
                  <a:lnTo>
                    <a:pt x="95376" y="413004"/>
                  </a:lnTo>
                  <a:lnTo>
                    <a:pt x="32892" y="341122"/>
                  </a:lnTo>
                  <a:lnTo>
                    <a:pt x="0" y="622427"/>
                  </a:lnTo>
                  <a:lnTo>
                    <a:pt x="283083" y="628396"/>
                  </a:lnTo>
                  <a:lnTo>
                    <a:pt x="220599" y="556514"/>
                  </a:lnTo>
                  <a:lnTo>
                    <a:pt x="694563" y="143637"/>
                  </a:lnTo>
                  <a:lnTo>
                    <a:pt x="56934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5523" y="3653409"/>
              <a:ext cx="694690" cy="628650"/>
            </a:xfrm>
            <a:custGeom>
              <a:avLst/>
              <a:gdLst/>
              <a:ahLst/>
              <a:cxnLst/>
              <a:rect l="l" t="t" r="r" b="b"/>
              <a:pathLst>
                <a:path w="694689" h="628650">
                  <a:moveTo>
                    <a:pt x="32892" y="341122"/>
                  </a:moveTo>
                  <a:lnTo>
                    <a:pt x="95376" y="413004"/>
                  </a:lnTo>
                  <a:lnTo>
                    <a:pt x="569340" y="0"/>
                  </a:lnTo>
                  <a:lnTo>
                    <a:pt x="694563" y="143637"/>
                  </a:lnTo>
                  <a:lnTo>
                    <a:pt x="220599" y="556514"/>
                  </a:lnTo>
                  <a:lnTo>
                    <a:pt x="283083" y="628396"/>
                  </a:lnTo>
                  <a:lnTo>
                    <a:pt x="0" y="622427"/>
                  </a:lnTo>
                  <a:lnTo>
                    <a:pt x="32892" y="3411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325866" y="6062131"/>
            <a:ext cx="192404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306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35"/>
              </a:spcBef>
            </a:pPr>
            <a:fld id="{81D60167-4931-47E6-BA6A-407CBD079E47}" type="slidenum">
              <a:rPr lang="en-ID" spc="-25" smtClean="0"/>
              <a:pPr marL="38100">
                <a:spcBef>
                  <a:spcPts val="35"/>
                </a:spcBef>
              </a:pPr>
              <a:t>15</a:t>
            </a:fld>
            <a:endParaRPr spc="-19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B1DB96-9F33-421D-B063-7830D1F99B03}"/>
              </a:ext>
            </a:extLst>
          </p:cNvPr>
          <p:cNvSpPr txBox="1"/>
          <p:nvPr/>
        </p:nvSpPr>
        <p:spPr>
          <a:xfrm>
            <a:off x="1943100" y="755131"/>
            <a:ext cx="4276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00839F">
                    <a:lumMod val="75000"/>
                  </a:srgbClr>
                </a:solidFill>
                <a:effectLst/>
                <a:uLnTx/>
                <a:uFillTx/>
                <a:latin typeface="Shadows Into Light"/>
                <a:cs typeface="Arial"/>
                <a:sym typeface="Arial"/>
              </a:rPr>
              <a:t>PENDEKATAN DALAM CV</a:t>
            </a:r>
            <a:endParaRPr lang="en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866" y="6062131"/>
            <a:ext cx="192404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306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35"/>
              </a:spcBef>
            </a:pPr>
            <a:fld id="{81D60167-4931-47E6-BA6A-407CBD079E47}" type="slidenum">
              <a:rPr lang="en-ID" spc="-25" smtClean="0"/>
              <a:pPr marL="38100">
                <a:spcBef>
                  <a:spcPts val="35"/>
                </a:spcBef>
              </a:pPr>
              <a:t>16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29640" y="1720291"/>
            <a:ext cx="5359718" cy="239533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2890" marR="69056" indent="-253841">
              <a:lnSpc>
                <a:spcPct val="110100"/>
              </a:lnSpc>
              <a:spcBef>
                <a:spcPts val="75"/>
              </a:spcBef>
            </a:pPr>
            <a:r>
              <a:rPr sz="1800" b="1" spc="-124" dirty="0">
                <a:solidFill>
                  <a:srgbClr val="000099"/>
                </a:solidFill>
                <a:latin typeface="Trebuchet MS"/>
                <a:cs typeface="Trebuchet MS"/>
              </a:rPr>
              <a:t>1. </a:t>
            </a:r>
            <a:r>
              <a:rPr sz="1800" b="1" spc="15" dirty="0">
                <a:solidFill>
                  <a:srgbClr val="000099"/>
                </a:solidFill>
                <a:latin typeface="Trebuchet MS"/>
                <a:cs typeface="Trebuchet MS"/>
              </a:rPr>
              <a:t>Informasi </a:t>
            </a:r>
            <a:r>
              <a:rPr sz="1800" b="1" spc="-11" dirty="0">
                <a:solidFill>
                  <a:srgbClr val="000099"/>
                </a:solidFill>
                <a:latin typeface="Trebuchet MS"/>
                <a:cs typeface="Trebuchet MS"/>
              </a:rPr>
              <a:t>apa </a:t>
            </a:r>
            <a:r>
              <a:rPr sz="1800" b="1" spc="-4" dirty="0">
                <a:solidFill>
                  <a:srgbClr val="000099"/>
                </a:solidFill>
                <a:latin typeface="Trebuchet MS"/>
                <a:cs typeface="Trebuchet MS"/>
              </a:rPr>
              <a:t>yang </a:t>
            </a:r>
            <a:r>
              <a:rPr sz="1800" b="1" spc="-11" dirty="0">
                <a:solidFill>
                  <a:srgbClr val="000099"/>
                </a:solidFill>
                <a:latin typeface="Trebuchet MS"/>
                <a:cs typeface="Trebuchet MS"/>
              </a:rPr>
              <a:t>ingin </a:t>
            </a:r>
            <a:r>
              <a:rPr sz="1800" b="1" spc="-19" dirty="0">
                <a:solidFill>
                  <a:srgbClr val="000099"/>
                </a:solidFill>
                <a:latin typeface="Trebuchet MS"/>
                <a:cs typeface="Trebuchet MS"/>
              </a:rPr>
              <a:t>diperoleh </a:t>
            </a:r>
            <a:r>
              <a:rPr sz="1800" b="1" spc="-4" dirty="0">
                <a:solidFill>
                  <a:srgbClr val="000099"/>
                </a:solidFill>
                <a:latin typeface="Trebuchet MS"/>
                <a:cs typeface="Trebuchet MS"/>
              </a:rPr>
              <a:t>dan  </a:t>
            </a:r>
            <a:r>
              <a:rPr sz="1800" b="1" spc="15" dirty="0">
                <a:solidFill>
                  <a:srgbClr val="000099"/>
                </a:solidFill>
                <a:latin typeface="Trebuchet MS"/>
                <a:cs typeface="Trebuchet MS"/>
              </a:rPr>
              <a:t>bagaimana </a:t>
            </a:r>
            <a:r>
              <a:rPr sz="1800" b="1" spc="-4" dirty="0">
                <a:solidFill>
                  <a:srgbClr val="000099"/>
                </a:solidFill>
                <a:latin typeface="Trebuchet MS"/>
                <a:cs typeface="Trebuchet MS"/>
              </a:rPr>
              <a:t>informasi </a:t>
            </a:r>
            <a:r>
              <a:rPr sz="1800" b="1" spc="-8" dirty="0">
                <a:solidFill>
                  <a:srgbClr val="000099"/>
                </a:solidFill>
                <a:latin typeface="Trebuchet MS"/>
                <a:cs typeface="Trebuchet MS"/>
              </a:rPr>
              <a:t>tersebut</a:t>
            </a:r>
            <a:r>
              <a:rPr sz="1800" b="1" spc="-124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000099"/>
                </a:solidFill>
                <a:latin typeface="Trebuchet MS"/>
                <a:cs typeface="Trebuchet MS"/>
              </a:rPr>
              <a:t>dimanifestasikan  </a:t>
            </a:r>
            <a:r>
              <a:rPr sz="1800" b="1" spc="26" dirty="0">
                <a:solidFill>
                  <a:srgbClr val="000099"/>
                </a:solidFill>
                <a:latin typeface="Trebuchet MS"/>
                <a:cs typeface="Trebuchet MS"/>
              </a:rPr>
              <a:t>dalam</a:t>
            </a:r>
            <a:r>
              <a:rPr sz="1800" b="1" spc="-6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800" b="1" spc="-8" dirty="0">
                <a:solidFill>
                  <a:srgbClr val="000099"/>
                </a:solidFill>
                <a:latin typeface="Trebuchet MS"/>
                <a:cs typeface="Trebuchet MS"/>
              </a:rPr>
              <a:t>citra</a:t>
            </a:r>
            <a:endParaRPr sz="1800" dirty="0">
              <a:latin typeface="Trebuchet MS"/>
              <a:cs typeface="Trebuchet MS"/>
            </a:endParaRPr>
          </a:p>
          <a:p>
            <a:pPr>
              <a:spcBef>
                <a:spcPts val="11"/>
              </a:spcBef>
            </a:pPr>
            <a:endParaRPr sz="2063" dirty="0">
              <a:latin typeface="Trebuchet MS"/>
              <a:cs typeface="Trebuchet MS"/>
            </a:endParaRPr>
          </a:p>
          <a:p>
            <a:pPr marL="294799" marR="3810">
              <a:tabLst>
                <a:tab pos="2797493" algn="l"/>
              </a:tabLst>
            </a:pPr>
            <a:r>
              <a:rPr sz="1500" b="1" spc="-15" dirty="0">
                <a:solidFill>
                  <a:srgbClr val="660033"/>
                </a:solidFill>
                <a:latin typeface="Trebuchet MS"/>
                <a:cs typeface="Trebuchet MS"/>
              </a:rPr>
              <a:t>Perlu</a:t>
            </a:r>
            <a:r>
              <a:rPr sz="1500" b="1" spc="-41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8" dirty="0">
                <a:solidFill>
                  <a:srgbClr val="660033"/>
                </a:solidFill>
                <a:latin typeface="Trebuchet MS"/>
                <a:cs typeface="Trebuchet MS"/>
              </a:rPr>
              <a:t>ditentukan</a:t>
            </a:r>
            <a:r>
              <a:rPr sz="1500" b="1" spc="-56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hubungan	</a:t>
            </a:r>
            <a:r>
              <a:rPr sz="1500" b="1" spc="4" dirty="0">
                <a:solidFill>
                  <a:srgbClr val="660033"/>
                </a:solidFill>
                <a:latin typeface="Trebuchet MS"/>
                <a:cs typeface="Trebuchet MS"/>
              </a:rPr>
              <a:t>antara </a:t>
            </a:r>
            <a:r>
              <a:rPr sz="1500" b="1" spc="-26" dirty="0">
                <a:solidFill>
                  <a:srgbClr val="660033"/>
                </a:solidFill>
                <a:latin typeface="Trebuchet MS"/>
                <a:cs typeface="Trebuchet MS"/>
              </a:rPr>
              <a:t>physical </a:t>
            </a:r>
            <a:r>
              <a:rPr sz="1500" b="1" spc="-19" dirty="0">
                <a:solidFill>
                  <a:srgbClr val="660033"/>
                </a:solidFill>
                <a:latin typeface="Trebuchet MS"/>
                <a:cs typeface="Trebuchet MS"/>
              </a:rPr>
              <a:t>entities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dan  karakteristik </a:t>
            </a:r>
            <a:r>
              <a:rPr sz="1500" b="1" spc="-26" dirty="0">
                <a:solidFill>
                  <a:srgbClr val="660033"/>
                </a:solidFill>
                <a:latin typeface="Trebuchet MS"/>
                <a:cs typeface="Trebuchet MS"/>
              </a:rPr>
              <a:t>instrinsiknya, </a:t>
            </a:r>
            <a:r>
              <a:rPr sz="1500" b="1" spc="11" dirty="0">
                <a:solidFill>
                  <a:srgbClr val="660033"/>
                </a:solidFill>
                <a:latin typeface="Trebuchet MS"/>
                <a:cs typeface="Trebuchet MS"/>
              </a:rPr>
              <a:t>misal </a:t>
            </a:r>
            <a:r>
              <a:rPr sz="1500" b="1" spc="26" dirty="0">
                <a:solidFill>
                  <a:srgbClr val="660033"/>
                </a:solidFill>
                <a:latin typeface="Trebuchet MS"/>
                <a:cs typeface="Trebuchet MS"/>
              </a:rPr>
              <a:t>rumah </a:t>
            </a:r>
            <a:r>
              <a:rPr sz="1500" b="1" dirty="0">
                <a:solidFill>
                  <a:srgbClr val="660033"/>
                </a:solidFill>
                <a:latin typeface="Trebuchet MS"/>
                <a:cs typeface="Trebuchet MS"/>
              </a:rPr>
              <a:t>dapat </a:t>
            </a:r>
            <a:r>
              <a:rPr sz="1500" b="1" spc="-11" dirty="0">
                <a:solidFill>
                  <a:srgbClr val="660033"/>
                </a:solidFill>
                <a:latin typeface="Trebuchet MS"/>
                <a:cs typeface="Trebuchet MS"/>
              </a:rPr>
              <a:t>dibedakan  </a:t>
            </a:r>
            <a:r>
              <a:rPr sz="1500" b="1" dirty="0">
                <a:solidFill>
                  <a:srgbClr val="660033"/>
                </a:solidFill>
                <a:latin typeface="Trebuchet MS"/>
                <a:cs typeface="Trebuchet MS"/>
              </a:rPr>
              <a:t>dengan</a:t>
            </a:r>
            <a:r>
              <a:rPr sz="1500" b="1" spc="-56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8" dirty="0">
                <a:solidFill>
                  <a:srgbClr val="660033"/>
                </a:solidFill>
                <a:latin typeface="Trebuchet MS"/>
                <a:cs typeface="Trebuchet MS"/>
              </a:rPr>
              <a:t>pohon</a:t>
            </a:r>
            <a:r>
              <a:rPr sz="1500" b="1" spc="-41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8" dirty="0">
                <a:solidFill>
                  <a:srgbClr val="660033"/>
                </a:solidFill>
                <a:latin typeface="Trebuchet MS"/>
                <a:cs typeface="Trebuchet MS"/>
              </a:rPr>
              <a:t>karena</a:t>
            </a:r>
            <a:r>
              <a:rPr sz="1500" b="1" spc="-60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26" dirty="0">
                <a:solidFill>
                  <a:srgbClr val="660033"/>
                </a:solidFill>
                <a:latin typeface="Trebuchet MS"/>
                <a:cs typeface="Trebuchet MS"/>
              </a:rPr>
              <a:t>rumah</a:t>
            </a:r>
            <a:r>
              <a:rPr sz="1500" b="1" spc="-49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11" dirty="0">
                <a:solidFill>
                  <a:srgbClr val="660033"/>
                </a:solidFill>
                <a:latin typeface="Trebuchet MS"/>
                <a:cs typeface="Trebuchet MS"/>
              </a:rPr>
              <a:t>memiliki</a:t>
            </a:r>
            <a:r>
              <a:rPr sz="1500" b="1" spc="-75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8" dirty="0">
                <a:solidFill>
                  <a:srgbClr val="660033"/>
                </a:solidFill>
                <a:latin typeface="Trebuchet MS"/>
                <a:cs typeface="Trebuchet MS"/>
              </a:rPr>
              <a:t>garis</a:t>
            </a:r>
            <a:r>
              <a:rPr sz="1500" b="1" spc="-49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11" dirty="0">
                <a:solidFill>
                  <a:srgbClr val="660033"/>
                </a:solidFill>
                <a:latin typeface="Trebuchet MS"/>
                <a:cs typeface="Trebuchet MS"/>
              </a:rPr>
              <a:t>lurus</a:t>
            </a:r>
            <a:r>
              <a:rPr sz="1500" b="1" spc="-49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8" dirty="0">
                <a:solidFill>
                  <a:srgbClr val="660033"/>
                </a:solidFill>
                <a:latin typeface="Trebuchet MS"/>
                <a:cs typeface="Trebuchet MS"/>
              </a:rPr>
              <a:t>sebagai  </a:t>
            </a:r>
            <a:r>
              <a:rPr sz="1500" b="1" spc="-30" dirty="0">
                <a:solidFill>
                  <a:srgbClr val="660033"/>
                </a:solidFill>
                <a:latin typeface="Trebuchet MS"/>
                <a:cs typeface="Trebuchet MS"/>
              </a:rPr>
              <a:t>sifat </a:t>
            </a:r>
            <a:r>
              <a:rPr sz="1500" b="1" spc="-19" dirty="0">
                <a:solidFill>
                  <a:srgbClr val="660033"/>
                </a:solidFill>
                <a:latin typeface="Trebuchet MS"/>
                <a:cs typeface="Trebuchet MS"/>
              </a:rPr>
              <a:t>intrinsiknya </a:t>
            </a:r>
            <a:r>
              <a:rPr sz="1500" b="1" dirty="0">
                <a:solidFill>
                  <a:srgbClr val="660033"/>
                </a:solidFill>
                <a:latin typeface="Trebuchet MS"/>
                <a:cs typeface="Trebuchet MS"/>
              </a:rPr>
              <a:t>atau </a:t>
            </a:r>
            <a:r>
              <a:rPr sz="1500" b="1" spc="-11" dirty="0">
                <a:solidFill>
                  <a:srgbClr val="660033"/>
                </a:solidFill>
                <a:latin typeface="Trebuchet MS"/>
                <a:cs typeface="Trebuchet MS"/>
              </a:rPr>
              <a:t>laut </a:t>
            </a:r>
            <a:r>
              <a:rPr sz="1500" b="1" dirty="0">
                <a:solidFill>
                  <a:srgbClr val="660033"/>
                </a:solidFill>
                <a:latin typeface="Trebuchet MS"/>
                <a:cs typeface="Trebuchet MS"/>
              </a:rPr>
              <a:t>dapat </a:t>
            </a:r>
            <a:r>
              <a:rPr sz="1500" b="1" spc="-11" dirty="0">
                <a:solidFill>
                  <a:srgbClr val="660033"/>
                </a:solidFill>
                <a:latin typeface="Trebuchet MS"/>
                <a:cs typeface="Trebuchet MS"/>
              </a:rPr>
              <a:t>dibedakan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dari </a:t>
            </a:r>
            <a:r>
              <a:rPr sz="1500" b="1" spc="-23" dirty="0">
                <a:solidFill>
                  <a:srgbClr val="660033"/>
                </a:solidFill>
                <a:latin typeface="Trebuchet MS"/>
                <a:cs typeface="Trebuchet MS"/>
              </a:rPr>
              <a:t>obyek  </a:t>
            </a:r>
            <a:r>
              <a:rPr sz="1500" b="1" spc="-30" dirty="0">
                <a:solidFill>
                  <a:srgbClr val="660033"/>
                </a:solidFill>
                <a:latin typeface="Trebuchet MS"/>
                <a:cs typeface="Trebuchet MS"/>
              </a:rPr>
              <a:t>lainnya </a:t>
            </a:r>
            <a:r>
              <a:rPr sz="1500" b="1" spc="-8" dirty="0">
                <a:solidFill>
                  <a:srgbClr val="660033"/>
                </a:solidFill>
                <a:latin typeface="Trebuchet MS"/>
                <a:cs typeface="Trebuchet MS"/>
              </a:rPr>
              <a:t>karena </a:t>
            </a:r>
            <a:r>
              <a:rPr sz="1500" b="1" spc="-11" dirty="0">
                <a:solidFill>
                  <a:srgbClr val="660033"/>
                </a:solidFill>
                <a:latin typeface="Trebuchet MS"/>
                <a:cs typeface="Trebuchet MS"/>
              </a:rPr>
              <a:t>laut </a:t>
            </a:r>
            <a:r>
              <a:rPr sz="1500" b="1" spc="11" dirty="0">
                <a:solidFill>
                  <a:srgbClr val="660033"/>
                </a:solidFill>
                <a:latin typeface="Trebuchet MS"/>
                <a:cs typeface="Trebuchet MS"/>
              </a:rPr>
              <a:t>memiliki </a:t>
            </a:r>
            <a:r>
              <a:rPr sz="1500" b="1" spc="8" dirty="0">
                <a:solidFill>
                  <a:srgbClr val="660033"/>
                </a:solidFill>
                <a:latin typeface="Trebuchet MS"/>
                <a:cs typeface="Trebuchet MS"/>
              </a:rPr>
              <a:t>tampilan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yang</a:t>
            </a:r>
            <a:r>
              <a:rPr sz="1500" b="1" spc="-296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660033"/>
                </a:solidFill>
                <a:latin typeface="Trebuchet MS"/>
                <a:cs typeface="Trebuchet MS"/>
              </a:rPr>
              <a:t>uniform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C7E69-5635-43E7-AA8A-B35F755544AE}"/>
              </a:ext>
            </a:extLst>
          </p:cNvPr>
          <p:cNvSpPr txBox="1"/>
          <p:nvPr/>
        </p:nvSpPr>
        <p:spPr>
          <a:xfrm>
            <a:off x="948790" y="797040"/>
            <a:ext cx="6342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00839F">
                    <a:lumMod val="75000"/>
                  </a:srgbClr>
                </a:solidFill>
                <a:effectLst/>
                <a:uLnTx/>
                <a:uFillTx/>
                <a:latin typeface="Shadows Into Light"/>
                <a:cs typeface="Arial"/>
                <a:sym typeface="Arial"/>
              </a:rPr>
              <a:t>PERTIMBANGAN DALAM PERANCANGAN CV</a:t>
            </a:r>
            <a:endParaRPr lang="en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866" y="6062131"/>
            <a:ext cx="192404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306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35"/>
              </a:spcBef>
            </a:pPr>
            <a:fld id="{81D60167-4931-47E6-BA6A-407CBD079E47}" type="slidenum">
              <a:rPr lang="en-ID" spc="-25" smtClean="0"/>
              <a:pPr marL="38100">
                <a:spcBef>
                  <a:spcPts val="35"/>
                </a:spcBef>
              </a:pPr>
              <a:t>17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02208" y="1509521"/>
            <a:ext cx="5497830" cy="30312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2890" marR="452438" indent="-253841">
              <a:lnSpc>
                <a:spcPct val="110000"/>
              </a:lnSpc>
              <a:spcBef>
                <a:spcPts val="75"/>
              </a:spcBef>
            </a:pPr>
            <a:r>
              <a:rPr sz="1800" b="1" spc="-120" dirty="0">
                <a:solidFill>
                  <a:srgbClr val="000099"/>
                </a:solidFill>
                <a:latin typeface="Trebuchet MS"/>
                <a:cs typeface="Trebuchet MS"/>
              </a:rPr>
              <a:t>2. </a:t>
            </a:r>
            <a:r>
              <a:rPr sz="1800" b="1" spc="-11" dirty="0">
                <a:solidFill>
                  <a:srgbClr val="000099"/>
                </a:solidFill>
                <a:latin typeface="Trebuchet MS"/>
                <a:cs typeface="Trebuchet MS"/>
              </a:rPr>
              <a:t>Knowledge/pengetahuan apa </a:t>
            </a:r>
            <a:r>
              <a:rPr sz="1800" b="1" spc="-8" dirty="0">
                <a:solidFill>
                  <a:srgbClr val="000099"/>
                </a:solidFill>
                <a:latin typeface="Trebuchet MS"/>
                <a:cs typeface="Trebuchet MS"/>
              </a:rPr>
              <a:t>yang</a:t>
            </a:r>
            <a:r>
              <a:rPr sz="1800" b="1" spc="-217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000099"/>
                </a:solidFill>
                <a:latin typeface="Trebuchet MS"/>
                <a:cs typeface="Trebuchet MS"/>
              </a:rPr>
              <a:t>diperlukan  </a:t>
            </a:r>
            <a:r>
              <a:rPr sz="1800" b="1" spc="-4" dirty="0">
                <a:solidFill>
                  <a:srgbClr val="000099"/>
                </a:solidFill>
                <a:latin typeface="Trebuchet MS"/>
                <a:cs typeface="Trebuchet MS"/>
              </a:rPr>
              <a:t>untuk </a:t>
            </a:r>
            <a:r>
              <a:rPr sz="1800" b="1" spc="19" dirty="0">
                <a:solidFill>
                  <a:srgbClr val="000099"/>
                </a:solidFill>
                <a:latin typeface="Trebuchet MS"/>
                <a:cs typeface="Trebuchet MS"/>
              </a:rPr>
              <a:t>memperoleh </a:t>
            </a:r>
            <a:r>
              <a:rPr sz="1800" b="1" spc="-11" dirty="0">
                <a:solidFill>
                  <a:srgbClr val="000099"/>
                </a:solidFill>
                <a:latin typeface="Trebuchet MS"/>
                <a:cs typeface="Trebuchet MS"/>
              </a:rPr>
              <a:t>(recover)</a:t>
            </a:r>
            <a:r>
              <a:rPr sz="1800" b="1" spc="-172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800" b="1" spc="-4" dirty="0">
                <a:solidFill>
                  <a:srgbClr val="000099"/>
                </a:solidFill>
                <a:latin typeface="Trebuchet MS"/>
                <a:cs typeface="Trebuchet MS"/>
              </a:rPr>
              <a:t>informasi</a:t>
            </a:r>
            <a:endParaRPr sz="1800" dirty="0">
              <a:latin typeface="Trebuchet MS"/>
              <a:cs typeface="Trebuchet MS"/>
            </a:endParaRPr>
          </a:p>
          <a:p>
            <a:pPr>
              <a:spcBef>
                <a:spcPts val="34"/>
              </a:spcBef>
            </a:pPr>
            <a:endParaRPr sz="2925" dirty="0">
              <a:latin typeface="Trebuchet MS"/>
              <a:cs typeface="Trebuchet MS"/>
            </a:endParaRPr>
          </a:p>
          <a:p>
            <a:pPr marL="237649"/>
            <a:r>
              <a:rPr sz="1500" b="1" spc="41" dirty="0">
                <a:solidFill>
                  <a:srgbClr val="660033"/>
                </a:solidFill>
                <a:latin typeface="Trebuchet MS"/>
                <a:cs typeface="Trebuchet MS"/>
              </a:rPr>
              <a:t>Untuk </a:t>
            </a:r>
            <a:r>
              <a:rPr sz="1500" b="1" spc="4" dirty="0">
                <a:solidFill>
                  <a:srgbClr val="660033"/>
                </a:solidFill>
                <a:latin typeface="Trebuchet MS"/>
                <a:cs typeface="Trebuchet MS"/>
              </a:rPr>
              <a:t>menentukan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hubungan </a:t>
            </a:r>
            <a:r>
              <a:rPr sz="1500" b="1" spc="4" dirty="0">
                <a:solidFill>
                  <a:srgbClr val="660033"/>
                </a:solidFill>
                <a:latin typeface="Trebuchet MS"/>
                <a:cs typeface="Trebuchet MS"/>
              </a:rPr>
              <a:t>antara</a:t>
            </a:r>
            <a:r>
              <a:rPr sz="1500" b="1" spc="-323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660033"/>
                </a:solidFill>
                <a:latin typeface="Trebuchet MS"/>
                <a:cs typeface="Trebuchet MS"/>
              </a:rPr>
              <a:t>intensitas </a:t>
            </a:r>
            <a:r>
              <a:rPr sz="1500" b="1" spc="-23" dirty="0">
                <a:solidFill>
                  <a:srgbClr val="660033"/>
                </a:solidFill>
                <a:latin typeface="Trebuchet MS"/>
                <a:cs typeface="Trebuchet MS"/>
              </a:rPr>
              <a:t>piksel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dan</a:t>
            </a:r>
            <a:endParaRPr sz="1500" dirty="0">
              <a:latin typeface="Trebuchet MS"/>
              <a:cs typeface="Trebuchet MS"/>
            </a:endParaRPr>
          </a:p>
          <a:p>
            <a:pPr marL="237649">
              <a:spcBef>
                <a:spcPts val="4"/>
              </a:spcBef>
            </a:pPr>
            <a:r>
              <a:rPr sz="1500" b="1" spc="-30" dirty="0">
                <a:solidFill>
                  <a:srgbClr val="660033"/>
                </a:solidFill>
                <a:latin typeface="Trebuchet MS"/>
                <a:cs typeface="Trebuchet MS"/>
              </a:rPr>
              <a:t>sifat-sifat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citra </a:t>
            </a:r>
            <a:r>
              <a:rPr sz="1500" b="1" spc="-15" dirty="0">
                <a:solidFill>
                  <a:srgbClr val="660033"/>
                </a:solidFill>
                <a:latin typeface="Trebuchet MS"/>
                <a:cs typeface="Trebuchet MS"/>
              </a:rPr>
              <a:t>diperlukan </a:t>
            </a:r>
            <a:r>
              <a:rPr sz="1500" b="1" spc="23" dirty="0">
                <a:solidFill>
                  <a:srgbClr val="660033"/>
                </a:solidFill>
                <a:latin typeface="Trebuchet MS"/>
                <a:cs typeface="Trebuchet MS"/>
              </a:rPr>
              <a:t>model </a:t>
            </a:r>
            <a:r>
              <a:rPr sz="1500" b="1" spc="11" dirty="0">
                <a:solidFill>
                  <a:srgbClr val="660033"/>
                </a:solidFill>
                <a:latin typeface="Trebuchet MS"/>
                <a:cs typeface="Trebuchet MS"/>
              </a:rPr>
              <a:t>misal</a:t>
            </a:r>
            <a:r>
              <a:rPr sz="1500" b="1" spc="-270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146" dirty="0">
                <a:solidFill>
                  <a:srgbClr val="660033"/>
                </a:solidFill>
                <a:latin typeface="Trebuchet MS"/>
                <a:cs typeface="Trebuchet MS"/>
              </a:rPr>
              <a:t>:</a:t>
            </a:r>
            <a:endParaRPr sz="1500" dirty="0">
              <a:latin typeface="Trebuchet MS"/>
              <a:cs typeface="Trebuchet MS"/>
            </a:endParaRPr>
          </a:p>
          <a:p>
            <a:pPr marL="237649">
              <a:spcBef>
                <a:spcPts val="900"/>
              </a:spcBef>
            </a:pPr>
            <a:r>
              <a:rPr sz="1500" b="1" spc="8" dirty="0">
                <a:solidFill>
                  <a:srgbClr val="000099"/>
                </a:solidFill>
                <a:latin typeface="Trebuchet MS"/>
                <a:cs typeface="Trebuchet MS"/>
              </a:rPr>
              <a:t>Scene</a:t>
            </a:r>
            <a:r>
              <a:rPr sz="1500" b="1" spc="-6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500" b="1" spc="23" dirty="0">
                <a:solidFill>
                  <a:srgbClr val="000099"/>
                </a:solidFill>
                <a:latin typeface="Trebuchet MS"/>
                <a:cs typeface="Trebuchet MS"/>
              </a:rPr>
              <a:t>model</a:t>
            </a:r>
            <a:r>
              <a:rPr sz="1500" b="1" spc="-53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500" b="1" spc="-146" dirty="0">
                <a:solidFill>
                  <a:srgbClr val="000099"/>
                </a:solidFill>
                <a:latin typeface="Trebuchet MS"/>
                <a:cs typeface="Trebuchet MS"/>
              </a:rPr>
              <a:t>:</a:t>
            </a:r>
            <a:r>
              <a:rPr sz="1500" b="1" spc="-19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500" b="1" spc="-49" dirty="0">
                <a:solidFill>
                  <a:srgbClr val="660033"/>
                </a:solidFill>
                <a:latin typeface="Trebuchet MS"/>
                <a:cs typeface="Trebuchet MS"/>
              </a:rPr>
              <a:t>jenis</a:t>
            </a:r>
            <a:r>
              <a:rPr sz="1500" b="1" spc="-53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38" dirty="0">
                <a:solidFill>
                  <a:srgbClr val="660033"/>
                </a:solidFill>
                <a:latin typeface="Trebuchet MS"/>
                <a:cs typeface="Trebuchet MS"/>
              </a:rPr>
              <a:t>features,</a:t>
            </a:r>
            <a:r>
              <a:rPr sz="1500" b="1" spc="-217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26" dirty="0">
                <a:solidFill>
                  <a:srgbClr val="660033"/>
                </a:solidFill>
                <a:latin typeface="Trebuchet MS"/>
                <a:cs typeface="Trebuchet MS"/>
              </a:rPr>
              <a:t>textures,</a:t>
            </a:r>
            <a:r>
              <a:rPr sz="1500" b="1" spc="-217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660033"/>
                </a:solidFill>
                <a:latin typeface="Trebuchet MS"/>
                <a:cs typeface="Trebuchet MS"/>
              </a:rPr>
              <a:t>smoothness</a:t>
            </a:r>
            <a:endParaRPr sz="1500" dirty="0">
              <a:latin typeface="Trebuchet MS"/>
              <a:cs typeface="Trebuchet MS"/>
            </a:endParaRPr>
          </a:p>
          <a:p>
            <a:pPr marL="237649" marR="3810">
              <a:spcBef>
                <a:spcPts val="900"/>
              </a:spcBef>
            </a:pPr>
            <a:r>
              <a:rPr sz="1500" b="1" spc="8" dirty="0">
                <a:solidFill>
                  <a:srgbClr val="000099"/>
                </a:solidFill>
                <a:latin typeface="Trebuchet MS"/>
                <a:cs typeface="Trebuchet MS"/>
              </a:rPr>
              <a:t>Illumination</a:t>
            </a:r>
            <a:r>
              <a:rPr sz="1500" b="1" spc="-79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500" b="1" spc="23" dirty="0">
                <a:solidFill>
                  <a:srgbClr val="000099"/>
                </a:solidFill>
                <a:latin typeface="Trebuchet MS"/>
                <a:cs typeface="Trebuchet MS"/>
              </a:rPr>
              <a:t>model</a:t>
            </a:r>
            <a:r>
              <a:rPr sz="1500" b="1" spc="-49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500" b="1" spc="-146" dirty="0">
                <a:solidFill>
                  <a:srgbClr val="000099"/>
                </a:solidFill>
                <a:latin typeface="Trebuchet MS"/>
                <a:cs typeface="Trebuchet MS"/>
              </a:rPr>
              <a:t>:</a:t>
            </a:r>
            <a:r>
              <a:rPr sz="1500" b="1" spc="-19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500" b="1" spc="-11" dirty="0">
                <a:solidFill>
                  <a:srgbClr val="660033"/>
                </a:solidFill>
                <a:latin typeface="Trebuchet MS"/>
                <a:cs typeface="Trebuchet MS"/>
              </a:rPr>
              <a:t>posisi</a:t>
            </a:r>
            <a:r>
              <a:rPr sz="1500" b="1" spc="-49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dan</a:t>
            </a:r>
            <a:r>
              <a:rPr sz="1500" b="1" spc="-45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karakteristik</a:t>
            </a:r>
            <a:r>
              <a:rPr sz="1500" b="1" spc="-75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19" dirty="0">
                <a:solidFill>
                  <a:srgbClr val="660033"/>
                </a:solidFill>
                <a:latin typeface="Trebuchet MS"/>
                <a:cs typeface="Trebuchet MS"/>
              </a:rPr>
              <a:t>sumber</a:t>
            </a:r>
            <a:r>
              <a:rPr sz="1500" b="1" spc="-45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26" dirty="0">
                <a:solidFill>
                  <a:srgbClr val="660033"/>
                </a:solidFill>
                <a:latin typeface="Trebuchet MS"/>
                <a:cs typeface="Trebuchet MS"/>
              </a:rPr>
              <a:t>cahaya  </a:t>
            </a:r>
            <a:r>
              <a:rPr sz="1500" b="1" spc="4" dirty="0">
                <a:solidFill>
                  <a:srgbClr val="660033"/>
                </a:solidFill>
                <a:latin typeface="Trebuchet MS"/>
                <a:cs typeface="Trebuchet MS"/>
              </a:rPr>
              <a:t>serta </a:t>
            </a:r>
            <a:r>
              <a:rPr sz="1500" b="1" spc="-30" dirty="0">
                <a:solidFill>
                  <a:srgbClr val="660033"/>
                </a:solidFill>
                <a:latin typeface="Trebuchet MS"/>
                <a:cs typeface="Trebuchet MS"/>
              </a:rPr>
              <a:t>sifat-sifat </a:t>
            </a:r>
            <a:r>
              <a:rPr sz="1500" b="1" spc="-23" dirty="0">
                <a:solidFill>
                  <a:srgbClr val="660033"/>
                </a:solidFill>
                <a:latin typeface="Trebuchet MS"/>
                <a:cs typeface="Trebuchet MS"/>
              </a:rPr>
              <a:t>reflektansi </a:t>
            </a:r>
            <a:r>
              <a:rPr sz="1500" b="1" spc="11" dirty="0">
                <a:solidFill>
                  <a:srgbClr val="660033"/>
                </a:solidFill>
                <a:latin typeface="Trebuchet MS"/>
                <a:cs typeface="Trebuchet MS"/>
              </a:rPr>
              <a:t>permukaan</a:t>
            </a:r>
            <a:r>
              <a:rPr sz="1500" b="1" spc="-206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23" dirty="0">
                <a:solidFill>
                  <a:srgbClr val="660033"/>
                </a:solidFill>
                <a:latin typeface="Trebuchet MS"/>
                <a:cs typeface="Trebuchet MS"/>
              </a:rPr>
              <a:t>obyek</a:t>
            </a:r>
            <a:endParaRPr sz="1500" dirty="0">
              <a:latin typeface="Trebuchet MS"/>
              <a:cs typeface="Trebuchet MS"/>
            </a:endParaRPr>
          </a:p>
          <a:p>
            <a:pPr marL="237649" marR="259556">
              <a:spcBef>
                <a:spcPts val="900"/>
              </a:spcBef>
            </a:pPr>
            <a:r>
              <a:rPr sz="1500" b="1" spc="26" dirty="0">
                <a:solidFill>
                  <a:srgbClr val="000099"/>
                </a:solidFill>
                <a:latin typeface="Trebuchet MS"/>
                <a:cs typeface="Trebuchet MS"/>
              </a:rPr>
              <a:t>Sensor</a:t>
            </a:r>
            <a:r>
              <a:rPr sz="1500" b="1" spc="-49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500" b="1" spc="23" dirty="0">
                <a:solidFill>
                  <a:srgbClr val="000099"/>
                </a:solidFill>
                <a:latin typeface="Trebuchet MS"/>
                <a:cs typeface="Trebuchet MS"/>
              </a:rPr>
              <a:t>model</a:t>
            </a:r>
            <a:r>
              <a:rPr sz="1500" b="1" spc="-49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500" b="1" spc="-146" dirty="0">
                <a:solidFill>
                  <a:srgbClr val="000099"/>
                </a:solidFill>
                <a:latin typeface="Trebuchet MS"/>
                <a:cs typeface="Trebuchet MS"/>
              </a:rPr>
              <a:t>:</a:t>
            </a:r>
            <a:r>
              <a:rPr sz="1500" b="1" spc="-191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500" b="1" spc="-11" dirty="0">
                <a:solidFill>
                  <a:srgbClr val="660033"/>
                </a:solidFill>
                <a:latin typeface="Trebuchet MS"/>
                <a:cs typeface="Trebuchet MS"/>
              </a:rPr>
              <a:t>posisi</a:t>
            </a:r>
            <a:r>
              <a:rPr sz="1500" b="1" spc="-49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dan</a:t>
            </a:r>
            <a:r>
              <a:rPr sz="1500" b="1" spc="-53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660033"/>
                </a:solidFill>
                <a:latin typeface="Trebuchet MS"/>
                <a:cs typeface="Trebuchet MS"/>
              </a:rPr>
              <a:t>kinerja</a:t>
            </a:r>
            <a:r>
              <a:rPr sz="1500" b="1" spc="-53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660033"/>
                </a:solidFill>
                <a:latin typeface="Trebuchet MS"/>
                <a:cs typeface="Trebuchet MS"/>
              </a:rPr>
              <a:t>optik</a:t>
            </a:r>
            <a:r>
              <a:rPr sz="1500" b="1" spc="-45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dari</a:t>
            </a:r>
            <a:r>
              <a:rPr sz="1500" b="1" spc="-45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23" dirty="0">
                <a:solidFill>
                  <a:srgbClr val="660033"/>
                </a:solidFill>
                <a:latin typeface="Trebuchet MS"/>
                <a:cs typeface="Trebuchet MS"/>
              </a:rPr>
              <a:t>kamera</a:t>
            </a:r>
            <a:r>
              <a:rPr sz="1500" b="1" spc="-60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yang  </a:t>
            </a:r>
            <a:r>
              <a:rPr sz="1500" b="1" spc="-15" dirty="0">
                <a:solidFill>
                  <a:srgbClr val="660033"/>
                </a:solidFill>
                <a:latin typeface="Trebuchet MS"/>
                <a:cs typeface="Trebuchet MS"/>
              </a:rPr>
              <a:t>digunakan,</a:t>
            </a:r>
            <a:r>
              <a:rPr sz="1500" b="1" spc="-217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660033"/>
                </a:solidFill>
                <a:latin typeface="Trebuchet MS"/>
                <a:cs typeface="Trebuchet MS"/>
              </a:rPr>
              <a:t>noise</a:t>
            </a:r>
            <a:r>
              <a:rPr sz="1500" b="1" spc="-49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dan</a:t>
            </a:r>
            <a:r>
              <a:rPr sz="1500" b="1" spc="-56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660033"/>
                </a:solidFill>
                <a:latin typeface="Trebuchet MS"/>
                <a:cs typeface="Trebuchet MS"/>
              </a:rPr>
              <a:t>distorsi</a:t>
            </a:r>
            <a:r>
              <a:rPr sz="1500" b="1" spc="-64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660033"/>
                </a:solidFill>
                <a:latin typeface="Trebuchet MS"/>
                <a:cs typeface="Trebuchet MS"/>
              </a:rPr>
              <a:t>pada</a:t>
            </a:r>
            <a:r>
              <a:rPr sz="1500" b="1" spc="-49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4" dirty="0">
                <a:solidFill>
                  <a:srgbClr val="660033"/>
                </a:solidFill>
                <a:latin typeface="Trebuchet MS"/>
                <a:cs typeface="Trebuchet MS"/>
              </a:rPr>
              <a:t>proses</a:t>
            </a:r>
            <a:r>
              <a:rPr sz="1500" b="1" spc="-56" dirty="0">
                <a:solidFill>
                  <a:srgbClr val="660033"/>
                </a:solidFill>
                <a:latin typeface="Trebuchet MS"/>
                <a:cs typeface="Trebuchet MS"/>
              </a:rPr>
              <a:t> </a:t>
            </a:r>
            <a:r>
              <a:rPr sz="1500" b="1" spc="-34" dirty="0">
                <a:solidFill>
                  <a:srgbClr val="660033"/>
                </a:solidFill>
                <a:latin typeface="Trebuchet MS"/>
                <a:cs typeface="Trebuchet MS"/>
              </a:rPr>
              <a:t>dijitasi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1E28EC6-92BB-4EF4-A4CE-6463A13085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125" y="593725"/>
            <a:ext cx="5659438" cy="682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00839F">
                    <a:lumMod val="75000"/>
                  </a:srgbClr>
                </a:solidFill>
                <a:effectLst/>
                <a:uLnTx/>
                <a:uFillTx/>
                <a:latin typeface="Shadows Into Light"/>
                <a:cs typeface="Arial"/>
                <a:sym typeface="Arial"/>
              </a:rPr>
              <a:t>PERTIMBANGAN DALAM PERANCANGAN CV</a:t>
            </a:r>
            <a:endParaRPr lang="en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866" y="6062131"/>
            <a:ext cx="192404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306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35"/>
              </a:spcBef>
            </a:pPr>
            <a:fld id="{81D60167-4931-47E6-BA6A-407CBD079E47}" type="slidenum">
              <a:rPr lang="en-ID" spc="-25" smtClean="0"/>
              <a:pPr marL="38100">
                <a:spcBef>
                  <a:spcPts val="35"/>
                </a:spcBef>
              </a:pPr>
              <a:t>18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68709" y="1603116"/>
            <a:ext cx="5684441" cy="248619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295275" marR="770573" indent="0">
              <a:lnSpc>
                <a:spcPct val="110000"/>
              </a:lnSpc>
              <a:spcBef>
                <a:spcPts val="75"/>
              </a:spcBef>
              <a:buNone/>
            </a:pPr>
            <a:r>
              <a:rPr sz="1800" b="1" spc="-120" dirty="0">
                <a:solidFill>
                  <a:srgbClr val="000099"/>
                </a:solidFill>
                <a:latin typeface="Trebuchet MS"/>
                <a:sym typeface="Arial"/>
              </a:rPr>
              <a:t>3. Kecepatan pemrosesan dan representasi  knowledge</a:t>
            </a:r>
          </a:p>
          <a:p>
            <a:pPr marL="286226">
              <a:spcBef>
                <a:spcPts val="19"/>
              </a:spcBef>
            </a:pPr>
            <a:endParaRPr sz="2550" dirty="0"/>
          </a:p>
          <a:p>
            <a:pPr marL="142875" indent="0">
              <a:buNone/>
            </a:pPr>
            <a:r>
              <a:rPr sz="1500" b="1" spc="41" dirty="0">
                <a:solidFill>
                  <a:srgbClr val="660033"/>
                </a:solidFill>
                <a:latin typeface="Trebuchet MS"/>
                <a:sym typeface="Arial"/>
              </a:rPr>
              <a:t>Perlu diantisipasi adanya persyaratan realtime processing</a:t>
            </a:r>
          </a:p>
          <a:p>
            <a:pPr marL="142875" marR="210503" indent="0">
              <a:spcBef>
                <a:spcPts val="4"/>
              </a:spcBef>
              <a:buNone/>
            </a:pPr>
            <a:r>
              <a:rPr sz="1500" b="1" spc="41" dirty="0">
                <a:solidFill>
                  <a:srgbClr val="660033"/>
                </a:solidFill>
                <a:latin typeface="Trebuchet MS"/>
                <a:sym typeface="Arial"/>
              </a:rPr>
              <a:t>misalnya pada proses go-no go quality inspection.  Disamping itu mengkode pengetahuan (knowledge  encoding) kedalam bentuk yang tepat guna dan mudah  dimengerti merupakan hal penting lainnya dalam  pertimbangan perancangan sistem vision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830096-9798-47B6-B9A3-1013A05741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125" y="593725"/>
            <a:ext cx="5659438" cy="682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00839F">
                    <a:lumMod val="75000"/>
                  </a:srgbClr>
                </a:solidFill>
                <a:effectLst/>
                <a:uLnTx/>
                <a:uFillTx/>
                <a:latin typeface="Shadows Into Light"/>
                <a:cs typeface="Arial"/>
                <a:sym typeface="Arial"/>
              </a:rPr>
              <a:t>PERTIMBANGAN DALAM PERANCANGAN CV</a:t>
            </a:r>
            <a:endParaRPr lang="en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ctrTitle" idx="4294967295"/>
          </p:nvPr>
        </p:nvSpPr>
        <p:spPr>
          <a:xfrm>
            <a:off x="526951" y="1380525"/>
            <a:ext cx="5804100" cy="5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dirty="0">
                <a:solidFill>
                  <a:schemeClr val="accent1"/>
                </a:solidFill>
              </a:rPr>
              <a:t>Thank you!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4294967295"/>
          </p:nvPr>
        </p:nvSpPr>
        <p:spPr>
          <a:xfrm>
            <a:off x="34800" y="2059041"/>
            <a:ext cx="67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4000" dirty="0">
                <a:solidFill>
                  <a:schemeClr val="bg1"/>
                </a:solidFill>
                <a:latin typeface="Shadows Into Light"/>
                <a:cs typeface="Arial"/>
                <a:sym typeface="Shadows Into Light"/>
              </a:rPr>
              <a:t>Any questions?</a:t>
            </a:r>
            <a:endParaRPr sz="4000" dirty="0">
              <a:solidFill>
                <a:schemeClr val="bg1"/>
              </a:solidFill>
              <a:latin typeface="Shadows Into Light"/>
              <a:cs typeface="Arial"/>
              <a:sym typeface="Shadows Into Light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933854" y="1842176"/>
            <a:ext cx="4748539" cy="1422375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91" name="Google Shape;291;p34"/>
          <p:cNvCxnSpPr/>
          <p:nvPr/>
        </p:nvCxnSpPr>
        <p:spPr>
          <a:xfrm flipH="1">
            <a:off x="4880075" y="1690181"/>
            <a:ext cx="810600" cy="528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34"/>
          <p:cNvCxnSpPr/>
          <p:nvPr/>
        </p:nvCxnSpPr>
        <p:spPr>
          <a:xfrm>
            <a:off x="2237351" y="1726669"/>
            <a:ext cx="219000" cy="419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34"/>
          <p:cNvCxnSpPr/>
          <p:nvPr/>
        </p:nvCxnSpPr>
        <p:spPr>
          <a:xfrm rot="10800000" flipH="1">
            <a:off x="1207851" y="2894064"/>
            <a:ext cx="826800" cy="486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34"/>
          <p:cNvCxnSpPr/>
          <p:nvPr/>
        </p:nvCxnSpPr>
        <p:spPr>
          <a:xfrm rot="10800000">
            <a:off x="4263801" y="2887725"/>
            <a:ext cx="178500" cy="535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34"/>
          <p:cNvCxnSpPr/>
          <p:nvPr/>
        </p:nvCxnSpPr>
        <p:spPr>
          <a:xfrm rot="10800000">
            <a:off x="4564051" y="2845219"/>
            <a:ext cx="186300" cy="12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96" name="Google Shape;296;p34"/>
          <p:cNvSpPr txBox="1">
            <a:spLocks noGrp="1"/>
          </p:cNvSpPr>
          <p:nvPr>
            <p:ph type="sldNum" idx="12"/>
          </p:nvPr>
        </p:nvSpPr>
        <p:spPr>
          <a:xfrm>
            <a:off x="3205077" y="4726752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6B01E4-E651-4345-B11A-9057D37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074" y="1373588"/>
            <a:ext cx="5858634" cy="3086100"/>
          </a:xfrm>
        </p:spPr>
        <p:txBody>
          <a:bodyPr/>
          <a:lstStyle/>
          <a:p>
            <a:r>
              <a:rPr lang="en-ID" sz="1600" dirty="0" err="1"/>
              <a:t>Pengolahan</a:t>
            </a:r>
            <a:r>
              <a:rPr lang="en-ID" sz="1600" dirty="0"/>
              <a:t> Citra (Image Processing) :</a:t>
            </a:r>
          </a:p>
          <a:p>
            <a:pPr lvl="1"/>
            <a:r>
              <a:rPr lang="en-ID" sz="1600" dirty="0" err="1"/>
              <a:t>Bidang</a:t>
            </a:r>
            <a:r>
              <a:rPr lang="en-ID" sz="1600" dirty="0"/>
              <a:t> yang </a:t>
            </a:r>
            <a:r>
              <a:rPr lang="en-ID" sz="1600" dirty="0" err="1"/>
              <a:t>berhubungan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proses </a:t>
            </a:r>
            <a:r>
              <a:rPr lang="en-ID" sz="1600" b="1" dirty="0" err="1"/>
              <a:t>transformasi</a:t>
            </a:r>
            <a:r>
              <a:rPr lang="en-ID" sz="1600" b="1" dirty="0"/>
              <a:t> </a:t>
            </a:r>
            <a:r>
              <a:rPr lang="en-ID" sz="1600" b="1" dirty="0" err="1"/>
              <a:t>citra</a:t>
            </a:r>
            <a:r>
              <a:rPr lang="en-ID" sz="1600" b="1" dirty="0"/>
              <a:t>/</a:t>
            </a:r>
            <a:r>
              <a:rPr lang="en-ID" sz="1600" b="1" dirty="0" err="1"/>
              <a:t>gambar</a:t>
            </a:r>
            <a:r>
              <a:rPr lang="en-ID" sz="1600" b="1" dirty="0"/>
              <a:t> (image).</a:t>
            </a:r>
          </a:p>
          <a:p>
            <a:pPr lvl="1"/>
            <a:r>
              <a:rPr lang="en-ID" sz="1600" dirty="0"/>
              <a:t>Proses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bertujuan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mendapatkan</a:t>
            </a:r>
            <a:r>
              <a:rPr lang="en-ID" sz="1600" dirty="0"/>
              <a:t> </a:t>
            </a:r>
            <a:r>
              <a:rPr lang="en-ID" sz="1600" b="1" dirty="0" err="1"/>
              <a:t>kualitas</a:t>
            </a:r>
            <a:r>
              <a:rPr lang="en-ID" sz="1600" b="1" dirty="0"/>
              <a:t> </a:t>
            </a:r>
            <a:r>
              <a:rPr lang="en-ID" sz="1600" b="1" dirty="0" err="1"/>
              <a:t>citra</a:t>
            </a:r>
            <a:r>
              <a:rPr lang="en-ID" sz="1600" b="1" dirty="0"/>
              <a:t> </a:t>
            </a:r>
            <a:r>
              <a:rPr lang="en-ID" sz="1600" dirty="0"/>
              <a:t>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baik</a:t>
            </a:r>
            <a:endParaRPr lang="en-ID" sz="1600" dirty="0"/>
          </a:p>
          <a:p>
            <a:r>
              <a:rPr lang="en-ID" sz="1600" dirty="0" err="1"/>
              <a:t>Pengenalan</a:t>
            </a:r>
            <a:r>
              <a:rPr lang="en-ID" sz="1600" dirty="0"/>
              <a:t> Pola (Pattern Recognition) :</a:t>
            </a:r>
          </a:p>
          <a:p>
            <a:pPr lvl="1"/>
            <a:r>
              <a:rPr lang="en-ID" sz="1600" dirty="0" err="1"/>
              <a:t>Bidang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berhubungan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proses </a:t>
            </a:r>
            <a:r>
              <a:rPr lang="en-ID" sz="1600" b="1" dirty="0" err="1"/>
              <a:t>identifikasi</a:t>
            </a:r>
            <a:r>
              <a:rPr lang="en-ID" sz="1600" b="1" dirty="0"/>
              <a:t> </a:t>
            </a:r>
            <a:r>
              <a:rPr lang="en-ID" sz="1600" b="1" dirty="0" err="1"/>
              <a:t>obyek</a:t>
            </a:r>
            <a:r>
              <a:rPr lang="en-ID" sz="1600" b="1" dirty="0"/>
              <a:t> </a:t>
            </a:r>
            <a:r>
              <a:rPr lang="en-ID" sz="1600" dirty="0"/>
              <a:t>pada </a:t>
            </a:r>
            <a:r>
              <a:rPr lang="en-ID" sz="1600" dirty="0" err="1"/>
              <a:t>citra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interpretasi</a:t>
            </a:r>
            <a:r>
              <a:rPr lang="en-ID" sz="1600" dirty="0"/>
              <a:t>  </a:t>
            </a:r>
            <a:r>
              <a:rPr lang="en-ID" sz="1600" dirty="0" err="1"/>
              <a:t>citra</a:t>
            </a:r>
            <a:r>
              <a:rPr lang="en-ID" sz="1600" dirty="0"/>
              <a:t>.</a:t>
            </a:r>
          </a:p>
          <a:p>
            <a:pPr lvl="1"/>
            <a:r>
              <a:rPr lang="en-ID" sz="1600" dirty="0"/>
              <a:t>Proses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bertujuan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b="1" dirty="0" err="1"/>
              <a:t>mengekstrak</a:t>
            </a:r>
            <a:r>
              <a:rPr lang="en-ID" sz="1600" b="1" dirty="0"/>
              <a:t> </a:t>
            </a:r>
            <a:r>
              <a:rPr lang="en-ID" sz="1600" b="1" dirty="0" err="1"/>
              <a:t>informasi</a:t>
            </a:r>
            <a:r>
              <a:rPr lang="en-ID" sz="1600" b="1" dirty="0"/>
              <a:t>/</a:t>
            </a:r>
            <a:r>
              <a:rPr lang="en-ID" sz="1600" b="1" dirty="0" err="1"/>
              <a:t>pesan</a:t>
            </a:r>
            <a:r>
              <a:rPr lang="en-ID" sz="1600" dirty="0"/>
              <a:t> yang </a:t>
            </a:r>
            <a:r>
              <a:rPr lang="en-ID" sz="1600" dirty="0" err="1"/>
              <a:t>disampaikan</a:t>
            </a:r>
            <a:r>
              <a:rPr lang="en-ID" sz="1600" dirty="0"/>
              <a:t> oleh  </a:t>
            </a:r>
            <a:r>
              <a:rPr lang="en-ID" sz="1600" dirty="0" err="1"/>
              <a:t>gambar</a:t>
            </a:r>
            <a:r>
              <a:rPr lang="en-ID" sz="1600" dirty="0"/>
              <a:t>/</a:t>
            </a:r>
            <a:r>
              <a:rPr lang="en-ID" sz="1600" dirty="0" err="1"/>
              <a:t>citra</a:t>
            </a:r>
            <a:r>
              <a:rPr lang="en-ID" sz="1600" dirty="0"/>
              <a:t>.</a:t>
            </a:r>
          </a:p>
          <a:p>
            <a:pPr marL="114298" indent="0">
              <a:buNone/>
            </a:pPr>
            <a:endParaRPr lang="en-ID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2A816D-7867-4333-B2CE-3660B562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Pengertian</a:t>
            </a:r>
            <a:endParaRPr lang="en-ID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CED88-3934-443A-820F-948A514C37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948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-115049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body" idx="1"/>
          </p:nvPr>
        </p:nvSpPr>
        <p:spPr>
          <a:xfrm>
            <a:off x="631179" y="1438989"/>
            <a:ext cx="5397388" cy="30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Photographs by </a:t>
            </a:r>
            <a:r>
              <a:rPr lang="en" u="sng" dirty="0">
                <a:hlinkClick r:id="rId4"/>
              </a:rPr>
              <a:t>Unsplash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Backgrounds by </a:t>
            </a:r>
            <a:r>
              <a:rPr lang="en" u="sng" dirty="0">
                <a:hlinkClick r:id="rId5"/>
              </a:rPr>
              <a:t>Pixeden</a:t>
            </a:r>
            <a:endParaRPr dirty="0"/>
          </a:p>
        </p:txBody>
      </p:sp>
      <p:sp>
        <p:nvSpPr>
          <p:cNvPr id="303" name="Google Shape;303;p35"/>
          <p:cNvSpPr txBox="1">
            <a:spLocks noGrp="1"/>
          </p:cNvSpPr>
          <p:nvPr>
            <p:ph type="sldNum" idx="12"/>
          </p:nvPr>
        </p:nvSpPr>
        <p:spPr>
          <a:xfrm>
            <a:off x="3205077" y="4726752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6B01E4-E651-4345-B11A-9057D37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074" y="1373588"/>
            <a:ext cx="5858634" cy="3086100"/>
          </a:xfrm>
        </p:spPr>
        <p:txBody>
          <a:bodyPr/>
          <a:lstStyle/>
          <a:p>
            <a:r>
              <a:rPr lang="en-ID" sz="1600" dirty="0"/>
              <a:t>Computer Vision :</a:t>
            </a:r>
          </a:p>
          <a:p>
            <a:pPr lvl="1"/>
            <a:r>
              <a:rPr lang="en-ID" sz="1600" dirty="0" err="1"/>
              <a:t>Ilmu</a:t>
            </a:r>
            <a:r>
              <a:rPr lang="en-ID" sz="1600" dirty="0"/>
              <a:t> </a:t>
            </a:r>
            <a:r>
              <a:rPr lang="en-ID" sz="1600" dirty="0" err="1"/>
              <a:t>pengetahuan</a:t>
            </a:r>
            <a:r>
              <a:rPr lang="en-ID" sz="1600" dirty="0"/>
              <a:t> yang </a:t>
            </a:r>
            <a:r>
              <a:rPr lang="en-ID" sz="1600" dirty="0" err="1"/>
              <a:t>mempelajari</a:t>
            </a:r>
            <a:r>
              <a:rPr lang="en-ID" sz="1600" dirty="0"/>
              <a:t> </a:t>
            </a:r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komputer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b="1" dirty="0" err="1"/>
              <a:t>mengenali</a:t>
            </a:r>
            <a:r>
              <a:rPr lang="en-ID" sz="1600" b="1" dirty="0"/>
              <a:t> </a:t>
            </a:r>
            <a:r>
              <a:rPr lang="en-ID" sz="1600" b="1" dirty="0" err="1"/>
              <a:t>obyek</a:t>
            </a:r>
            <a:r>
              <a:rPr lang="en-ID" sz="1600" b="1" dirty="0"/>
              <a:t> </a:t>
            </a:r>
            <a:r>
              <a:rPr lang="en-ID" sz="1600" dirty="0"/>
              <a:t>yang  </a:t>
            </a:r>
            <a:r>
              <a:rPr lang="en-ID" sz="1600" dirty="0" err="1"/>
              <a:t>diamati</a:t>
            </a:r>
            <a:r>
              <a:rPr lang="en-ID" sz="1600" dirty="0"/>
              <a:t>/ </a:t>
            </a:r>
            <a:r>
              <a:rPr lang="en-ID" sz="1600" dirty="0" err="1"/>
              <a:t>diobservasi</a:t>
            </a:r>
            <a:r>
              <a:rPr lang="en-ID" sz="1600" dirty="0"/>
              <a:t>.</a:t>
            </a:r>
          </a:p>
          <a:p>
            <a:r>
              <a:rPr lang="en-ID" sz="1600" dirty="0"/>
              <a:t>Computer Vision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b="1" dirty="0" err="1"/>
              <a:t>kombinasi</a:t>
            </a:r>
            <a:r>
              <a:rPr lang="en-ID" sz="1600" b="1" dirty="0"/>
              <a:t> </a:t>
            </a:r>
            <a:r>
              <a:rPr lang="en-ID" sz="1600" b="1" dirty="0" err="1"/>
              <a:t>antara</a:t>
            </a:r>
            <a:r>
              <a:rPr lang="en-ID" sz="1600" b="1" dirty="0"/>
              <a:t> </a:t>
            </a:r>
            <a:r>
              <a:rPr lang="en-ID" sz="1600" b="1" dirty="0" err="1"/>
              <a:t>Pengolahan</a:t>
            </a:r>
            <a:r>
              <a:rPr lang="en-ID" sz="1600" b="1" dirty="0"/>
              <a:t> Citra dan </a:t>
            </a:r>
            <a:r>
              <a:rPr lang="en-ID" sz="1600" b="1" dirty="0" err="1"/>
              <a:t>Pengenalan</a:t>
            </a:r>
            <a:r>
              <a:rPr lang="en-ID" sz="1600" b="1" dirty="0"/>
              <a:t> Pola</a:t>
            </a:r>
            <a:r>
              <a:rPr lang="en-ID" sz="1600" dirty="0"/>
              <a:t>.</a:t>
            </a:r>
          </a:p>
          <a:p>
            <a:r>
              <a:rPr lang="en-ID" sz="1600" dirty="0"/>
              <a:t>Bersama </a:t>
            </a:r>
            <a:r>
              <a:rPr lang="en-ID" sz="1600" dirty="0" err="1"/>
              <a:t>Kecerdasan</a:t>
            </a:r>
            <a:r>
              <a:rPr lang="en-ID" sz="1600" dirty="0"/>
              <a:t> </a:t>
            </a:r>
            <a:r>
              <a:rPr lang="en-ID" sz="1600" dirty="0" err="1"/>
              <a:t>Buatan</a:t>
            </a:r>
            <a:r>
              <a:rPr lang="en-ID" sz="1600" dirty="0"/>
              <a:t> (Artificial Intelligence)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mampu</a:t>
            </a:r>
            <a:r>
              <a:rPr lang="en-ID" sz="1600" dirty="0"/>
              <a:t> </a:t>
            </a:r>
            <a:r>
              <a:rPr lang="en-ID" sz="1600" dirty="0" err="1"/>
              <a:t>menghasilkan</a:t>
            </a:r>
            <a:r>
              <a:rPr lang="en-ID" sz="1600" dirty="0"/>
              <a:t> 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intelijen</a:t>
            </a:r>
            <a:r>
              <a:rPr lang="en-ID" sz="1600" dirty="0"/>
              <a:t> visual (Visual Intelligence System).</a:t>
            </a:r>
          </a:p>
          <a:p>
            <a:pPr marL="114298" indent="0">
              <a:buNone/>
            </a:pPr>
            <a:endParaRPr lang="en-ID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2A816D-7867-4333-B2CE-3660B562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Pengertian</a:t>
            </a:r>
            <a:endParaRPr lang="en-ID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CED88-3934-443A-820F-948A514C37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958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CE402D-3CFF-8A4D-9437-41E4511C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640079"/>
            <a:ext cx="5650991" cy="4385771"/>
          </a:xfrm>
        </p:spPr>
        <p:txBody>
          <a:bodyPr/>
          <a:lstStyle/>
          <a:p>
            <a:r>
              <a:rPr lang="en-US" sz="1050" dirty="0"/>
              <a:t>: </a:t>
            </a:r>
            <a:r>
              <a:rPr lang="en-US" sz="1050" dirty="0" err="1"/>
              <a:t>jumlah</a:t>
            </a:r>
            <a:r>
              <a:rPr lang="en-US" sz="1050" dirty="0"/>
              <a:t> </a:t>
            </a:r>
            <a:r>
              <a:rPr lang="en-US" sz="1050" dirty="0" err="1"/>
              <a:t>matanya</a:t>
            </a:r>
            <a:r>
              <a:rPr lang="en-US" sz="1050" dirty="0"/>
              <a:t>,  </a:t>
            </a:r>
            <a:r>
              <a:rPr lang="en-US" sz="1050" dirty="0" err="1"/>
              <a:t>bisa</a:t>
            </a:r>
            <a:r>
              <a:rPr lang="en-US" sz="1050" dirty="0"/>
              <a:t> </a:t>
            </a:r>
            <a:r>
              <a:rPr lang="en-US" sz="1050" dirty="0" err="1"/>
              <a:t>berenang</a:t>
            </a:r>
            <a:r>
              <a:rPr lang="en-US" sz="1050" dirty="0"/>
              <a:t>, </a:t>
            </a:r>
            <a:r>
              <a:rPr lang="en-US" sz="1050" dirty="0" err="1"/>
              <a:t>jengger</a:t>
            </a:r>
            <a:r>
              <a:rPr lang="en-US" sz="1050" dirty="0"/>
              <a:t>, </a:t>
            </a:r>
            <a:r>
              <a:rPr lang="en-US" sz="1050" dirty="0" err="1"/>
              <a:t>selaput</a:t>
            </a:r>
            <a:r>
              <a:rPr lang="en-US" sz="1050" dirty="0"/>
              <a:t> kaki </a:t>
            </a:r>
          </a:p>
          <a:p>
            <a:r>
              <a:rPr lang="en-US" sz="1050" dirty="0"/>
              <a:t>Class </a:t>
            </a:r>
            <a:r>
              <a:rPr lang="en-US" sz="1050" dirty="0" err="1"/>
              <a:t>bebek</a:t>
            </a:r>
            <a:r>
              <a:rPr lang="en-US" sz="1050" dirty="0"/>
              <a:t> : 2 , 1, 0, 1</a:t>
            </a:r>
          </a:p>
          <a:p>
            <a:r>
              <a:rPr lang="en-US" sz="1050" dirty="0"/>
              <a:t>Class </a:t>
            </a:r>
            <a:r>
              <a:rPr lang="en-US" sz="1050" dirty="0" err="1"/>
              <a:t>ayam</a:t>
            </a:r>
            <a:r>
              <a:rPr lang="en-US" sz="1050" dirty="0"/>
              <a:t> : 2, 0,1, 0 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2,0,0,1 ?  Data -&gt; ????</a:t>
            </a:r>
          </a:p>
          <a:p>
            <a:endParaRPr lang="en-US" sz="1050" dirty="0"/>
          </a:p>
          <a:p>
            <a:r>
              <a:rPr lang="en-US" sz="1050" dirty="0"/>
              <a:t>2,1,0,1 ? </a:t>
            </a:r>
            <a:r>
              <a:rPr lang="en-US" sz="1050" dirty="0" err="1"/>
              <a:t>Bebek</a:t>
            </a:r>
            <a:r>
              <a:rPr lang="en-US" sz="1050" dirty="0"/>
              <a:t> ??</a:t>
            </a:r>
          </a:p>
          <a:p>
            <a:endParaRPr lang="en-US" sz="1050" dirty="0"/>
          </a:p>
          <a:p>
            <a:endParaRPr lang="en-US" sz="1050" dirty="0"/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  <a:defRPr/>
            </a:pPr>
            <a:r>
              <a:rPr lang="en-US" sz="1050" dirty="0"/>
              <a:t>Data -&gt; </a:t>
            </a:r>
            <a:r>
              <a:rPr lang="en-US" sz="1050" dirty="0" err="1"/>
              <a:t>classifikasi</a:t>
            </a:r>
            <a:r>
              <a:rPr lang="en-US" sz="1050" dirty="0"/>
              <a:t> (</a:t>
            </a:r>
            <a:r>
              <a:rPr lang="en-US" sz="1050" dirty="0" err="1"/>
              <a:t>klasifikasi</a:t>
            </a:r>
            <a:r>
              <a:rPr lang="en-US" sz="1050" dirty="0"/>
              <a:t>) </a:t>
            </a:r>
            <a:br>
              <a:rPr lang="en-US" sz="1050" dirty="0"/>
            </a:br>
            <a:endParaRPr lang="en-US" sz="1050" dirty="0"/>
          </a:p>
          <a:p>
            <a:r>
              <a:rPr lang="en-US" sz="1050" b="1" dirty="0"/>
              <a:t>Camera -&gt; </a:t>
            </a:r>
            <a:r>
              <a:rPr lang="en-US" sz="1050" b="1" dirty="0" err="1"/>
              <a:t>rgb</a:t>
            </a:r>
            <a:r>
              <a:rPr lang="en-US" sz="1050" b="1" dirty="0"/>
              <a:t> -&gt;matrix -&gt; </a:t>
            </a:r>
            <a:r>
              <a:rPr lang="en-US" sz="1050" b="1" dirty="0" err="1"/>
              <a:t>fe</a:t>
            </a:r>
            <a:r>
              <a:rPr lang="en-US" sz="1050" b="1" dirty="0"/>
              <a:t> -&gt; </a:t>
            </a:r>
            <a:r>
              <a:rPr lang="en-US" sz="1050" b="1" dirty="0" err="1"/>
              <a:t>classifikasi</a:t>
            </a:r>
            <a:r>
              <a:rPr lang="en-US" sz="1050" b="1" dirty="0"/>
              <a:t> -&gt; </a:t>
            </a:r>
            <a:r>
              <a:rPr lang="en-US" sz="1050" b="1" dirty="0" err="1"/>
              <a:t>klsassifikasi</a:t>
            </a:r>
            <a:endParaRPr lang="en-US" sz="1050" b="1" dirty="0"/>
          </a:p>
          <a:p>
            <a:endParaRPr lang="en-US" sz="1050" dirty="0"/>
          </a:p>
          <a:p>
            <a:r>
              <a:rPr lang="en-US" sz="1050" dirty="0" err="1"/>
              <a:t>Suara</a:t>
            </a:r>
            <a:r>
              <a:rPr lang="en-US" sz="1050" dirty="0"/>
              <a:t> (</a:t>
            </a:r>
            <a:r>
              <a:rPr lang="en-US" sz="1050" dirty="0" err="1"/>
              <a:t>gelombang</a:t>
            </a:r>
            <a:r>
              <a:rPr lang="en-US" sz="1050" dirty="0"/>
              <a:t>) -&gt; </a:t>
            </a:r>
            <a:r>
              <a:rPr lang="en-US" sz="1050" dirty="0" err="1"/>
              <a:t>gambar</a:t>
            </a:r>
            <a:r>
              <a:rPr lang="en-US" sz="1050" dirty="0"/>
              <a:t> -&gt; </a:t>
            </a:r>
            <a:r>
              <a:rPr lang="en-US" sz="1050" dirty="0" err="1"/>
              <a:t>rgb</a:t>
            </a:r>
            <a:r>
              <a:rPr lang="en-US" sz="1050" dirty="0"/>
              <a:t> -&gt;matrix -&gt; </a:t>
            </a:r>
            <a:r>
              <a:rPr lang="en-US" sz="1050" dirty="0" err="1"/>
              <a:t>fe</a:t>
            </a:r>
            <a:r>
              <a:rPr lang="en-US" sz="1050" dirty="0"/>
              <a:t> -&gt; </a:t>
            </a:r>
            <a:r>
              <a:rPr lang="en-US" sz="1050" dirty="0" err="1"/>
              <a:t>classifikasi</a:t>
            </a:r>
            <a:r>
              <a:rPr lang="en-US" sz="1050" dirty="0"/>
              <a:t> -&gt; </a:t>
            </a:r>
            <a:r>
              <a:rPr lang="en-US" sz="1050" dirty="0" err="1"/>
              <a:t>klasfikasi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Data -&gt; preprocessing-&gt; </a:t>
            </a:r>
            <a:r>
              <a:rPr lang="en-US" sz="1050" dirty="0" err="1"/>
              <a:t>pembobotan</a:t>
            </a:r>
            <a:r>
              <a:rPr lang="en-US" sz="1050" dirty="0"/>
              <a:t> -&gt; </a:t>
            </a:r>
            <a:r>
              <a:rPr lang="en-US" sz="1050" dirty="0" err="1"/>
              <a:t>klasifikasi</a:t>
            </a:r>
            <a:r>
              <a:rPr lang="en-US" sz="1050" dirty="0"/>
              <a:t> text</a:t>
            </a:r>
            <a:br>
              <a:rPr lang="en-US" sz="1050" dirty="0"/>
            </a:br>
            <a:endParaRPr lang="en-US" sz="1050" dirty="0"/>
          </a:p>
          <a:p>
            <a:pPr marL="76199" indent="0">
              <a:buNone/>
            </a:pPr>
            <a:endParaRPr lang="en-US" sz="10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A7D9B-6983-964B-B995-5D2002B84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91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-115050" y="421655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Hasil Proses Pengolahan Citra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3205077" y="4726752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D0F0-FFBC-4332-8F28-CDA19E9A7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E9BEA5-57DB-4D0D-BA1D-C881778C72F6}"/>
              </a:ext>
            </a:extLst>
          </p:cNvPr>
          <p:cNvGrpSpPr/>
          <p:nvPr/>
        </p:nvGrpSpPr>
        <p:grpSpPr>
          <a:xfrm>
            <a:off x="1139570" y="1330119"/>
            <a:ext cx="4618573" cy="3170969"/>
            <a:chOff x="1524000" y="1970532"/>
            <a:chExt cx="6968107" cy="4768316"/>
          </a:xfrm>
        </p:grpSpPr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834FA33D-A6A0-46B8-A324-3752CE6087D4}"/>
                </a:ext>
              </a:extLst>
            </p:cNvPr>
            <p:cNvSpPr txBox="1"/>
            <p:nvPr/>
          </p:nvSpPr>
          <p:spPr>
            <a:xfrm>
              <a:off x="1582292" y="6336893"/>
              <a:ext cx="178879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30" dirty="0">
                  <a:latin typeface="Trebuchet MS"/>
                  <a:cs typeface="Trebuchet MS"/>
                </a:rPr>
                <a:t>Image</a:t>
              </a:r>
              <a:r>
                <a:rPr sz="2000" spc="-145" dirty="0">
                  <a:latin typeface="Trebuchet MS"/>
                  <a:cs typeface="Trebuchet MS"/>
                </a:rPr>
                <a:t> </a:t>
              </a:r>
              <a:r>
                <a:rPr sz="2000" spc="-80" dirty="0">
                  <a:latin typeface="Trebuchet MS"/>
                  <a:cs typeface="Trebuchet MS"/>
                </a:rPr>
                <a:t>Smoothing</a:t>
              </a:r>
              <a:endParaRPr sz="2000">
                <a:latin typeface="Trebuchet MS"/>
                <a:cs typeface="Trebuchet MS"/>
              </a:endParaRPr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C584B3F1-589A-4F45-9E93-5144434644EA}"/>
                </a:ext>
              </a:extLst>
            </p:cNvPr>
            <p:cNvSpPr/>
            <p:nvPr/>
          </p:nvSpPr>
          <p:spPr>
            <a:xfrm>
              <a:off x="6553200" y="1970532"/>
              <a:ext cx="1828800" cy="1981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8C723232-DAA7-422D-AD6C-E33D349306AD}"/>
                </a:ext>
              </a:extLst>
            </p:cNvPr>
            <p:cNvSpPr/>
            <p:nvPr/>
          </p:nvSpPr>
          <p:spPr>
            <a:xfrm>
              <a:off x="6553200" y="4332732"/>
              <a:ext cx="1828800" cy="2057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C2B0A81C-DF91-4591-B8C2-86B9B5BF0A49}"/>
                </a:ext>
              </a:extLst>
            </p:cNvPr>
            <p:cNvSpPr txBox="1"/>
            <p:nvPr/>
          </p:nvSpPr>
          <p:spPr>
            <a:xfrm>
              <a:off x="6784593" y="6336893"/>
              <a:ext cx="1707514" cy="401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40"/>
                </a:lnSpc>
                <a:spcBef>
                  <a:spcPts val="100"/>
                </a:spcBef>
              </a:pPr>
              <a:r>
                <a:rPr sz="2000" dirty="0">
                  <a:latin typeface="Trebuchet MS"/>
                  <a:cs typeface="Trebuchet MS"/>
                </a:rPr>
                <a:t>Noise</a:t>
              </a:r>
              <a:r>
                <a:rPr sz="2000" spc="-80" dirty="0">
                  <a:latin typeface="Trebuchet MS"/>
                  <a:cs typeface="Trebuchet MS"/>
                </a:rPr>
                <a:t> </a:t>
              </a:r>
              <a:r>
                <a:rPr sz="2000" spc="-95" dirty="0">
                  <a:latin typeface="Trebuchet MS"/>
                  <a:cs typeface="Trebuchet MS"/>
                </a:rPr>
                <a:t>Removal</a:t>
              </a:r>
              <a:endParaRPr sz="2000">
                <a:latin typeface="Trebuchet MS"/>
                <a:cs typeface="Trebuchet MS"/>
              </a:endParaRPr>
            </a:p>
            <a:p>
              <a:pPr marR="5080" algn="r">
                <a:lnSpc>
                  <a:spcPts val="819"/>
                </a:lnSpc>
              </a:pPr>
              <a:r>
                <a:rPr sz="900" spc="-25" dirty="0">
                  <a:solidFill>
                    <a:srgbClr val="903062"/>
                  </a:solidFill>
                  <a:latin typeface="Trebuchet MS"/>
                  <a:cs typeface="Trebuchet MS"/>
                </a:rPr>
                <a:t>5</a:t>
              </a:r>
              <a:endParaRPr sz="900">
                <a:latin typeface="Trebuchet MS"/>
                <a:cs typeface="Trebuchet MS"/>
              </a:endParaRPr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E3986CF8-7D20-4D67-91A8-F69860133D3E}"/>
                </a:ext>
              </a:extLst>
            </p:cNvPr>
            <p:cNvSpPr/>
            <p:nvPr/>
          </p:nvSpPr>
          <p:spPr>
            <a:xfrm>
              <a:off x="1524000" y="1970532"/>
              <a:ext cx="1981200" cy="1981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6891288C-FAC9-41B2-801E-C6FAE83DEB00}"/>
                </a:ext>
              </a:extLst>
            </p:cNvPr>
            <p:cNvSpPr/>
            <p:nvPr/>
          </p:nvSpPr>
          <p:spPr>
            <a:xfrm>
              <a:off x="1524000" y="4256532"/>
              <a:ext cx="1981200" cy="2057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830A7F4D-601D-4F69-8B0B-8A17AAF39EBE}"/>
                </a:ext>
              </a:extLst>
            </p:cNvPr>
            <p:cNvSpPr/>
            <p:nvPr/>
          </p:nvSpPr>
          <p:spPr>
            <a:xfrm>
              <a:off x="4038600" y="1970532"/>
              <a:ext cx="1981200" cy="2057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DFE1ED90-CE5E-4316-89AC-0A9F155EA468}"/>
                </a:ext>
              </a:extLst>
            </p:cNvPr>
            <p:cNvSpPr/>
            <p:nvPr/>
          </p:nvSpPr>
          <p:spPr>
            <a:xfrm>
              <a:off x="4038600" y="4332732"/>
              <a:ext cx="1981200" cy="2057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1">
              <a:extLst>
                <a:ext uri="{FF2B5EF4-FFF2-40B4-BE49-F238E27FC236}">
                  <a16:creationId xmlns:a16="http://schemas.microsoft.com/office/drawing/2014/main" id="{441DABD0-30BB-4498-8F34-08158B2EA719}"/>
                </a:ext>
              </a:extLst>
            </p:cNvPr>
            <p:cNvSpPr txBox="1"/>
            <p:nvPr/>
          </p:nvSpPr>
          <p:spPr>
            <a:xfrm>
              <a:off x="3966209" y="6336893"/>
              <a:ext cx="205105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40" dirty="0">
                  <a:latin typeface="Trebuchet MS"/>
                  <a:cs typeface="Trebuchet MS"/>
                </a:rPr>
                <a:t>Contrast</a:t>
              </a:r>
              <a:r>
                <a:rPr sz="2000" spc="-150" dirty="0">
                  <a:latin typeface="Trebuchet MS"/>
                  <a:cs typeface="Trebuchet MS"/>
                </a:rPr>
                <a:t> </a:t>
              </a:r>
              <a:r>
                <a:rPr sz="2000" spc="-105" dirty="0">
                  <a:latin typeface="Trebuchet MS"/>
                  <a:cs typeface="Trebuchet MS"/>
                </a:rPr>
                <a:t>Stretching</a:t>
              </a:r>
              <a:endParaRPr sz="2000">
                <a:latin typeface="Trebuchet MS"/>
                <a:cs typeface="Trebuchet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-115050" y="421655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Hasil Proses Pengolahan Citra : Deteksi Wajah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3205077" y="4726752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D0F0-FFBC-4332-8F28-CDA19E9A7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grpSp>
        <p:nvGrpSpPr>
          <p:cNvPr id="15" name="object 4">
            <a:extLst>
              <a:ext uri="{FF2B5EF4-FFF2-40B4-BE49-F238E27FC236}">
                <a16:creationId xmlns:a16="http://schemas.microsoft.com/office/drawing/2014/main" id="{FDE00FB5-DDF6-416E-8B2B-70D8CDE30598}"/>
              </a:ext>
            </a:extLst>
          </p:cNvPr>
          <p:cNvGrpSpPr/>
          <p:nvPr/>
        </p:nvGrpSpPr>
        <p:grpSpPr>
          <a:xfrm>
            <a:off x="3753777" y="1250547"/>
            <a:ext cx="2171700" cy="1514420"/>
            <a:chOff x="4953000" y="2133600"/>
            <a:chExt cx="2133600" cy="1630680"/>
          </a:xfrm>
        </p:grpSpPr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68F2BFD4-0211-4556-A434-5E270B03F757}"/>
                </a:ext>
              </a:extLst>
            </p:cNvPr>
            <p:cNvSpPr/>
            <p:nvPr/>
          </p:nvSpPr>
          <p:spPr>
            <a:xfrm>
              <a:off x="4953000" y="2133600"/>
              <a:ext cx="2133600" cy="1630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F3896925-206D-4F05-B352-3EFC051AE129}"/>
                </a:ext>
              </a:extLst>
            </p:cNvPr>
            <p:cNvSpPr/>
            <p:nvPr/>
          </p:nvSpPr>
          <p:spPr>
            <a:xfrm>
              <a:off x="5944361" y="27439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7">
            <a:extLst>
              <a:ext uri="{FF2B5EF4-FFF2-40B4-BE49-F238E27FC236}">
                <a16:creationId xmlns:a16="http://schemas.microsoft.com/office/drawing/2014/main" id="{C23972B4-B77F-47B7-80E2-BC534BE596E1}"/>
              </a:ext>
            </a:extLst>
          </p:cNvPr>
          <p:cNvGrpSpPr/>
          <p:nvPr/>
        </p:nvGrpSpPr>
        <p:grpSpPr>
          <a:xfrm>
            <a:off x="3797168" y="2911059"/>
            <a:ext cx="2171700" cy="1318041"/>
            <a:chOff x="4953000" y="3831335"/>
            <a:chExt cx="2133600" cy="1419225"/>
          </a:xfrm>
        </p:grpSpPr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D6050665-0DE6-402B-9259-F62C2319D3C0}"/>
                </a:ext>
              </a:extLst>
            </p:cNvPr>
            <p:cNvSpPr/>
            <p:nvPr/>
          </p:nvSpPr>
          <p:spPr>
            <a:xfrm>
              <a:off x="4953000" y="3831335"/>
              <a:ext cx="2133600" cy="14188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FD34925F-61A7-42C4-AAD8-39E145D8C925}"/>
                </a:ext>
              </a:extLst>
            </p:cNvPr>
            <p:cNvSpPr/>
            <p:nvPr/>
          </p:nvSpPr>
          <p:spPr>
            <a:xfrm>
              <a:off x="5182361" y="3886961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  <a:path w="1676400" h="609600">
                  <a:moveTo>
                    <a:pt x="457200" y="609600"/>
                  </a:moveTo>
                  <a:lnTo>
                    <a:pt x="762000" y="609600"/>
                  </a:lnTo>
                  <a:lnTo>
                    <a:pt x="762000" y="304800"/>
                  </a:lnTo>
                  <a:lnTo>
                    <a:pt x="457200" y="304800"/>
                  </a:lnTo>
                  <a:lnTo>
                    <a:pt x="457200" y="609600"/>
                  </a:lnTo>
                  <a:close/>
                </a:path>
                <a:path w="1676400" h="609600">
                  <a:moveTo>
                    <a:pt x="838200" y="609600"/>
                  </a:moveTo>
                  <a:lnTo>
                    <a:pt x="1143000" y="609600"/>
                  </a:lnTo>
                  <a:lnTo>
                    <a:pt x="1143000" y="304800"/>
                  </a:lnTo>
                  <a:lnTo>
                    <a:pt x="838200" y="304800"/>
                  </a:lnTo>
                  <a:lnTo>
                    <a:pt x="838200" y="609600"/>
                  </a:lnTo>
                  <a:close/>
                </a:path>
                <a:path w="1676400" h="609600">
                  <a:moveTo>
                    <a:pt x="1371599" y="381000"/>
                  </a:moveTo>
                  <a:lnTo>
                    <a:pt x="1676399" y="381000"/>
                  </a:lnTo>
                  <a:lnTo>
                    <a:pt x="1676399" y="76200"/>
                  </a:lnTo>
                  <a:lnTo>
                    <a:pt x="1371599" y="76200"/>
                  </a:lnTo>
                  <a:lnTo>
                    <a:pt x="1371599" y="381000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10">
            <a:extLst>
              <a:ext uri="{FF2B5EF4-FFF2-40B4-BE49-F238E27FC236}">
                <a16:creationId xmlns:a16="http://schemas.microsoft.com/office/drawing/2014/main" id="{61512BC7-86B4-49C3-A957-336C8D812E7B}"/>
              </a:ext>
            </a:extLst>
          </p:cNvPr>
          <p:cNvGrpSpPr/>
          <p:nvPr/>
        </p:nvGrpSpPr>
        <p:grpSpPr>
          <a:xfrm>
            <a:off x="889132" y="1330119"/>
            <a:ext cx="2491638" cy="2689157"/>
            <a:chOff x="1591055" y="2209800"/>
            <a:chExt cx="2447925" cy="2895600"/>
          </a:xfrm>
        </p:grpSpPr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0705A847-67BA-44CF-AA1B-83010C48FFDB}"/>
                </a:ext>
              </a:extLst>
            </p:cNvPr>
            <p:cNvSpPr/>
            <p:nvPr/>
          </p:nvSpPr>
          <p:spPr>
            <a:xfrm>
              <a:off x="1591055" y="2209800"/>
              <a:ext cx="2447544" cy="289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2">
              <a:extLst>
                <a:ext uri="{FF2B5EF4-FFF2-40B4-BE49-F238E27FC236}">
                  <a16:creationId xmlns:a16="http://schemas.microsoft.com/office/drawing/2014/main" id="{10483F24-B8C0-4C18-97ED-B45919E5409D}"/>
                </a:ext>
              </a:extLst>
            </p:cNvPr>
            <p:cNvSpPr/>
            <p:nvPr/>
          </p:nvSpPr>
          <p:spPr>
            <a:xfrm>
              <a:off x="2667761" y="29725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078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-115050" y="421655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Hasil Proses Computer Vision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3205077" y="4726752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D0F0-FFBC-4332-8F28-CDA19E9A7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D40EAF5-5040-471E-94BD-32FE16667634}"/>
              </a:ext>
            </a:extLst>
          </p:cNvPr>
          <p:cNvSpPr/>
          <p:nvPr/>
        </p:nvSpPr>
        <p:spPr>
          <a:xfrm>
            <a:off x="932523" y="1324440"/>
            <a:ext cx="2533872" cy="2836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A557AF46-E22A-42CE-B23C-156D72F30B26}"/>
              </a:ext>
            </a:extLst>
          </p:cNvPr>
          <p:cNvSpPr/>
          <p:nvPr/>
        </p:nvSpPr>
        <p:spPr>
          <a:xfrm>
            <a:off x="3689488" y="1286646"/>
            <a:ext cx="2153713" cy="3327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367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19933" y="4997958"/>
            <a:ext cx="61913" cy="1134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75" spc="-19" dirty="0">
                <a:solidFill>
                  <a:srgbClr val="903062"/>
                </a:solidFill>
                <a:latin typeface="Trebuchet MS"/>
                <a:cs typeface="Trebuchet MS"/>
              </a:rPr>
              <a:t>8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7074" y="1657350"/>
            <a:ext cx="3771899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 txBox="1"/>
          <p:nvPr/>
        </p:nvSpPr>
        <p:spPr>
          <a:xfrm>
            <a:off x="2927794" y="3715321"/>
            <a:ext cx="1427798" cy="347211"/>
          </a:xfrm>
          <a:prstGeom prst="rect">
            <a:avLst/>
          </a:prstGeom>
          <a:ln w="19050">
            <a:solidFill>
              <a:srgbClr val="00AFEF"/>
            </a:solidFill>
          </a:ln>
        </p:spPr>
        <p:txBody>
          <a:bodyPr vert="horz" wrap="square" lIns="0" tIns="23813" rIns="0" bIns="0" rtlCol="0">
            <a:spAutoFit/>
          </a:bodyPr>
          <a:lstStyle/>
          <a:p>
            <a:pPr marL="68580">
              <a:spcBef>
                <a:spcPts val="188"/>
              </a:spcBef>
            </a:pPr>
            <a:r>
              <a:rPr sz="2100" spc="-79" dirty="0">
                <a:latin typeface="Trebuchet MS"/>
                <a:cs typeface="Trebuchet MS"/>
              </a:rPr>
              <a:t>JMeeTcG5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144" y="3143821"/>
            <a:ext cx="1442561" cy="347211"/>
          </a:xfrm>
          <a:prstGeom prst="rect">
            <a:avLst/>
          </a:prstGeom>
          <a:ln w="19050">
            <a:solidFill>
              <a:srgbClr val="00AFEF"/>
            </a:solidFill>
          </a:ln>
        </p:spPr>
        <p:txBody>
          <a:bodyPr vert="horz" wrap="square" lIns="0" tIns="23813" rIns="0" bIns="0" rtlCol="0">
            <a:spAutoFit/>
          </a:bodyPr>
          <a:lstStyle/>
          <a:p>
            <a:pPr marL="68104">
              <a:spcBef>
                <a:spcPts val="188"/>
              </a:spcBef>
            </a:pPr>
            <a:r>
              <a:rPr sz="2100" spc="-71" dirty="0">
                <a:latin typeface="Trebuchet MS"/>
                <a:cs typeface="Trebuchet MS"/>
              </a:rPr>
              <a:t>JNeeScG5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6595" y="3200971"/>
            <a:ext cx="1443990" cy="347211"/>
          </a:xfrm>
          <a:prstGeom prst="rect">
            <a:avLst/>
          </a:prstGeom>
          <a:ln w="19050">
            <a:solidFill>
              <a:srgbClr val="00AFEF"/>
            </a:solidFill>
          </a:ln>
        </p:spPr>
        <p:txBody>
          <a:bodyPr vert="horz" wrap="square" lIns="0" tIns="23813" rIns="0" bIns="0" rtlCol="0">
            <a:spAutoFit/>
          </a:bodyPr>
          <a:lstStyle/>
          <a:p>
            <a:pPr marL="69056">
              <a:spcBef>
                <a:spcPts val="188"/>
              </a:spcBef>
            </a:pPr>
            <a:r>
              <a:rPr sz="2100" spc="-98" dirty="0">
                <a:latin typeface="Trebuchet MS"/>
                <a:cs typeface="Trebuchet MS"/>
              </a:rPr>
              <a:t>JMeeToGs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52384" y="3263313"/>
            <a:ext cx="436721" cy="218599"/>
            <a:chOff x="4603178" y="4351083"/>
            <a:chExt cx="582295" cy="291465"/>
          </a:xfrm>
        </p:grpSpPr>
        <p:sp>
          <p:nvSpPr>
            <p:cNvPr id="9" name="object 9"/>
            <p:cNvSpPr/>
            <p:nvPr/>
          </p:nvSpPr>
          <p:spPr>
            <a:xfrm>
              <a:off x="4614291" y="4362196"/>
              <a:ext cx="560070" cy="269240"/>
            </a:xfrm>
            <a:custGeom>
              <a:avLst/>
              <a:gdLst/>
              <a:ahLst/>
              <a:cxnLst/>
              <a:rect l="l" t="t" r="r" b="b"/>
              <a:pathLst>
                <a:path w="560070" h="269239">
                  <a:moveTo>
                    <a:pt x="560070" y="161290"/>
                  </a:moveTo>
                  <a:lnTo>
                    <a:pt x="0" y="161290"/>
                  </a:lnTo>
                  <a:lnTo>
                    <a:pt x="0" y="268732"/>
                  </a:lnTo>
                  <a:lnTo>
                    <a:pt x="560070" y="268732"/>
                  </a:lnTo>
                  <a:lnTo>
                    <a:pt x="560070" y="161290"/>
                  </a:lnTo>
                  <a:close/>
                </a:path>
                <a:path w="560070" h="269239">
                  <a:moveTo>
                    <a:pt x="560070" y="0"/>
                  </a:moveTo>
                  <a:lnTo>
                    <a:pt x="0" y="0"/>
                  </a:lnTo>
                  <a:lnTo>
                    <a:pt x="0" y="107442"/>
                  </a:lnTo>
                  <a:lnTo>
                    <a:pt x="560070" y="107442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4290" y="4362196"/>
              <a:ext cx="560070" cy="269240"/>
            </a:xfrm>
            <a:custGeom>
              <a:avLst/>
              <a:gdLst/>
              <a:ahLst/>
              <a:cxnLst/>
              <a:rect l="l" t="t" r="r" b="b"/>
              <a:pathLst>
                <a:path w="560070" h="269239">
                  <a:moveTo>
                    <a:pt x="0" y="0"/>
                  </a:moveTo>
                  <a:lnTo>
                    <a:pt x="560070" y="0"/>
                  </a:lnTo>
                  <a:lnTo>
                    <a:pt x="560070" y="107441"/>
                  </a:lnTo>
                  <a:lnTo>
                    <a:pt x="0" y="107441"/>
                  </a:lnTo>
                  <a:lnTo>
                    <a:pt x="0" y="0"/>
                  </a:lnTo>
                  <a:close/>
                </a:path>
                <a:path w="560070" h="269239">
                  <a:moveTo>
                    <a:pt x="0" y="161289"/>
                  </a:moveTo>
                  <a:lnTo>
                    <a:pt x="560070" y="161289"/>
                  </a:lnTo>
                  <a:lnTo>
                    <a:pt x="560070" y="268731"/>
                  </a:lnTo>
                  <a:lnTo>
                    <a:pt x="0" y="268731"/>
                  </a:lnTo>
                  <a:lnTo>
                    <a:pt x="0" y="161289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31204" y="2678287"/>
            <a:ext cx="478631" cy="302419"/>
            <a:chOff x="2174938" y="3571049"/>
            <a:chExt cx="638175" cy="403225"/>
          </a:xfrm>
        </p:grpSpPr>
        <p:sp>
          <p:nvSpPr>
            <p:cNvPr id="12" name="object 12"/>
            <p:cNvSpPr/>
            <p:nvPr/>
          </p:nvSpPr>
          <p:spPr>
            <a:xfrm>
              <a:off x="2186051" y="3582161"/>
              <a:ext cx="615950" cy="381000"/>
            </a:xfrm>
            <a:custGeom>
              <a:avLst/>
              <a:gdLst/>
              <a:ahLst/>
              <a:cxnLst/>
              <a:rect l="l" t="t" r="r" b="b"/>
              <a:pathLst>
                <a:path w="615950" h="381000">
                  <a:moveTo>
                    <a:pt x="329692" y="0"/>
                  </a:moveTo>
                  <a:lnTo>
                    <a:pt x="301117" y="78486"/>
                  </a:lnTo>
                  <a:lnTo>
                    <a:pt x="0" y="78486"/>
                  </a:lnTo>
                  <a:lnTo>
                    <a:pt x="0" y="168148"/>
                  </a:lnTo>
                  <a:lnTo>
                    <a:pt x="268478" y="168148"/>
                  </a:lnTo>
                  <a:lnTo>
                    <a:pt x="252094" y="212851"/>
                  </a:lnTo>
                  <a:lnTo>
                    <a:pt x="0" y="212851"/>
                  </a:lnTo>
                  <a:lnTo>
                    <a:pt x="0" y="302513"/>
                  </a:lnTo>
                  <a:lnTo>
                    <a:pt x="219582" y="302513"/>
                  </a:lnTo>
                  <a:lnTo>
                    <a:pt x="202056" y="350393"/>
                  </a:lnTo>
                  <a:lnTo>
                    <a:pt x="286257" y="381000"/>
                  </a:lnTo>
                  <a:lnTo>
                    <a:pt x="314832" y="302513"/>
                  </a:lnTo>
                  <a:lnTo>
                    <a:pt x="615950" y="302513"/>
                  </a:lnTo>
                  <a:lnTo>
                    <a:pt x="615950" y="212851"/>
                  </a:lnTo>
                  <a:lnTo>
                    <a:pt x="347472" y="212851"/>
                  </a:lnTo>
                  <a:lnTo>
                    <a:pt x="363855" y="168148"/>
                  </a:lnTo>
                  <a:lnTo>
                    <a:pt x="615950" y="168148"/>
                  </a:lnTo>
                  <a:lnTo>
                    <a:pt x="615950" y="78486"/>
                  </a:lnTo>
                  <a:lnTo>
                    <a:pt x="396367" y="78486"/>
                  </a:lnTo>
                  <a:lnTo>
                    <a:pt x="413893" y="30606"/>
                  </a:lnTo>
                  <a:lnTo>
                    <a:pt x="329692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6051" y="3582161"/>
              <a:ext cx="615950" cy="381000"/>
            </a:xfrm>
            <a:custGeom>
              <a:avLst/>
              <a:gdLst/>
              <a:ahLst/>
              <a:cxnLst/>
              <a:rect l="l" t="t" r="r" b="b"/>
              <a:pathLst>
                <a:path w="615950" h="381000">
                  <a:moveTo>
                    <a:pt x="0" y="78486"/>
                  </a:moveTo>
                  <a:lnTo>
                    <a:pt x="301117" y="78486"/>
                  </a:lnTo>
                  <a:lnTo>
                    <a:pt x="329692" y="0"/>
                  </a:lnTo>
                  <a:lnTo>
                    <a:pt x="413893" y="30606"/>
                  </a:lnTo>
                  <a:lnTo>
                    <a:pt x="396367" y="78486"/>
                  </a:lnTo>
                  <a:lnTo>
                    <a:pt x="615950" y="78486"/>
                  </a:lnTo>
                  <a:lnTo>
                    <a:pt x="615950" y="168148"/>
                  </a:lnTo>
                  <a:lnTo>
                    <a:pt x="363855" y="168148"/>
                  </a:lnTo>
                  <a:lnTo>
                    <a:pt x="347472" y="212851"/>
                  </a:lnTo>
                  <a:lnTo>
                    <a:pt x="615950" y="212851"/>
                  </a:lnTo>
                  <a:lnTo>
                    <a:pt x="615950" y="302513"/>
                  </a:lnTo>
                  <a:lnTo>
                    <a:pt x="314832" y="302513"/>
                  </a:lnTo>
                  <a:lnTo>
                    <a:pt x="286257" y="381000"/>
                  </a:lnTo>
                  <a:lnTo>
                    <a:pt x="202056" y="350393"/>
                  </a:lnTo>
                  <a:lnTo>
                    <a:pt x="219582" y="302513"/>
                  </a:lnTo>
                  <a:lnTo>
                    <a:pt x="0" y="302513"/>
                  </a:lnTo>
                  <a:lnTo>
                    <a:pt x="0" y="212851"/>
                  </a:lnTo>
                  <a:lnTo>
                    <a:pt x="252094" y="212851"/>
                  </a:lnTo>
                  <a:lnTo>
                    <a:pt x="268478" y="168148"/>
                  </a:lnTo>
                  <a:lnTo>
                    <a:pt x="0" y="168148"/>
                  </a:lnTo>
                  <a:lnTo>
                    <a:pt x="0" y="78486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231654" y="2678287"/>
            <a:ext cx="478631" cy="302419"/>
            <a:chOff x="6975538" y="3571049"/>
            <a:chExt cx="638175" cy="403225"/>
          </a:xfrm>
        </p:grpSpPr>
        <p:sp>
          <p:nvSpPr>
            <p:cNvPr id="15" name="object 15"/>
            <p:cNvSpPr/>
            <p:nvPr/>
          </p:nvSpPr>
          <p:spPr>
            <a:xfrm>
              <a:off x="6986651" y="3582161"/>
              <a:ext cx="615950" cy="381000"/>
            </a:xfrm>
            <a:custGeom>
              <a:avLst/>
              <a:gdLst/>
              <a:ahLst/>
              <a:cxnLst/>
              <a:rect l="l" t="t" r="r" b="b"/>
              <a:pathLst>
                <a:path w="615950" h="381000">
                  <a:moveTo>
                    <a:pt x="329692" y="0"/>
                  </a:moveTo>
                  <a:lnTo>
                    <a:pt x="301117" y="78486"/>
                  </a:lnTo>
                  <a:lnTo>
                    <a:pt x="0" y="78486"/>
                  </a:lnTo>
                  <a:lnTo>
                    <a:pt x="0" y="168148"/>
                  </a:lnTo>
                  <a:lnTo>
                    <a:pt x="268477" y="168148"/>
                  </a:lnTo>
                  <a:lnTo>
                    <a:pt x="252095" y="212851"/>
                  </a:lnTo>
                  <a:lnTo>
                    <a:pt x="0" y="212851"/>
                  </a:lnTo>
                  <a:lnTo>
                    <a:pt x="0" y="302513"/>
                  </a:lnTo>
                  <a:lnTo>
                    <a:pt x="219582" y="302513"/>
                  </a:lnTo>
                  <a:lnTo>
                    <a:pt x="202056" y="350393"/>
                  </a:lnTo>
                  <a:lnTo>
                    <a:pt x="286257" y="381000"/>
                  </a:lnTo>
                  <a:lnTo>
                    <a:pt x="314832" y="302513"/>
                  </a:lnTo>
                  <a:lnTo>
                    <a:pt x="615950" y="302513"/>
                  </a:lnTo>
                  <a:lnTo>
                    <a:pt x="615950" y="212851"/>
                  </a:lnTo>
                  <a:lnTo>
                    <a:pt x="347472" y="212851"/>
                  </a:lnTo>
                  <a:lnTo>
                    <a:pt x="363854" y="168148"/>
                  </a:lnTo>
                  <a:lnTo>
                    <a:pt x="615950" y="168148"/>
                  </a:lnTo>
                  <a:lnTo>
                    <a:pt x="615950" y="78486"/>
                  </a:lnTo>
                  <a:lnTo>
                    <a:pt x="396367" y="78486"/>
                  </a:lnTo>
                  <a:lnTo>
                    <a:pt x="413893" y="30606"/>
                  </a:lnTo>
                  <a:lnTo>
                    <a:pt x="329692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986651" y="3582161"/>
              <a:ext cx="615950" cy="381000"/>
            </a:xfrm>
            <a:custGeom>
              <a:avLst/>
              <a:gdLst/>
              <a:ahLst/>
              <a:cxnLst/>
              <a:rect l="l" t="t" r="r" b="b"/>
              <a:pathLst>
                <a:path w="615950" h="381000">
                  <a:moveTo>
                    <a:pt x="0" y="78486"/>
                  </a:moveTo>
                  <a:lnTo>
                    <a:pt x="301117" y="78486"/>
                  </a:lnTo>
                  <a:lnTo>
                    <a:pt x="329692" y="0"/>
                  </a:lnTo>
                  <a:lnTo>
                    <a:pt x="413893" y="30606"/>
                  </a:lnTo>
                  <a:lnTo>
                    <a:pt x="396367" y="78486"/>
                  </a:lnTo>
                  <a:lnTo>
                    <a:pt x="615950" y="78486"/>
                  </a:lnTo>
                  <a:lnTo>
                    <a:pt x="615950" y="168148"/>
                  </a:lnTo>
                  <a:lnTo>
                    <a:pt x="363854" y="168148"/>
                  </a:lnTo>
                  <a:lnTo>
                    <a:pt x="347472" y="212851"/>
                  </a:lnTo>
                  <a:lnTo>
                    <a:pt x="615950" y="212851"/>
                  </a:lnTo>
                  <a:lnTo>
                    <a:pt x="615950" y="302513"/>
                  </a:lnTo>
                  <a:lnTo>
                    <a:pt x="314832" y="302513"/>
                  </a:lnTo>
                  <a:lnTo>
                    <a:pt x="286257" y="381000"/>
                  </a:lnTo>
                  <a:lnTo>
                    <a:pt x="202056" y="350393"/>
                  </a:lnTo>
                  <a:lnTo>
                    <a:pt x="219582" y="302513"/>
                  </a:lnTo>
                  <a:lnTo>
                    <a:pt x="0" y="302513"/>
                  </a:lnTo>
                  <a:lnTo>
                    <a:pt x="0" y="212851"/>
                  </a:lnTo>
                  <a:lnTo>
                    <a:pt x="252095" y="212851"/>
                  </a:lnTo>
                  <a:lnTo>
                    <a:pt x="268477" y="168148"/>
                  </a:lnTo>
                  <a:lnTo>
                    <a:pt x="0" y="168148"/>
                  </a:lnTo>
                  <a:lnTo>
                    <a:pt x="0" y="78486"/>
                  </a:lnTo>
                  <a:close/>
                </a:path>
              </a:pathLst>
            </a:custGeom>
            <a:ln w="22225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01044" y="3876218"/>
            <a:ext cx="323850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200" spc="-248" dirty="0">
                <a:latin typeface="Trebuchet MS"/>
                <a:cs typeface="Trebuchet MS"/>
              </a:rPr>
              <a:t>?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3220" y="3819068"/>
            <a:ext cx="323850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200" spc="-248" dirty="0">
                <a:latin typeface="Trebuchet MS"/>
                <a:cs typeface="Trebuchet MS"/>
              </a:rPr>
              <a:t>?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7280" y="4162196"/>
            <a:ext cx="323850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200" spc="-248" dirty="0">
                <a:latin typeface="Trebuchet MS"/>
                <a:cs typeface="Trebuchet MS"/>
              </a:rPr>
              <a:t>?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6DC13B1-4DCC-4312-91C5-C66EE989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Recognition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25866" y="6062131"/>
            <a:ext cx="192404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306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35"/>
              </a:spcBef>
            </a:pPr>
            <a:fld id="{81D60167-4931-47E6-BA6A-407CBD079E47}" type="slidenum">
              <a:rPr lang="en-ID" spc="-25" smtClean="0"/>
              <a:pPr marL="38100">
                <a:spcBef>
                  <a:spcPts val="35"/>
                </a:spcBef>
              </a:pPr>
              <a:t>9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504520" y="1248061"/>
            <a:ext cx="5704999" cy="3432671"/>
          </a:xfrm>
          <a:prstGeom prst="rect">
            <a:avLst/>
          </a:prstGeom>
        </p:spPr>
        <p:txBody>
          <a:bodyPr vert="horz" wrap="square" lIns="0" tIns="107633" rIns="0" bIns="0" rtlCol="0">
            <a:spAutoFit/>
          </a:bodyPr>
          <a:lstStyle/>
          <a:p>
            <a:pPr marL="239078" indent="-230029">
              <a:spcBef>
                <a:spcPts val="848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Robotic – navigation and control</a:t>
            </a:r>
          </a:p>
          <a:p>
            <a:pPr marL="239078" marR="3810" indent="-230029">
              <a:spcBef>
                <a:spcPts val="773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Medical Image Analysis – measurement and interpretation of many types of  images</a:t>
            </a:r>
          </a:p>
          <a:p>
            <a:pPr marL="239078" indent="-230029">
              <a:spcBef>
                <a:spcPts val="776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Industrial Inspection – measurement, fault checking, process control</a:t>
            </a:r>
          </a:p>
          <a:p>
            <a:pPr marL="239078" indent="-230029">
              <a:spcBef>
                <a:spcPts val="776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Optical Character Recognition – text reading</a:t>
            </a:r>
          </a:p>
          <a:p>
            <a:pPr marL="239078" indent="-230029">
              <a:spcBef>
                <a:spcPts val="773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Remote Sensing – land use and environmental monitoring</a:t>
            </a:r>
          </a:p>
          <a:p>
            <a:pPr marL="239078" indent="-230029">
              <a:spcBef>
                <a:spcPts val="776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sz="1600" dirty="0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Psychology, AI – exploring representation and computation in natural vision</a:t>
            </a:r>
            <a:endParaRPr lang="en-US" sz="1600" dirty="0">
              <a:solidFill>
                <a:schemeClr val="dk1"/>
              </a:solidFill>
              <a:latin typeface="Varela Round"/>
              <a:cs typeface="Varela Round"/>
              <a:sym typeface="Varela Round"/>
            </a:endParaRPr>
          </a:p>
          <a:p>
            <a:pPr marL="239078" indent="-230029">
              <a:spcBef>
                <a:spcPts val="776"/>
              </a:spcBef>
              <a:buClr>
                <a:srgbClr val="903062"/>
              </a:buClr>
              <a:buSzPct val="91666"/>
              <a:buFont typeface="Arial"/>
              <a:buChar char=""/>
              <a:tabLst>
                <a:tab pos="239078" algn="l"/>
                <a:tab pos="239554" algn="l"/>
              </a:tabLst>
            </a:pPr>
            <a:r>
              <a:rPr lang="en-ID" sz="1600" b="1" dirty="0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Pattern Recognition</a:t>
            </a:r>
            <a:endParaRPr sz="1600" b="1" dirty="0">
              <a:solidFill>
                <a:schemeClr val="dk1"/>
              </a:solidFill>
              <a:latin typeface="Varela Round"/>
              <a:cs typeface="Varela Round"/>
              <a:sym typeface="Varela Round"/>
            </a:endParaRPr>
          </a:p>
        </p:txBody>
      </p:sp>
      <p:sp>
        <p:nvSpPr>
          <p:cNvPr id="7" name="Google Shape;132;p20">
            <a:extLst>
              <a:ext uri="{FF2B5EF4-FFF2-40B4-BE49-F238E27FC236}">
                <a16:creationId xmlns:a16="http://schemas.microsoft.com/office/drawing/2014/main" id="{59E65414-2C9D-46A9-A1F5-7ED9EDFA5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050" y="421655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Aplikasi Computer Vision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13404</TotalTime>
  <Words>713</Words>
  <Application>Microsoft Macintosh PowerPoint</Application>
  <PresentationFormat>Custom</PresentationFormat>
  <Paragraphs>163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Varela Round</vt:lpstr>
      <vt:lpstr>Trebuchet MS</vt:lpstr>
      <vt:lpstr>Times New Roman</vt:lpstr>
      <vt:lpstr>Shadows Into Light</vt:lpstr>
      <vt:lpstr>Arial</vt:lpstr>
      <vt:lpstr>Trinculo template</vt:lpstr>
      <vt:lpstr>  Pengantar Computer Vision</vt:lpstr>
      <vt:lpstr>Pengertian</vt:lpstr>
      <vt:lpstr>Pengertian</vt:lpstr>
      <vt:lpstr>PowerPoint Presentation</vt:lpstr>
      <vt:lpstr>Hasil Proses Pengolahan Citra</vt:lpstr>
      <vt:lpstr>Hasil Proses Pengolahan Citra : Deteksi Wajah</vt:lpstr>
      <vt:lpstr>Hasil Proses Computer Vision</vt:lpstr>
      <vt:lpstr>Character Recognition</vt:lpstr>
      <vt:lpstr>Aplikasi Computer 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PERTIMBANGAN DALAM PERANCANGAN CV</vt:lpstr>
      <vt:lpstr>PERTIMBANGAN DALAM PERANCANGAN CV</vt:lpstr>
      <vt:lpstr>Thank you!</vt:lpstr>
      <vt:lpstr>Credits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 Citra Digital</dc:title>
  <dc:creator>ASUS</dc:creator>
  <cp:lastModifiedBy>Microsoft Office User</cp:lastModifiedBy>
  <cp:revision>25</cp:revision>
  <dcterms:modified xsi:type="dcterms:W3CDTF">2021-10-20T11:34:46Z</dcterms:modified>
</cp:coreProperties>
</file>