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42"/>
  </p:notesMasterIdLst>
  <p:sldIdLst>
    <p:sldId id="271" r:id="rId2"/>
    <p:sldId id="272" r:id="rId3"/>
    <p:sldId id="274" r:id="rId4"/>
    <p:sldId id="327" r:id="rId5"/>
    <p:sldId id="282" r:id="rId6"/>
    <p:sldId id="283" r:id="rId7"/>
    <p:sldId id="285" r:id="rId8"/>
    <p:sldId id="286" r:id="rId9"/>
    <p:sldId id="275" r:id="rId10"/>
    <p:sldId id="324" r:id="rId11"/>
    <p:sldId id="322" r:id="rId12"/>
    <p:sldId id="289" r:id="rId13"/>
    <p:sldId id="292" r:id="rId14"/>
    <p:sldId id="293" r:id="rId15"/>
    <p:sldId id="287" r:id="rId16"/>
    <p:sldId id="277" r:id="rId17"/>
    <p:sldId id="297" r:id="rId18"/>
    <p:sldId id="296" r:id="rId19"/>
    <p:sldId id="321" r:id="rId20"/>
    <p:sldId id="295" r:id="rId21"/>
    <p:sldId id="319" r:id="rId22"/>
    <p:sldId id="300" r:id="rId23"/>
    <p:sldId id="299" r:id="rId24"/>
    <p:sldId id="302" r:id="rId25"/>
    <p:sldId id="303" r:id="rId26"/>
    <p:sldId id="279" r:id="rId27"/>
    <p:sldId id="304" r:id="rId28"/>
    <p:sldId id="306" r:id="rId29"/>
    <p:sldId id="313" r:id="rId30"/>
    <p:sldId id="311" r:id="rId31"/>
    <p:sldId id="315" r:id="rId32"/>
    <p:sldId id="316" r:id="rId33"/>
    <p:sldId id="280" r:id="rId34"/>
    <p:sldId id="328" r:id="rId35"/>
    <p:sldId id="317" r:id="rId36"/>
    <p:sldId id="329" r:id="rId37"/>
    <p:sldId id="281" r:id="rId38"/>
    <p:sldId id="318" r:id="rId39"/>
    <p:sldId id="326" r:id="rId40"/>
    <p:sldId id="320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558"/>
  </p:normalViewPr>
  <p:slideViewPr>
    <p:cSldViewPr snapToGrid="0" snapToObjects="1">
      <p:cViewPr>
        <p:scale>
          <a:sx n="100" d="100"/>
          <a:sy n="100" d="100"/>
        </p:scale>
        <p:origin x="114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197CE-72DE-1C41-BA4C-8BCC05845547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8577-C55E-1E44-BB86-86CCEDB1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88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2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0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7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6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53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5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8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78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3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9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3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15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1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6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20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9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4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0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091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607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8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29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61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7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539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37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15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80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577-C55E-1E44-BB86-86CCEDB1AD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828675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92876"/>
            <a:ext cx="12192000" cy="36512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823913"/>
            <a:ext cx="12192000" cy="56689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92876"/>
            <a:ext cx="12192000" cy="365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10363200" cy="990600"/>
          </a:xfrm>
        </p:spPr>
        <p:txBody>
          <a:bodyPr anchor="b">
            <a:normAutofit/>
          </a:bodyPr>
          <a:lstStyle>
            <a:lvl1pPr>
              <a:defRPr sz="5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7801"/>
            <a:ext cx="10363200" cy="682625"/>
          </a:xfrm>
        </p:spPr>
        <p:txBody>
          <a:bodyPr/>
          <a:lstStyle>
            <a:lvl1pPr marL="0" indent="0" algn="r">
              <a:buNone/>
              <a:defRPr sz="2600" baseline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de-DE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720725"/>
            <a:ext cx="7679267" cy="107950"/>
          </a:xfrm>
          <a:prstGeom prst="rect">
            <a:avLst/>
          </a:prstGeom>
          <a:solidFill>
            <a:srgbClr val="F26901">
              <a:alpha val="9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720725"/>
            <a:ext cx="5759451" cy="107950"/>
          </a:xfrm>
          <a:prstGeom prst="rect">
            <a:avLst/>
          </a:prstGeom>
          <a:solidFill>
            <a:srgbClr val="FF960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720000"/>
            <a:ext cx="2976331" cy="107950"/>
          </a:xfrm>
          <a:prstGeom prst="rect">
            <a:avLst/>
          </a:prstGeom>
          <a:solidFill>
            <a:srgbClr val="FFCC0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 descr="FDS_logo-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44624"/>
            <a:ext cx="1617348" cy="55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5760D-009D-C94B-92F5-23444CC4C5B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1800">
                <a:solidFill>
                  <a:schemeClr val="accent6"/>
                </a:solidFill>
              </a:defRPr>
            </a:lvl4pPr>
            <a:lvl5pP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1800">
                <a:solidFill>
                  <a:schemeClr val="accent6"/>
                </a:solidFill>
              </a:defRPr>
            </a:lvl4pPr>
            <a:lvl5pP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>
              <a:defRPr/>
            </a:pPr>
            <a:fld id="{E2FB132F-716E-134C-A177-CB84DE7C6DCE}" type="datetime1">
              <a:rPr lang="de-DE" smtClean="0"/>
              <a:t>28.11.2019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6A9AB-715F-3B48-83A0-EB57D262BFA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06563"/>
            <a:ext cx="5386917" cy="4419601"/>
          </a:xfr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  <a:lvl2pPr>
              <a:defRPr sz="2000">
                <a:solidFill>
                  <a:schemeClr val="accent6"/>
                </a:solidFill>
              </a:defRPr>
            </a:lvl2pPr>
            <a:lvl3pPr>
              <a:defRPr sz="1800">
                <a:solidFill>
                  <a:schemeClr val="accent6"/>
                </a:solidFill>
              </a:defRPr>
            </a:lvl3pPr>
            <a:lvl4pPr>
              <a:defRPr sz="1600">
                <a:solidFill>
                  <a:schemeClr val="accent6"/>
                </a:solidFill>
              </a:defRPr>
            </a:lvl4pPr>
            <a:lvl5pPr>
              <a:defRPr sz="1600">
                <a:solidFill>
                  <a:schemeClr val="accent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066800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06563"/>
            <a:ext cx="5389033" cy="4419601"/>
          </a:xfr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  <a:lvl2pPr>
              <a:defRPr sz="2000">
                <a:solidFill>
                  <a:schemeClr val="accent6"/>
                </a:solidFill>
              </a:defRPr>
            </a:lvl2pPr>
            <a:lvl3pPr>
              <a:defRPr sz="1800">
                <a:solidFill>
                  <a:schemeClr val="accent6"/>
                </a:solidFill>
              </a:defRPr>
            </a:lvl3pPr>
            <a:lvl4pPr>
              <a:defRPr sz="1600">
                <a:solidFill>
                  <a:schemeClr val="accent6"/>
                </a:solidFill>
              </a:defRPr>
            </a:lvl4pPr>
            <a:lvl5pPr>
              <a:defRPr sz="1600">
                <a:solidFill>
                  <a:schemeClr val="accent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>
              <a:defRPr/>
            </a:pPr>
            <a:fld id="{E437BDC8-F59C-5944-806D-AA687C4AC7BD}" type="datetime1">
              <a:rPr lang="de-DE" smtClean="0"/>
              <a:t>28.11.2019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24E3-B3C2-794D-9629-52879FD577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78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/>
                </a:solidFill>
              </a:defRPr>
            </a:lvl1pPr>
          </a:lstStyle>
          <a:p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90600"/>
            <a:ext cx="73152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err="1"/>
              <a:t>Click</a:t>
            </a:r>
            <a:r>
              <a:rPr lang="de-DE" dirty="0"/>
              <a:t> to </a:t>
            </a:r>
            <a:r>
              <a:rPr lang="de-DE" dirty="0" err="1"/>
              <a:t>edit</a:t>
            </a:r>
            <a:r>
              <a:rPr lang="de-DE" dirty="0"/>
              <a:t> Master text </a:t>
            </a:r>
            <a:r>
              <a:rPr lang="de-DE" dirty="0" err="1"/>
              <a:t>styles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>
              <a:defRPr/>
            </a:pPr>
            <a:fld id="{06A6664A-E413-2449-808C-0A0DAE728226}" type="datetime1">
              <a:rPr lang="de-DE" smtClean="0"/>
              <a:t>28.11.2019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AB9D8-A40F-8543-A1FB-80A1BC1121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56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</a:defRPr>
            </a:lvl1pPr>
          </a:lstStyle>
          <a:p>
            <a:pPr>
              <a:defRPr/>
            </a:pPr>
            <a:fld id="{4BA598F0-8861-9C48-A1A9-A9171A8D2F18}" type="datetime1">
              <a:rPr lang="de-DE" smtClean="0"/>
              <a:t>28.11.2019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0881A-E3A9-084B-880B-9C81D59C1C7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1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B04D-15B0-C548-AAAD-17B7DC50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BC7AD-18A7-F64A-9A0B-DD343A0A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DC99-F360-4146-AF0B-3D20146DB63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0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"/>
            <a:ext cx="12192000" cy="828675"/>
          </a:xfrm>
          <a:prstGeom prst="rect">
            <a:avLst/>
          </a:pr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492876"/>
            <a:ext cx="12240683" cy="3651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"/>
            <a:ext cx="115824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 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66800"/>
            <a:ext cx="10972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477001"/>
            <a:ext cx="1524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EA56DE02-67C8-5740-89C7-D140B8E1201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609600" y="6477001"/>
            <a:ext cx="3860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1200" b="0" i="0" noProof="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CFDS  3 – Class 2019 Spring – Final Presentations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720725"/>
            <a:ext cx="7679267" cy="107950"/>
          </a:xfrm>
          <a:prstGeom prst="rect">
            <a:avLst/>
          </a:prstGeom>
          <a:solidFill>
            <a:srgbClr val="F26901">
              <a:alpha val="9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720725"/>
            <a:ext cx="5759451" cy="107950"/>
          </a:xfrm>
          <a:prstGeom prst="rect">
            <a:avLst/>
          </a:prstGeom>
          <a:solidFill>
            <a:srgbClr val="FF960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720000"/>
            <a:ext cx="2976331" cy="107950"/>
          </a:xfrm>
          <a:prstGeom prst="rect">
            <a:avLst/>
          </a:prstGeom>
          <a:solidFill>
            <a:srgbClr val="FFCC0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 sz="180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3" name="Picture 22" descr="FDS_logo-white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44624"/>
            <a:ext cx="1617348" cy="554462"/>
          </a:xfrm>
          <a:prstGeom prst="rect">
            <a:avLst/>
          </a:prstGeom>
        </p:spPr>
      </p:pic>
      <p:pic>
        <p:nvPicPr>
          <p:cNvPr id="15" name="Picture 14" descr="FDS_logo-white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008" y="6480000"/>
            <a:ext cx="1011035" cy="3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8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7" r:id="rId4"/>
    <p:sldLayoutId id="2147483671" r:id="rId5"/>
    <p:sldLayoutId id="2147483672" r:id="rId6"/>
    <p:sldLayoutId id="2147483661" r:id="rId7"/>
  </p:sldLayoutIdLst>
  <p:hf hdr="0" ftr="0" dt="0"/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3600" b="0" i="0" kern="1200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0" i="0" kern="12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0" i="0" kern="12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b="0" i="0" kern="12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medium.com/@shivajbd/understanding-input-and-output-shape-in-lstm-keras-c501ee95c65e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3B3D-29F0-0142-B45B-DAF82D06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914273"/>
            <a:ext cx="10363200" cy="9906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Predicting Queen of Markets - VIX</a:t>
            </a:r>
            <a:br>
              <a:rPr lang="en-US" sz="5300" dirty="0"/>
            </a:br>
            <a:r>
              <a:rPr lang="en-US" sz="2000" dirty="0"/>
              <a:t>Is it possible to predict the VIX using RNN (LSTM)?</a:t>
            </a:r>
            <a:br>
              <a:rPr lang="en-US" sz="4400" dirty="0"/>
            </a:br>
            <a:br>
              <a:rPr lang="en-US" sz="4400" dirty="0"/>
            </a:br>
            <a:r>
              <a:rPr lang="en-US" sz="3100" dirty="0"/>
              <a:t>Alexander Novak</a:t>
            </a:r>
            <a:br>
              <a:rPr lang="en-US" sz="3100" dirty="0"/>
            </a:br>
            <a:r>
              <a:rPr lang="en-US" sz="3100" dirty="0"/>
              <a:t>CFDS 3 – Class 2019 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8D1E0-FCCA-F940-BA4E-5BA925AA8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Chartered</a:t>
            </a:r>
            <a:r>
              <a:rPr lang="de-DE" dirty="0"/>
              <a:t> Financial Data Scientist (CFDS)</a:t>
            </a:r>
          </a:p>
        </p:txBody>
      </p:sp>
    </p:spTree>
    <p:extLst>
      <p:ext uri="{BB962C8B-B14F-4D97-AF65-F5344CB8AC3E}">
        <p14:creationId xmlns:p14="http://schemas.microsoft.com/office/powerpoint/2010/main" val="153091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Problem Description - Goal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/>
              <a:t>LSTM </a:t>
            </a:r>
            <a:r>
              <a:rPr lang="de-DE" sz="2400" dirty="0" err="1"/>
              <a:t>training</a:t>
            </a:r>
            <a:r>
              <a:rPr lang="de-DE" sz="2400" dirty="0"/>
              <a:t> </a:t>
            </a:r>
            <a:r>
              <a:rPr lang="de-DE" sz="2400" dirty="0" err="1"/>
              <a:t>framework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produces</a:t>
            </a:r>
            <a:r>
              <a:rPr lang="de-DE" sz="2400" dirty="0"/>
              <a:t> multiple LSTM </a:t>
            </a:r>
            <a:r>
              <a:rPr lang="de-DE" sz="2400" dirty="0" err="1"/>
              <a:t>models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assessed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answer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problem</a:t>
            </a:r>
            <a:r>
              <a:rPr lang="de-DE" sz="2400" dirty="0"/>
              <a:t> </a:t>
            </a:r>
            <a:r>
              <a:rPr lang="de-DE" sz="2400" dirty="0" err="1"/>
              <a:t>question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7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Problem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Predicting</a:t>
            </a:r>
            <a:r>
              <a:rPr lang="de-DE" sz="2400" dirty="0"/>
              <a:t> stock </a:t>
            </a:r>
            <a:r>
              <a:rPr lang="de-DE" sz="2400" dirty="0" err="1"/>
              <a:t>markets</a:t>
            </a:r>
            <a:r>
              <a:rPr lang="de-DE" sz="2400" dirty="0"/>
              <a:t> – </a:t>
            </a:r>
            <a:r>
              <a:rPr lang="de-DE" sz="2400" dirty="0" err="1"/>
              <a:t>again</a:t>
            </a:r>
            <a:r>
              <a:rPr lang="de-DE" sz="24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24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Problem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Predicting</a:t>
            </a:r>
            <a:r>
              <a:rPr lang="de-DE" sz="2400" dirty="0"/>
              <a:t> stock </a:t>
            </a:r>
            <a:r>
              <a:rPr lang="de-DE" sz="2400" dirty="0" err="1"/>
              <a:t>markets</a:t>
            </a:r>
            <a:r>
              <a:rPr lang="de-DE" sz="2400" dirty="0"/>
              <a:t> – </a:t>
            </a:r>
            <a:r>
              <a:rPr lang="de-DE" sz="2400" dirty="0" err="1"/>
              <a:t>again</a:t>
            </a:r>
            <a:r>
              <a:rPr lang="de-DE" sz="24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0BADC-3601-444D-AAC1-54635366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22" y="2085159"/>
            <a:ext cx="1438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0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Problem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Predicting</a:t>
            </a:r>
            <a:r>
              <a:rPr lang="de-DE" sz="2400" dirty="0"/>
              <a:t> stock </a:t>
            </a:r>
            <a:r>
              <a:rPr lang="de-DE" sz="2400" dirty="0" err="1"/>
              <a:t>markets</a:t>
            </a:r>
            <a:r>
              <a:rPr lang="de-DE" sz="2400" dirty="0"/>
              <a:t> – </a:t>
            </a:r>
            <a:r>
              <a:rPr lang="de-DE" sz="2400" dirty="0" err="1"/>
              <a:t>again</a:t>
            </a:r>
            <a:r>
              <a:rPr lang="de-DE" sz="24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0BADC-3601-444D-AAC1-54635366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22" y="2085159"/>
            <a:ext cx="1438275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55CF8-CB7B-4FB6-9389-5BB48F19E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314" y="2711095"/>
            <a:ext cx="4704669" cy="25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0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Problem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Predicting</a:t>
            </a:r>
            <a:r>
              <a:rPr lang="de-DE" sz="2400" dirty="0"/>
              <a:t> stock </a:t>
            </a:r>
            <a:r>
              <a:rPr lang="de-DE" sz="2400" dirty="0" err="1"/>
              <a:t>markets</a:t>
            </a:r>
            <a:r>
              <a:rPr lang="de-DE" sz="2400" dirty="0"/>
              <a:t> – </a:t>
            </a:r>
            <a:r>
              <a:rPr lang="de-DE" sz="2400" dirty="0" err="1"/>
              <a:t>again</a:t>
            </a:r>
            <a:r>
              <a:rPr lang="de-DE" sz="24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0BADC-3601-444D-AAC1-546353665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22" y="2085159"/>
            <a:ext cx="1438275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55CF8-CB7B-4FB6-9389-5BB48F19E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314" y="2711095"/>
            <a:ext cx="4704669" cy="2587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AA3FA-293C-4D3D-A568-DBB492136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0" y="4180659"/>
            <a:ext cx="16954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Problem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Univariate timeseries data (commonly used)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Stocks as preferred markets to predict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Different price formation: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Stocks: Prices are based on supply and demand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VIX: calculated by </a:t>
            </a:r>
            <a:r>
              <a:rPr lang="en-US" sz="2000" dirty="0" err="1"/>
              <a:t>Cboe</a:t>
            </a:r>
            <a:r>
              <a:rPr lang="en-US" sz="2000" dirty="0"/>
              <a:t> based on index options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VIX: only in a range (~9 – 85)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93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9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Advantage 1</a:t>
            </a:r>
            <a:r>
              <a:rPr lang="en-US" sz="2400" dirty="0"/>
              <a:t>: structured timeseries data &amp;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Advantage 2</a:t>
            </a:r>
            <a:r>
              <a:rPr lang="en-US" sz="2400" dirty="0"/>
              <a:t>: high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5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Advantage 1</a:t>
            </a:r>
            <a:r>
              <a:rPr lang="en-US" sz="2400" dirty="0"/>
              <a:t>: structured timeseries data &amp;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Advantage 2</a:t>
            </a:r>
            <a:r>
              <a:rPr lang="en-US" sz="2400" dirty="0"/>
              <a:t>: high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Disadvantage 1</a:t>
            </a:r>
            <a:r>
              <a:rPr lang="en-US" sz="2400" dirty="0"/>
              <a:t>: Not enough historical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Disadvantage 2</a:t>
            </a:r>
            <a:r>
              <a:rPr lang="en-US" sz="2400" dirty="0"/>
              <a:t>: Expensive for some timeseries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4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 – Missing Data Imputation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Based on skewness </a:t>
            </a:r>
            <a:r>
              <a:rPr lang="en-US" sz="2400" dirty="0">
                <a:sym typeface="Wingdings" panose="05000000000000000000" pitchFamily="2" charset="2"/>
              </a:rPr>
              <a:t> mean, mode, median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 data deleted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21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F07E9-07F8-428C-94B7-AA15C804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1919287"/>
            <a:ext cx="59626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6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Volatility Data since 1990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S&amp;P500 Data since 1990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VIX Futures (Contango, Backwardation)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Put/Call Ratio (</a:t>
            </a:r>
            <a:r>
              <a:rPr lang="en-US" sz="2400" dirty="0" err="1"/>
              <a:t>Cboe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Advanced/Declined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E1847-2721-4DD6-9A4B-CA92DB81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2494753"/>
            <a:ext cx="4870450" cy="38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31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 -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Ivolatility.com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Yahoo finance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Quandl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Tradingview.com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err="1"/>
              <a:t>Vixcentral</a:t>
            </a:r>
            <a:r>
              <a:rPr lang="en-US" sz="2400"/>
              <a:t>.com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61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 – Preparation for ML -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MinMaxScaler</a:t>
            </a:r>
            <a:r>
              <a:rPr lang="en-US" sz="2400" dirty="0"/>
              <a:t> (</a:t>
            </a:r>
            <a:r>
              <a:rPr lang="en-US" sz="2400" dirty="0" err="1"/>
              <a:t>sklearn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Doc: “</a:t>
            </a:r>
            <a:r>
              <a:rPr lang="en-GB" sz="2400" dirty="0"/>
              <a:t>Transforms features by scaling each feature to a given range.”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884933-AE4A-4A6F-A163-56DD91C5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553" y="2917296"/>
            <a:ext cx="3686893" cy="10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5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 – Preparation for ML – 3d Shape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B69E0-CB24-4931-8FB3-6625C433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07067"/>
            <a:ext cx="1730212" cy="3395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CCB34-4A5F-42B4-A4BC-402D2FC5D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5226575"/>
            <a:ext cx="1730212" cy="94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C9EBA-F8E4-4515-AB13-40E237C60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762" y="1507067"/>
            <a:ext cx="1929459" cy="2480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D07A4-9DFC-4B15-99F8-35979FB8A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252" y="1984376"/>
            <a:ext cx="2091936" cy="267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8E5D8-FCBE-4AEC-99EC-F701B3472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984" y="2442633"/>
            <a:ext cx="2093318" cy="267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BB5AF-5090-43A3-8D98-56F10A384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6054" y="3003550"/>
            <a:ext cx="2081383" cy="267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6B7797-2986-4489-9763-5CCD566B7B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2703" y="3493594"/>
            <a:ext cx="2071542" cy="26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73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 – Preparation for ML – 3d Shape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B69E0-CB24-4931-8FB3-6625C433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07067"/>
            <a:ext cx="1730212" cy="3395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CCB34-4A5F-42B4-A4BC-402D2FC5D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5226575"/>
            <a:ext cx="1730212" cy="94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C9EBA-F8E4-4515-AB13-40E237C60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762" y="1507067"/>
            <a:ext cx="1929459" cy="2480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D07A4-9DFC-4B15-99F8-35979FB8A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252" y="1984376"/>
            <a:ext cx="2091936" cy="267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8E5D8-FCBE-4AEC-99EC-F701B3472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984" y="2442633"/>
            <a:ext cx="2093318" cy="267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BB5AF-5090-43A3-8D98-56F10A384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6054" y="3003550"/>
            <a:ext cx="2081383" cy="267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6B7797-2986-4489-9763-5CCD566B7B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2703" y="3493594"/>
            <a:ext cx="2071542" cy="2679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B709BC-6D15-40DC-9EC0-E9AF6C4004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7019" y="1921669"/>
            <a:ext cx="3697884" cy="35480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8E8131-39F3-468B-ADB0-08E8EA870BAF}"/>
              </a:ext>
            </a:extLst>
          </p:cNvPr>
          <p:cNvSpPr txBox="1"/>
          <p:nvPr/>
        </p:nvSpPr>
        <p:spPr>
          <a:xfrm>
            <a:off x="8307024" y="5542715"/>
            <a:ext cx="29221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Source: (</a:t>
            </a:r>
            <a:r>
              <a:rPr lang="en-GB" sz="1050" dirty="0"/>
              <a:t>Understanding Input and Output shapes in LSTM | </a:t>
            </a:r>
            <a:r>
              <a:rPr lang="en-GB" sz="1050" dirty="0" err="1"/>
              <a:t>Keras</a:t>
            </a:r>
            <a:r>
              <a:rPr lang="de-DE" sz="1050" dirty="0"/>
              <a:t>)</a:t>
            </a:r>
          </a:p>
          <a:p>
            <a:r>
              <a:rPr lang="de-DE" sz="900" dirty="0">
                <a:hlinkClick r:id="rId11"/>
              </a:rPr>
              <a:t>https://medium.com/@shivajbd/understanding-input-and-output-shape-in-lstm-keras-c501ee95c65e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100693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Data – Preparation for ML – 3d Shape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B69E0-CB24-4931-8FB3-6625C433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07067"/>
            <a:ext cx="1730212" cy="3395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BCCB34-4A5F-42B4-A4BC-402D2FC5D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5226575"/>
            <a:ext cx="1730212" cy="94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C9EBA-F8E4-4515-AB13-40E237C60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762" y="1507067"/>
            <a:ext cx="1929459" cy="2480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D07A4-9DFC-4B15-99F8-35979FB8A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252" y="1984376"/>
            <a:ext cx="2091936" cy="267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68E5D8-FCBE-4AEC-99EC-F701B3472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984" y="2442633"/>
            <a:ext cx="2093318" cy="267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9BB5AF-5090-43A3-8D98-56F10A384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6054" y="3003550"/>
            <a:ext cx="2081383" cy="267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6B7797-2986-4489-9763-5CCD566B7B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2703" y="3493594"/>
            <a:ext cx="2071542" cy="2679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B709BC-6D15-40DC-9EC0-E9AF6C4004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7019" y="1921669"/>
            <a:ext cx="3697884" cy="35480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E5E611-C082-46DD-BC4F-82C668243BED}"/>
              </a:ext>
            </a:extLst>
          </p:cNvPr>
          <p:cNvSpPr txBox="1"/>
          <p:nvPr/>
        </p:nvSpPr>
        <p:spPr>
          <a:xfrm>
            <a:off x="609599" y="1507066"/>
            <a:ext cx="11277601" cy="4678204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r>
              <a:rPr lang="de-DE" sz="2800" b="1" dirty="0"/>
              <a:t>Keras </a:t>
            </a:r>
            <a:r>
              <a:rPr lang="de-DE" sz="2800" b="1" dirty="0" err="1"/>
              <a:t>TimeSeriesGenerator</a:t>
            </a:r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de-DE" sz="2800" b="1" dirty="0"/>
          </a:p>
          <a:p>
            <a:pPr algn="ctr"/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279663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Approach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81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Approach</a:t>
            </a:r>
          </a:p>
          <a:p>
            <a:pPr marL="0" indent="0">
              <a:buNone/>
            </a:pPr>
            <a:r>
              <a:rPr lang="en-US" sz="2400" dirty="0"/>
              <a:t>Main goal: LSTM model framework to find the best </a:t>
            </a:r>
          </a:p>
          <a:p>
            <a:pPr marL="0" indent="0">
              <a:buNone/>
            </a:pPr>
            <a:r>
              <a:rPr lang="en-US" sz="2400" dirty="0"/>
              <a:t>LSTM model to predict the VIX.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E21D2-9E7C-4F13-8EA0-83937958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067" y="1519807"/>
            <a:ext cx="3217333" cy="48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Approach – What is “Prediction”?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Simple Value prediction for the next day (5</a:t>
            </a:r>
            <a:r>
              <a:rPr lang="en-US" sz="2400" baseline="30000" dirty="0"/>
              <a:t>th</a:t>
            </a:r>
            <a:r>
              <a:rPr lang="en-US" sz="2400" dirty="0"/>
              <a:t> / 10</a:t>
            </a:r>
            <a:r>
              <a:rPr lang="en-US" sz="2400" baseline="30000" dirty="0"/>
              <a:t>th</a:t>
            </a:r>
            <a:r>
              <a:rPr lang="en-US" sz="2400" dirty="0"/>
              <a:t> / 15</a:t>
            </a:r>
            <a:r>
              <a:rPr lang="en-US" sz="2400" baseline="30000" dirty="0"/>
              <a:t>th</a:t>
            </a:r>
            <a:r>
              <a:rPr lang="en-US" sz="2400" dirty="0"/>
              <a:t> day)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Supervised learning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Sequence of values to predict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Binary Prediction (goes up, goes down)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Prediction of % change for the next day (5</a:t>
            </a:r>
            <a:r>
              <a:rPr lang="en-US" sz="2400" baseline="30000" dirty="0"/>
              <a:t>th</a:t>
            </a:r>
            <a:r>
              <a:rPr lang="en-US" sz="2400" dirty="0"/>
              <a:t> / 10</a:t>
            </a:r>
            <a:r>
              <a:rPr lang="en-US" sz="2400" baseline="30000" dirty="0"/>
              <a:t>th</a:t>
            </a:r>
            <a:r>
              <a:rPr lang="en-US" sz="2400" dirty="0"/>
              <a:t> / 15</a:t>
            </a:r>
            <a:r>
              <a:rPr lang="en-US" sz="2400" baseline="30000" dirty="0"/>
              <a:t>th</a:t>
            </a:r>
            <a:r>
              <a:rPr lang="en-US" sz="2400" dirty="0"/>
              <a:t> day)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Using Labels for VIX Ranges (pure supervised learning)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21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Approach – Why not classical TS Forecasting?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24D56-A718-414F-867B-D3E8D46F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60" y="1758634"/>
            <a:ext cx="1438275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3A22E-CD71-441F-95A4-7BDF8A0FF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74" y="4027171"/>
            <a:ext cx="2940049" cy="17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1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Motivation</a:t>
            </a:r>
          </a:p>
          <a:p>
            <a:r>
              <a:rPr lang="de-DE" sz="2400" dirty="0"/>
              <a:t>Trading </a:t>
            </a:r>
            <a:r>
              <a:rPr lang="de-DE" sz="2400" dirty="0" err="1"/>
              <a:t>volatility</a:t>
            </a:r>
            <a:r>
              <a:rPr lang="de-DE" sz="2400" dirty="0"/>
              <a:t> (VIX)</a:t>
            </a:r>
          </a:p>
          <a:p>
            <a:r>
              <a:rPr lang="de-DE" sz="2400" dirty="0" err="1"/>
              <a:t>Predicting</a:t>
            </a:r>
            <a:r>
              <a:rPr lang="de-DE" sz="2400" dirty="0"/>
              <a:t> „Fear“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market</a:t>
            </a:r>
            <a:endParaRPr lang="de-D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529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Approach – Why not classical TS Forecasting?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Autoregression Models: AR, ARMA, ARIMA, SARIMA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Suitable for linear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Sophisticated, relatively simple and good training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Challenge: Stationary vs. non-stationary data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91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Approach – LSTM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Suitable for nonlinear TS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Using multiple TS data vs. single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Train different LSTM models based on various: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TS sequence lengths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combination of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target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length of epochs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prediction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13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/>
              <a:t>Results – 4 AR models</a:t>
            </a:r>
          </a:p>
          <a:p>
            <a:r>
              <a:rPr lang="en-US" sz="2400" dirty="0"/>
              <a:t>AR, ARMA, ARIMA &amp; SARIMA</a:t>
            </a:r>
          </a:p>
          <a:p>
            <a:r>
              <a:rPr lang="en-US" sz="2400" dirty="0"/>
              <a:t>TS data: VIX Close, since 2005</a:t>
            </a:r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5"/>
            </a:pPr>
            <a:endParaRPr lang="en-US" b="1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BE41C-5FFD-4A85-9FE3-111F61F4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87135"/>
            <a:ext cx="5252312" cy="2938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9349E-5533-414C-BCB4-2E6F8BACE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2377610"/>
            <a:ext cx="5698067" cy="293840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6179FE-18D8-41B5-843E-C7B2C8DB3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1112"/>
              </p:ext>
            </p:extLst>
          </p:nvPr>
        </p:nvGraphicFramePr>
        <p:xfrm>
          <a:off x="3854450" y="5401737"/>
          <a:ext cx="44831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421">
                  <a:extLst>
                    <a:ext uri="{9D8B030D-6E8A-4147-A177-3AD203B41FA5}">
                      <a16:colId xmlns:a16="http://schemas.microsoft.com/office/drawing/2014/main" val="1801333740"/>
                    </a:ext>
                  </a:extLst>
                </a:gridCol>
                <a:gridCol w="799534">
                  <a:extLst>
                    <a:ext uri="{9D8B030D-6E8A-4147-A177-3AD203B41FA5}">
                      <a16:colId xmlns:a16="http://schemas.microsoft.com/office/drawing/2014/main" val="3537964726"/>
                    </a:ext>
                  </a:extLst>
                </a:gridCol>
                <a:gridCol w="812225">
                  <a:extLst>
                    <a:ext uri="{9D8B030D-6E8A-4147-A177-3AD203B41FA5}">
                      <a16:colId xmlns:a16="http://schemas.microsoft.com/office/drawing/2014/main" val="3629703721"/>
                    </a:ext>
                  </a:extLst>
                </a:gridCol>
                <a:gridCol w="850298">
                  <a:extLst>
                    <a:ext uri="{9D8B030D-6E8A-4147-A177-3AD203B41FA5}">
                      <a16:colId xmlns:a16="http://schemas.microsoft.com/office/drawing/2014/main" val="1105457684"/>
                    </a:ext>
                  </a:extLst>
                </a:gridCol>
                <a:gridCol w="1627622">
                  <a:extLst>
                    <a:ext uri="{9D8B030D-6E8A-4147-A177-3AD203B41FA5}">
                      <a16:colId xmlns:a16="http://schemas.microsoft.com/office/drawing/2014/main" val="42424714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CH" sz="1100" u="none" strike="noStrike" dirty="0">
                          <a:effectLst/>
                        </a:rPr>
                        <a:t> </a:t>
                      </a:r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AR(1,1)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ARMA(1,1,1)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ARIMA(1,1,1)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SARIMA(1, 0, 1)x(0, 0, 1, 4)</a:t>
                      </a:r>
                      <a:endParaRPr lang="it-IT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824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u="none" strike="noStrike" dirty="0">
                          <a:effectLst/>
                        </a:rPr>
                        <a:t>4.58</a:t>
                      </a:r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u="none" strike="noStrike" dirty="0">
                          <a:effectLst/>
                        </a:rPr>
                        <a:t>3.96</a:t>
                      </a:r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u="none" strike="noStrike" dirty="0">
                          <a:effectLst/>
                        </a:rPr>
                        <a:t>3.09</a:t>
                      </a:r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u="none" strike="noStrike" dirty="0">
                          <a:effectLst/>
                        </a:rPr>
                        <a:t>0.94</a:t>
                      </a:r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588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u="none" strike="noStrike" dirty="0">
                          <a:effectLst/>
                        </a:rPr>
                        <a:t>2.14</a:t>
                      </a:r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u="none" strike="noStrike" dirty="0">
                          <a:effectLst/>
                        </a:rPr>
                        <a:t>1.99</a:t>
                      </a:r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u="none" strike="noStrike" dirty="0">
                          <a:effectLst/>
                        </a:rPr>
                        <a:t>1.75</a:t>
                      </a:r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100" u="none" strike="noStrike" dirty="0">
                          <a:effectLst/>
                        </a:rPr>
                        <a:t>0.97</a:t>
                      </a:r>
                      <a:endParaRPr lang="en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25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33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/>
              <a:t>Results – LSTM Training Framework</a:t>
            </a:r>
          </a:p>
          <a:p>
            <a:pPr marL="457200" indent="-457200">
              <a:buFont typeface="+mj-lt"/>
              <a:buAutoNum type="arabicPeriod" startAt="5"/>
            </a:pPr>
            <a:endParaRPr lang="en-US" b="1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DFF0ED-DE54-4686-97B0-9E843C909179}"/>
              </a:ext>
            </a:extLst>
          </p:cNvPr>
          <p:cNvSpPr/>
          <p:nvPr/>
        </p:nvSpPr>
        <p:spPr>
          <a:xfrm>
            <a:off x="948267" y="2162177"/>
            <a:ext cx="1263710" cy="1274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Load LSTM Designs (</a:t>
            </a:r>
            <a:r>
              <a:rPr lang="de-DE" dirty="0" err="1">
                <a:solidFill>
                  <a:schemeClr val="tx1"/>
                </a:solidFill>
              </a:rPr>
              <a:t>json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B78B6-016D-448E-B2C0-EAE49C7EBDEF}"/>
              </a:ext>
            </a:extLst>
          </p:cNvPr>
          <p:cNvSpPr/>
          <p:nvPr/>
        </p:nvSpPr>
        <p:spPr>
          <a:xfrm>
            <a:off x="2843832" y="2162176"/>
            <a:ext cx="1263709" cy="1259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Prepare</a:t>
            </a:r>
            <a:r>
              <a:rPr lang="de-DE" dirty="0">
                <a:solidFill>
                  <a:schemeClr val="tx1"/>
                </a:solidFill>
              </a:rPr>
              <a:t> Data (Split, </a:t>
            </a:r>
            <a:r>
              <a:rPr lang="de-DE" dirty="0" err="1">
                <a:solidFill>
                  <a:schemeClr val="tx1"/>
                </a:solidFill>
              </a:rPr>
              <a:t>Missing</a:t>
            </a:r>
            <a:r>
              <a:rPr lang="de-DE" dirty="0">
                <a:solidFill>
                  <a:schemeClr val="tx1"/>
                </a:solidFill>
              </a:rPr>
              <a:t> Features …)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2ED15-4338-4CED-B3EB-AC70C2782A4C}"/>
              </a:ext>
            </a:extLst>
          </p:cNvPr>
          <p:cNvSpPr/>
          <p:nvPr/>
        </p:nvSpPr>
        <p:spPr>
          <a:xfrm>
            <a:off x="4739396" y="2142766"/>
            <a:ext cx="1263708" cy="1274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Normalize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MinMax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Scaler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F9D99-1E84-4AEA-B8B1-936FE1A7533C}"/>
              </a:ext>
            </a:extLst>
          </p:cNvPr>
          <p:cNvSpPr/>
          <p:nvPr/>
        </p:nvSpPr>
        <p:spPr>
          <a:xfrm>
            <a:off x="6659162" y="2142768"/>
            <a:ext cx="1263707" cy="12742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TimeSeriesGenerator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A1B60-DF50-46B8-AC18-2341E9408634}"/>
              </a:ext>
            </a:extLst>
          </p:cNvPr>
          <p:cNvSpPr/>
          <p:nvPr/>
        </p:nvSpPr>
        <p:spPr>
          <a:xfrm>
            <a:off x="8578927" y="2135356"/>
            <a:ext cx="1342571" cy="12816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Create LSTM </a:t>
            </a:r>
            <a:r>
              <a:rPr lang="de-DE" dirty="0" err="1">
                <a:solidFill>
                  <a:schemeClr val="tx1"/>
                </a:solidFill>
              </a:rPr>
              <a:t>models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985AD-9D0F-4A30-9611-9061065BBC20}"/>
              </a:ext>
            </a:extLst>
          </p:cNvPr>
          <p:cNvSpPr/>
          <p:nvPr/>
        </p:nvSpPr>
        <p:spPr>
          <a:xfrm>
            <a:off x="8618356" y="4068516"/>
            <a:ext cx="1263710" cy="12742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Fit Models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F83576-52AD-4B5C-A885-BE187A126AAF}"/>
              </a:ext>
            </a:extLst>
          </p:cNvPr>
          <p:cNvSpPr/>
          <p:nvPr/>
        </p:nvSpPr>
        <p:spPr>
          <a:xfrm>
            <a:off x="6722305" y="4060130"/>
            <a:ext cx="1200564" cy="1259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BCDFEB-3838-4BD8-A73A-B756F4CD2309}"/>
              </a:ext>
            </a:extLst>
          </p:cNvPr>
          <p:cNvSpPr/>
          <p:nvPr/>
        </p:nvSpPr>
        <p:spPr>
          <a:xfrm>
            <a:off x="4747857" y="4068517"/>
            <a:ext cx="1263709" cy="12742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Evaluate</a:t>
            </a:r>
            <a:r>
              <a:rPr lang="de-DE" dirty="0">
                <a:solidFill>
                  <a:schemeClr val="tx1"/>
                </a:solidFill>
              </a:rPr>
              <a:t> (RMSE, </a:t>
            </a:r>
            <a:r>
              <a:rPr lang="de-DE" dirty="0" err="1">
                <a:solidFill>
                  <a:schemeClr val="tx1"/>
                </a:solidFill>
              </a:rPr>
              <a:t>Visualize</a:t>
            </a:r>
            <a:r>
              <a:rPr lang="de-DE" dirty="0">
                <a:solidFill>
                  <a:schemeClr val="tx1"/>
                </a:solidFill>
              </a:rPr>
              <a:t>)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873839-9897-4BEA-84FC-DF1CAEA429C3}"/>
              </a:ext>
            </a:extLst>
          </p:cNvPr>
          <p:cNvSpPr/>
          <p:nvPr/>
        </p:nvSpPr>
        <p:spPr>
          <a:xfrm>
            <a:off x="2834910" y="4011307"/>
            <a:ext cx="1276972" cy="13175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Save (.h5, Excel)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2E3207-C197-4ADC-91AB-818D42D60B56}"/>
              </a:ext>
            </a:extLst>
          </p:cNvPr>
          <p:cNvSpPr/>
          <p:nvPr/>
        </p:nvSpPr>
        <p:spPr>
          <a:xfrm>
            <a:off x="2211977" y="2571094"/>
            <a:ext cx="656058" cy="4444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C7DE22B-514A-45B6-A3D5-02333E709C52}"/>
              </a:ext>
            </a:extLst>
          </p:cNvPr>
          <p:cNvSpPr/>
          <p:nvPr/>
        </p:nvSpPr>
        <p:spPr>
          <a:xfrm>
            <a:off x="4111882" y="2585372"/>
            <a:ext cx="627514" cy="430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8DA9E23-EB70-47DE-BABA-F009C24E194C}"/>
              </a:ext>
            </a:extLst>
          </p:cNvPr>
          <p:cNvSpPr/>
          <p:nvPr/>
        </p:nvSpPr>
        <p:spPr>
          <a:xfrm>
            <a:off x="6006738" y="2600794"/>
            <a:ext cx="627514" cy="430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5C4BBD-B2F6-4578-9B25-7B77E3CDE91F}"/>
              </a:ext>
            </a:extLst>
          </p:cNvPr>
          <p:cNvSpPr/>
          <p:nvPr/>
        </p:nvSpPr>
        <p:spPr>
          <a:xfrm>
            <a:off x="7930371" y="2584216"/>
            <a:ext cx="627514" cy="430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BD10D5A-ACDE-4F2D-B2C0-0A044A628A4B}"/>
              </a:ext>
            </a:extLst>
          </p:cNvPr>
          <p:cNvSpPr/>
          <p:nvPr/>
        </p:nvSpPr>
        <p:spPr>
          <a:xfrm rot="5400000">
            <a:off x="8936455" y="3527681"/>
            <a:ext cx="627514" cy="430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533E895-3154-47E0-8527-44E90F16A017}"/>
              </a:ext>
            </a:extLst>
          </p:cNvPr>
          <p:cNvSpPr/>
          <p:nvPr/>
        </p:nvSpPr>
        <p:spPr>
          <a:xfrm rot="10800000">
            <a:off x="7930371" y="4474759"/>
            <a:ext cx="687985" cy="430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566066C-0768-4356-B13A-62DD67AAB9DE}"/>
              </a:ext>
            </a:extLst>
          </p:cNvPr>
          <p:cNvSpPr/>
          <p:nvPr/>
        </p:nvSpPr>
        <p:spPr>
          <a:xfrm rot="10800000">
            <a:off x="6011567" y="4492969"/>
            <a:ext cx="705909" cy="430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2E18C22-98FA-4D28-9485-B3E89C46AE1E}"/>
              </a:ext>
            </a:extLst>
          </p:cNvPr>
          <p:cNvSpPr/>
          <p:nvPr/>
        </p:nvSpPr>
        <p:spPr>
          <a:xfrm rot="10800000">
            <a:off x="4111882" y="4468037"/>
            <a:ext cx="602604" cy="43015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3367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/>
              <a:t>Results – LSTM Training Framework - Export</a:t>
            </a:r>
          </a:p>
          <a:p>
            <a:pPr marL="457200" indent="-457200">
              <a:buFont typeface="+mj-lt"/>
              <a:buAutoNum type="arabicPeriod" startAt="5"/>
            </a:pPr>
            <a:endParaRPr lang="en-US" b="1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0F19A6F-3CB5-41AB-AE81-973F6E68A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98542"/>
              </p:ext>
            </p:extLst>
          </p:nvPr>
        </p:nvGraphicFramePr>
        <p:xfrm>
          <a:off x="2275056" y="2359026"/>
          <a:ext cx="7641887" cy="26701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9907">
                  <a:extLst>
                    <a:ext uri="{9D8B030D-6E8A-4147-A177-3AD203B41FA5}">
                      <a16:colId xmlns:a16="http://schemas.microsoft.com/office/drawing/2014/main" val="2251164007"/>
                    </a:ext>
                  </a:extLst>
                </a:gridCol>
                <a:gridCol w="1419886">
                  <a:extLst>
                    <a:ext uri="{9D8B030D-6E8A-4147-A177-3AD203B41FA5}">
                      <a16:colId xmlns:a16="http://schemas.microsoft.com/office/drawing/2014/main" val="671058426"/>
                    </a:ext>
                  </a:extLst>
                </a:gridCol>
                <a:gridCol w="1469882">
                  <a:extLst>
                    <a:ext uri="{9D8B030D-6E8A-4147-A177-3AD203B41FA5}">
                      <a16:colId xmlns:a16="http://schemas.microsoft.com/office/drawing/2014/main" val="2618503784"/>
                    </a:ext>
                  </a:extLst>
                </a:gridCol>
                <a:gridCol w="1882349">
                  <a:extLst>
                    <a:ext uri="{9D8B030D-6E8A-4147-A177-3AD203B41FA5}">
                      <a16:colId xmlns:a16="http://schemas.microsoft.com/office/drawing/2014/main" val="2131809250"/>
                    </a:ext>
                  </a:extLst>
                </a:gridCol>
                <a:gridCol w="1709863">
                  <a:extLst>
                    <a:ext uri="{9D8B030D-6E8A-4147-A177-3AD203B41FA5}">
                      <a16:colId xmlns:a16="http://schemas.microsoft.com/office/drawing/2014/main" val="3176537821"/>
                    </a:ext>
                  </a:extLst>
                </a:gridCol>
              </a:tblGrid>
              <a:tr h="190727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model_name</a:t>
                      </a:r>
                      <a:endParaRPr lang="de-DE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UNI_T1_VIX_CLOSE_SEQU_10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UNI_T20_VIX_CLOSE_SEQU_30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UNI_T1_VIX_DAILY_RETURNS_SEQU_10</a:t>
                      </a:r>
                      <a:endParaRPr lang="en-GB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MULTI_T1_VIX_SPX_CLOSE_SEQU_5</a:t>
                      </a:r>
                      <a:endParaRPr lang="de-DE" sz="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909114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nr_features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 dirty="0">
                          <a:effectLst/>
                        </a:rPr>
                        <a:t>1</a:t>
                      </a:r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2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1236821224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feature_list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VIX_Close,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Close_t_plus_20,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VIX_Close_Pct_Change,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VIX_Close, SPX_Close,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2036853058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3726297267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feature_list_scaled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0,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0,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 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0, 1,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4024870086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nr_epochs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15000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15000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3</a:t>
                      </a:r>
                      <a:r>
                        <a:rPr lang="en-CH" sz="800" u="none" strike="noStrike" dirty="0">
                          <a:effectLst/>
                        </a:rPr>
                        <a:t>000</a:t>
                      </a:r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1500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3540512290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32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32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32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1816655427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ts_sequ_len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30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5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184222670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fut_point_time_step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20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3570999913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activation_func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tanh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tanh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tanh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>
                          <a:effectLst/>
                        </a:rPr>
                        <a:t>tanh</a:t>
                      </a:r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837310674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dropout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0.2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0.2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0.2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0.2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377411794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rmse_train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1.516221579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3</a:t>
                      </a:r>
                      <a:r>
                        <a:rPr lang="en-CH" sz="800" u="none" strike="noStrike" dirty="0">
                          <a:effectLst/>
                        </a:rPr>
                        <a:t>.636335373</a:t>
                      </a:r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0.061979171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1117.563703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1653499690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rmse_test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1.624169475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u="none" strike="noStrike" dirty="0">
                          <a:effectLst/>
                        </a:rPr>
                        <a:t>3</a:t>
                      </a:r>
                      <a:r>
                        <a:rPr lang="en-CH" sz="800" u="none" strike="noStrike" dirty="0">
                          <a:effectLst/>
                        </a:rPr>
                        <a:t>.900740448</a:t>
                      </a:r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0.094880672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2479.061207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292385781"/>
                  </a:ext>
                </a:extLst>
              </a:tr>
              <a:tr h="190727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de-DE" sz="8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training_time</a:t>
                      </a:r>
                      <a:endParaRPr lang="de-DE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87" marR="6887" marT="688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0.010069444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0.004421296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>
                          <a:effectLst/>
                        </a:rPr>
                        <a:t>0.010104167</a:t>
                      </a:r>
                      <a:endParaRPr lang="en-CH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H" sz="800" u="none" strike="noStrike" dirty="0">
                          <a:effectLst/>
                        </a:rPr>
                        <a:t>0.009930556</a:t>
                      </a:r>
                      <a:endParaRPr lang="en-CH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7" marR="6887" marT="6887" marB="0" anchor="b"/>
                </a:tc>
                <a:extLst>
                  <a:ext uri="{0D108BD9-81ED-4DB2-BD59-A6C34878D82A}">
                    <a16:rowId xmlns:a16="http://schemas.microsoft.com/office/drawing/2014/main" val="183299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622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/>
              <a:t>Results – LSTM models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							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									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8B26F-F9FD-413C-AE09-19801799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1628775"/>
            <a:ext cx="98774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4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b="1" dirty="0"/>
              <a:t>Results – LSTM models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b="1" dirty="0"/>
              <a:t>							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									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0C40C-760A-4397-9679-0F8857B2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1443037"/>
            <a:ext cx="98583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2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b="1" dirty="0"/>
              <a:t>Conclusion &amp; Learnings</a:t>
            </a:r>
            <a:endParaRPr lang="en-US" b="1" dirty="0"/>
          </a:p>
          <a:p>
            <a:r>
              <a:rPr lang="de-DE" dirty="0"/>
              <a:t>The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RMSE. </a:t>
            </a:r>
          </a:p>
          <a:p>
            <a:r>
              <a:rPr lang="de-DE" dirty="0"/>
              <a:t>The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RMSE.</a:t>
            </a:r>
          </a:p>
          <a:p>
            <a:r>
              <a:rPr lang="de-DE" dirty="0" err="1"/>
              <a:t>Applying</a:t>
            </a:r>
            <a:r>
              <a:rPr lang="de-DE" dirty="0"/>
              <a:t> Autoregression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and </a:t>
            </a:r>
            <a:r>
              <a:rPr lang="de-DE" dirty="0" err="1"/>
              <a:t>faster</a:t>
            </a:r>
            <a:endParaRPr lang="de-DE" dirty="0"/>
          </a:p>
          <a:p>
            <a:r>
              <a:rPr lang="de-DE" dirty="0" err="1"/>
              <a:t>Predicting</a:t>
            </a:r>
            <a:r>
              <a:rPr lang="de-DE" dirty="0"/>
              <a:t> stock </a:t>
            </a:r>
            <a:r>
              <a:rPr lang="de-DE" dirty="0" err="1"/>
              <a:t>markets</a:t>
            </a:r>
            <a:r>
              <a:rPr lang="de-DE" dirty="0"/>
              <a:t> (</a:t>
            </a:r>
            <a:r>
              <a:rPr lang="de-DE" dirty="0" err="1"/>
              <a:t>sucessfully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still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r>
              <a:rPr lang="de-DE" dirty="0"/>
              <a:t>Best LSTM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on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(</a:t>
            </a:r>
            <a:r>
              <a:rPr lang="de-DE" dirty="0" err="1"/>
              <a:t>low-vola</a:t>
            </a:r>
            <a:r>
              <a:rPr lang="de-DE" dirty="0"/>
              <a:t> vs. High </a:t>
            </a:r>
            <a:r>
              <a:rPr lang="de-DE" dirty="0" err="1"/>
              <a:t>vola</a:t>
            </a:r>
            <a:r>
              <a:rPr lang="de-DE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62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b="1" dirty="0"/>
              <a:t>Conclusion - Outlook</a:t>
            </a:r>
            <a:endParaRPr lang="en-US" b="1" dirty="0"/>
          </a:p>
          <a:p>
            <a:r>
              <a:rPr lang="de-DE" dirty="0"/>
              <a:t>More </a:t>
            </a:r>
            <a:r>
              <a:rPr lang="de-DE" dirty="0" err="1"/>
              <a:t>research</a:t>
            </a:r>
            <a:r>
              <a:rPr lang="de-DE" dirty="0"/>
              <a:t> on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/>
              <a:t>Data &amp;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. </a:t>
            </a:r>
          </a:p>
          <a:p>
            <a:r>
              <a:rPr lang="de-DE" dirty="0" err="1"/>
              <a:t>Trying</a:t>
            </a:r>
            <a:r>
              <a:rPr lang="de-DE" dirty="0"/>
              <a:t> out SVM</a:t>
            </a:r>
          </a:p>
          <a:p>
            <a:r>
              <a:rPr lang="de-DE" dirty="0"/>
              <a:t>Implement Backtesting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LSTM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301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sz="2400" b="1" dirty="0"/>
              <a:t>Conclusion - Outlook</a:t>
            </a:r>
            <a:endParaRPr lang="en-US" b="1" dirty="0"/>
          </a:p>
          <a:p>
            <a:r>
              <a:rPr lang="de-DE" dirty="0"/>
              <a:t>More </a:t>
            </a:r>
            <a:r>
              <a:rPr lang="de-DE" dirty="0" err="1"/>
              <a:t>research</a:t>
            </a:r>
            <a:r>
              <a:rPr lang="de-DE" dirty="0"/>
              <a:t> on </a:t>
            </a: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r>
              <a:rPr lang="de-DE" dirty="0"/>
              <a:t>Data &amp;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. </a:t>
            </a:r>
          </a:p>
          <a:p>
            <a:r>
              <a:rPr lang="de-DE" dirty="0" err="1"/>
              <a:t>Trying</a:t>
            </a:r>
            <a:r>
              <a:rPr lang="de-DE" dirty="0"/>
              <a:t> out SVM </a:t>
            </a:r>
          </a:p>
          <a:p>
            <a:r>
              <a:rPr lang="de-DE" dirty="0"/>
              <a:t>Implement Backtesting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LSTM Framework</a:t>
            </a:r>
          </a:p>
          <a:p>
            <a:r>
              <a:rPr lang="de-DE" dirty="0">
                <a:sym typeface="Wingdings" panose="05000000000000000000" pitchFamily="2" charset="2"/>
              </a:rPr>
              <a:t> The </a:t>
            </a:r>
            <a:r>
              <a:rPr lang="de-DE" dirty="0" err="1">
                <a:sym typeface="Wingdings" panose="05000000000000000000" pitchFamily="2" charset="2"/>
              </a:rPr>
              <a:t>adventure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just </a:t>
            </a:r>
            <a:r>
              <a:rPr lang="de-DE" dirty="0" err="1">
                <a:sym typeface="Wingdings" panose="05000000000000000000" pitchFamily="2" charset="2"/>
              </a:rPr>
              <a:t>started</a:t>
            </a:r>
            <a:r>
              <a:rPr lang="de-DE" dirty="0">
                <a:sym typeface="Wingdings" panose="05000000000000000000" pitchFamily="2" charset="2"/>
              </a:rPr>
              <a:t>.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1EAE1-5D84-44CA-9859-F0850D057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983" y="3382071"/>
            <a:ext cx="2402417" cy="29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6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Motivation - Inspiration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FE7AD-2D14-4976-BD4A-CBE325520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58" y="2796646"/>
            <a:ext cx="4660683" cy="12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96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</a:rPr>
              <a:t>Time for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546C46-AF61-4615-AC8F-4D66E6724380}"/>
              </a:ext>
            </a:extLst>
          </p:cNvPr>
          <p:cNvSpPr txBox="1">
            <a:spLocks/>
          </p:cNvSpPr>
          <p:nvPr/>
        </p:nvSpPr>
        <p:spPr bwMode="auto">
          <a:xfrm>
            <a:off x="914400" y="2792417"/>
            <a:ext cx="10363200" cy="1806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7500"/>
          </a:bodyPr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r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/>
            <a:r>
              <a:rPr lang="en-US" sz="3200" dirty="0"/>
              <a:t>Predicting Queen of Markets - VIX</a:t>
            </a:r>
            <a:br>
              <a:rPr lang="en-US" sz="3200" dirty="0"/>
            </a:br>
            <a:r>
              <a:rPr lang="en-US" sz="1200" dirty="0"/>
              <a:t>Is it possible to predict the VIX using RNN (LSTM)?</a:t>
            </a:r>
            <a:br>
              <a:rPr lang="en-US" sz="2800" dirty="0"/>
            </a:br>
            <a:br>
              <a:rPr lang="en-US" sz="2800" dirty="0"/>
            </a:br>
            <a:r>
              <a:rPr lang="en-US" sz="1800" dirty="0"/>
              <a:t>Alexander Novak</a:t>
            </a:r>
            <a:br>
              <a:rPr lang="en-US" sz="1800" dirty="0"/>
            </a:br>
            <a:r>
              <a:rPr lang="en-US" sz="1800" dirty="0"/>
              <a:t>CFDS 3 – Class 2019 Spring</a:t>
            </a:r>
          </a:p>
        </p:txBody>
      </p:sp>
    </p:spTree>
    <p:extLst>
      <p:ext uri="{BB962C8B-B14F-4D97-AF65-F5344CB8AC3E}">
        <p14:creationId xmlns:p14="http://schemas.microsoft.com/office/powerpoint/2010/main" val="46215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Motivation – What is the VIX?</a:t>
            </a:r>
          </a:p>
          <a:p>
            <a:r>
              <a:rPr lang="en-GB" sz="2400" dirty="0"/>
              <a:t>1993: Measure the market’s expectation of 30-day volatility implied by at-the-money S&amp;P 100® Index (OEX® Index) option prices</a:t>
            </a:r>
            <a:endParaRPr lang="de-DE" sz="2400" dirty="0"/>
          </a:p>
          <a:p>
            <a:r>
              <a:rPr lang="de-DE" sz="2400" dirty="0"/>
              <a:t>2003: </a:t>
            </a:r>
            <a:r>
              <a:rPr lang="de-DE" sz="2400" dirty="0" err="1"/>
              <a:t>Cboe</a:t>
            </a:r>
            <a:r>
              <a:rPr lang="de-DE" sz="2400" dirty="0"/>
              <a:t> &amp; Goldman Sachs update VIX </a:t>
            </a:r>
            <a:r>
              <a:rPr lang="de-DE" sz="2400" dirty="0">
                <a:sym typeface="Wingdings" panose="05000000000000000000" pitchFamily="2" charset="2"/>
              </a:rPr>
              <a:t> </a:t>
            </a:r>
            <a:r>
              <a:rPr lang="de-DE" sz="2400" dirty="0" err="1">
                <a:sym typeface="Wingdings" panose="05000000000000000000" pitchFamily="2" charset="2"/>
              </a:rPr>
              <a:t>based</a:t>
            </a:r>
            <a:r>
              <a:rPr lang="de-DE" sz="2400" dirty="0">
                <a:sym typeface="Wingdings" panose="05000000000000000000" pitchFamily="2" charset="2"/>
              </a:rPr>
              <a:t> on S&amp;P500 </a:t>
            </a:r>
            <a:r>
              <a:rPr lang="de-DE" sz="2400" dirty="0" err="1">
                <a:sym typeface="Wingdings" panose="05000000000000000000" pitchFamily="2" charset="2"/>
              </a:rPr>
              <a:t>index</a:t>
            </a:r>
            <a:endParaRPr lang="de-DE" sz="2400" dirty="0">
              <a:sym typeface="Wingdings" panose="05000000000000000000" pitchFamily="2" charset="2"/>
            </a:endParaRPr>
          </a:p>
          <a:p>
            <a:r>
              <a:rPr lang="de-DE" sz="2400" dirty="0">
                <a:sym typeface="Wingdings" panose="05000000000000000000" pitchFamily="2" charset="2"/>
              </a:rPr>
              <a:t>2004: VIX Futures</a:t>
            </a:r>
          </a:p>
          <a:p>
            <a:endParaRPr lang="de-D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1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Motivation - </a:t>
            </a:r>
            <a:r>
              <a:rPr lang="en-GB" sz="2400" b="1" dirty="0" err="1"/>
              <a:t>Cboe</a:t>
            </a:r>
            <a:r>
              <a:rPr lang="en-GB" sz="2400" b="1" dirty="0"/>
              <a:t> Volatility Index® (VIX® Index)</a:t>
            </a:r>
            <a:endParaRPr lang="en-US" sz="2400" b="1" dirty="0"/>
          </a:p>
          <a:p>
            <a:endParaRPr lang="de-D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FD6FC-4371-49CE-8AC8-B2198832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304" y="1560790"/>
            <a:ext cx="6863034" cy="48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8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Motivation –</a:t>
            </a:r>
            <a:r>
              <a:rPr lang="en-GB" sz="2400" b="1" dirty="0"/>
              <a:t> VIX Futures – Forward Curve (</a:t>
            </a:r>
            <a:r>
              <a:rPr lang="en-GB" sz="2400" b="1" dirty="0">
                <a:solidFill>
                  <a:srgbClr val="00B050"/>
                </a:solidFill>
              </a:rPr>
              <a:t>healthy</a:t>
            </a:r>
            <a:r>
              <a:rPr lang="en-GB" sz="2400" b="1" dirty="0"/>
              <a:t>)</a:t>
            </a:r>
          </a:p>
          <a:p>
            <a:pPr marL="0" indent="0" algn="ctr">
              <a:buNone/>
            </a:pPr>
            <a:r>
              <a:rPr lang="en-GB" sz="1600" dirty="0"/>
              <a:t>22.11.2019</a:t>
            </a:r>
            <a:endParaRPr lang="en-US" sz="1600" dirty="0"/>
          </a:p>
          <a:p>
            <a:endParaRPr lang="de-D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22C1D-8882-43FD-B195-2703413B6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42" y="1752599"/>
            <a:ext cx="8539316" cy="43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5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Motivation –</a:t>
            </a:r>
            <a:r>
              <a:rPr lang="en-GB" sz="2400" b="1" dirty="0"/>
              <a:t> VIX Futures – Forward Curve (</a:t>
            </a:r>
            <a:r>
              <a:rPr lang="en-GB" sz="2400" b="1" dirty="0">
                <a:solidFill>
                  <a:srgbClr val="FF0000"/>
                </a:solidFill>
              </a:rPr>
              <a:t>unhealthy</a:t>
            </a:r>
            <a:r>
              <a:rPr lang="en-GB" sz="2400" b="1" dirty="0"/>
              <a:t>)</a:t>
            </a:r>
            <a:endParaRPr lang="en-US" sz="2400" b="1" dirty="0"/>
          </a:p>
          <a:p>
            <a:endParaRPr lang="de-DE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6B77D-FA4E-4E33-B25E-C39375DA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8762"/>
            <a:ext cx="6372225" cy="433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4502D-34B6-4949-8267-091CF601C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088" y="1528762"/>
            <a:ext cx="4312311" cy="446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9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A6EB-4169-A344-AF16-5DABF208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36E2-7D43-154B-B91A-C32B1C7C7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Problem Description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 algn="ctr">
              <a:buNone/>
            </a:pP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there</a:t>
            </a:r>
            <a:r>
              <a:rPr lang="de-DE" sz="2400" dirty="0"/>
              <a:t> </a:t>
            </a:r>
            <a:r>
              <a:rPr lang="de-DE" sz="2400" dirty="0" err="1"/>
              <a:t>any</a:t>
            </a:r>
            <a:r>
              <a:rPr lang="de-DE" sz="2400" dirty="0"/>
              <a:t> LSTM </a:t>
            </a:r>
            <a:r>
              <a:rPr lang="de-DE" sz="2400" dirty="0" err="1"/>
              <a:t>model</a:t>
            </a:r>
            <a:r>
              <a:rPr lang="de-DE" sz="2400" dirty="0"/>
              <a:t>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able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predict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VIX?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0547-80E0-5846-AD61-9A2D449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05760D-009D-C94B-92F5-23444CC4C5B6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1547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1187</Words>
  <Application>Microsoft Office PowerPoint</Application>
  <PresentationFormat>Widescreen</PresentationFormat>
  <Paragraphs>381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1_Office Theme</vt:lpstr>
      <vt:lpstr>Predicting Queen of Markets - VIX Is it possible to predict the VIX using RNN (LSTM)?  Alexander Novak CFDS 3 – Class 2019 Spring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Python3</dc:title>
  <dc:creator>Microsoft Office User</dc:creator>
  <cp:lastModifiedBy>Alex</cp:lastModifiedBy>
  <cp:revision>251</cp:revision>
  <cp:lastPrinted>2019-02-20T18:06:51Z</cp:lastPrinted>
  <dcterms:created xsi:type="dcterms:W3CDTF">2019-02-18T16:22:28Z</dcterms:created>
  <dcterms:modified xsi:type="dcterms:W3CDTF">2019-11-28T22:40:22Z</dcterms:modified>
</cp:coreProperties>
</file>