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1" r:id="rId3"/>
    <p:sldId id="260" r:id="rId4"/>
    <p:sldId id="256" r:id="rId5"/>
    <p:sldId id="259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71" r:id="rId14"/>
    <p:sldId id="272" r:id="rId15"/>
  </p:sldIdLst>
  <p:sldSz cx="9144000" cy="5143500" type="screen16x9"/>
  <p:notesSz cx="6858000" cy="9144000"/>
  <p:defaultTextStyle>
    <a:defPPr>
      <a:defRPr lang="nb-NO"/>
    </a:defPPr>
    <a:lvl1pPr marL="0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6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12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68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23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79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35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90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46" algn="l" defTabSz="68571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D78"/>
    <a:srgbClr val="EA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0" autoAdjust="0"/>
  </p:normalViewPr>
  <p:slideViewPr>
    <p:cSldViewPr snapToGrid="0">
      <p:cViewPr varScale="1">
        <p:scale>
          <a:sx n="161" d="100"/>
          <a:sy n="161" d="100"/>
        </p:scale>
        <p:origin x="156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B02E2-2213-4200-812A-BE38684911BB}" type="datetimeFigureOut">
              <a:rPr lang="nb-NO" smtClean="0"/>
              <a:t>05.02.2019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58E54-57BB-4016-BF48-6D4BA811ED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951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37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73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310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46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82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619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200055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92" algn="l" defTabSz="342873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23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575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37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44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35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838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498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8E54-57BB-4016-BF48-6D4BA811ED0F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5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or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72063" y="2374408"/>
            <a:ext cx="7036854" cy="519325"/>
          </a:xfrm>
        </p:spPr>
        <p:txBody>
          <a:bodyPr anchor="b">
            <a:spAutoFit/>
          </a:bodyPr>
          <a:lstStyle>
            <a:lvl1pPr algn="l">
              <a:lnSpc>
                <a:spcPct val="100000"/>
              </a:lnSpc>
              <a:defRPr sz="3375" b="1">
                <a:solidFill>
                  <a:schemeClr val="accent2"/>
                </a:solidFill>
                <a:latin typeface="LFT Etica" panose="0200050304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72063" y="3003610"/>
            <a:ext cx="7036854" cy="346249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250">
                <a:solidFill>
                  <a:schemeClr val="bg1"/>
                </a:solidFill>
                <a:latin typeface="LFT Etica Lt" panose="02000503040000020004" pitchFamily="50" charset="0"/>
              </a:defRPr>
            </a:lvl1pPr>
            <a:lvl2pPr marL="171439" indent="0" algn="ctr">
              <a:buNone/>
              <a:defRPr sz="750"/>
            </a:lvl2pPr>
            <a:lvl3pPr marL="342879" indent="0" algn="ctr">
              <a:buNone/>
              <a:defRPr sz="675"/>
            </a:lvl3pPr>
            <a:lvl4pPr marL="514318" indent="0" algn="ctr">
              <a:buNone/>
              <a:defRPr sz="600"/>
            </a:lvl4pPr>
            <a:lvl5pPr marL="685757" indent="0" algn="ctr">
              <a:buNone/>
              <a:defRPr sz="600"/>
            </a:lvl5pPr>
            <a:lvl6pPr marL="857196" indent="0" algn="ctr">
              <a:buNone/>
              <a:defRPr sz="600"/>
            </a:lvl6pPr>
            <a:lvl7pPr marL="1028636" indent="0" algn="ctr">
              <a:buNone/>
              <a:defRPr sz="600"/>
            </a:lvl7pPr>
            <a:lvl8pPr marL="1200075" indent="0" algn="ctr">
              <a:buNone/>
              <a:defRPr sz="600"/>
            </a:lvl8pPr>
            <a:lvl9pPr marL="1371514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975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Én kolonn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21493" marR="0" indent="-121493" algn="l" defTabSz="342879" rtl="0" eaLnBrk="1" fontAlgn="auto" latinLnBrk="0" hangingPunct="1">
              <a:lnSpc>
                <a:spcPts val="1875"/>
              </a:lnSpc>
              <a:spcBef>
                <a:spcPts val="375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lvl1pPr>
            <a:lvl2pPr marL="269983" marR="0" indent="-121493" algn="l" defTabSz="342879" rtl="0" eaLnBrk="1" fontAlgn="auto" latinLnBrk="0" hangingPunct="1">
              <a:lnSpc>
                <a:spcPts val="1875"/>
              </a:lnSpc>
              <a:spcBef>
                <a:spcPts val="188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lvl2pPr>
            <a:lvl3pPr marL="539966" marR="0" indent="-121493" algn="l" defTabSz="342879" rtl="0" eaLnBrk="1" fontAlgn="auto" latinLnBrk="0" hangingPunct="1">
              <a:lnSpc>
                <a:spcPts val="1875"/>
              </a:lnSpc>
              <a:spcBef>
                <a:spcPts val="188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lvl3pPr>
            <a:lvl4pPr marL="809949" marR="0" indent="-121493" algn="l" defTabSz="342879" rtl="0" eaLnBrk="1" fontAlgn="auto" latinLnBrk="0" hangingPunct="1">
              <a:lnSpc>
                <a:spcPts val="1875"/>
              </a:lnSpc>
              <a:spcBef>
                <a:spcPts val="188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lvl4pPr>
            <a:lvl5pPr marL="1079933" marR="0" indent="-121493" algn="l" defTabSz="342879" rtl="0" eaLnBrk="1" fontAlgn="auto" latinLnBrk="0" hangingPunct="1">
              <a:lnSpc>
                <a:spcPts val="1875"/>
              </a:lnSpc>
              <a:spcBef>
                <a:spcPts val="188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121493" marR="0" lvl="0" indent="-121493" algn="l" defTabSz="342879" rtl="0" eaLnBrk="1" fontAlgn="auto" latinLnBrk="0" hangingPunct="1">
              <a:lnSpc>
                <a:spcPts val="1875"/>
              </a:lnSpc>
              <a:spcBef>
                <a:spcPts val="375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21493" marR="0" lvl="1" indent="-121493" algn="l" defTabSz="342879" rtl="0" eaLnBrk="1" fontAlgn="auto" latinLnBrk="0" hangingPunct="1">
              <a:lnSpc>
                <a:spcPts val="1875"/>
              </a:lnSpc>
              <a:spcBef>
                <a:spcPts val="375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21493" marR="0" lvl="2" indent="-121493" algn="l" defTabSz="342879" rtl="0" eaLnBrk="1" fontAlgn="auto" latinLnBrk="0" hangingPunct="1">
              <a:lnSpc>
                <a:spcPts val="1875"/>
              </a:lnSpc>
              <a:spcBef>
                <a:spcPts val="375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1493" marR="0" lvl="3" indent="-121493" algn="l" defTabSz="342879" rtl="0" eaLnBrk="1" fontAlgn="auto" latinLnBrk="0" hangingPunct="1">
              <a:lnSpc>
                <a:spcPts val="1875"/>
              </a:lnSpc>
              <a:spcBef>
                <a:spcPts val="375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1493" marR="0" lvl="4" indent="-121493" algn="l" defTabSz="342879" rtl="0" eaLnBrk="1" fontAlgn="auto" latinLnBrk="0" hangingPunct="1">
              <a:lnSpc>
                <a:spcPts val="1875"/>
              </a:lnSpc>
              <a:spcBef>
                <a:spcPts val="375"/>
              </a:spcBef>
              <a:spcAft>
                <a:spcPts val="0"/>
              </a:spcAft>
              <a:buClr>
                <a:srgbClr val="EC008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nb-NO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34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innhold 2"/>
          <p:cNvSpPr>
            <a:spLocks noGrp="1"/>
          </p:cNvSpPr>
          <p:nvPr>
            <p:ph sz="half" idx="13"/>
          </p:nvPr>
        </p:nvSpPr>
        <p:spPr>
          <a:xfrm>
            <a:off x="479282" y="1461407"/>
            <a:ext cx="3980059" cy="3020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Plassholder for innhold 3"/>
          <p:cNvSpPr>
            <a:spLocks noGrp="1"/>
          </p:cNvSpPr>
          <p:nvPr>
            <p:ph sz="half" idx="2"/>
          </p:nvPr>
        </p:nvSpPr>
        <p:spPr>
          <a:xfrm>
            <a:off x="4691556" y="1461407"/>
            <a:ext cx="3979480" cy="3020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623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3"/>
          <p:cNvSpPr>
            <a:spLocks noGrp="1"/>
          </p:cNvSpPr>
          <p:nvPr>
            <p:ph sz="half" idx="2"/>
          </p:nvPr>
        </p:nvSpPr>
        <p:spPr>
          <a:xfrm>
            <a:off x="4691556" y="1461407"/>
            <a:ext cx="3979480" cy="3020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479282" y="1461407"/>
            <a:ext cx="3980059" cy="3020593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758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dt 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3"/>
          <p:cNvSpPr>
            <a:spLocks noGrp="1"/>
          </p:cNvSpPr>
          <p:nvPr>
            <p:ph sz="half" idx="2"/>
          </p:nvPr>
        </p:nvSpPr>
        <p:spPr>
          <a:xfrm>
            <a:off x="6099119" y="1461407"/>
            <a:ext cx="2571917" cy="3020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479282" y="1461407"/>
            <a:ext cx="5386851" cy="3020593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376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479282" y="1461407"/>
            <a:ext cx="3980059" cy="3020593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9" name="Plassholder for bilde 8"/>
          <p:cNvSpPr>
            <a:spLocks noGrp="1"/>
          </p:cNvSpPr>
          <p:nvPr>
            <p:ph type="pic" sz="quarter" idx="15"/>
          </p:nvPr>
        </p:nvSpPr>
        <p:spPr>
          <a:xfrm>
            <a:off x="4690976" y="1461407"/>
            <a:ext cx="3980059" cy="3020593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501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00" i="1">
                <a:solidFill>
                  <a:schemeClr val="accent5"/>
                </a:solidFill>
                <a:latin typeface="LFT Etica Display Th" panose="02000503040000020004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479282" y="435303"/>
            <a:ext cx="8191754" cy="346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479282" y="776842"/>
            <a:ext cx="8191754" cy="34624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250">
                <a:solidFill>
                  <a:schemeClr val="accent1"/>
                </a:solidFill>
                <a:latin typeface="LFTEticaDisplay-Thin" panose="02000503040000020004" pitchFamily="50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04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pesie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23" y="3334127"/>
            <a:ext cx="2461044" cy="180937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79282" y="996871"/>
            <a:ext cx="3978709" cy="692497"/>
          </a:xfrm>
        </p:spPr>
        <p:txBody>
          <a:bodyPr anchor="t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282" y="585722"/>
            <a:ext cx="3978709" cy="243656"/>
          </a:xfrm>
        </p:spPr>
        <p:txBody>
          <a:bodyPr wrap="square">
            <a:spAutoFit/>
          </a:bodyPr>
          <a:lstStyle>
            <a:lvl1pPr marL="0" indent="0">
              <a:buNone/>
              <a:defRPr sz="1050" b="1" cap="all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4692905" y="585722"/>
            <a:ext cx="3978130" cy="243656"/>
          </a:xfrm>
        </p:spPr>
        <p:txBody>
          <a:bodyPr wrap="square">
            <a:spAutoFit/>
          </a:bodyPr>
          <a:lstStyle>
            <a:lvl1pPr marL="0" indent="0">
              <a:buNone/>
              <a:defRPr sz="1050" b="1" cap="all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4692905" y="982121"/>
            <a:ext cx="3978130" cy="161583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05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96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rkelbilder små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9144000" cy="5141975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79282" y="417212"/>
            <a:ext cx="8191754" cy="3462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30" name="Plassholder for bilde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79281" y="1336500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nb-NO" dirty="0"/>
              <a:t>Bilde</a:t>
            </a:r>
          </a:p>
        </p:txBody>
      </p:sp>
      <p:sp>
        <p:nvSpPr>
          <p:cNvPr id="31" name="Plassholder for bilde 6"/>
          <p:cNvSpPr>
            <a:spLocks noGrp="1" noChangeAspect="1"/>
          </p:cNvSpPr>
          <p:nvPr>
            <p:ph type="pic" sz="quarter" idx="14"/>
          </p:nvPr>
        </p:nvSpPr>
        <p:spPr>
          <a:xfrm>
            <a:off x="1896873" y="1336500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2" name="Plassholder for bilde 6"/>
          <p:cNvSpPr>
            <a:spLocks noGrp="1" noChangeAspect="1"/>
          </p:cNvSpPr>
          <p:nvPr>
            <p:ph type="pic" sz="quarter" idx="15"/>
          </p:nvPr>
        </p:nvSpPr>
        <p:spPr>
          <a:xfrm>
            <a:off x="3314466" y="1334414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3" name="Plassholder for bilde 6"/>
          <p:cNvSpPr>
            <a:spLocks noGrp="1" noChangeAspect="1"/>
          </p:cNvSpPr>
          <p:nvPr>
            <p:ph type="pic" sz="quarter" idx="16"/>
          </p:nvPr>
        </p:nvSpPr>
        <p:spPr>
          <a:xfrm>
            <a:off x="4732058" y="1332327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4" name="Plassholder for bilde 6"/>
          <p:cNvSpPr>
            <a:spLocks noGrp="1" noChangeAspect="1"/>
          </p:cNvSpPr>
          <p:nvPr>
            <p:ph type="pic" sz="quarter" idx="17"/>
          </p:nvPr>
        </p:nvSpPr>
        <p:spPr>
          <a:xfrm>
            <a:off x="6149650" y="1330241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5" name="Plassholder for bilde 6"/>
          <p:cNvSpPr>
            <a:spLocks noGrp="1" noChangeAspect="1"/>
          </p:cNvSpPr>
          <p:nvPr>
            <p:ph type="pic" sz="quarter" idx="18"/>
          </p:nvPr>
        </p:nvSpPr>
        <p:spPr>
          <a:xfrm>
            <a:off x="7567242" y="1328154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2" name="Plassholder for bilde 6"/>
          <p:cNvSpPr>
            <a:spLocks noGrp="1" noChangeAspect="1"/>
          </p:cNvSpPr>
          <p:nvPr>
            <p:ph type="pic" sz="quarter" idx="19"/>
          </p:nvPr>
        </p:nvSpPr>
        <p:spPr>
          <a:xfrm>
            <a:off x="479281" y="2766886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3" name="Plassholder for bilde 6"/>
          <p:cNvSpPr>
            <a:spLocks noGrp="1" noChangeAspect="1"/>
          </p:cNvSpPr>
          <p:nvPr>
            <p:ph type="pic" sz="quarter" idx="20"/>
          </p:nvPr>
        </p:nvSpPr>
        <p:spPr>
          <a:xfrm>
            <a:off x="1896873" y="2764800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4" name="Plassholder for bilde 6"/>
          <p:cNvSpPr>
            <a:spLocks noGrp="1" noChangeAspect="1"/>
          </p:cNvSpPr>
          <p:nvPr>
            <p:ph type="pic" sz="quarter" idx="21"/>
          </p:nvPr>
        </p:nvSpPr>
        <p:spPr>
          <a:xfrm>
            <a:off x="3314466" y="2762714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5" name="Plassholder for bilde 6"/>
          <p:cNvSpPr>
            <a:spLocks noGrp="1" noChangeAspect="1"/>
          </p:cNvSpPr>
          <p:nvPr>
            <p:ph type="pic" sz="quarter" idx="22"/>
          </p:nvPr>
        </p:nvSpPr>
        <p:spPr>
          <a:xfrm>
            <a:off x="4732058" y="2760627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6" name="Plassholder for bilde 6"/>
          <p:cNvSpPr>
            <a:spLocks noGrp="1" noChangeAspect="1"/>
          </p:cNvSpPr>
          <p:nvPr>
            <p:ph type="pic" sz="quarter" idx="23"/>
          </p:nvPr>
        </p:nvSpPr>
        <p:spPr>
          <a:xfrm>
            <a:off x="6149650" y="2758541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7" name="Plassholder for bilde 6"/>
          <p:cNvSpPr>
            <a:spLocks noGrp="1" noChangeAspect="1"/>
          </p:cNvSpPr>
          <p:nvPr>
            <p:ph type="pic" sz="quarter" idx="24"/>
          </p:nvPr>
        </p:nvSpPr>
        <p:spPr>
          <a:xfrm>
            <a:off x="7567242" y="2756454"/>
            <a:ext cx="1069270" cy="1069200"/>
          </a:xfrm>
          <a:prstGeom prst="ellipse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1177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rkelbilder st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9144000" cy="5141975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79282" y="417212"/>
            <a:ext cx="8191754" cy="3462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32" name="Plassholder for bilde 6"/>
          <p:cNvSpPr>
            <a:spLocks noGrp="1"/>
          </p:cNvSpPr>
          <p:nvPr>
            <p:ph type="pic" sz="quarter" idx="13"/>
          </p:nvPr>
        </p:nvSpPr>
        <p:spPr>
          <a:xfrm>
            <a:off x="1545851" y="1614600"/>
            <a:ext cx="1780766" cy="1780650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4" name="Plassholder for bilde 6"/>
          <p:cNvSpPr>
            <a:spLocks noGrp="1"/>
          </p:cNvSpPr>
          <p:nvPr>
            <p:ph type="pic" sz="quarter" idx="14"/>
          </p:nvPr>
        </p:nvSpPr>
        <p:spPr>
          <a:xfrm>
            <a:off x="3674554" y="1614600"/>
            <a:ext cx="1780766" cy="1780650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6" name="Plassholder for bilde 6"/>
          <p:cNvSpPr>
            <a:spLocks noGrp="1"/>
          </p:cNvSpPr>
          <p:nvPr>
            <p:ph type="pic" sz="quarter" idx="15"/>
          </p:nvPr>
        </p:nvSpPr>
        <p:spPr>
          <a:xfrm>
            <a:off x="5817529" y="1614600"/>
            <a:ext cx="1780766" cy="1780650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3248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te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51813" y="2398626"/>
            <a:ext cx="7376301" cy="34624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951813" y="4310658"/>
            <a:ext cx="7376301" cy="243656"/>
          </a:xfrm>
        </p:spPr>
        <p:txBody>
          <a:bodyPr wrap="square">
            <a:spAutoFit/>
          </a:bodyPr>
          <a:lstStyle>
            <a:lvl1pPr marL="0" indent="0">
              <a:buNone/>
              <a:tabLst>
                <a:tab pos="2451447" algn="l"/>
                <a:tab pos="4901544" algn="l"/>
              </a:tabLst>
              <a:defRPr sz="1050" b="0">
                <a:solidFill>
                  <a:schemeClr val="accent5"/>
                </a:solidFill>
              </a:defRPr>
            </a:lvl1pPr>
            <a:lvl2pPr marL="270850" indent="0">
              <a:buNone/>
              <a:defRPr>
                <a:solidFill>
                  <a:schemeClr val="accent5"/>
                </a:solidFill>
              </a:defRPr>
            </a:lvl2pPr>
            <a:lvl3pPr marL="405434" indent="0">
              <a:buNone/>
              <a:defRPr>
                <a:solidFill>
                  <a:schemeClr val="accent5"/>
                </a:solidFill>
              </a:defRPr>
            </a:lvl3pPr>
            <a:lvl4pPr marL="674958" indent="0">
              <a:buNone/>
              <a:defRPr>
                <a:solidFill>
                  <a:schemeClr val="accent5"/>
                </a:solidFill>
              </a:defRPr>
            </a:lvl4pPr>
            <a:lvl5pPr marL="944941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49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72063" y="2088658"/>
            <a:ext cx="7036854" cy="519325"/>
          </a:xfrm>
        </p:spPr>
        <p:txBody>
          <a:bodyPr anchor="b">
            <a:spAutoFit/>
          </a:bodyPr>
          <a:lstStyle>
            <a:lvl1pPr algn="l">
              <a:lnSpc>
                <a:spcPct val="100000"/>
              </a:lnSpc>
              <a:defRPr sz="3375" b="1">
                <a:solidFill>
                  <a:schemeClr val="accent1"/>
                </a:solidFill>
                <a:latin typeface="LFT Etica" panose="0200050304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72063" y="2717863"/>
            <a:ext cx="7036854" cy="346249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50">
                <a:solidFill>
                  <a:schemeClr val="bg1"/>
                </a:solidFill>
                <a:latin typeface="LFT Etica Lt" panose="02000503040000020004" pitchFamily="50" charset="0"/>
              </a:defRPr>
            </a:lvl1pPr>
            <a:lvl2pPr marL="171439" indent="0" algn="ctr">
              <a:buNone/>
              <a:defRPr sz="750"/>
            </a:lvl2pPr>
            <a:lvl3pPr marL="342879" indent="0" algn="ctr">
              <a:buNone/>
              <a:defRPr sz="675"/>
            </a:lvl3pPr>
            <a:lvl4pPr marL="514318" indent="0" algn="ctr">
              <a:buNone/>
              <a:defRPr sz="600"/>
            </a:lvl4pPr>
            <a:lvl5pPr marL="685757" indent="0" algn="ctr">
              <a:buNone/>
              <a:defRPr sz="600"/>
            </a:lvl5pPr>
            <a:lvl6pPr marL="857196" indent="0" algn="ctr">
              <a:buNone/>
              <a:defRPr sz="600"/>
            </a:lvl6pPr>
            <a:lvl7pPr marL="1028636" indent="0" algn="ctr">
              <a:buNone/>
              <a:defRPr sz="600"/>
            </a:lvl7pPr>
            <a:lvl8pPr marL="1200075" indent="0" algn="ctr">
              <a:buNone/>
              <a:defRPr sz="600"/>
            </a:lvl8pPr>
            <a:lvl9pPr marL="1371514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2196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7116"/>
            <a:ext cx="9144000" cy="78638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78000" y="299037"/>
            <a:ext cx="8191754" cy="346249"/>
          </a:xfrm>
        </p:spPr>
        <p:txBody>
          <a:bodyPr/>
          <a:lstStyle>
            <a:lvl1pPr>
              <a:defRPr b="0">
                <a:solidFill>
                  <a:schemeClr val="accent5"/>
                </a:solidFill>
                <a:latin typeface="LFTEticaDisplay-Thin" panose="0200050304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0"/>
          </p:nvPr>
        </p:nvSpPr>
        <p:spPr>
          <a:xfrm>
            <a:off x="378000" y="4467224"/>
            <a:ext cx="3960000" cy="512763"/>
          </a:xfrm>
        </p:spPr>
        <p:txBody>
          <a:bodyPr>
            <a:normAutofit/>
          </a:bodyPr>
          <a:lstStyle>
            <a:lvl1pPr marL="0" indent="0">
              <a:buNone/>
              <a:defRPr sz="980">
                <a:solidFill>
                  <a:srgbClr val="857D78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215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ganisasjonsk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378000" y="299037"/>
            <a:ext cx="8191754" cy="346249"/>
          </a:xfrm>
        </p:spPr>
        <p:txBody>
          <a:bodyPr/>
          <a:lstStyle>
            <a:lvl1pPr>
              <a:defRPr b="0">
                <a:solidFill>
                  <a:schemeClr val="accent5"/>
                </a:solidFill>
                <a:latin typeface="LFTEticaDisplay-Thin" panose="0200050304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Plassholder f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8300195" y="4631850"/>
            <a:ext cx="843805" cy="51165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4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620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,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282" y="1298123"/>
            <a:ext cx="3980059" cy="318387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563"/>
              </a:spcBef>
              <a:spcAft>
                <a:spcPts val="375"/>
              </a:spcAft>
              <a:buFont typeface="Arial" panose="020B0604020202020204" pitchFamily="34" charset="0"/>
              <a:buChar char="​"/>
              <a:tabLst>
                <a:tab pos="3975501" algn="l"/>
              </a:tabLst>
              <a:defRPr b="1" u="sng" baseline="0">
                <a:uFill>
                  <a:solidFill>
                    <a:schemeClr val="accent1"/>
                  </a:solidFill>
                </a:uFill>
                <a:latin typeface="LFT Etica" panose="02000503040000020004" pitchFamily="50" charset="0"/>
              </a:defRPr>
            </a:lvl1pPr>
            <a:lvl2pPr marL="296982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2pPr>
            <a:lvl3pPr marL="431973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tabLst>
                <a:tab pos="301805" algn="l"/>
              </a:tabLst>
              <a:defRPr sz="975">
                <a:solidFill>
                  <a:schemeClr val="tx2"/>
                </a:solidFill>
              </a:defRPr>
            </a:lvl3pPr>
            <a:lvl4pPr marL="566965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4pPr>
            <a:lvl5pPr marL="701956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ekstSylinder 6"/>
          <p:cNvSpPr txBox="1"/>
          <p:nvPr userDrawn="1"/>
        </p:nvSpPr>
        <p:spPr>
          <a:xfrm>
            <a:off x="479281" y="506483"/>
            <a:ext cx="1877530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250" b="1" dirty="0">
                <a:solidFill>
                  <a:schemeClr val="accent1"/>
                </a:solidFill>
                <a:latin typeface="+mj-lt"/>
              </a:rPr>
              <a:t>Innhold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3"/>
          </p:nvPr>
        </p:nvSpPr>
        <p:spPr>
          <a:xfrm>
            <a:off x="4688857" y="1298123"/>
            <a:ext cx="3980059" cy="318387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563"/>
              </a:spcBef>
              <a:spcAft>
                <a:spcPts val="375"/>
              </a:spcAft>
              <a:buFont typeface="Arial" panose="020B0604020202020204" pitchFamily="34" charset="0"/>
              <a:buChar char="​"/>
              <a:tabLst>
                <a:tab pos="3975501" algn="l"/>
              </a:tabLst>
              <a:defRPr b="1" u="sng" baseline="0">
                <a:uFill>
                  <a:solidFill>
                    <a:schemeClr val="accent1"/>
                  </a:solidFill>
                </a:uFill>
                <a:latin typeface="LFT Etica" panose="02000503040000020004" pitchFamily="50" charset="0"/>
              </a:defRPr>
            </a:lvl1pPr>
            <a:lvl2pPr marL="404089" indent="-228600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2pPr>
            <a:lvl3pPr marL="539080" indent="-228600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3pPr>
            <a:lvl4pPr marL="674072" indent="-228600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4pPr>
            <a:lvl5pPr marL="809063" indent="-228600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19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, tre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282" y="1298123"/>
            <a:ext cx="2571917" cy="318387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​"/>
              <a:tabLst>
                <a:tab pos="3975501" algn="l"/>
              </a:tabLst>
              <a:defRPr b="1" u="sng" baseline="0">
                <a:uFill>
                  <a:solidFill>
                    <a:schemeClr val="accent1"/>
                  </a:solidFill>
                </a:uFill>
                <a:latin typeface="LFT Etica" panose="02000503040000020004" pitchFamily="50" charset="0"/>
              </a:defRPr>
            </a:lvl1pPr>
            <a:lvl2pPr marL="296982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2pPr>
            <a:lvl3pPr marL="431973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3pPr>
            <a:lvl4pPr marL="566965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4pPr>
            <a:lvl5pPr marL="701956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Bunntekst/Presentasjonstittel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ekstSylinder 6"/>
          <p:cNvSpPr txBox="1"/>
          <p:nvPr userDrawn="1"/>
        </p:nvSpPr>
        <p:spPr>
          <a:xfrm>
            <a:off x="479281" y="506483"/>
            <a:ext cx="1877530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250" b="1" dirty="0">
                <a:solidFill>
                  <a:schemeClr val="accent1"/>
                </a:solidFill>
                <a:latin typeface="+mj-lt"/>
              </a:rPr>
              <a:t>Innhold</a:t>
            </a:r>
          </a:p>
        </p:txBody>
      </p:sp>
      <p:sp>
        <p:nvSpPr>
          <p:cNvPr id="8" name="Plassholder for innhold 2"/>
          <p:cNvSpPr>
            <a:spLocks noGrp="1"/>
          </p:cNvSpPr>
          <p:nvPr>
            <p:ph idx="14"/>
          </p:nvPr>
        </p:nvSpPr>
        <p:spPr>
          <a:xfrm>
            <a:off x="6096419" y="1298123"/>
            <a:ext cx="2571917" cy="318387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​"/>
              <a:tabLst>
                <a:tab pos="3975501" algn="l"/>
              </a:tabLst>
              <a:defRPr b="1" u="sng" baseline="0">
                <a:uFill>
                  <a:solidFill>
                    <a:schemeClr val="accent1"/>
                  </a:solidFill>
                </a:uFill>
                <a:latin typeface="LFT Etica" panose="02000503040000020004" pitchFamily="50" charset="0"/>
              </a:defRPr>
            </a:lvl1pPr>
            <a:lvl2pPr marL="296982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2pPr>
            <a:lvl3pPr marL="431973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3pPr>
            <a:lvl4pPr marL="566965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4pPr>
            <a:lvl5pPr marL="701956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idx="15"/>
          </p:nvPr>
        </p:nvSpPr>
        <p:spPr>
          <a:xfrm>
            <a:off x="3287851" y="1298123"/>
            <a:ext cx="2571917" cy="318387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​"/>
              <a:tabLst>
                <a:tab pos="3975501" algn="l"/>
              </a:tabLst>
              <a:defRPr b="1" u="sng" baseline="0">
                <a:uFill>
                  <a:solidFill>
                    <a:schemeClr val="accent1"/>
                  </a:solidFill>
                </a:uFill>
                <a:latin typeface="LFT Etica" panose="02000503040000020004" pitchFamily="50" charset="0"/>
              </a:defRPr>
            </a:lvl1pPr>
            <a:lvl2pPr marL="296982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2pPr>
            <a:lvl3pPr marL="431973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3pPr>
            <a:lvl4pPr marL="566965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4pPr>
            <a:lvl5pPr marL="701956" indent="-121493">
              <a:lnSpc>
                <a:spcPct val="100000"/>
              </a:lnSpc>
              <a:spcBef>
                <a:spcPts val="188"/>
              </a:spcBef>
              <a:buSzPct val="150000"/>
              <a:buFont typeface="Arial" panose="020B0604020202020204" pitchFamily="34" charset="0"/>
              <a:buChar char="•"/>
              <a:defRPr sz="975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59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ful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9144000" cy="5143500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9" name="Plassholder for dato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11" name="Plassholder for lysbilde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4" name="Plassholder f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8300195" y="4631850"/>
            <a:ext cx="843805" cy="51165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14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fullside m.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9144000" cy="5143500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479282" y="446595"/>
            <a:ext cx="8189054" cy="243656"/>
          </a:xfrm>
        </p:spPr>
        <p:txBody>
          <a:bodyPr wrap="square">
            <a:spAutoFit/>
          </a:bodyPr>
          <a:lstStyle>
            <a:lvl1pPr marL="0" indent="0">
              <a:buNone/>
              <a:defRPr sz="15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ssholder f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8300195" y="4631850"/>
            <a:ext cx="843805" cy="51165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fullside m. topp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0"/>
            <a:ext cx="9144000" cy="76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6" name="Plassholder for bilde 5"/>
          <p:cNvSpPr>
            <a:spLocks noGrp="1"/>
          </p:cNvSpPr>
          <p:nvPr>
            <p:ph type="pic" sz="quarter" idx="13"/>
          </p:nvPr>
        </p:nvSpPr>
        <p:spPr>
          <a:xfrm>
            <a:off x="1" y="762750"/>
            <a:ext cx="9144000" cy="4380750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D8D-2152-4315-A2DE-81024796129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479282" y="446595"/>
            <a:ext cx="8189054" cy="243656"/>
          </a:xfrm>
        </p:spPr>
        <p:txBody>
          <a:bodyPr wrap="square">
            <a:spAutoFit/>
          </a:bodyPr>
          <a:lstStyle>
            <a:lvl1pPr marL="0" indent="0">
              <a:buNone/>
              <a:defRPr sz="15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ssholder f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8300195" y="4631850"/>
            <a:ext cx="843805" cy="51165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34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668"/>
            <a:ext cx="9144000" cy="1322832"/>
          </a:xfrm>
          <a:prstGeom prst="rect">
            <a:avLst/>
          </a:prstGeom>
        </p:spPr>
      </p:pic>
      <p:sp>
        <p:nvSpPr>
          <p:cNvPr id="6" name="Plassholder for bilde 5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9144000" cy="3820500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477473" y="4635842"/>
            <a:ext cx="8189054" cy="346249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5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dslinje teks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668"/>
            <a:ext cx="9144000" cy="132283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91556" y="768274"/>
            <a:ext cx="3979480" cy="346249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91556" y="1461409"/>
            <a:ext cx="3979480" cy="21227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FT Etica" panose="0200050304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LFT Etica" panose="0200050304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LFT Etica" panose="0200050304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LFT Etica" panose="0200050304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LFT Etica" panose="0200050304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3" hasCustomPrompt="1"/>
          </p:nvPr>
        </p:nvSpPr>
        <p:spPr>
          <a:xfrm>
            <a:off x="3283609" y="603875"/>
            <a:ext cx="1267987" cy="577033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750">
                <a:solidFill>
                  <a:schemeClr val="accent5"/>
                </a:solidFill>
                <a:latin typeface="LFT Etica Display Th" panose="02000503040000020004" pitchFamily="50" charset="0"/>
              </a:defRPr>
            </a:lvl1pPr>
          </a:lstStyle>
          <a:p>
            <a:pPr lvl="0"/>
            <a:r>
              <a:rPr lang="nb-NO" dirty="0"/>
              <a:t>År</a:t>
            </a:r>
          </a:p>
        </p:txBody>
      </p:sp>
      <p:cxnSp>
        <p:nvCxnSpPr>
          <p:cNvPr id="12" name="Rett linje 11"/>
          <p:cNvCxnSpPr/>
          <p:nvPr userDrawn="1"/>
        </p:nvCxnSpPr>
        <p:spPr>
          <a:xfrm>
            <a:off x="3283414" y="1225800"/>
            <a:ext cx="538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ssholder for bilde 13"/>
          <p:cNvSpPr>
            <a:spLocks noGrp="1"/>
          </p:cNvSpPr>
          <p:nvPr>
            <p:ph type="pic" sz="quarter" idx="14"/>
          </p:nvPr>
        </p:nvSpPr>
        <p:spPr>
          <a:xfrm>
            <a:off x="479282" y="479250"/>
            <a:ext cx="2571917" cy="2859300"/>
          </a:xfrm>
          <a:solidFill>
            <a:schemeClr val="bg2"/>
          </a:solidFill>
        </p:spPr>
        <p:txBody>
          <a:bodyPr bIns="144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8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477473" y="4635842"/>
            <a:ext cx="8189054" cy="346249"/>
          </a:xfr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9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9144000" cy="5141975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10" y="4632579"/>
            <a:ext cx="843591" cy="510922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79282" y="792766"/>
            <a:ext cx="8191754" cy="34624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79282" y="1461407"/>
            <a:ext cx="8191754" cy="302059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403048" y="4649041"/>
            <a:ext cx="605870" cy="138499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723647" y="4649041"/>
            <a:ext cx="6387908" cy="138499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nb-NO"/>
              <a:t>Bunntekst/Presentasjonstittel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79281" y="4649041"/>
            <a:ext cx="244366" cy="138499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>
              <a:defRPr sz="900">
                <a:solidFill>
                  <a:schemeClr val="accent5"/>
                </a:solidFill>
              </a:defRPr>
            </a:lvl1pPr>
          </a:lstStyle>
          <a:p>
            <a:fld id="{4F224D8D-2152-4315-A2DE-81024796129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212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7" r:id="rId9"/>
    <p:sldLayoutId id="2147483650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54" r:id="rId20"/>
    <p:sldLayoutId id="2147483679" r:id="rId21"/>
    <p:sldLayoutId id="2147483678" r:id="rId22"/>
    <p:sldLayoutId id="2147483655" r:id="rId23"/>
  </p:sldLayoutIdLst>
  <p:hf hdr="0" dt="0"/>
  <p:txStyles>
    <p:titleStyle>
      <a:lvl1pPr algn="l" defTabSz="342879" rtl="0" eaLnBrk="1" latinLnBrk="0" hangingPunct="1">
        <a:lnSpc>
          <a:spcPct val="10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LFT Etica" panose="02000503040000020004" pitchFamily="50" charset="0"/>
          <a:ea typeface="+mj-ea"/>
          <a:cs typeface="+mj-cs"/>
        </a:defRPr>
      </a:lvl1pPr>
    </p:titleStyle>
    <p:bodyStyle>
      <a:lvl1pPr marL="121493" indent="-121493" algn="l" defTabSz="342879" rtl="0" eaLnBrk="1" latinLnBrk="0" hangingPunct="1">
        <a:lnSpc>
          <a:spcPts val="1875"/>
        </a:lnSpc>
        <a:spcBef>
          <a:spcPts val="375"/>
        </a:spcBef>
        <a:buClr>
          <a:schemeClr val="accent5"/>
        </a:buClr>
        <a:buSzPct val="15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69983" indent="-121493" algn="l" defTabSz="342879" rtl="0" eaLnBrk="1" latinLnBrk="0" hangingPunct="1">
        <a:lnSpc>
          <a:spcPts val="1875"/>
        </a:lnSpc>
        <a:spcBef>
          <a:spcPts val="188"/>
        </a:spcBef>
        <a:buClr>
          <a:schemeClr val="accent5"/>
        </a:buClr>
        <a:buSzPct val="15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39966" indent="-121493" algn="l" defTabSz="342879" rtl="0" eaLnBrk="1" latinLnBrk="0" hangingPunct="1">
        <a:lnSpc>
          <a:spcPts val="1875"/>
        </a:lnSpc>
        <a:spcBef>
          <a:spcPts val="188"/>
        </a:spcBef>
        <a:buClr>
          <a:schemeClr val="accent5"/>
        </a:buClr>
        <a:buSzPct val="15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9949" indent="-121493" algn="l" defTabSz="342879" rtl="0" eaLnBrk="1" latinLnBrk="0" hangingPunct="1">
        <a:lnSpc>
          <a:spcPts val="1875"/>
        </a:lnSpc>
        <a:spcBef>
          <a:spcPts val="188"/>
        </a:spcBef>
        <a:buClr>
          <a:schemeClr val="accent5"/>
        </a:buClr>
        <a:buSzPct val="15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79933" indent="-121493" algn="l" defTabSz="342879" rtl="0" eaLnBrk="1" latinLnBrk="0" hangingPunct="1">
        <a:lnSpc>
          <a:spcPts val="1875"/>
        </a:lnSpc>
        <a:spcBef>
          <a:spcPts val="188"/>
        </a:spcBef>
        <a:buClr>
          <a:schemeClr val="accent5"/>
        </a:buClr>
        <a:buSzPct val="15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16" indent="-85720" algn="l" defTabSz="342879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355" indent="-85720" algn="l" defTabSz="342879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795" indent="-85720" algn="l" defTabSz="342879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234" indent="-85720" algn="l" defTabSz="342879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39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879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18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757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196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636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075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514" algn="l" defTabSz="342879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rk.no/spes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Hallstein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Oppstart NRK</a:t>
            </a:r>
          </a:p>
        </p:txBody>
      </p:sp>
    </p:spTree>
    <p:extLst>
      <p:ext uri="{BB962C8B-B14F-4D97-AF65-F5344CB8AC3E}">
        <p14:creationId xmlns:p14="http://schemas.microsoft.com/office/powerpoint/2010/main" val="82327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ECAF-5554-4952-B0F2-658F17061D8E}"/>
              </a:ext>
            </a:extLst>
          </p:cNvPr>
          <p:cNvSpPr txBox="1"/>
          <p:nvPr/>
        </p:nvSpPr>
        <p:spPr>
          <a:xfrm>
            <a:off x="1316677" y="1078098"/>
            <a:ext cx="69495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u="sng" dirty="0">
                <a:solidFill>
                  <a:schemeClr val="bg1"/>
                </a:solidFill>
              </a:rPr>
              <a:t>Steg 1: </a:t>
            </a:r>
            <a:r>
              <a:rPr lang="nb-NO" sz="2000" u="sng" dirty="0">
                <a:solidFill>
                  <a:schemeClr val="bg1"/>
                </a:solidFill>
              </a:rPr>
              <a:t>Etablere en baseline for Ytelsen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solidFill>
                  <a:schemeClr val="bg1"/>
                </a:solidFill>
              </a:rPr>
              <a:t>Reponstider</a:t>
            </a:r>
            <a:r>
              <a:rPr lang="nb-NO" sz="2000" dirty="0">
                <a:solidFill>
                  <a:schemeClr val="bg1"/>
                </a:solidFill>
              </a:rPr>
              <a:t> for alle API-endepunkt (med og uten </a:t>
            </a:r>
            <a:r>
              <a:rPr lang="nb-NO" sz="2000" dirty="0" err="1">
                <a:solidFill>
                  <a:schemeClr val="bg1"/>
                </a:solidFill>
              </a:rPr>
              <a:t>caching</a:t>
            </a:r>
            <a:r>
              <a:rPr lang="nb-NO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Baseline med </a:t>
            </a:r>
            <a:r>
              <a:rPr lang="nb-NO" sz="2000" dirty="0" err="1">
                <a:solidFill>
                  <a:schemeClr val="bg1"/>
                </a:solidFill>
              </a:rPr>
              <a:t>BenchmarkDotNet</a:t>
            </a:r>
            <a:endParaRPr lang="nb-NO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solidFill>
                  <a:schemeClr val="bg1"/>
                </a:solidFill>
              </a:rPr>
              <a:t>Loadtesting</a:t>
            </a:r>
            <a:r>
              <a:rPr lang="nb-NO" sz="2000" dirty="0">
                <a:solidFill>
                  <a:schemeClr val="bg1"/>
                </a:solidFill>
              </a:rPr>
              <a:t> med </a:t>
            </a:r>
            <a:r>
              <a:rPr lang="nb-NO" sz="2000" dirty="0" err="1">
                <a:solidFill>
                  <a:schemeClr val="bg1"/>
                </a:solidFill>
              </a:rPr>
              <a:t>Netling</a:t>
            </a:r>
            <a:br>
              <a:rPr lang="nb-NO" sz="2000" b="1" dirty="0">
                <a:solidFill>
                  <a:schemeClr val="bg1"/>
                </a:solidFill>
              </a:rPr>
            </a:br>
            <a:endParaRPr lang="nb-NO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2AA-A3A4-4850-916E-731B2BF6DC7A}"/>
              </a:ext>
            </a:extLst>
          </p:cNvPr>
          <p:cNvSpPr txBox="1"/>
          <p:nvPr/>
        </p:nvSpPr>
        <p:spPr>
          <a:xfrm>
            <a:off x="1316677" y="3071998"/>
            <a:ext cx="6258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u="sng" dirty="0">
                <a:solidFill>
                  <a:schemeClr val="bg1"/>
                </a:solidFill>
              </a:rPr>
              <a:t>Steg 2: </a:t>
            </a:r>
            <a:r>
              <a:rPr lang="nb-NO" sz="2000" u="sng" dirty="0">
                <a:solidFill>
                  <a:schemeClr val="bg1"/>
                </a:solidFill>
              </a:rPr>
              <a:t>Automatiske integrasjonstester og ytelsestester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Med rapport per bygg i </a:t>
            </a:r>
            <a:r>
              <a:rPr lang="nb-NO" sz="2000" dirty="0" err="1">
                <a:solidFill>
                  <a:schemeClr val="bg1"/>
                </a:solidFill>
              </a:rPr>
              <a:t>TeamCity</a:t>
            </a:r>
            <a:endParaRPr lang="nb-NO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Ingen integrasjonstester fra før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A6D2D-5B60-4294-B974-DC91CE81764B}"/>
              </a:ext>
            </a:extLst>
          </p:cNvPr>
          <p:cNvSpPr txBox="1"/>
          <p:nvPr/>
        </p:nvSpPr>
        <p:spPr>
          <a:xfrm>
            <a:off x="3069771" y="77190"/>
            <a:ext cx="229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Hva har vi gjort</a:t>
            </a:r>
          </a:p>
        </p:txBody>
      </p:sp>
    </p:spTree>
    <p:extLst>
      <p:ext uri="{BB962C8B-B14F-4D97-AF65-F5344CB8AC3E}">
        <p14:creationId xmlns:p14="http://schemas.microsoft.com/office/powerpoint/2010/main" val="356155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ECAF-5554-4952-B0F2-658F17061D8E}"/>
              </a:ext>
            </a:extLst>
          </p:cNvPr>
          <p:cNvSpPr txBox="1"/>
          <p:nvPr/>
        </p:nvSpPr>
        <p:spPr>
          <a:xfrm>
            <a:off x="1530432" y="1066223"/>
            <a:ext cx="6534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u="sng" dirty="0">
                <a:solidFill>
                  <a:schemeClr val="bg1"/>
                </a:solidFill>
              </a:rPr>
              <a:t>Steg 3: </a:t>
            </a:r>
            <a:r>
              <a:rPr lang="nb-NO" sz="2000" u="sng" dirty="0">
                <a:solidFill>
                  <a:schemeClr val="bg1"/>
                </a:solidFill>
              </a:rPr>
              <a:t>Endringer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Skrevet 2500 integrasjonstester for å tørre å bytte ORM</a:t>
            </a:r>
            <a:br>
              <a:rPr lang="nb-NO" sz="2000" dirty="0">
                <a:solidFill>
                  <a:schemeClr val="bg1"/>
                </a:solidFill>
              </a:rPr>
            </a:br>
            <a:r>
              <a:rPr lang="nb-NO" sz="2000" dirty="0">
                <a:solidFill>
                  <a:schemeClr val="bg1"/>
                </a:solidFill>
              </a:rPr>
              <a:t>Byttet ORM fra </a:t>
            </a:r>
            <a:r>
              <a:rPr lang="nb-NO" sz="2000" dirty="0" err="1">
                <a:solidFill>
                  <a:schemeClr val="bg1"/>
                </a:solidFill>
              </a:rPr>
              <a:t>SimpleData</a:t>
            </a:r>
            <a:r>
              <a:rPr lang="nb-NO" sz="2000" dirty="0">
                <a:solidFill>
                  <a:schemeClr val="bg1"/>
                </a:solidFill>
              </a:rPr>
              <a:t> (!) til </a:t>
            </a:r>
            <a:r>
              <a:rPr lang="nb-NO" sz="2000" dirty="0" err="1">
                <a:solidFill>
                  <a:schemeClr val="bg1"/>
                </a:solidFill>
              </a:rPr>
              <a:t>Dapper</a:t>
            </a:r>
            <a:endParaRPr lang="nb-NO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solidFill>
                  <a:schemeClr val="bg1"/>
                </a:solidFill>
              </a:rPr>
              <a:t>Burst</a:t>
            </a:r>
            <a:r>
              <a:rPr lang="nb-NO" sz="2000" dirty="0">
                <a:solidFill>
                  <a:schemeClr val="bg1"/>
                </a:solidFill>
              </a:rPr>
              <a:t> </a:t>
            </a:r>
            <a:r>
              <a:rPr lang="nb-NO" sz="2000" dirty="0" err="1">
                <a:solidFill>
                  <a:schemeClr val="bg1"/>
                </a:solidFill>
              </a:rPr>
              <a:t>cache</a:t>
            </a:r>
            <a:endParaRPr lang="nb-NO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Skrevet om API-et til .NET </a:t>
            </a:r>
            <a:r>
              <a:rPr lang="nb-NO" sz="2000" dirty="0" err="1">
                <a:solidFill>
                  <a:schemeClr val="bg1"/>
                </a:solidFill>
              </a:rPr>
              <a:t>Core</a:t>
            </a:r>
            <a:br>
              <a:rPr lang="nb-NO" sz="2000" b="1" dirty="0">
                <a:solidFill>
                  <a:schemeClr val="bg1"/>
                </a:solidFill>
              </a:rPr>
            </a:br>
            <a:endParaRPr lang="nb-NO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2AA-A3A4-4850-916E-731B2BF6DC7A}"/>
              </a:ext>
            </a:extLst>
          </p:cNvPr>
          <p:cNvSpPr txBox="1"/>
          <p:nvPr/>
        </p:nvSpPr>
        <p:spPr>
          <a:xfrm>
            <a:off x="1530432" y="3244192"/>
            <a:ext cx="4865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u="sng" dirty="0">
                <a:solidFill>
                  <a:schemeClr val="bg1"/>
                </a:solidFill>
              </a:rPr>
              <a:t>Ytelsen forbedret enormt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Tregeste API-kall -&gt; 3000 -5000 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Nå: &lt; 100 ms (cachet ca. 7 ms i median)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05D45-6751-4460-872B-81FE9F8469AB}"/>
              </a:ext>
            </a:extLst>
          </p:cNvPr>
          <p:cNvSpPr txBox="1"/>
          <p:nvPr/>
        </p:nvSpPr>
        <p:spPr>
          <a:xfrm>
            <a:off x="3233009" y="59377"/>
            <a:ext cx="229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Hva har vi gjort</a:t>
            </a:r>
          </a:p>
        </p:txBody>
      </p:sp>
    </p:spTree>
    <p:extLst>
      <p:ext uri="{BB962C8B-B14F-4D97-AF65-F5344CB8AC3E}">
        <p14:creationId xmlns:p14="http://schemas.microsoft.com/office/powerpoint/2010/main" val="13829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ECAF-5554-4952-B0F2-658F17061D8E}"/>
              </a:ext>
            </a:extLst>
          </p:cNvPr>
          <p:cNvSpPr txBox="1"/>
          <p:nvPr/>
        </p:nvSpPr>
        <p:spPr>
          <a:xfrm>
            <a:off x="800100" y="692150"/>
            <a:ext cx="639636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u="sng" dirty="0">
                <a:solidFill>
                  <a:schemeClr val="bg1"/>
                </a:solidFill>
              </a:rPr>
              <a:t>Fremtidige oppgaver</a:t>
            </a:r>
            <a:endParaRPr lang="nb-NO" sz="2000" u="sng" dirty="0">
              <a:solidFill>
                <a:schemeClr val="bg1"/>
              </a:solidFill>
            </a:endParaRPr>
          </a:p>
          <a:p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Gjennomgå indeksering</a:t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</a:rPr>
              <a:t>Funksjonelle endringer</a:t>
            </a:r>
          </a:p>
          <a:p>
            <a:pPr marL="685756" lvl="1" indent="-342900">
              <a:buFont typeface="Arial" panose="020B0604020202020204" pitchFamily="34" charset="0"/>
              <a:buChar char="•"/>
            </a:pPr>
            <a:r>
              <a:rPr lang="nb-NO" sz="1600" b="1" dirty="0">
                <a:solidFill>
                  <a:schemeClr val="bg1"/>
                </a:solidFill>
              </a:rPr>
              <a:t>Info om sammenslåinger etc.</a:t>
            </a:r>
            <a:br>
              <a:rPr lang="nb-NO" sz="1600" b="1" dirty="0">
                <a:solidFill>
                  <a:schemeClr val="bg1"/>
                </a:solidFill>
              </a:rPr>
            </a:br>
            <a:endParaRPr lang="nb-NO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</a:rPr>
              <a:t>Endre lagring av resultater til mer </a:t>
            </a:r>
            <a:r>
              <a:rPr lang="nb-NO" sz="2000" b="1" dirty="0" err="1">
                <a:solidFill>
                  <a:schemeClr val="bg1"/>
                </a:solidFill>
              </a:rPr>
              <a:t>key</a:t>
            </a:r>
            <a:r>
              <a:rPr lang="nb-NO" sz="2000" b="1" dirty="0">
                <a:solidFill>
                  <a:schemeClr val="bg1"/>
                </a:solidFill>
              </a:rPr>
              <a:t>/</a:t>
            </a:r>
            <a:r>
              <a:rPr lang="nb-NO" sz="2000" b="1" dirty="0" err="1">
                <a:solidFill>
                  <a:schemeClr val="bg1"/>
                </a:solidFill>
              </a:rPr>
              <a:t>value</a:t>
            </a:r>
            <a:r>
              <a:rPr lang="nb-NO" sz="2000" b="1" dirty="0">
                <a:solidFill>
                  <a:schemeClr val="bg1"/>
                </a:solidFill>
              </a:rPr>
              <a:t>-basert</a:t>
            </a:r>
            <a:br>
              <a:rPr lang="nb-NO" sz="2000" b="1" dirty="0">
                <a:solidFill>
                  <a:schemeClr val="bg1"/>
                </a:solidFill>
              </a:rPr>
            </a:br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</a:rPr>
              <a:t>Unngå over-</a:t>
            </a:r>
            <a:r>
              <a:rPr lang="nb-NO" sz="2000" b="1" dirty="0" err="1">
                <a:solidFill>
                  <a:schemeClr val="bg1"/>
                </a:solidFill>
              </a:rPr>
              <a:t>engineering</a:t>
            </a:r>
            <a:br>
              <a:rPr lang="nb-NO" sz="2000" b="1" dirty="0">
                <a:solidFill>
                  <a:schemeClr val="bg1"/>
                </a:solidFill>
              </a:rPr>
            </a:br>
            <a:endParaRPr lang="nb-N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5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83163" y="1548908"/>
            <a:ext cx="7036854" cy="519325"/>
          </a:xfrm>
        </p:spPr>
        <p:txBody>
          <a:bodyPr/>
          <a:lstStyle/>
          <a:p>
            <a:r>
              <a:rPr lang="nb-NO" dirty="0"/>
              <a:t>Inntrykk så langt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83163" y="2286060"/>
            <a:ext cx="7036854" cy="22826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b="1" dirty="0"/>
              <a:t>Mange folk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b="1" dirty="0"/>
              <a:t>Høy aktivitet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b="1" dirty="0"/>
              <a:t>Kreativt og spennende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b="1" dirty="0"/>
              <a:t>Sosialt… julebord, quiz, innovasjonsdager, </a:t>
            </a:r>
            <a:r>
              <a:rPr lang="nb-NO" b="1" dirty="0" err="1"/>
              <a:t>hackdays</a:t>
            </a:r>
            <a:r>
              <a:rPr lang="nb-NO" b="1" dirty="0"/>
              <a:t>, skitur etc.</a:t>
            </a:r>
          </a:p>
        </p:txBody>
      </p:sp>
    </p:spTree>
    <p:extLst>
      <p:ext uri="{BB962C8B-B14F-4D97-AF65-F5344CB8AC3E}">
        <p14:creationId xmlns:p14="http://schemas.microsoft.com/office/powerpoint/2010/main" val="412958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27C0C8-3122-4A70-AA53-764C6649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01" y="0"/>
            <a:ext cx="68621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A2052F-BB57-4EED-88EE-2E8B75F5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" y="741985"/>
            <a:ext cx="9076413" cy="35268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24C01-27EC-43D4-9B4A-6533745998E6}"/>
              </a:ext>
            </a:extLst>
          </p:cNvPr>
          <p:cNvSpPr txBox="1"/>
          <p:nvPr/>
        </p:nvSpPr>
        <p:spPr>
          <a:xfrm>
            <a:off x="0" y="47502"/>
            <a:ext cx="14286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Alt startet med..</a:t>
            </a:r>
          </a:p>
        </p:txBody>
      </p:sp>
    </p:spTree>
    <p:extLst>
      <p:ext uri="{BB962C8B-B14F-4D97-AF65-F5344CB8AC3E}">
        <p14:creationId xmlns:p14="http://schemas.microsoft.com/office/powerpoint/2010/main" val="4222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31BA3-9A31-4062-936F-86E6C0CE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10" y="0"/>
            <a:ext cx="863338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3BDDC0-AC1D-4618-9725-BEBF05B138A0}"/>
              </a:ext>
            </a:extLst>
          </p:cNvPr>
          <p:cNvSpPr/>
          <p:nvPr/>
        </p:nvSpPr>
        <p:spPr>
          <a:xfrm>
            <a:off x="308127" y="82270"/>
            <a:ext cx="4267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/>
              <a:t>NÅ</a:t>
            </a:r>
          </a:p>
        </p:txBody>
      </p:sp>
    </p:spTree>
    <p:extLst>
      <p:ext uri="{BB962C8B-B14F-4D97-AF65-F5344CB8AC3E}">
        <p14:creationId xmlns:p14="http://schemas.microsoft.com/office/powerpoint/2010/main" val="3424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Valg 2019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72063" y="3003610"/>
            <a:ext cx="7036854" cy="1141338"/>
          </a:xfrm>
        </p:spPr>
        <p:txBody>
          <a:bodyPr/>
          <a:lstStyle/>
          <a:p>
            <a:r>
              <a:rPr lang="nb-NO" dirty="0"/>
              <a:t>Kommunestyre- og fylkestingsvalg</a:t>
            </a:r>
          </a:p>
          <a:p>
            <a:endParaRPr lang="nb-NO" dirty="0"/>
          </a:p>
          <a:p>
            <a:r>
              <a:rPr lang="nb-NO" dirty="0" err="1"/>
              <a:t>Vote</a:t>
            </a:r>
            <a:r>
              <a:rPr lang="nb-NO" dirty="0"/>
              <a:t> like </a:t>
            </a:r>
            <a:r>
              <a:rPr lang="nb-NO" dirty="0" err="1"/>
              <a:t>it’s</a:t>
            </a:r>
            <a:r>
              <a:rPr lang="nb-NO" dirty="0"/>
              <a:t> 2020!</a:t>
            </a:r>
          </a:p>
        </p:txBody>
      </p:sp>
    </p:spTree>
    <p:extLst>
      <p:ext uri="{BB962C8B-B14F-4D97-AF65-F5344CB8AC3E}">
        <p14:creationId xmlns:p14="http://schemas.microsoft.com/office/powerpoint/2010/main" val="3655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72063" y="1618758"/>
            <a:ext cx="7036854" cy="519325"/>
          </a:xfrm>
        </p:spPr>
        <p:txBody>
          <a:bodyPr/>
          <a:lstStyle/>
          <a:p>
            <a:r>
              <a:rPr lang="nb-NO" dirty="0"/>
              <a:t>Digital Historieutvikling	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72063" y="2247960"/>
            <a:ext cx="7036854" cy="2518638"/>
          </a:xfrm>
        </p:spPr>
        <p:txBody>
          <a:bodyPr/>
          <a:lstStyle/>
          <a:p>
            <a:r>
              <a:rPr lang="nb-NO" sz="1600" dirty="0">
                <a:solidFill>
                  <a:schemeClr val="tx1"/>
                </a:solidFill>
              </a:rPr>
              <a:t>Design, interaksjon mm.</a:t>
            </a:r>
            <a:br>
              <a:rPr lang="nb-NO" sz="1600" dirty="0">
                <a:solidFill>
                  <a:schemeClr val="tx1"/>
                </a:solidFill>
              </a:rPr>
            </a:br>
            <a:r>
              <a:rPr lang="nb-NO" sz="1600" dirty="0">
                <a:solidFill>
                  <a:schemeClr val="tx1"/>
                </a:solidFill>
              </a:rPr>
              <a:t>25 personer (44% jenter), 12 er involvert i valget </a:t>
            </a:r>
            <a:br>
              <a:rPr lang="nb-NO" sz="1600" dirty="0">
                <a:solidFill>
                  <a:schemeClr val="tx1"/>
                </a:solidFill>
              </a:rPr>
            </a:br>
            <a:br>
              <a:rPr lang="nb-NO" dirty="0">
                <a:solidFill>
                  <a:schemeClr val="tx1"/>
                </a:solidFill>
              </a:rPr>
            </a:br>
            <a:r>
              <a:rPr lang="nb-NO" b="1" dirty="0">
                <a:solidFill>
                  <a:schemeClr val="tx1"/>
                </a:solidFill>
              </a:rPr>
              <a:t>Valg-prosjektet: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1400" b="1" dirty="0">
                <a:solidFill>
                  <a:schemeClr val="tx1"/>
                </a:solidFill>
              </a:rPr>
              <a:t>2 - API/</a:t>
            </a:r>
            <a:r>
              <a:rPr lang="nb-NO" sz="1400" b="1" dirty="0" err="1">
                <a:solidFill>
                  <a:schemeClr val="tx1"/>
                </a:solidFill>
              </a:rPr>
              <a:t>Backend</a:t>
            </a:r>
            <a:r>
              <a:rPr lang="nb-NO" sz="1400" b="1" dirty="0">
                <a:solidFill>
                  <a:schemeClr val="tx1"/>
                </a:solidFill>
              </a:rPr>
              <a:t> (Yngvar fra Blank og meg)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1400" b="1" dirty="0">
                <a:solidFill>
                  <a:schemeClr val="tx1"/>
                </a:solidFill>
              </a:rPr>
              <a:t>1 – </a:t>
            </a:r>
            <a:r>
              <a:rPr lang="nb-NO" sz="1400" b="1" dirty="0" err="1">
                <a:solidFill>
                  <a:schemeClr val="tx1"/>
                </a:solidFill>
              </a:rPr>
              <a:t>DevOps</a:t>
            </a:r>
            <a:r>
              <a:rPr lang="nb-NO" sz="1400" b="1" dirty="0">
                <a:solidFill>
                  <a:schemeClr val="tx1"/>
                </a:solidFill>
              </a:rPr>
              <a:t> (konsulent)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1400" b="1" dirty="0">
                <a:solidFill>
                  <a:schemeClr val="tx1"/>
                </a:solidFill>
              </a:rPr>
              <a:t>3 - </a:t>
            </a:r>
            <a:r>
              <a:rPr lang="nb-NO" sz="1400" b="1" dirty="0" err="1">
                <a:solidFill>
                  <a:schemeClr val="tx1"/>
                </a:solidFill>
              </a:rPr>
              <a:t>Frontend</a:t>
            </a:r>
            <a:r>
              <a:rPr lang="nb-NO" sz="1400" b="1" dirty="0">
                <a:solidFill>
                  <a:schemeClr val="tx1"/>
                </a:solidFill>
              </a:rPr>
              <a:t> (</a:t>
            </a:r>
            <a:r>
              <a:rPr lang="nb-NO" sz="1400" b="1" dirty="0" err="1">
                <a:solidFill>
                  <a:schemeClr val="tx1"/>
                </a:solidFill>
              </a:rPr>
              <a:t>React</a:t>
            </a:r>
            <a:r>
              <a:rPr lang="nb-NO" sz="1400" b="1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1400" b="1" dirty="0">
                <a:solidFill>
                  <a:schemeClr val="tx1"/>
                </a:solidFill>
              </a:rPr>
              <a:t>4 - Design/interaksjon (to skal ut i mammaperm)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1400" b="1" dirty="0">
                <a:solidFill>
                  <a:schemeClr val="tx1"/>
                </a:solidFill>
              </a:rPr>
              <a:t>2 - Prosjektledelse</a:t>
            </a:r>
          </a:p>
        </p:txBody>
      </p:sp>
    </p:spTree>
    <p:extLst>
      <p:ext uri="{BB962C8B-B14F-4D97-AF65-F5344CB8AC3E}">
        <p14:creationId xmlns:p14="http://schemas.microsoft.com/office/powerpoint/2010/main" val="102983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175486-1125-4276-A0B6-94805D2F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5" y="0"/>
            <a:ext cx="826977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96E34F-C7A0-425C-9DB5-8F0833FA6D99}"/>
              </a:ext>
            </a:extLst>
          </p:cNvPr>
          <p:cNvSpPr/>
          <p:nvPr/>
        </p:nvSpPr>
        <p:spPr>
          <a:xfrm>
            <a:off x="522910" y="325714"/>
            <a:ext cx="17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/>
              <a:t>Landingsside</a:t>
            </a:r>
            <a:br>
              <a:rPr lang="nb-NO" b="1" dirty="0"/>
            </a:br>
            <a:r>
              <a:rPr lang="nb-NO" b="1" dirty="0"/>
              <a:t>Stortingsvalget 2017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56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055EB-FAC8-4C54-A0FA-53BA9E136852}"/>
              </a:ext>
            </a:extLst>
          </p:cNvPr>
          <p:cNvSpPr/>
          <p:nvPr/>
        </p:nvSpPr>
        <p:spPr>
          <a:xfrm>
            <a:off x="615950" y="2317835"/>
            <a:ext cx="66865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1"/>
                </a:solidFill>
                <a:hlinkClick r:id="rId2"/>
              </a:rPr>
              <a:t>https://www.nrk.no/spesial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AF8D1-79E2-4EF9-B8EB-C1FB6EA4926C}"/>
              </a:ext>
            </a:extLst>
          </p:cNvPr>
          <p:cNvSpPr/>
          <p:nvPr/>
        </p:nvSpPr>
        <p:spPr>
          <a:xfrm>
            <a:off x="615950" y="162568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1" dirty="0">
                <a:solidFill>
                  <a:schemeClr val="bg1"/>
                </a:solidFill>
              </a:rPr>
              <a:t>Eksempler på hva DH er med på:</a:t>
            </a:r>
          </a:p>
        </p:txBody>
      </p:sp>
    </p:spTree>
    <p:extLst>
      <p:ext uri="{BB962C8B-B14F-4D97-AF65-F5344CB8AC3E}">
        <p14:creationId xmlns:p14="http://schemas.microsoft.com/office/powerpoint/2010/main" val="178275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CD487-ED8F-4E11-BB56-D824765839A1}"/>
              </a:ext>
            </a:extLst>
          </p:cNvPr>
          <p:cNvSpPr txBox="1"/>
          <p:nvPr/>
        </p:nvSpPr>
        <p:spPr>
          <a:xfrm>
            <a:off x="2940050" y="368300"/>
            <a:ext cx="30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 err="1">
                <a:solidFill>
                  <a:schemeClr val="bg1"/>
                </a:solidFill>
              </a:rPr>
              <a:t>Valg.Resultater.Api</a:t>
            </a:r>
            <a:endParaRPr lang="nb-NO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583E1-0CB8-4929-B2A1-300A764934DE}"/>
              </a:ext>
            </a:extLst>
          </p:cNvPr>
          <p:cNvSpPr txBox="1"/>
          <p:nvPr/>
        </p:nvSpPr>
        <p:spPr>
          <a:xfrm>
            <a:off x="704850" y="1390650"/>
            <a:ext cx="63941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bg1"/>
                </a:solidFill>
              </a:rPr>
              <a:t>Hva møtte oss?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Alt var kodet på norsk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solidFill>
                  <a:schemeClr val="bg1"/>
                </a:solidFill>
              </a:rPr>
              <a:t>SimpleData</a:t>
            </a:r>
            <a:r>
              <a:rPr lang="nb-NO" sz="2000" dirty="0">
                <a:solidFill>
                  <a:schemeClr val="bg1"/>
                </a:solidFill>
              </a:rPr>
              <a:t> var brukt som 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Merkelig sammensurium av modeller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HAL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Navngivning -&gt; Harvester </a:t>
            </a:r>
            <a:r>
              <a:rPr lang="nb-NO" sz="2000" dirty="0" err="1">
                <a:solidFill>
                  <a:schemeClr val="bg1"/>
                </a:solidFill>
              </a:rPr>
              <a:t>Of</a:t>
            </a:r>
            <a:r>
              <a:rPr lang="nb-NO" sz="2000" dirty="0">
                <a:solidFill>
                  <a:schemeClr val="bg1"/>
                </a:solidFill>
              </a:rPr>
              <a:t> </a:t>
            </a:r>
            <a:r>
              <a:rPr lang="nb-NO" sz="2000" dirty="0" err="1">
                <a:solidFill>
                  <a:schemeClr val="bg1"/>
                </a:solidFill>
              </a:rPr>
              <a:t>Sorrow</a:t>
            </a:r>
            <a:r>
              <a:rPr lang="nb-NO" sz="2000" dirty="0">
                <a:solidFill>
                  <a:schemeClr val="bg1"/>
                </a:solidFill>
              </a:rPr>
              <a:t>, </a:t>
            </a:r>
            <a:r>
              <a:rPr lang="nb-NO" sz="2000" dirty="0" err="1">
                <a:solidFill>
                  <a:schemeClr val="bg1"/>
                </a:solidFill>
              </a:rPr>
              <a:t>Unforgiven</a:t>
            </a:r>
            <a:r>
              <a:rPr lang="nb-NO" sz="2000" dirty="0">
                <a:solidFill>
                  <a:schemeClr val="bg1"/>
                </a:solidFill>
              </a:rPr>
              <a:t>, 1884</a:t>
            </a:r>
          </a:p>
        </p:txBody>
      </p:sp>
    </p:spTree>
    <p:extLst>
      <p:ext uri="{BB962C8B-B14F-4D97-AF65-F5344CB8AC3E}">
        <p14:creationId xmlns:p14="http://schemas.microsoft.com/office/powerpoint/2010/main" val="314987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ECAF-5554-4952-B0F2-658F17061D8E}"/>
              </a:ext>
            </a:extLst>
          </p:cNvPr>
          <p:cNvSpPr txBox="1"/>
          <p:nvPr/>
        </p:nvSpPr>
        <p:spPr>
          <a:xfrm>
            <a:off x="800100" y="692150"/>
            <a:ext cx="65720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u="sng" dirty="0">
                <a:solidFill>
                  <a:schemeClr val="bg1"/>
                </a:solidFill>
              </a:rPr>
              <a:t>Funksjonalitet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Spørre (</a:t>
            </a:r>
            <a:r>
              <a:rPr lang="nb-NO" sz="2000" dirty="0" err="1">
                <a:solidFill>
                  <a:schemeClr val="bg1"/>
                </a:solidFill>
              </a:rPr>
              <a:t>polling</a:t>
            </a:r>
            <a:r>
              <a:rPr lang="nb-NO" sz="2000" dirty="0">
                <a:solidFill>
                  <a:schemeClr val="bg1"/>
                </a:solidFill>
              </a:rPr>
              <a:t>) Valgdirektoratet etter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Presentere data via et API som </a:t>
            </a:r>
            <a:r>
              <a:rPr lang="nb-NO" sz="2000" dirty="0" err="1">
                <a:solidFill>
                  <a:schemeClr val="bg1"/>
                </a:solidFill>
              </a:rPr>
              <a:t>Frontend</a:t>
            </a:r>
            <a:r>
              <a:rPr lang="nb-NO" sz="2000" dirty="0">
                <a:solidFill>
                  <a:schemeClr val="bg1"/>
                </a:solidFill>
              </a:rPr>
              <a:t> (</a:t>
            </a:r>
            <a:r>
              <a:rPr lang="nb-NO" sz="2000" dirty="0" err="1">
                <a:solidFill>
                  <a:schemeClr val="bg1"/>
                </a:solidFill>
              </a:rPr>
              <a:t>React</a:t>
            </a:r>
            <a:r>
              <a:rPr lang="nb-NO" sz="2000" dirty="0">
                <a:solidFill>
                  <a:schemeClr val="bg1"/>
                </a:solidFill>
              </a:rPr>
              <a:t>) bruker.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solidFill>
                  <a:schemeClr val="bg1"/>
                </a:solidFill>
              </a:rPr>
              <a:t>Admin</a:t>
            </a:r>
            <a:r>
              <a:rPr lang="nb-NO" sz="2000" dirty="0">
                <a:solidFill>
                  <a:schemeClr val="bg1"/>
                </a:solidFill>
              </a:rPr>
              <a:t> CMS</a:t>
            </a:r>
            <a:br>
              <a:rPr lang="nb-NO" sz="2000" b="1" dirty="0">
                <a:solidFill>
                  <a:schemeClr val="bg1"/>
                </a:solidFill>
              </a:rPr>
            </a:br>
            <a:endParaRPr lang="nb-NO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2AA-A3A4-4850-916E-731B2BF6DC7A}"/>
              </a:ext>
            </a:extLst>
          </p:cNvPr>
          <p:cNvSpPr txBox="1"/>
          <p:nvPr/>
        </p:nvSpPr>
        <p:spPr>
          <a:xfrm>
            <a:off x="800100" y="2686050"/>
            <a:ext cx="56552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u="sng" dirty="0">
                <a:solidFill>
                  <a:schemeClr val="bg1"/>
                </a:solidFill>
              </a:rPr>
              <a:t>Krav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API-et skal støtte alle typer valg.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Ytelsen var et problem i 2017, dette må fikses.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</a:rPr>
              <a:t>Modernisering. Ønske om å bruke </a:t>
            </a:r>
            <a:r>
              <a:rPr lang="nb-NO" sz="2000" dirty="0" err="1">
                <a:solidFill>
                  <a:schemeClr val="bg1"/>
                </a:solidFill>
              </a:rPr>
              <a:t>Kubernetes</a:t>
            </a:r>
            <a:r>
              <a:rPr lang="nb-NO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67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sjon">
  <a:themeElements>
    <a:clrScheme name="NRK">
      <a:dk1>
        <a:sysClr val="windowText" lastClr="000000"/>
      </a:dk1>
      <a:lt1>
        <a:sysClr val="window" lastClr="FFFFFF"/>
      </a:lt1>
      <a:dk2>
        <a:srgbClr val="857D78"/>
      </a:dk2>
      <a:lt2>
        <a:srgbClr val="E4E0D9"/>
      </a:lt2>
      <a:accent1>
        <a:srgbClr val="00B8F1"/>
      </a:accent1>
      <a:accent2>
        <a:srgbClr val="260859"/>
      </a:accent2>
      <a:accent3>
        <a:srgbClr val="00A9AC"/>
      </a:accent3>
      <a:accent4>
        <a:srgbClr val="004071"/>
      </a:accent4>
      <a:accent5>
        <a:srgbClr val="EC0080"/>
      </a:accent5>
      <a:accent6>
        <a:srgbClr val="A5CD39"/>
      </a:accent6>
      <a:hlink>
        <a:srgbClr val="0563C1"/>
      </a:hlink>
      <a:folHlink>
        <a:srgbClr val="954F72"/>
      </a:folHlink>
    </a:clrScheme>
    <a:fontScheme name="NRK">
      <a:majorFont>
        <a:latin typeface="LFT Etica"/>
        <a:ea typeface=""/>
        <a:cs typeface=""/>
      </a:majorFont>
      <a:minorFont>
        <a:latin typeface="LFT Etic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RK_PPT_latest.potx" id="{31D33960-9B79-4DB0-A3F3-97819C0F9C57}" vid="{27057315-CA97-4F3C-A1E6-D8A11798035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NRK presentasjon ekstern - intern</Template>
  <TotalTime>82</TotalTime>
  <Words>246</Words>
  <Application>Microsoft Office PowerPoint</Application>
  <PresentationFormat>On-screen Show (16:9)</PresentationFormat>
  <Paragraphs>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LFT Etica</vt:lpstr>
      <vt:lpstr>LFT Etica Bk</vt:lpstr>
      <vt:lpstr>LFT Etica Display Th</vt:lpstr>
      <vt:lpstr>LFT Etica Lt</vt:lpstr>
      <vt:lpstr>LFTEticaDisplay-Thin</vt:lpstr>
      <vt:lpstr>Presentasjon</vt:lpstr>
      <vt:lpstr>Hallstein</vt:lpstr>
      <vt:lpstr>PowerPoint Presentation</vt:lpstr>
      <vt:lpstr>PowerPoint Presentation</vt:lpstr>
      <vt:lpstr>Valg 2019</vt:lpstr>
      <vt:lpstr>Digital Historieutvikling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Inntrykk så langt</vt:lpstr>
      <vt:lpstr>PowerPoint Presentation</vt:lpstr>
    </vt:vector>
  </TitlesOfParts>
  <Company>Norsk Rikskringkasting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Hallstein Brøtan</dc:creator>
  <dc:description>template by addpoint.no</dc:description>
  <cp:lastModifiedBy>Hallstein Brøtan</cp:lastModifiedBy>
  <cp:revision>10</cp:revision>
  <dcterms:created xsi:type="dcterms:W3CDTF">2019-01-30T17:33:15Z</dcterms:created>
  <dcterms:modified xsi:type="dcterms:W3CDTF">2019-02-05T06:45:20Z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addpoint.no</vt:lpwstr>
  </property>
</Properties>
</file>