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3"/>
  </p:notesMasterIdLst>
  <p:sldIdLst>
    <p:sldId id="258" r:id="rId5"/>
    <p:sldId id="257" r:id="rId6"/>
    <p:sldId id="259" r:id="rId7"/>
    <p:sldId id="260" r:id="rId8"/>
    <p:sldId id="274" r:id="rId9"/>
    <p:sldId id="275" r:id="rId10"/>
    <p:sldId id="276" r:id="rId11"/>
    <p:sldId id="277" r:id="rId12"/>
    <p:sldId id="278" r:id="rId13"/>
    <p:sldId id="269" r:id="rId14"/>
    <p:sldId id="268" r:id="rId15"/>
    <p:sldId id="270" r:id="rId16"/>
    <p:sldId id="271" r:id="rId17"/>
    <p:sldId id="272" r:id="rId18"/>
    <p:sldId id="273" r:id="rId19"/>
    <p:sldId id="267" r:id="rId20"/>
    <p:sldId id="266" r:id="rId21"/>
    <p:sldId id="264" r:id="rId22"/>
  </p:sldIdLst>
  <p:sldSz cx="24382413" cy="13716000"/>
  <p:notesSz cx="6858000" cy="9144000"/>
  <p:defaultTextStyle>
    <a:defPPr>
      <a:defRPr lang="nb-NO"/>
    </a:defPPr>
    <a:lvl1pPr marL="0" algn="l" defTabSz="1828709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354" algn="l" defTabSz="1828709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709" algn="l" defTabSz="1828709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3063" algn="l" defTabSz="1828709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7417" algn="l" defTabSz="1828709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771" algn="l" defTabSz="1828709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6126" algn="l" defTabSz="1828709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400480" algn="l" defTabSz="1828709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4834" algn="l" defTabSz="1828709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4D4DD3C-E59F-452E-9AAD-8C1F5A8488B5}" v="8" dt="2020-10-30T06:29:38.2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81019" autoAdjust="0"/>
  </p:normalViewPr>
  <p:slideViewPr>
    <p:cSldViewPr snapToGrid="0">
      <p:cViewPr varScale="1">
        <p:scale>
          <a:sx n="67" d="100"/>
          <a:sy n="67" d="100"/>
        </p:scale>
        <p:origin x="60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F49D60-9564-475E-B6D3-1B7A8E8A1D03}" type="datetimeFigureOut">
              <a:rPr lang="en-GB" smtClean="0"/>
              <a:t>30/10/2020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B4A007-BCA4-4F7B-9368-6C4B90A97A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52346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nb-NO" noProof="0" dirty="0"/>
              <a:t>Nevnt under teknisk intervju</a:t>
            </a:r>
          </a:p>
          <a:p>
            <a:pPr marL="171450" indent="-171450">
              <a:buFontTx/>
              <a:buChar char="-"/>
            </a:pPr>
            <a:r>
              <a:rPr lang="nb-NO" noProof="0" dirty="0"/>
              <a:t>Jobbet med </a:t>
            </a:r>
            <a:r>
              <a:rPr lang="nb-NO" noProof="0" dirty="0" err="1"/>
              <a:t>graphql</a:t>
            </a:r>
            <a:r>
              <a:rPr lang="nb-NO" noProof="0" dirty="0"/>
              <a:t> I forrige jobben min</a:t>
            </a:r>
          </a:p>
          <a:p>
            <a:pPr marL="171450" indent="-171450">
              <a:buFontTx/>
              <a:buChar char="-"/>
            </a:pPr>
            <a:r>
              <a:rPr lang="nb-NO" noProof="0" dirty="0"/>
              <a:t>Introduksjon for bruk i </a:t>
            </a:r>
            <a:r>
              <a:rPr lang="nb-NO" noProof="0" dirty="0" err="1"/>
              <a:t>.Net</a:t>
            </a:r>
            <a:r>
              <a:rPr lang="nb-NO" noProof="0" dirty="0"/>
              <a:t> </a:t>
            </a:r>
            <a:r>
              <a:rPr lang="nb-NO" noProof="0" dirty="0" err="1"/>
              <a:t>core</a:t>
            </a:r>
            <a:endParaRPr lang="nb-NO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B4A007-BCA4-4F7B-9368-6C4B90A97AF6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28496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Det </a:t>
            </a:r>
            <a:r>
              <a:rPr lang="en-US" dirty="0" err="1"/>
              <a:t>første</a:t>
            </a:r>
            <a:r>
              <a:rPr lang="en-US" dirty="0"/>
              <a:t> </a:t>
            </a:r>
            <a:r>
              <a:rPr lang="en-US" dirty="0" err="1"/>
              <a:t>bruksområdet</a:t>
            </a:r>
            <a:r>
              <a:rPr lang="en-US" dirty="0"/>
              <a:t> </a:t>
            </a:r>
            <a:r>
              <a:rPr lang="en-US" dirty="0" err="1"/>
              <a:t>GraphQL</a:t>
            </a:r>
            <a:r>
              <a:rPr lang="en-US" dirty="0"/>
              <a:t> </a:t>
            </a:r>
            <a:r>
              <a:rPr lang="en-US" dirty="0" err="1"/>
              <a:t>egner</a:t>
            </a:r>
            <a:r>
              <a:rPr lang="en-US" dirty="0"/>
              <a:t> seg </a:t>
            </a:r>
            <a:r>
              <a:rPr lang="en-US" dirty="0" err="1"/>
              <a:t>svært</a:t>
            </a:r>
            <a:r>
              <a:rPr lang="en-US" dirty="0"/>
              <a:t> </a:t>
            </a:r>
            <a:r>
              <a:rPr lang="en-US" dirty="0" err="1"/>
              <a:t>godt</a:t>
            </a:r>
            <a:r>
              <a:rPr lang="en-US" dirty="0"/>
              <a:t> for er </a:t>
            </a:r>
            <a:r>
              <a:rPr lang="en-US" dirty="0" err="1"/>
              <a:t>sammensatt</a:t>
            </a:r>
            <a:r>
              <a:rPr lang="en-US" dirty="0"/>
              <a:t> data. Dette er </a:t>
            </a:r>
            <a:r>
              <a:rPr lang="en-US" dirty="0" err="1"/>
              <a:t>når</a:t>
            </a:r>
            <a:r>
              <a:rPr lang="en-US" dirty="0"/>
              <a:t> man </a:t>
            </a:r>
            <a:r>
              <a:rPr lang="en-US" dirty="0" err="1"/>
              <a:t>vil</a:t>
            </a:r>
            <a:r>
              <a:rPr lang="en-US" dirty="0"/>
              <a:t> </a:t>
            </a:r>
            <a:r>
              <a:rPr lang="en-US" dirty="0" err="1"/>
              <a:t>tilby</a:t>
            </a:r>
            <a:r>
              <a:rPr lang="en-US" dirty="0"/>
              <a:t> </a:t>
            </a:r>
            <a:r>
              <a:rPr lang="en-US" dirty="0" err="1"/>
              <a:t>klienter</a:t>
            </a:r>
            <a:r>
              <a:rPr lang="en-US" dirty="0"/>
              <a:t> data </a:t>
            </a:r>
            <a:r>
              <a:rPr lang="en-US" dirty="0" err="1"/>
              <a:t>fra</a:t>
            </a:r>
            <a:r>
              <a:rPr lang="en-US" dirty="0"/>
              <a:t> </a:t>
            </a:r>
            <a:r>
              <a:rPr lang="en-US" dirty="0" err="1"/>
              <a:t>forskjellige</a:t>
            </a:r>
            <a:r>
              <a:rPr lang="en-US" dirty="0"/>
              <a:t> </a:t>
            </a:r>
            <a:r>
              <a:rPr lang="en-US" dirty="0" err="1"/>
              <a:t>datalagre</a:t>
            </a:r>
            <a:r>
              <a:rPr lang="en-US" dirty="0"/>
              <a:t>, </a:t>
            </a:r>
            <a:r>
              <a:rPr lang="en-US" dirty="0" err="1"/>
              <a:t>eller</a:t>
            </a:r>
            <a:r>
              <a:rPr lang="en-US" dirty="0"/>
              <a:t> </a:t>
            </a:r>
            <a:r>
              <a:rPr lang="en-US" dirty="0" err="1"/>
              <a:t>knyttet</a:t>
            </a:r>
            <a:r>
              <a:rPr lang="en-US" dirty="0"/>
              <a:t> </a:t>
            </a:r>
            <a:r>
              <a:rPr lang="en-US" dirty="0" err="1"/>
              <a:t>sammen</a:t>
            </a:r>
            <a:r>
              <a:rPr lang="en-US" dirty="0"/>
              <a:t> </a:t>
            </a:r>
            <a:r>
              <a:rPr lang="en-US" dirty="0" err="1"/>
              <a:t>fra</a:t>
            </a:r>
            <a:r>
              <a:rPr lang="en-US" dirty="0"/>
              <a:t> </a:t>
            </a:r>
            <a:r>
              <a:rPr lang="en-US" dirty="0" err="1"/>
              <a:t>egne</a:t>
            </a:r>
            <a:r>
              <a:rPr lang="en-US" dirty="0"/>
              <a:t> </a:t>
            </a:r>
            <a:r>
              <a:rPr lang="en-US" dirty="0" err="1"/>
              <a:t>datalagre</a:t>
            </a:r>
            <a:r>
              <a:rPr lang="en-US" dirty="0"/>
              <a:t> </a:t>
            </a:r>
            <a:r>
              <a:rPr lang="en-US" dirty="0" err="1"/>
              <a:t>og</a:t>
            </a:r>
            <a:r>
              <a:rPr lang="en-US" dirty="0"/>
              <a:t> </a:t>
            </a:r>
            <a:r>
              <a:rPr lang="en-US" dirty="0" err="1"/>
              <a:t>andre</a:t>
            </a:r>
            <a:r>
              <a:rPr lang="en-US" dirty="0"/>
              <a:t> </a:t>
            </a:r>
            <a:r>
              <a:rPr lang="en-US" dirty="0" err="1"/>
              <a:t>APIer</a:t>
            </a:r>
            <a:r>
              <a:rPr lang="nb-NO" dirty="0"/>
              <a:t>.</a:t>
            </a:r>
          </a:p>
          <a:p>
            <a:r>
              <a:rPr lang="nb-NO" dirty="0"/>
              <a:t>Eller rett og slett kombinere data fra en kilde, som normalt sett krever flere forespørsler i REST. Dette er området vi tok i bruk </a:t>
            </a:r>
            <a:r>
              <a:rPr lang="nb-NO" dirty="0" err="1"/>
              <a:t>GraphQL</a:t>
            </a:r>
            <a:r>
              <a:rPr lang="nb-NO" dirty="0"/>
              <a:t> på mitt forrige prosjekt. </a:t>
            </a:r>
          </a:p>
          <a:p>
            <a:r>
              <a:rPr lang="nb-NO" dirty="0"/>
              <a:t>Kombinerte data fra flere databaser, store datamengder og klient måtte velge selv hva de trengte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B4A007-BCA4-4F7B-9368-6C4B90A97AF6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87205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noProof="0" dirty="0"/>
              <a:t>Proxy </a:t>
            </a:r>
            <a:r>
              <a:rPr lang="nb-NO" noProof="0" dirty="0" err="1"/>
              <a:t>pattern</a:t>
            </a:r>
            <a:r>
              <a:rPr lang="nb-NO" noProof="0" dirty="0"/>
              <a:t> er fint dersom man ønsker å legge til ny funksjonalitet til et gammelt API, uten å måtte røre det originale </a:t>
            </a:r>
            <a:r>
              <a:rPr lang="nb-NO" noProof="0" dirty="0" err="1"/>
              <a:t>apiet</a:t>
            </a:r>
            <a:r>
              <a:rPr lang="nb-NO" noProof="0" dirty="0"/>
              <a:t>.</a:t>
            </a:r>
          </a:p>
          <a:p>
            <a:r>
              <a:rPr lang="nb-NO" noProof="0" dirty="0"/>
              <a:t>Et eksempel på dette er dersom man har et usikret API og ønsker å legge på autentisering. Da kan man legge på </a:t>
            </a:r>
            <a:r>
              <a:rPr lang="nb-NO" noProof="0" dirty="0" err="1"/>
              <a:t>GraphQL</a:t>
            </a:r>
            <a:r>
              <a:rPr lang="nb-NO" noProof="0" dirty="0"/>
              <a:t> på toppen, med autentiseringen og eksponere det gamle </a:t>
            </a:r>
            <a:r>
              <a:rPr lang="nb-NO" noProof="0" dirty="0" err="1"/>
              <a:t>APIet</a:t>
            </a:r>
            <a:r>
              <a:rPr lang="nb-NO" noProof="0" dirty="0"/>
              <a:t> på den måten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B4A007-BCA4-4F7B-9368-6C4B90A97AF6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228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noProof="0" dirty="0"/>
              <a:t>Et lignende bruksområde er </a:t>
            </a:r>
            <a:r>
              <a:rPr lang="nb-NO" noProof="0" dirty="0" err="1"/>
              <a:t>fasadepattern</a:t>
            </a:r>
            <a:r>
              <a:rPr lang="nb-NO" noProof="0" dirty="0"/>
              <a:t>. Forskjellen her er at </a:t>
            </a:r>
            <a:r>
              <a:rPr lang="nb-NO" noProof="0" dirty="0" err="1"/>
              <a:t>proxy</a:t>
            </a:r>
            <a:r>
              <a:rPr lang="nb-NO" noProof="0" dirty="0"/>
              <a:t> </a:t>
            </a:r>
            <a:r>
              <a:rPr lang="nb-NO" noProof="0" dirty="0" err="1"/>
              <a:t>pattern</a:t>
            </a:r>
            <a:r>
              <a:rPr lang="nb-NO" noProof="0" dirty="0"/>
              <a:t> legger på ny funksjonalitet, mens fasaden gjør et gammelt API enklere. </a:t>
            </a:r>
          </a:p>
          <a:p>
            <a:r>
              <a:rPr lang="nb-NO" noProof="0" dirty="0"/>
              <a:t>Et eksempel kan være at man lager en </a:t>
            </a:r>
            <a:r>
              <a:rPr lang="nb-NO" noProof="0" dirty="0" err="1"/>
              <a:t>widget</a:t>
            </a:r>
            <a:r>
              <a:rPr lang="nb-NO" noProof="0" dirty="0"/>
              <a:t>, som ville krevd 3 kall til gamle </a:t>
            </a:r>
            <a:r>
              <a:rPr lang="nb-NO" noProof="0" dirty="0" err="1"/>
              <a:t>APIet</a:t>
            </a:r>
            <a:r>
              <a:rPr lang="nb-NO" noProof="0" dirty="0"/>
              <a:t>, men som man samler I ett kall mot </a:t>
            </a:r>
            <a:r>
              <a:rPr lang="nb-NO" noProof="0" dirty="0" err="1"/>
              <a:t>GraphQL</a:t>
            </a:r>
            <a:r>
              <a:rPr lang="nb-NO" noProof="0" dirty="0"/>
              <a:t>.</a:t>
            </a:r>
          </a:p>
          <a:p>
            <a:r>
              <a:rPr lang="nb-NO" noProof="0" dirty="0"/>
              <a:t>Viktig å huske på at man ikke legger på </a:t>
            </a:r>
            <a:r>
              <a:rPr lang="nb-NO" noProof="0" dirty="0" err="1"/>
              <a:t>graphql</a:t>
            </a:r>
            <a:r>
              <a:rPr lang="nb-NO" noProof="0" dirty="0"/>
              <a:t> mellom API og klient om man ikke gjør det enklere eller legger til funksjonalitet.</a:t>
            </a:r>
          </a:p>
          <a:p>
            <a:r>
              <a:rPr lang="nb-NO" noProof="0" dirty="0"/>
              <a:t>Man kan også bruke disse mønstrene om hverandre.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B4A007-BCA4-4F7B-9368-6C4B90A97AF6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63531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noProof="0" dirty="0" err="1"/>
              <a:t>GraphQL</a:t>
            </a:r>
            <a:r>
              <a:rPr lang="nb-NO" noProof="0" dirty="0"/>
              <a:t> ble I utgangspunktet laget for å fordi </a:t>
            </a:r>
            <a:r>
              <a:rPr lang="nb-NO" noProof="0" dirty="0" err="1"/>
              <a:t>facebook</a:t>
            </a:r>
            <a:r>
              <a:rPr lang="nb-NO" noProof="0" dirty="0"/>
              <a:t> så behov for å minke datamengden de sendte til mobile enheter. </a:t>
            </a:r>
            <a:r>
              <a:rPr lang="nb-NO" noProof="0" dirty="0" err="1"/>
              <a:t>GraphQL</a:t>
            </a:r>
            <a:r>
              <a:rPr lang="nb-NO" noProof="0" dirty="0"/>
              <a:t> egner seg derfor spesielt godt som </a:t>
            </a:r>
            <a:r>
              <a:rPr lang="nb-NO" noProof="0" dirty="0" err="1"/>
              <a:t>backend</a:t>
            </a:r>
            <a:r>
              <a:rPr lang="nb-NO" noProof="0" dirty="0"/>
              <a:t> mot applikasjoner som kjører på enheter</a:t>
            </a:r>
          </a:p>
          <a:p>
            <a:r>
              <a:rPr lang="nb-NO" noProof="0" dirty="0"/>
              <a:t>På mobile enheter, gjerne som bruker mobile nettverk. Tenk </a:t>
            </a:r>
            <a:r>
              <a:rPr lang="nb-NO" noProof="0" dirty="0" err="1"/>
              <a:t>IoT</a:t>
            </a:r>
            <a:r>
              <a:rPr lang="nb-NO" noProof="0" dirty="0"/>
              <a:t>, smartklokker og andre mobile enheter</a:t>
            </a:r>
            <a:br>
              <a:rPr lang="nb-NO" noProof="0" dirty="0"/>
            </a:br>
            <a:br>
              <a:rPr lang="nb-NO" noProof="0" dirty="0"/>
            </a:br>
            <a:r>
              <a:rPr lang="nb-NO" noProof="0" dirty="0"/>
              <a:t>Bilde hentet fra https://www.stockvault.net/photo/178253/internet-of-things-and-our-old-things og illustratør er Jack </a:t>
            </a:r>
            <a:r>
              <a:rPr lang="nb-NO" noProof="0" dirty="0" err="1"/>
              <a:t>Moreh</a:t>
            </a:r>
            <a:endParaRPr lang="nb-NO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B4A007-BCA4-4F7B-9368-6C4B90A97AF6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91736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noProof="0" dirty="0"/>
              <a:t>Mange lurer nok på hvordan </a:t>
            </a:r>
            <a:r>
              <a:rPr lang="nb-NO" noProof="0" dirty="0" err="1"/>
              <a:t>GraphQL</a:t>
            </a:r>
            <a:r>
              <a:rPr lang="nb-NO" noProof="0" dirty="0"/>
              <a:t> kan sammenlignes med REST, og det skal vi se på nå. </a:t>
            </a:r>
          </a:p>
          <a:p>
            <a:r>
              <a:rPr lang="nb-NO" noProof="0" dirty="0"/>
              <a:t>Deretter skal vi gå kjapt igjennom </a:t>
            </a:r>
            <a:r>
              <a:rPr lang="nb-NO" noProof="0" dirty="0" err="1"/>
              <a:t>foredeler</a:t>
            </a:r>
            <a:r>
              <a:rPr lang="nb-NO" noProof="0" dirty="0"/>
              <a:t> og ulemper ved </a:t>
            </a:r>
            <a:r>
              <a:rPr lang="nb-NO" noProof="0" dirty="0" err="1"/>
              <a:t>GraphQL</a:t>
            </a:r>
            <a:endParaRPr lang="nb-NO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B4A007-BCA4-4F7B-9368-6C4B90A97AF6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57425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B4A007-BCA4-4F7B-9368-6C4B90A97AF6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69955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noProof="0" dirty="0"/>
              <a:t>Ingen </a:t>
            </a:r>
            <a:r>
              <a:rPr lang="nb-NO" noProof="0" dirty="0" err="1"/>
              <a:t>versjonering</a:t>
            </a:r>
            <a:r>
              <a:rPr lang="nb-NO" noProof="0" dirty="0"/>
              <a:t> – du markerer objekter som obsolete, og fjerner dem etterhvert. Gir advarsel til klienter</a:t>
            </a:r>
          </a:p>
          <a:p>
            <a:r>
              <a:rPr lang="nb-NO" noProof="0" dirty="0"/>
              <a:t>Kan kjøre autentisering på feltnivå. Betyr at man kan eksponere ut enkelte felter basert på autentiseringen.</a:t>
            </a:r>
          </a:p>
          <a:p>
            <a:r>
              <a:rPr lang="nb-NO" noProof="0" dirty="0"/>
              <a:t>Selvdokumenterende, på same mate som Swagger.</a:t>
            </a:r>
          </a:p>
          <a:p>
            <a:r>
              <a:rPr lang="nb-NO" noProof="0" dirty="0"/>
              <a:t>Kontroll på API – garantere </a:t>
            </a:r>
            <a:r>
              <a:rPr lang="nb-NO" noProof="0" dirty="0" err="1"/>
              <a:t>performance</a:t>
            </a:r>
            <a:r>
              <a:rPr lang="nb-NO" noProof="0" dirty="0"/>
              <a:t> f.eks. Ikke nødvendigvis fordel, men poengteres</a:t>
            </a:r>
          </a:p>
          <a:p>
            <a:r>
              <a:rPr lang="nb-NO" noProof="0" dirty="0"/>
              <a:t>Ingen over/underhenting av data</a:t>
            </a:r>
          </a:p>
          <a:p>
            <a:r>
              <a:rPr lang="nb-NO" noProof="0" dirty="0"/>
              <a:t>Større og større økomiljø. </a:t>
            </a:r>
            <a:r>
              <a:rPr lang="nb-NO" noProof="0" dirty="0" err="1"/>
              <a:t>Playgrounds</a:t>
            </a:r>
            <a:r>
              <a:rPr lang="nb-NO" noProof="0" dirty="0"/>
              <a:t> gjør det enkelt å leke seg med </a:t>
            </a:r>
            <a:r>
              <a:rPr lang="nb-NO" noProof="0" dirty="0" err="1"/>
              <a:t>APIer</a:t>
            </a:r>
            <a:r>
              <a:rPr lang="nb-NO" noProof="0" dirty="0"/>
              <a:t>.</a:t>
            </a:r>
          </a:p>
          <a:p>
            <a:endParaRPr lang="nb-NO" noProof="0" dirty="0"/>
          </a:p>
          <a:p>
            <a:r>
              <a:rPr lang="nb-NO" noProof="0" dirty="0"/>
              <a:t>Klienter støtter ofte </a:t>
            </a:r>
            <a:r>
              <a:rPr lang="nb-NO" noProof="0" dirty="0" err="1"/>
              <a:t>caching</a:t>
            </a:r>
            <a:r>
              <a:rPr lang="nb-NO" noProof="0" dirty="0"/>
              <a:t> av GET, men ikke POST. </a:t>
            </a:r>
          </a:p>
          <a:p>
            <a:r>
              <a:rPr lang="nb-NO" noProof="0" dirty="0"/>
              <a:t>Fleksibilitet gjør det ofte vanskeligere å optimalisere</a:t>
            </a:r>
          </a:p>
          <a:p>
            <a:endParaRPr lang="nb-NO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B4A007-BCA4-4F7B-9368-6C4B90A97AF6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33771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B4A007-BCA4-4F7B-9368-6C4B90A97AF6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89167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noProof="0" dirty="0"/>
              <a:t>Spørrings- og datamanipulasjonsspråk, som kan brukes sammen med, eller som erstatning av </a:t>
            </a:r>
            <a:r>
              <a:rPr lang="nb-NO" noProof="0" dirty="0" err="1"/>
              <a:t>bl.a</a:t>
            </a:r>
            <a:r>
              <a:rPr lang="nb-NO" noProof="0" dirty="0"/>
              <a:t> REST</a:t>
            </a:r>
          </a:p>
          <a:p>
            <a:r>
              <a:rPr lang="nb-NO" noProof="0" dirty="0"/>
              <a:t>Facebook </a:t>
            </a:r>
            <a:r>
              <a:rPr lang="nb-NO" noProof="0" dirty="0" err="1"/>
              <a:t>started</a:t>
            </a:r>
            <a:r>
              <a:rPr lang="nb-NO" noProof="0" dirty="0"/>
              <a:t> arbeidet I 2012, fordi de trengte å sende mindre data til mobile enheter</a:t>
            </a:r>
          </a:p>
          <a:p>
            <a:r>
              <a:rPr lang="nb-NO" noProof="0" dirty="0"/>
              <a:t>Lanserte </a:t>
            </a:r>
            <a:r>
              <a:rPr lang="nb-NO" noProof="0" dirty="0" err="1"/>
              <a:t>GraphQL</a:t>
            </a:r>
            <a:r>
              <a:rPr lang="nb-NO" noProof="0" dirty="0"/>
              <a:t> I 2015. Overtatt av The </a:t>
            </a:r>
            <a:r>
              <a:rPr lang="nb-NO" noProof="0" dirty="0" err="1"/>
              <a:t>GraphQL</a:t>
            </a:r>
            <a:r>
              <a:rPr lang="nb-NO" noProof="0" dirty="0"/>
              <a:t> Foundation, som videreutvikler det </a:t>
            </a:r>
            <a:r>
              <a:rPr lang="nb-NO" noProof="0" dirty="0" err="1"/>
              <a:t>idag</a:t>
            </a:r>
            <a:r>
              <a:rPr lang="nb-NO" noProof="0" dirty="0"/>
              <a:t>.</a:t>
            </a:r>
          </a:p>
          <a:p>
            <a:r>
              <a:rPr lang="nb-NO" noProof="0" dirty="0"/>
              <a:t>Tar I bruk </a:t>
            </a:r>
            <a:r>
              <a:rPr lang="nb-NO" noProof="0" dirty="0" err="1"/>
              <a:t>innholdsforhandling</a:t>
            </a:r>
            <a:r>
              <a:rPr lang="nb-NO" noProof="0" dirty="0"/>
              <a:t>, som betyr at klienter bestemmer hva de skal ha av data, og datainformasjon er hva man utveksler. </a:t>
            </a:r>
          </a:p>
          <a:p>
            <a:r>
              <a:rPr lang="nb-NO" noProof="0" dirty="0"/>
              <a:t>Brukes av Facebook, GitHub, </a:t>
            </a:r>
            <a:r>
              <a:rPr lang="nb-NO" noProof="0" dirty="0" err="1"/>
              <a:t>PayPal</a:t>
            </a:r>
            <a:r>
              <a:rPr lang="nb-NO" noProof="0" dirty="0"/>
              <a:t>, New York Times og mange andre store og små organisasjoner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B4A007-BCA4-4F7B-9368-6C4B90A97AF6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64247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noProof="0" dirty="0"/>
              <a:t>For å kunne beskrive bruksområder må vi vite litt om terminologien. Det skal jeg ta for meg nå.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B4A007-BCA4-4F7B-9368-6C4B90A97AF6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17583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noProof="0" dirty="0"/>
              <a:t>For å gjøre noe som helst med </a:t>
            </a:r>
            <a:r>
              <a:rPr lang="nb-NO" noProof="0" dirty="0" err="1"/>
              <a:t>GraphQL</a:t>
            </a:r>
            <a:r>
              <a:rPr lang="nb-NO" noProof="0" dirty="0"/>
              <a:t> må man definere et skjema. Dette gjøres </a:t>
            </a:r>
            <a:r>
              <a:rPr lang="nb-NO" noProof="0" dirty="0" err="1"/>
              <a:t>vha</a:t>
            </a:r>
            <a:r>
              <a:rPr lang="nb-NO" noProof="0" dirty="0"/>
              <a:t> </a:t>
            </a:r>
            <a:r>
              <a:rPr lang="nb-NO" noProof="0" dirty="0" err="1"/>
              <a:t>Schema</a:t>
            </a:r>
            <a:r>
              <a:rPr lang="nb-NO" noProof="0" dirty="0"/>
              <a:t> Definition Language, og beskriver feltnavn, og –typer. </a:t>
            </a:r>
            <a:r>
              <a:rPr lang="nb-NO" noProof="0" dirty="0" err="1"/>
              <a:t>Basically</a:t>
            </a:r>
            <a:r>
              <a:rPr lang="nb-NO" noProof="0" dirty="0"/>
              <a:t> en definisjon av datastrukturene man har tilgjengelig</a:t>
            </a:r>
          </a:p>
          <a:p>
            <a:r>
              <a:rPr lang="nb-NO" noProof="0" dirty="0"/>
              <a:t>! = påkrevd</a:t>
            </a:r>
          </a:p>
          <a:p>
            <a:r>
              <a:rPr lang="nb-NO" noProof="0" dirty="0"/>
              <a:t>Gir klienter en definisjon av hva som kan gjøres, og hvilke felter som trengs for å utføre operasjoner, samt hvilke felter som kan hentes ut og de respektive typene</a:t>
            </a:r>
          </a:p>
          <a:p>
            <a:r>
              <a:rPr lang="nb-NO" noProof="0" dirty="0"/>
              <a:t>Eksponert gjennom et eneste endepunkt, som er alt man trenger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B4A007-BCA4-4F7B-9368-6C4B90A97AF6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40258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Query = GET</a:t>
            </a:r>
          </a:p>
          <a:p>
            <a:r>
              <a:rPr lang="nb-NO" dirty="0"/>
              <a:t>Spesifiserer feltene man trenger, og får kun det tilbake</a:t>
            </a:r>
          </a:p>
          <a:p>
            <a:r>
              <a:rPr lang="nb-NO" dirty="0"/>
              <a:t>Kan spesifisere andre refererte objekter og få de hentet ut i samme spørring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B4A007-BCA4-4F7B-9368-6C4B90A97AF6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51233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noProof="0" dirty="0"/>
              <a:t>Tilsvarer PUT/POST/DELETE. Endrer tilstand, og må være eksponert I skjemaet, med påkrevd (og valgfri) data</a:t>
            </a:r>
          </a:p>
          <a:p>
            <a:r>
              <a:rPr lang="nb-NO" dirty="0"/>
              <a:t>Kan også hente ut responsen, som eksempelet viser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B4A007-BCA4-4F7B-9368-6C4B90A97AF6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77865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noProof="0" dirty="0"/>
              <a:t>Utformes som eksempelet viser. Egnet for </a:t>
            </a:r>
            <a:r>
              <a:rPr lang="nb-NO" noProof="0" dirty="0" err="1"/>
              <a:t>event</a:t>
            </a:r>
            <a:r>
              <a:rPr lang="nb-NO" noProof="0" dirty="0"/>
              <a:t>-drevne ting, hvor data pushes fra serveren</a:t>
            </a:r>
          </a:p>
          <a:p>
            <a:r>
              <a:rPr lang="nb-NO" noProof="0" dirty="0"/>
              <a:t>Notifikasjoner er et fint eksempel. GitHub bruker </a:t>
            </a:r>
            <a:r>
              <a:rPr lang="nb-NO" noProof="0" dirty="0" err="1"/>
              <a:t>f.eks</a:t>
            </a:r>
            <a:r>
              <a:rPr lang="nb-NO" noProof="0" dirty="0"/>
              <a:t> </a:t>
            </a:r>
            <a:r>
              <a:rPr lang="nb-NO" noProof="0" dirty="0" err="1"/>
              <a:t>subscription</a:t>
            </a:r>
            <a:r>
              <a:rPr lang="nb-NO" noProof="0" dirty="0"/>
              <a:t> for å gi notifikasjoner om kommentarer på pull </a:t>
            </a:r>
            <a:r>
              <a:rPr lang="nb-NO" noProof="0" dirty="0" err="1"/>
              <a:t>requests</a:t>
            </a:r>
            <a:endParaRPr lang="nb-NO" noProof="0" dirty="0"/>
          </a:p>
          <a:p>
            <a:r>
              <a:rPr lang="nb-NO" noProof="0" dirty="0"/>
              <a:t>Bygger på </a:t>
            </a:r>
            <a:r>
              <a:rPr lang="nb-NO" noProof="0" dirty="0" err="1"/>
              <a:t>websockets</a:t>
            </a:r>
            <a:r>
              <a:rPr lang="nb-NO" noProof="0" dirty="0"/>
              <a:t>, og gir muligheten å bygge inn notifikasjoner eller lignende uten å gjøre noe på lavnivå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B4A007-BCA4-4F7B-9368-6C4B90A97AF6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53389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noProof="0" dirty="0"/>
              <a:t>Mange lurer nok på hvor og når man kan/bør bruke </a:t>
            </a:r>
            <a:r>
              <a:rPr lang="nb-NO" noProof="0" dirty="0" err="1"/>
              <a:t>GraphQL</a:t>
            </a:r>
            <a:r>
              <a:rPr lang="nb-NO" noProof="0" dirty="0"/>
              <a:t>. For å ta det med en gang, enkle CRUD applikasjoner har ikke generelt sett behov for </a:t>
            </a:r>
            <a:r>
              <a:rPr lang="nb-NO" noProof="0" dirty="0" err="1"/>
              <a:t>GraphQL</a:t>
            </a:r>
            <a:r>
              <a:rPr lang="nb-NO" noProof="0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B4A007-BCA4-4F7B-9368-6C4B90A97AF6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71830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r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e 3">
            <a:extLst>
              <a:ext uri="{FF2B5EF4-FFF2-40B4-BE49-F238E27FC236}">
                <a16:creationId xmlns:a16="http://schemas.microsoft.com/office/drawing/2014/main" id="{F2F0EF32-8BC2-42FC-9A9C-47E4BFDB19C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215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vslut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Bilde 9">
            <a:extLst>
              <a:ext uri="{FF2B5EF4-FFF2-40B4-BE49-F238E27FC236}">
                <a16:creationId xmlns:a16="http://schemas.microsoft.com/office/drawing/2014/main" id="{8E84CFFB-93AF-4ACE-80CC-42E082C4202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</p:spPr>
      </p:pic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1296162" y="5443881"/>
            <a:ext cx="19442430" cy="1769715"/>
          </a:xfrm>
        </p:spPr>
        <p:txBody>
          <a:bodyPr anchor="t">
            <a:normAutofit/>
          </a:bodyPr>
          <a:lstStyle>
            <a:lvl1pPr>
              <a:defRPr sz="115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b-NO" dirty="0"/>
          </a:p>
        </p:txBody>
      </p:sp>
      <p:pic>
        <p:nvPicPr>
          <p:cNvPr id="8" name="Bilde 7">
            <a:extLst>
              <a:ext uri="{FF2B5EF4-FFF2-40B4-BE49-F238E27FC236}">
                <a16:creationId xmlns:a16="http://schemas.microsoft.com/office/drawing/2014/main" id="{D630E274-EE29-4BB8-A0C0-A4DAE99A943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6162" y="1152144"/>
            <a:ext cx="1173482" cy="664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13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E0186D5-C7A7-4DDF-990C-7877E4ED3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1B935-8753-41E1-A095-6F4B8767DEEF}" type="datetime1">
              <a:rPr lang="nb-NO" smtClean="0"/>
              <a:t>30.10.2020</a:t>
            </a:fld>
            <a:endParaRPr lang="nb-NO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A9888F3-79AB-4724-A553-E38F3F2B5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6AB5276-C8CF-4221-A9C0-4611A29A5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1DFAA-887F-4071-8EAD-E8CA316FCF06}" type="slidenum">
              <a:rPr lang="nb-NO" smtClean="0"/>
              <a:pPr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0980477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4B78EF-6E58-4A10-8C22-8CA316BFC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1B935-8753-41E1-A095-6F4B8767DEEF}" type="datetime1">
              <a:rPr lang="nb-NO" smtClean="0"/>
              <a:t>30.10.2020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086E7B-0586-4560-9BD7-AE968CCFB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F904C4-9EC1-43F6-B344-011BFA292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1DFAA-887F-4071-8EAD-E8CA316FCF06}" type="slidenum">
              <a:rPr lang="nb-NO" smtClean="0"/>
              <a:pPr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943840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Bilde 14">
            <a:extLst>
              <a:ext uri="{FF2B5EF4-FFF2-40B4-BE49-F238E27FC236}">
                <a16:creationId xmlns:a16="http://schemas.microsoft.com/office/drawing/2014/main" id="{6684E2E0-FFC9-4A12-8966-A1B361D673C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</p:spPr>
      </p:pic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296162" y="7242176"/>
            <a:ext cx="19442430" cy="1538883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5000">
                <a:solidFill>
                  <a:schemeClr val="lt1"/>
                </a:solidFill>
              </a:defRPr>
            </a:lvl1pPr>
            <a:lvl2pPr marL="914354" indent="0" algn="ctr">
              <a:buNone/>
              <a:defRPr sz="4000"/>
            </a:lvl2pPr>
            <a:lvl3pPr marL="1828709" indent="0" algn="ctr">
              <a:buNone/>
              <a:defRPr sz="3600"/>
            </a:lvl3pPr>
            <a:lvl4pPr marL="2743063" indent="0" algn="ctr">
              <a:buNone/>
              <a:defRPr sz="3200"/>
            </a:lvl4pPr>
            <a:lvl5pPr marL="3657417" indent="0" algn="ctr">
              <a:buNone/>
              <a:defRPr sz="3200"/>
            </a:lvl5pPr>
            <a:lvl6pPr marL="4571771" indent="0" algn="ctr">
              <a:buNone/>
              <a:defRPr sz="3200"/>
            </a:lvl6pPr>
            <a:lvl7pPr marL="5486126" indent="0" algn="ctr">
              <a:buNone/>
              <a:defRPr sz="3200"/>
            </a:lvl7pPr>
            <a:lvl8pPr marL="6400480" indent="0" algn="ctr">
              <a:buNone/>
              <a:defRPr sz="3200"/>
            </a:lvl8pPr>
            <a:lvl9pPr marL="7314834" indent="0" algn="ctr">
              <a:buNone/>
              <a:defRPr sz="3200"/>
            </a:lvl9pPr>
          </a:lstStyle>
          <a:p>
            <a:r>
              <a:rPr lang="en-US"/>
              <a:t>Click to edit Master subtitle style</a:t>
            </a:r>
            <a:endParaRPr lang="nb-NO" dirty="0"/>
          </a:p>
        </p:txBody>
      </p:sp>
      <p:sp>
        <p:nvSpPr>
          <p:cNvPr id="7" name="Tittel 6">
            <a:extLst>
              <a:ext uri="{FF2B5EF4-FFF2-40B4-BE49-F238E27FC236}">
                <a16:creationId xmlns:a16="http://schemas.microsoft.com/office/drawing/2014/main" id="{2ED832FC-F908-4026-89D6-05C911A13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6162" y="3677345"/>
            <a:ext cx="19442430" cy="3539430"/>
          </a:xfrm>
        </p:spPr>
        <p:txBody>
          <a:bodyPr>
            <a:normAutofit/>
          </a:bodyPr>
          <a:lstStyle>
            <a:lvl1pPr>
              <a:defRPr sz="115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b-NO" dirty="0"/>
          </a:p>
        </p:txBody>
      </p:sp>
      <p:pic>
        <p:nvPicPr>
          <p:cNvPr id="11" name="Bilde 10">
            <a:extLst>
              <a:ext uri="{FF2B5EF4-FFF2-40B4-BE49-F238E27FC236}">
                <a16:creationId xmlns:a16="http://schemas.microsoft.com/office/drawing/2014/main" id="{0F5657A1-5119-4CE4-BF64-A75910411BE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6162" y="1152144"/>
            <a:ext cx="1173482" cy="664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406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12241530" y="2454289"/>
            <a:ext cx="9721215" cy="166199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b-NO" dirty="0"/>
          </a:p>
        </p:txBody>
      </p:sp>
      <p:sp>
        <p:nvSpPr>
          <p:cNvPr id="8" name="Plassholder for tekst 7">
            <a:extLst>
              <a:ext uri="{FF2B5EF4-FFF2-40B4-BE49-F238E27FC236}">
                <a16:creationId xmlns:a16="http://schemas.microsoft.com/office/drawing/2014/main" id="{603CA704-3110-4BD0-BB97-B7317ADB279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241530" y="4824604"/>
            <a:ext cx="9721215" cy="7560945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1CC5E1-F2E2-4EB8-9E7A-0E440484848B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1E1B935-8753-41E1-A095-6F4B8767DEEF}" type="datetime1">
              <a:rPr lang="nb-NO" smtClean="0"/>
              <a:t>30.10.2020</a:t>
            </a:fld>
            <a:endParaRPr lang="nb-N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722D3C-3523-42BB-B26D-E22E2CA92F7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093A2A-6FF1-4F01-B864-9F295D75E1E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751DFAA-887F-4071-8EAD-E8CA316FCF06}" type="slidenum">
              <a:rPr lang="nb-NO" smtClean="0"/>
              <a:pPr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903700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Bilde 12">
            <a:extLst>
              <a:ext uri="{FF2B5EF4-FFF2-40B4-BE49-F238E27FC236}">
                <a16:creationId xmlns:a16="http://schemas.microsoft.com/office/drawing/2014/main" id="{CD4FE108-89A9-402A-AE43-E6B1A8196D8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</p:spPr>
      </p:pic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1296162" y="5444790"/>
            <a:ext cx="19442430" cy="3518235"/>
          </a:xfrm>
        </p:spPr>
        <p:txBody>
          <a:bodyPr anchor="t">
            <a:normAutofit/>
          </a:bodyPr>
          <a:lstStyle>
            <a:lvl1pPr>
              <a:defRPr sz="115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b-NO" dirty="0"/>
          </a:p>
        </p:txBody>
      </p:sp>
      <p:pic>
        <p:nvPicPr>
          <p:cNvPr id="10" name="Bilde 9">
            <a:extLst>
              <a:ext uri="{FF2B5EF4-FFF2-40B4-BE49-F238E27FC236}">
                <a16:creationId xmlns:a16="http://schemas.microsoft.com/office/drawing/2014/main" id="{B6197F82-60C4-41A3-966E-0DFD469041B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6162" y="1152144"/>
            <a:ext cx="1173482" cy="664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11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AB46B4-DBB6-496D-800A-047EBDB7E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1B935-8753-41E1-A095-6F4B8767DEEF}" type="datetime1">
              <a:rPr lang="nb-NO" smtClean="0"/>
              <a:t>30.10.2020</a:t>
            </a:fld>
            <a:endParaRPr lang="nb-N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967E9A-4B7E-4634-AA04-8F8A18259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274249-8612-40FA-8D7C-D75B708BE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1DFAA-887F-4071-8EAD-E8CA316FCF06}" type="slidenum">
              <a:rPr lang="nb-NO" smtClean="0"/>
              <a:pPr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212558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or tekst /m 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1296162" y="3200143"/>
            <a:ext cx="9721215" cy="4720233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nb-NO" dirty="0"/>
          </a:p>
        </p:txBody>
      </p:sp>
      <p:sp>
        <p:nvSpPr>
          <p:cNvPr id="8" name="Plassholder for bilde 7">
            <a:extLst>
              <a:ext uri="{FF2B5EF4-FFF2-40B4-BE49-F238E27FC236}">
                <a16:creationId xmlns:a16="http://schemas.microsoft.com/office/drawing/2014/main" id="{C6750153-00E9-45B5-B5A5-B3F77759B94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284901" y="0"/>
            <a:ext cx="12097512" cy="13716000"/>
          </a:xfrm>
          <a:prstGeom prst="rect">
            <a:avLst/>
          </a:prstGeom>
        </p:spPr>
        <p:txBody>
          <a:bodyPr lIns="0" tIns="4320000" rIns="0" bIns="0" anchor="t" anchorCtr="1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nb-N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5B614B-F6EC-4D21-8868-13878AE7448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1E1B935-8753-41E1-A095-6F4B8767DEEF}" type="datetime1">
              <a:rPr lang="nb-NO" smtClean="0"/>
              <a:t>30.10.2020</a:t>
            </a:fld>
            <a:endParaRPr lang="nb-N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0A8642-18D9-4C4D-85AC-0ABC2C5EED0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540BD5-F6B4-4DFB-8F54-048901E0F24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751DFAA-887F-4071-8EAD-E8CA316FCF06}" type="slidenum">
              <a:rPr lang="nb-NO" smtClean="0"/>
              <a:pPr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981748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tart - Mål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F63A93ED-C59C-4509-9D0C-882E2728D7C5}"/>
              </a:ext>
            </a:extLst>
          </p:cNvPr>
          <p:cNvSpPr/>
          <p:nvPr userDrawn="1"/>
        </p:nvSpPr>
        <p:spPr>
          <a:xfrm>
            <a:off x="6797649" y="7589748"/>
            <a:ext cx="10801350" cy="7200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" name="TekstSylinder 8">
            <a:extLst>
              <a:ext uri="{FF2B5EF4-FFF2-40B4-BE49-F238E27FC236}">
                <a16:creationId xmlns:a16="http://schemas.microsoft.com/office/drawing/2014/main" id="{CF01AABD-F9CF-4FA4-B38E-34848CEEDCF0}"/>
              </a:ext>
            </a:extLst>
          </p:cNvPr>
          <p:cNvSpPr txBox="1"/>
          <p:nvPr userDrawn="1"/>
        </p:nvSpPr>
        <p:spPr>
          <a:xfrm>
            <a:off x="5069434" y="7380922"/>
            <a:ext cx="1331349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nb-NO" sz="2800" dirty="0"/>
              <a:t>Start</a:t>
            </a:r>
          </a:p>
        </p:txBody>
      </p:sp>
      <p:sp>
        <p:nvSpPr>
          <p:cNvPr id="10" name="TekstSylinder 9">
            <a:extLst>
              <a:ext uri="{FF2B5EF4-FFF2-40B4-BE49-F238E27FC236}">
                <a16:creationId xmlns:a16="http://schemas.microsoft.com/office/drawing/2014/main" id="{A955C93F-7DE6-4469-9403-F47AB0438B52}"/>
              </a:ext>
            </a:extLst>
          </p:cNvPr>
          <p:cNvSpPr txBox="1"/>
          <p:nvPr userDrawn="1"/>
        </p:nvSpPr>
        <p:spPr>
          <a:xfrm>
            <a:off x="18110264" y="7380922"/>
            <a:ext cx="108119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nb-NO" sz="2800" dirty="0"/>
              <a:t>Mål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7D915A0-6B4B-41AE-B08B-99A3660C2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1B935-8753-41E1-A095-6F4B8767DEEF}" type="datetime1">
              <a:rPr lang="nb-NO" smtClean="0"/>
              <a:t>30.10.2020</a:t>
            </a:fld>
            <a:endParaRPr lang="nb-NO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1854400-F76A-4D69-9D32-327D62A03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C5D3DFA-77D5-44F6-8C96-C2FBB782E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1DFAA-887F-4071-8EAD-E8CA316FCF06}" type="slidenum">
              <a:rPr lang="nb-NO" smtClean="0"/>
              <a:pPr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563396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1296162" y="4824604"/>
            <a:ext cx="9721215" cy="75609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 dirty="0"/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11737467" y="4824604"/>
            <a:ext cx="9721215" cy="75609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39726AD7-306B-4F75-B790-7387093D2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1B935-8753-41E1-A095-6F4B8767DEEF}" type="datetime1">
              <a:rPr lang="nb-NO" smtClean="0"/>
              <a:t>30.10.2020</a:t>
            </a:fld>
            <a:endParaRPr lang="nb-NO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59F6BA31-A548-4C81-8B63-6777BE9C9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B7DC770F-8466-4C14-A0D1-D358132E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1DFAA-887F-4071-8EAD-E8CA316FCF06}" type="slidenum">
              <a:rPr lang="nb-NO" smtClean="0"/>
              <a:pPr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213274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1296162" y="4824603"/>
            <a:ext cx="9721215" cy="450056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b="1"/>
            </a:lvl1pPr>
            <a:lvl2pPr marL="914354" indent="0">
              <a:buNone/>
              <a:defRPr sz="4000" b="1"/>
            </a:lvl2pPr>
            <a:lvl3pPr marL="1828709" indent="0">
              <a:buNone/>
              <a:defRPr sz="3600" b="1"/>
            </a:lvl3pPr>
            <a:lvl4pPr marL="2743063" indent="0">
              <a:buNone/>
              <a:defRPr sz="3200" b="1"/>
            </a:lvl4pPr>
            <a:lvl5pPr marL="3657417" indent="0">
              <a:buNone/>
              <a:defRPr sz="3200" b="1"/>
            </a:lvl5pPr>
            <a:lvl6pPr marL="4571771" indent="0">
              <a:buNone/>
              <a:defRPr sz="3200" b="1"/>
            </a:lvl6pPr>
            <a:lvl7pPr marL="5486126" indent="0">
              <a:buNone/>
              <a:defRPr sz="3200" b="1"/>
            </a:lvl7pPr>
            <a:lvl8pPr marL="6400480" indent="0">
              <a:buNone/>
              <a:defRPr sz="3200" b="1"/>
            </a:lvl8pPr>
            <a:lvl9pPr marL="7314834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1296162" y="5274658"/>
            <a:ext cx="9721215" cy="71108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5" name="Plassholder for tekst 4"/>
          <p:cNvSpPr>
            <a:spLocks noGrp="1"/>
          </p:cNvSpPr>
          <p:nvPr>
            <p:ph type="body" sz="quarter" idx="3"/>
          </p:nvPr>
        </p:nvSpPr>
        <p:spPr>
          <a:xfrm>
            <a:off x="11737467" y="4824602"/>
            <a:ext cx="9721215" cy="450056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b="1"/>
            </a:lvl1pPr>
            <a:lvl2pPr marL="914354" indent="0">
              <a:buNone/>
              <a:defRPr sz="4000" b="1"/>
            </a:lvl2pPr>
            <a:lvl3pPr marL="1828709" indent="0">
              <a:buNone/>
              <a:defRPr sz="3600" b="1"/>
            </a:lvl3pPr>
            <a:lvl4pPr marL="2743063" indent="0">
              <a:buNone/>
              <a:defRPr sz="3200" b="1"/>
            </a:lvl4pPr>
            <a:lvl5pPr marL="3657417" indent="0">
              <a:buNone/>
              <a:defRPr sz="3200" b="1"/>
            </a:lvl5pPr>
            <a:lvl6pPr marL="4571771" indent="0">
              <a:buNone/>
              <a:defRPr sz="3200" b="1"/>
            </a:lvl6pPr>
            <a:lvl7pPr marL="5486126" indent="0">
              <a:buNone/>
              <a:defRPr sz="3200" b="1"/>
            </a:lvl7pPr>
            <a:lvl8pPr marL="6400480" indent="0">
              <a:buNone/>
              <a:defRPr sz="3200" b="1"/>
            </a:lvl8pPr>
            <a:lvl9pPr marL="7314834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lassholder for innhold 5"/>
          <p:cNvSpPr>
            <a:spLocks noGrp="1"/>
          </p:cNvSpPr>
          <p:nvPr>
            <p:ph sz="quarter" idx="4"/>
          </p:nvPr>
        </p:nvSpPr>
        <p:spPr>
          <a:xfrm>
            <a:off x="11737467" y="5274658"/>
            <a:ext cx="9721215" cy="71108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10" name="Tittel 9">
            <a:extLst>
              <a:ext uri="{FF2B5EF4-FFF2-40B4-BE49-F238E27FC236}">
                <a16:creationId xmlns:a16="http://schemas.microsoft.com/office/drawing/2014/main" id="{D9895454-E7A2-4FFB-A53E-FF6F72DCC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A69091-BAB7-4412-8C2F-58945C224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1B935-8753-41E1-A095-6F4B8767DEEF}" type="datetime1">
              <a:rPr lang="nb-NO" smtClean="0"/>
              <a:t>30.10.2020</a:t>
            </a:fld>
            <a:endParaRPr lang="nb-NO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B88421CB-DD08-4D3F-87FA-3A17BA7B4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43ABC9F-3E2A-47F4-B2C8-885F7ECF4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1DFAA-887F-4071-8EAD-E8CA316FCF06}" type="slidenum">
              <a:rPr lang="nb-NO" smtClean="0"/>
              <a:pPr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084663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ktangel 11">
            <a:extLst>
              <a:ext uri="{FF2B5EF4-FFF2-40B4-BE49-F238E27FC236}">
                <a16:creationId xmlns:a16="http://schemas.microsoft.com/office/drawing/2014/main" id="{9F37E24A-AEA4-48B6-B74D-0ECA44AD11DE}"/>
              </a:ext>
            </a:extLst>
          </p:cNvPr>
          <p:cNvSpPr/>
          <p:nvPr userDrawn="1"/>
        </p:nvSpPr>
        <p:spPr>
          <a:xfrm>
            <a:off x="-1" y="0"/>
            <a:ext cx="24382413" cy="1371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1296162" y="2454289"/>
            <a:ext cx="20162520" cy="1661993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nb-NO" dirty="0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1296162" y="4824603"/>
            <a:ext cx="20162520" cy="756094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nb-NO" dirty="0"/>
              <a:t>Klikk for å redigere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2"/>
          </p:nvPr>
        </p:nvSpPr>
        <p:spPr>
          <a:xfrm>
            <a:off x="2427338" y="12907613"/>
            <a:ext cx="1692332" cy="18002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>
              <a:defRPr sz="900">
                <a:solidFill>
                  <a:schemeClr val="dk1"/>
                </a:solidFill>
              </a:defRPr>
            </a:lvl1pPr>
          </a:lstStyle>
          <a:p>
            <a:fld id="{71E1B935-8753-41E1-A095-6F4B8767DEEF}" type="datetime1">
              <a:rPr lang="nb-NO" smtClean="0"/>
              <a:t>30.10.2020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4748156" y="12907613"/>
            <a:ext cx="14886105" cy="18002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>
              <a:defRPr sz="900">
                <a:solidFill>
                  <a:schemeClr val="dk1"/>
                </a:solidFill>
              </a:defRPr>
            </a:lvl1pPr>
          </a:lstStyle>
          <a:p>
            <a:endParaRPr lang="nb-NO" dirty="0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22583566" y="12907613"/>
            <a:ext cx="617582" cy="18002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r">
              <a:defRPr sz="900">
                <a:solidFill>
                  <a:schemeClr val="dk1"/>
                </a:solidFill>
              </a:defRPr>
            </a:lvl1pPr>
          </a:lstStyle>
          <a:p>
            <a:fld id="{5751DFAA-887F-4071-8EAD-E8CA316FCF06}" type="slidenum">
              <a:rPr lang="nb-NO" smtClean="0"/>
              <a:pPr/>
              <a:t>‹#›</a:t>
            </a:fld>
            <a:endParaRPr lang="nb-NO" dirty="0"/>
          </a:p>
        </p:txBody>
      </p:sp>
      <p:pic>
        <p:nvPicPr>
          <p:cNvPr id="11" name="Bilde 10">
            <a:extLst>
              <a:ext uri="{FF2B5EF4-FFF2-40B4-BE49-F238E27FC236}">
                <a16:creationId xmlns:a16="http://schemas.microsoft.com/office/drawing/2014/main" id="{C0AE797F-7AF6-48AE-AC81-F16A6D4C6494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6162" y="1152144"/>
            <a:ext cx="1173482" cy="664465"/>
          </a:xfrm>
          <a:prstGeom prst="rect">
            <a:avLst/>
          </a:prstGeom>
        </p:spPr>
      </p:pic>
      <p:sp>
        <p:nvSpPr>
          <p:cNvPr id="13" name="TekstSylinder 12">
            <a:extLst>
              <a:ext uri="{FF2B5EF4-FFF2-40B4-BE49-F238E27FC236}">
                <a16:creationId xmlns:a16="http://schemas.microsoft.com/office/drawing/2014/main" id="{DCA16CCD-2E32-4E9B-8381-BA9E6A451C30}"/>
              </a:ext>
            </a:extLst>
          </p:cNvPr>
          <p:cNvSpPr txBox="1"/>
          <p:nvPr userDrawn="1"/>
        </p:nvSpPr>
        <p:spPr>
          <a:xfrm>
            <a:off x="1116141" y="12928374"/>
            <a:ext cx="91030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nb-NO" sz="900" dirty="0" err="1"/>
              <a:t>Novanet</a:t>
            </a:r>
            <a:endParaRPr lang="nb-NO" sz="900" dirty="0"/>
          </a:p>
        </p:txBody>
      </p:sp>
    </p:spTree>
    <p:extLst>
      <p:ext uri="{BB962C8B-B14F-4D97-AF65-F5344CB8AC3E}">
        <p14:creationId xmlns:p14="http://schemas.microsoft.com/office/powerpoint/2010/main" val="1643857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49" r:id="rId2"/>
    <p:sldLayoutId id="2147483656" r:id="rId3"/>
    <p:sldLayoutId id="2147483651" r:id="rId4"/>
    <p:sldLayoutId id="2147483650" r:id="rId5"/>
    <p:sldLayoutId id="2147483657" r:id="rId6"/>
    <p:sldLayoutId id="2147483658" r:id="rId7"/>
    <p:sldLayoutId id="2147483652" r:id="rId8"/>
    <p:sldLayoutId id="2147483653" r:id="rId9"/>
    <p:sldLayoutId id="2147483659" r:id="rId10"/>
    <p:sldLayoutId id="2147483654" r:id="rId11"/>
    <p:sldLayoutId id="2147483655" r:id="rId12"/>
  </p:sldLayoutIdLst>
  <p:hf hdr="0" ftr="0" dt="0"/>
  <p:txStyles>
    <p:titleStyle>
      <a:lvl1pPr algn="l" defTabSz="1828709" rtl="0" eaLnBrk="1" latinLnBrk="0" hangingPunct="1">
        <a:lnSpc>
          <a:spcPct val="100000"/>
        </a:lnSpc>
        <a:spcBef>
          <a:spcPct val="0"/>
        </a:spcBef>
        <a:buNone/>
        <a:defRPr sz="6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1828709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20000" indent="-360000" algn="l" defTabSz="1828709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080000" indent="-360000" algn="l" defTabSz="1828709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440000" indent="-360000" algn="l" defTabSz="1828709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00000" indent="-360000" algn="l" defTabSz="1828709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5028949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303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7657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011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354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709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063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417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771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126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480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4834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69966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1F86BEC-FD1A-414B-9399-96135AADB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Bruksområder</a:t>
            </a:r>
            <a:endParaRPr lang="nb-NO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5A83FD-6637-4E24-BF6B-BB95F50721A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23764875" y="12907963"/>
            <a:ext cx="617538" cy="179387"/>
          </a:xfrm>
        </p:spPr>
        <p:txBody>
          <a:bodyPr/>
          <a:lstStyle/>
          <a:p>
            <a:fld id="{5751DFAA-887F-4071-8EAD-E8CA316FCF06}" type="slidenum">
              <a:rPr lang="nb-NO" smtClean="0"/>
              <a:pPr/>
              <a:t>10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0680903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A84919C8-4FE2-4BEC-8D36-6E3C2F84F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6162" y="2454289"/>
            <a:ext cx="20162520" cy="1661993"/>
          </a:xfrm>
        </p:spPr>
        <p:txBody>
          <a:bodyPr anchor="b">
            <a:normAutofit/>
          </a:bodyPr>
          <a:lstStyle/>
          <a:p>
            <a:r>
              <a:rPr lang="en-US" dirty="0" err="1"/>
              <a:t>Sammensatt</a:t>
            </a:r>
            <a:r>
              <a:rPr lang="en-US" dirty="0"/>
              <a:t> data</a:t>
            </a:r>
            <a:endParaRPr lang="nb-NO" dirty="0"/>
          </a:p>
        </p:txBody>
      </p:sp>
      <p:pic>
        <p:nvPicPr>
          <p:cNvPr id="3" name="Picture 2" descr="Graphical user interface, diagram, application, Teams&#10;&#10;Description automatically generated">
            <a:extLst>
              <a:ext uri="{FF2B5EF4-FFF2-40B4-BE49-F238E27FC236}">
                <a16:creationId xmlns:a16="http://schemas.microsoft.com/office/drawing/2014/main" id="{9432DEFE-7F46-445C-8BBF-77F6DFDB59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6795" y="4824603"/>
            <a:ext cx="10081254" cy="7560945"/>
          </a:xfrm>
          <a:prstGeom prst="rect">
            <a:avLst/>
          </a:prstGeom>
          <a:noFill/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96F6A8-000A-4A3A-B831-700E1805E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2583566" y="12907613"/>
            <a:ext cx="617582" cy="180023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5751DFAA-887F-4071-8EAD-E8CA316FCF06}" type="slidenum">
              <a:rPr lang="nb-NO" smtClean="0"/>
              <a:pPr>
                <a:spcAft>
                  <a:spcPts val="600"/>
                </a:spcAft>
              </a:pPr>
              <a:t>11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559190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A84919C8-4FE2-4BEC-8D36-6E3C2F84F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6162" y="2454289"/>
            <a:ext cx="20162520" cy="1661993"/>
          </a:xfrm>
        </p:spPr>
        <p:txBody>
          <a:bodyPr anchor="b">
            <a:normAutofit/>
          </a:bodyPr>
          <a:lstStyle/>
          <a:p>
            <a:r>
              <a:rPr lang="en-US" dirty="0"/>
              <a:t>Proxy</a:t>
            </a:r>
            <a:endParaRPr lang="nb-NO" dirty="0"/>
          </a:p>
        </p:txBody>
      </p:sp>
      <p:pic>
        <p:nvPicPr>
          <p:cNvPr id="4" name="Picture 3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F447C723-14F2-4C3F-91A7-FC404DA161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6795" y="4824603"/>
            <a:ext cx="10081254" cy="7560945"/>
          </a:xfrm>
          <a:prstGeom prst="rect">
            <a:avLst/>
          </a:prstGeom>
          <a:noFill/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96F6A8-000A-4A3A-B831-700E1805E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2583566" y="12907613"/>
            <a:ext cx="617582" cy="180023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5751DFAA-887F-4071-8EAD-E8CA316FCF06}" type="slidenum">
              <a:rPr lang="nb-NO" smtClean="0"/>
              <a:pPr>
                <a:spcAft>
                  <a:spcPts val="600"/>
                </a:spcAft>
              </a:pPr>
              <a:t>12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589492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A84919C8-4FE2-4BEC-8D36-6E3C2F84F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6162" y="2454289"/>
            <a:ext cx="20162520" cy="1661993"/>
          </a:xfrm>
        </p:spPr>
        <p:txBody>
          <a:bodyPr anchor="b">
            <a:normAutofit/>
          </a:bodyPr>
          <a:lstStyle/>
          <a:p>
            <a:r>
              <a:rPr lang="en-US" dirty="0" err="1"/>
              <a:t>Fasade</a:t>
            </a:r>
            <a:endParaRPr lang="nb-NO" dirty="0"/>
          </a:p>
        </p:txBody>
      </p:sp>
      <p:pic>
        <p:nvPicPr>
          <p:cNvPr id="4" name="Picture 3" descr="Graphical user interface, diagram, Teams&#10;&#10;Description automatically generated">
            <a:extLst>
              <a:ext uri="{FF2B5EF4-FFF2-40B4-BE49-F238E27FC236}">
                <a16:creationId xmlns:a16="http://schemas.microsoft.com/office/drawing/2014/main" id="{63DF9ADD-211F-429F-960C-F32DDF25AB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6795" y="4824603"/>
            <a:ext cx="10081254" cy="7560945"/>
          </a:xfrm>
          <a:prstGeom prst="rect">
            <a:avLst/>
          </a:prstGeom>
          <a:noFill/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96F6A8-000A-4A3A-B831-700E1805E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2583566" y="12907613"/>
            <a:ext cx="617582" cy="180023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5751DFAA-887F-4071-8EAD-E8CA316FCF06}" type="slidenum">
              <a:rPr lang="nb-NO" smtClean="0"/>
              <a:pPr>
                <a:spcAft>
                  <a:spcPts val="600"/>
                </a:spcAft>
              </a:pPr>
              <a:t>13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96404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A84919C8-4FE2-4BEC-8D36-6E3C2F84F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6162" y="2454289"/>
            <a:ext cx="20162520" cy="1661993"/>
          </a:xfrm>
        </p:spPr>
        <p:txBody>
          <a:bodyPr anchor="b">
            <a:normAutofit/>
          </a:bodyPr>
          <a:lstStyle/>
          <a:p>
            <a:r>
              <a:rPr lang="en-US" dirty="0"/>
              <a:t>IoT &amp; mobile </a:t>
            </a:r>
            <a:r>
              <a:rPr lang="en-US" dirty="0" err="1"/>
              <a:t>enheter</a:t>
            </a:r>
            <a:endParaRPr lang="nb-NO" dirty="0"/>
          </a:p>
        </p:txBody>
      </p:sp>
      <p:pic>
        <p:nvPicPr>
          <p:cNvPr id="4" name="Picture Placeholder 3" descr="A picture containing clock, table, different, various&#10;&#10;Description automatically generated">
            <a:extLst>
              <a:ext uri="{FF2B5EF4-FFF2-40B4-BE49-F238E27FC236}">
                <a16:creationId xmlns:a16="http://schemas.microsoft.com/office/drawing/2014/main" id="{BD3D1863-87FC-416F-B161-0E23B7BC6B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9190" r="-2" b="17806"/>
          <a:stretch/>
        </p:blipFill>
        <p:spPr>
          <a:xfrm>
            <a:off x="1296162" y="4824603"/>
            <a:ext cx="20162520" cy="7560945"/>
          </a:xfrm>
          <a:noFill/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96F6A8-000A-4A3A-B831-700E1805E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2583566" y="12907613"/>
            <a:ext cx="617582" cy="180023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5751DFAA-887F-4071-8EAD-E8CA316FCF06}" type="slidenum">
              <a:rPr lang="nb-NO" smtClean="0"/>
              <a:pPr>
                <a:spcAft>
                  <a:spcPts val="600"/>
                </a:spcAft>
              </a:pPr>
              <a:t>14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354413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1519F66-8CF9-4A12-B08C-0F4A093D7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Forskjeller</a:t>
            </a:r>
            <a:r>
              <a:rPr lang="en-US" dirty="0"/>
              <a:t> / </a:t>
            </a:r>
            <a:r>
              <a:rPr lang="en-US" dirty="0" err="1"/>
              <a:t>Likheter</a:t>
            </a:r>
            <a:br>
              <a:rPr lang="en-US" dirty="0"/>
            </a:br>
            <a:r>
              <a:rPr lang="en-US" dirty="0" err="1"/>
              <a:t>Fordeler</a:t>
            </a:r>
            <a:r>
              <a:rPr lang="en-US" dirty="0"/>
              <a:t>   /  </a:t>
            </a:r>
            <a:r>
              <a:rPr lang="en-US" dirty="0" err="1"/>
              <a:t>Ulemper</a:t>
            </a:r>
            <a:endParaRPr lang="nb-NO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DEAD3E-FCC6-4AFF-8058-8A5722F5B7F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23764875" y="12907963"/>
            <a:ext cx="617538" cy="179387"/>
          </a:xfrm>
        </p:spPr>
        <p:txBody>
          <a:bodyPr/>
          <a:lstStyle/>
          <a:p>
            <a:fld id="{5751DFAA-887F-4071-8EAD-E8CA316FCF06}" type="slidenum">
              <a:rPr lang="nb-NO" smtClean="0"/>
              <a:pPr/>
              <a:t>15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40741249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8EC2123-48C6-47A5-B69C-5242456C7E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GraphQL</a:t>
            </a:r>
            <a:endParaRPr lang="nb-NO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6EAC6CE-FC92-4D40-898C-B0B36B2C5B5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Et </a:t>
            </a:r>
            <a:r>
              <a:rPr lang="en-US" dirty="0" err="1"/>
              <a:t>endepunkt</a:t>
            </a:r>
            <a:endParaRPr lang="en-US" dirty="0"/>
          </a:p>
          <a:p>
            <a:r>
              <a:rPr lang="en-US" dirty="0" err="1"/>
              <a:t>Ikke</a:t>
            </a:r>
            <a:r>
              <a:rPr lang="en-US" dirty="0"/>
              <a:t> </a:t>
            </a:r>
            <a:r>
              <a:rPr lang="en-US" dirty="0" err="1"/>
              <a:t>bygget</a:t>
            </a:r>
            <a:r>
              <a:rPr lang="en-US" dirty="0"/>
              <a:t> </a:t>
            </a:r>
            <a:r>
              <a:rPr lang="en-US" dirty="0" err="1"/>
              <a:t>kun</a:t>
            </a:r>
            <a:r>
              <a:rPr lang="en-US" dirty="0"/>
              <a:t> for HTTP</a:t>
            </a:r>
          </a:p>
          <a:p>
            <a:r>
              <a:rPr lang="en-US" dirty="0" err="1"/>
              <a:t>Bør</a:t>
            </a:r>
            <a:r>
              <a:rPr lang="en-US" dirty="0"/>
              <a:t> </a:t>
            </a:r>
            <a:r>
              <a:rPr lang="en-US" dirty="0" err="1"/>
              <a:t>kun</a:t>
            </a:r>
            <a:r>
              <a:rPr lang="en-US" dirty="0"/>
              <a:t> </a:t>
            </a:r>
            <a:r>
              <a:rPr lang="en-US" dirty="0" err="1"/>
              <a:t>bruke</a:t>
            </a:r>
            <a:r>
              <a:rPr lang="en-US" dirty="0"/>
              <a:t> POST</a:t>
            </a:r>
          </a:p>
          <a:p>
            <a:r>
              <a:rPr lang="en-US" dirty="0" err="1"/>
              <a:t>Definerer</a:t>
            </a:r>
            <a:r>
              <a:rPr lang="en-US" dirty="0"/>
              <a:t> </a:t>
            </a:r>
            <a:r>
              <a:rPr lang="en-US" dirty="0" err="1"/>
              <a:t>forespørsel</a:t>
            </a:r>
            <a:r>
              <a:rPr lang="en-US" dirty="0"/>
              <a:t> </a:t>
            </a:r>
            <a:r>
              <a:rPr lang="en-US" dirty="0" err="1"/>
              <a:t>og</a:t>
            </a:r>
            <a:r>
              <a:rPr lang="en-US" dirty="0"/>
              <a:t> </a:t>
            </a:r>
            <a:r>
              <a:rPr lang="en-US" dirty="0" err="1"/>
              <a:t>svar</a:t>
            </a:r>
            <a:r>
              <a:rPr lang="en-US" dirty="0"/>
              <a:t> </a:t>
            </a:r>
            <a:r>
              <a:rPr lang="en-US" dirty="0" err="1"/>
              <a:t>fra</a:t>
            </a:r>
            <a:r>
              <a:rPr lang="en-US" dirty="0"/>
              <a:t> </a:t>
            </a:r>
            <a:r>
              <a:rPr lang="en-US" dirty="0" err="1"/>
              <a:t>klient</a:t>
            </a:r>
            <a:endParaRPr lang="en-US" dirty="0"/>
          </a:p>
          <a:p>
            <a:r>
              <a:rPr lang="en-US" dirty="0" err="1"/>
              <a:t>Plattformuavhengig</a:t>
            </a:r>
            <a:endParaRPr lang="nb-NO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8161F72-F992-44C1-A315-C753B955E3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REST</a:t>
            </a:r>
            <a:endParaRPr lang="nb-NO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1F0E884-33EF-4930-8B58-AC55484264D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err="1"/>
              <a:t>Flere</a:t>
            </a:r>
            <a:r>
              <a:rPr lang="en-US" dirty="0"/>
              <a:t> </a:t>
            </a:r>
            <a:r>
              <a:rPr lang="en-US" dirty="0" err="1"/>
              <a:t>endepunkt</a:t>
            </a:r>
            <a:endParaRPr lang="en-US" dirty="0"/>
          </a:p>
          <a:p>
            <a:r>
              <a:rPr lang="en-US" dirty="0" err="1"/>
              <a:t>Virker</a:t>
            </a:r>
            <a:r>
              <a:rPr lang="en-US" dirty="0"/>
              <a:t> </a:t>
            </a:r>
            <a:r>
              <a:rPr lang="en-US" dirty="0" err="1"/>
              <a:t>kun</a:t>
            </a:r>
            <a:r>
              <a:rPr lang="en-US" dirty="0"/>
              <a:t> med HTTP</a:t>
            </a:r>
          </a:p>
          <a:p>
            <a:r>
              <a:rPr lang="en-US" dirty="0"/>
              <a:t>Kan </a:t>
            </a:r>
            <a:r>
              <a:rPr lang="en-US" dirty="0" err="1"/>
              <a:t>bruke</a:t>
            </a:r>
            <a:r>
              <a:rPr lang="en-US" dirty="0"/>
              <a:t> GET/POST/PUT/DELETE </a:t>
            </a:r>
            <a:r>
              <a:rPr lang="en-US" dirty="0" err="1"/>
              <a:t>osv</a:t>
            </a:r>
            <a:endParaRPr lang="en-US" dirty="0"/>
          </a:p>
          <a:p>
            <a:r>
              <a:rPr lang="en-US" dirty="0" err="1"/>
              <a:t>Definerer</a:t>
            </a:r>
            <a:r>
              <a:rPr lang="en-US" dirty="0"/>
              <a:t> </a:t>
            </a:r>
            <a:r>
              <a:rPr lang="en-US" dirty="0" err="1"/>
              <a:t>forespørsel</a:t>
            </a:r>
            <a:r>
              <a:rPr lang="en-US" dirty="0"/>
              <a:t> </a:t>
            </a:r>
            <a:r>
              <a:rPr lang="en-US" dirty="0" err="1"/>
              <a:t>og</a:t>
            </a:r>
            <a:r>
              <a:rPr lang="en-US" dirty="0"/>
              <a:t> </a:t>
            </a:r>
            <a:r>
              <a:rPr lang="en-US" dirty="0" err="1"/>
              <a:t>svar</a:t>
            </a:r>
            <a:r>
              <a:rPr lang="en-US" dirty="0"/>
              <a:t> </a:t>
            </a:r>
            <a:r>
              <a:rPr lang="en-US" dirty="0" err="1"/>
              <a:t>på</a:t>
            </a:r>
            <a:r>
              <a:rPr lang="en-US" dirty="0"/>
              <a:t> </a:t>
            </a:r>
            <a:r>
              <a:rPr lang="en-US" dirty="0" err="1"/>
              <a:t>serversiden</a:t>
            </a:r>
            <a:endParaRPr lang="en-US" dirty="0"/>
          </a:p>
          <a:p>
            <a:r>
              <a:rPr lang="en-US" dirty="0" err="1"/>
              <a:t>Plattformuavhengig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9DF7050-6DDC-455E-A7F1-C43846139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GraphQL</a:t>
            </a:r>
            <a:r>
              <a:rPr lang="en-US" dirty="0"/>
              <a:t> VS. REST</a:t>
            </a:r>
            <a:endParaRPr lang="nb-NO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1D9EC8-B3E9-48F2-BB96-0507432A2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1DFAA-887F-4071-8EAD-E8CA316FCF06}" type="slidenum">
              <a:rPr lang="nb-NO" smtClean="0"/>
              <a:pPr/>
              <a:t>16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0019165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2C9112E-90C4-4987-AEA5-BC3E8FF4E4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Fordeler</a:t>
            </a:r>
            <a:endParaRPr lang="nb-NO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05F6DA-DD50-4CD2-9A59-C93FBDF5C81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/>
              <a:t>Bygget</a:t>
            </a:r>
            <a:r>
              <a:rPr lang="en-US" dirty="0"/>
              <a:t> med </a:t>
            </a:r>
            <a:r>
              <a:rPr lang="en-US" dirty="0" err="1"/>
              <a:t>tanke</a:t>
            </a:r>
            <a:r>
              <a:rPr lang="en-US" dirty="0"/>
              <a:t> </a:t>
            </a:r>
            <a:r>
              <a:rPr lang="en-US" dirty="0" err="1"/>
              <a:t>på</a:t>
            </a:r>
            <a:r>
              <a:rPr lang="en-US" dirty="0"/>
              <a:t> mobile</a:t>
            </a:r>
            <a:r>
              <a:rPr lang="nb-NO" dirty="0"/>
              <a:t> klienter</a:t>
            </a:r>
          </a:p>
          <a:p>
            <a:r>
              <a:rPr lang="nb-NO" dirty="0"/>
              <a:t>Ingen </a:t>
            </a:r>
            <a:r>
              <a:rPr lang="nb-NO" dirty="0" err="1"/>
              <a:t>versjonering</a:t>
            </a:r>
            <a:endParaRPr lang="nb-NO" dirty="0"/>
          </a:p>
          <a:p>
            <a:r>
              <a:rPr lang="nb-NO" dirty="0"/>
              <a:t>Et endepunkt</a:t>
            </a:r>
          </a:p>
          <a:p>
            <a:r>
              <a:rPr lang="nb-NO" dirty="0"/>
              <a:t>Mindre båndbredde</a:t>
            </a:r>
          </a:p>
          <a:p>
            <a:r>
              <a:rPr lang="nb-NO" dirty="0"/>
              <a:t>Forskjellige datalagre</a:t>
            </a:r>
          </a:p>
          <a:p>
            <a:r>
              <a:rPr lang="nb-NO" dirty="0"/>
              <a:t>Autentisering på feltnivå</a:t>
            </a:r>
          </a:p>
          <a:p>
            <a:r>
              <a:rPr lang="nb-NO" dirty="0"/>
              <a:t>API-kontroll</a:t>
            </a:r>
          </a:p>
          <a:p>
            <a:r>
              <a:rPr lang="nb-NO" dirty="0"/>
              <a:t>Dokumentasjon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2DE9667-64E6-456F-9E3C-15E6C62F6D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/>
              <a:t>Ulemper</a:t>
            </a:r>
            <a:endParaRPr lang="nb-NO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7ECEBA-959F-42E0-9AA1-42B74CFC697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Ingen caching</a:t>
            </a:r>
          </a:p>
          <a:p>
            <a:r>
              <a:rPr lang="en-US" dirty="0" err="1"/>
              <a:t>Vanskeligere</a:t>
            </a:r>
            <a:r>
              <a:rPr lang="en-US" dirty="0"/>
              <a:t> å </a:t>
            </a:r>
            <a:r>
              <a:rPr lang="en-US" dirty="0" err="1"/>
              <a:t>optimalisere</a:t>
            </a:r>
            <a:endParaRPr lang="en-US" dirty="0"/>
          </a:p>
          <a:p>
            <a:r>
              <a:rPr lang="en-US" dirty="0" err="1"/>
              <a:t>Vanskeligere</a:t>
            </a:r>
            <a:r>
              <a:rPr lang="en-US" dirty="0"/>
              <a:t> å </a:t>
            </a:r>
            <a:r>
              <a:rPr lang="en-US" dirty="0" err="1"/>
              <a:t>returnere</a:t>
            </a:r>
            <a:r>
              <a:rPr lang="en-US" dirty="0"/>
              <a:t> filer</a:t>
            </a:r>
          </a:p>
          <a:p>
            <a:r>
              <a:rPr lang="en-US" dirty="0" err="1"/>
              <a:t>Mindre</a:t>
            </a:r>
            <a:r>
              <a:rPr lang="en-US" dirty="0"/>
              <a:t> god </a:t>
            </a:r>
            <a:r>
              <a:rPr lang="en-US" dirty="0" err="1"/>
              <a:t>støtte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.Net</a:t>
            </a:r>
            <a:endParaRPr lang="nb-NO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06E73DA-4C15-4F04-9754-E6C6FDB1C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Fordeler</a:t>
            </a:r>
            <a:r>
              <a:rPr lang="en-US" dirty="0"/>
              <a:t> </a:t>
            </a:r>
            <a:r>
              <a:rPr lang="en-US" dirty="0" err="1"/>
              <a:t>og</a:t>
            </a:r>
            <a:r>
              <a:rPr lang="en-US" dirty="0"/>
              <a:t> </a:t>
            </a:r>
            <a:r>
              <a:rPr lang="en-US" dirty="0" err="1"/>
              <a:t>ulemper</a:t>
            </a:r>
            <a:endParaRPr lang="nb-NO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D80231-4D6F-45E2-9739-EA4995284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1DFAA-887F-4071-8EAD-E8CA316FCF06}" type="slidenum">
              <a:rPr lang="nb-NO" smtClean="0"/>
              <a:pPr/>
              <a:t>17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3608627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E0C6A2B-6BB0-4215-AE3F-D3A420524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927219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078611E2-1FAA-44AD-B870-DE7CF8AEAB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introduksjon</a:t>
            </a:r>
            <a:endParaRPr lang="nb-NO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515E90A-EF79-4086-AD36-3E473B571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GraphQL</a:t>
            </a:r>
            <a:r>
              <a:rPr lang="en-US" dirty="0"/>
              <a:t> for .NET Core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404297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F67EEF0-8593-4E66-96BE-2AF5CB2CF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lang="nb-NO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2D1083-DF91-4E0D-A040-7B200E8E2D3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/>
              <a:t>Hva</a:t>
            </a:r>
            <a:r>
              <a:rPr lang="en-US" dirty="0"/>
              <a:t> er </a:t>
            </a:r>
            <a:r>
              <a:rPr lang="en-US" dirty="0" err="1"/>
              <a:t>GraphQL</a:t>
            </a:r>
            <a:r>
              <a:rPr lang="en-US" dirty="0"/>
              <a:t>?</a:t>
            </a:r>
          </a:p>
          <a:p>
            <a:r>
              <a:rPr lang="en-US" dirty="0" err="1"/>
              <a:t>Terminologi</a:t>
            </a:r>
            <a:endParaRPr lang="en-US" dirty="0"/>
          </a:p>
          <a:p>
            <a:r>
              <a:rPr lang="en-US" dirty="0" err="1"/>
              <a:t>Egnede</a:t>
            </a:r>
            <a:r>
              <a:rPr lang="en-US" dirty="0"/>
              <a:t> </a:t>
            </a:r>
            <a:r>
              <a:rPr lang="en-US" dirty="0" err="1"/>
              <a:t>bruksområder</a:t>
            </a:r>
            <a:endParaRPr lang="en-US" dirty="0"/>
          </a:p>
          <a:p>
            <a:r>
              <a:rPr lang="en-US" dirty="0" err="1"/>
              <a:t>GraphQL</a:t>
            </a:r>
            <a:r>
              <a:rPr lang="en-US" dirty="0"/>
              <a:t> VS. REST</a:t>
            </a:r>
          </a:p>
          <a:p>
            <a:r>
              <a:rPr lang="en-US" dirty="0" err="1"/>
              <a:t>Fordeler</a:t>
            </a:r>
            <a:r>
              <a:rPr lang="en-US" dirty="0"/>
              <a:t> </a:t>
            </a:r>
            <a:r>
              <a:rPr lang="en-US" dirty="0" err="1"/>
              <a:t>og</a:t>
            </a:r>
            <a:r>
              <a:rPr lang="en-US" dirty="0"/>
              <a:t> </a:t>
            </a:r>
            <a:r>
              <a:rPr lang="en-US" dirty="0" err="1"/>
              <a:t>ulemper</a:t>
            </a:r>
            <a:endParaRPr lang="en-US" dirty="0"/>
          </a:p>
          <a:p>
            <a:r>
              <a:rPr lang="en-US" dirty="0"/>
              <a:t>Demo</a:t>
            </a:r>
            <a:endParaRPr lang="nb-NO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97C74E-D131-4EFD-8AAA-4CC4D5042D0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751DFAA-887F-4071-8EAD-E8CA316FCF06}" type="slidenum">
              <a:rPr lang="nb-NO" smtClean="0"/>
              <a:pPr/>
              <a:t>3</a:t>
            </a:fld>
            <a:endParaRPr lang="nb-NO"/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C4F94DEC-8706-4FC6-B948-87A91682CB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9915" y="5634037"/>
            <a:ext cx="8582025" cy="244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403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06E73DA-4C15-4F04-9754-E6C6FDB1C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Hva</a:t>
            </a:r>
            <a:r>
              <a:rPr lang="en-US" dirty="0"/>
              <a:t> er </a:t>
            </a:r>
            <a:r>
              <a:rPr lang="en-US" dirty="0" err="1"/>
              <a:t>GraphQL</a:t>
            </a:r>
            <a:r>
              <a:rPr lang="en-US" dirty="0"/>
              <a:t>?</a:t>
            </a:r>
            <a:endParaRPr lang="nb-NO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05F6DA-DD50-4CD2-9A59-C93FBDF5C81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/>
              <a:t>Spørringsspråk</a:t>
            </a:r>
            <a:endParaRPr lang="en-US" dirty="0"/>
          </a:p>
          <a:p>
            <a:r>
              <a:rPr lang="en-US" dirty="0" err="1"/>
              <a:t>Utviklet</a:t>
            </a:r>
            <a:r>
              <a:rPr lang="en-US" dirty="0"/>
              <a:t> av Facebook</a:t>
            </a:r>
          </a:p>
          <a:p>
            <a:pPr lvl="1"/>
            <a:r>
              <a:rPr lang="en-US" dirty="0" err="1"/>
              <a:t>Lansert</a:t>
            </a:r>
            <a:r>
              <a:rPr lang="en-US" dirty="0"/>
              <a:t> </a:t>
            </a:r>
            <a:r>
              <a:rPr lang="en-US" dirty="0" err="1"/>
              <a:t>offentlig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2015</a:t>
            </a:r>
          </a:p>
          <a:p>
            <a:pPr lvl="1"/>
            <a:r>
              <a:rPr lang="en-US" dirty="0"/>
              <a:t>Ny </a:t>
            </a:r>
            <a:r>
              <a:rPr lang="en-US" dirty="0" err="1"/>
              <a:t>metode</a:t>
            </a:r>
            <a:r>
              <a:rPr lang="en-US" dirty="0"/>
              <a:t> å </a:t>
            </a:r>
            <a:r>
              <a:rPr lang="en-US" dirty="0" err="1"/>
              <a:t>hente</a:t>
            </a:r>
            <a:r>
              <a:rPr lang="en-US" dirty="0"/>
              <a:t> data av </a:t>
            </a:r>
            <a:r>
              <a:rPr lang="en-US" dirty="0" err="1"/>
              <a:t>nettverkshensyn</a:t>
            </a:r>
            <a:endParaRPr lang="en-US" dirty="0"/>
          </a:p>
          <a:p>
            <a:r>
              <a:rPr lang="nb-NO" dirty="0" err="1"/>
              <a:t>Innholdsforhandling</a:t>
            </a:r>
            <a:endParaRPr lang="nb-NO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7ECEBA-959F-42E0-9AA1-42B74CFC697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D80231-4D6F-45E2-9739-EA4995284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1DFAA-887F-4071-8EAD-E8CA316FCF06}" type="slidenum">
              <a:rPr lang="nb-NO" smtClean="0"/>
              <a:pPr/>
              <a:t>4</a:t>
            </a:fld>
            <a:endParaRPr lang="nb-NO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7CBA247-7458-4A27-B4C6-FCD5C57648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77422" y="4824604"/>
            <a:ext cx="12621446" cy="6693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614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DAEFD7AC-E249-450B-B1F0-9FB0EA081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Terminologi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3A696B-2990-4A78-B340-24E366A4778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23764875" y="12907963"/>
            <a:ext cx="617538" cy="179387"/>
          </a:xfrm>
        </p:spPr>
        <p:txBody>
          <a:bodyPr/>
          <a:lstStyle/>
          <a:p>
            <a:fld id="{5751DFAA-887F-4071-8EAD-E8CA316FCF06}" type="slidenum">
              <a:rPr lang="nb-NO" smtClean="0"/>
              <a:pPr/>
              <a:t>5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3950486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E22EAEA-FF36-4593-8A32-C3A63996A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Schema</a:t>
            </a:r>
            <a:endParaRPr lang="nb-NO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8EFFD9FA-8658-4C6C-A030-47E6C7DD0A0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FDA95D42-BBFB-4956-BDD8-9D3E9EC00444}"/>
              </a:ext>
            </a:extLst>
          </p:cNvPr>
          <p:cNvSpPr txBox="1">
            <a:spLocks/>
          </p:cNvSpPr>
          <p:nvPr/>
        </p:nvSpPr>
        <p:spPr>
          <a:xfrm>
            <a:off x="1296161" y="4364931"/>
            <a:ext cx="9721215" cy="7110890"/>
          </a:xfrm>
          <a:prstGeom prst="rect">
            <a:avLst/>
          </a:prstGeom>
        </p:spPr>
        <p:txBody>
          <a:bodyPr/>
          <a:lstStyle>
            <a:lvl1pPr marL="360000" indent="-360000" algn="l" defTabSz="1828709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0000" indent="-360000" algn="l" defTabSz="1828709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0000" indent="-360000" algn="l" defTabSz="1828709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40000" indent="-360000" algn="l" defTabSz="1828709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00000" indent="-360000" algn="l" defTabSz="1828709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8949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303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7657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01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Defineres</a:t>
            </a:r>
            <a:r>
              <a:rPr lang="en-US" dirty="0"/>
              <a:t> </a:t>
            </a:r>
            <a:r>
              <a:rPr lang="en-US" dirty="0" err="1"/>
              <a:t>som</a:t>
            </a:r>
            <a:r>
              <a:rPr lang="en-US" dirty="0"/>
              <a:t> Schema Definition Language (SDL)</a:t>
            </a:r>
          </a:p>
          <a:p>
            <a:r>
              <a:rPr lang="nb-NO" dirty="0"/>
              <a:t>Definerer typer </a:t>
            </a:r>
          </a:p>
          <a:p>
            <a:pPr lvl="1"/>
            <a:r>
              <a:rPr lang="nb-NO" dirty="0"/>
              <a:t>Int</a:t>
            </a:r>
          </a:p>
          <a:p>
            <a:pPr lvl="1"/>
            <a:r>
              <a:rPr lang="nb-NO" dirty="0"/>
              <a:t>Float</a:t>
            </a:r>
          </a:p>
          <a:p>
            <a:pPr lvl="1"/>
            <a:r>
              <a:rPr lang="nb-NO" dirty="0" err="1"/>
              <a:t>String</a:t>
            </a:r>
            <a:endParaRPr lang="nb-NO" dirty="0"/>
          </a:p>
          <a:p>
            <a:pPr lvl="1"/>
            <a:r>
              <a:rPr lang="nb-NO" dirty="0" err="1"/>
              <a:t>Boolean</a:t>
            </a:r>
            <a:endParaRPr lang="nb-NO" dirty="0"/>
          </a:p>
          <a:p>
            <a:pPr lvl="1"/>
            <a:r>
              <a:rPr lang="nb-NO" dirty="0"/>
              <a:t>Id</a:t>
            </a:r>
          </a:p>
          <a:p>
            <a:pPr lvl="1"/>
            <a:r>
              <a:rPr lang="nb-NO" dirty="0" err="1"/>
              <a:t>Enums</a:t>
            </a:r>
            <a:endParaRPr lang="nb-NO" dirty="0"/>
          </a:p>
          <a:p>
            <a:pPr lvl="1"/>
            <a:r>
              <a:rPr lang="nb-NO" dirty="0"/>
              <a:t>Interfaces</a:t>
            </a:r>
          </a:p>
          <a:p>
            <a:pPr lvl="1"/>
            <a:endParaRPr lang="nb-NO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4D59617-D6EA-454D-9D9E-45AF0FFA6F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10222" y="3200143"/>
            <a:ext cx="7627693" cy="6508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3800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E22EAEA-FF36-4593-8A32-C3A63996A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</a:t>
            </a:r>
            <a:endParaRPr lang="nb-NO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8EFFD9FA-8658-4C6C-A030-47E6C7DD0A0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CC7DF440-29E5-43C7-A6BD-48AADF49C46D}"/>
              </a:ext>
            </a:extLst>
          </p:cNvPr>
          <p:cNvSpPr txBox="1">
            <a:spLocks/>
          </p:cNvSpPr>
          <p:nvPr/>
        </p:nvSpPr>
        <p:spPr>
          <a:xfrm>
            <a:off x="1296162" y="4364931"/>
            <a:ext cx="9721215" cy="7110890"/>
          </a:xfrm>
          <a:prstGeom prst="rect">
            <a:avLst/>
          </a:prstGeom>
        </p:spPr>
        <p:txBody>
          <a:bodyPr/>
          <a:lstStyle>
            <a:lvl1pPr marL="360000" indent="-360000" algn="l" defTabSz="1828709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0000" indent="-360000" algn="l" defTabSz="1828709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0000" indent="-360000" algn="l" defTabSz="1828709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40000" indent="-360000" algn="l" defTabSz="1828709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00000" indent="-360000" algn="l" defTabSz="1828709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8949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303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7657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01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Henter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data</a:t>
            </a:r>
          </a:p>
          <a:p>
            <a:r>
              <a:rPr lang="en-US" dirty="0" err="1"/>
              <a:t>Spesifiserer</a:t>
            </a:r>
            <a:r>
              <a:rPr lang="en-US" dirty="0"/>
              <a:t> </a:t>
            </a:r>
            <a:r>
              <a:rPr lang="en-US" dirty="0" err="1"/>
              <a:t>felter</a:t>
            </a:r>
            <a:r>
              <a:rPr lang="en-US" dirty="0"/>
              <a:t> du </a:t>
            </a:r>
            <a:r>
              <a:rPr lang="en-US" dirty="0" err="1"/>
              <a:t>trenger</a:t>
            </a:r>
            <a:endParaRPr lang="en-US" dirty="0"/>
          </a:p>
          <a:p>
            <a:endParaRPr lang="nb-NO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830ACD1-18C6-46B0-A551-EC494F40A0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91987" y="4369625"/>
            <a:ext cx="6646574" cy="4734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4783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E22EAEA-FF36-4593-8A32-C3A63996A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Mutation</a:t>
            </a:r>
            <a:endParaRPr lang="nb-NO" dirty="0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4A00AE47-36DF-455F-8F84-4D11989CEC88}"/>
              </a:ext>
            </a:extLst>
          </p:cNvPr>
          <p:cNvSpPr txBox="1">
            <a:spLocks/>
          </p:cNvSpPr>
          <p:nvPr/>
        </p:nvSpPr>
        <p:spPr>
          <a:xfrm>
            <a:off x="1296161" y="4364931"/>
            <a:ext cx="9721215" cy="7110890"/>
          </a:xfrm>
          <a:prstGeom prst="rect">
            <a:avLst/>
          </a:prstGeom>
        </p:spPr>
        <p:txBody>
          <a:bodyPr/>
          <a:lstStyle>
            <a:lvl1pPr marL="360000" indent="-360000" algn="l" defTabSz="1828709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0000" indent="-360000" algn="l" defTabSz="1828709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0000" indent="-360000" algn="l" defTabSz="1828709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40000" indent="-360000" algn="l" defTabSz="1828709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00000" indent="-360000" algn="l" defTabSz="1828709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8949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303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7657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01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GraphQL</a:t>
            </a:r>
            <a:r>
              <a:rPr lang="en-US" dirty="0"/>
              <a:t> type </a:t>
            </a:r>
            <a:r>
              <a:rPr lang="en-US" dirty="0" err="1"/>
              <a:t>som</a:t>
            </a:r>
            <a:r>
              <a:rPr lang="en-US" dirty="0"/>
              <a:t> </a:t>
            </a:r>
            <a:r>
              <a:rPr lang="en-US" dirty="0" err="1"/>
              <a:t>endrer</a:t>
            </a:r>
            <a:r>
              <a:rPr lang="en-US" dirty="0"/>
              <a:t> </a:t>
            </a:r>
            <a:r>
              <a:rPr lang="en-US" dirty="0" err="1"/>
              <a:t>tilstand</a:t>
            </a:r>
            <a:endParaRPr lang="en-US" dirty="0"/>
          </a:p>
          <a:p>
            <a:r>
              <a:rPr lang="en-US" dirty="0"/>
              <a:t>Kan </a:t>
            </a:r>
            <a:r>
              <a:rPr lang="en-US" dirty="0" err="1"/>
              <a:t>sammenlignes</a:t>
            </a:r>
            <a:r>
              <a:rPr lang="en-US" dirty="0"/>
              <a:t> med PUT/POST/DELETE/</a:t>
            </a:r>
            <a:r>
              <a:rPr lang="en-US" dirty="0" err="1"/>
              <a:t>osv</a:t>
            </a:r>
            <a:endParaRPr lang="en-US" dirty="0"/>
          </a:p>
          <a:p>
            <a:r>
              <a:rPr lang="en-US" dirty="0" err="1"/>
              <a:t>Må</a:t>
            </a:r>
            <a:r>
              <a:rPr lang="en-US" dirty="0"/>
              <a:t> </a:t>
            </a:r>
            <a:r>
              <a:rPr lang="en-US" dirty="0" err="1"/>
              <a:t>være</a:t>
            </a:r>
            <a:r>
              <a:rPr lang="en-US" dirty="0"/>
              <a:t> </a:t>
            </a:r>
            <a:r>
              <a:rPr lang="en-US" dirty="0" err="1"/>
              <a:t>eksponert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SDL</a:t>
            </a:r>
            <a:endParaRPr lang="nb-NO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DC946EDB-0502-4D1F-BFD9-7F59055B0CD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FE76D72-8E9A-4A7E-9DE5-18CAEB91E1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29461" y="4364931"/>
            <a:ext cx="6401524" cy="6631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2042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E22EAEA-FF36-4593-8A32-C3A63996A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Subscription</a:t>
            </a:r>
            <a:endParaRPr lang="nb-NO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8EFFD9FA-8658-4C6C-A030-47E6C7DD0A0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8C4F62C4-1B16-4608-9C61-19DBBAB705DD}"/>
              </a:ext>
            </a:extLst>
          </p:cNvPr>
          <p:cNvSpPr txBox="1">
            <a:spLocks/>
          </p:cNvSpPr>
          <p:nvPr/>
        </p:nvSpPr>
        <p:spPr>
          <a:xfrm>
            <a:off x="1296161" y="4364931"/>
            <a:ext cx="9721215" cy="7110890"/>
          </a:xfrm>
          <a:prstGeom prst="rect">
            <a:avLst/>
          </a:prstGeom>
        </p:spPr>
        <p:txBody>
          <a:bodyPr/>
          <a:lstStyle>
            <a:lvl1pPr marL="360000" indent="-360000" algn="l" defTabSz="1828709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0000" indent="-360000" algn="l" defTabSz="1828709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0000" indent="-360000" algn="l" defTabSz="1828709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40000" indent="-360000" algn="l" defTabSz="1828709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00000" indent="-360000" algn="l" defTabSz="1828709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8949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303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7657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01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Server pusher data </a:t>
            </a:r>
            <a:r>
              <a:rPr lang="en-US" dirty="0" err="1"/>
              <a:t>til</a:t>
            </a:r>
            <a:r>
              <a:rPr lang="en-US" dirty="0"/>
              <a:t> </a:t>
            </a:r>
            <a:r>
              <a:rPr lang="en-US" dirty="0" err="1"/>
              <a:t>klient</a:t>
            </a:r>
            <a:endParaRPr lang="en-US" dirty="0"/>
          </a:p>
          <a:p>
            <a:r>
              <a:rPr lang="en-US" dirty="0"/>
              <a:t>Ligger </a:t>
            </a:r>
            <a:r>
              <a:rPr lang="en-US" dirty="0" err="1"/>
              <a:t>som</a:t>
            </a:r>
            <a:r>
              <a:rPr lang="en-US" dirty="0"/>
              <a:t> et lag </a:t>
            </a:r>
            <a:r>
              <a:rPr lang="en-US" dirty="0" err="1"/>
              <a:t>på</a:t>
            </a:r>
            <a:r>
              <a:rPr lang="en-US" dirty="0"/>
              <a:t> </a:t>
            </a:r>
            <a:r>
              <a:rPr lang="en-US" dirty="0" err="1"/>
              <a:t>websockets</a:t>
            </a:r>
            <a:endParaRPr lang="en-US" dirty="0"/>
          </a:p>
          <a:p>
            <a:r>
              <a:rPr lang="en-US" dirty="0"/>
              <a:t>Event-</a:t>
            </a:r>
            <a:r>
              <a:rPr lang="en-US" dirty="0" err="1"/>
              <a:t>drevet</a:t>
            </a:r>
            <a:r>
              <a:rPr lang="en-US" dirty="0"/>
              <a:t> </a:t>
            </a:r>
            <a:r>
              <a:rPr lang="en-US" dirty="0" err="1"/>
              <a:t>og</a:t>
            </a:r>
            <a:r>
              <a:rPr lang="en-US" dirty="0"/>
              <a:t> </a:t>
            </a:r>
            <a:r>
              <a:rPr lang="en-US" dirty="0" err="1"/>
              <a:t>omtrent</a:t>
            </a:r>
            <a:r>
              <a:rPr lang="en-US" dirty="0"/>
              <a:t> real-time </a:t>
            </a:r>
            <a:r>
              <a:rPr lang="en-US" dirty="0" err="1"/>
              <a:t>notifikasjoner</a:t>
            </a:r>
            <a:endParaRPr lang="en-US" dirty="0"/>
          </a:p>
          <a:p>
            <a:r>
              <a:rPr lang="en-US" dirty="0"/>
              <a:t>GitHub </a:t>
            </a:r>
          </a:p>
          <a:p>
            <a:endParaRPr lang="nb-NO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428BE7-F369-4281-A53A-AB1AF51BD4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89833" y="4364931"/>
            <a:ext cx="6551236" cy="3680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1275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NovaNet">
      <a:dk1>
        <a:srgbClr val="000000"/>
      </a:dk1>
      <a:lt1>
        <a:sysClr val="window" lastClr="FFFFFF"/>
      </a:lt1>
      <a:dk2>
        <a:srgbClr val="1A1A1A"/>
      </a:dk2>
      <a:lt2>
        <a:srgbClr val="E7E6E6"/>
      </a:lt2>
      <a:accent1>
        <a:srgbClr val="50E2C1"/>
      </a:accent1>
      <a:accent2>
        <a:srgbClr val="DEF7F3"/>
      </a:accent2>
      <a:accent3>
        <a:srgbClr val="1A1A1A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lIns="0" tIns="0" rIns="0" bIns="0" rtlCol="0">
        <a:spAutoFit/>
      </a:bodyPr>
      <a:lstStyle>
        <a:defPPr algn="l">
          <a:defRPr sz="28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PTmal_NovaNet.potx" id="{3E1DFB9F-73B0-4824-8013-7709DDE57D9E}" vid="{4DD8B0E2-6BA4-492B-8948-5EEC8C7A0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76f69f02-d2b4-4ee3-ab2a-ebaa3f402671">
      <UserInfo>
        <DisplayName>Nils Georg Skutle</DisplayName>
        <AccountId>22</AccountId>
        <AccountType/>
      </UserInfo>
    </SharedWithUsers>
    <Preview xmlns="d656ca63-4431-4959-be4b-3ff5c53ff656">
      <Url xsi:nil="true"/>
      <Description xsi:nil="true"/>
    </Preview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3B8C5081DF4EDD409D40F1D0A3347347" ma:contentTypeVersion="11" ma:contentTypeDescription="Opprett et nytt dokument." ma:contentTypeScope="" ma:versionID="2068be941c8e944374b4af5530b081d8">
  <xsd:schema xmlns:xsd="http://www.w3.org/2001/XMLSchema" xmlns:xs="http://www.w3.org/2001/XMLSchema" xmlns:p="http://schemas.microsoft.com/office/2006/metadata/properties" xmlns:ns2="76f69f02-d2b4-4ee3-ab2a-ebaa3f402671" xmlns:ns3="d656ca63-4431-4959-be4b-3ff5c53ff656" targetNamespace="http://schemas.microsoft.com/office/2006/metadata/properties" ma:root="true" ma:fieldsID="0a4030cb2b86116515f3236a1e5f0c5b" ns2:_="" ns3:_="">
    <xsd:import namespace="76f69f02-d2b4-4ee3-ab2a-ebaa3f402671"/>
    <xsd:import namespace="d656ca63-4431-4959-be4b-3ff5c53ff656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Location" minOccurs="0"/>
                <xsd:element ref="ns3:MediaServiceOCR" minOccurs="0"/>
                <xsd:element ref="ns3:Preview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6f69f02-d2b4-4ee3-ab2a-ebaa3f402671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Delt med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Delingsdetaljer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656ca63-4431-4959-be4b-3ff5c53ff65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MediaServiceAuto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Preview" ma:index="18" nillable="true" ma:displayName="Preview" ma:format="Image" ma:internalName="Preview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nholdstype"/>
        <xsd:element ref="dc:title" minOccurs="0" maxOccurs="1" ma:index="4" ma:displayName="Tit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EF8C960-9379-4EC1-877F-97480887612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BBE9697-816C-43D4-97BE-7D1002308032}">
  <ds:schemaRefs>
    <ds:schemaRef ds:uri="http://schemas.microsoft.com/office/2006/metadata/properties"/>
    <ds:schemaRef ds:uri="http://schemas.microsoft.com/office/infopath/2007/PartnerControls"/>
    <ds:schemaRef ds:uri="76f69f02-d2b4-4ee3-ab2a-ebaa3f402671"/>
    <ds:schemaRef ds:uri="d656ca63-4431-4959-be4b-3ff5c53ff656"/>
  </ds:schemaRefs>
</ds:datastoreItem>
</file>

<file path=customXml/itemProps3.xml><?xml version="1.0" encoding="utf-8"?>
<ds:datastoreItem xmlns:ds="http://schemas.openxmlformats.org/officeDocument/2006/customXml" ds:itemID="{D356F60F-AA0A-4585-AACD-66F19C428F9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6f69f02-d2b4-4ee3-ab2a-ebaa3f402671"/>
    <ds:schemaRef ds:uri="d656ca63-4431-4959-be4b-3ff5c53ff65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1036</Words>
  <Application>Microsoft Office PowerPoint</Application>
  <PresentationFormat>Custom</PresentationFormat>
  <Paragraphs>144</Paragraphs>
  <Slides>18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Century Gothic</vt:lpstr>
      <vt:lpstr>Office-tema</vt:lpstr>
      <vt:lpstr>PowerPoint Presentation</vt:lpstr>
      <vt:lpstr>GraphQL for .NET Core</vt:lpstr>
      <vt:lpstr>Agenda</vt:lpstr>
      <vt:lpstr>Hva er GraphQL?</vt:lpstr>
      <vt:lpstr>Terminologi</vt:lpstr>
      <vt:lpstr>Schema</vt:lpstr>
      <vt:lpstr>Query</vt:lpstr>
      <vt:lpstr>Mutation</vt:lpstr>
      <vt:lpstr>Subscription</vt:lpstr>
      <vt:lpstr>Bruksområder</vt:lpstr>
      <vt:lpstr>Sammensatt data</vt:lpstr>
      <vt:lpstr>Proxy</vt:lpstr>
      <vt:lpstr>Fasade</vt:lpstr>
      <vt:lpstr>IoT &amp; mobile enheter</vt:lpstr>
      <vt:lpstr>Forskjeller / Likheter Fordeler   /  Ulemper</vt:lpstr>
      <vt:lpstr>GraphQL VS. REST</vt:lpstr>
      <vt:lpstr>Fordeler og ulemper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Leif Larsen</dc:creator>
  <cp:lastModifiedBy>Leif Henning Larsen</cp:lastModifiedBy>
  <cp:revision>1</cp:revision>
  <dcterms:created xsi:type="dcterms:W3CDTF">2020-10-30T06:26:40Z</dcterms:created>
  <dcterms:modified xsi:type="dcterms:W3CDTF">2020-10-30T06:30:11Z</dcterms:modified>
</cp:coreProperties>
</file>