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7" r:id="rId5"/>
    <p:sldId id="265" r:id="rId6"/>
    <p:sldId id="296" r:id="rId7"/>
    <p:sldId id="297" r:id="rId8"/>
    <p:sldId id="298" r:id="rId9"/>
    <p:sldId id="266" r:id="rId10"/>
    <p:sldId id="271" r:id="rId11"/>
    <p:sldId id="272" r:id="rId12"/>
    <p:sldId id="279" r:id="rId13"/>
    <p:sldId id="273" r:id="rId14"/>
    <p:sldId id="280" r:id="rId15"/>
    <p:sldId id="281" r:id="rId16"/>
    <p:sldId id="282" r:id="rId17"/>
    <p:sldId id="285" r:id="rId18"/>
    <p:sldId id="284" r:id="rId19"/>
    <p:sldId id="277" r:id="rId20"/>
    <p:sldId id="263" r:id="rId21"/>
    <p:sldId id="268" r:id="rId22"/>
    <p:sldId id="270" r:id="rId23"/>
    <p:sldId id="286" r:id="rId24"/>
    <p:sldId id="287" r:id="rId25"/>
    <p:sldId id="274" r:id="rId26"/>
    <p:sldId id="275" r:id="rId27"/>
    <p:sldId id="27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24382413" cy="13716000"/>
  <p:notesSz cx="6858000" cy="9144000"/>
  <p:defaultTextStyle>
    <a:defPPr>
      <a:defRPr lang="nb-NO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69746" autoAdjust="0"/>
  </p:normalViewPr>
  <p:slideViewPr>
    <p:cSldViewPr snapToGrid="0">
      <p:cViewPr varScale="1">
        <p:scale>
          <a:sx n="40" d="100"/>
          <a:sy n="40" d="100"/>
        </p:scale>
        <p:origin x="1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49D60-9564-475E-B6D3-1B7A8E8A1D03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4A007-BCA4-4F7B-9368-6C4B90A97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3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løpet av de siste 6-7 årene har vi gått fra at alt gikk gjennom luften til antenner, til løsninger basert på </a:t>
            </a:r>
            <a:r>
              <a:rPr lang="nb-NO" dirty="0" err="1"/>
              <a:t>streaming</a:t>
            </a:r>
            <a:r>
              <a:rPr lang="nb-NO" dirty="0"/>
              <a:t>.</a:t>
            </a:r>
          </a:p>
          <a:p>
            <a:r>
              <a:rPr lang="nb-NO" dirty="0"/>
              <a:t>Vi leverer alt fra metadata, manifest og lisens for avspilling, kurerte lister, automatiserte lister, personaliserte lister basert både på anbefalinger og historikk.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6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Ved </a:t>
            </a:r>
            <a:r>
              <a:rPr lang="nb-NO" dirty="0" err="1"/>
              <a:t>lazy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 vil </a:t>
            </a:r>
            <a:r>
              <a:rPr lang="nb-NO" dirty="0" err="1"/>
              <a:t>api’et</a:t>
            </a:r>
            <a:r>
              <a:rPr lang="nb-NO" dirty="0"/>
              <a:t> først sjekke </a:t>
            </a:r>
            <a:r>
              <a:rPr lang="nb-NO" dirty="0" err="1"/>
              <a:t>cachen</a:t>
            </a:r>
            <a:r>
              <a:rPr lang="nb-NO" dirty="0"/>
              <a:t>, men dersom det er en </a:t>
            </a:r>
            <a:r>
              <a:rPr lang="nb-NO" dirty="0" err="1"/>
              <a:t>cache</a:t>
            </a:r>
            <a:r>
              <a:rPr lang="nb-NO" dirty="0"/>
              <a:t> miss, så vil </a:t>
            </a:r>
            <a:r>
              <a:rPr lang="nb-NO" dirty="0" err="1"/>
              <a:t>api’et</a:t>
            </a:r>
            <a:r>
              <a:rPr lang="nb-NO" dirty="0"/>
              <a:t> kalle tjenesten, og så oppdatere </a:t>
            </a:r>
            <a:r>
              <a:rPr lang="nb-NO" dirty="0" err="1"/>
              <a:t>cachen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Det gir en del overhead hver gang noe mangler i </a:t>
            </a:r>
            <a:r>
              <a:rPr lang="nb-NO" dirty="0" err="1"/>
              <a:t>cachen</a:t>
            </a:r>
            <a:r>
              <a:rPr lang="nb-NO" dirty="0"/>
              <a:t>, med 3 </a:t>
            </a:r>
            <a:r>
              <a:rPr lang="nb-NO" dirty="0" err="1"/>
              <a:t>roundtrips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Fordelen er at kun data som faktisk brukes vil være i </a:t>
            </a:r>
            <a:r>
              <a:rPr lang="nb-NO" dirty="0" err="1"/>
              <a:t>cachen</a:t>
            </a:r>
            <a:r>
              <a:rPr lang="nb-NO" dirty="0"/>
              <a:t>, og dersom </a:t>
            </a:r>
            <a:r>
              <a:rPr lang="nb-NO" dirty="0" err="1"/>
              <a:t>cachen</a:t>
            </a:r>
            <a:r>
              <a:rPr lang="nb-NO" dirty="0"/>
              <a:t> skulle feile, så vil den automatisk fylles opp igjen.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7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Write </a:t>
            </a:r>
            <a:r>
              <a:rPr lang="nb-NO" dirty="0" err="1"/>
              <a:t>through</a:t>
            </a:r>
            <a:r>
              <a:rPr lang="nb-NO" dirty="0"/>
              <a:t> kaller vi det når </a:t>
            </a:r>
            <a:r>
              <a:rPr lang="nb-NO" dirty="0" err="1"/>
              <a:t>tjeneten</a:t>
            </a:r>
            <a:r>
              <a:rPr lang="nb-NO" dirty="0"/>
              <a:t> oppdaterer </a:t>
            </a:r>
            <a:r>
              <a:rPr lang="nb-NO" dirty="0" err="1"/>
              <a:t>cachen</a:t>
            </a:r>
            <a:r>
              <a:rPr lang="nb-NO" dirty="0"/>
              <a:t> direkte ved alle endringer.</a:t>
            </a:r>
          </a:p>
          <a:p>
            <a:r>
              <a:rPr lang="nb-NO" dirty="0"/>
              <a:t>Det gir en ekstra kostnad ved at tjenesten må oppdatere både sin database og </a:t>
            </a:r>
            <a:r>
              <a:rPr lang="nb-NO" dirty="0" err="1"/>
              <a:t>cachen</a:t>
            </a:r>
            <a:r>
              <a:rPr lang="nb-NO" dirty="0"/>
              <a:t>, men man sparer tid i </a:t>
            </a:r>
            <a:r>
              <a:rPr lang="nb-NO" dirty="0" err="1"/>
              <a:t>API’et</a:t>
            </a:r>
            <a:r>
              <a:rPr lang="nb-NO" dirty="0"/>
              <a:t>, som vanligvis er å foretrekke, siden det er denne tiden sluttbrukeren vil se.</a:t>
            </a:r>
          </a:p>
          <a:p>
            <a:pPr marL="0" indent="0">
              <a:buFontTx/>
              <a:buNone/>
            </a:pPr>
            <a:endParaRPr lang="nb-NO" dirty="0"/>
          </a:p>
          <a:p>
            <a:pPr marL="0" indent="0">
              <a:buFontTx/>
              <a:buNone/>
            </a:pPr>
            <a:r>
              <a:rPr lang="nb-NO" dirty="0"/>
              <a:t>Dersom det er mye data som sjelden brukes, for eksempel gamle nyheter eller sportssendinger, så kaster man bort ressurser.</a:t>
            </a:r>
          </a:p>
          <a:p>
            <a:pPr marL="0" indent="0">
              <a:buFontTx/>
              <a:buNone/>
            </a:pPr>
            <a:r>
              <a:rPr lang="nb-NO" dirty="0"/>
              <a:t>Dersom </a:t>
            </a:r>
            <a:r>
              <a:rPr lang="nb-NO" dirty="0" err="1"/>
              <a:t>Redis</a:t>
            </a:r>
            <a:r>
              <a:rPr lang="nb-NO" dirty="0"/>
              <a:t> dør, og mister data, så kreves en full push fra Servicen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Enten API eller servicen kan oppdatere </a:t>
            </a:r>
            <a:r>
              <a:rPr lang="nb-NO" dirty="0" err="1"/>
              <a:t>Redis</a:t>
            </a:r>
            <a:r>
              <a:rPr lang="nb-NO" dirty="0"/>
              <a:t>.</a:t>
            </a:r>
            <a:br>
              <a:rPr lang="nb-NO" dirty="0"/>
            </a:br>
            <a:r>
              <a:rPr lang="nb-NO" dirty="0"/>
              <a:t>Man kan bruke TTL for å unngå at </a:t>
            </a:r>
            <a:r>
              <a:rPr lang="nb-NO" dirty="0" err="1"/>
              <a:t>cachen</a:t>
            </a:r>
            <a:r>
              <a:rPr lang="nb-NO" dirty="0"/>
              <a:t> inneholder alle data.</a:t>
            </a:r>
          </a:p>
          <a:p>
            <a:r>
              <a:rPr lang="nb-NO" dirty="0"/>
              <a:t>På denne måten vil alle de nyeste filmene alltid allerede være i </a:t>
            </a:r>
            <a:r>
              <a:rPr lang="nb-NO" dirty="0" err="1"/>
              <a:t>cachen</a:t>
            </a:r>
            <a:r>
              <a:rPr lang="nb-NO" dirty="0"/>
              <a:t>, men mindre interessante ting fases ut.</a:t>
            </a:r>
          </a:p>
          <a:p>
            <a:endParaRPr lang="nb-NO" dirty="0"/>
          </a:p>
          <a:p>
            <a:r>
              <a:rPr lang="nb-NO" dirty="0"/>
              <a:t>Dette begynner å bli robust, men også komplisert.</a:t>
            </a:r>
          </a:p>
          <a:p>
            <a:r>
              <a:rPr lang="nb-NO" dirty="0"/>
              <a:t>Viktig med </a:t>
            </a:r>
            <a:r>
              <a:rPr lang="nb-NO" dirty="0" err="1"/>
              <a:t>monitorering</a:t>
            </a:r>
            <a:r>
              <a:rPr lang="nb-NO" dirty="0"/>
              <a:t>, slik at feil oppdages hurtig selv om systemet «kommer seg av seg selv»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3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Ved å legge til </a:t>
            </a:r>
            <a:r>
              <a:rPr lang="nb-NO" dirty="0" err="1"/>
              <a:t>inmemory</a:t>
            </a:r>
            <a:r>
              <a:rPr lang="nb-NO" dirty="0"/>
              <a:t> </a:t>
            </a:r>
            <a:r>
              <a:rPr lang="nb-NO" dirty="0" err="1"/>
              <a:t>cache</a:t>
            </a:r>
            <a:r>
              <a:rPr lang="nb-NO" dirty="0"/>
              <a:t> til miksen, så kan man kutte </a:t>
            </a:r>
            <a:r>
              <a:rPr lang="nb-NO" dirty="0" err="1"/>
              <a:t>latency</a:t>
            </a:r>
            <a:r>
              <a:rPr lang="nb-NO" dirty="0"/>
              <a:t>, samtidig som man kan gjøre løsningen mer </a:t>
            </a:r>
            <a:r>
              <a:rPr lang="nb-NO" dirty="0" err="1"/>
              <a:t>robost</a:t>
            </a:r>
            <a:r>
              <a:rPr lang="nb-NO" dirty="0"/>
              <a:t> siden de mest brukte dataene alltid vil ligge i minnet til applikasjonen.</a:t>
            </a:r>
          </a:p>
          <a:p>
            <a:endParaRPr lang="nb-NO" dirty="0"/>
          </a:p>
          <a:p>
            <a:r>
              <a:rPr lang="nb-NO" dirty="0"/>
              <a:t>Dersom enten tjenesten eller </a:t>
            </a:r>
            <a:r>
              <a:rPr lang="nb-NO" dirty="0" err="1"/>
              <a:t>redis</a:t>
            </a:r>
            <a:r>
              <a:rPr lang="nb-NO" dirty="0"/>
              <a:t> har en </a:t>
            </a:r>
            <a:r>
              <a:rPr lang="nb-NO" dirty="0" err="1"/>
              <a:t>blipp</a:t>
            </a:r>
            <a:r>
              <a:rPr lang="nb-NO" dirty="0"/>
              <a:t>, så har det små konsekvenser.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774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Redis</a:t>
            </a:r>
            <a:r>
              <a:rPr lang="nb-NO" dirty="0"/>
              <a:t> støtter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events</a:t>
            </a:r>
            <a:r>
              <a:rPr lang="nb-NO" dirty="0"/>
              <a:t> som gir mulighet til å </a:t>
            </a:r>
            <a:r>
              <a:rPr lang="nb-NO" dirty="0" err="1"/>
              <a:t>abonere</a:t>
            </a:r>
            <a:r>
              <a:rPr lang="nb-NO" dirty="0"/>
              <a:t> på </a:t>
            </a:r>
            <a:r>
              <a:rPr lang="nb-NO" dirty="0" err="1"/>
              <a:t>events</a:t>
            </a:r>
            <a:r>
              <a:rPr lang="nb-NO" dirty="0"/>
              <a:t> når </a:t>
            </a:r>
            <a:r>
              <a:rPr lang="nb-NO" dirty="0" err="1"/>
              <a:t>cachen</a:t>
            </a:r>
            <a:r>
              <a:rPr lang="nb-NO" dirty="0"/>
              <a:t> endrer seg,</a:t>
            </a:r>
          </a:p>
          <a:p>
            <a:r>
              <a:rPr lang="nb-NO" dirty="0"/>
              <a:t>Dette gjør det mulig å speile dataene inn i minnet.</a:t>
            </a:r>
          </a:p>
          <a:p>
            <a:endParaRPr lang="nb-NO" dirty="0"/>
          </a:p>
          <a:p>
            <a:r>
              <a:rPr lang="nb-NO" dirty="0"/>
              <a:t>Egnet til å holde alle noder synkronisert i nær sanntid (linkdrevet API)</a:t>
            </a:r>
          </a:p>
          <a:p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Ikke egnet dersom du har veldig store datasett </a:t>
            </a:r>
            <a:r>
              <a:rPr lang="nb-NO" dirty="0" err="1"/>
              <a:t>pga</a:t>
            </a:r>
            <a:r>
              <a:rPr lang="nb-NO" dirty="0"/>
              <a:t> </a:t>
            </a:r>
            <a:r>
              <a:rPr lang="nb-NO" dirty="0" err="1"/>
              <a:t>initialisering</a:t>
            </a:r>
            <a:r>
              <a:rPr lang="nb-NO" dirty="0"/>
              <a:t>/må ha alt i minne.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Ikke egnet dersom dataene endrer seg i store bolker/batcher (ikke egentlig </a:t>
            </a:r>
            <a:r>
              <a:rPr lang="nb-NO" dirty="0" err="1"/>
              <a:t>event</a:t>
            </a:r>
            <a:r>
              <a:rPr lang="nb-NO" dirty="0"/>
              <a:t> drevet), da det tar tid å sende alle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events</a:t>
            </a:r>
            <a:r>
              <a:rPr lang="nb-NO" dirty="0"/>
              <a:t>.</a:t>
            </a:r>
          </a:p>
          <a:p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Initialisering</a:t>
            </a:r>
            <a:r>
              <a:rPr lang="nb-NO" dirty="0"/>
              <a:t> av </a:t>
            </a:r>
            <a:r>
              <a:rPr lang="nb-NO" dirty="0" err="1"/>
              <a:t>cache</a:t>
            </a:r>
            <a:r>
              <a:rPr lang="nb-NO" dirty="0"/>
              <a:t> er tungt (for eksempel ved skalering, eller ved </a:t>
            </a:r>
            <a:r>
              <a:rPr lang="nb-NO" dirty="0" err="1"/>
              <a:t>deploy</a:t>
            </a:r>
            <a:r>
              <a:rPr lang="nb-NO" dirty="0"/>
              <a:t>)</a:t>
            </a:r>
          </a:p>
          <a:p>
            <a:r>
              <a:rPr lang="nb-NO" dirty="0"/>
              <a:t>Kan også implementeres med TTL på in </a:t>
            </a:r>
            <a:r>
              <a:rPr lang="nb-NO" dirty="0" err="1"/>
              <a:t>memroy</a:t>
            </a:r>
            <a:r>
              <a:rPr lang="nb-NO" dirty="0"/>
              <a:t> </a:t>
            </a:r>
            <a:r>
              <a:rPr lang="nb-NO" dirty="0" err="1"/>
              <a:t>cache</a:t>
            </a:r>
            <a:r>
              <a:rPr lang="nb-NO" dirty="0"/>
              <a:t>, med fallback til </a:t>
            </a:r>
            <a:r>
              <a:rPr lang="nb-NO" dirty="0" err="1"/>
              <a:t>Redis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88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noProof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92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Les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810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K6 selv skriver er </a:t>
            </a:r>
          </a:p>
          <a:p>
            <a:endParaRPr lang="nb-NO" dirty="0"/>
          </a:p>
          <a:p>
            <a:r>
              <a:rPr lang="nb-NO" dirty="0"/>
              <a:t>Så er K6 svært enkelt å komme i gang med. Sammenlignet med andre verktøy for ytelsestesting. </a:t>
            </a:r>
          </a:p>
          <a:p>
            <a:endParaRPr lang="nb-NO" dirty="0"/>
          </a:p>
          <a:p>
            <a:r>
              <a:rPr lang="nb-NO" dirty="0"/>
              <a:t>På lokal maskin kan man ha en test oppe å kjøre på minutter, og i mange tilfeller vil en test fra lokal maskin kunne gi nyttig informasjon om hva </a:t>
            </a:r>
            <a:r>
              <a:rPr lang="nb-NO" dirty="0" err="1"/>
              <a:t>APIene</a:t>
            </a:r>
            <a:r>
              <a:rPr lang="nb-NO" dirty="0"/>
              <a:t> dine tåler.</a:t>
            </a:r>
          </a:p>
          <a:p>
            <a:endParaRPr lang="nb-NO" dirty="0"/>
          </a:p>
          <a:p>
            <a:r>
              <a:rPr lang="nb-NO" dirty="0"/>
              <a:t>I tillegg kan man også integrere testene i de aller fleste verktøy for bygg og </a:t>
            </a:r>
            <a:r>
              <a:rPr lang="nb-NO" dirty="0" err="1"/>
              <a:t>deploy</a:t>
            </a:r>
            <a:r>
              <a:rPr lang="nb-NO" dirty="0"/>
              <a:t>. Slik at man kan sjekke at </a:t>
            </a:r>
            <a:r>
              <a:rPr lang="nb-NO" dirty="0" err="1"/>
              <a:t>API’ene</a:t>
            </a:r>
            <a:r>
              <a:rPr lang="nb-NO" dirty="0"/>
              <a:t> fremdeles leverer som forventet etter en ny </a:t>
            </a:r>
            <a:r>
              <a:rPr lang="nb-NO" dirty="0" err="1"/>
              <a:t>release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3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65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Jeg skal gå gjennom noen enkle, og kanskje ikke så enkle, måter du kan legge til </a:t>
            </a:r>
            <a:r>
              <a:rPr lang="nb-NO" dirty="0" err="1"/>
              <a:t>cache</a:t>
            </a:r>
            <a:r>
              <a:rPr lang="nb-NO" dirty="0"/>
              <a:t> i løsningen din, </a:t>
            </a:r>
          </a:p>
          <a:p>
            <a:r>
              <a:rPr lang="nb-NO" dirty="0"/>
              <a:t>og noen strategier for hvordan du holde </a:t>
            </a:r>
            <a:r>
              <a:rPr lang="nb-NO" dirty="0" err="1"/>
              <a:t>cachen</a:t>
            </a:r>
            <a:r>
              <a:rPr lang="nb-NO" dirty="0"/>
              <a:t> oppdatert.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43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kanskje undervurdert løsning er å ikke </a:t>
            </a:r>
            <a:r>
              <a:rPr lang="nb-NO" dirty="0" err="1"/>
              <a:t>cache</a:t>
            </a:r>
            <a:r>
              <a:rPr lang="nb-NO" dirty="0"/>
              <a:t> noe.</a:t>
            </a:r>
          </a:p>
          <a:p>
            <a:endParaRPr lang="nb-NO" dirty="0"/>
          </a:p>
          <a:p>
            <a:r>
              <a:rPr lang="nb-NO" dirty="0"/>
              <a:t>Enkelte ganger er det rett og slett ikke noe behov for skalering, raskere responser.</a:t>
            </a:r>
          </a:p>
          <a:p>
            <a:endParaRPr lang="nb-NO" dirty="0"/>
          </a:p>
          <a:p>
            <a:r>
              <a:rPr lang="nb-NO" dirty="0" err="1"/>
              <a:t>Cache</a:t>
            </a:r>
            <a:r>
              <a:rPr lang="nb-NO" dirty="0"/>
              <a:t> er kanskje ikke så vanskelig å implementere, men det kan være vanskelig å </a:t>
            </a:r>
            <a:r>
              <a:rPr lang="nb-NO" dirty="0" err="1"/>
              <a:t>feilsøke</a:t>
            </a:r>
            <a:r>
              <a:rPr lang="nb-NO" dirty="0"/>
              <a:t> når systemet vokser. </a:t>
            </a:r>
          </a:p>
          <a:p>
            <a:endParaRPr lang="nb-NO" dirty="0"/>
          </a:p>
          <a:p>
            <a:r>
              <a:rPr lang="nb-NO" dirty="0"/>
              <a:t>Spesielt dersom man får lag på lag med </a:t>
            </a:r>
            <a:r>
              <a:rPr lang="nb-NO" dirty="0" err="1"/>
              <a:t>cache</a:t>
            </a:r>
            <a:r>
              <a:rPr lang="nb-NO" dirty="0"/>
              <a:t>. Det bør de fleste virkelig unngå.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18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Du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bygge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dirty="0" err="1">
                <a:solidFill>
                  <a:schemeClr val="bg1"/>
                </a:solidFill>
              </a:rPr>
              <a:t>egen</a:t>
            </a:r>
            <a:r>
              <a:rPr lang="en-US" dirty="0">
                <a:solidFill>
                  <a:schemeClr val="bg1"/>
                </a:solidFill>
              </a:rPr>
              <a:t> cache </a:t>
            </a:r>
            <a:r>
              <a:rPr lang="en-US" dirty="0" err="1">
                <a:solidFill>
                  <a:schemeClr val="bg1"/>
                </a:solidFill>
              </a:rPr>
              <a:t>baseert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ConcurrentDictionary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feks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registrerer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singleton </a:t>
            </a:r>
            <a:r>
              <a:rPr lang="en-US" dirty="0" err="1">
                <a:solidFill>
                  <a:schemeClr val="bg1"/>
                </a:solidFill>
              </a:rPr>
              <a:t>eller</a:t>
            </a:r>
            <a:r>
              <a:rPr lang="en-US" dirty="0">
                <a:solidFill>
                  <a:schemeClr val="bg1"/>
                </a:solidFill>
              </a:rPr>
              <a:t> single instance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containeren</a:t>
            </a:r>
            <a:r>
              <a:rPr lang="en-US" dirty="0">
                <a:solidFill>
                  <a:schemeClr val="bg1"/>
                </a:solidFill>
              </a:rPr>
              <a:t> din.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Når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bygger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igjen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datastrukturen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bunnen</a:t>
            </a:r>
            <a:r>
              <a:rPr lang="en-US" dirty="0">
                <a:solidFill>
                  <a:schemeClr val="bg1"/>
                </a:solidFill>
              </a:rPr>
              <a:t> av </a:t>
            </a:r>
            <a:r>
              <a:rPr lang="en-US" dirty="0" err="1">
                <a:solidFill>
                  <a:schemeClr val="bg1"/>
                </a:solidFill>
              </a:rPr>
              <a:t>hver</a:t>
            </a:r>
            <a:r>
              <a:rPr lang="en-US" dirty="0">
                <a:solidFill>
                  <a:schemeClr val="bg1"/>
                </a:solidFill>
              </a:rPr>
              <a:t> gang du </a:t>
            </a:r>
            <a:r>
              <a:rPr lang="en-US" dirty="0" err="1">
                <a:solidFill>
                  <a:schemeClr val="bg1"/>
                </a:solidFill>
              </a:rPr>
              <a:t>endrer</a:t>
            </a:r>
            <a:r>
              <a:rPr lang="en-US" dirty="0">
                <a:solidFill>
                  <a:schemeClr val="bg1"/>
                </a:solidFill>
              </a:rPr>
              <a:t> 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Et </a:t>
            </a:r>
            <a:r>
              <a:rPr lang="en-US" dirty="0" err="1">
                <a:solidFill>
                  <a:schemeClr val="bg1"/>
                </a:solidFill>
              </a:rPr>
              <a:t>eksempel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være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dersom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skedulerer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cache-</a:t>
            </a:r>
            <a:r>
              <a:rPr lang="en-US" dirty="0" err="1">
                <a:solidFill>
                  <a:schemeClr val="bg1"/>
                </a:solidFill>
              </a:rPr>
              <a:t>oppdatering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hvert</a:t>
            </a:r>
            <a:r>
              <a:rPr lang="en-US" dirty="0">
                <a:solidFill>
                  <a:schemeClr val="bg1"/>
                </a:solidFill>
              </a:rPr>
              <a:t> 5 </a:t>
            </a:r>
            <a:r>
              <a:rPr lang="en-US" dirty="0" err="1">
                <a:solidFill>
                  <a:schemeClr val="bg1"/>
                </a:solidFill>
              </a:rPr>
              <a:t>minutt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Vi </a:t>
            </a:r>
            <a:r>
              <a:rPr lang="en-US" dirty="0" err="1">
                <a:solidFill>
                  <a:schemeClr val="bg1"/>
                </a:solidFill>
              </a:rPr>
              <a:t>bruker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utstrakt</a:t>
            </a:r>
            <a:r>
              <a:rPr lang="en-US" dirty="0">
                <a:solidFill>
                  <a:schemeClr val="bg1"/>
                </a:solidFill>
              </a:rPr>
              <a:t> hos </a:t>
            </a:r>
            <a:r>
              <a:rPr lang="en-US" dirty="0" err="1">
                <a:solidFill>
                  <a:schemeClr val="bg1"/>
                </a:solidFill>
              </a:rPr>
              <a:t>RiksTV</a:t>
            </a:r>
            <a:r>
              <a:rPr lang="en-US" dirty="0">
                <a:solidFill>
                  <a:schemeClr val="bg1"/>
                </a:solidFill>
              </a:rPr>
              <a:t>, der vi </a:t>
            </a:r>
            <a:r>
              <a:rPr lang="en-US" dirty="0" err="1">
                <a:solidFill>
                  <a:schemeClr val="bg1"/>
                </a:solidFill>
              </a:rPr>
              <a:t>enten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oppdaterer</a:t>
            </a:r>
            <a:r>
              <a:rPr lang="en-US" dirty="0">
                <a:solidFill>
                  <a:schemeClr val="bg1"/>
                </a:solidFill>
              </a:rPr>
              <a:t> hele </a:t>
            </a:r>
            <a:r>
              <a:rPr lang="en-US" dirty="0" err="1">
                <a:solidFill>
                  <a:schemeClr val="bg1"/>
                </a:solidFill>
              </a:rPr>
              <a:t>cachen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hvert</a:t>
            </a:r>
            <a:r>
              <a:rPr lang="en-US" dirty="0">
                <a:solidFill>
                  <a:schemeClr val="bg1"/>
                </a:solidFill>
              </a:rPr>
              <a:t> 5 </a:t>
            </a:r>
            <a:r>
              <a:rPr lang="en-US" dirty="0" err="1">
                <a:solidFill>
                  <a:schemeClr val="bg1"/>
                </a:solidFill>
              </a:rPr>
              <a:t>minutt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eller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basert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på</a:t>
            </a:r>
            <a:r>
              <a:rPr lang="en-US" dirty="0">
                <a:solidFill>
                  <a:schemeClr val="bg1"/>
                </a:solidFill>
              </a:rPr>
              <a:t> events.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Et </a:t>
            </a:r>
            <a:r>
              <a:rPr lang="en-US" dirty="0" err="1">
                <a:solidFill>
                  <a:schemeClr val="bg1"/>
                </a:solidFill>
              </a:rPr>
              <a:t>annet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eksempel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være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dersom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avhengig</a:t>
            </a:r>
            <a:r>
              <a:rPr lang="en-US" dirty="0">
                <a:solidFill>
                  <a:schemeClr val="bg1"/>
                </a:solidFill>
              </a:rPr>
              <a:t> av at </a:t>
            </a:r>
            <a:r>
              <a:rPr lang="en-US" dirty="0" err="1">
                <a:solidFill>
                  <a:schemeClr val="bg1"/>
                </a:solidFill>
              </a:rPr>
              <a:t>alle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alltid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</a:t>
            </a:r>
            <a:r>
              <a:rPr lang="en-US" dirty="0">
                <a:solidFill>
                  <a:schemeClr val="bg1"/>
                </a:solidFill>
              </a:rPr>
              <a:t> I </a:t>
            </a:r>
            <a:r>
              <a:rPr lang="en-US" dirty="0" err="1">
                <a:solidFill>
                  <a:schemeClr val="bg1"/>
                </a:solidFill>
              </a:rPr>
              <a:t>cachen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Kaster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OutOfMemory</a:t>
            </a:r>
            <a:r>
              <a:rPr lang="en-US" dirty="0">
                <a:solidFill>
                  <a:schemeClr val="bg1"/>
                </a:solidFill>
              </a:rPr>
              <a:t> exception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steden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dirty="0" err="1">
                <a:solidFill>
                  <a:schemeClr val="bg1"/>
                </a:solidFill>
              </a:rPr>
              <a:t>dataene</a:t>
            </a:r>
            <a:r>
              <a:rPr lang="en-US" dirty="0">
                <a:solidFill>
                  <a:schemeClr val="bg1"/>
                </a:solidFill>
              </a:rPr>
              <a:t> dine, men du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monitorere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minneforbruket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hosten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76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Når</a:t>
            </a:r>
            <a:r>
              <a:rPr lang="en-US" dirty="0">
                <a:solidFill>
                  <a:schemeClr val="bg1"/>
                </a:solidFill>
              </a:rPr>
              <a:t> du har </a:t>
            </a:r>
            <a:r>
              <a:rPr lang="en-US" dirty="0" err="1">
                <a:solidFill>
                  <a:schemeClr val="bg1"/>
                </a:solidFill>
              </a:rPr>
              <a:t>mye</a:t>
            </a:r>
            <a:r>
              <a:rPr lang="en-US" dirty="0">
                <a:solidFill>
                  <a:schemeClr val="bg1"/>
                </a:solidFill>
              </a:rPr>
              <a:t> data, men </a:t>
            </a:r>
            <a:r>
              <a:rPr lang="en-US" dirty="0" err="1">
                <a:solidFill>
                  <a:schemeClr val="bg1"/>
                </a:solidFill>
              </a:rPr>
              <a:t>kun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trenger</a:t>
            </a:r>
            <a:r>
              <a:rPr lang="en-US" dirty="0">
                <a:solidFill>
                  <a:schemeClr val="bg1"/>
                </a:solidFill>
              </a:rPr>
              <a:t> det </a:t>
            </a:r>
            <a:r>
              <a:rPr lang="en-US" dirty="0" err="1">
                <a:solidFill>
                  <a:schemeClr val="bg1"/>
                </a:solidFill>
              </a:rPr>
              <a:t>viktigste</a:t>
            </a:r>
            <a:r>
              <a:rPr lang="en-US" dirty="0">
                <a:solidFill>
                  <a:schemeClr val="bg1"/>
                </a:solidFill>
              </a:rPr>
              <a:t> I cache (</a:t>
            </a:r>
            <a:r>
              <a:rPr lang="en-US" dirty="0" err="1">
                <a:solidFill>
                  <a:schemeClr val="bg1"/>
                </a:solidFill>
              </a:rPr>
              <a:t>mest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poulære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filmer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>
                <a:solidFill>
                  <a:schemeClr val="bg1"/>
                </a:solidFill>
              </a:rPr>
              <a:t>trenger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oppdateres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oftere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enn</a:t>
            </a:r>
            <a:r>
              <a:rPr lang="en-US" dirty="0">
                <a:solidFill>
                  <a:schemeClr val="bg1"/>
                </a:solidFill>
              </a:rPr>
              <a:t> TTL. </a:t>
            </a:r>
            <a:r>
              <a:rPr lang="en-US" dirty="0" err="1">
                <a:solidFill>
                  <a:schemeClr val="bg1"/>
                </a:solidFill>
              </a:rPr>
              <a:t>Når</a:t>
            </a:r>
            <a:r>
              <a:rPr lang="en-US" dirty="0">
                <a:solidFill>
                  <a:schemeClr val="bg1"/>
                </a:solidFill>
              </a:rPr>
              <a:t> vi </a:t>
            </a:r>
            <a:r>
              <a:rPr lang="en-US" dirty="0" err="1">
                <a:solidFill>
                  <a:schemeClr val="bg1"/>
                </a:solidFill>
              </a:rPr>
              <a:t>først</a:t>
            </a:r>
            <a:r>
              <a:rPr lang="en-US" dirty="0">
                <a:solidFill>
                  <a:schemeClr val="bg1"/>
                </a:solidFill>
              </a:rPr>
              <a:t> har </a:t>
            </a:r>
            <a:r>
              <a:rPr lang="en-US" dirty="0" err="1">
                <a:solidFill>
                  <a:schemeClr val="bg1"/>
                </a:solidFill>
              </a:rPr>
              <a:t>importert</a:t>
            </a:r>
            <a:r>
              <a:rPr lang="nb-NO" noProof="0" dirty="0">
                <a:solidFill>
                  <a:schemeClr val="bg1"/>
                </a:solidFill>
              </a:rPr>
              <a:t> en ny film, så endrer metadataene seg sjelden.</a:t>
            </a:r>
            <a:endParaRPr 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Det </a:t>
            </a:r>
            <a:r>
              <a:rPr lang="en-US" dirty="0" err="1">
                <a:solidFill>
                  <a:schemeClr val="bg1"/>
                </a:solidFill>
              </a:rPr>
              <a:t>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farlig</a:t>
            </a:r>
            <a:r>
              <a:rPr lang="en-US" dirty="0">
                <a:solidFill>
                  <a:schemeClr val="bg1"/>
                </a:solidFill>
              </a:rPr>
              <a:t> om det tar </a:t>
            </a:r>
            <a:r>
              <a:rPr lang="en-US" dirty="0" err="1">
                <a:solidFill>
                  <a:schemeClr val="bg1"/>
                </a:solidFill>
              </a:rPr>
              <a:t>litt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</a:t>
            </a:r>
            <a:r>
              <a:rPr lang="en-US" dirty="0">
                <a:solidFill>
                  <a:schemeClr val="bg1"/>
                </a:solidFill>
              </a:rPr>
              <a:t> å </a:t>
            </a:r>
            <a:r>
              <a:rPr lang="en-US" dirty="0" err="1">
                <a:solidFill>
                  <a:schemeClr val="bg1"/>
                </a:solidFill>
              </a:rPr>
              <a:t>hente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brukes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ofte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feks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værmeldingen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forrige</a:t>
            </a:r>
            <a:r>
              <a:rPr lang="en-US" dirty="0">
                <a:solidFill>
                  <a:schemeClr val="bg1"/>
                </a:solidFill>
              </a:rPr>
              <a:t> uke.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Kaster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typisk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kaste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eldste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dataene</a:t>
            </a:r>
            <a:r>
              <a:rPr lang="en-US" dirty="0">
                <a:solidFill>
                  <a:schemeClr val="bg1"/>
                </a:solidFill>
              </a:rPr>
              <a:t> dine,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være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uakseptabelt</a:t>
            </a:r>
            <a:r>
              <a:rPr lang="en-US" dirty="0">
                <a:solidFill>
                  <a:schemeClr val="bg1"/>
                </a:solidFill>
              </a:rPr>
              <a:t> I </a:t>
            </a:r>
            <a:r>
              <a:rPr lang="en-US" dirty="0" err="1">
                <a:solidFill>
                  <a:schemeClr val="bg1"/>
                </a:solidFill>
              </a:rPr>
              <a:t>enkelte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sammenhenger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feks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kanalliste</a:t>
            </a:r>
            <a:r>
              <a:rPr lang="en-US" dirty="0">
                <a:solidFill>
                  <a:schemeClr val="bg1"/>
                </a:solidFill>
              </a:rPr>
              <a:t>, men </a:t>
            </a:r>
            <a:r>
              <a:rPr lang="en-US" dirty="0" err="1">
                <a:solidFill>
                  <a:schemeClr val="bg1"/>
                </a:solidFill>
              </a:rPr>
              <a:t>positivt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dirty="0" err="1">
                <a:solidFill>
                  <a:schemeClr val="bg1"/>
                </a:solidFill>
              </a:rPr>
              <a:t>gamle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nyhetssendinger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ingen</a:t>
            </a:r>
            <a:r>
              <a:rPr lang="en-US" dirty="0">
                <a:solidFill>
                  <a:schemeClr val="bg1"/>
                </a:solidFill>
              </a:rPr>
              <a:t> 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7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Både</a:t>
            </a:r>
            <a:r>
              <a:rPr lang="en-US" dirty="0">
                <a:solidFill>
                  <a:schemeClr val="bg1"/>
                </a:solidFill>
              </a:rPr>
              <a:t> concurrent dictionary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memory cache </a:t>
            </a:r>
            <a:r>
              <a:rPr lang="en-US" dirty="0" err="1">
                <a:solidFill>
                  <a:schemeClr val="bg1"/>
                </a:solidFill>
              </a:rPr>
              <a:t>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trådsikre</a:t>
            </a:r>
            <a:r>
              <a:rPr lang="en-US" dirty="0">
                <a:solidFill>
                  <a:schemeClr val="bg1"/>
                </a:solidFill>
              </a:rPr>
              <a:t>, men </a:t>
            </a:r>
            <a:r>
              <a:rPr lang="en-US" dirty="0" err="1">
                <a:solidFill>
                  <a:schemeClr val="bg1"/>
                </a:solidFill>
              </a:rPr>
              <a:t>krever</a:t>
            </a:r>
            <a:r>
              <a:rPr lang="en-US" dirty="0">
                <a:solidFill>
                  <a:schemeClr val="bg1"/>
                </a:solidFill>
              </a:rPr>
              <a:t> at du </a:t>
            </a:r>
            <a:r>
              <a:rPr lang="en-US" dirty="0" err="1">
                <a:solidFill>
                  <a:schemeClr val="bg1"/>
                </a:solidFill>
              </a:rPr>
              <a:t>implementerer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låsing</a:t>
            </a:r>
            <a:r>
              <a:rPr lang="en-US" dirty="0">
                <a:solidFill>
                  <a:schemeClr val="bg1"/>
                </a:solidFill>
              </a:rPr>
              <a:t> for å </a:t>
            </a:r>
            <a:r>
              <a:rPr lang="en-US" dirty="0" err="1">
                <a:solidFill>
                  <a:schemeClr val="bg1"/>
                </a:solidFill>
              </a:rPr>
              <a:t>unngå</a:t>
            </a:r>
            <a:r>
              <a:rPr lang="en-US" dirty="0">
                <a:solidFill>
                  <a:schemeClr val="bg1"/>
                </a:solidFill>
              </a:rPr>
              <a:t> at </a:t>
            </a:r>
            <a:r>
              <a:rPr lang="en-US" dirty="0" err="1">
                <a:solidFill>
                  <a:schemeClr val="bg1"/>
                </a:solidFill>
              </a:rPr>
              <a:t>flere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samtidige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kall</a:t>
            </a:r>
            <a:r>
              <a:rPr lang="en-US" dirty="0">
                <a:solidFill>
                  <a:schemeClr val="bg1"/>
                </a:solidFill>
              </a:rPr>
              <a:t> trigger </a:t>
            </a:r>
            <a:r>
              <a:rPr lang="en-US" dirty="0" err="1">
                <a:solidFill>
                  <a:schemeClr val="bg1"/>
                </a:solidFill>
              </a:rPr>
              <a:t>oppdatering</a:t>
            </a:r>
            <a:r>
              <a:rPr lang="en-US" dirty="0">
                <a:solidFill>
                  <a:schemeClr val="bg1"/>
                </a:solidFill>
              </a:rPr>
              <a:t> av </a:t>
            </a:r>
            <a:r>
              <a:rPr lang="en-US" dirty="0" err="1">
                <a:solidFill>
                  <a:schemeClr val="bg1"/>
                </a:solidFill>
              </a:rPr>
              <a:t>cachen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Det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være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flere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grunner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til</a:t>
            </a:r>
            <a:r>
              <a:rPr lang="en-US" dirty="0">
                <a:solidFill>
                  <a:schemeClr val="bg1"/>
                </a:solidFill>
              </a:rPr>
              <a:t> at man </a:t>
            </a:r>
            <a:r>
              <a:rPr lang="en-US" dirty="0" err="1">
                <a:solidFill>
                  <a:schemeClr val="bg1"/>
                </a:solidFill>
              </a:rPr>
              <a:t>ikke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ønsker</a:t>
            </a:r>
            <a:r>
              <a:rPr lang="en-US" dirty="0">
                <a:solidFill>
                  <a:schemeClr val="bg1"/>
                </a:solidFill>
              </a:rPr>
              <a:t> at det </a:t>
            </a:r>
            <a:r>
              <a:rPr lang="en-US" dirty="0" err="1">
                <a:solidFill>
                  <a:schemeClr val="bg1"/>
                </a:solidFill>
              </a:rPr>
              <a:t>skjer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feks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dersom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oppdateringen</a:t>
            </a:r>
            <a:r>
              <a:rPr lang="en-US" dirty="0">
                <a:solidFill>
                  <a:schemeClr val="bg1"/>
                </a:solidFill>
              </a:rPr>
              <a:t> trigger </a:t>
            </a:r>
            <a:r>
              <a:rPr lang="en-US" dirty="0" err="1">
                <a:solidFill>
                  <a:schemeClr val="bg1"/>
                </a:solidFill>
              </a:rPr>
              <a:t>kall</a:t>
            </a:r>
            <a:r>
              <a:rPr lang="en-US" dirty="0">
                <a:solidFill>
                  <a:schemeClr val="bg1"/>
                </a:solidFill>
              </a:rPr>
              <a:t> mot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underliggende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tjeneste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Det </a:t>
            </a:r>
            <a:r>
              <a:rPr lang="en-US" dirty="0" err="1">
                <a:solidFill>
                  <a:schemeClr val="bg1"/>
                </a:solidFill>
              </a:rPr>
              <a:t>er</a:t>
            </a:r>
            <a:r>
              <a:rPr lang="en-US" dirty="0">
                <a:solidFill>
                  <a:schemeClr val="bg1"/>
                </a:solidFill>
              </a:rPr>
              <a:t> fort </a:t>
            </a:r>
            <a:r>
              <a:rPr lang="en-US" dirty="0" err="1">
                <a:solidFill>
                  <a:schemeClr val="bg1"/>
                </a:solidFill>
              </a:rPr>
              <a:t>gjort</a:t>
            </a:r>
            <a:r>
              <a:rPr lang="en-US" dirty="0">
                <a:solidFill>
                  <a:schemeClr val="bg1"/>
                </a:solidFill>
              </a:rPr>
              <a:t> å </a:t>
            </a:r>
            <a:r>
              <a:rPr lang="en-US" dirty="0" err="1">
                <a:solidFill>
                  <a:schemeClr val="bg1"/>
                </a:solidFill>
              </a:rPr>
              <a:t>implementere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feil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så</a:t>
            </a:r>
            <a:r>
              <a:rPr lang="en-US" dirty="0">
                <a:solidFill>
                  <a:schemeClr val="bg1"/>
                </a:solidFill>
              </a:rPr>
              <a:t> for de </a:t>
            </a:r>
            <a:r>
              <a:rPr lang="en-US" dirty="0" err="1">
                <a:solidFill>
                  <a:schemeClr val="bg1"/>
                </a:solidFill>
              </a:rPr>
              <a:t>fleste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vil</a:t>
            </a:r>
            <a:r>
              <a:rPr lang="en-US" dirty="0">
                <a:solidFill>
                  <a:schemeClr val="bg1"/>
                </a:solidFill>
              </a:rPr>
              <a:t> det </a:t>
            </a:r>
            <a:r>
              <a:rPr lang="en-US" dirty="0" err="1">
                <a:solidFill>
                  <a:schemeClr val="bg1"/>
                </a:solidFill>
              </a:rPr>
              <a:t>være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fornuftig</a:t>
            </a:r>
            <a:r>
              <a:rPr lang="en-US" dirty="0">
                <a:solidFill>
                  <a:schemeClr val="bg1"/>
                </a:solidFill>
              </a:rPr>
              <a:t> å </a:t>
            </a:r>
            <a:r>
              <a:rPr lang="en-US" dirty="0" err="1">
                <a:solidFill>
                  <a:schemeClr val="bg1"/>
                </a:solidFill>
              </a:rPr>
              <a:t>bruke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LazyCache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Men </a:t>
            </a:r>
            <a:r>
              <a:rPr lang="en-US" dirty="0" err="1">
                <a:solidFill>
                  <a:schemeClr val="bg1"/>
                </a:solidFill>
              </a:rPr>
              <a:t>låsing</a:t>
            </a:r>
            <a:r>
              <a:rPr lang="en-US" dirty="0">
                <a:solidFill>
                  <a:schemeClr val="bg1"/>
                </a:solidFill>
              </a:rPr>
              <a:t> har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hvis</a:t>
            </a:r>
            <a:r>
              <a:rPr lang="en-US" dirty="0">
                <a:solidFill>
                  <a:schemeClr val="bg1"/>
                </a:solidFill>
              </a:rPr>
              <a:t> det </a:t>
            </a:r>
            <a:r>
              <a:rPr lang="en-US" dirty="0" err="1">
                <a:solidFill>
                  <a:schemeClr val="bg1"/>
                </a:solidFill>
              </a:rPr>
              <a:t>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uvesentlig</a:t>
            </a:r>
            <a:r>
              <a:rPr lang="en-US" dirty="0">
                <a:solidFill>
                  <a:schemeClr val="bg1"/>
                </a:solidFill>
              </a:rPr>
              <a:t> at </a:t>
            </a:r>
            <a:r>
              <a:rPr lang="en-US" dirty="0" err="1">
                <a:solidFill>
                  <a:schemeClr val="bg1"/>
                </a:solidFill>
              </a:rPr>
              <a:t>kallet</a:t>
            </a:r>
            <a:r>
              <a:rPr lang="en-US" dirty="0">
                <a:solidFill>
                  <a:schemeClr val="bg1"/>
                </a:solidFill>
              </a:rPr>
              <a:t> for å </a:t>
            </a:r>
            <a:r>
              <a:rPr lang="en-US" dirty="0" err="1">
                <a:solidFill>
                  <a:schemeClr val="bg1"/>
                </a:solidFill>
              </a:rPr>
              <a:t>oppdatere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skjer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flere</a:t>
            </a:r>
            <a:r>
              <a:rPr lang="en-US" dirty="0">
                <a:solidFill>
                  <a:schemeClr val="bg1"/>
                </a:solidFill>
              </a:rPr>
              <a:t> ganger, </a:t>
            </a:r>
            <a:r>
              <a:rPr lang="en-US" dirty="0" err="1">
                <a:solidFill>
                  <a:schemeClr val="bg1"/>
                </a:solidFill>
              </a:rPr>
              <a:t>så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det </a:t>
            </a:r>
            <a:r>
              <a:rPr lang="en-US" dirty="0" err="1">
                <a:solidFill>
                  <a:schemeClr val="bg1"/>
                </a:solidFill>
              </a:rPr>
              <a:t>være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verdt</a:t>
            </a:r>
            <a:r>
              <a:rPr lang="en-US" dirty="0">
                <a:solidFill>
                  <a:schemeClr val="bg1"/>
                </a:solidFill>
              </a:rPr>
              <a:t> å </a:t>
            </a:r>
            <a:r>
              <a:rPr lang="en-US" dirty="0" err="1">
                <a:solidFill>
                  <a:schemeClr val="bg1"/>
                </a:solidFill>
              </a:rPr>
              <a:t>vurdere</a:t>
            </a:r>
            <a:r>
              <a:rPr lang="en-US" dirty="0">
                <a:solidFill>
                  <a:schemeClr val="bg1"/>
                </a:solidFill>
              </a:rPr>
              <a:t> å </a:t>
            </a:r>
            <a:r>
              <a:rPr lang="en-US" dirty="0" err="1">
                <a:solidFill>
                  <a:schemeClr val="bg1"/>
                </a:solidFill>
              </a:rPr>
              <a:t>unngå</a:t>
            </a:r>
            <a:r>
              <a:rPr lang="en-US" dirty="0">
                <a:solidFill>
                  <a:schemeClr val="bg1"/>
                </a:solidFill>
              </a:rPr>
              <a:t> det.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1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Dersom </a:t>
            </a:r>
            <a:r>
              <a:rPr lang="nb-NO" dirty="0" err="1"/>
              <a:t>cachen</a:t>
            </a:r>
            <a:r>
              <a:rPr lang="nb-NO" dirty="0"/>
              <a:t> må oppdateres ofte, enten </a:t>
            </a:r>
            <a:r>
              <a:rPr lang="nb-NO" dirty="0" err="1"/>
              <a:t>pga</a:t>
            </a:r>
            <a:r>
              <a:rPr lang="nb-NO" dirty="0"/>
              <a:t> kort TTL, eller </a:t>
            </a:r>
            <a:r>
              <a:rPr lang="nb-NO" dirty="0" err="1"/>
              <a:t>skedulert</a:t>
            </a:r>
            <a:r>
              <a:rPr lang="nb-NO" dirty="0"/>
              <a:t> oppdatering som kjøres ofte så kan det fremdeles skape trøbbel for </a:t>
            </a:r>
            <a:r>
              <a:rPr lang="nb-NO" dirty="0" err="1"/>
              <a:t>underiggende</a:t>
            </a:r>
            <a:r>
              <a:rPr lang="nb-NO" dirty="0"/>
              <a:t> tjenester.</a:t>
            </a:r>
          </a:p>
          <a:p>
            <a:r>
              <a:rPr lang="nb-NO" dirty="0"/>
              <a:t>Spesielt når det blir mange API-noder.</a:t>
            </a:r>
          </a:p>
          <a:p>
            <a:endParaRPr lang="nb-NO" dirty="0"/>
          </a:p>
          <a:p>
            <a:r>
              <a:rPr lang="nb-NO" dirty="0"/>
              <a:t>Det kan også være vanskelig å holde nodene synkronisert.</a:t>
            </a:r>
          </a:p>
          <a:p>
            <a:endParaRPr lang="nb-NO" dirty="0"/>
          </a:p>
          <a:p>
            <a:r>
              <a:rPr lang="nb-NO" dirty="0"/>
              <a:t>Det kan skalere tjenestene, men til slutt flyttes flaskehalsen nedover til for eksempel databasen.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78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Distribuert</a:t>
            </a:r>
            <a:r>
              <a:rPr lang="en-US" dirty="0">
                <a:solidFill>
                  <a:schemeClr val="bg1"/>
                </a:solidFill>
              </a:rPr>
              <a:t> cache, sett </a:t>
            </a:r>
            <a:r>
              <a:rPr lang="en-US" dirty="0" err="1">
                <a:solidFill>
                  <a:schemeClr val="bg1"/>
                </a:solidFill>
              </a:rPr>
              <a:t>fra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datakildens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ståsted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Gjerne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forhåndsprosesserte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lesemodeller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Sett </a:t>
            </a:r>
            <a:r>
              <a:rPr lang="en-US" dirty="0" err="1">
                <a:solidFill>
                  <a:schemeClr val="bg1"/>
                </a:solidFill>
              </a:rPr>
              <a:t>fra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konsument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applikasjonen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eller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API’et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fremstår</a:t>
            </a:r>
            <a:r>
              <a:rPr lang="en-US" dirty="0">
                <a:solidFill>
                  <a:schemeClr val="bg1"/>
                </a:solidFill>
              </a:rPr>
              <a:t> det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sentralisert</a:t>
            </a:r>
            <a:r>
              <a:rPr lang="en-US" dirty="0">
                <a:solidFill>
                  <a:schemeClr val="bg1"/>
                </a:solidFill>
              </a:rPr>
              <a:t> cache.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noProof="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noProof="0" dirty="0">
                <a:solidFill>
                  <a:schemeClr val="bg1"/>
                </a:solidFill>
              </a:rPr>
              <a:t>Det finnes flere strategier for oppdatering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4A007-BCA4-4F7B-9368-6C4B90A97AF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1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F2F0EF32-8BC2-42FC-9A9C-47E4BFDB1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>
            <a:extLst>
              <a:ext uri="{FF2B5EF4-FFF2-40B4-BE49-F238E27FC236}">
                <a16:creationId xmlns:a16="http://schemas.microsoft.com/office/drawing/2014/main" id="{8E84CFFB-93AF-4ACE-80CC-42E082C420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96162" y="5443881"/>
            <a:ext cx="19442430" cy="1769715"/>
          </a:xfrm>
        </p:spPr>
        <p:txBody>
          <a:bodyPr anchor="t">
            <a:normAutofit/>
          </a:bodyPr>
          <a:lstStyle>
            <a:lvl1pPr>
              <a:defRPr sz="11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D630E274-EE29-4BB8-A0C0-A4DAE99A94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0186D5-C7A7-4DDF-990C-7877E4ED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05.03.2020</a:t>
            </a:fld>
            <a:endParaRPr lang="nb-NO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9888F3-79AB-4724-A553-E38F3F2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AB5276-C8CF-4221-A9C0-4611A29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78EF-6E58-4A10-8C22-8CA316BF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05.03.2020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6E7B-0586-4560-9BD7-AE968CCF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04C4-9EC1-43F6-B344-011BFA2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6684E2E0-FFC9-4A12-8966-A1B361D67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96162" y="7242176"/>
            <a:ext cx="19442430" cy="153888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5000">
                <a:solidFill>
                  <a:schemeClr val="lt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2ED832FC-F908-4026-89D6-05C911A1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2" y="3677345"/>
            <a:ext cx="19442430" cy="3539430"/>
          </a:xfrm>
        </p:spPr>
        <p:txBody>
          <a:bodyPr>
            <a:normAutofit/>
          </a:bodyPr>
          <a:lstStyle>
            <a:lvl1pPr>
              <a:defRPr sz="11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F5657A1-5119-4CE4-BF64-A75910411B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241530" y="2454289"/>
            <a:ext cx="9721215" cy="1661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603CA704-3110-4BD0-BB97-B7317ADB2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41530" y="4824604"/>
            <a:ext cx="9721215" cy="75609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CC5E1-F2E2-4EB8-9E7A-0E44048484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05.03.2020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22D3C-3523-42BB-B26D-E22E2CA92F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93A2A-6FF1-4F01-B864-9F295D75E1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37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e 12">
            <a:extLst>
              <a:ext uri="{FF2B5EF4-FFF2-40B4-BE49-F238E27FC236}">
                <a16:creationId xmlns:a16="http://schemas.microsoft.com/office/drawing/2014/main" id="{CD4FE108-89A9-402A-AE43-E6B1A8196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96162" y="5444790"/>
            <a:ext cx="19442430" cy="3518235"/>
          </a:xfrm>
        </p:spPr>
        <p:txBody>
          <a:bodyPr anchor="t">
            <a:normAutofit/>
          </a:bodyPr>
          <a:lstStyle>
            <a:lvl1pPr>
              <a:defRPr sz="11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B6197F82-60C4-41A3-966E-0DFD469041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B46B4-DBB6-496D-800A-047EBDB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05.03.2020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67E9A-4B7E-4634-AA04-8F8A1825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74249-8612-40FA-8D7C-D75B708B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 /m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96162" y="3200143"/>
            <a:ext cx="9721215" cy="472023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Plassholder for bilde 7">
            <a:extLst>
              <a:ext uri="{FF2B5EF4-FFF2-40B4-BE49-F238E27FC236}">
                <a16:creationId xmlns:a16="http://schemas.microsoft.com/office/drawing/2014/main" id="{C6750153-00E9-45B5-B5A5-B3F77759B9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4901" y="0"/>
            <a:ext cx="12097512" cy="13716000"/>
          </a:xfrm>
          <a:prstGeom prst="rect">
            <a:avLst/>
          </a:prstGeom>
        </p:spPr>
        <p:txBody>
          <a:bodyPr lIns="0" tIns="43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B614B-F6EC-4D21-8868-13878AE744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05.03.2020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A8642-18D9-4C4D-85AC-0ABC2C5EED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40BD5-F6B4-4DFB-8F54-048901E0F2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17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rt - Må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3A93ED-C59C-4509-9D0C-882E2728D7C5}"/>
              </a:ext>
            </a:extLst>
          </p:cNvPr>
          <p:cNvSpPr/>
          <p:nvPr userDrawn="1"/>
        </p:nvSpPr>
        <p:spPr>
          <a:xfrm>
            <a:off x="6797649" y="7589748"/>
            <a:ext cx="10801350" cy="72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F01AABD-F9CF-4FA4-B38E-34848CEEDCF0}"/>
              </a:ext>
            </a:extLst>
          </p:cNvPr>
          <p:cNvSpPr txBox="1"/>
          <p:nvPr userDrawn="1"/>
        </p:nvSpPr>
        <p:spPr>
          <a:xfrm>
            <a:off x="5069434" y="7380922"/>
            <a:ext cx="13313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2800" dirty="0"/>
              <a:t>Start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A955C93F-7DE6-4469-9403-F47AB0438B52}"/>
              </a:ext>
            </a:extLst>
          </p:cNvPr>
          <p:cNvSpPr txBox="1"/>
          <p:nvPr userDrawn="1"/>
        </p:nvSpPr>
        <p:spPr>
          <a:xfrm>
            <a:off x="18110264" y="7380922"/>
            <a:ext cx="10811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800" dirty="0"/>
              <a:t>Mål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915A0-6B4B-41AE-B08B-99A3660C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05.03.2020</a:t>
            </a:fld>
            <a:endParaRPr lang="nb-NO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854400-F76A-4D69-9D32-327D62A0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5D3DFA-77D5-44F6-8C96-C2FBB782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339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296162" y="4824604"/>
            <a:ext cx="9721215" cy="7560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1737467" y="4824604"/>
            <a:ext cx="9721215" cy="7560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726AD7-306B-4F75-B790-7387093D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05.03.2020</a:t>
            </a:fld>
            <a:endParaRPr lang="nb-NO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F6BA31-A548-4C81-8B63-6777BE9C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DC770F-8466-4C14-A0D1-D358132E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96162" y="4824603"/>
            <a:ext cx="9721215" cy="45005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296162" y="5274658"/>
            <a:ext cx="9721215" cy="7110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11737467" y="4824602"/>
            <a:ext cx="9721215" cy="45005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11737467" y="5274658"/>
            <a:ext cx="9721215" cy="7110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D9895454-E7A2-4FFB-A53E-FF6F72D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69091-BAB7-4412-8C2F-58945C22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B935-8753-41E1-A095-6F4B8767DEEF}" type="datetime1">
              <a:rPr lang="nb-NO" smtClean="0"/>
              <a:t>05.03.2020</a:t>
            </a:fld>
            <a:endParaRPr lang="nb-NO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88421CB-DD08-4D3F-87FA-3A17BA7B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3ABC9F-3E2A-47F4-B2C8-885F7ECF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F37E24A-AEA4-48B6-B74D-0ECA44AD11DE}"/>
              </a:ext>
            </a:extLst>
          </p:cNvPr>
          <p:cNvSpPr/>
          <p:nvPr userDrawn="1"/>
        </p:nvSpPr>
        <p:spPr>
          <a:xfrm>
            <a:off x="-1" y="0"/>
            <a:ext cx="24382413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96162" y="2454289"/>
            <a:ext cx="20162520" cy="166199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96162" y="4824603"/>
            <a:ext cx="20162520" cy="75609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427338" y="12907613"/>
            <a:ext cx="1692332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dk1"/>
                </a:solidFill>
              </a:defRPr>
            </a:lvl1pPr>
          </a:lstStyle>
          <a:p>
            <a:fld id="{71E1B935-8753-41E1-A095-6F4B8767DEEF}" type="datetime1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748156" y="12907613"/>
            <a:ext cx="14886105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900">
                <a:solidFill>
                  <a:schemeClr val="dk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22583566" y="12907613"/>
            <a:ext cx="617582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dk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C0AE797F-7AF6-48AE-AC81-F16A6D4C649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1152144"/>
            <a:ext cx="1173482" cy="664465"/>
          </a:xfrm>
          <a:prstGeom prst="rect">
            <a:avLst/>
          </a:prstGeom>
        </p:spPr>
      </p:pic>
      <p:sp>
        <p:nvSpPr>
          <p:cNvPr id="13" name="TekstSylinder 12">
            <a:extLst>
              <a:ext uri="{FF2B5EF4-FFF2-40B4-BE49-F238E27FC236}">
                <a16:creationId xmlns:a16="http://schemas.microsoft.com/office/drawing/2014/main" id="{DCA16CCD-2E32-4E9B-8381-BA9E6A451C30}"/>
              </a:ext>
            </a:extLst>
          </p:cNvPr>
          <p:cNvSpPr txBox="1"/>
          <p:nvPr userDrawn="1"/>
        </p:nvSpPr>
        <p:spPr>
          <a:xfrm>
            <a:off x="1116141" y="12928374"/>
            <a:ext cx="9103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900" dirty="0" err="1"/>
              <a:t>Novanet</a:t>
            </a:r>
            <a:endParaRPr lang="nb-NO" sz="900" dirty="0"/>
          </a:p>
        </p:txBody>
      </p:sp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6" r:id="rId3"/>
    <p:sldLayoutId id="2147483651" r:id="rId4"/>
    <p:sldLayoutId id="2147483650" r:id="rId5"/>
    <p:sldLayoutId id="2147483657" r:id="rId6"/>
    <p:sldLayoutId id="2147483658" r:id="rId7"/>
    <p:sldLayoutId id="2147483652" r:id="rId8"/>
    <p:sldLayoutId id="2147483653" r:id="rId9"/>
    <p:sldLayoutId id="2147483659" r:id="rId10"/>
    <p:sldLayoutId id="2147483654" r:id="rId11"/>
    <p:sldLayoutId id="2147483655" r:id="rId12"/>
  </p:sldLayoutIdLst>
  <p:hf hdr="0" ftr="0" dt="0"/>
  <p:txStyles>
    <p:titleStyle>
      <a:lvl1pPr algn="l" defTabSz="1828709" rtl="0" eaLnBrk="1" latinLnBrk="0" hangingPunct="1">
        <a:lnSpc>
          <a:spcPct val="10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60000" algn="l" defTabSz="18287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bintray.com/loadimpact/windows/k6-v0.26.1-amd64.ms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78611E2-1FAA-44AD-B870-DE7CF8AEA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Hans Arne Vartdal</a:t>
            </a:r>
            <a:br>
              <a:rPr lang="nb-NO" dirty="0"/>
            </a:br>
            <a:r>
              <a:rPr lang="nb-NO" dirty="0"/>
              <a:t>Lars Alexander Jakobsen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5E90A-EF79-4086-AD36-3E473B57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Caching</a:t>
            </a:r>
            <a:r>
              <a:rPr lang="nb-NO" dirty="0"/>
              <a:t> og K6</a:t>
            </a:r>
          </a:p>
        </p:txBody>
      </p:sp>
    </p:spTree>
    <p:extLst>
      <p:ext uri="{BB962C8B-B14F-4D97-AF65-F5344CB8AC3E}">
        <p14:creationId xmlns:p14="http://schemas.microsoft.com/office/powerpoint/2010/main" val="40429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95" y="2227457"/>
            <a:ext cx="19442430" cy="1938143"/>
          </a:xfrm>
        </p:spPr>
        <p:txBody>
          <a:bodyPr/>
          <a:lstStyle/>
          <a:p>
            <a:r>
              <a:rPr lang="nb-NO" dirty="0"/>
              <a:t>Distribuert </a:t>
            </a:r>
            <a:r>
              <a:rPr lang="nb-NO" dirty="0" err="1"/>
              <a:t>cache</a:t>
            </a:r>
            <a:endParaRPr lang="nb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FBDA-09BD-49CC-B5A2-476667D97494}"/>
              </a:ext>
            </a:extLst>
          </p:cNvPr>
          <p:cNvSpPr txBox="1"/>
          <p:nvPr/>
        </p:nvSpPr>
        <p:spPr>
          <a:xfrm>
            <a:off x="1262294" y="5208993"/>
            <a:ext cx="21643425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5400" dirty="0">
                <a:solidFill>
                  <a:schemeClr val="bg1"/>
                </a:solidFill>
              </a:rPr>
              <a:t>Distribuert </a:t>
            </a:r>
            <a:r>
              <a:rPr lang="nb-NO" sz="5400" dirty="0" err="1">
                <a:solidFill>
                  <a:schemeClr val="bg1"/>
                </a:solidFill>
              </a:rPr>
              <a:t>cache</a:t>
            </a:r>
            <a:r>
              <a:rPr lang="nb-NO" sz="5400" dirty="0">
                <a:solidFill>
                  <a:schemeClr val="bg1"/>
                </a:solidFill>
              </a:rPr>
              <a:t>; Ikke i samme prosess som applikasjonen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sz="5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5400" dirty="0">
                <a:solidFill>
                  <a:schemeClr val="bg1"/>
                </a:solidFill>
              </a:rPr>
              <a:t>For eksempel </a:t>
            </a:r>
            <a:r>
              <a:rPr lang="nb-NO" sz="5400" b="1" dirty="0" err="1">
                <a:solidFill>
                  <a:schemeClr val="bg1"/>
                </a:solidFill>
              </a:rPr>
              <a:t>Redis</a:t>
            </a:r>
            <a:endParaRPr lang="nb-NO" sz="54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sz="5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5400" dirty="0">
                <a:solidFill>
                  <a:schemeClr val="bg1"/>
                </a:solidFill>
              </a:rPr>
              <a:t>Det finnes flere strategier for å oppdatere en slik </a:t>
            </a:r>
            <a:r>
              <a:rPr lang="nb-NO" sz="5400" dirty="0" err="1">
                <a:solidFill>
                  <a:schemeClr val="bg1"/>
                </a:solidFill>
              </a:rPr>
              <a:t>cache</a:t>
            </a:r>
            <a:r>
              <a:rPr lang="nb-NO" sz="5400" dirty="0">
                <a:solidFill>
                  <a:schemeClr val="bg1"/>
                </a:solidFill>
              </a:rPr>
              <a:t>!</a:t>
            </a:r>
          </a:p>
          <a:p>
            <a:endParaRPr lang="nb-N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6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0179D5-4436-41E1-9700-9DAC7220B341}"/>
              </a:ext>
            </a:extLst>
          </p:cNvPr>
          <p:cNvSpPr/>
          <p:nvPr/>
        </p:nvSpPr>
        <p:spPr>
          <a:xfrm>
            <a:off x="10577967" y="395919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31306-5A1D-40F1-B203-7FCB2A7EE768}"/>
              </a:ext>
            </a:extLst>
          </p:cNvPr>
          <p:cNvSpPr/>
          <p:nvPr/>
        </p:nvSpPr>
        <p:spPr>
          <a:xfrm>
            <a:off x="18916422" y="4429998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9C075-39CA-4CDC-9BC5-B53C1168C7EC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13430023" y="4770177"/>
            <a:ext cx="5486399" cy="303167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E0293E2-B9FA-46F4-998A-94FE7852B48A}"/>
              </a:ext>
            </a:extLst>
          </p:cNvPr>
          <p:cNvSpPr/>
          <p:nvPr/>
        </p:nvSpPr>
        <p:spPr>
          <a:xfrm>
            <a:off x="10577967" y="592406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270BF-E119-4B98-AC34-CA1154BD664E}"/>
              </a:ext>
            </a:extLst>
          </p:cNvPr>
          <p:cNvSpPr/>
          <p:nvPr/>
        </p:nvSpPr>
        <p:spPr>
          <a:xfrm>
            <a:off x="10577967" y="7801848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E0172-6546-4526-8BB4-46296C7F4E5B}"/>
              </a:ext>
            </a:extLst>
          </p:cNvPr>
          <p:cNvSpPr/>
          <p:nvPr/>
        </p:nvSpPr>
        <p:spPr>
          <a:xfrm>
            <a:off x="10577967" y="9728617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F254B-993A-42ED-B01B-D4F1E36F199A}"/>
              </a:ext>
            </a:extLst>
          </p:cNvPr>
          <p:cNvSpPr/>
          <p:nvPr/>
        </p:nvSpPr>
        <p:spPr>
          <a:xfrm>
            <a:off x="10577967" y="2081404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BEABB4-0BBF-4667-87E5-9FBE4AF77628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13430023" y="2892390"/>
            <a:ext cx="5486399" cy="490945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32819-CD50-4053-874B-449F6824E4A6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>
            <a:off x="13430023" y="6735047"/>
            <a:ext cx="5486399" cy="106680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194AD3-BC4F-4188-A389-9461D33968BD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13430023" y="7801848"/>
            <a:ext cx="5486399" cy="81098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BBA385-BEBC-45F3-9221-1CDA6DEE5E57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 flipV="1">
            <a:off x="13430023" y="7801848"/>
            <a:ext cx="5486399" cy="273775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A9DAB516-E2BC-4B68-A0A6-4EB64FC1340F}"/>
              </a:ext>
            </a:extLst>
          </p:cNvPr>
          <p:cNvSpPr/>
          <p:nvPr/>
        </p:nvSpPr>
        <p:spPr>
          <a:xfrm>
            <a:off x="18916422" y="6990862"/>
            <a:ext cx="1861457" cy="16219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Redis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8F32C7-BECD-41EA-B77A-226AC8383612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3430023" y="5240984"/>
            <a:ext cx="5486399" cy="52986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2B9A28-93ED-4245-92B6-A82CA1F465C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3430023" y="5240984"/>
            <a:ext cx="5486399" cy="149406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0C0B05-8F76-4E31-BAF7-6275B7CBF388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3430023" y="5240984"/>
            <a:ext cx="5486399" cy="337185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B59E70-BC9B-4C15-974A-ABCF60A213E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3430023" y="4770177"/>
            <a:ext cx="5486399" cy="47080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34979-994C-477F-877F-817781DA4B8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3430023" y="2892390"/>
            <a:ext cx="5486399" cy="234859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itle 2">
            <a:extLst>
              <a:ext uri="{FF2B5EF4-FFF2-40B4-BE49-F238E27FC236}">
                <a16:creationId xmlns:a16="http://schemas.microsoft.com/office/drawing/2014/main" id="{94795ABA-7330-4348-A415-71C5B4D5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48" y="5069533"/>
            <a:ext cx="7315648" cy="3842657"/>
          </a:xfrm>
        </p:spPr>
        <p:txBody>
          <a:bodyPr>
            <a:normAutofit/>
          </a:bodyPr>
          <a:lstStyle/>
          <a:p>
            <a:r>
              <a:rPr lang="nb-NO" dirty="0" err="1"/>
              <a:t>Lazy</a:t>
            </a:r>
            <a:br>
              <a:rPr lang="nb-NO" dirty="0"/>
            </a:br>
            <a:r>
              <a:rPr lang="nb-NO" dirty="0" err="1"/>
              <a:t>loading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42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0179D5-4436-41E1-9700-9DAC7220B341}"/>
              </a:ext>
            </a:extLst>
          </p:cNvPr>
          <p:cNvSpPr/>
          <p:nvPr/>
        </p:nvSpPr>
        <p:spPr>
          <a:xfrm>
            <a:off x="10577967" y="395919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31306-5A1D-40F1-B203-7FCB2A7EE768}"/>
              </a:ext>
            </a:extLst>
          </p:cNvPr>
          <p:cNvSpPr/>
          <p:nvPr/>
        </p:nvSpPr>
        <p:spPr>
          <a:xfrm>
            <a:off x="18916422" y="4429998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9C075-39CA-4CDC-9BC5-B53C1168C7EC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13430023" y="4770177"/>
            <a:ext cx="5486399" cy="303167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E0293E2-B9FA-46F4-998A-94FE7852B48A}"/>
              </a:ext>
            </a:extLst>
          </p:cNvPr>
          <p:cNvSpPr/>
          <p:nvPr/>
        </p:nvSpPr>
        <p:spPr>
          <a:xfrm>
            <a:off x="10577967" y="592406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270BF-E119-4B98-AC34-CA1154BD664E}"/>
              </a:ext>
            </a:extLst>
          </p:cNvPr>
          <p:cNvSpPr/>
          <p:nvPr/>
        </p:nvSpPr>
        <p:spPr>
          <a:xfrm>
            <a:off x="10577967" y="7801848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E0172-6546-4526-8BB4-46296C7F4E5B}"/>
              </a:ext>
            </a:extLst>
          </p:cNvPr>
          <p:cNvSpPr/>
          <p:nvPr/>
        </p:nvSpPr>
        <p:spPr>
          <a:xfrm>
            <a:off x="10577967" y="9728617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F254B-993A-42ED-B01B-D4F1E36F199A}"/>
              </a:ext>
            </a:extLst>
          </p:cNvPr>
          <p:cNvSpPr/>
          <p:nvPr/>
        </p:nvSpPr>
        <p:spPr>
          <a:xfrm>
            <a:off x="10577967" y="2081404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BEABB4-0BBF-4667-87E5-9FBE4AF77628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13430023" y="2892390"/>
            <a:ext cx="5486399" cy="490945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32819-CD50-4053-874B-449F6824E4A6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>
            <a:off x="13430023" y="6735047"/>
            <a:ext cx="5486399" cy="106680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194AD3-BC4F-4188-A389-9461D33968BD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13430023" y="7801848"/>
            <a:ext cx="5486399" cy="81098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BBA385-BEBC-45F3-9221-1CDA6DEE5E57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 flipV="1">
            <a:off x="13430023" y="7801848"/>
            <a:ext cx="5486399" cy="273775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A9DAB516-E2BC-4B68-A0A6-4EB64FC1340F}"/>
              </a:ext>
            </a:extLst>
          </p:cNvPr>
          <p:cNvSpPr/>
          <p:nvPr/>
        </p:nvSpPr>
        <p:spPr>
          <a:xfrm>
            <a:off x="18916422" y="6990862"/>
            <a:ext cx="1861457" cy="16219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Redis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8" name="Title 2">
            <a:extLst>
              <a:ext uri="{FF2B5EF4-FFF2-40B4-BE49-F238E27FC236}">
                <a16:creationId xmlns:a16="http://schemas.microsoft.com/office/drawing/2014/main" id="{94795ABA-7330-4348-A415-71C5B4D5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48" y="5069533"/>
            <a:ext cx="7315648" cy="3842657"/>
          </a:xfrm>
        </p:spPr>
        <p:txBody>
          <a:bodyPr>
            <a:normAutofit/>
          </a:bodyPr>
          <a:lstStyle/>
          <a:p>
            <a:r>
              <a:rPr lang="nb-NO" dirty="0"/>
              <a:t>Write</a:t>
            </a:r>
            <a:br>
              <a:rPr lang="nb-NO" dirty="0"/>
            </a:br>
            <a:r>
              <a:rPr lang="en-US" dirty="0"/>
              <a:t>through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CC3C19-66F3-404E-9BB4-41CA8680912E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>
            <a:off x="19847151" y="6051969"/>
            <a:ext cx="0" cy="93889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2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0179D5-4436-41E1-9700-9DAC7220B341}"/>
              </a:ext>
            </a:extLst>
          </p:cNvPr>
          <p:cNvSpPr/>
          <p:nvPr/>
        </p:nvSpPr>
        <p:spPr>
          <a:xfrm>
            <a:off x="10577967" y="395919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31306-5A1D-40F1-B203-7FCB2A7EE768}"/>
              </a:ext>
            </a:extLst>
          </p:cNvPr>
          <p:cNvSpPr/>
          <p:nvPr/>
        </p:nvSpPr>
        <p:spPr>
          <a:xfrm>
            <a:off x="18916422" y="4429998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9C075-39CA-4CDC-9BC5-B53C1168C7EC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13430023" y="4770177"/>
            <a:ext cx="5486399" cy="303167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E0293E2-B9FA-46F4-998A-94FE7852B48A}"/>
              </a:ext>
            </a:extLst>
          </p:cNvPr>
          <p:cNvSpPr/>
          <p:nvPr/>
        </p:nvSpPr>
        <p:spPr>
          <a:xfrm>
            <a:off x="10577967" y="592406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270BF-E119-4B98-AC34-CA1154BD664E}"/>
              </a:ext>
            </a:extLst>
          </p:cNvPr>
          <p:cNvSpPr/>
          <p:nvPr/>
        </p:nvSpPr>
        <p:spPr>
          <a:xfrm>
            <a:off x="10577967" y="7801848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E0172-6546-4526-8BB4-46296C7F4E5B}"/>
              </a:ext>
            </a:extLst>
          </p:cNvPr>
          <p:cNvSpPr/>
          <p:nvPr/>
        </p:nvSpPr>
        <p:spPr>
          <a:xfrm>
            <a:off x="10577967" y="9728617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F254B-993A-42ED-B01B-D4F1E36F199A}"/>
              </a:ext>
            </a:extLst>
          </p:cNvPr>
          <p:cNvSpPr/>
          <p:nvPr/>
        </p:nvSpPr>
        <p:spPr>
          <a:xfrm>
            <a:off x="10577967" y="2081404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BEABB4-0BBF-4667-87E5-9FBE4AF77628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13430023" y="2892390"/>
            <a:ext cx="5486399" cy="490945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32819-CD50-4053-874B-449F6824E4A6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>
            <a:off x="13430023" y="6735047"/>
            <a:ext cx="5486399" cy="106680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194AD3-BC4F-4188-A389-9461D33968BD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13430023" y="7801848"/>
            <a:ext cx="5486399" cy="81098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BBA385-BEBC-45F3-9221-1CDA6DEE5E57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 flipV="1">
            <a:off x="13430023" y="7801848"/>
            <a:ext cx="5486399" cy="273775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A9DAB516-E2BC-4B68-A0A6-4EB64FC1340F}"/>
              </a:ext>
            </a:extLst>
          </p:cNvPr>
          <p:cNvSpPr/>
          <p:nvPr/>
        </p:nvSpPr>
        <p:spPr>
          <a:xfrm>
            <a:off x="18916422" y="6990862"/>
            <a:ext cx="1861457" cy="16219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Redis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8F32C7-BECD-41EA-B77A-226AC8383612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3430023" y="5240984"/>
            <a:ext cx="5486399" cy="52986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2B9A28-93ED-4245-92B6-A82CA1F465C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3430023" y="5240984"/>
            <a:ext cx="5486399" cy="149406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0C0B05-8F76-4E31-BAF7-6275B7CBF388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3430023" y="5240984"/>
            <a:ext cx="5486399" cy="337185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B59E70-BC9B-4C15-974A-ABCF60A213E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3430023" y="4770177"/>
            <a:ext cx="5486399" cy="47080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34979-994C-477F-877F-817781DA4B8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3430023" y="2892390"/>
            <a:ext cx="5486399" cy="234859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itle 2">
            <a:extLst>
              <a:ext uri="{FF2B5EF4-FFF2-40B4-BE49-F238E27FC236}">
                <a16:creationId xmlns:a16="http://schemas.microsoft.com/office/drawing/2014/main" id="{94795ABA-7330-4348-A415-71C5B4D5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34" y="3108500"/>
            <a:ext cx="7315648" cy="7764724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Lazy</a:t>
            </a:r>
            <a:br>
              <a:rPr lang="nb-NO" dirty="0"/>
            </a:br>
            <a:r>
              <a:rPr lang="nb-NO" dirty="0" err="1"/>
              <a:t>loading</a:t>
            </a:r>
            <a:br>
              <a:rPr lang="nb-NO" dirty="0"/>
            </a:br>
            <a:r>
              <a:rPr lang="nb-NO" dirty="0"/>
              <a:t>+</a:t>
            </a:r>
            <a:br>
              <a:rPr lang="nb-NO" dirty="0"/>
            </a:br>
            <a:r>
              <a:rPr lang="nb-NO" dirty="0"/>
              <a:t>Write </a:t>
            </a:r>
            <a:r>
              <a:rPr lang="nb-NO" dirty="0" err="1"/>
              <a:t>through</a:t>
            </a:r>
            <a:endParaRPr lang="nb-NO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2EB2D9-42B2-45A4-B081-86193AE48223}"/>
              </a:ext>
            </a:extLst>
          </p:cNvPr>
          <p:cNvCxnSpPr>
            <a:cxnSpLocks/>
          </p:cNvCxnSpPr>
          <p:nvPr/>
        </p:nvCxnSpPr>
        <p:spPr>
          <a:xfrm>
            <a:off x="19847151" y="6051969"/>
            <a:ext cx="0" cy="93889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6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0179D5-4436-41E1-9700-9DAC7220B341}"/>
              </a:ext>
            </a:extLst>
          </p:cNvPr>
          <p:cNvSpPr/>
          <p:nvPr/>
        </p:nvSpPr>
        <p:spPr>
          <a:xfrm>
            <a:off x="10577967" y="395919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31306-5A1D-40F1-B203-7FCB2A7EE768}"/>
              </a:ext>
            </a:extLst>
          </p:cNvPr>
          <p:cNvSpPr/>
          <p:nvPr/>
        </p:nvSpPr>
        <p:spPr>
          <a:xfrm>
            <a:off x="18916422" y="4429998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9C075-39CA-4CDC-9BC5-B53C1168C7EC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13430023" y="4770177"/>
            <a:ext cx="5486399" cy="303167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ylinder 5">
            <a:extLst>
              <a:ext uri="{FF2B5EF4-FFF2-40B4-BE49-F238E27FC236}">
                <a16:creationId xmlns:a16="http://schemas.microsoft.com/office/drawing/2014/main" id="{EE23AB22-E2FD-4D68-9E71-E4BC662A4939}"/>
              </a:ext>
            </a:extLst>
          </p:cNvPr>
          <p:cNvSpPr/>
          <p:nvPr/>
        </p:nvSpPr>
        <p:spPr>
          <a:xfrm>
            <a:off x="12477523" y="4302090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293E2-B9FA-46F4-998A-94FE7852B48A}"/>
              </a:ext>
            </a:extLst>
          </p:cNvPr>
          <p:cNvSpPr/>
          <p:nvPr/>
        </p:nvSpPr>
        <p:spPr>
          <a:xfrm>
            <a:off x="10577967" y="592406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481F751-6B0D-43B4-AE67-2BB223A18BF5}"/>
              </a:ext>
            </a:extLst>
          </p:cNvPr>
          <p:cNvSpPr/>
          <p:nvPr/>
        </p:nvSpPr>
        <p:spPr>
          <a:xfrm>
            <a:off x="12477523" y="6266960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270BF-E119-4B98-AC34-CA1154BD664E}"/>
              </a:ext>
            </a:extLst>
          </p:cNvPr>
          <p:cNvSpPr/>
          <p:nvPr/>
        </p:nvSpPr>
        <p:spPr>
          <a:xfrm>
            <a:off x="10577967" y="7801848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1547AB3-06BC-4CF7-B8BB-DB65BD5D4464}"/>
              </a:ext>
            </a:extLst>
          </p:cNvPr>
          <p:cNvSpPr/>
          <p:nvPr/>
        </p:nvSpPr>
        <p:spPr>
          <a:xfrm>
            <a:off x="12477523" y="8144747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E0172-6546-4526-8BB4-46296C7F4E5B}"/>
              </a:ext>
            </a:extLst>
          </p:cNvPr>
          <p:cNvSpPr/>
          <p:nvPr/>
        </p:nvSpPr>
        <p:spPr>
          <a:xfrm>
            <a:off x="10577967" y="9728617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6F07E01-B690-4837-B0EE-1779E200C5E9}"/>
              </a:ext>
            </a:extLst>
          </p:cNvPr>
          <p:cNvSpPr/>
          <p:nvPr/>
        </p:nvSpPr>
        <p:spPr>
          <a:xfrm>
            <a:off x="12477523" y="10071516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F254B-993A-42ED-B01B-D4F1E36F199A}"/>
              </a:ext>
            </a:extLst>
          </p:cNvPr>
          <p:cNvSpPr/>
          <p:nvPr/>
        </p:nvSpPr>
        <p:spPr>
          <a:xfrm>
            <a:off x="10577967" y="2081404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A58AB20-E7F7-4AD9-88B9-B0E66334E15B}"/>
              </a:ext>
            </a:extLst>
          </p:cNvPr>
          <p:cNvSpPr/>
          <p:nvPr/>
        </p:nvSpPr>
        <p:spPr>
          <a:xfrm>
            <a:off x="12477523" y="2424303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BEABB4-0BBF-4667-87E5-9FBE4AF77628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13430023" y="2892390"/>
            <a:ext cx="5486399" cy="490945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32819-CD50-4053-874B-449F6824E4A6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>
            <a:off x="13430023" y="6735047"/>
            <a:ext cx="5486399" cy="106680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194AD3-BC4F-4188-A389-9461D33968BD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13430023" y="7801848"/>
            <a:ext cx="5486399" cy="81098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BBA385-BEBC-45F3-9221-1CDA6DEE5E57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 flipV="1">
            <a:off x="13430023" y="7801848"/>
            <a:ext cx="5486399" cy="273775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A9DAB516-E2BC-4B68-A0A6-4EB64FC1340F}"/>
              </a:ext>
            </a:extLst>
          </p:cNvPr>
          <p:cNvSpPr/>
          <p:nvPr/>
        </p:nvSpPr>
        <p:spPr>
          <a:xfrm>
            <a:off x="18916422" y="6990862"/>
            <a:ext cx="1861457" cy="16219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Redis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8F32C7-BECD-41EA-B77A-226AC8383612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3430023" y="5240984"/>
            <a:ext cx="5486399" cy="529861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2B9A28-93ED-4245-92B6-A82CA1F465C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3430023" y="5240984"/>
            <a:ext cx="5486399" cy="149406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0C0B05-8F76-4E31-BAF7-6275B7CBF388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3430023" y="5240984"/>
            <a:ext cx="5486399" cy="337185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B59E70-BC9B-4C15-974A-ABCF60A213E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3430023" y="4770177"/>
            <a:ext cx="5486399" cy="47080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34979-994C-477F-877F-817781DA4B8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3430023" y="2892390"/>
            <a:ext cx="5486399" cy="234859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itle 2">
            <a:extLst>
              <a:ext uri="{FF2B5EF4-FFF2-40B4-BE49-F238E27FC236}">
                <a16:creationId xmlns:a16="http://schemas.microsoft.com/office/drawing/2014/main" id="{94795ABA-7330-4348-A415-71C5B4D5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7" y="2498097"/>
            <a:ext cx="8918795" cy="8985529"/>
          </a:xfrm>
        </p:spPr>
        <p:txBody>
          <a:bodyPr>
            <a:noAutofit/>
          </a:bodyPr>
          <a:lstStyle/>
          <a:p>
            <a:r>
              <a:rPr lang="nb-NO" sz="6600" dirty="0"/>
              <a:t>In </a:t>
            </a:r>
            <a:r>
              <a:rPr lang="nb-NO" sz="6600" dirty="0" err="1"/>
              <a:t>memory</a:t>
            </a:r>
            <a:br>
              <a:rPr lang="nb-NO" sz="6600" dirty="0"/>
            </a:br>
            <a:r>
              <a:rPr lang="nb-NO" sz="6600" dirty="0" err="1"/>
              <a:t>Lazy</a:t>
            </a:r>
            <a:r>
              <a:rPr lang="nb-NO" sz="6600" dirty="0"/>
              <a:t> </a:t>
            </a:r>
            <a:r>
              <a:rPr lang="nb-NO" sz="6600" dirty="0" err="1"/>
              <a:t>cache</a:t>
            </a:r>
            <a:br>
              <a:rPr lang="nb-NO" sz="6600" dirty="0"/>
            </a:br>
            <a:r>
              <a:rPr lang="nb-NO" sz="6600" dirty="0"/>
              <a:t>+</a:t>
            </a:r>
            <a:br>
              <a:rPr lang="nb-NO" sz="6600" dirty="0"/>
            </a:br>
            <a:r>
              <a:rPr lang="nb-NO" sz="6600" dirty="0" err="1"/>
              <a:t>Redis</a:t>
            </a:r>
            <a:br>
              <a:rPr lang="nb-NO" sz="6600" dirty="0"/>
            </a:br>
            <a:r>
              <a:rPr lang="nb-NO" sz="6600" dirty="0" err="1"/>
              <a:t>Lazy</a:t>
            </a:r>
            <a:r>
              <a:rPr lang="nb-NO" sz="6600" dirty="0"/>
              <a:t> </a:t>
            </a:r>
            <a:r>
              <a:rPr lang="nb-NO" sz="6600" dirty="0" err="1"/>
              <a:t>loading</a:t>
            </a:r>
            <a:br>
              <a:rPr lang="nb-NO" sz="6600" dirty="0"/>
            </a:br>
            <a:r>
              <a:rPr lang="nb-NO" sz="6600" dirty="0"/>
              <a:t>+</a:t>
            </a:r>
            <a:br>
              <a:rPr lang="nb-NO" sz="6600" dirty="0"/>
            </a:br>
            <a:r>
              <a:rPr lang="nb-NO" sz="6600" dirty="0" err="1"/>
              <a:t>Redis</a:t>
            </a:r>
            <a:br>
              <a:rPr lang="nb-NO" sz="6600" dirty="0"/>
            </a:br>
            <a:r>
              <a:rPr lang="nb-NO" sz="6600" dirty="0"/>
              <a:t>Write </a:t>
            </a:r>
            <a:r>
              <a:rPr lang="nb-NO" sz="6600" dirty="0" err="1"/>
              <a:t>through</a:t>
            </a:r>
            <a:endParaRPr lang="nb-NO" sz="6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2EB2D9-42B2-45A4-B081-86193AE48223}"/>
              </a:ext>
            </a:extLst>
          </p:cNvPr>
          <p:cNvCxnSpPr>
            <a:cxnSpLocks/>
          </p:cNvCxnSpPr>
          <p:nvPr/>
        </p:nvCxnSpPr>
        <p:spPr>
          <a:xfrm>
            <a:off x="19847151" y="6051969"/>
            <a:ext cx="0" cy="93889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8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0179D5-4436-41E1-9700-9DAC7220B341}"/>
              </a:ext>
            </a:extLst>
          </p:cNvPr>
          <p:cNvSpPr/>
          <p:nvPr/>
        </p:nvSpPr>
        <p:spPr>
          <a:xfrm>
            <a:off x="10577967" y="395919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31306-5A1D-40F1-B203-7FCB2A7EE768}"/>
              </a:ext>
            </a:extLst>
          </p:cNvPr>
          <p:cNvSpPr/>
          <p:nvPr/>
        </p:nvSpPr>
        <p:spPr>
          <a:xfrm>
            <a:off x="18916422" y="4429998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9C075-39CA-4CDC-9BC5-B53C1168C7EC}"/>
              </a:ext>
            </a:extLst>
          </p:cNvPr>
          <p:cNvCxnSpPr>
            <a:cxnSpLocks/>
            <a:stCxn id="19" idx="2"/>
            <a:endCxn id="3" idx="3"/>
          </p:cNvCxnSpPr>
          <p:nvPr/>
        </p:nvCxnSpPr>
        <p:spPr>
          <a:xfrm flipH="1" flipV="1">
            <a:off x="13430023" y="4770177"/>
            <a:ext cx="5486399" cy="303167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ylinder 5">
            <a:extLst>
              <a:ext uri="{FF2B5EF4-FFF2-40B4-BE49-F238E27FC236}">
                <a16:creationId xmlns:a16="http://schemas.microsoft.com/office/drawing/2014/main" id="{EE23AB22-E2FD-4D68-9E71-E4BC662A4939}"/>
              </a:ext>
            </a:extLst>
          </p:cNvPr>
          <p:cNvSpPr/>
          <p:nvPr/>
        </p:nvSpPr>
        <p:spPr>
          <a:xfrm>
            <a:off x="12477523" y="4302090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293E2-B9FA-46F4-998A-94FE7852B48A}"/>
              </a:ext>
            </a:extLst>
          </p:cNvPr>
          <p:cNvSpPr/>
          <p:nvPr/>
        </p:nvSpPr>
        <p:spPr>
          <a:xfrm>
            <a:off x="10577967" y="592406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481F751-6B0D-43B4-AE67-2BB223A18BF5}"/>
              </a:ext>
            </a:extLst>
          </p:cNvPr>
          <p:cNvSpPr/>
          <p:nvPr/>
        </p:nvSpPr>
        <p:spPr>
          <a:xfrm>
            <a:off x="12477523" y="6266960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270BF-E119-4B98-AC34-CA1154BD664E}"/>
              </a:ext>
            </a:extLst>
          </p:cNvPr>
          <p:cNvSpPr/>
          <p:nvPr/>
        </p:nvSpPr>
        <p:spPr>
          <a:xfrm>
            <a:off x="10577967" y="7801848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1547AB3-06BC-4CF7-B8BB-DB65BD5D4464}"/>
              </a:ext>
            </a:extLst>
          </p:cNvPr>
          <p:cNvSpPr/>
          <p:nvPr/>
        </p:nvSpPr>
        <p:spPr>
          <a:xfrm>
            <a:off x="12477523" y="8144747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E0172-6546-4526-8BB4-46296C7F4E5B}"/>
              </a:ext>
            </a:extLst>
          </p:cNvPr>
          <p:cNvSpPr/>
          <p:nvPr/>
        </p:nvSpPr>
        <p:spPr>
          <a:xfrm>
            <a:off x="10577967" y="9728617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6F07E01-B690-4837-B0EE-1779E200C5E9}"/>
              </a:ext>
            </a:extLst>
          </p:cNvPr>
          <p:cNvSpPr/>
          <p:nvPr/>
        </p:nvSpPr>
        <p:spPr>
          <a:xfrm>
            <a:off x="12477523" y="10071516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F254B-993A-42ED-B01B-D4F1E36F199A}"/>
              </a:ext>
            </a:extLst>
          </p:cNvPr>
          <p:cNvSpPr/>
          <p:nvPr/>
        </p:nvSpPr>
        <p:spPr>
          <a:xfrm>
            <a:off x="10577967" y="2081404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A58AB20-E7F7-4AD9-88B9-B0E66334E15B}"/>
              </a:ext>
            </a:extLst>
          </p:cNvPr>
          <p:cNvSpPr/>
          <p:nvPr/>
        </p:nvSpPr>
        <p:spPr>
          <a:xfrm>
            <a:off x="12477523" y="2424303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BEABB4-0BBF-4667-87E5-9FBE4AF77628}"/>
              </a:ext>
            </a:extLst>
          </p:cNvPr>
          <p:cNvCxnSpPr>
            <a:cxnSpLocks/>
            <a:stCxn id="19" idx="2"/>
            <a:endCxn id="13" idx="3"/>
          </p:cNvCxnSpPr>
          <p:nvPr/>
        </p:nvCxnSpPr>
        <p:spPr>
          <a:xfrm flipH="1" flipV="1">
            <a:off x="13430023" y="2892390"/>
            <a:ext cx="5486399" cy="490945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32819-CD50-4053-874B-449F6824E4A6}"/>
              </a:ext>
            </a:extLst>
          </p:cNvPr>
          <p:cNvCxnSpPr>
            <a:cxnSpLocks/>
            <a:stCxn id="19" idx="2"/>
            <a:endCxn id="7" idx="3"/>
          </p:cNvCxnSpPr>
          <p:nvPr/>
        </p:nvCxnSpPr>
        <p:spPr>
          <a:xfrm flipH="1" flipV="1">
            <a:off x="13430023" y="6735047"/>
            <a:ext cx="5486399" cy="106680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194AD3-BC4F-4188-A389-9461D33968BD}"/>
              </a:ext>
            </a:extLst>
          </p:cNvPr>
          <p:cNvCxnSpPr>
            <a:cxnSpLocks/>
            <a:stCxn id="19" idx="2"/>
            <a:endCxn id="9" idx="3"/>
          </p:cNvCxnSpPr>
          <p:nvPr/>
        </p:nvCxnSpPr>
        <p:spPr>
          <a:xfrm flipH="1">
            <a:off x="13430023" y="7801848"/>
            <a:ext cx="5486399" cy="81098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BBA385-BEBC-45F3-9221-1CDA6DEE5E57}"/>
              </a:ext>
            </a:extLst>
          </p:cNvPr>
          <p:cNvCxnSpPr>
            <a:cxnSpLocks/>
            <a:stCxn id="19" idx="2"/>
            <a:endCxn id="11" idx="3"/>
          </p:cNvCxnSpPr>
          <p:nvPr/>
        </p:nvCxnSpPr>
        <p:spPr>
          <a:xfrm flipH="1">
            <a:off x="13430023" y="7801848"/>
            <a:ext cx="5486399" cy="273775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A9DAB516-E2BC-4B68-A0A6-4EB64FC1340F}"/>
              </a:ext>
            </a:extLst>
          </p:cNvPr>
          <p:cNvSpPr/>
          <p:nvPr/>
        </p:nvSpPr>
        <p:spPr>
          <a:xfrm>
            <a:off x="18916422" y="6990862"/>
            <a:ext cx="1861457" cy="16219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Redis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8" name="Title 2">
            <a:extLst>
              <a:ext uri="{FF2B5EF4-FFF2-40B4-BE49-F238E27FC236}">
                <a16:creationId xmlns:a16="http://schemas.microsoft.com/office/drawing/2014/main" id="{94795ABA-7330-4348-A415-71C5B4D5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33" y="3108500"/>
            <a:ext cx="7982623" cy="7764724"/>
          </a:xfrm>
        </p:spPr>
        <p:txBody>
          <a:bodyPr>
            <a:normAutofit/>
          </a:bodyPr>
          <a:lstStyle/>
          <a:p>
            <a:r>
              <a:rPr lang="nb-NO" dirty="0" err="1"/>
              <a:t>Event</a:t>
            </a:r>
            <a:r>
              <a:rPr lang="nb-NO" dirty="0"/>
              <a:t> driven </a:t>
            </a:r>
            <a:r>
              <a:rPr lang="nb-NO" dirty="0" err="1"/>
              <a:t>cache</a:t>
            </a:r>
            <a:endParaRPr lang="nb-NO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2EB2D9-42B2-45A4-B081-86193AE48223}"/>
              </a:ext>
            </a:extLst>
          </p:cNvPr>
          <p:cNvCxnSpPr>
            <a:cxnSpLocks/>
          </p:cNvCxnSpPr>
          <p:nvPr/>
        </p:nvCxnSpPr>
        <p:spPr>
          <a:xfrm>
            <a:off x="19847151" y="6051969"/>
            <a:ext cx="0" cy="93889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6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95" y="2227457"/>
            <a:ext cx="19442430" cy="1938143"/>
          </a:xfrm>
        </p:spPr>
        <p:txBody>
          <a:bodyPr/>
          <a:lstStyle/>
          <a:p>
            <a:r>
              <a:rPr lang="nb-NO" dirty="0"/>
              <a:t>Ting å tenke på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FBDA-09BD-49CC-B5A2-476667D97494}"/>
              </a:ext>
            </a:extLst>
          </p:cNvPr>
          <p:cNvSpPr txBox="1"/>
          <p:nvPr/>
        </p:nvSpPr>
        <p:spPr>
          <a:xfrm>
            <a:off x="1262294" y="5208993"/>
            <a:ext cx="9362163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Må </a:t>
            </a:r>
            <a:r>
              <a:rPr lang="nb-NO" b="1" dirty="0">
                <a:solidFill>
                  <a:schemeClr val="bg1"/>
                </a:solidFill>
              </a:rPr>
              <a:t>første </a:t>
            </a:r>
            <a:r>
              <a:rPr lang="nb-NO" b="1" dirty="0" err="1">
                <a:solidFill>
                  <a:schemeClr val="bg1"/>
                </a:solidFill>
              </a:rPr>
              <a:t>request</a:t>
            </a:r>
            <a:r>
              <a:rPr lang="nb-NO" dirty="0">
                <a:solidFill>
                  <a:schemeClr val="bg1"/>
                </a:solidFill>
              </a:rPr>
              <a:t> være like rask?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b="1" dirty="0">
                <a:solidFill>
                  <a:schemeClr val="bg1"/>
                </a:solidFill>
              </a:rPr>
              <a:t>Hvor mye </a:t>
            </a:r>
            <a:r>
              <a:rPr lang="nb-NO" dirty="0">
                <a:solidFill>
                  <a:schemeClr val="bg1"/>
                </a:solidFill>
              </a:rPr>
              <a:t>data har jeg?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b="1" dirty="0">
                <a:solidFill>
                  <a:schemeClr val="bg1"/>
                </a:solidFill>
              </a:rPr>
              <a:t>Hvor ofte </a:t>
            </a:r>
            <a:r>
              <a:rPr lang="nb-NO" dirty="0">
                <a:solidFill>
                  <a:schemeClr val="bg1"/>
                </a:solidFill>
              </a:rPr>
              <a:t>må jeg oppdatere dataene?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Kaldstart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325F7-4E13-4902-A6DA-4C776F09AE77}"/>
              </a:ext>
            </a:extLst>
          </p:cNvPr>
          <p:cNvSpPr txBox="1"/>
          <p:nvPr/>
        </p:nvSpPr>
        <p:spPr>
          <a:xfrm>
            <a:off x="12039600" y="5208993"/>
            <a:ext cx="10951028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b="1" dirty="0" err="1">
                <a:solidFill>
                  <a:schemeClr val="bg1"/>
                </a:solidFill>
              </a:rPr>
              <a:t>Versjonering</a:t>
            </a:r>
            <a:r>
              <a:rPr lang="nb-NO" dirty="0">
                <a:solidFill>
                  <a:schemeClr val="bg1"/>
                </a:solidFill>
              </a:rPr>
              <a:t> av distribuert </a:t>
            </a:r>
            <a:r>
              <a:rPr lang="nb-NO" dirty="0" err="1">
                <a:solidFill>
                  <a:schemeClr val="bg1"/>
                </a:solidFill>
              </a:rPr>
              <a:t>cache</a:t>
            </a:r>
            <a:r>
              <a:rPr lang="nb-NO" dirty="0">
                <a:solidFill>
                  <a:schemeClr val="bg1"/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Distribuert </a:t>
            </a:r>
            <a:r>
              <a:rPr lang="nb-NO" dirty="0" err="1">
                <a:solidFill>
                  <a:schemeClr val="bg1"/>
                </a:solidFill>
              </a:rPr>
              <a:t>cache</a:t>
            </a:r>
            <a:r>
              <a:rPr lang="nb-NO" dirty="0">
                <a:solidFill>
                  <a:schemeClr val="bg1"/>
                </a:solidFill>
              </a:rPr>
              <a:t> kan bli «single </a:t>
            </a:r>
            <a:r>
              <a:rPr lang="nb-NO" dirty="0" err="1">
                <a:solidFill>
                  <a:schemeClr val="bg1"/>
                </a:solidFill>
              </a:rPr>
              <a:t>point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failure</a:t>
            </a:r>
            <a:r>
              <a:rPr lang="nb-NO" dirty="0">
                <a:solidFill>
                  <a:schemeClr val="bg1"/>
                </a:solidFill>
              </a:rPr>
              <a:t>»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Tenk på </a:t>
            </a:r>
            <a:r>
              <a:rPr lang="nb-NO" b="1" dirty="0" err="1">
                <a:solidFill>
                  <a:schemeClr val="bg1"/>
                </a:solidFill>
              </a:rPr>
              <a:t>latency</a:t>
            </a:r>
            <a:r>
              <a:rPr lang="nb-NO" dirty="0">
                <a:solidFill>
                  <a:schemeClr val="bg1"/>
                </a:solidFill>
              </a:rPr>
              <a:t> ved distribuert </a:t>
            </a:r>
            <a:r>
              <a:rPr lang="nb-NO" dirty="0" err="1">
                <a:solidFill>
                  <a:schemeClr val="bg1"/>
                </a:solidFill>
              </a:rPr>
              <a:t>cache</a:t>
            </a:r>
            <a:r>
              <a:rPr lang="nb-NO" dirty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b="1" dirty="0" err="1">
                <a:solidFill>
                  <a:schemeClr val="bg1"/>
                </a:solidFill>
              </a:rPr>
              <a:t>Immutability</a:t>
            </a:r>
            <a:r>
              <a:rPr lang="nb-NO" dirty="0">
                <a:solidFill>
                  <a:schemeClr val="bg1"/>
                </a:solidFill>
              </a:rPr>
              <a:t> for </a:t>
            </a:r>
            <a:r>
              <a:rPr lang="nb-NO" dirty="0" err="1">
                <a:solidFill>
                  <a:schemeClr val="bg1"/>
                </a:solidFill>
              </a:rPr>
              <a:t>InMemory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cache</a:t>
            </a:r>
            <a:endParaRPr lang="nb-NO" dirty="0">
              <a:solidFill>
                <a:schemeClr val="bg1"/>
              </a:solidFill>
            </a:endParaRPr>
          </a:p>
          <a:p>
            <a:pPr algn="l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015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95" y="2227457"/>
            <a:ext cx="19442430" cy="1938143"/>
          </a:xfrm>
        </p:spPr>
        <p:txBody>
          <a:bodyPr/>
          <a:lstStyle/>
          <a:p>
            <a:r>
              <a:rPr lang="nb-NO" dirty="0"/>
              <a:t>K6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FBDA-09BD-49CC-B5A2-476667D97494}"/>
              </a:ext>
            </a:extLst>
          </p:cNvPr>
          <p:cNvSpPr txBox="1"/>
          <p:nvPr/>
        </p:nvSpPr>
        <p:spPr>
          <a:xfrm>
            <a:off x="1262295" y="4165599"/>
            <a:ext cx="15846610" cy="90178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chemeClr val="bg1"/>
                </a:solidFill>
              </a:rPr>
              <a:t>Verktøy</a:t>
            </a:r>
            <a:r>
              <a:rPr lang="en-US" sz="5400" dirty="0">
                <a:solidFill>
                  <a:schemeClr val="bg1"/>
                </a:solidFill>
              </a:rPr>
              <a:t> for </a:t>
            </a:r>
            <a:r>
              <a:rPr lang="en-US" sz="5400" dirty="0" err="1">
                <a:solidFill>
                  <a:schemeClr val="bg1"/>
                </a:solidFill>
              </a:rPr>
              <a:t>ytelsestesting</a:t>
            </a:r>
            <a:endParaRPr lang="en-US" sz="5400" dirty="0">
              <a:solidFill>
                <a:schemeClr val="bg1"/>
              </a:solidFill>
            </a:endParaRP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Tester </a:t>
            </a:r>
            <a:r>
              <a:rPr lang="en-US" sz="5400" dirty="0" err="1">
                <a:solidFill>
                  <a:schemeClr val="bg1"/>
                </a:solidFill>
              </a:rPr>
              <a:t>i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Javascript</a:t>
            </a:r>
            <a:endParaRPr lang="en-US" sz="5400" dirty="0">
              <a:solidFill>
                <a:schemeClr val="bg1"/>
              </a:solidFill>
            </a:endParaRP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Command Line </a:t>
            </a:r>
            <a:r>
              <a:rPr lang="en-US" sz="5400" dirty="0" err="1">
                <a:solidFill>
                  <a:schemeClr val="bg1"/>
                </a:solidFill>
              </a:rPr>
              <a:t>verktøy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Linux: </a:t>
            </a:r>
          </a:p>
          <a:p>
            <a:r>
              <a:rPr lang="nb-NO" dirty="0" err="1">
                <a:solidFill>
                  <a:schemeClr val="bg1"/>
                </a:solidFill>
              </a:rPr>
              <a:t>sudo</a:t>
            </a:r>
            <a:r>
              <a:rPr lang="nb-NO" dirty="0">
                <a:solidFill>
                  <a:schemeClr val="bg1"/>
                </a:solidFill>
              </a:rPr>
              <a:t> apt-</a:t>
            </a:r>
            <a:r>
              <a:rPr lang="nb-NO" dirty="0" err="1">
                <a:solidFill>
                  <a:schemeClr val="bg1"/>
                </a:solidFill>
              </a:rPr>
              <a:t>get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install</a:t>
            </a:r>
            <a:r>
              <a:rPr lang="nb-NO" dirty="0">
                <a:solidFill>
                  <a:schemeClr val="bg1"/>
                </a:solidFill>
              </a:rPr>
              <a:t> k6</a:t>
            </a:r>
          </a:p>
          <a:p>
            <a:endParaRPr lang="nb-NO" sz="2800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Mac: </a:t>
            </a:r>
          </a:p>
          <a:p>
            <a:r>
              <a:rPr lang="nb-NO" dirty="0" err="1">
                <a:solidFill>
                  <a:schemeClr val="bg1"/>
                </a:solidFill>
              </a:rPr>
              <a:t>brew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install</a:t>
            </a:r>
            <a:r>
              <a:rPr lang="nb-NO" dirty="0">
                <a:solidFill>
                  <a:schemeClr val="bg1"/>
                </a:solidFill>
              </a:rPr>
              <a:t> k6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Windows: https://dl.bintray.com/loadimpact/windows/k6-v0.26.1-amd64.msi</a:t>
            </a:r>
            <a:endParaRPr lang="nb-NO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  <a:p>
            <a:r>
              <a:rPr lang="nb-NO" dirty="0" err="1">
                <a:solidFill>
                  <a:schemeClr val="bg1"/>
                </a:solidFill>
              </a:rPr>
              <a:t>Docker</a:t>
            </a:r>
            <a:r>
              <a:rPr lang="nb-NO" dirty="0">
                <a:solidFill>
                  <a:schemeClr val="bg1"/>
                </a:solidFill>
              </a:rPr>
              <a:t>:</a:t>
            </a:r>
          </a:p>
          <a:p>
            <a:r>
              <a:rPr lang="nb-NO" dirty="0" err="1">
                <a:solidFill>
                  <a:schemeClr val="bg1"/>
                </a:solidFill>
              </a:rPr>
              <a:t>docker</a:t>
            </a:r>
            <a:r>
              <a:rPr lang="nb-NO" dirty="0">
                <a:solidFill>
                  <a:schemeClr val="bg1"/>
                </a:solidFill>
              </a:rPr>
              <a:t> pull </a:t>
            </a:r>
            <a:r>
              <a:rPr lang="nb-NO" dirty="0" err="1">
                <a:solidFill>
                  <a:schemeClr val="bg1"/>
                </a:solidFill>
              </a:rPr>
              <a:t>loadimpact</a:t>
            </a:r>
            <a:r>
              <a:rPr lang="nb-NO" dirty="0">
                <a:solidFill>
                  <a:schemeClr val="bg1"/>
                </a:solidFill>
              </a:rPr>
              <a:t>/k6</a:t>
            </a:r>
            <a:endParaRPr lang="nb-NO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lderesultater for k6 logo test">
            <a:extLst>
              <a:ext uri="{FF2B5EF4-FFF2-40B4-BE49-F238E27FC236}">
                <a16:creationId xmlns:a16="http://schemas.microsoft.com/office/drawing/2014/main" id="{E6739BF5-5E18-42D3-AE3B-8B9F3566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413" y="4165599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9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95" y="2227457"/>
            <a:ext cx="19442430" cy="1938143"/>
          </a:xfrm>
        </p:spPr>
        <p:txBody>
          <a:bodyPr/>
          <a:lstStyle/>
          <a:p>
            <a:r>
              <a:rPr lang="nb-NO" dirty="0"/>
              <a:t>K6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FBDA-09BD-49CC-B5A2-476667D97494}"/>
              </a:ext>
            </a:extLst>
          </p:cNvPr>
          <p:cNvSpPr txBox="1"/>
          <p:nvPr/>
        </p:nvSpPr>
        <p:spPr>
          <a:xfrm>
            <a:off x="1262295" y="4165599"/>
            <a:ext cx="18301052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5400" dirty="0">
                <a:solidFill>
                  <a:schemeClr val="bg1"/>
                </a:solidFill>
              </a:rPr>
              <a:t>Open </a:t>
            </a:r>
            <a:r>
              <a:rPr lang="nb-NO" sz="5400" dirty="0" err="1">
                <a:solidFill>
                  <a:schemeClr val="bg1"/>
                </a:solidFill>
              </a:rPr>
              <a:t>source</a:t>
            </a:r>
            <a:r>
              <a:rPr lang="nb-NO" sz="5400" dirty="0">
                <a:solidFill>
                  <a:schemeClr val="bg1"/>
                </a:solidFill>
              </a:rPr>
              <a:t>, gratis og laget for utviklere</a:t>
            </a:r>
          </a:p>
          <a:p>
            <a:endParaRPr lang="nb-NO" sz="5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5400" dirty="0">
                <a:solidFill>
                  <a:schemeClr val="bg1"/>
                </a:solidFill>
              </a:rPr>
              <a:t>Lett å komme i gang 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nb-NO" sz="5400" dirty="0">
                <a:solidFill>
                  <a:schemeClr val="bg1"/>
                </a:solidFill>
              </a:rPr>
              <a:t>Kan starte med ytelsestesting fra utviklermaskin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sz="5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5400" dirty="0">
                <a:solidFill>
                  <a:schemeClr val="bg1"/>
                </a:solidFill>
              </a:rPr>
              <a:t>Kan integreres i CI/CD</a:t>
            </a:r>
          </a:p>
        </p:txBody>
      </p:sp>
    </p:spTree>
    <p:extLst>
      <p:ext uri="{BB962C8B-B14F-4D97-AF65-F5344CB8AC3E}">
        <p14:creationId xmlns:p14="http://schemas.microsoft.com/office/powerpoint/2010/main" val="125752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9854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616581">
            <a:off x="1262295" y="2227457"/>
            <a:ext cx="19442430" cy="1938143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48415F8-71AB-4565-AF00-8EC973518F7D}"/>
              </a:ext>
            </a:extLst>
          </p:cNvPr>
          <p:cNvSpPr txBox="1">
            <a:spLocks/>
          </p:cNvSpPr>
          <p:nvPr/>
        </p:nvSpPr>
        <p:spPr>
          <a:xfrm>
            <a:off x="12371167" y="4373998"/>
            <a:ext cx="9139005" cy="11795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sz="6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8D5F2-B74C-4E28-AE29-8A97EA50A053}"/>
              </a:ext>
            </a:extLst>
          </p:cNvPr>
          <p:cNvSpPr/>
          <p:nvPr/>
        </p:nvSpPr>
        <p:spPr>
          <a:xfrm rot="19557280">
            <a:off x="-556882" y="-1838400"/>
            <a:ext cx="28406159" cy="21014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3C0C329-0097-4278-8766-2501261B4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36490" y="11382329"/>
            <a:ext cx="5895399" cy="1606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E36871-CE16-43B4-ACA3-FFFC961AE992}"/>
              </a:ext>
            </a:extLst>
          </p:cNvPr>
          <p:cNvSpPr txBox="1"/>
          <p:nvPr/>
        </p:nvSpPr>
        <p:spPr>
          <a:xfrm flipH="1">
            <a:off x="3033412" y="3699084"/>
            <a:ext cx="18675510" cy="6524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6600" dirty="0"/>
              <a:t>Utvikler på </a:t>
            </a:r>
            <a:r>
              <a:rPr lang="nb-NO" sz="6600" b="1" dirty="0" err="1"/>
              <a:t>platform</a:t>
            </a:r>
            <a:r>
              <a:rPr lang="nb-NO" sz="6600" dirty="0" err="1"/>
              <a:t>teamet</a:t>
            </a:r>
            <a:r>
              <a:rPr lang="nb-NO" sz="6600" dirty="0"/>
              <a:t> med fokus på </a:t>
            </a:r>
            <a:r>
              <a:rPr lang="nb-NO" sz="6600" b="1" dirty="0"/>
              <a:t>API.</a:t>
            </a:r>
          </a:p>
          <a:p>
            <a:pPr algn="ctr">
              <a:lnSpc>
                <a:spcPct val="150000"/>
              </a:lnSpc>
            </a:pPr>
            <a:endParaRPr lang="nb-NO" sz="6600" b="1" dirty="0"/>
          </a:p>
          <a:p>
            <a:pPr algn="ctr">
              <a:lnSpc>
                <a:spcPct val="150000"/>
              </a:lnSpc>
            </a:pPr>
            <a:r>
              <a:rPr lang="nb-NO" sz="6600" dirty="0"/>
              <a:t>Brukes av Smartbokser, Smart TV, </a:t>
            </a:r>
            <a:r>
              <a:rPr lang="nb-NO" sz="6600" dirty="0" err="1"/>
              <a:t>AppleTV</a:t>
            </a:r>
            <a:r>
              <a:rPr lang="nb-NO" sz="6600" dirty="0"/>
              <a:t>, </a:t>
            </a:r>
            <a:r>
              <a:rPr lang="nb-NO" sz="6600" dirty="0" err="1"/>
              <a:t>AndroidTV</a:t>
            </a:r>
            <a:r>
              <a:rPr lang="nb-NO" sz="6600" dirty="0"/>
              <a:t>, iOS, Android, og web.</a:t>
            </a:r>
          </a:p>
          <a:p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22049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/>
              <a:t>Enkel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E4AAF-8B01-43A7-8834-F7E8D811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32" y="3939234"/>
            <a:ext cx="21937948" cy="70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/>
              <a:t>Enkel test: Resultat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06DDA-B119-43C0-8F46-ED2BEABE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29" y="2601947"/>
            <a:ext cx="17672330" cy="108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/>
              <a:t>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2735F-3CF2-4CE2-9EB0-46099156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08" y="3129626"/>
            <a:ext cx="19936596" cy="95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2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 err="1"/>
              <a:t>Checks</a:t>
            </a:r>
            <a:endParaRPr lang="nb-NO" sz="9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FD04B-7EFB-48BA-ABA7-B349A179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278" y="2598473"/>
            <a:ext cx="16755855" cy="1028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87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 err="1"/>
              <a:t>Checks</a:t>
            </a:r>
            <a:r>
              <a:rPr lang="nb-NO" sz="9600" dirty="0"/>
              <a:t> : Resultat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389C2-3B24-4940-910F-6263999C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51" y="3291409"/>
            <a:ext cx="18710510" cy="80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 err="1"/>
              <a:t>Tresholds</a:t>
            </a:r>
            <a:endParaRPr lang="nb-NO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088AC-1527-455D-A79E-E2B210E2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71" y="2601947"/>
            <a:ext cx="15712669" cy="108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 err="1"/>
              <a:t>Tresholds</a:t>
            </a:r>
            <a:r>
              <a:rPr lang="nb-NO" sz="9600" dirty="0"/>
              <a:t> : Resultat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4A771-DF9C-4E11-ABC1-1ED3EC07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7" y="3494044"/>
            <a:ext cx="20176997" cy="75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2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/>
              <a:t>Stages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A3E0A-5075-442A-A8E3-E930CF67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15" y="2601947"/>
            <a:ext cx="13321581" cy="10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/>
              <a:t>Sammenligning: Resultat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1A293-A752-4ABD-AAF5-617FC7DE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9" y="3600189"/>
            <a:ext cx="20408293" cy="79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52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B7E-71DE-42C2-BBF9-4273F03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9" y="832232"/>
            <a:ext cx="19442430" cy="1769715"/>
          </a:xfrm>
        </p:spPr>
        <p:txBody>
          <a:bodyPr>
            <a:normAutofit/>
          </a:bodyPr>
          <a:lstStyle/>
          <a:p>
            <a:r>
              <a:rPr lang="nb-NO" sz="9600" dirty="0" err="1"/>
              <a:t>Azure</a:t>
            </a:r>
            <a:r>
              <a:rPr lang="nb-NO" sz="9600" dirty="0"/>
              <a:t> Devops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1359-273B-4FEF-AE6E-8BC2C7E6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52" y="3049816"/>
            <a:ext cx="19706908" cy="94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616581">
            <a:off x="1262295" y="2227457"/>
            <a:ext cx="19442430" cy="1938143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48415F8-71AB-4565-AF00-8EC973518F7D}"/>
              </a:ext>
            </a:extLst>
          </p:cNvPr>
          <p:cNvSpPr txBox="1">
            <a:spLocks/>
          </p:cNvSpPr>
          <p:nvPr/>
        </p:nvSpPr>
        <p:spPr>
          <a:xfrm>
            <a:off x="12371167" y="4373998"/>
            <a:ext cx="9139005" cy="11795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sz="6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8D5F2-B74C-4E28-AE29-8A97EA50A053}"/>
              </a:ext>
            </a:extLst>
          </p:cNvPr>
          <p:cNvSpPr/>
          <p:nvPr/>
        </p:nvSpPr>
        <p:spPr>
          <a:xfrm rot="19557280">
            <a:off x="-556882" y="-1838400"/>
            <a:ext cx="28406159" cy="21014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3C0C329-0097-4278-8766-2501261B4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36490" y="11382329"/>
            <a:ext cx="5895399" cy="16062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89C242-4817-47F6-B6C1-80E992A494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1000"/>
          </a:blip>
          <a:stretch>
            <a:fillRect/>
          </a:stretch>
        </p:blipFill>
        <p:spPr>
          <a:xfrm>
            <a:off x="0" y="5159828"/>
            <a:ext cx="24382413" cy="9240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22C23-2E17-4E06-A976-AADA6AC78017}"/>
              </a:ext>
            </a:extLst>
          </p:cNvPr>
          <p:cNvSpPr txBox="1"/>
          <p:nvPr/>
        </p:nvSpPr>
        <p:spPr>
          <a:xfrm flipH="1">
            <a:off x="3276489" y="3333972"/>
            <a:ext cx="17819371" cy="8048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6600" dirty="0"/>
              <a:t>Noen tall fra siste 7 dager:</a:t>
            </a:r>
          </a:p>
          <a:p>
            <a:pPr algn="ctr">
              <a:lnSpc>
                <a:spcPct val="150000"/>
              </a:lnSpc>
            </a:pPr>
            <a:r>
              <a:rPr lang="nb-NO" sz="6600" b="1" dirty="0"/>
              <a:t>94,5 millioner </a:t>
            </a:r>
            <a:r>
              <a:rPr lang="nb-NO" sz="6600" dirty="0" err="1"/>
              <a:t>requests</a:t>
            </a:r>
            <a:endParaRPr lang="nb-NO" sz="6600" dirty="0"/>
          </a:p>
          <a:p>
            <a:pPr algn="ctr">
              <a:lnSpc>
                <a:spcPct val="150000"/>
              </a:lnSpc>
            </a:pPr>
            <a:r>
              <a:rPr lang="nb-NO" sz="6600" b="1" dirty="0"/>
              <a:t>~800 </a:t>
            </a:r>
            <a:r>
              <a:rPr lang="nb-NO" sz="6600" dirty="0" err="1"/>
              <a:t>requests</a:t>
            </a:r>
            <a:r>
              <a:rPr lang="nb-NO" sz="6600" dirty="0"/>
              <a:t> per </a:t>
            </a:r>
            <a:r>
              <a:rPr lang="nb-NO" sz="6600" dirty="0" err="1"/>
              <a:t>second</a:t>
            </a:r>
            <a:r>
              <a:rPr lang="nb-NO" sz="6600" dirty="0"/>
              <a:t> (</a:t>
            </a:r>
            <a:r>
              <a:rPr lang="nb-NO" sz="6600" dirty="0" err="1"/>
              <a:t>peak</a:t>
            </a:r>
            <a:r>
              <a:rPr lang="nb-NO" sz="6600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nb-NO" sz="6600" dirty="0"/>
              <a:t>Snitt responstid </a:t>
            </a:r>
            <a:r>
              <a:rPr lang="nb-NO" sz="6600" b="1" dirty="0"/>
              <a:t>38,9ms</a:t>
            </a:r>
          </a:p>
          <a:p>
            <a:pPr algn="ctr">
              <a:lnSpc>
                <a:spcPct val="150000"/>
              </a:lnSpc>
            </a:pPr>
            <a:r>
              <a:rPr lang="nb-NO" sz="6600" b="1" dirty="0"/>
              <a:t>1,8GB</a:t>
            </a:r>
            <a:r>
              <a:rPr lang="nb-NO" sz="6600" dirty="0"/>
              <a:t> komprimert JSON</a:t>
            </a:r>
          </a:p>
          <a:p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2111153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32361-134D-4883-9F08-5CBBB737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81" y="491857"/>
            <a:ext cx="18489741" cy="127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3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CE71-80DD-46DF-969F-A61E0073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22" y="2599081"/>
            <a:ext cx="19442430" cy="1769715"/>
          </a:xfrm>
        </p:spPr>
        <p:txBody>
          <a:bodyPr>
            <a:normAutofit/>
          </a:bodyPr>
          <a:lstStyle/>
          <a:p>
            <a:r>
              <a:rPr lang="nb-NO" dirty="0"/>
              <a:t>Visualisering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F7AD-CD9C-49D6-BC95-1EB7E59B2463}"/>
              </a:ext>
            </a:extLst>
          </p:cNvPr>
          <p:cNvSpPr txBox="1"/>
          <p:nvPr/>
        </p:nvSpPr>
        <p:spPr>
          <a:xfrm>
            <a:off x="1404535" y="4531359"/>
            <a:ext cx="10786671" cy="8617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4000" dirty="0">
                <a:solidFill>
                  <a:schemeClr val="bg1"/>
                </a:solidFill>
              </a:rPr>
              <a:t>K6 </a:t>
            </a:r>
            <a:r>
              <a:rPr lang="nb-NO" sz="4000" dirty="0" err="1">
                <a:solidFill>
                  <a:schemeClr val="bg1"/>
                </a:solidFill>
              </a:rPr>
              <a:t>Cloud</a:t>
            </a:r>
            <a:r>
              <a:rPr lang="nb-NO" sz="4000" dirty="0">
                <a:solidFill>
                  <a:schemeClr val="bg1"/>
                </a:solidFill>
              </a:rPr>
              <a:t> (i skyen)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nb-NO" sz="4000" dirty="0" err="1">
                <a:solidFill>
                  <a:schemeClr val="bg1"/>
                </a:solidFill>
              </a:rPr>
              <a:t>SaaS</a:t>
            </a:r>
            <a:r>
              <a:rPr lang="nb-NO" sz="4000" dirty="0">
                <a:solidFill>
                  <a:schemeClr val="bg1"/>
                </a:solidFill>
              </a:rPr>
              <a:t>, betalt løsning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nb-NO" sz="4000" dirty="0">
                <a:solidFill>
                  <a:schemeClr val="bg1"/>
                </a:solidFill>
              </a:rPr>
              <a:t>Testene kjøres i K6 sin sky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nb-NO" sz="4000" dirty="0">
                <a:solidFill>
                  <a:schemeClr val="bg1"/>
                </a:solidFill>
              </a:rPr>
              <a:t>Får automatisk visualisering og historikk</a:t>
            </a:r>
            <a:br>
              <a:rPr lang="nb-NO" sz="4000" dirty="0">
                <a:solidFill>
                  <a:schemeClr val="bg1"/>
                </a:solidFill>
              </a:rPr>
            </a:br>
            <a:endParaRPr lang="nb-NO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4000" dirty="0" err="1">
                <a:solidFill>
                  <a:schemeClr val="bg1"/>
                </a:solidFill>
              </a:rPr>
              <a:t>InfluxDB</a:t>
            </a:r>
            <a:r>
              <a:rPr lang="nb-NO" sz="4000" dirty="0">
                <a:solidFill>
                  <a:schemeClr val="bg1"/>
                </a:solidFill>
              </a:rPr>
              <a:t> og </a:t>
            </a:r>
            <a:r>
              <a:rPr lang="nb-NO" sz="4000" dirty="0" err="1">
                <a:solidFill>
                  <a:schemeClr val="bg1"/>
                </a:solidFill>
              </a:rPr>
              <a:t>Grafana</a:t>
            </a:r>
            <a:r>
              <a:rPr lang="nb-NO" sz="4000" dirty="0">
                <a:solidFill>
                  <a:schemeClr val="bg1"/>
                </a:solidFill>
              </a:rPr>
              <a:t> (</a:t>
            </a:r>
            <a:r>
              <a:rPr lang="nb-NO" sz="4000" dirty="0" err="1">
                <a:solidFill>
                  <a:schemeClr val="bg1"/>
                </a:solidFill>
              </a:rPr>
              <a:t>on</a:t>
            </a:r>
            <a:r>
              <a:rPr lang="nb-NO" sz="4000" dirty="0">
                <a:solidFill>
                  <a:schemeClr val="bg1"/>
                </a:solidFill>
              </a:rPr>
              <a:t> </a:t>
            </a:r>
            <a:r>
              <a:rPr lang="nb-NO" sz="4000" dirty="0" err="1">
                <a:solidFill>
                  <a:schemeClr val="bg1"/>
                </a:solidFill>
              </a:rPr>
              <a:t>prem</a:t>
            </a:r>
            <a:r>
              <a:rPr lang="nb-NO" sz="4000" dirty="0">
                <a:solidFill>
                  <a:schemeClr val="bg1"/>
                </a:solidFill>
              </a:rPr>
              <a:t> eller sky)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</a:rPr>
              <a:t>InfluxDB</a:t>
            </a:r>
            <a:r>
              <a:rPr lang="en-US" sz="4000" dirty="0">
                <a:solidFill>
                  <a:schemeClr val="bg1"/>
                </a:solidFill>
              </a:rPr>
              <a:t> is the open source time series database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Grafana is the open source analytics &amp; monitoring solution for every database.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1485854" lvl="1" indent="-571500">
              <a:buFont typeface="Arial" panose="020B0604020202020204" pitchFamily="34" charset="0"/>
              <a:buChar char="•"/>
            </a:pPr>
            <a:endParaRPr lang="nb-NO" sz="4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50C18-A0FF-4FD4-A4D8-52D799FF9043}"/>
              </a:ext>
            </a:extLst>
          </p:cNvPr>
          <p:cNvSpPr/>
          <p:nvPr/>
        </p:nvSpPr>
        <p:spPr>
          <a:xfrm>
            <a:off x="12682061" y="7467738"/>
            <a:ext cx="10786671" cy="211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pull 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influxdb</a:t>
            </a:r>
            <a:endParaRPr lang="nb-NO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run -p 8086:8086 -v c:temp/influxdb/var/lib/influxdb 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influxdb</a:t>
            </a:r>
            <a:endParaRPr lang="nb-NO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k6 run –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influxdb:http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://localhost:8086/ .\loadtest.js</a:t>
            </a:r>
            <a:endParaRPr lang="nb-NO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A9976-4794-4425-86AA-71B9B1B1AEB8}"/>
              </a:ext>
            </a:extLst>
          </p:cNvPr>
          <p:cNvSpPr/>
          <p:nvPr/>
        </p:nvSpPr>
        <p:spPr>
          <a:xfrm>
            <a:off x="12682061" y="10162812"/>
            <a:ext cx="1111878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docker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pull 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grafana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/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Grafana</a:t>
            </a:r>
            <a:endParaRPr lang="nb-NO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docker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run -d --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name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=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grafana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-p 3000:3000 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grafana</a:t>
            </a:r>
            <a:r>
              <a:rPr lang="nb-N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/</a:t>
            </a:r>
            <a:r>
              <a:rPr lang="nb-N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grafana</a:t>
            </a:r>
            <a:endParaRPr lang="nb-NO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31EF1-DAC9-478E-88A5-02C624365917}"/>
              </a:ext>
            </a:extLst>
          </p:cNvPr>
          <p:cNvSpPr/>
          <p:nvPr/>
        </p:nvSpPr>
        <p:spPr>
          <a:xfrm>
            <a:off x="12682061" y="4759624"/>
            <a:ext cx="1078667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k6 </a:t>
            </a:r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k6 </a:t>
            </a:r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  <a:r>
              <a:rPr 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loadtest.js</a:t>
            </a:r>
          </a:p>
        </p:txBody>
      </p:sp>
    </p:spTree>
    <p:extLst>
      <p:ext uri="{BB962C8B-B14F-4D97-AF65-F5344CB8AC3E}">
        <p14:creationId xmlns:p14="http://schemas.microsoft.com/office/powerpoint/2010/main" val="65288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CE71-80DD-46DF-969F-A61E0073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22" y="2599081"/>
            <a:ext cx="19442430" cy="1769715"/>
          </a:xfrm>
        </p:spPr>
        <p:txBody>
          <a:bodyPr>
            <a:normAutofit fontScale="90000"/>
          </a:bodyPr>
          <a:lstStyle/>
          <a:p>
            <a:r>
              <a:rPr lang="nb-NO" dirty="0"/>
              <a:t>Ting å tenke på:</a:t>
            </a:r>
            <a:br>
              <a:rPr lang="nb-NO" dirty="0"/>
            </a:br>
            <a:endParaRPr lang="nb-N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F7AD-CD9C-49D6-BC95-1EB7E59B2463}"/>
              </a:ext>
            </a:extLst>
          </p:cNvPr>
          <p:cNvSpPr txBox="1"/>
          <p:nvPr/>
        </p:nvSpPr>
        <p:spPr>
          <a:xfrm>
            <a:off x="1404534" y="4531359"/>
            <a:ext cx="20073705" cy="73866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Når bør ytelsestestene kjøre?</a:t>
            </a:r>
            <a:endParaRPr lang="nb-NO" sz="3200" dirty="0">
              <a:solidFill>
                <a:schemeClr val="bg1"/>
              </a:solidFill>
            </a:endParaRP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Manuelt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Ved hver </a:t>
            </a:r>
            <a:r>
              <a:rPr lang="nb-NO" sz="4800" dirty="0" err="1">
                <a:solidFill>
                  <a:schemeClr val="bg1"/>
                </a:solidFill>
              </a:rPr>
              <a:t>release</a:t>
            </a:r>
            <a:endParaRPr lang="nb-NO" sz="4800" dirty="0">
              <a:solidFill>
                <a:schemeClr val="bg1"/>
              </a:solidFill>
            </a:endParaRP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Nattlig</a:t>
            </a:r>
            <a:br>
              <a:rPr lang="nb-NO" sz="4800" dirty="0">
                <a:solidFill>
                  <a:schemeClr val="bg1"/>
                </a:solidFill>
              </a:rPr>
            </a:br>
            <a:endParaRPr lang="nb-NO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Hvordan stoppe/rulle tilbake en </a:t>
            </a:r>
            <a:r>
              <a:rPr lang="nb-NO" sz="4800" dirty="0" err="1">
                <a:solidFill>
                  <a:schemeClr val="bg1"/>
                </a:solidFill>
              </a:rPr>
              <a:t>release</a:t>
            </a:r>
            <a:r>
              <a:rPr lang="nb-NO" sz="4800" dirty="0">
                <a:solidFill>
                  <a:schemeClr val="bg1"/>
                </a:solidFill>
              </a:rPr>
              <a:t> når testene feiler?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Alert + rulle tilbake manuelt</a:t>
            </a:r>
          </a:p>
          <a:p>
            <a:pPr marL="1485854" lvl="1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Deployment </a:t>
            </a:r>
            <a:r>
              <a:rPr lang="nb-NO" sz="4800" dirty="0" err="1">
                <a:solidFill>
                  <a:schemeClr val="bg1"/>
                </a:solidFill>
              </a:rPr>
              <a:t>slots</a:t>
            </a:r>
            <a:endParaRPr lang="nb-NO" sz="4800" dirty="0">
              <a:solidFill>
                <a:schemeClr val="bg1"/>
              </a:solidFill>
            </a:endParaRPr>
          </a:p>
          <a:p>
            <a:pPr marL="1485854" lvl="1" indent="-571500">
              <a:buFont typeface="Arial" panose="020B0604020202020204" pitchFamily="34" charset="0"/>
              <a:buChar char="•"/>
            </a:pPr>
            <a:endParaRPr lang="nb-NO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Vær snill, ingen </a:t>
            </a:r>
            <a:r>
              <a:rPr lang="nb-NO" sz="4800" dirty="0" err="1">
                <a:solidFill>
                  <a:schemeClr val="bg1"/>
                </a:solidFill>
              </a:rPr>
              <a:t>DDoS’ing</a:t>
            </a:r>
            <a:r>
              <a:rPr lang="nb-NO" sz="4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081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4845382"/>
            <a:ext cx="6542289" cy="2774135"/>
          </a:xfrm>
        </p:spPr>
        <p:txBody>
          <a:bodyPr>
            <a:normAutofit fontScale="90000"/>
          </a:bodyPr>
          <a:lstStyle/>
          <a:p>
            <a:r>
              <a:rPr lang="nb-NO" sz="16600" dirty="0" err="1"/>
              <a:t>Cache</a:t>
            </a:r>
            <a:endParaRPr lang="nb-NO" sz="166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48415F8-71AB-4565-AF00-8EC973518F7D}"/>
              </a:ext>
            </a:extLst>
          </p:cNvPr>
          <p:cNvSpPr txBox="1">
            <a:spLocks/>
          </p:cNvSpPr>
          <p:nvPr/>
        </p:nvSpPr>
        <p:spPr>
          <a:xfrm>
            <a:off x="12085417" y="4373998"/>
            <a:ext cx="9139005" cy="11795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sz="60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9EE8EC3-B54A-4EEA-A0AB-DC076AE6080E}"/>
              </a:ext>
            </a:extLst>
          </p:cNvPr>
          <p:cNvSpPr txBox="1">
            <a:spLocks/>
          </p:cNvSpPr>
          <p:nvPr/>
        </p:nvSpPr>
        <p:spPr>
          <a:xfrm>
            <a:off x="3698324" y="8141834"/>
            <a:ext cx="6037665" cy="254647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8800" dirty="0" err="1"/>
              <a:t>InMemory</a:t>
            </a:r>
            <a:endParaRPr lang="nb-NO" sz="6600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AD82C35-465E-4AFF-9846-66A5AA90CFC5}"/>
              </a:ext>
            </a:extLst>
          </p:cNvPr>
          <p:cNvSpPr txBox="1">
            <a:spLocks/>
          </p:cNvSpPr>
          <p:nvPr/>
        </p:nvSpPr>
        <p:spPr>
          <a:xfrm>
            <a:off x="15146703" y="3994690"/>
            <a:ext cx="5069925" cy="193814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0000" lnSpcReduction="20000"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Distribuert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33572FCC-764A-4A3A-92BC-ECFABC6DFCDB}"/>
              </a:ext>
            </a:extLst>
          </p:cNvPr>
          <p:cNvSpPr txBox="1">
            <a:spLocks/>
          </p:cNvSpPr>
          <p:nvPr/>
        </p:nvSpPr>
        <p:spPr>
          <a:xfrm>
            <a:off x="11905456" y="9502066"/>
            <a:ext cx="6817947" cy="193814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5400" dirty="0"/>
              <a:t>«</a:t>
            </a:r>
            <a:r>
              <a:rPr lang="nb-NO" sz="5400" dirty="0" err="1"/>
              <a:t>Cache</a:t>
            </a:r>
            <a:r>
              <a:rPr lang="nb-NO" sz="5400" dirty="0"/>
              <a:t> </a:t>
            </a:r>
            <a:r>
              <a:rPr lang="nb-NO" sz="5400" dirty="0" err="1"/>
              <a:t>aside</a:t>
            </a:r>
            <a:r>
              <a:rPr lang="nb-NO" sz="5400" dirty="0"/>
              <a:t>»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B3008C9-B8C5-4515-AE72-52F4DB60352A}"/>
              </a:ext>
            </a:extLst>
          </p:cNvPr>
          <p:cNvSpPr txBox="1">
            <a:spLocks/>
          </p:cNvSpPr>
          <p:nvPr/>
        </p:nvSpPr>
        <p:spPr>
          <a:xfrm>
            <a:off x="8947126" y="2561805"/>
            <a:ext cx="6817947" cy="193814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5400" dirty="0" err="1"/>
              <a:t>Lazy</a:t>
            </a:r>
            <a:r>
              <a:rPr lang="nb-NO" sz="5400" dirty="0"/>
              <a:t> </a:t>
            </a:r>
            <a:r>
              <a:rPr lang="nb-NO" sz="5400" dirty="0" err="1"/>
              <a:t>loading</a:t>
            </a:r>
            <a:endParaRPr lang="nb-NO" sz="5400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7B15B27E-339A-48BE-9166-398667D1A050}"/>
              </a:ext>
            </a:extLst>
          </p:cNvPr>
          <p:cNvSpPr txBox="1">
            <a:spLocks/>
          </p:cNvSpPr>
          <p:nvPr/>
        </p:nvSpPr>
        <p:spPr>
          <a:xfrm>
            <a:off x="16807654" y="6622648"/>
            <a:ext cx="6817947" cy="193814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5400" dirty="0"/>
              <a:t>Write </a:t>
            </a:r>
            <a:r>
              <a:rPr lang="nb-NO" sz="5400" dirty="0" err="1"/>
              <a:t>through</a:t>
            </a:r>
            <a:endParaRPr lang="nb-NO" sz="5400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2170F2A-07E3-47D4-AF54-83DE10564498}"/>
              </a:ext>
            </a:extLst>
          </p:cNvPr>
          <p:cNvSpPr txBox="1">
            <a:spLocks/>
          </p:cNvSpPr>
          <p:nvPr/>
        </p:nvSpPr>
        <p:spPr>
          <a:xfrm>
            <a:off x="3698324" y="4886892"/>
            <a:ext cx="6817947" cy="193814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4800" dirty="0" err="1"/>
              <a:t>Events</a:t>
            </a:r>
            <a:endParaRPr lang="nb-NO" sz="4800" dirty="0"/>
          </a:p>
        </p:txBody>
      </p:sp>
    </p:spTree>
    <p:extLst>
      <p:ext uri="{BB962C8B-B14F-4D97-AF65-F5344CB8AC3E}">
        <p14:creationId xmlns:p14="http://schemas.microsoft.com/office/powerpoint/2010/main" val="346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95" y="2227457"/>
            <a:ext cx="19442430" cy="1938143"/>
          </a:xfrm>
        </p:spPr>
        <p:txBody>
          <a:bodyPr/>
          <a:lstStyle/>
          <a:p>
            <a:r>
              <a:rPr lang="nb-NO" dirty="0"/>
              <a:t>Ingen </a:t>
            </a:r>
            <a:r>
              <a:rPr lang="nb-NO" dirty="0" err="1"/>
              <a:t>cache</a:t>
            </a:r>
            <a:endParaRPr lang="nb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FBDA-09BD-49CC-B5A2-476667D97494}"/>
              </a:ext>
            </a:extLst>
          </p:cNvPr>
          <p:cNvSpPr txBox="1"/>
          <p:nvPr/>
        </p:nvSpPr>
        <p:spPr>
          <a:xfrm>
            <a:off x="4970465" y="4802222"/>
            <a:ext cx="13441584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Trenger</a:t>
            </a:r>
            <a:r>
              <a:rPr lang="en-US" sz="4800" dirty="0">
                <a:solidFill>
                  <a:schemeClr val="bg1"/>
                </a:solidFill>
              </a:rPr>
              <a:t> du </a:t>
            </a:r>
            <a:r>
              <a:rPr lang="en-US" sz="4800" dirty="0" err="1">
                <a:solidFill>
                  <a:schemeClr val="bg1"/>
                </a:solidFill>
              </a:rPr>
              <a:t>egentlig</a:t>
            </a:r>
            <a:r>
              <a:rPr lang="en-US" sz="4800" dirty="0">
                <a:solidFill>
                  <a:schemeClr val="bg1"/>
                </a:solidFill>
              </a:rPr>
              <a:t> cache?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sz="4800" dirty="0" err="1">
                <a:solidFill>
                  <a:schemeClr val="bg1"/>
                </a:solidFill>
              </a:rPr>
              <a:t>Systemer</a:t>
            </a:r>
            <a:r>
              <a:rPr lang="en-US" sz="4800" dirty="0">
                <a:solidFill>
                  <a:schemeClr val="bg1"/>
                </a:solidFill>
              </a:rPr>
              <a:t> uten cache </a:t>
            </a:r>
            <a:r>
              <a:rPr lang="en-US" sz="4800" dirty="0" err="1">
                <a:solidFill>
                  <a:schemeClr val="bg1"/>
                </a:solidFill>
              </a:rPr>
              <a:t>er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lette</a:t>
            </a:r>
            <a:r>
              <a:rPr lang="en-US" sz="4800" b="1" dirty="0">
                <a:solidFill>
                  <a:schemeClr val="bg1"/>
                </a:solidFill>
              </a:rPr>
              <a:t> å </a:t>
            </a:r>
            <a:r>
              <a:rPr lang="en-US" sz="4800" b="1" dirty="0" err="1">
                <a:solidFill>
                  <a:schemeClr val="bg1"/>
                </a:solidFill>
              </a:rPr>
              <a:t>forstå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dirty="0" err="1">
                <a:solidFill>
                  <a:schemeClr val="bg1"/>
                </a:solidFill>
              </a:rPr>
              <a:t>og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lette</a:t>
            </a:r>
            <a:r>
              <a:rPr lang="en-US" sz="4800" b="1" dirty="0">
                <a:solidFill>
                  <a:schemeClr val="bg1"/>
                </a:solidFill>
              </a:rPr>
              <a:t> å teste</a:t>
            </a:r>
            <a:r>
              <a:rPr lang="en-US" sz="4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48415F8-71AB-4565-AF00-8EC973518F7D}"/>
              </a:ext>
            </a:extLst>
          </p:cNvPr>
          <p:cNvSpPr txBox="1">
            <a:spLocks/>
          </p:cNvSpPr>
          <p:nvPr/>
        </p:nvSpPr>
        <p:spPr>
          <a:xfrm>
            <a:off x="12371167" y="4373998"/>
            <a:ext cx="9139005" cy="11795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8287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1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255DA-82EE-4B6C-94F6-FC572D80AA70}"/>
              </a:ext>
            </a:extLst>
          </p:cNvPr>
          <p:cNvSpPr/>
          <p:nvPr/>
        </p:nvSpPr>
        <p:spPr>
          <a:xfrm>
            <a:off x="8088085" y="10254341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29905-69BB-43EA-8471-E1955DB2E173}"/>
              </a:ext>
            </a:extLst>
          </p:cNvPr>
          <p:cNvSpPr/>
          <p:nvPr/>
        </p:nvSpPr>
        <p:spPr>
          <a:xfrm>
            <a:off x="13432972" y="10254342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008C4-A28B-4977-850F-041808DB92F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9949542" y="11065327"/>
            <a:ext cx="3483430" cy="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4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95" y="2227457"/>
            <a:ext cx="19442430" cy="1938143"/>
          </a:xfrm>
        </p:spPr>
        <p:txBody>
          <a:bodyPr/>
          <a:lstStyle/>
          <a:p>
            <a:r>
              <a:rPr lang="nb-NO" dirty="0" err="1"/>
              <a:t>ConcurrentDictionary</a:t>
            </a:r>
            <a:endParaRPr lang="nb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FBDA-09BD-49CC-B5A2-476667D97494}"/>
              </a:ext>
            </a:extLst>
          </p:cNvPr>
          <p:cNvSpPr txBox="1"/>
          <p:nvPr/>
        </p:nvSpPr>
        <p:spPr>
          <a:xfrm>
            <a:off x="1262295" y="4379755"/>
            <a:ext cx="20765474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Lett å </a:t>
            </a:r>
            <a:r>
              <a:rPr lang="nb-NO" sz="4800" dirty="0">
                <a:solidFill>
                  <a:schemeClr val="bg1"/>
                </a:solidFill>
              </a:rPr>
              <a:t>implementere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dirty="0" err="1">
                <a:solidFill>
                  <a:schemeClr val="bg1"/>
                </a:solidFill>
              </a:rPr>
              <a:t>og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lett</a:t>
            </a:r>
            <a:r>
              <a:rPr lang="en-US" sz="4800" dirty="0">
                <a:solidFill>
                  <a:schemeClr val="bg1"/>
                </a:solidFill>
              </a:rPr>
              <a:t> å teste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Lite “out of the box”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Må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implementere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strategier</a:t>
            </a:r>
            <a:r>
              <a:rPr lang="en-US" sz="4800" dirty="0">
                <a:solidFill>
                  <a:schemeClr val="bg1"/>
                </a:solidFill>
              </a:rPr>
              <a:t> for </a:t>
            </a:r>
            <a:r>
              <a:rPr lang="en-US" sz="4800" dirty="0" err="1">
                <a:solidFill>
                  <a:schemeClr val="bg1"/>
                </a:solidFill>
              </a:rPr>
              <a:t>oppdatering</a:t>
            </a:r>
            <a:r>
              <a:rPr lang="en-US" sz="4800" dirty="0">
                <a:solidFill>
                  <a:schemeClr val="bg1"/>
                </a:solidFill>
              </a:rPr>
              <a:t>/</a:t>
            </a:r>
            <a:r>
              <a:rPr lang="en-US" sz="4800" dirty="0" err="1">
                <a:solidFill>
                  <a:schemeClr val="bg1"/>
                </a:solidFill>
              </a:rPr>
              <a:t>invalidering</a:t>
            </a: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Relativt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små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datasett</a:t>
            </a:r>
            <a:r>
              <a:rPr lang="nb-NO" sz="4800" dirty="0">
                <a:solidFill>
                  <a:schemeClr val="bg1"/>
                </a:solidFill>
              </a:rPr>
              <a:t> med lav endringstakt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2ACDD-919B-42D3-B45C-57B9B2C79EC8}"/>
              </a:ext>
            </a:extLst>
          </p:cNvPr>
          <p:cNvSpPr/>
          <p:nvPr/>
        </p:nvSpPr>
        <p:spPr>
          <a:xfrm>
            <a:off x="7097486" y="1025434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3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47CACD-387D-4494-B413-91D86E995719}"/>
              </a:ext>
            </a:extLst>
          </p:cNvPr>
          <p:cNvSpPr/>
          <p:nvPr/>
        </p:nvSpPr>
        <p:spPr>
          <a:xfrm>
            <a:off x="13432972" y="10254342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152A6A-423B-4188-920A-B87C1EFEE49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9949542" y="11065327"/>
            <a:ext cx="3483430" cy="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A255A8B9-7E84-486F-826C-8EA58E9DC355}"/>
              </a:ext>
            </a:extLst>
          </p:cNvPr>
          <p:cNvSpPr/>
          <p:nvPr/>
        </p:nvSpPr>
        <p:spPr>
          <a:xfrm>
            <a:off x="8997042" y="10597240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28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95" y="2227457"/>
            <a:ext cx="19442430" cy="1938143"/>
          </a:xfrm>
        </p:spPr>
        <p:txBody>
          <a:bodyPr/>
          <a:lstStyle/>
          <a:p>
            <a:r>
              <a:rPr lang="nb-NO" dirty="0" err="1"/>
              <a:t>MemoryCache</a:t>
            </a:r>
            <a:endParaRPr lang="nb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FBDA-09BD-49CC-B5A2-476667D97494}"/>
              </a:ext>
            </a:extLst>
          </p:cNvPr>
          <p:cNvSpPr txBox="1"/>
          <p:nvPr/>
        </p:nvSpPr>
        <p:spPr>
          <a:xfrm>
            <a:off x="1262295" y="4439981"/>
            <a:ext cx="21643425" cy="590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Bruk </a:t>
            </a:r>
            <a:r>
              <a:rPr lang="nb-NO" sz="4800" b="1" dirty="0" err="1">
                <a:solidFill>
                  <a:schemeClr val="bg1"/>
                </a:solidFill>
              </a:rPr>
              <a:t>Microsoft.Extensions.Caching.Memory</a:t>
            </a:r>
            <a:endParaRPr lang="nb-NO" sz="48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Godt egnet for «</a:t>
            </a:r>
            <a:r>
              <a:rPr lang="nb-NO" sz="4800" dirty="0" err="1">
                <a:solidFill>
                  <a:schemeClr val="bg1"/>
                </a:solidFill>
              </a:rPr>
              <a:t>cache</a:t>
            </a:r>
            <a:r>
              <a:rPr lang="nb-NO" sz="4800" dirty="0">
                <a:solidFill>
                  <a:schemeClr val="bg1"/>
                </a:solidFill>
              </a:rPr>
              <a:t> </a:t>
            </a:r>
            <a:r>
              <a:rPr lang="nb-NO" sz="4800" dirty="0" err="1">
                <a:solidFill>
                  <a:schemeClr val="bg1"/>
                </a:solidFill>
              </a:rPr>
              <a:t>aside</a:t>
            </a:r>
            <a:r>
              <a:rPr lang="nb-NO" sz="4800" dirty="0">
                <a:solidFill>
                  <a:schemeClr val="bg1"/>
                </a:solidFill>
              </a:rPr>
              <a:t>» </a:t>
            </a:r>
            <a:r>
              <a:rPr lang="nb-NO" sz="4800" dirty="0" err="1">
                <a:solidFill>
                  <a:schemeClr val="bg1"/>
                </a:solidFill>
              </a:rPr>
              <a:t>pga</a:t>
            </a:r>
            <a:r>
              <a:rPr lang="nb-NO" sz="4800" dirty="0">
                <a:solidFill>
                  <a:schemeClr val="bg1"/>
                </a:solidFill>
              </a:rPr>
              <a:t> støtte for </a:t>
            </a:r>
            <a:r>
              <a:rPr lang="nb-NO" sz="4800" b="1" dirty="0">
                <a:solidFill>
                  <a:schemeClr val="bg1"/>
                </a:solidFill>
              </a:rPr>
              <a:t>Time To Live</a:t>
            </a:r>
            <a:r>
              <a:rPr lang="nb-NO" sz="4800" dirty="0">
                <a:solidFill>
                  <a:schemeClr val="bg1"/>
                </a:solidFill>
              </a:rPr>
              <a:t> (TTL)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Lar deg konfigurere </a:t>
            </a:r>
            <a:r>
              <a:rPr lang="nb-NO" sz="4800" b="1" dirty="0">
                <a:solidFill>
                  <a:schemeClr val="bg1"/>
                </a:solidFill>
              </a:rPr>
              <a:t>minneforbruket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b-NO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4800" dirty="0">
                <a:solidFill>
                  <a:schemeClr val="bg1"/>
                </a:solidFill>
              </a:rPr>
              <a:t>Lar deg håndtere når data kastes ut (</a:t>
            </a:r>
            <a:r>
              <a:rPr lang="nb-NO" sz="4800" dirty="0" err="1">
                <a:solidFill>
                  <a:schemeClr val="bg1"/>
                </a:solidFill>
              </a:rPr>
              <a:t>cache</a:t>
            </a:r>
            <a:r>
              <a:rPr lang="nb-NO" sz="4800" dirty="0">
                <a:solidFill>
                  <a:schemeClr val="bg1"/>
                </a:solidFill>
              </a:rPr>
              <a:t> </a:t>
            </a:r>
            <a:r>
              <a:rPr lang="nb-NO" sz="4800" dirty="0" err="1">
                <a:solidFill>
                  <a:schemeClr val="bg1"/>
                </a:solidFill>
              </a:rPr>
              <a:t>eviction</a:t>
            </a:r>
            <a:r>
              <a:rPr lang="nb-NO" sz="4800" dirty="0">
                <a:solidFill>
                  <a:schemeClr val="bg1"/>
                </a:solidFill>
              </a:rPr>
              <a:t>)</a:t>
            </a: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BDB98-7448-4166-A5EE-A69FBDF42999}"/>
              </a:ext>
            </a:extLst>
          </p:cNvPr>
          <p:cNvSpPr/>
          <p:nvPr/>
        </p:nvSpPr>
        <p:spPr>
          <a:xfrm>
            <a:off x="7097486" y="1025434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3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2B3C0-5327-49B3-A62A-28445A11AD65}"/>
              </a:ext>
            </a:extLst>
          </p:cNvPr>
          <p:cNvSpPr/>
          <p:nvPr/>
        </p:nvSpPr>
        <p:spPr>
          <a:xfrm>
            <a:off x="13432972" y="10254342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B3919-86D3-4EED-AD4C-07BEF891B1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949542" y="11065327"/>
            <a:ext cx="3483430" cy="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ylinder 6">
            <a:extLst>
              <a:ext uri="{FF2B5EF4-FFF2-40B4-BE49-F238E27FC236}">
                <a16:creationId xmlns:a16="http://schemas.microsoft.com/office/drawing/2014/main" id="{AD84736B-2803-4FA3-9B81-2C193A0DB604}"/>
              </a:ext>
            </a:extLst>
          </p:cNvPr>
          <p:cNvSpPr/>
          <p:nvPr/>
        </p:nvSpPr>
        <p:spPr>
          <a:xfrm>
            <a:off x="8997042" y="10597240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919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EE60-F64A-4868-B756-8B68780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95" y="2227457"/>
            <a:ext cx="19442430" cy="1938143"/>
          </a:xfrm>
        </p:spPr>
        <p:txBody>
          <a:bodyPr/>
          <a:lstStyle/>
          <a:p>
            <a:r>
              <a:rPr lang="nb-NO" dirty="0" err="1"/>
              <a:t>LazyCache</a:t>
            </a:r>
            <a:endParaRPr lang="nb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FBDA-09BD-49CC-B5A2-476667D97494}"/>
              </a:ext>
            </a:extLst>
          </p:cNvPr>
          <p:cNvSpPr txBox="1"/>
          <p:nvPr/>
        </p:nvSpPr>
        <p:spPr>
          <a:xfrm>
            <a:off x="1262295" y="4407349"/>
            <a:ext cx="21643425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5400" dirty="0">
                <a:solidFill>
                  <a:schemeClr val="bg1"/>
                </a:solidFill>
              </a:rPr>
              <a:t>Open </a:t>
            </a:r>
            <a:r>
              <a:rPr lang="nb-NO" sz="5400" dirty="0" err="1">
                <a:solidFill>
                  <a:schemeClr val="bg1"/>
                </a:solidFill>
              </a:rPr>
              <a:t>source</a:t>
            </a:r>
            <a:r>
              <a:rPr lang="nb-NO" sz="5400" dirty="0">
                <a:solidFill>
                  <a:schemeClr val="bg1"/>
                </a:solidFill>
              </a:rPr>
              <a:t> bibliotek som </a:t>
            </a:r>
            <a:r>
              <a:rPr lang="nb-NO" sz="5400" b="1" dirty="0">
                <a:solidFill>
                  <a:schemeClr val="bg1"/>
                </a:solidFill>
              </a:rPr>
              <a:t>utvider </a:t>
            </a:r>
            <a:r>
              <a:rPr lang="nb-NO" sz="5400" b="1" dirty="0" err="1">
                <a:solidFill>
                  <a:schemeClr val="bg1"/>
                </a:solidFill>
              </a:rPr>
              <a:t>MemoryCache</a:t>
            </a:r>
            <a:endParaRPr lang="nb-NO" sz="54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chemeClr val="bg1"/>
                </a:solidFill>
              </a:rPr>
              <a:t>Garanterer</a:t>
            </a:r>
            <a:r>
              <a:rPr lang="en-US" sz="5400" dirty="0">
                <a:solidFill>
                  <a:schemeClr val="bg1"/>
                </a:solidFill>
              </a:rPr>
              <a:t> at </a:t>
            </a:r>
            <a:r>
              <a:rPr lang="en-US" sz="5400" dirty="0" err="1">
                <a:solidFill>
                  <a:schemeClr val="bg1"/>
                </a:solidFill>
              </a:rPr>
              <a:t>oppdatering</a:t>
            </a:r>
            <a:r>
              <a:rPr lang="en-US" sz="5400" dirty="0">
                <a:solidFill>
                  <a:schemeClr val="bg1"/>
                </a:solidFill>
              </a:rPr>
              <a:t> av cache bare </a:t>
            </a:r>
            <a:r>
              <a:rPr lang="en-US" sz="5400" dirty="0" err="1">
                <a:solidFill>
                  <a:schemeClr val="bg1"/>
                </a:solidFill>
              </a:rPr>
              <a:t>kjøres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en</a:t>
            </a:r>
            <a:r>
              <a:rPr lang="en-US" sz="5400" dirty="0">
                <a:solidFill>
                  <a:schemeClr val="bg1"/>
                </a:solidFill>
              </a:rPr>
              <a:t> gang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 err="1">
                <a:solidFill>
                  <a:schemeClr val="bg1"/>
                </a:solidFill>
              </a:rPr>
              <a:t>Unngå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flere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samtidige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kall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mot </a:t>
            </a:r>
            <a:r>
              <a:rPr lang="en-US" sz="5400" dirty="0" err="1">
                <a:solidFill>
                  <a:schemeClr val="bg1"/>
                </a:solidFill>
              </a:rPr>
              <a:t>en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treg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tjeneste</a:t>
            </a:r>
            <a:endParaRPr lang="en-US" sz="5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FB6AB-31FD-4B64-BFF0-45055C5905F7}"/>
              </a:ext>
            </a:extLst>
          </p:cNvPr>
          <p:cNvSpPr/>
          <p:nvPr/>
        </p:nvSpPr>
        <p:spPr>
          <a:xfrm>
            <a:off x="7097486" y="1025434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3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81FC8-6906-4C08-B2B9-11E99A5E8F5F}"/>
              </a:ext>
            </a:extLst>
          </p:cNvPr>
          <p:cNvSpPr/>
          <p:nvPr/>
        </p:nvSpPr>
        <p:spPr>
          <a:xfrm>
            <a:off x="13432972" y="10254342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40ED96-2F5B-4468-9BBD-15A707E34E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949542" y="11065327"/>
            <a:ext cx="3483430" cy="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ylinder 6">
            <a:extLst>
              <a:ext uri="{FF2B5EF4-FFF2-40B4-BE49-F238E27FC236}">
                <a16:creationId xmlns:a16="http://schemas.microsoft.com/office/drawing/2014/main" id="{523BBF21-2A2E-40AC-A4CD-13279164DDA3}"/>
              </a:ext>
            </a:extLst>
          </p:cNvPr>
          <p:cNvSpPr/>
          <p:nvPr/>
        </p:nvSpPr>
        <p:spPr>
          <a:xfrm>
            <a:off x="8997042" y="10597240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98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0179D5-4436-41E1-9700-9DAC7220B341}"/>
              </a:ext>
            </a:extLst>
          </p:cNvPr>
          <p:cNvSpPr/>
          <p:nvPr/>
        </p:nvSpPr>
        <p:spPr>
          <a:xfrm>
            <a:off x="8131629" y="4201884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31306-5A1D-40F1-B203-7FCB2A7EE768}"/>
              </a:ext>
            </a:extLst>
          </p:cNvPr>
          <p:cNvSpPr/>
          <p:nvPr/>
        </p:nvSpPr>
        <p:spPr>
          <a:xfrm>
            <a:off x="14292943" y="6166753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9C075-39CA-4CDC-9BC5-B53C1168C7E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0983685" y="5012870"/>
            <a:ext cx="3309258" cy="196486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ylinder 5">
            <a:extLst>
              <a:ext uri="{FF2B5EF4-FFF2-40B4-BE49-F238E27FC236}">
                <a16:creationId xmlns:a16="http://schemas.microsoft.com/office/drawing/2014/main" id="{EE23AB22-E2FD-4D68-9E71-E4BC662A4939}"/>
              </a:ext>
            </a:extLst>
          </p:cNvPr>
          <p:cNvSpPr/>
          <p:nvPr/>
        </p:nvSpPr>
        <p:spPr>
          <a:xfrm>
            <a:off x="10031185" y="4544783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293E2-B9FA-46F4-998A-94FE7852B48A}"/>
              </a:ext>
            </a:extLst>
          </p:cNvPr>
          <p:cNvSpPr/>
          <p:nvPr/>
        </p:nvSpPr>
        <p:spPr>
          <a:xfrm>
            <a:off x="8131629" y="6166754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481F751-6B0D-43B4-AE67-2BB223A18BF5}"/>
              </a:ext>
            </a:extLst>
          </p:cNvPr>
          <p:cNvSpPr/>
          <p:nvPr/>
        </p:nvSpPr>
        <p:spPr>
          <a:xfrm>
            <a:off x="10031185" y="6509653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270BF-E119-4B98-AC34-CA1154BD664E}"/>
              </a:ext>
            </a:extLst>
          </p:cNvPr>
          <p:cNvSpPr/>
          <p:nvPr/>
        </p:nvSpPr>
        <p:spPr>
          <a:xfrm>
            <a:off x="8131629" y="8044541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1547AB3-06BC-4CF7-B8BB-DB65BD5D4464}"/>
              </a:ext>
            </a:extLst>
          </p:cNvPr>
          <p:cNvSpPr/>
          <p:nvPr/>
        </p:nvSpPr>
        <p:spPr>
          <a:xfrm>
            <a:off x="10031185" y="8387440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E0172-6546-4526-8BB4-46296C7F4E5B}"/>
              </a:ext>
            </a:extLst>
          </p:cNvPr>
          <p:cNvSpPr/>
          <p:nvPr/>
        </p:nvSpPr>
        <p:spPr>
          <a:xfrm>
            <a:off x="8131629" y="9971310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6F07E01-B690-4837-B0EE-1779E200C5E9}"/>
              </a:ext>
            </a:extLst>
          </p:cNvPr>
          <p:cNvSpPr/>
          <p:nvPr/>
        </p:nvSpPr>
        <p:spPr>
          <a:xfrm>
            <a:off x="10031185" y="10314209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F254B-993A-42ED-B01B-D4F1E36F199A}"/>
              </a:ext>
            </a:extLst>
          </p:cNvPr>
          <p:cNvSpPr/>
          <p:nvPr/>
        </p:nvSpPr>
        <p:spPr>
          <a:xfrm>
            <a:off x="8131629" y="2324097"/>
            <a:ext cx="2852056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A58AB20-E7F7-4AD9-88B9-B0E66334E15B}"/>
              </a:ext>
            </a:extLst>
          </p:cNvPr>
          <p:cNvSpPr/>
          <p:nvPr/>
        </p:nvSpPr>
        <p:spPr>
          <a:xfrm>
            <a:off x="10031185" y="2666996"/>
            <a:ext cx="794657" cy="93617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BEABB4-0BBF-4667-87E5-9FBE4AF7762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0983685" y="3135083"/>
            <a:ext cx="3309258" cy="384265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32819-CD50-4053-874B-449F6824E4A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0983685" y="6977739"/>
            <a:ext cx="3309258" cy="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194AD3-BC4F-4188-A389-9461D33968BD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0983685" y="6977739"/>
            <a:ext cx="3309258" cy="187778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BBA385-BEBC-45F3-9221-1CDA6DEE5E5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0983685" y="6977739"/>
            <a:ext cx="3309258" cy="380455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D8CBB1-A4E3-4DE8-9029-0557C7015AFF}"/>
              </a:ext>
            </a:extLst>
          </p:cNvPr>
          <p:cNvSpPr/>
          <p:nvPr/>
        </p:nvSpPr>
        <p:spPr>
          <a:xfrm>
            <a:off x="14445343" y="6319153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74B95-A142-44C1-8995-1E3E0F7C3C02}"/>
              </a:ext>
            </a:extLst>
          </p:cNvPr>
          <p:cNvSpPr/>
          <p:nvPr/>
        </p:nvSpPr>
        <p:spPr>
          <a:xfrm>
            <a:off x="14597743" y="6471553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58A5FA-1525-4D76-88C7-6C5669EBFDD6}"/>
              </a:ext>
            </a:extLst>
          </p:cNvPr>
          <p:cNvSpPr/>
          <p:nvPr/>
        </p:nvSpPr>
        <p:spPr>
          <a:xfrm>
            <a:off x="14750143" y="6623953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F1174C-30DB-4D96-B459-60B50F518A3A}"/>
              </a:ext>
            </a:extLst>
          </p:cNvPr>
          <p:cNvSpPr/>
          <p:nvPr/>
        </p:nvSpPr>
        <p:spPr>
          <a:xfrm>
            <a:off x="14902543" y="6776353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BDEB5-F51F-4A30-A51E-0BBF25A71DA6}"/>
              </a:ext>
            </a:extLst>
          </p:cNvPr>
          <p:cNvSpPr/>
          <p:nvPr/>
        </p:nvSpPr>
        <p:spPr>
          <a:xfrm>
            <a:off x="15054943" y="6928753"/>
            <a:ext cx="1861457" cy="16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>
                <a:solidFill>
                  <a:schemeClr val="tx1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2095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ovaNet">
      <a:dk1>
        <a:srgbClr val="000000"/>
      </a:dk1>
      <a:lt1>
        <a:sysClr val="window" lastClr="FFFFFF"/>
      </a:lt1>
      <a:dk2>
        <a:srgbClr val="1A1A1A"/>
      </a:dk2>
      <a:lt2>
        <a:srgbClr val="E7E6E6"/>
      </a:lt2>
      <a:accent1>
        <a:srgbClr val="50E2C1"/>
      </a:accent1>
      <a:accent2>
        <a:srgbClr val="DEF7F3"/>
      </a:accent2>
      <a:accent3>
        <a:srgbClr val="1A1A1A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46DDF5F-120D-498B-9A81-72FAA423ACEC}" vid="{7F5FBA42-CE09-4A13-83F6-55F4B22AAF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6f69f02-d2b4-4ee3-ab2a-ebaa3f402671">
      <UserInfo>
        <DisplayName>Nils Georg Skutle</DisplayName>
        <AccountId>22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8C5081DF4EDD409D40F1D0A3347347" ma:contentTypeVersion="6" ma:contentTypeDescription="Opprett et nytt dokument." ma:contentTypeScope="" ma:versionID="f9846ac9dabeda62bb1db1b922a28597">
  <xsd:schema xmlns:xsd="http://www.w3.org/2001/XMLSchema" xmlns:xs="http://www.w3.org/2001/XMLSchema" xmlns:p="http://schemas.microsoft.com/office/2006/metadata/properties" xmlns:ns2="76f69f02-d2b4-4ee3-ab2a-ebaa3f402671" xmlns:ns3="d656ca63-4431-4959-be4b-3ff5c53ff656" targetNamespace="http://schemas.microsoft.com/office/2006/metadata/properties" ma:root="true" ma:fieldsID="af9d231126e0a516aaa0ac5e79e5ef97" ns2:_="" ns3:_="">
    <xsd:import namespace="76f69f02-d2b4-4ee3-ab2a-ebaa3f402671"/>
    <xsd:import namespace="d656ca63-4431-4959-be4b-3ff5c53ff6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f69f02-d2b4-4ee3-ab2a-ebaa3f402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6ca63-4431-4959-be4b-3ff5c53ff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BE9697-816C-43D4-97BE-7D1002308032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d656ca63-4431-4959-be4b-3ff5c53ff656"/>
    <ds:schemaRef ds:uri="http://schemas.microsoft.com/office/infopath/2007/PartnerControls"/>
    <ds:schemaRef ds:uri="76f69f02-d2b4-4ee3-ab2a-ebaa3f40267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7A6DEF-A9C8-467E-807C-F90DE106D2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f69f02-d2b4-4ee3-ab2a-ebaa3f402671"/>
    <ds:schemaRef ds:uri="d656ca63-4431-4959-be4b-3ff5c53ff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F8C960-9379-4EC1-877F-9748088761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novanet</Template>
  <TotalTime>3219</TotalTime>
  <Words>1476</Words>
  <Application>Microsoft Office PowerPoint</Application>
  <PresentationFormat>Custom</PresentationFormat>
  <Paragraphs>276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Century Gothic</vt:lpstr>
      <vt:lpstr>Office-tema</vt:lpstr>
      <vt:lpstr>Caching og K6</vt:lpstr>
      <vt:lpstr>PowerPoint Presentation</vt:lpstr>
      <vt:lpstr>PowerPoint Presentation</vt:lpstr>
      <vt:lpstr>Cache</vt:lpstr>
      <vt:lpstr>Ingen cache</vt:lpstr>
      <vt:lpstr>ConcurrentDictionary</vt:lpstr>
      <vt:lpstr>MemoryCache</vt:lpstr>
      <vt:lpstr>LazyCache</vt:lpstr>
      <vt:lpstr>PowerPoint Presentation</vt:lpstr>
      <vt:lpstr>Distribuert cache</vt:lpstr>
      <vt:lpstr>Lazy loading</vt:lpstr>
      <vt:lpstr>Write through</vt:lpstr>
      <vt:lpstr>Lazy loading + Write through</vt:lpstr>
      <vt:lpstr>In memory Lazy cache + Redis Lazy loading + Redis Write through</vt:lpstr>
      <vt:lpstr>Event driven cache</vt:lpstr>
      <vt:lpstr>Ting å tenke på</vt:lpstr>
      <vt:lpstr>K6</vt:lpstr>
      <vt:lpstr>K6</vt:lpstr>
      <vt:lpstr>DEMO</vt:lpstr>
      <vt:lpstr>Enkel test</vt:lpstr>
      <vt:lpstr>Enkel test: Resultat</vt:lpstr>
      <vt:lpstr>Options</vt:lpstr>
      <vt:lpstr>Checks</vt:lpstr>
      <vt:lpstr>Checks : Resultat</vt:lpstr>
      <vt:lpstr>Tresholds</vt:lpstr>
      <vt:lpstr>Tresholds : Resultat</vt:lpstr>
      <vt:lpstr>Stages</vt:lpstr>
      <vt:lpstr>Sammenligning: Resultat</vt:lpstr>
      <vt:lpstr>Azure Devops Pipeline</vt:lpstr>
      <vt:lpstr>PowerPoint Presentation</vt:lpstr>
      <vt:lpstr>Visualisering</vt:lpstr>
      <vt:lpstr>Ting å tenke på: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Alexander Jakobsen</dc:creator>
  <cp:lastModifiedBy>Lars Alexander Jakobsen</cp:lastModifiedBy>
  <cp:revision>32</cp:revision>
  <dcterms:created xsi:type="dcterms:W3CDTF">2020-02-26T07:57:54Z</dcterms:created>
  <dcterms:modified xsi:type="dcterms:W3CDTF">2020-03-06T08:02:41Z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0x0101003B8C5081DF4EDD409D40F1D0A3347347</vt:lpwstr>
  </property>
</Properties>
</file>