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304" r:id="rId3"/>
    <p:sldId id="297" r:id="rId4"/>
    <p:sldId id="365" r:id="rId5"/>
    <p:sldId id="366" r:id="rId6"/>
  </p:sldIdLst>
  <p:sldSz cx="6858000" cy="5143500"/>
  <p:notesSz cx="6858000" cy="9144000"/>
  <p:embeddedFontLst>
    <p:embeddedFont>
      <p:font typeface="Cambria Math" panose="02040503050406030204" pitchFamily="18" charset="0"/>
      <p:regular r:id="rId8"/>
    </p:embeddedFont>
    <p:embeddedFont>
      <p:font typeface="Lexend Deca" panose="020B0604020202020204" charset="0"/>
      <p:regular r:id="rId9"/>
      <p:bold r:id="rId10"/>
    </p:embeddedFont>
    <p:embeddedFont>
      <p:font typeface="Muli" panose="02000503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7803AD54-FDB5-438A-8F40-1F8BE90A1C2E}">
          <p14:sldIdLst>
            <p14:sldId id="256"/>
            <p14:sldId id="304"/>
            <p14:sldId id="297"/>
            <p14:sldId id="365"/>
            <p14:sldId id="3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FBA"/>
    <a:srgbClr val="C194BA"/>
    <a:srgbClr val="388087"/>
    <a:srgbClr val="9B73A3"/>
    <a:srgbClr val="FFB3BA"/>
    <a:srgbClr val="FFCC00"/>
    <a:srgbClr val="C3B7C2"/>
    <a:srgbClr val="1B663E"/>
    <a:srgbClr val="EE959E"/>
    <a:srgbClr val="DBD4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259FF8-02D3-48AD-A7E2-A4B8CD10835C}">
  <a:tblStyle styleId="{B7259FF8-02D3-48AD-A7E2-A4B8CD1083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55BE8AF-EA6F-4BB5-BCA8-823521E2C47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5" autoAdjust="0"/>
    <p:restoredTop sz="94660"/>
  </p:normalViewPr>
  <p:slideViewPr>
    <p:cSldViewPr snapToGrid="0">
      <p:cViewPr varScale="1">
        <p:scale>
          <a:sx n="92" d="100"/>
          <a:sy n="92" d="100"/>
        </p:scale>
        <p:origin x="14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600" dirty="0"/>
              <a:t>Gap Year Between Publication</a:t>
            </a:r>
            <a:r>
              <a:rPr lang="en-US" sz="1600" baseline="0" dirty="0"/>
              <a:t> and Last Collected Data</a:t>
            </a:r>
            <a:endParaRPr lang="en-US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50956306300417065"/>
          <c:y val="0.18529157459179901"/>
          <c:w val="0.46452734033245846"/>
          <c:h val="0.7018192257217847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elete val="1"/>
          </c:dLbls>
          <c:cat>
            <c:strRef>
              <c:f>Sheet1!$A$2:$A$16</c:f>
              <c:strCache>
                <c:ptCount val="15"/>
                <c:pt idx="0">
                  <c:v>(Bagus Takwin et al, 2015)</c:v>
                </c:pt>
                <c:pt idx="1">
                  <c:v>(Ayu Melisa et al,2016)</c:v>
                </c:pt>
                <c:pt idx="2">
                  <c:v>(Ibrahim, 2017)</c:v>
                </c:pt>
                <c:pt idx="3">
                  <c:v>(Mawarsyah, 2018)</c:v>
                </c:pt>
                <c:pt idx="4">
                  <c:v>(Novia Masriani, 2018)</c:v>
                </c:pt>
                <c:pt idx="5">
                  <c:v>(Huswatul Fitri, 2018)</c:v>
                </c:pt>
                <c:pt idx="6">
                  <c:v>(Yudi Wahyudin, 2018)</c:v>
                </c:pt>
                <c:pt idx="7">
                  <c:v>(Adib et al, 2019)</c:v>
                </c:pt>
                <c:pt idx="8">
                  <c:v>(Razif M, 2019)</c:v>
                </c:pt>
                <c:pt idx="9">
                  <c:v>(Sovia Dona Anggrini, 2019)</c:v>
                </c:pt>
                <c:pt idx="10">
                  <c:v>(Rahmatullah, 2019)</c:v>
                </c:pt>
                <c:pt idx="11">
                  <c:v>(Zainal Abidin Achmad, 2020)</c:v>
                </c:pt>
                <c:pt idx="12">
                  <c:v>(Alfiyah Agussalim et al, 2021)</c:v>
                </c:pt>
                <c:pt idx="13">
                  <c:v>(Wasisto Rahajo Jati, 2021)</c:v>
                </c:pt>
                <c:pt idx="14">
                  <c:v>(Hidayatul Fajri, 2021)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5</c:v>
                </c:pt>
                <c:pt idx="7">
                  <c:v>3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27-45CB-B7A6-7EDF2C6A4BB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511875103"/>
        <c:axId val="1511878015"/>
      </c:barChart>
      <c:catAx>
        <c:axId val="15118751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1878015"/>
        <c:crosses val="autoZero"/>
        <c:auto val="1"/>
        <c:lblAlgn val="ctr"/>
        <c:lblOffset val="100"/>
        <c:noMultiLvlLbl val="0"/>
      </c:catAx>
      <c:valAx>
        <c:axId val="1511878015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18751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gradFill>
        <a:gsLst>
          <a:gs pos="0">
            <a:schemeClr val="accent1">
              <a:lumMod val="5000"/>
              <a:lumOff val="95000"/>
            </a:schemeClr>
          </a:gs>
          <a:gs pos="74000">
            <a:schemeClr val="accent1">
              <a:lumMod val="45000"/>
              <a:lumOff val="55000"/>
            </a:schemeClr>
          </a:gs>
          <a:gs pos="83000">
            <a:schemeClr val="accent1">
              <a:lumMod val="45000"/>
              <a:lumOff val="55000"/>
            </a:schemeClr>
          </a:gs>
          <a:gs pos="100000">
            <a:schemeClr val="accent1">
              <a:lumMod val="30000"/>
              <a:lumOff val="70000"/>
            </a:schemeClr>
          </a:gs>
        </a:gsLst>
        <a:lin ang="5400000" scaled="1"/>
      </a:gradFill>
    </a:ln>
    <a:effectLst>
      <a:outerShdw blurRad="50800" dist="50800" dir="5400000" algn="ctr" rotWithShape="0">
        <a:schemeClr val="accent2"/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3T23:35:44.112"/>
    </inkml:context>
    <inkml:brush xml:id="br0">
      <inkml:brushProperty name="width" value="0.05" units="cm"/>
      <inkml:brushProperty name="height" value="0.05" units="cm"/>
      <inkml:brushProperty name="color" value="#7A7A7A"/>
      <inkml:brushProperty name="ignorePressure" value="1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3T23:35:53.386"/>
    </inkml:context>
    <inkml:brush xml:id="br0">
      <inkml:brushProperty name="width" value="0.05" units="cm"/>
      <inkml:brushProperty name="height" value="0.05" units="cm"/>
      <inkml:brushProperty name="color" value="#7A7A7A"/>
      <inkml:brushProperty name="ignorePressure" value="1"/>
    </inkml:brush>
  </inkml:definitions>
  <inkml:trace contextRef="#ctx0" brushRef="#br0">1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4T13:18:57.871"/>
    </inkml:context>
    <inkml:brush xml:id="br0">
      <inkml:brushProperty name="width" value="0.025" units="cm"/>
      <inkml:brushProperty name="height" value="0.025" units="cm"/>
      <inkml:brushProperty name="color" value="#849398"/>
      <inkml:brushProperty name="ignorePressure" value="1"/>
    </inkml:brush>
  </inkml:definitions>
  <inkml:trace contextRef="#ctx0" brushRef="#br0">1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638f85e62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638f85e62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5319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685796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4350" y="1991825"/>
            <a:ext cx="340425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35413" y="205975"/>
            <a:ext cx="45108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6360438" y="4749851"/>
            <a:ext cx="411525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6360438" y="4749851"/>
            <a:ext cx="411525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5413" y="205975"/>
            <a:ext cx="4510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35413" y="1352550"/>
            <a:ext cx="45108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360438" y="4749851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975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975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975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975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975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975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975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975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975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1.xml"/><Relationship Id="rId18" Type="http://schemas.openxmlformats.org/officeDocument/2006/relationships/image" Target="../media/image14.png"/><Relationship Id="rId3" Type="http://schemas.openxmlformats.org/officeDocument/2006/relationships/image" Target="../media/image3.png"/><Relationship Id="rId34" Type="http://schemas.openxmlformats.org/officeDocument/2006/relationships/image" Target="../media/image35.png"/><Relationship Id="rId7" Type="http://schemas.openxmlformats.org/officeDocument/2006/relationships/image" Target="../media/image11.png"/><Relationship Id="rId12" Type="http://schemas.openxmlformats.org/officeDocument/2006/relationships/image" Target="../media/image13.png"/><Relationship Id="rId17" Type="http://schemas.openxmlformats.org/officeDocument/2006/relationships/customXml" Target="../ink/ink2.xml"/><Relationship Id="rId25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36" Type="http://schemas.openxmlformats.org/officeDocument/2006/relationships/image" Target="../media/image16.svg"/><Relationship Id="rId10" Type="http://schemas.openxmlformats.org/officeDocument/2006/relationships/image" Target="../media/image6.png"/><Relationship Id="rId19" Type="http://schemas.openxmlformats.org/officeDocument/2006/relationships/customXml" Target="../ink/ink3.xml"/><Relationship Id="rId4" Type="http://schemas.openxmlformats.org/officeDocument/2006/relationships/image" Target="../media/image9.png"/><Relationship Id="rId9" Type="http://schemas.openxmlformats.org/officeDocument/2006/relationships/image" Target="../media/image5.png"/><Relationship Id="rId35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172219" y="872550"/>
            <a:ext cx="3746475" cy="143235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950" dirty="0"/>
              <a:t>Introduction</a:t>
            </a:r>
            <a:endParaRPr sz="1950"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0856" y="1431117"/>
            <a:ext cx="1337138" cy="1523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0611" y="926680"/>
            <a:ext cx="496875" cy="544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5328" y="1306396"/>
            <a:ext cx="361556" cy="39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16269" y="3668870"/>
            <a:ext cx="439624" cy="51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03299" y="3361267"/>
            <a:ext cx="241388" cy="336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98445" y="3461349"/>
            <a:ext cx="241388" cy="33631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/>
        </p:nvSpPr>
        <p:spPr>
          <a:xfrm>
            <a:off x="172219" y="2497107"/>
            <a:ext cx="5501700" cy="76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r>
              <a:rPr lang="en" sz="1350" b="1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Author 1	: Nova Nurviana</a:t>
            </a:r>
            <a:endParaRPr sz="1350" b="1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r>
              <a:rPr lang="en" sz="1350" b="1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Author 2	: Jaka Sembiring</a:t>
            </a:r>
          </a:p>
          <a:p>
            <a:r>
              <a:rPr lang="en" sz="1350" b="1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Author 3	: Henokh Lugo</a:t>
            </a:r>
            <a:endParaRPr sz="1350" b="1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2109039" y="4021258"/>
            <a:ext cx="4756894" cy="507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SENTIMENT ANALYSIS TO MEASURE DEMOCRACY LEVEL</a:t>
            </a:r>
          </a:p>
          <a:p>
            <a:pPr algn="ctr"/>
            <a:r>
              <a:rPr lang="en-US" sz="1200" b="1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 IN INDONESIA</a:t>
            </a:r>
            <a:endParaRPr sz="1200" b="1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14969" y="742046"/>
            <a:ext cx="1064814" cy="1064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49"/>
          <p:cNvSpPr txBox="1">
            <a:spLocks noGrp="1"/>
          </p:cNvSpPr>
          <p:nvPr>
            <p:ph type="title" idx="4294967295"/>
          </p:nvPr>
        </p:nvSpPr>
        <p:spPr>
          <a:xfrm>
            <a:off x="401640" y="213759"/>
            <a:ext cx="4510800" cy="64305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ID" sz="2000" dirty="0"/>
              <a:t>The</a:t>
            </a:r>
            <a:r>
              <a:rPr lang="en" sz="2000" dirty="0"/>
              <a:t> Importance of Democracy Index</a:t>
            </a:r>
            <a:endParaRPr sz="2000" dirty="0"/>
          </a:p>
        </p:txBody>
      </p:sp>
      <p:sp>
        <p:nvSpPr>
          <p:cNvPr id="685" name="Google Shape;685;p49"/>
          <p:cNvSpPr txBox="1">
            <a:spLocks noGrp="1"/>
          </p:cNvSpPr>
          <p:nvPr>
            <p:ph type="sldNum" idx="12"/>
          </p:nvPr>
        </p:nvSpPr>
        <p:spPr>
          <a:xfrm>
            <a:off x="6360438" y="4205326"/>
            <a:ext cx="411525" cy="29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  <p:pic>
        <p:nvPicPr>
          <p:cNvPr id="687" name="Google Shape;68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1466" y="4153202"/>
            <a:ext cx="912825" cy="1040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9" name="Google Shape;68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839" y="4421508"/>
            <a:ext cx="211933" cy="617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2" name="Google Shape;692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1442" y="4506557"/>
            <a:ext cx="369844" cy="515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4" name="Google Shape;694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82115" y="4533124"/>
            <a:ext cx="504899" cy="581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95" name="Google Shape;695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47819" y="4252587"/>
            <a:ext cx="764621" cy="841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6" name="Google Shape;696;p4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10700" y="4495688"/>
            <a:ext cx="623333" cy="683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7" name="Google Shape;697;p4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97482" y="4459910"/>
            <a:ext cx="627488" cy="683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8" name="Google Shape;698;p4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908680" y="4459910"/>
            <a:ext cx="583855" cy="683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9" name="Google Shape;699;p4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261838" y="4459910"/>
            <a:ext cx="583855" cy="683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0" name="Google Shape;700;p4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521306" y="4673338"/>
            <a:ext cx="511133" cy="32828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5E96F4CF-F9EE-4127-A4D4-A7F22B067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499315"/>
              </p:ext>
            </p:extLst>
          </p:nvPr>
        </p:nvGraphicFramePr>
        <p:xfrm>
          <a:off x="401640" y="1047750"/>
          <a:ext cx="5958800" cy="2966720"/>
        </p:xfrm>
        <a:graphic>
          <a:graphicData uri="http://schemas.openxmlformats.org/drawingml/2006/table">
            <a:tbl>
              <a:tblPr firstRow="1" bandRow="1">
                <a:tableStyleId>{B7259FF8-02D3-48AD-A7E2-A4B8CD10835C}</a:tableStyleId>
              </a:tblPr>
              <a:tblGrid>
                <a:gridCol w="579872">
                  <a:extLst>
                    <a:ext uri="{9D8B030D-6E8A-4147-A177-3AD203B41FA5}">
                      <a16:colId xmlns:a16="http://schemas.microsoft.com/office/drawing/2014/main" val="807547800"/>
                    </a:ext>
                  </a:extLst>
                </a:gridCol>
                <a:gridCol w="611888">
                  <a:extLst>
                    <a:ext uri="{9D8B030D-6E8A-4147-A177-3AD203B41FA5}">
                      <a16:colId xmlns:a16="http://schemas.microsoft.com/office/drawing/2014/main" val="944415158"/>
                    </a:ext>
                  </a:extLst>
                </a:gridCol>
                <a:gridCol w="595880">
                  <a:extLst>
                    <a:ext uri="{9D8B030D-6E8A-4147-A177-3AD203B41FA5}">
                      <a16:colId xmlns:a16="http://schemas.microsoft.com/office/drawing/2014/main" val="1096226124"/>
                    </a:ext>
                  </a:extLst>
                </a:gridCol>
                <a:gridCol w="595880">
                  <a:extLst>
                    <a:ext uri="{9D8B030D-6E8A-4147-A177-3AD203B41FA5}">
                      <a16:colId xmlns:a16="http://schemas.microsoft.com/office/drawing/2014/main" val="56664300"/>
                    </a:ext>
                  </a:extLst>
                </a:gridCol>
                <a:gridCol w="595880">
                  <a:extLst>
                    <a:ext uri="{9D8B030D-6E8A-4147-A177-3AD203B41FA5}">
                      <a16:colId xmlns:a16="http://schemas.microsoft.com/office/drawing/2014/main" val="2011882952"/>
                    </a:ext>
                  </a:extLst>
                </a:gridCol>
                <a:gridCol w="595880">
                  <a:extLst>
                    <a:ext uri="{9D8B030D-6E8A-4147-A177-3AD203B41FA5}">
                      <a16:colId xmlns:a16="http://schemas.microsoft.com/office/drawing/2014/main" val="2108323128"/>
                    </a:ext>
                  </a:extLst>
                </a:gridCol>
                <a:gridCol w="595880">
                  <a:extLst>
                    <a:ext uri="{9D8B030D-6E8A-4147-A177-3AD203B41FA5}">
                      <a16:colId xmlns:a16="http://schemas.microsoft.com/office/drawing/2014/main" val="3268600215"/>
                    </a:ext>
                  </a:extLst>
                </a:gridCol>
                <a:gridCol w="595880">
                  <a:extLst>
                    <a:ext uri="{9D8B030D-6E8A-4147-A177-3AD203B41FA5}">
                      <a16:colId xmlns:a16="http://schemas.microsoft.com/office/drawing/2014/main" val="2785092111"/>
                    </a:ext>
                  </a:extLst>
                </a:gridCol>
                <a:gridCol w="595880">
                  <a:extLst>
                    <a:ext uri="{9D8B030D-6E8A-4147-A177-3AD203B41FA5}">
                      <a16:colId xmlns:a16="http://schemas.microsoft.com/office/drawing/2014/main" val="522275394"/>
                    </a:ext>
                  </a:extLst>
                </a:gridCol>
                <a:gridCol w="595880">
                  <a:extLst>
                    <a:ext uri="{9D8B030D-6E8A-4147-A177-3AD203B41FA5}">
                      <a16:colId xmlns:a16="http://schemas.microsoft.com/office/drawing/2014/main" val="2453701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867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83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416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090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65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85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38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09766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23BE347-2BB9-4BF3-B8BD-CA47263A1E49}"/>
                  </a:ext>
                </a:extLst>
              </p14:cNvPr>
              <p14:cNvContentPartPr/>
              <p14:nvPr/>
            </p14:nvContentPartPr>
            <p14:xfrm>
              <a:off x="402080" y="175954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23BE347-2BB9-4BF3-B8BD-CA47263A1E4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93440" y="16695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5ECF404-A8E8-498F-B6C2-196D809AB6F4}"/>
                  </a:ext>
                </a:extLst>
              </p14:cNvPr>
              <p14:cNvContentPartPr/>
              <p14:nvPr/>
            </p14:nvContentPartPr>
            <p14:xfrm>
              <a:off x="1484600" y="1920514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5ECF404-A8E8-498F-B6C2-196D809AB6F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475960" y="191187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5" name="Picture 44">
            <a:extLst>
              <a:ext uri="{FF2B5EF4-FFF2-40B4-BE49-F238E27FC236}">
                <a16:creationId xmlns:a16="http://schemas.microsoft.com/office/drawing/2014/main" id="{79AA9177-438B-45DD-AFC8-F1184D8860C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373400" y="1653195"/>
            <a:ext cx="1448002" cy="228631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8A4B080-39B6-4FD6-BDB5-0DEE9A5F60E3}"/>
                  </a:ext>
                </a:extLst>
              </p14:cNvPr>
              <p14:cNvContentPartPr/>
              <p14:nvPr/>
            </p14:nvContentPartPr>
            <p14:xfrm>
              <a:off x="8097" y="3303394"/>
              <a:ext cx="36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8A4B080-39B6-4FD6-BDB5-0DEE9A5F60E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77" y="3299074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61" name="Chord 60">
            <a:extLst>
              <a:ext uri="{FF2B5EF4-FFF2-40B4-BE49-F238E27FC236}">
                <a16:creationId xmlns:a16="http://schemas.microsoft.com/office/drawing/2014/main" id="{2EE0DFA6-A0E7-4340-BEC3-4EBF0894F8E0}"/>
              </a:ext>
            </a:extLst>
          </p:cNvPr>
          <p:cNvSpPr/>
          <p:nvPr/>
        </p:nvSpPr>
        <p:spPr>
          <a:xfrm>
            <a:off x="5193467" y="1570121"/>
            <a:ext cx="2365200" cy="2059200"/>
          </a:xfrm>
          <a:prstGeom prst="chord">
            <a:avLst>
              <a:gd name="adj1" fmla="val 5414995"/>
              <a:gd name="adj2" fmla="val 16200000"/>
            </a:avLst>
          </a:prstGeom>
          <a:noFill/>
          <a:ln w="15875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F047E8D-EFEE-49AC-9098-22521C1CE6A8}"/>
                  </a:ext>
                </a:extLst>
              </p:cNvPr>
              <p:cNvSpPr txBox="1"/>
              <p:nvPr/>
            </p:nvSpPr>
            <p:spPr>
              <a:xfrm>
                <a:off x="5508598" y="2471844"/>
                <a:ext cx="6814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𝐼𝐷𝐼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F047E8D-EFEE-49AC-9098-22521C1CE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598" y="2471844"/>
                <a:ext cx="681463" cy="307777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 descr="Rocket">
            <a:extLst>
              <a:ext uri="{FF2B5EF4-FFF2-40B4-BE49-F238E27FC236}">
                <a16:creationId xmlns:a16="http://schemas.microsoft.com/office/drawing/2014/main" id="{EF11774D-E10C-4881-936C-C1A2F0C1953A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 rot="2803304">
            <a:off x="3824474" y="1054891"/>
            <a:ext cx="914400" cy="914400"/>
          </a:xfrm>
          <a:prstGeom prst="rect">
            <a:avLst/>
          </a:prstGeom>
        </p:spPr>
      </p:pic>
      <p:sp>
        <p:nvSpPr>
          <p:cNvPr id="6" name="Wave 5">
            <a:extLst>
              <a:ext uri="{FF2B5EF4-FFF2-40B4-BE49-F238E27FC236}">
                <a16:creationId xmlns:a16="http://schemas.microsoft.com/office/drawing/2014/main" id="{D0356FAC-35F6-43ED-B494-B934BF74A4D1}"/>
              </a:ext>
            </a:extLst>
          </p:cNvPr>
          <p:cNvSpPr/>
          <p:nvPr/>
        </p:nvSpPr>
        <p:spPr>
          <a:xfrm>
            <a:off x="401640" y="1129030"/>
            <a:ext cx="3421495" cy="790764"/>
          </a:xfrm>
          <a:prstGeom prst="wave">
            <a:avLst>
              <a:gd name="adj1" fmla="val 12500"/>
              <a:gd name="adj2" fmla="val -2489"/>
            </a:avLst>
          </a:prstGeom>
          <a:gradFill>
            <a:gsLst>
              <a:gs pos="0">
                <a:srgbClr val="A458FF"/>
              </a:gs>
              <a:gs pos="39000">
                <a:schemeClr val="bg1"/>
              </a:gs>
              <a:gs pos="100000">
                <a:schemeClr val="accent4"/>
              </a:gs>
            </a:gsLst>
            <a:lin ang="8100019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To measure level of democracy in each province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56" name="Wave 55">
            <a:extLst>
              <a:ext uri="{FF2B5EF4-FFF2-40B4-BE49-F238E27FC236}">
                <a16:creationId xmlns:a16="http://schemas.microsoft.com/office/drawing/2014/main" id="{C13E7445-9C4A-4985-A3EB-7A9B067C597E}"/>
              </a:ext>
            </a:extLst>
          </p:cNvPr>
          <p:cNvSpPr/>
          <p:nvPr/>
        </p:nvSpPr>
        <p:spPr>
          <a:xfrm>
            <a:off x="310189" y="1834904"/>
            <a:ext cx="3421495" cy="790764"/>
          </a:xfrm>
          <a:prstGeom prst="wave">
            <a:avLst>
              <a:gd name="adj1" fmla="val 12500"/>
              <a:gd name="adj2" fmla="val -2489"/>
            </a:avLst>
          </a:prstGeom>
          <a:gradFill>
            <a:gsLst>
              <a:gs pos="0">
                <a:srgbClr val="A458FF"/>
              </a:gs>
              <a:gs pos="39000">
                <a:schemeClr val="bg1"/>
              </a:gs>
              <a:gs pos="100000">
                <a:schemeClr val="accent4"/>
              </a:gs>
            </a:gsLst>
            <a:lin ang="8100019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To make a political plan based on the value of Democracy Index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57" name="Wave 56">
            <a:extLst>
              <a:ext uri="{FF2B5EF4-FFF2-40B4-BE49-F238E27FC236}">
                <a16:creationId xmlns:a16="http://schemas.microsoft.com/office/drawing/2014/main" id="{90D69DF2-4FC2-4D84-936E-4D2305F1D2A3}"/>
              </a:ext>
            </a:extLst>
          </p:cNvPr>
          <p:cNvSpPr/>
          <p:nvPr/>
        </p:nvSpPr>
        <p:spPr>
          <a:xfrm>
            <a:off x="218738" y="2540778"/>
            <a:ext cx="3421495" cy="790764"/>
          </a:xfrm>
          <a:prstGeom prst="wave">
            <a:avLst>
              <a:gd name="adj1" fmla="val 12500"/>
              <a:gd name="adj2" fmla="val -2489"/>
            </a:avLst>
          </a:prstGeom>
          <a:gradFill>
            <a:gsLst>
              <a:gs pos="0">
                <a:srgbClr val="A458FF"/>
              </a:gs>
              <a:gs pos="39000">
                <a:schemeClr val="bg1"/>
              </a:gs>
              <a:gs pos="100000">
                <a:schemeClr val="accent4"/>
              </a:gs>
            </a:gsLst>
            <a:lin ang="8100019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As a comparison to other countries that employ democracy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66" name="Wave 65">
            <a:extLst>
              <a:ext uri="{FF2B5EF4-FFF2-40B4-BE49-F238E27FC236}">
                <a16:creationId xmlns:a16="http://schemas.microsoft.com/office/drawing/2014/main" id="{903DBD21-0FA2-48DF-BD58-9408F9C243FE}"/>
              </a:ext>
            </a:extLst>
          </p:cNvPr>
          <p:cNvSpPr/>
          <p:nvPr/>
        </p:nvSpPr>
        <p:spPr>
          <a:xfrm>
            <a:off x="264463" y="3293072"/>
            <a:ext cx="3421495" cy="790764"/>
          </a:xfrm>
          <a:prstGeom prst="wave">
            <a:avLst>
              <a:gd name="adj1" fmla="val 12500"/>
              <a:gd name="adj2" fmla="val -2489"/>
            </a:avLst>
          </a:prstGeom>
          <a:gradFill>
            <a:gsLst>
              <a:gs pos="0">
                <a:srgbClr val="A458FF"/>
              </a:gs>
              <a:gs pos="39000">
                <a:schemeClr val="bg1"/>
              </a:gs>
              <a:gs pos="100000">
                <a:schemeClr val="accent4"/>
              </a:gs>
            </a:gsLst>
            <a:lin ang="8100019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It provides data to support study about democracy</a:t>
            </a:r>
            <a:endParaRPr lang="en-ID" dirty="0">
              <a:solidFill>
                <a:schemeClr val="tx1"/>
              </a:solidFill>
            </a:endParaRPr>
          </a:p>
        </p:txBody>
      </p:sp>
      <p:pic>
        <p:nvPicPr>
          <p:cNvPr id="68" name="Graphic 67" descr="Rocket">
            <a:extLst>
              <a:ext uri="{FF2B5EF4-FFF2-40B4-BE49-F238E27FC236}">
                <a16:creationId xmlns:a16="http://schemas.microsoft.com/office/drawing/2014/main" id="{2A2836E1-0DB4-4F33-87AF-113C174CCA6F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 rot="2803304">
            <a:off x="3802609" y="1807249"/>
            <a:ext cx="914400" cy="914400"/>
          </a:xfrm>
          <a:prstGeom prst="rect">
            <a:avLst/>
          </a:prstGeom>
        </p:spPr>
      </p:pic>
      <p:pic>
        <p:nvPicPr>
          <p:cNvPr id="69" name="Graphic 68" descr="Rocket">
            <a:extLst>
              <a:ext uri="{FF2B5EF4-FFF2-40B4-BE49-F238E27FC236}">
                <a16:creationId xmlns:a16="http://schemas.microsoft.com/office/drawing/2014/main" id="{E1859B4E-8393-4485-9431-1A59A0110BBA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 rot="2803304">
            <a:off x="3802609" y="2506439"/>
            <a:ext cx="914400" cy="914400"/>
          </a:xfrm>
          <a:prstGeom prst="rect">
            <a:avLst/>
          </a:prstGeom>
        </p:spPr>
      </p:pic>
      <p:pic>
        <p:nvPicPr>
          <p:cNvPr id="70" name="Graphic 69" descr="Rocket">
            <a:extLst>
              <a:ext uri="{FF2B5EF4-FFF2-40B4-BE49-F238E27FC236}">
                <a16:creationId xmlns:a16="http://schemas.microsoft.com/office/drawing/2014/main" id="{3FB55B5B-2CE9-4891-BBEA-957EB24EC400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 rot="2803304">
            <a:off x="3802609" y="320562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402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6D4ADE7-BD43-4E79-AF6C-49A07A4ED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12" y="205975"/>
            <a:ext cx="1673943" cy="500607"/>
          </a:xfrm>
        </p:spPr>
        <p:txBody>
          <a:bodyPr/>
          <a:lstStyle/>
          <a:p>
            <a:r>
              <a:rPr lang="en-US" sz="2800" dirty="0"/>
              <a:t>Problem</a:t>
            </a:r>
            <a:r>
              <a:rPr lang="en-US" dirty="0"/>
              <a:t>:</a:t>
            </a:r>
            <a:endParaRPr lang="en-ID" dirty="0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1C1266AB-D285-4A00-95A0-7C18CD1D5F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1573109"/>
              </p:ext>
            </p:extLst>
          </p:nvPr>
        </p:nvGraphicFramePr>
        <p:xfrm>
          <a:off x="313013" y="881495"/>
          <a:ext cx="6118960" cy="40560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42F4D4-857E-4EE9-861B-4F91D8F13ECF}"/>
              </a:ext>
            </a:extLst>
          </p:cNvPr>
          <p:cNvCxnSpPr/>
          <p:nvPr/>
        </p:nvCxnSpPr>
        <p:spPr>
          <a:xfrm>
            <a:off x="4520045" y="1704109"/>
            <a:ext cx="0" cy="2712027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69AEFD1-3A1C-4ADF-8951-EEA1043B43B6}"/>
                  </a:ext>
                </a:extLst>
              </p:cNvPr>
              <p:cNvSpPr txBox="1"/>
              <p:nvPr/>
            </p:nvSpPr>
            <p:spPr>
              <a:xfrm>
                <a:off x="4686300" y="1548245"/>
                <a:ext cx="6754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D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ID" dirty="0">
                    <a:solidFill>
                      <a:schemeClr val="bg1"/>
                    </a:solidFill>
                  </a:rPr>
                  <a:t>=2,3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69AEFD1-3A1C-4ADF-8951-EEA1043B4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300" y="1548245"/>
                <a:ext cx="675410" cy="307777"/>
              </a:xfrm>
              <a:prstGeom prst="rect">
                <a:avLst/>
              </a:prstGeom>
              <a:blipFill>
                <a:blip r:embed="rId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itle 6">
            <a:extLst>
              <a:ext uri="{FF2B5EF4-FFF2-40B4-BE49-F238E27FC236}">
                <a16:creationId xmlns:a16="http://schemas.microsoft.com/office/drawing/2014/main" id="{D0CD2DED-E338-4A99-88CD-7C8DA671E308}"/>
              </a:ext>
            </a:extLst>
          </p:cNvPr>
          <p:cNvSpPr txBox="1">
            <a:spLocks/>
          </p:cNvSpPr>
          <p:nvPr/>
        </p:nvSpPr>
        <p:spPr>
          <a:xfrm>
            <a:off x="2363428" y="226757"/>
            <a:ext cx="4313233" cy="500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sz="1400" dirty="0"/>
              <a:t>Delay 2 years between publication and last collected data</a:t>
            </a: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2910194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40CCB2-6EC0-4691-94B8-2C16AD50BD03}"/>
              </a:ext>
            </a:extLst>
          </p:cNvPr>
          <p:cNvSpPr/>
          <p:nvPr/>
        </p:nvSpPr>
        <p:spPr>
          <a:xfrm>
            <a:off x="3002973" y="388932"/>
            <a:ext cx="3013364" cy="920321"/>
          </a:xfrm>
          <a:custGeom>
            <a:avLst/>
            <a:gdLst>
              <a:gd name="connsiteX0" fmla="*/ 0 w 3002972"/>
              <a:gd name="connsiteY0" fmla="*/ 0 h 1028700"/>
              <a:gd name="connsiteX1" fmla="*/ 3002972 w 3002972"/>
              <a:gd name="connsiteY1" fmla="*/ 0 h 1028700"/>
              <a:gd name="connsiteX2" fmla="*/ 3002972 w 3002972"/>
              <a:gd name="connsiteY2" fmla="*/ 1028700 h 1028700"/>
              <a:gd name="connsiteX3" fmla="*/ 0 w 3002972"/>
              <a:gd name="connsiteY3" fmla="*/ 1028700 h 1028700"/>
              <a:gd name="connsiteX4" fmla="*/ 0 w 3002972"/>
              <a:gd name="connsiteY4" fmla="*/ 0 h 1028700"/>
              <a:gd name="connsiteX0" fmla="*/ 0 w 3002972"/>
              <a:gd name="connsiteY0" fmla="*/ 0 h 1120140"/>
              <a:gd name="connsiteX1" fmla="*/ 3002972 w 3002972"/>
              <a:gd name="connsiteY1" fmla="*/ 0 h 1120140"/>
              <a:gd name="connsiteX2" fmla="*/ 3002972 w 3002972"/>
              <a:gd name="connsiteY2" fmla="*/ 1028700 h 1120140"/>
              <a:gd name="connsiteX3" fmla="*/ 91440 w 3002972"/>
              <a:gd name="connsiteY3" fmla="*/ 1120140 h 1120140"/>
              <a:gd name="connsiteX0" fmla="*/ 1 w 3002973"/>
              <a:gd name="connsiteY0" fmla="*/ 5195 h 1125335"/>
              <a:gd name="connsiteX1" fmla="*/ 0 w 3002973"/>
              <a:gd name="connsiteY1" fmla="*/ 0 h 1125335"/>
              <a:gd name="connsiteX2" fmla="*/ 3002973 w 3002973"/>
              <a:gd name="connsiteY2" fmla="*/ 5195 h 1125335"/>
              <a:gd name="connsiteX3" fmla="*/ 3002973 w 3002973"/>
              <a:gd name="connsiteY3" fmla="*/ 1033895 h 1125335"/>
              <a:gd name="connsiteX4" fmla="*/ 91441 w 3002973"/>
              <a:gd name="connsiteY4" fmla="*/ 1125335 h 1125335"/>
              <a:gd name="connsiteX0" fmla="*/ 1 w 3002973"/>
              <a:gd name="connsiteY0" fmla="*/ 5195 h 1125335"/>
              <a:gd name="connsiteX1" fmla="*/ 0 w 3002973"/>
              <a:gd name="connsiteY1" fmla="*/ 0 h 1125335"/>
              <a:gd name="connsiteX2" fmla="*/ 3002973 w 3002973"/>
              <a:gd name="connsiteY2" fmla="*/ 5195 h 1125335"/>
              <a:gd name="connsiteX3" fmla="*/ 3002973 w 3002973"/>
              <a:gd name="connsiteY3" fmla="*/ 1033895 h 1125335"/>
              <a:gd name="connsiteX4" fmla="*/ 91441 w 3002973"/>
              <a:gd name="connsiteY4" fmla="*/ 1125335 h 1125335"/>
              <a:gd name="connsiteX0" fmla="*/ 1 w 3002973"/>
              <a:gd name="connsiteY0" fmla="*/ 5195 h 1066108"/>
              <a:gd name="connsiteX1" fmla="*/ 0 w 3002973"/>
              <a:gd name="connsiteY1" fmla="*/ 0 h 1066108"/>
              <a:gd name="connsiteX2" fmla="*/ 3002973 w 3002973"/>
              <a:gd name="connsiteY2" fmla="*/ 5195 h 1066108"/>
              <a:gd name="connsiteX3" fmla="*/ 3002973 w 3002973"/>
              <a:gd name="connsiteY3" fmla="*/ 1033895 h 1066108"/>
              <a:gd name="connsiteX4" fmla="*/ 91441 w 3002973"/>
              <a:gd name="connsiteY4" fmla="*/ 1066108 h 1066108"/>
              <a:gd name="connsiteX0" fmla="*/ 53532 w 3056504"/>
              <a:gd name="connsiteY0" fmla="*/ 5195 h 1066108"/>
              <a:gd name="connsiteX1" fmla="*/ 53531 w 3056504"/>
              <a:gd name="connsiteY1" fmla="*/ 0 h 1066108"/>
              <a:gd name="connsiteX2" fmla="*/ 3056504 w 3056504"/>
              <a:gd name="connsiteY2" fmla="*/ 5195 h 1066108"/>
              <a:gd name="connsiteX3" fmla="*/ 3056504 w 3056504"/>
              <a:gd name="connsiteY3" fmla="*/ 1033895 h 1066108"/>
              <a:gd name="connsiteX4" fmla="*/ 0 w 3056504"/>
              <a:gd name="connsiteY4" fmla="*/ 1066108 h 1066108"/>
              <a:gd name="connsiteX0" fmla="*/ 62132 w 3065104"/>
              <a:gd name="connsiteY0" fmla="*/ 98 h 1061011"/>
              <a:gd name="connsiteX1" fmla="*/ 0 w 3065104"/>
              <a:gd name="connsiteY1" fmla="*/ 18594 h 1061011"/>
              <a:gd name="connsiteX2" fmla="*/ 3065104 w 3065104"/>
              <a:gd name="connsiteY2" fmla="*/ 98 h 1061011"/>
              <a:gd name="connsiteX3" fmla="*/ 3065104 w 3065104"/>
              <a:gd name="connsiteY3" fmla="*/ 1028798 h 1061011"/>
              <a:gd name="connsiteX4" fmla="*/ 8600 w 3065104"/>
              <a:gd name="connsiteY4" fmla="*/ 1061011 h 1061011"/>
              <a:gd name="connsiteX0" fmla="*/ 53532 w 3056504"/>
              <a:gd name="connsiteY0" fmla="*/ 98 h 1061011"/>
              <a:gd name="connsiteX1" fmla="*/ 94951 w 3056504"/>
              <a:gd name="connsiteY1" fmla="*/ 18595 h 1061011"/>
              <a:gd name="connsiteX2" fmla="*/ 3056504 w 3056504"/>
              <a:gd name="connsiteY2" fmla="*/ 98 h 1061011"/>
              <a:gd name="connsiteX3" fmla="*/ 3056504 w 3056504"/>
              <a:gd name="connsiteY3" fmla="*/ 1028798 h 1061011"/>
              <a:gd name="connsiteX4" fmla="*/ 0 w 3056504"/>
              <a:gd name="connsiteY4" fmla="*/ 1061011 h 1061011"/>
              <a:gd name="connsiteX0" fmla="*/ 0 w 3002972"/>
              <a:gd name="connsiteY0" fmla="*/ 98 h 1049165"/>
              <a:gd name="connsiteX1" fmla="*/ 41419 w 3002972"/>
              <a:gd name="connsiteY1" fmla="*/ 18595 h 1049165"/>
              <a:gd name="connsiteX2" fmla="*/ 3002972 w 3002972"/>
              <a:gd name="connsiteY2" fmla="*/ 98 h 1049165"/>
              <a:gd name="connsiteX3" fmla="*/ 3002972 w 3002972"/>
              <a:gd name="connsiteY3" fmla="*/ 1028798 h 1049165"/>
              <a:gd name="connsiteX4" fmla="*/ 29309 w 3002972"/>
              <a:gd name="connsiteY4" fmla="*/ 1049165 h 1049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2972" h="1049165">
                <a:moveTo>
                  <a:pt x="0" y="98"/>
                </a:moveTo>
                <a:cubicBezTo>
                  <a:pt x="0" y="-1634"/>
                  <a:pt x="41419" y="20327"/>
                  <a:pt x="41419" y="18595"/>
                </a:cubicBezTo>
                <a:lnTo>
                  <a:pt x="3002972" y="98"/>
                </a:lnTo>
                <a:lnTo>
                  <a:pt x="3002972" y="1028798"/>
                </a:lnTo>
                <a:lnTo>
                  <a:pt x="29309" y="1049165"/>
                </a:lnTo>
              </a:path>
            </a:pathLst>
          </a:custGeom>
          <a:noFill/>
          <a:ln w="7302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6D4ADE7-BD43-4E79-AF6C-49A07A4ED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516" y="389657"/>
            <a:ext cx="4157370" cy="706582"/>
          </a:xfrm>
          <a:noFill/>
        </p:spPr>
        <p:txBody>
          <a:bodyPr/>
          <a:lstStyle/>
          <a:p>
            <a:pPr algn="ctr"/>
            <a:r>
              <a:rPr lang="en-US" sz="2800" dirty="0"/>
              <a:t>Literature Review</a:t>
            </a:r>
            <a:endParaRPr lang="en-ID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5CEB9AA-5A44-4554-AC44-496D89704E34}"/>
              </a:ext>
            </a:extLst>
          </p:cNvPr>
          <p:cNvCxnSpPr>
            <a:cxnSpLocks/>
          </p:cNvCxnSpPr>
          <p:nvPr/>
        </p:nvCxnSpPr>
        <p:spPr>
          <a:xfrm flipH="1">
            <a:off x="3002973" y="388932"/>
            <a:ext cx="1" cy="19742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215CD8D-FD90-4316-906A-3FA939A4D054}"/>
              </a:ext>
            </a:extLst>
          </p:cNvPr>
          <p:cNvCxnSpPr>
            <a:cxnSpLocks/>
          </p:cNvCxnSpPr>
          <p:nvPr/>
        </p:nvCxnSpPr>
        <p:spPr>
          <a:xfrm>
            <a:off x="3023757" y="997525"/>
            <a:ext cx="0" cy="31172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8878853-039E-42EE-9D58-3ABBDF82EF3F}"/>
              </a:ext>
            </a:extLst>
          </p:cNvPr>
          <p:cNvSpPr txBox="1"/>
          <p:nvPr/>
        </p:nvSpPr>
        <p:spPr>
          <a:xfrm>
            <a:off x="5472830" y="3034145"/>
            <a:ext cx="1239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(Faisal, 2020)</a:t>
            </a:r>
            <a:endParaRPr lang="en-ID" sz="11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C615DD-EFCC-49F4-98D5-45470DBE965C}"/>
              </a:ext>
            </a:extLst>
          </p:cNvPr>
          <p:cNvSpPr txBox="1"/>
          <p:nvPr/>
        </p:nvSpPr>
        <p:spPr>
          <a:xfrm>
            <a:off x="5590464" y="3527671"/>
            <a:ext cx="129592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2">
                    <a:lumMod val="75000"/>
                  </a:schemeClr>
                </a:solidFill>
              </a:rPr>
              <a:t>Forecasting IDI 2019 Using Moving Average and Correlation between Aspect</a:t>
            </a:r>
            <a:endParaRPr lang="en-ID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BC09B1E-2C1C-4B4F-A611-4759207B2C67}"/>
              </a:ext>
            </a:extLst>
          </p:cNvPr>
          <p:cNvSpPr txBox="1"/>
          <p:nvPr/>
        </p:nvSpPr>
        <p:spPr>
          <a:xfrm>
            <a:off x="4100561" y="3041755"/>
            <a:ext cx="1239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(Huda,2019)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2D9C2B0-3DA2-4C52-B512-7169206707FC}"/>
              </a:ext>
            </a:extLst>
          </p:cNvPr>
          <p:cNvSpPr txBox="1"/>
          <p:nvPr/>
        </p:nvSpPr>
        <p:spPr>
          <a:xfrm>
            <a:off x="4337329" y="3543409"/>
            <a:ext cx="11315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2">
                    <a:lumMod val="75000"/>
                  </a:schemeClr>
                </a:solidFill>
              </a:rPr>
              <a:t>Forecasting IDI 2018 Using Exponential Smoothing</a:t>
            </a:r>
            <a:endParaRPr lang="en-ID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7E951F1-A709-4323-AAF3-BF46ECFE8780}"/>
              </a:ext>
            </a:extLst>
          </p:cNvPr>
          <p:cNvSpPr txBox="1"/>
          <p:nvPr/>
        </p:nvSpPr>
        <p:spPr>
          <a:xfrm>
            <a:off x="2820392" y="3060263"/>
            <a:ext cx="1374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(Bashar, 2019)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30087C-7083-4B07-88C0-14C75A446D45}"/>
              </a:ext>
            </a:extLst>
          </p:cNvPr>
          <p:cNvSpPr txBox="1"/>
          <p:nvPr/>
        </p:nvSpPr>
        <p:spPr>
          <a:xfrm>
            <a:off x="1456418" y="3002793"/>
            <a:ext cx="13740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(Klaus and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Krieger, 2021)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FB5563-667F-4718-A243-B6B7C1FADF90}"/>
              </a:ext>
            </a:extLst>
          </p:cNvPr>
          <p:cNvSpPr txBox="1"/>
          <p:nvPr/>
        </p:nvSpPr>
        <p:spPr>
          <a:xfrm>
            <a:off x="270858" y="3017262"/>
            <a:ext cx="13740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(Lutz and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du Toit, 2014)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D581C3-E0F0-4A5F-914E-21BBCA427928}"/>
              </a:ext>
            </a:extLst>
          </p:cNvPr>
          <p:cNvSpPr txBox="1"/>
          <p:nvPr/>
        </p:nvSpPr>
        <p:spPr>
          <a:xfrm>
            <a:off x="479126" y="3462618"/>
            <a:ext cx="113155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2">
                    <a:lumMod val="75000"/>
                  </a:schemeClr>
                </a:solidFill>
              </a:rPr>
              <a:t>Measuring democracy from twitter using sentiment analysis</a:t>
            </a:r>
            <a:endParaRPr lang="en-ID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812C7E7-F034-407C-B6E0-9418D96B3576}"/>
              </a:ext>
            </a:extLst>
          </p:cNvPr>
          <p:cNvSpPr txBox="1"/>
          <p:nvPr/>
        </p:nvSpPr>
        <p:spPr>
          <a:xfrm>
            <a:off x="3103832" y="3491150"/>
            <a:ext cx="113155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2">
                    <a:lumMod val="75000"/>
                  </a:schemeClr>
                </a:solidFill>
              </a:rPr>
              <a:t>Using Non Response Analysis to predict democracy value</a:t>
            </a:r>
            <a:endParaRPr lang="en-ID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2B812B-D773-4F6D-8BD4-960B7272183F}"/>
              </a:ext>
            </a:extLst>
          </p:cNvPr>
          <p:cNvSpPr txBox="1"/>
          <p:nvPr/>
        </p:nvSpPr>
        <p:spPr>
          <a:xfrm>
            <a:off x="1688842" y="3491150"/>
            <a:ext cx="113155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2">
                    <a:lumMod val="75000"/>
                  </a:schemeClr>
                </a:solidFill>
              </a:rPr>
              <a:t>Using machine learning to conduct research about democracy indicator</a:t>
            </a:r>
            <a:endParaRPr lang="en-ID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5EC857-F847-44DB-8FD8-F528DA2DF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62" y="1657065"/>
            <a:ext cx="1436553" cy="143655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F5894F37-5371-4100-9DE5-EBFCDA8F1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35" y="1655128"/>
            <a:ext cx="1436553" cy="143655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FA28961B-AF38-4BC6-A39D-847FD429B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829" y="1649829"/>
            <a:ext cx="1436553" cy="143655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47975B7-AB9A-487C-A712-49AA4A95D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561" y="1649829"/>
            <a:ext cx="1436553" cy="1436553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6F0D117-BD40-4480-BAAB-67C409439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447" y="1607048"/>
            <a:ext cx="1436553" cy="143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208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6D4ADE7-BD43-4E79-AF6C-49A07A4ED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588" y="129884"/>
            <a:ext cx="4157370" cy="706582"/>
          </a:xfrm>
          <a:noFill/>
        </p:spPr>
        <p:txBody>
          <a:bodyPr/>
          <a:lstStyle/>
          <a:p>
            <a:pPr algn="ctr"/>
            <a:r>
              <a:rPr lang="en-US" sz="2800" dirty="0"/>
              <a:t>Hypothesis</a:t>
            </a: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6F2EC4-9C94-4B6D-9C72-11CBCA6A8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722" y="1630340"/>
            <a:ext cx="3436360" cy="22372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80E99C-493D-47FC-9B8E-EFF5D4908768}"/>
              </a:ext>
            </a:extLst>
          </p:cNvPr>
          <p:cNvSpPr txBox="1"/>
          <p:nvPr/>
        </p:nvSpPr>
        <p:spPr>
          <a:xfrm>
            <a:off x="-20926" y="1422112"/>
            <a:ext cx="22548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Sentiment analysis can be used as an alternative method to measure democracy level</a:t>
            </a:r>
          </a:p>
          <a:p>
            <a:endParaRPr lang="en-ID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D2D465-AE02-4056-9B70-7278B03A1945}"/>
              </a:ext>
            </a:extLst>
          </p:cNvPr>
          <p:cNvCxnSpPr/>
          <p:nvPr/>
        </p:nvCxnSpPr>
        <p:spPr>
          <a:xfrm>
            <a:off x="9888" y="2251363"/>
            <a:ext cx="2057399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58B6FC2-6105-42B9-A26F-0814B83DAB5D}"/>
              </a:ext>
            </a:extLst>
          </p:cNvPr>
          <p:cNvSpPr txBox="1"/>
          <p:nvPr/>
        </p:nvSpPr>
        <p:spPr>
          <a:xfrm>
            <a:off x="4322618" y="1275918"/>
            <a:ext cx="2254827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</a:rPr>
              <a:t>The prediction of democracy level using sentiment analysis has higher time resolution than using regression of democracy index value</a:t>
            </a:r>
          </a:p>
          <a:p>
            <a:endParaRPr lang="en-ID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C7FC8B3-B631-4C73-A9D9-211ABBBB4F40}"/>
              </a:ext>
            </a:extLst>
          </p:cNvPr>
          <p:cNvCxnSpPr/>
          <p:nvPr/>
        </p:nvCxnSpPr>
        <p:spPr>
          <a:xfrm>
            <a:off x="4421331" y="2251363"/>
            <a:ext cx="2057399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533EB84-6C7A-45B9-A7AA-85432640C56B}"/>
              </a:ext>
            </a:extLst>
          </p:cNvPr>
          <p:cNvSpPr txBox="1"/>
          <p:nvPr/>
        </p:nvSpPr>
        <p:spPr>
          <a:xfrm>
            <a:off x="2166504" y="3724709"/>
            <a:ext cx="22548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</a:rPr>
              <a:t>We expect there is relation between democracy index and sentiment analysis where sentiment analysis can predict democracy index in any specific year</a:t>
            </a:r>
            <a:endParaRPr lang="en-ID" sz="1100" dirty="0">
              <a:solidFill>
                <a:schemeClr val="tx2"/>
              </a:solidFill>
            </a:endParaRPr>
          </a:p>
          <a:p>
            <a:endParaRPr lang="en-ID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C685467-FD84-4642-8C5E-090074635D95}"/>
              </a:ext>
            </a:extLst>
          </p:cNvPr>
          <p:cNvCxnSpPr/>
          <p:nvPr/>
        </p:nvCxnSpPr>
        <p:spPr>
          <a:xfrm>
            <a:off x="2233901" y="4876800"/>
            <a:ext cx="2057399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71204"/>
      </p:ext>
    </p:extLst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3284</TotalTime>
  <Words>221</Words>
  <Application>Microsoft Office PowerPoint</Application>
  <PresentationFormat>Custom</PresentationFormat>
  <Paragraphs>34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Lexend Deca</vt:lpstr>
      <vt:lpstr>Cambria Math</vt:lpstr>
      <vt:lpstr>Muli</vt:lpstr>
      <vt:lpstr>Arial</vt:lpstr>
      <vt:lpstr>Aliena template</vt:lpstr>
      <vt:lpstr>Introduction</vt:lpstr>
      <vt:lpstr>The Importance of Democracy Index</vt:lpstr>
      <vt:lpstr>Problem:</vt:lpstr>
      <vt:lpstr>Literature Review</vt:lpstr>
      <vt:lpstr>Hypothesis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Pemodelan Stokastik  Indeks Demokrasi Indonesia menggunakan Metode Penggalian Teks</dc:title>
  <dc:creator>Asus</dc:creator>
  <cp:lastModifiedBy>Nova Nurviana</cp:lastModifiedBy>
  <cp:revision>54</cp:revision>
  <dcterms:modified xsi:type="dcterms:W3CDTF">2022-02-22T06:56:59Z</dcterms:modified>
</cp:coreProperties>
</file>