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304" r:id="rId3"/>
    <p:sldId id="297" r:id="rId4"/>
    <p:sldId id="365" r:id="rId5"/>
    <p:sldId id="366" r:id="rId6"/>
  </p:sldIdLst>
  <p:sldSz cx="6858000" cy="5143500"/>
  <p:notesSz cx="6858000" cy="9144000"/>
  <p:embeddedFontLst>
    <p:embeddedFont>
      <p:font typeface="Cambria Math" panose="02040503050406030204" pitchFamily="18" charset="0"/>
      <p:regular r:id="rId8"/>
    </p:embeddedFont>
    <p:embeddedFont>
      <p:font typeface="Lexend Deca" panose="020B0604020202020204" charset="0"/>
      <p:regular r:id="rId9"/>
      <p:bold r:id="rId10"/>
    </p:embeddedFont>
    <p:embeddedFont>
      <p:font typeface="Muli" panose="02000503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803AD54-FDB5-438A-8F40-1F8BE90A1C2E}">
          <p14:sldIdLst>
            <p14:sldId id="256"/>
            <p14:sldId id="304"/>
            <p14:sldId id="297"/>
            <p14:sldId id="365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087"/>
    <a:srgbClr val="C194BA"/>
    <a:srgbClr val="9B73A3"/>
    <a:srgbClr val="FFDFBA"/>
    <a:srgbClr val="FFB3BA"/>
    <a:srgbClr val="FFCC00"/>
    <a:srgbClr val="C3B7C2"/>
    <a:srgbClr val="1B663E"/>
    <a:srgbClr val="EE959E"/>
    <a:srgbClr val="DBD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259FF8-02D3-48AD-A7E2-A4B8CD10835C}">
  <a:tblStyle styleId="{B7259FF8-02D3-48AD-A7E2-A4B8CD1083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55BE8AF-EA6F-4BB5-BCA8-823521E2C4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/>
              <a:t>Gap Year Between Publication</a:t>
            </a:r>
            <a:r>
              <a:rPr lang="en-US" sz="1600" baseline="0" dirty="0"/>
              <a:t> and Last Collected Data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0956306300417065"/>
          <c:y val="0.18529157459179901"/>
          <c:w val="0.46452734033245846"/>
          <c:h val="0.7018192257217847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strRef>
              <c:f>Sheet1!$A$2:$A$16</c:f>
              <c:strCache>
                <c:ptCount val="15"/>
                <c:pt idx="0">
                  <c:v>(Bagus Takwin et al,, 2015)</c:v>
                </c:pt>
                <c:pt idx="1">
                  <c:v>(Ayu Melisa et al,2016)</c:v>
                </c:pt>
                <c:pt idx="2">
                  <c:v>(Ibrahim, 2017)</c:v>
                </c:pt>
                <c:pt idx="3">
                  <c:v>(Mawarsyah, 2018)</c:v>
                </c:pt>
                <c:pt idx="4">
                  <c:v>(Novia Masriani, 2018)</c:v>
                </c:pt>
                <c:pt idx="5">
                  <c:v>(Huswatul Fitri, 2018)</c:v>
                </c:pt>
                <c:pt idx="6">
                  <c:v>(Yudi Wahyudin, 2018)</c:v>
                </c:pt>
                <c:pt idx="7">
                  <c:v>(Adib et al, 2019)</c:v>
                </c:pt>
                <c:pt idx="8">
                  <c:v>(Razif M, 2019)</c:v>
                </c:pt>
                <c:pt idx="9">
                  <c:v>(Sovia Dona Anggrini, 2019)</c:v>
                </c:pt>
                <c:pt idx="10">
                  <c:v>(Rahmatullah, 2019)</c:v>
                </c:pt>
                <c:pt idx="11">
                  <c:v>(Zainal Abidin Achmad, 2020)</c:v>
                </c:pt>
                <c:pt idx="12">
                  <c:v>(Alfiyah Agussalim et al, 2021)</c:v>
                </c:pt>
                <c:pt idx="13">
                  <c:v>(Wasisto Rahajo Jati, 2021)</c:v>
                </c:pt>
                <c:pt idx="14">
                  <c:v>(Hidayatul Fajri, 2021)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27-45CB-B7A6-7EDF2C6A4BB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511875103"/>
        <c:axId val="1511878015"/>
      </c:barChart>
      <c:catAx>
        <c:axId val="1511875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878015"/>
        <c:crosses val="autoZero"/>
        <c:auto val="1"/>
        <c:lblAlgn val="ctr"/>
        <c:lblOffset val="100"/>
        <c:noMultiLvlLbl val="0"/>
      </c:catAx>
      <c:valAx>
        <c:axId val="151187801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875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  <a:effectLst>
      <a:outerShdw blurRad="50800" dist="50800" dir="5400000" algn="ctr" rotWithShape="0">
        <a:schemeClr val="accent2"/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3T23:35:44.112"/>
    </inkml:context>
    <inkml:brush xml:id="br0">
      <inkml:brushProperty name="width" value="0.05" units="cm"/>
      <inkml:brushProperty name="height" value="0.05" units="cm"/>
      <inkml:brushProperty name="color" value="#7A7A7A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3T23:35:53.386"/>
    </inkml:context>
    <inkml:brush xml:id="br0">
      <inkml:brushProperty name="width" value="0.05" units="cm"/>
      <inkml:brushProperty name="height" value="0.05" units="cm"/>
      <inkml:brushProperty name="color" value="#7A7A7A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4T13:18:57.871"/>
    </inkml:context>
    <inkml:brush xml:id="br0">
      <inkml:brushProperty name="width" value="0.025" units="cm"/>
      <inkml:brushProperty name="height" value="0.02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31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685796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4350" y="1991825"/>
            <a:ext cx="340425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35413" y="205975"/>
            <a:ext cx="4510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5413" y="205975"/>
            <a:ext cx="4510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5413" y="1352550"/>
            <a:ext cx="45108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.xml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34" Type="http://schemas.openxmlformats.org/officeDocument/2006/relationships/image" Target="../media/image35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17" Type="http://schemas.openxmlformats.org/officeDocument/2006/relationships/customXml" Target="../ink/ink2.xml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36" Type="http://schemas.openxmlformats.org/officeDocument/2006/relationships/image" Target="../media/image16.svg"/><Relationship Id="rId10" Type="http://schemas.openxmlformats.org/officeDocument/2006/relationships/image" Target="../media/image6.png"/><Relationship Id="rId19" Type="http://schemas.openxmlformats.org/officeDocument/2006/relationships/customXml" Target="../ink/ink3.xml"/><Relationship Id="rId4" Type="http://schemas.openxmlformats.org/officeDocument/2006/relationships/image" Target="../media/image9.png"/><Relationship Id="rId9" Type="http://schemas.openxmlformats.org/officeDocument/2006/relationships/image" Target="../media/image5.png"/><Relationship Id="rId35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72219" y="872550"/>
            <a:ext cx="3746475" cy="14323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950" dirty="0"/>
              <a:t>Bab I</a:t>
            </a:r>
            <a:endParaRPr sz="195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856" y="1431117"/>
            <a:ext cx="1337138" cy="1523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611" y="926680"/>
            <a:ext cx="496875" cy="544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5328" y="1306396"/>
            <a:ext cx="361556" cy="3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6269" y="3668870"/>
            <a:ext cx="439624" cy="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3299" y="3361267"/>
            <a:ext cx="241388" cy="336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8445" y="3461349"/>
            <a:ext cx="241388" cy="33631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172219" y="2497107"/>
            <a:ext cx="5501700" cy="76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35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Author 1	: Nova Nurviana</a:t>
            </a:r>
            <a:endParaRPr sz="135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r>
              <a:rPr lang="en" sz="135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Author 2	: Jaka Sembiring</a:t>
            </a:r>
          </a:p>
          <a:p>
            <a:r>
              <a:rPr lang="en" sz="135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Author 3	: Henock Lugo</a:t>
            </a:r>
            <a:endParaRPr sz="135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109039" y="4021258"/>
            <a:ext cx="4756894" cy="507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SENTIMENT ANALYSIS TO MEASURE DEMOCRACY LEVEL</a:t>
            </a:r>
          </a:p>
          <a:p>
            <a:pPr algn="ctr"/>
            <a:r>
              <a:rPr lang="en-US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IN INDONESIA</a:t>
            </a:r>
            <a:endParaRPr sz="120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4969" y="742046"/>
            <a:ext cx="1064814" cy="106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9"/>
          <p:cNvSpPr txBox="1">
            <a:spLocks noGrp="1"/>
          </p:cNvSpPr>
          <p:nvPr>
            <p:ph type="title" idx="4294967295"/>
          </p:nvPr>
        </p:nvSpPr>
        <p:spPr>
          <a:xfrm>
            <a:off x="401640" y="213759"/>
            <a:ext cx="4510800" cy="6430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D" sz="2000" dirty="0"/>
              <a:t>The</a:t>
            </a:r>
            <a:r>
              <a:rPr lang="en" sz="2000" dirty="0"/>
              <a:t> Importance of Democracy Index</a:t>
            </a:r>
            <a:endParaRPr sz="2000" dirty="0"/>
          </a:p>
        </p:txBody>
      </p:sp>
      <p:sp>
        <p:nvSpPr>
          <p:cNvPr id="685" name="Google Shape;685;p49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687" name="Google Shape;68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466" y="4153202"/>
            <a:ext cx="912825" cy="1040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839" y="4421508"/>
            <a:ext cx="211933" cy="61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442" y="4506557"/>
            <a:ext cx="369844" cy="515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2115" y="4533124"/>
            <a:ext cx="504899" cy="581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7819" y="4252587"/>
            <a:ext cx="764621" cy="84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10700" y="4495688"/>
            <a:ext cx="623333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97482" y="4459910"/>
            <a:ext cx="627488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08680" y="4459910"/>
            <a:ext cx="583855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61838" y="4459910"/>
            <a:ext cx="583855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4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521306" y="4673338"/>
            <a:ext cx="511133" cy="32828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E96F4CF-F9EE-4127-A4D4-A7F22B067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99315"/>
              </p:ext>
            </p:extLst>
          </p:nvPr>
        </p:nvGraphicFramePr>
        <p:xfrm>
          <a:off x="401640" y="1047750"/>
          <a:ext cx="5958800" cy="2966720"/>
        </p:xfrm>
        <a:graphic>
          <a:graphicData uri="http://schemas.openxmlformats.org/drawingml/2006/table">
            <a:tbl>
              <a:tblPr firstRow="1" bandRow="1">
                <a:tableStyleId>{B7259FF8-02D3-48AD-A7E2-A4B8CD10835C}</a:tableStyleId>
              </a:tblPr>
              <a:tblGrid>
                <a:gridCol w="579872">
                  <a:extLst>
                    <a:ext uri="{9D8B030D-6E8A-4147-A177-3AD203B41FA5}">
                      <a16:colId xmlns:a16="http://schemas.microsoft.com/office/drawing/2014/main" val="807547800"/>
                    </a:ext>
                  </a:extLst>
                </a:gridCol>
                <a:gridCol w="611888">
                  <a:extLst>
                    <a:ext uri="{9D8B030D-6E8A-4147-A177-3AD203B41FA5}">
                      <a16:colId xmlns:a16="http://schemas.microsoft.com/office/drawing/2014/main" val="944415158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1096226124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56664300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011882952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108323128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3268600215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785092111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522275394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45370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6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83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41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09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5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8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976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23BE347-2BB9-4BF3-B8BD-CA47263A1E49}"/>
                  </a:ext>
                </a:extLst>
              </p14:cNvPr>
              <p14:cNvContentPartPr/>
              <p14:nvPr/>
            </p14:nvContentPartPr>
            <p14:xfrm>
              <a:off x="402080" y="17595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23BE347-2BB9-4BF3-B8BD-CA47263A1E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3440" y="1669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5ECF404-A8E8-498F-B6C2-196D809AB6F4}"/>
                  </a:ext>
                </a:extLst>
              </p14:cNvPr>
              <p14:cNvContentPartPr/>
              <p14:nvPr/>
            </p14:nvContentPartPr>
            <p14:xfrm>
              <a:off x="1484600" y="192051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5ECF404-A8E8-498F-B6C2-196D809AB6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75960" y="191187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79AA9177-438B-45DD-AFC8-F1184D8860C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73400" y="1653195"/>
            <a:ext cx="1448002" cy="2286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A4B080-39B6-4FD6-BDB5-0DEE9A5F60E3}"/>
                  </a:ext>
                </a:extLst>
              </p14:cNvPr>
              <p14:cNvContentPartPr/>
              <p14:nvPr/>
            </p14:nvContentPartPr>
            <p14:xfrm>
              <a:off x="8097" y="3303394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A4B080-39B6-4FD6-BDB5-0DEE9A5F60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77" y="3299074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Chord 60">
            <a:extLst>
              <a:ext uri="{FF2B5EF4-FFF2-40B4-BE49-F238E27FC236}">
                <a16:creationId xmlns:a16="http://schemas.microsoft.com/office/drawing/2014/main" id="{2EE0DFA6-A0E7-4340-BEC3-4EBF0894F8E0}"/>
              </a:ext>
            </a:extLst>
          </p:cNvPr>
          <p:cNvSpPr/>
          <p:nvPr/>
        </p:nvSpPr>
        <p:spPr>
          <a:xfrm>
            <a:off x="5193467" y="1570121"/>
            <a:ext cx="2365200" cy="2059200"/>
          </a:xfrm>
          <a:prstGeom prst="chord">
            <a:avLst>
              <a:gd name="adj1" fmla="val 5414995"/>
              <a:gd name="adj2" fmla="val 16200000"/>
            </a:avLst>
          </a:prstGeom>
          <a:noFill/>
          <a:ln w="158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047E8D-EFEE-49AC-9098-22521C1CE6A8}"/>
                  </a:ext>
                </a:extLst>
              </p:cNvPr>
              <p:cNvSpPr txBox="1"/>
              <p:nvPr/>
            </p:nvSpPr>
            <p:spPr>
              <a:xfrm>
                <a:off x="5508598" y="2471844"/>
                <a:ext cx="6814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𝐼𝐷𝐼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047E8D-EFEE-49AC-9098-22521C1CE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98" y="2471844"/>
                <a:ext cx="681463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EF11774D-E10C-4881-936C-C1A2F0C1953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24474" y="1054891"/>
            <a:ext cx="914400" cy="914400"/>
          </a:xfrm>
          <a:prstGeom prst="rect">
            <a:avLst/>
          </a:prstGeom>
        </p:spPr>
      </p:pic>
      <p:sp>
        <p:nvSpPr>
          <p:cNvPr id="6" name="Wave 5">
            <a:extLst>
              <a:ext uri="{FF2B5EF4-FFF2-40B4-BE49-F238E27FC236}">
                <a16:creationId xmlns:a16="http://schemas.microsoft.com/office/drawing/2014/main" id="{D0356FAC-35F6-43ED-B494-B934BF74A4D1}"/>
              </a:ext>
            </a:extLst>
          </p:cNvPr>
          <p:cNvSpPr/>
          <p:nvPr/>
        </p:nvSpPr>
        <p:spPr>
          <a:xfrm>
            <a:off x="401640" y="1129030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 measure level of democracy in each province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6" name="Wave 55">
            <a:extLst>
              <a:ext uri="{FF2B5EF4-FFF2-40B4-BE49-F238E27FC236}">
                <a16:creationId xmlns:a16="http://schemas.microsoft.com/office/drawing/2014/main" id="{C13E7445-9C4A-4985-A3EB-7A9B067C597E}"/>
              </a:ext>
            </a:extLst>
          </p:cNvPr>
          <p:cNvSpPr/>
          <p:nvPr/>
        </p:nvSpPr>
        <p:spPr>
          <a:xfrm>
            <a:off x="310189" y="1834904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 make a political plan based on the value of Democracy Index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7" name="Wave 56">
            <a:extLst>
              <a:ext uri="{FF2B5EF4-FFF2-40B4-BE49-F238E27FC236}">
                <a16:creationId xmlns:a16="http://schemas.microsoft.com/office/drawing/2014/main" id="{90D69DF2-4FC2-4D84-936E-4D2305F1D2A3}"/>
              </a:ext>
            </a:extLst>
          </p:cNvPr>
          <p:cNvSpPr/>
          <p:nvPr/>
        </p:nvSpPr>
        <p:spPr>
          <a:xfrm>
            <a:off x="218738" y="2540778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As a comparison to other countries that employ democracy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6" name="Wave 65">
            <a:extLst>
              <a:ext uri="{FF2B5EF4-FFF2-40B4-BE49-F238E27FC236}">
                <a16:creationId xmlns:a16="http://schemas.microsoft.com/office/drawing/2014/main" id="{903DBD21-0FA2-48DF-BD58-9408F9C243FE}"/>
              </a:ext>
            </a:extLst>
          </p:cNvPr>
          <p:cNvSpPr/>
          <p:nvPr/>
        </p:nvSpPr>
        <p:spPr>
          <a:xfrm>
            <a:off x="264463" y="3293072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It provides data to support study about democracy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68" name="Graphic 67" descr="Rocket">
            <a:extLst>
              <a:ext uri="{FF2B5EF4-FFF2-40B4-BE49-F238E27FC236}">
                <a16:creationId xmlns:a16="http://schemas.microsoft.com/office/drawing/2014/main" id="{2A2836E1-0DB4-4F33-87AF-113C174CCA6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02609" y="1807249"/>
            <a:ext cx="914400" cy="914400"/>
          </a:xfrm>
          <a:prstGeom prst="rect">
            <a:avLst/>
          </a:prstGeom>
        </p:spPr>
      </p:pic>
      <p:pic>
        <p:nvPicPr>
          <p:cNvPr id="69" name="Graphic 68" descr="Rocket">
            <a:extLst>
              <a:ext uri="{FF2B5EF4-FFF2-40B4-BE49-F238E27FC236}">
                <a16:creationId xmlns:a16="http://schemas.microsoft.com/office/drawing/2014/main" id="{E1859B4E-8393-4485-9431-1A59A0110BB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02609" y="2506439"/>
            <a:ext cx="914400" cy="914400"/>
          </a:xfrm>
          <a:prstGeom prst="rect">
            <a:avLst/>
          </a:prstGeom>
        </p:spPr>
      </p:pic>
      <p:pic>
        <p:nvPicPr>
          <p:cNvPr id="70" name="Graphic 69" descr="Rocket">
            <a:extLst>
              <a:ext uri="{FF2B5EF4-FFF2-40B4-BE49-F238E27FC236}">
                <a16:creationId xmlns:a16="http://schemas.microsoft.com/office/drawing/2014/main" id="{3FB55B5B-2CE9-4891-BBEA-957EB24EC40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02609" y="32056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0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D4ADE7-BD43-4E79-AF6C-49A07A4E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12" y="205975"/>
            <a:ext cx="1673943" cy="500607"/>
          </a:xfrm>
        </p:spPr>
        <p:txBody>
          <a:bodyPr/>
          <a:lstStyle/>
          <a:p>
            <a:r>
              <a:rPr lang="en-US" sz="2800" dirty="0"/>
              <a:t>Problem</a:t>
            </a:r>
            <a:r>
              <a:rPr lang="en-US" dirty="0"/>
              <a:t>:</a:t>
            </a:r>
            <a:endParaRPr lang="en-ID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C1266AB-D285-4A00-95A0-7C18CD1D5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968734"/>
              </p:ext>
            </p:extLst>
          </p:nvPr>
        </p:nvGraphicFramePr>
        <p:xfrm>
          <a:off x="313013" y="881495"/>
          <a:ext cx="6118960" cy="4056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42F4D4-857E-4EE9-861B-4F91D8F13ECF}"/>
              </a:ext>
            </a:extLst>
          </p:cNvPr>
          <p:cNvCxnSpPr/>
          <p:nvPr/>
        </p:nvCxnSpPr>
        <p:spPr>
          <a:xfrm>
            <a:off x="4520045" y="1704109"/>
            <a:ext cx="0" cy="2712027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9AEFD1-3A1C-4ADF-8951-EEA1043B43B6}"/>
                  </a:ext>
                </a:extLst>
              </p:cNvPr>
              <p:cNvSpPr txBox="1"/>
              <p:nvPr/>
            </p:nvSpPr>
            <p:spPr>
              <a:xfrm>
                <a:off x="4686300" y="1548245"/>
                <a:ext cx="6754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D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D" dirty="0">
                    <a:solidFill>
                      <a:schemeClr val="bg1"/>
                    </a:solidFill>
                  </a:rPr>
                  <a:t>=2,3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9AEFD1-3A1C-4ADF-8951-EEA1043B4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1548245"/>
                <a:ext cx="675410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6">
            <a:extLst>
              <a:ext uri="{FF2B5EF4-FFF2-40B4-BE49-F238E27FC236}">
                <a16:creationId xmlns:a16="http://schemas.microsoft.com/office/drawing/2014/main" id="{D0CD2DED-E338-4A99-88CD-7C8DA671E308}"/>
              </a:ext>
            </a:extLst>
          </p:cNvPr>
          <p:cNvSpPr txBox="1">
            <a:spLocks/>
          </p:cNvSpPr>
          <p:nvPr/>
        </p:nvSpPr>
        <p:spPr>
          <a:xfrm>
            <a:off x="2363428" y="226757"/>
            <a:ext cx="4313233" cy="500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400" dirty="0"/>
              <a:t>Delay 2 years between publication and last collected data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91019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40CCB2-6EC0-4691-94B8-2C16AD50BD03}"/>
              </a:ext>
            </a:extLst>
          </p:cNvPr>
          <p:cNvSpPr/>
          <p:nvPr/>
        </p:nvSpPr>
        <p:spPr>
          <a:xfrm>
            <a:off x="3002973" y="388932"/>
            <a:ext cx="3013364" cy="920321"/>
          </a:xfrm>
          <a:custGeom>
            <a:avLst/>
            <a:gdLst>
              <a:gd name="connsiteX0" fmla="*/ 0 w 3002972"/>
              <a:gd name="connsiteY0" fmla="*/ 0 h 1028700"/>
              <a:gd name="connsiteX1" fmla="*/ 3002972 w 3002972"/>
              <a:gd name="connsiteY1" fmla="*/ 0 h 1028700"/>
              <a:gd name="connsiteX2" fmla="*/ 3002972 w 3002972"/>
              <a:gd name="connsiteY2" fmla="*/ 1028700 h 1028700"/>
              <a:gd name="connsiteX3" fmla="*/ 0 w 3002972"/>
              <a:gd name="connsiteY3" fmla="*/ 1028700 h 1028700"/>
              <a:gd name="connsiteX4" fmla="*/ 0 w 3002972"/>
              <a:gd name="connsiteY4" fmla="*/ 0 h 1028700"/>
              <a:gd name="connsiteX0" fmla="*/ 0 w 3002972"/>
              <a:gd name="connsiteY0" fmla="*/ 0 h 1120140"/>
              <a:gd name="connsiteX1" fmla="*/ 3002972 w 3002972"/>
              <a:gd name="connsiteY1" fmla="*/ 0 h 1120140"/>
              <a:gd name="connsiteX2" fmla="*/ 3002972 w 3002972"/>
              <a:gd name="connsiteY2" fmla="*/ 1028700 h 1120140"/>
              <a:gd name="connsiteX3" fmla="*/ 91440 w 3002972"/>
              <a:gd name="connsiteY3" fmla="*/ 1120140 h 1120140"/>
              <a:gd name="connsiteX0" fmla="*/ 1 w 3002973"/>
              <a:gd name="connsiteY0" fmla="*/ 5195 h 1125335"/>
              <a:gd name="connsiteX1" fmla="*/ 0 w 3002973"/>
              <a:gd name="connsiteY1" fmla="*/ 0 h 1125335"/>
              <a:gd name="connsiteX2" fmla="*/ 3002973 w 3002973"/>
              <a:gd name="connsiteY2" fmla="*/ 5195 h 1125335"/>
              <a:gd name="connsiteX3" fmla="*/ 3002973 w 3002973"/>
              <a:gd name="connsiteY3" fmla="*/ 1033895 h 1125335"/>
              <a:gd name="connsiteX4" fmla="*/ 91441 w 3002973"/>
              <a:gd name="connsiteY4" fmla="*/ 1125335 h 1125335"/>
              <a:gd name="connsiteX0" fmla="*/ 1 w 3002973"/>
              <a:gd name="connsiteY0" fmla="*/ 5195 h 1125335"/>
              <a:gd name="connsiteX1" fmla="*/ 0 w 3002973"/>
              <a:gd name="connsiteY1" fmla="*/ 0 h 1125335"/>
              <a:gd name="connsiteX2" fmla="*/ 3002973 w 3002973"/>
              <a:gd name="connsiteY2" fmla="*/ 5195 h 1125335"/>
              <a:gd name="connsiteX3" fmla="*/ 3002973 w 3002973"/>
              <a:gd name="connsiteY3" fmla="*/ 1033895 h 1125335"/>
              <a:gd name="connsiteX4" fmla="*/ 91441 w 3002973"/>
              <a:gd name="connsiteY4" fmla="*/ 1125335 h 1125335"/>
              <a:gd name="connsiteX0" fmla="*/ 1 w 3002973"/>
              <a:gd name="connsiteY0" fmla="*/ 5195 h 1066108"/>
              <a:gd name="connsiteX1" fmla="*/ 0 w 3002973"/>
              <a:gd name="connsiteY1" fmla="*/ 0 h 1066108"/>
              <a:gd name="connsiteX2" fmla="*/ 3002973 w 3002973"/>
              <a:gd name="connsiteY2" fmla="*/ 5195 h 1066108"/>
              <a:gd name="connsiteX3" fmla="*/ 3002973 w 3002973"/>
              <a:gd name="connsiteY3" fmla="*/ 1033895 h 1066108"/>
              <a:gd name="connsiteX4" fmla="*/ 91441 w 3002973"/>
              <a:gd name="connsiteY4" fmla="*/ 1066108 h 1066108"/>
              <a:gd name="connsiteX0" fmla="*/ 53532 w 3056504"/>
              <a:gd name="connsiteY0" fmla="*/ 5195 h 1066108"/>
              <a:gd name="connsiteX1" fmla="*/ 53531 w 3056504"/>
              <a:gd name="connsiteY1" fmla="*/ 0 h 1066108"/>
              <a:gd name="connsiteX2" fmla="*/ 3056504 w 3056504"/>
              <a:gd name="connsiteY2" fmla="*/ 5195 h 1066108"/>
              <a:gd name="connsiteX3" fmla="*/ 3056504 w 3056504"/>
              <a:gd name="connsiteY3" fmla="*/ 1033895 h 1066108"/>
              <a:gd name="connsiteX4" fmla="*/ 0 w 3056504"/>
              <a:gd name="connsiteY4" fmla="*/ 1066108 h 1066108"/>
              <a:gd name="connsiteX0" fmla="*/ 62132 w 3065104"/>
              <a:gd name="connsiteY0" fmla="*/ 98 h 1061011"/>
              <a:gd name="connsiteX1" fmla="*/ 0 w 3065104"/>
              <a:gd name="connsiteY1" fmla="*/ 18594 h 1061011"/>
              <a:gd name="connsiteX2" fmla="*/ 3065104 w 3065104"/>
              <a:gd name="connsiteY2" fmla="*/ 98 h 1061011"/>
              <a:gd name="connsiteX3" fmla="*/ 3065104 w 3065104"/>
              <a:gd name="connsiteY3" fmla="*/ 1028798 h 1061011"/>
              <a:gd name="connsiteX4" fmla="*/ 8600 w 3065104"/>
              <a:gd name="connsiteY4" fmla="*/ 1061011 h 1061011"/>
              <a:gd name="connsiteX0" fmla="*/ 53532 w 3056504"/>
              <a:gd name="connsiteY0" fmla="*/ 98 h 1061011"/>
              <a:gd name="connsiteX1" fmla="*/ 94951 w 3056504"/>
              <a:gd name="connsiteY1" fmla="*/ 18595 h 1061011"/>
              <a:gd name="connsiteX2" fmla="*/ 3056504 w 3056504"/>
              <a:gd name="connsiteY2" fmla="*/ 98 h 1061011"/>
              <a:gd name="connsiteX3" fmla="*/ 3056504 w 3056504"/>
              <a:gd name="connsiteY3" fmla="*/ 1028798 h 1061011"/>
              <a:gd name="connsiteX4" fmla="*/ 0 w 3056504"/>
              <a:gd name="connsiteY4" fmla="*/ 1061011 h 1061011"/>
              <a:gd name="connsiteX0" fmla="*/ 0 w 3002972"/>
              <a:gd name="connsiteY0" fmla="*/ 98 h 1049165"/>
              <a:gd name="connsiteX1" fmla="*/ 41419 w 3002972"/>
              <a:gd name="connsiteY1" fmla="*/ 18595 h 1049165"/>
              <a:gd name="connsiteX2" fmla="*/ 3002972 w 3002972"/>
              <a:gd name="connsiteY2" fmla="*/ 98 h 1049165"/>
              <a:gd name="connsiteX3" fmla="*/ 3002972 w 3002972"/>
              <a:gd name="connsiteY3" fmla="*/ 1028798 h 1049165"/>
              <a:gd name="connsiteX4" fmla="*/ 29309 w 3002972"/>
              <a:gd name="connsiteY4" fmla="*/ 1049165 h 104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2972" h="1049165">
                <a:moveTo>
                  <a:pt x="0" y="98"/>
                </a:moveTo>
                <a:cubicBezTo>
                  <a:pt x="0" y="-1634"/>
                  <a:pt x="41419" y="20327"/>
                  <a:pt x="41419" y="18595"/>
                </a:cubicBezTo>
                <a:lnTo>
                  <a:pt x="3002972" y="98"/>
                </a:lnTo>
                <a:lnTo>
                  <a:pt x="3002972" y="1028798"/>
                </a:lnTo>
                <a:lnTo>
                  <a:pt x="29309" y="1049165"/>
                </a:lnTo>
              </a:path>
            </a:pathLst>
          </a:custGeom>
          <a:noFill/>
          <a:ln w="730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6D4ADE7-BD43-4E79-AF6C-49A07A4E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16" y="389657"/>
            <a:ext cx="4157370" cy="706582"/>
          </a:xfrm>
          <a:noFill/>
        </p:spPr>
        <p:txBody>
          <a:bodyPr/>
          <a:lstStyle/>
          <a:p>
            <a:pPr algn="ctr"/>
            <a:r>
              <a:rPr lang="en-US" sz="2800" dirty="0"/>
              <a:t>Literature Review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CEB9AA-5A44-4554-AC44-496D89704E34}"/>
              </a:ext>
            </a:extLst>
          </p:cNvPr>
          <p:cNvCxnSpPr>
            <a:cxnSpLocks/>
          </p:cNvCxnSpPr>
          <p:nvPr/>
        </p:nvCxnSpPr>
        <p:spPr>
          <a:xfrm flipH="1">
            <a:off x="3002973" y="388932"/>
            <a:ext cx="1" cy="19742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15CD8D-FD90-4316-906A-3FA939A4D054}"/>
              </a:ext>
            </a:extLst>
          </p:cNvPr>
          <p:cNvCxnSpPr>
            <a:cxnSpLocks/>
          </p:cNvCxnSpPr>
          <p:nvPr/>
        </p:nvCxnSpPr>
        <p:spPr>
          <a:xfrm>
            <a:off x="3023757" y="997525"/>
            <a:ext cx="0" cy="31172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A78FCB-EC35-4A77-AF51-066C5C5560D7}"/>
              </a:ext>
            </a:extLst>
          </p:cNvPr>
          <p:cNvGrpSpPr/>
          <p:nvPr/>
        </p:nvGrpSpPr>
        <p:grpSpPr>
          <a:xfrm>
            <a:off x="352211" y="1770341"/>
            <a:ext cx="1024639" cy="992195"/>
            <a:chOff x="566520" y="1854137"/>
            <a:chExt cx="1024639" cy="992195"/>
          </a:xfrm>
        </p:grpSpPr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592FAFBD-9B7D-4673-BC4C-1C6BAB8B7096}"/>
                </a:ext>
              </a:extLst>
            </p:cNvPr>
            <p:cNvSpPr/>
            <p:nvPr/>
          </p:nvSpPr>
          <p:spPr>
            <a:xfrm>
              <a:off x="566520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68342A15-6894-4361-A472-D40DAAB91F1E}"/>
                </a:ext>
              </a:extLst>
            </p:cNvPr>
            <p:cNvSpPr/>
            <p:nvPr/>
          </p:nvSpPr>
          <p:spPr>
            <a:xfrm>
              <a:off x="1087159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D759A25E-BBF7-4E5D-9983-C0795EF42856}"/>
                </a:ext>
              </a:extLst>
            </p:cNvPr>
            <p:cNvSpPr/>
            <p:nvPr/>
          </p:nvSpPr>
          <p:spPr>
            <a:xfrm>
              <a:off x="664516" y="1982332"/>
              <a:ext cx="864000" cy="864000"/>
            </a:xfrm>
            <a:prstGeom prst="flowChartConnector">
              <a:avLst/>
            </a:prstGeom>
            <a:solidFill>
              <a:srgbClr val="D8C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A2E7D9-338B-41EE-A1D2-E6DD580C1C39}"/>
              </a:ext>
            </a:extLst>
          </p:cNvPr>
          <p:cNvGrpSpPr/>
          <p:nvPr/>
        </p:nvGrpSpPr>
        <p:grpSpPr>
          <a:xfrm>
            <a:off x="1579622" y="1770341"/>
            <a:ext cx="1024639" cy="992195"/>
            <a:chOff x="566520" y="1854137"/>
            <a:chExt cx="1024639" cy="992195"/>
          </a:xfrm>
        </p:grpSpPr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902DAD7E-660E-4B2E-BAA1-951240C6FC5C}"/>
                </a:ext>
              </a:extLst>
            </p:cNvPr>
            <p:cNvSpPr/>
            <p:nvPr/>
          </p:nvSpPr>
          <p:spPr>
            <a:xfrm>
              <a:off x="566520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6A25F5BA-A842-4891-AF67-D9BC5B1348DA}"/>
                </a:ext>
              </a:extLst>
            </p:cNvPr>
            <p:cNvSpPr/>
            <p:nvPr/>
          </p:nvSpPr>
          <p:spPr>
            <a:xfrm>
              <a:off x="1087159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2E0C8A56-8054-4DEE-8FAD-8C6B969F5F01}"/>
                </a:ext>
              </a:extLst>
            </p:cNvPr>
            <p:cNvSpPr/>
            <p:nvPr/>
          </p:nvSpPr>
          <p:spPr>
            <a:xfrm>
              <a:off x="664516" y="1982332"/>
              <a:ext cx="864000" cy="864000"/>
            </a:xfrm>
            <a:prstGeom prst="flowChartConnector">
              <a:avLst/>
            </a:prstGeom>
            <a:solidFill>
              <a:srgbClr val="D8C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08D9E73-70CE-45A7-82DA-1DDAA71AF95F}"/>
              </a:ext>
            </a:extLst>
          </p:cNvPr>
          <p:cNvGrpSpPr/>
          <p:nvPr/>
        </p:nvGrpSpPr>
        <p:grpSpPr>
          <a:xfrm>
            <a:off x="2837190" y="1744009"/>
            <a:ext cx="1024639" cy="992195"/>
            <a:chOff x="566520" y="1854137"/>
            <a:chExt cx="1024639" cy="992195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F07D2B62-820F-4770-88BD-D34C9307280D}"/>
                </a:ext>
              </a:extLst>
            </p:cNvPr>
            <p:cNvSpPr/>
            <p:nvPr/>
          </p:nvSpPr>
          <p:spPr>
            <a:xfrm>
              <a:off x="566520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9F9F9ED8-5ADC-4086-B56C-952F96455350}"/>
                </a:ext>
              </a:extLst>
            </p:cNvPr>
            <p:cNvSpPr/>
            <p:nvPr/>
          </p:nvSpPr>
          <p:spPr>
            <a:xfrm>
              <a:off x="1087159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364022E-CB0B-49AC-8258-8236CCAFC49C}"/>
                </a:ext>
              </a:extLst>
            </p:cNvPr>
            <p:cNvSpPr/>
            <p:nvPr/>
          </p:nvSpPr>
          <p:spPr>
            <a:xfrm>
              <a:off x="664516" y="1982332"/>
              <a:ext cx="864000" cy="864000"/>
            </a:xfrm>
            <a:prstGeom prst="flowChartConnector">
              <a:avLst/>
            </a:prstGeom>
            <a:solidFill>
              <a:srgbClr val="D8C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FBEFB-8B05-4959-AA2E-AC9E62E3090E}"/>
              </a:ext>
            </a:extLst>
          </p:cNvPr>
          <p:cNvGrpSpPr/>
          <p:nvPr/>
        </p:nvGrpSpPr>
        <p:grpSpPr>
          <a:xfrm>
            <a:off x="4170074" y="1732350"/>
            <a:ext cx="1024639" cy="992195"/>
            <a:chOff x="566520" y="1854137"/>
            <a:chExt cx="1024639" cy="992195"/>
          </a:xfrm>
        </p:grpSpPr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5CB34281-0180-4E27-B660-A30FAD187525}"/>
                </a:ext>
              </a:extLst>
            </p:cNvPr>
            <p:cNvSpPr/>
            <p:nvPr/>
          </p:nvSpPr>
          <p:spPr>
            <a:xfrm>
              <a:off x="566520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F4F17BB0-B918-4E1D-9DB9-01E6D3A1F21B}"/>
                </a:ext>
              </a:extLst>
            </p:cNvPr>
            <p:cNvSpPr/>
            <p:nvPr/>
          </p:nvSpPr>
          <p:spPr>
            <a:xfrm>
              <a:off x="1087159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7518A7F7-D6C6-4020-931B-10D2AAEA1D29}"/>
                </a:ext>
              </a:extLst>
            </p:cNvPr>
            <p:cNvSpPr/>
            <p:nvPr/>
          </p:nvSpPr>
          <p:spPr>
            <a:xfrm>
              <a:off x="664516" y="1982332"/>
              <a:ext cx="864000" cy="864000"/>
            </a:xfrm>
            <a:prstGeom prst="flowChartConnector">
              <a:avLst/>
            </a:prstGeom>
            <a:solidFill>
              <a:srgbClr val="D8C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7C776C-34C7-4A67-86BE-91CAEEA8E229}"/>
              </a:ext>
            </a:extLst>
          </p:cNvPr>
          <p:cNvGrpSpPr/>
          <p:nvPr/>
        </p:nvGrpSpPr>
        <p:grpSpPr>
          <a:xfrm>
            <a:off x="5472830" y="1732350"/>
            <a:ext cx="1024639" cy="992195"/>
            <a:chOff x="566520" y="1854137"/>
            <a:chExt cx="1024639" cy="992195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02F80699-98AB-43CE-A69A-271515D34899}"/>
                </a:ext>
              </a:extLst>
            </p:cNvPr>
            <p:cNvSpPr/>
            <p:nvPr/>
          </p:nvSpPr>
          <p:spPr>
            <a:xfrm>
              <a:off x="566520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6B4A8837-2B16-422E-AC24-888D00C9E00A}"/>
                </a:ext>
              </a:extLst>
            </p:cNvPr>
            <p:cNvSpPr/>
            <p:nvPr/>
          </p:nvSpPr>
          <p:spPr>
            <a:xfrm>
              <a:off x="1087159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AD07C3C0-9146-44DA-AF2F-2D57BC95EC78}"/>
                </a:ext>
              </a:extLst>
            </p:cNvPr>
            <p:cNvSpPr/>
            <p:nvPr/>
          </p:nvSpPr>
          <p:spPr>
            <a:xfrm>
              <a:off x="664516" y="1982332"/>
              <a:ext cx="864000" cy="864000"/>
            </a:xfrm>
            <a:prstGeom prst="flowChartConnector">
              <a:avLst/>
            </a:prstGeom>
            <a:solidFill>
              <a:srgbClr val="D8C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FBDA5F3-9361-4263-8F00-52A467F23A7F}"/>
              </a:ext>
            </a:extLst>
          </p:cNvPr>
          <p:cNvSpPr txBox="1"/>
          <p:nvPr/>
        </p:nvSpPr>
        <p:spPr>
          <a:xfrm>
            <a:off x="354403" y="2087551"/>
            <a:ext cx="1043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Sentiment</a:t>
            </a:r>
          </a:p>
          <a:p>
            <a:pPr algn="ctr"/>
            <a:r>
              <a:rPr lang="en-US" sz="1100" dirty="0"/>
              <a:t>Analysis</a:t>
            </a:r>
            <a:endParaRPr lang="en-ID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BFA909-F32D-46FC-899F-A20156CB783B}"/>
              </a:ext>
            </a:extLst>
          </p:cNvPr>
          <p:cNvSpPr txBox="1"/>
          <p:nvPr/>
        </p:nvSpPr>
        <p:spPr>
          <a:xfrm>
            <a:off x="1579622" y="2087551"/>
            <a:ext cx="1043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Sentiment</a:t>
            </a:r>
          </a:p>
          <a:p>
            <a:pPr algn="ctr"/>
            <a:r>
              <a:rPr lang="en-US" sz="1100" dirty="0"/>
              <a:t>Analysis</a:t>
            </a:r>
            <a:endParaRPr lang="en-ID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5F000E-E35D-47D7-BFA1-3AFFD4B10937}"/>
              </a:ext>
            </a:extLst>
          </p:cNvPr>
          <p:cNvSpPr txBox="1"/>
          <p:nvPr/>
        </p:nvSpPr>
        <p:spPr>
          <a:xfrm>
            <a:off x="2836072" y="2070553"/>
            <a:ext cx="1043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Sentiment</a:t>
            </a:r>
          </a:p>
          <a:p>
            <a:pPr algn="ctr"/>
            <a:r>
              <a:rPr lang="en-US" sz="1100" dirty="0"/>
              <a:t>Analysis</a:t>
            </a:r>
            <a:endParaRPr lang="en-ID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F0275C-B516-49A1-BCAB-AF19088D0632}"/>
              </a:ext>
            </a:extLst>
          </p:cNvPr>
          <p:cNvSpPr txBox="1"/>
          <p:nvPr/>
        </p:nvSpPr>
        <p:spPr>
          <a:xfrm>
            <a:off x="4198653" y="2049560"/>
            <a:ext cx="1043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Predicting</a:t>
            </a:r>
          </a:p>
          <a:p>
            <a:pPr algn="ctr"/>
            <a:r>
              <a:rPr lang="en-US" sz="1100" dirty="0"/>
              <a:t>Democracy</a:t>
            </a:r>
            <a:endParaRPr lang="en-ID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6376BA-D08A-4640-98F3-B7E059DA0B41}"/>
              </a:ext>
            </a:extLst>
          </p:cNvPr>
          <p:cNvSpPr txBox="1"/>
          <p:nvPr/>
        </p:nvSpPr>
        <p:spPr>
          <a:xfrm>
            <a:off x="5494580" y="2058897"/>
            <a:ext cx="1043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Predicting</a:t>
            </a:r>
          </a:p>
          <a:p>
            <a:pPr algn="ctr"/>
            <a:r>
              <a:rPr lang="en-US" sz="1100" dirty="0"/>
              <a:t>Democracy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281720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D4ADE7-BD43-4E79-AF6C-49A07A4E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588" y="129884"/>
            <a:ext cx="4157370" cy="706582"/>
          </a:xfrm>
          <a:noFill/>
        </p:spPr>
        <p:txBody>
          <a:bodyPr/>
          <a:lstStyle/>
          <a:p>
            <a:pPr algn="ctr"/>
            <a:r>
              <a:rPr lang="en-US" sz="2800" dirty="0"/>
              <a:t>Hypothesis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F2EC4-9C94-4B6D-9C72-11CBCA6A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22" y="1630340"/>
            <a:ext cx="3436360" cy="22372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80E99C-493D-47FC-9B8E-EFF5D4908768}"/>
              </a:ext>
            </a:extLst>
          </p:cNvPr>
          <p:cNvSpPr txBox="1"/>
          <p:nvPr/>
        </p:nvSpPr>
        <p:spPr>
          <a:xfrm>
            <a:off x="-20926" y="1422112"/>
            <a:ext cx="22548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Sentiment analysis can be used as an alternative method to measure democracy Index</a:t>
            </a:r>
          </a:p>
          <a:p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D2D465-AE02-4056-9B70-7278B03A1945}"/>
              </a:ext>
            </a:extLst>
          </p:cNvPr>
          <p:cNvCxnSpPr/>
          <p:nvPr/>
        </p:nvCxnSpPr>
        <p:spPr>
          <a:xfrm>
            <a:off x="9888" y="2251363"/>
            <a:ext cx="205739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8B6FC2-6105-42B9-A26F-0814B83DAB5D}"/>
              </a:ext>
            </a:extLst>
          </p:cNvPr>
          <p:cNvSpPr txBox="1"/>
          <p:nvPr/>
        </p:nvSpPr>
        <p:spPr>
          <a:xfrm>
            <a:off x="4322618" y="1275918"/>
            <a:ext cx="225482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The prediction of democracy level using sentiment analysis has higher time resolution than using regression of democracy index value</a:t>
            </a:r>
          </a:p>
          <a:p>
            <a:endParaRPr lang="en-ID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FC8B3-B631-4C73-A9D9-211ABBBB4F40}"/>
              </a:ext>
            </a:extLst>
          </p:cNvPr>
          <p:cNvCxnSpPr/>
          <p:nvPr/>
        </p:nvCxnSpPr>
        <p:spPr>
          <a:xfrm>
            <a:off x="4421331" y="2251363"/>
            <a:ext cx="205739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533EB84-6C7A-45B9-A7AA-85432640C56B}"/>
              </a:ext>
            </a:extLst>
          </p:cNvPr>
          <p:cNvSpPr txBox="1"/>
          <p:nvPr/>
        </p:nvSpPr>
        <p:spPr>
          <a:xfrm>
            <a:off x="2166504" y="3724709"/>
            <a:ext cx="2254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We expect there is relation between democracy index and sentiment analysis where sentiment analysis can predict democracy index in any specific year</a:t>
            </a:r>
            <a:endParaRPr lang="en-ID" sz="1100" dirty="0">
              <a:solidFill>
                <a:schemeClr val="tx2"/>
              </a:solidFill>
            </a:endParaRPr>
          </a:p>
          <a:p>
            <a:endParaRPr lang="en-ID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685467-FD84-4642-8C5E-090074635D95}"/>
              </a:ext>
            </a:extLst>
          </p:cNvPr>
          <p:cNvCxnSpPr/>
          <p:nvPr/>
        </p:nvCxnSpPr>
        <p:spPr>
          <a:xfrm>
            <a:off x="2233901" y="4876800"/>
            <a:ext cx="205739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71204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</TotalTime>
  <Words>162</Words>
  <Application>Microsoft Office PowerPoint</Application>
  <PresentationFormat>Custom</PresentationFormat>
  <Paragraphs>32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Muli</vt:lpstr>
      <vt:lpstr>Cambria Math</vt:lpstr>
      <vt:lpstr>Lexend Deca</vt:lpstr>
      <vt:lpstr>Arial</vt:lpstr>
      <vt:lpstr>Aliena template</vt:lpstr>
      <vt:lpstr>Bab I</vt:lpstr>
      <vt:lpstr>The Importance of Democracy Index</vt:lpstr>
      <vt:lpstr>Problem:</vt:lpstr>
      <vt:lpstr>Literature Review</vt:lpstr>
      <vt:lpstr>Hypothesis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Stokastik  Indeks Demokrasi Indonesia menggunakan Metode Penggalian Teks</dc:title>
  <dc:creator>Asus</dc:creator>
  <cp:lastModifiedBy>Nova Nurviana</cp:lastModifiedBy>
  <cp:revision>50</cp:revision>
  <dcterms:modified xsi:type="dcterms:W3CDTF">2022-02-17T12:10:47Z</dcterms:modified>
</cp:coreProperties>
</file>