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Arimo"/>
      <p:regular r:id="rId26"/>
      <p:bold r:id="rId27"/>
      <p:italic r:id="rId28"/>
      <p:boldItalic r:id="rId29"/>
    </p:embeddedFont>
    <p:embeddedFont>
      <p:font typeface="Nanum Gothic Coding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B45E2B-7920-4DE5-9C8C-5AE64048AADB}">
  <a:tblStyle styleId="{8BB45E2B-7920-4DE5-9C8C-5AE64048A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81D7C3D-E6D3-4AE9-B2FE-39E1DA85C5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regular.fntdata"/><Relationship Id="rId25" Type="http://schemas.openxmlformats.org/officeDocument/2006/relationships/slide" Target="slides/slide18.xml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anumGothicCoding-bold.fntdata"/><Relationship Id="rId30" Type="http://schemas.openxmlformats.org/officeDocument/2006/relationships/font" Target="fonts/NanumGothicCoding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9b479df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9b479df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02d861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02d861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c2588ff8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c2588ff8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c23dccc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c23dccc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23dcccc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23dcccc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2588ff8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2588ff8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e1b542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e1b542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c23dcccc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c23dccc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e2a76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e2a76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23dcc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23dcc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2588ff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2588ff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2588ff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2588ff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2588ff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2588ff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2588ff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2588ff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2588f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c2588f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2588ff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c2588ff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8472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입출력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009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24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566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입출력 필터 스트림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 txBox="1"/>
          <p:nvPr/>
        </p:nvSpPr>
        <p:spPr>
          <a:xfrm>
            <a:off x="293625" y="1007250"/>
            <a:ext cx="8046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지금까지 본 예제의 기반 스트림은 대상에 직접 자료를 읽고 쓰는 기능의 스트림인데,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이런 기반 스트림에 추가적인 기능을 더해주는 스트림이 보조 스트림이다.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앞에 예제에서 버퍼 기능을 사용하면 복사의 속도가 빨라지는 것을 확인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그러므로 모든 개발자가 버퍼 기능을 사용하는 것이 좋다. 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그래서 이럴 때 보조 스트림을 통해 기능을 제공하게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기반 스트림만으로 사용해야 할 경우도 있으므로 기반 스트림에 기능을 추가하지 않고,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필요하면 레고 블록처럼 보조 스트림을 붙여서 기능을 추가하는 것이다.</a:t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121548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Ex07_FileCopy3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24-3.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 스트림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바이트 스트림과 문자 스트림의 차이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0" name="Google Shape;190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30"/>
          <p:cNvSpPr txBox="1"/>
          <p:nvPr/>
        </p:nvSpPr>
        <p:spPr>
          <a:xfrm>
            <a:off x="293625" y="1060600"/>
            <a:ext cx="765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앞에서 사용한 FileInputStream 으로 파일을 읽으면 한글 등의 문자가 있는 문서인 경우 글자가 깨져서 보이게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2바이트씩 읽어야 하나의 글자가 되는데 한 바이트씩 읽으면 제대로 글자를 읽을 수가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FileReader나 FileWriter 클래스를 사용하게 되면 입출력 스트림에서 두 바이트씩 데이터를 처리해 준다.</a:t>
            </a: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Ex08_TextWrite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4950" y="3357300"/>
            <a:ext cx="1751475" cy="12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6126533" y="67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Ex09_TextRead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BufferedReader &amp; BufferedWriter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31"/>
          <p:cNvSpPr/>
          <p:nvPr/>
        </p:nvSpPr>
        <p:spPr>
          <a:xfrm>
            <a:off x="565500" y="862650"/>
            <a:ext cx="5453700" cy="170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688200" y="970000"/>
            <a:ext cx="49476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BufferedInputStream 바이트 기반 버퍼 입력 스트림</a:t>
            </a:r>
            <a:br>
              <a:rPr lang="ko"/>
            </a:br>
            <a:r>
              <a:rPr lang="ko"/>
              <a:t>• BufferedOutputStream 바이트 기반 버퍼 출력 스트림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688200" y="1884400"/>
            <a:ext cx="4514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BufferedReader 문자 기반 버퍼 입력 스트림</a:t>
            </a:r>
            <a:br>
              <a:rPr lang="ko"/>
            </a:br>
            <a:r>
              <a:rPr lang="ko"/>
              <a:t>• BufferedWriter 문자 기반 버퍼 출력 스트림</a:t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1098900" y="1552750"/>
            <a:ext cx="278100" cy="404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565500" y="2875000"/>
            <a:ext cx="82920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String readLine() throws IOException    </a:t>
            </a:r>
            <a:r>
              <a:rPr lang="ko">
                <a:solidFill>
                  <a:srgbClr val="38761D"/>
                </a:solidFill>
              </a:rPr>
              <a:t>// BufferedReader의 메소드</a:t>
            </a:r>
            <a:br>
              <a:rPr lang="ko"/>
            </a:br>
            <a:r>
              <a:rPr lang="ko"/>
              <a:t> → 문자열 반환, 반환할 문자열 없으면 null 반환</a:t>
            </a:r>
            <a:br>
              <a:rPr lang="ko"/>
            </a:br>
            <a:br>
              <a:rPr lang="ko"/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public void write(String s, int off, int len) throws IOException </a:t>
            </a:r>
            <a:r>
              <a:rPr lang="ko">
                <a:solidFill>
                  <a:srgbClr val="38761D"/>
                </a:solidFill>
              </a:rPr>
              <a:t>// BufferedWriter의 메소드</a:t>
            </a:r>
            <a:br>
              <a:rPr lang="ko"/>
            </a:br>
            <a:r>
              <a:rPr lang="ko"/>
              <a:t> → 문자열 s를 인덱스 off에서부터 len개의 문자까지 저장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Ex10_BufferedWriter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6126533" y="67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Ex11_BufferedReader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24-4.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IO 스트</a:t>
            </a:r>
            <a:r>
              <a:rPr lang="ko"/>
              <a:t>림 기반의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인스턴스 저장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직렬화 (serialization)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8" name="Google Shape;218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3"/>
          <p:cNvSpPr txBox="1"/>
          <p:nvPr/>
        </p:nvSpPr>
        <p:spPr>
          <a:xfrm>
            <a:off x="292200" y="1002625"/>
            <a:ext cx="83469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객체의 상태를 그대로 저장 하거나(serialization) 다시 복원하는 (deserialization) 방식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파일에 쓰거나 네트워크로 전송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ObjectInputStream과 ObjectOutputStream 사용</a:t>
            </a:r>
            <a:br>
              <a:rPr lang="ko"/>
            </a:b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graphicFrame>
        <p:nvGraphicFramePr>
          <p:cNvPr id="220" name="Google Shape;220;p33"/>
          <p:cNvGraphicFramePr/>
          <p:nvPr/>
        </p:nvGraphicFramePr>
        <p:xfrm>
          <a:off x="492975" y="22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{8BB45E2B-7920-4DE5-9C8C-5AE64048AADB}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생성자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설명</a:t>
                      </a:r>
                      <a:endParaRPr b="1"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ObjectInputStream(InputStream in)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InputStream을 생성자의 매개변수로 받아 ObjectInputStream을 생성합니다.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ObjectOutputStream(OutputStream out)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OutputStream을 생성자의 매개변수로 받아 ObjectOutputStream을 생성합니다.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74" y="2260575"/>
            <a:ext cx="4960051" cy="23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Serializable 인터페이스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27" name="Google Shape;227;p3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4"/>
          <p:cNvSpPr txBox="1"/>
          <p:nvPr/>
        </p:nvSpPr>
        <p:spPr>
          <a:xfrm>
            <a:off x="292200" y="1002625"/>
            <a:ext cx="83469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</a:t>
            </a:r>
            <a:r>
              <a:rPr lang="ko"/>
              <a:t>직렬화는 인스턴스 내용이 외부로 유출되는 것이므로 프로그래머가 직렬화 의도를 표시해야함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구현코드가 없는 maker interface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2616675" y="1716175"/>
            <a:ext cx="2778300" cy="293700"/>
          </a:xfrm>
          <a:prstGeom prst="wedgeRectCallout">
            <a:avLst>
              <a:gd fmla="val -19985" name="adj1"/>
              <a:gd fmla="val 9016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직렬화하겠다는 의도를 표시</a:t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2540000" y="2194950"/>
            <a:ext cx="2712600" cy="33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ObjectInputStream &amp; ObjectOutputStream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6" name="Google Shape;236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5"/>
          <p:cNvSpPr txBox="1"/>
          <p:nvPr/>
        </p:nvSpPr>
        <p:spPr>
          <a:xfrm>
            <a:off x="293625" y="1015050"/>
            <a:ext cx="82920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• ObjectInputStream 	  인스턴스를 입력하는 스트림 : 인스턴스 직렬화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>
                <a:solidFill>
                  <a:srgbClr val="1155CC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ObjectInputStream oi = new ObjectInputStream(new FileInputStream("Object.bin"))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		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final Object readObject() throws IOException, ClassNotFoundException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/>
              <a:t>• ObjectOutputStream 	  인스턴스를 출력하는 스트림 : 인스턴스 역직렬화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</a:t>
            </a:r>
            <a:r>
              <a:rPr lang="ko">
                <a:solidFill>
                  <a:srgbClr val="1155CC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ObjectOutputStream oo = new ObjectOutputStream(new FileOutputStream("Object.bin"))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   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public final void writeObject(Object obj) throws IOException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Ex12_Unit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6117800" y="67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Ex13_ObjectOutputStream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6117800" y="1002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Ex14_ObjectInputStream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24-1.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</a:t>
            </a:r>
            <a:r>
              <a:rPr lang="ko"/>
              <a:t>바 입출력 (I/O Stream)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I/O 스트림 모델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304800" y="990600"/>
            <a:ext cx="6392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다음과 같은 자바의 입출력 방식을 가리켜 자바 입출력 모델이라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파일에서의 입출력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키보드와 모니터의 입출력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그래픽카드, 사운드카드의 입출력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프린터, 팩스와 같은 출력장치의 입출력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인터넷으로 연결되어 있는 서버 또는 클라이언트의 입출력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스트림의 구분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04" name="Google Shape;104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2"/>
          <p:cNvSpPr txBox="1"/>
          <p:nvPr/>
        </p:nvSpPr>
        <p:spPr>
          <a:xfrm>
            <a:off x="302275" y="843475"/>
            <a:ext cx="78594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ko">
                <a:solidFill>
                  <a:srgbClr val="1155CC"/>
                </a:solidFill>
              </a:rPr>
              <a:t>대상 기준</a:t>
            </a:r>
            <a:endParaRPr>
              <a:solidFill>
                <a:srgbClr val="1155CC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스트림 / 출력 스트림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Char char="●"/>
            </a:pPr>
            <a:r>
              <a:rPr lang="ko">
                <a:solidFill>
                  <a:srgbClr val="1155CC"/>
                </a:solidFill>
              </a:rPr>
              <a:t>자료의 종류</a:t>
            </a:r>
            <a:endParaRPr>
              <a:solidFill>
                <a:srgbClr val="1155CC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바이트 스트림 / 문자 스트림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>
                <a:solidFill>
                  <a:srgbClr val="1155CC"/>
                </a:solidFill>
              </a:rPr>
              <a:t>기능</a:t>
            </a:r>
            <a:br>
              <a:rPr lang="ko"/>
            </a:br>
            <a:r>
              <a:rPr lang="ko"/>
              <a:t>기반 스트림 / 보조 스트림 (필</a:t>
            </a:r>
            <a:r>
              <a:rPr lang="ko"/>
              <a:t>터 스트림)</a:t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입력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스트림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과 출력 스트림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1" name="Google Shape;111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3"/>
          <p:cNvSpPr txBox="1"/>
          <p:nvPr/>
        </p:nvSpPr>
        <p:spPr>
          <a:xfrm>
            <a:off x="302275" y="843475"/>
            <a:ext cx="78594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입력스트림 : 대상으로부터 자료를 읽어 들이는 스트림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출력 스트림 : 대상으로 자료를 출력하는 스트림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스트림의 종류</a:t>
            </a:r>
            <a:br>
              <a:rPr lang="ko"/>
            </a:b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862650" y="1782800"/>
            <a:ext cx="1447200" cy="852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</a:t>
            </a:r>
            <a:r>
              <a:rPr lang="ko"/>
              <a:t>용 프로그램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4686075" y="1782800"/>
            <a:ext cx="1447200" cy="852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입출력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</a:t>
            </a:r>
            <a:endParaRPr/>
          </a:p>
        </p:txBody>
      </p:sp>
      <p:cxnSp>
        <p:nvCxnSpPr>
          <p:cNvPr id="115" name="Google Shape;115;p23"/>
          <p:cNvCxnSpPr/>
          <p:nvPr/>
        </p:nvCxnSpPr>
        <p:spPr>
          <a:xfrm>
            <a:off x="2520825" y="2336800"/>
            <a:ext cx="188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3"/>
          <p:cNvCxnSpPr/>
          <p:nvPr/>
        </p:nvCxnSpPr>
        <p:spPr>
          <a:xfrm rot="10800000">
            <a:off x="2504075" y="2031850"/>
            <a:ext cx="1895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3"/>
          <p:cNvSpPr txBox="1"/>
          <p:nvPr/>
        </p:nvSpPr>
        <p:spPr>
          <a:xfrm>
            <a:off x="2970850" y="2277850"/>
            <a:ext cx="1341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</a:t>
            </a:r>
            <a:r>
              <a:rPr lang="ko"/>
              <a:t>력 스트림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2970850" y="1668250"/>
            <a:ext cx="13419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 스트림</a:t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862650" y="335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{8BB45E2B-7920-4DE5-9C8C-5AE64048AADB}</a:tableStyleId>
              </a:tblPr>
              <a:tblGrid>
                <a:gridCol w="1019175"/>
                <a:gridCol w="4695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종류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예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 스트림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FileInputStream, FileReader, BufferedInputStream, BufferedReader 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출력 스트림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FileOutputStream, FileWriter, BufferedOutputStream, BufferedWriter 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바이트 단위 스트림과 문자 단위 스트림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5" name="Google Shape;125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4"/>
          <p:cNvSpPr txBox="1"/>
          <p:nvPr/>
        </p:nvSpPr>
        <p:spPr>
          <a:xfrm>
            <a:off x="302275" y="691075"/>
            <a:ext cx="83520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바이트 단위 스트림 : 동영상, 음악 파일 등을 읽고 쓸 때 사용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문자 단위 스트림 : 바이트 단위로 자료를 처리하면 문자는 깨짐. 2 바이트 단위로 처리하도록 구현된 스트림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스트림의 종류</a:t>
            </a:r>
            <a:br>
              <a:rPr lang="ko"/>
            </a:b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127" name="Google Shape;127;p24"/>
          <p:cNvCxnSpPr/>
          <p:nvPr/>
        </p:nvCxnSpPr>
        <p:spPr>
          <a:xfrm flipH="1" rot="10800000">
            <a:off x="2618000" y="1567850"/>
            <a:ext cx="3792300" cy="1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4"/>
          <p:cNvCxnSpPr/>
          <p:nvPr/>
        </p:nvCxnSpPr>
        <p:spPr>
          <a:xfrm>
            <a:off x="2618000" y="1962950"/>
            <a:ext cx="3780600" cy="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4"/>
          <p:cNvCxnSpPr/>
          <p:nvPr/>
        </p:nvCxnSpPr>
        <p:spPr>
          <a:xfrm>
            <a:off x="2618000" y="2343950"/>
            <a:ext cx="3812100" cy="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4"/>
          <p:cNvCxnSpPr/>
          <p:nvPr/>
        </p:nvCxnSpPr>
        <p:spPr>
          <a:xfrm>
            <a:off x="2618000" y="2724950"/>
            <a:ext cx="3792300" cy="3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4"/>
          <p:cNvSpPr/>
          <p:nvPr/>
        </p:nvSpPr>
        <p:spPr>
          <a:xfrm>
            <a:off x="6398600" y="1453545"/>
            <a:ext cx="858300" cy="61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입출력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자료</a:t>
            </a:r>
            <a:endParaRPr sz="1200"/>
          </a:p>
        </p:txBody>
      </p:sp>
      <p:sp>
        <p:nvSpPr>
          <p:cNvPr id="132" name="Google Shape;132;p24"/>
          <p:cNvSpPr/>
          <p:nvPr/>
        </p:nvSpPr>
        <p:spPr>
          <a:xfrm>
            <a:off x="6398600" y="2265279"/>
            <a:ext cx="858300" cy="5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입출력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자료</a:t>
            </a:r>
            <a:endParaRPr sz="1200"/>
          </a:p>
        </p:txBody>
      </p:sp>
      <p:sp>
        <p:nvSpPr>
          <p:cNvPr id="133" name="Google Shape;133;p24"/>
          <p:cNvSpPr txBox="1"/>
          <p:nvPr/>
        </p:nvSpPr>
        <p:spPr>
          <a:xfrm>
            <a:off x="3404425" y="19785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바이트 스트림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404425" y="2740500"/>
            <a:ext cx="16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 스트림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2782426" y="1630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36" name="Google Shape;136;p24"/>
          <p:cNvSpPr/>
          <p:nvPr/>
        </p:nvSpPr>
        <p:spPr>
          <a:xfrm>
            <a:off x="3524820" y="1630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37" name="Google Shape;137;p24"/>
          <p:cNvSpPr/>
          <p:nvPr/>
        </p:nvSpPr>
        <p:spPr>
          <a:xfrm>
            <a:off x="4267215" y="1630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38" name="Google Shape;138;p24"/>
          <p:cNvSpPr/>
          <p:nvPr/>
        </p:nvSpPr>
        <p:spPr>
          <a:xfrm>
            <a:off x="5009609" y="1630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39" name="Google Shape;139;p24"/>
          <p:cNvSpPr/>
          <p:nvPr/>
        </p:nvSpPr>
        <p:spPr>
          <a:xfrm>
            <a:off x="2706226" y="2392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40" name="Google Shape;140;p24"/>
          <p:cNvSpPr/>
          <p:nvPr/>
        </p:nvSpPr>
        <p:spPr>
          <a:xfrm>
            <a:off x="3274393" y="2392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41" name="Google Shape;141;p24"/>
          <p:cNvSpPr/>
          <p:nvPr/>
        </p:nvSpPr>
        <p:spPr>
          <a:xfrm>
            <a:off x="3925426" y="2392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42" name="Google Shape;142;p24"/>
          <p:cNvSpPr/>
          <p:nvPr/>
        </p:nvSpPr>
        <p:spPr>
          <a:xfrm>
            <a:off x="4493593" y="2392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43" name="Google Shape;143;p24"/>
          <p:cNvSpPr/>
          <p:nvPr/>
        </p:nvSpPr>
        <p:spPr>
          <a:xfrm>
            <a:off x="1606950" y="1465452"/>
            <a:ext cx="1050600" cy="61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자바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응용 프로그램</a:t>
            </a:r>
            <a:endParaRPr sz="1200"/>
          </a:p>
        </p:txBody>
      </p:sp>
      <p:sp>
        <p:nvSpPr>
          <p:cNvPr id="144" name="Google Shape;144;p24"/>
          <p:cNvSpPr/>
          <p:nvPr/>
        </p:nvSpPr>
        <p:spPr>
          <a:xfrm>
            <a:off x="1607300" y="2241475"/>
            <a:ext cx="1050600" cy="5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자바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응용 프로그램</a:t>
            </a:r>
            <a:endParaRPr sz="1200"/>
          </a:p>
        </p:txBody>
      </p:sp>
      <p:sp>
        <p:nvSpPr>
          <p:cNvPr id="145" name="Google Shape;145;p24"/>
          <p:cNvSpPr/>
          <p:nvPr/>
        </p:nvSpPr>
        <p:spPr>
          <a:xfrm>
            <a:off x="5144626" y="2392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46" name="Google Shape;146;p24"/>
          <p:cNvSpPr/>
          <p:nvPr/>
        </p:nvSpPr>
        <p:spPr>
          <a:xfrm>
            <a:off x="5712793" y="2392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sp>
        <p:nvSpPr>
          <p:cNvPr id="147" name="Google Shape;147;p24"/>
          <p:cNvSpPr/>
          <p:nvPr/>
        </p:nvSpPr>
        <p:spPr>
          <a:xfrm>
            <a:off x="5744423" y="1630961"/>
            <a:ext cx="568500" cy="282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1byte</a:t>
            </a:r>
            <a:endParaRPr sz="1000"/>
          </a:p>
        </p:txBody>
      </p:sp>
      <p:graphicFrame>
        <p:nvGraphicFramePr>
          <p:cNvPr id="148" name="Google Shape;148;p24"/>
          <p:cNvGraphicFramePr/>
          <p:nvPr/>
        </p:nvGraphicFramePr>
        <p:xfrm>
          <a:off x="846200" y="340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{8BB45E2B-7920-4DE5-9C8C-5AE64048AADB}</a:tableStyleId>
              </a:tblPr>
              <a:tblGrid>
                <a:gridCol w="1019175"/>
                <a:gridCol w="4695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종류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예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바이트 스트림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FileInputStream, FileOutputStream, BufferedInputStream, BufferedOutputStream 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문자 스트림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FileReader, FileWriter, BufferedReader, BufferedWriter 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302275" y="691075"/>
            <a:ext cx="7859400" cy="27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기능에 따라서 스트림을 구분할 때는 기반 스트림 / 보조 스트림(필터 스트림) 으로 나눈다.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기반 스트림 : 대상에 직접 자료를 읽고 쓰는 기능의 스트림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보조 스트림 : 직접 읽고 쓰는 기능은 없이 추가적인 기능을 더해주는 스트림. 항상 기반 스트림이나 또 다른 보조 스트림을 생성자 매개변수로 포함함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스트림의 종류</a:t>
            </a:r>
            <a:br>
              <a:rPr lang="ko"/>
            </a:b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기반 스트림과 보조 스트림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5" name="Google Shape;155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5"/>
          <p:cNvSpPr/>
          <p:nvPr/>
        </p:nvSpPr>
        <p:spPr>
          <a:xfrm>
            <a:off x="4464825" y="2074500"/>
            <a:ext cx="1610100" cy="1146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 보조 스트림 2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3093225" y="2201925"/>
            <a:ext cx="1491600" cy="92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+ 보조 스트림 1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087475" y="2309775"/>
            <a:ext cx="1088100" cy="725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기반 스트림</a:t>
            </a:r>
            <a:endParaRPr/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846225" y="362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{8BB45E2B-7920-4DE5-9C8C-5AE64048AADB}</a:tableStyleId>
              </a:tblPr>
              <a:tblGrid>
                <a:gridCol w="1019175"/>
                <a:gridCol w="4695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종류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예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기반</a:t>
                      </a: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 스트림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FileInputStream, FileOutputStream, FileReader, FileWriter 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보조</a:t>
                      </a: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 스트림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InputStreamReader, OutputStreamWriter, BufferedInputStream, BufferedOutputStream 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파일 대상 입출력 스트림 생성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5" name="Google Shape;165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6" name="Google Shape;166;p26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{281D7C3D-E6D3-4AE9-B2FE-39E1DA85C5A0}</a:tableStyleId>
              </a:tblPr>
              <a:tblGrid>
                <a:gridCol w="4038650"/>
                <a:gridCol w="3200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파일 대상 출력 스트림 생성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Ex01_FileWrite1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입출력 스트림 예외 직접 처리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Ex02_FileWrite2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입출력 스트림 예외 처리 개선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Ex03_FileWrite3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파일 대상 입력 스트림 생성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Ex04_FileRead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바이트 단위 입력 및 출력 스트림 이용 파일 복사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Ex05_FileCopy1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버퍼를 이용한 파일 복사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Ex06_FileCopy2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24-2.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</a:t>
            </a:r>
            <a:r>
              <a:rPr lang="ko"/>
              <a:t> 스트림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