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68B0-0046-49B8-914E-3460C21A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BC8C8-1E70-411C-ABF8-50F39CB2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A464-CD82-4F53-93DA-8F7B6F9B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2DB5-F22B-4BE5-B4AC-BB5EE07D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458F6-2F46-42E0-9248-93483376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927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43DB-B920-4336-B618-635DCD8F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58EE9-77A6-4BAD-B336-43D2DB566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003E-BDC9-47B3-9FCD-135DC630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916B-9944-488B-A506-5C2A054F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3713-79ED-40DC-9E12-7133B0E6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64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E581C-A5B2-40FA-9F62-4BBCC32BA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D0E7-3E23-4B9B-813B-4427053FF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2E69-A83A-4EE4-8261-E6DDAFA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64A7-8356-4251-906A-4A3C6157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C7F9-CCEA-4C3B-8DD3-817BC94D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37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1D16-5DD8-4FE2-9AAA-6D25289E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601B-40BB-469D-B445-6DBDD97E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6CA5-63A3-4AB5-8F48-EFCAAB4D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59F5-5A3F-4054-B2A3-AA7D9E7A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E082-05A3-4DCB-8ECE-63D3866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896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7629-C14B-407E-B0D2-40F79C8D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8E41-7914-4DC4-A23D-51338E11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F8A3-5EDF-4BB0-BDD4-8CFD1DBA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3ED8-7091-4C79-B8E5-3E52E9CB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1356-F0F9-419C-85A0-E2EC2EE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66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9D2A-5054-4C24-B31B-14F23448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F478-5871-4220-BAC5-62EE0FE9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5D548-BA7C-488D-905E-3AC27E4D1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A6FB6-F253-429E-BB69-D50B4CE3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711E-86F8-4C78-837C-EECEEFFD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92179-5EF2-4015-9BA7-90B917C5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72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0B3E-E54D-4EF4-B060-277BF748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03105-0E4F-4BF3-8321-846A76A8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9FCC2-9EB2-4AB8-8508-16CF6394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A7BD-4F3C-4977-B512-DA6240A9D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0FA39-DC35-4E30-9D04-43AC2A9B7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C22D5-1FE6-49B2-B997-D19C4E56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55E87-8DF6-4781-BCDF-7ADFC689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8E70F-5944-46EF-9521-232BEBA8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71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CB17-531C-45BD-95B0-50B74998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CFDDE-AC14-4DCC-9296-F7A19D80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36BBA-CC9C-423F-B5B1-97400B18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0DAB6-A16F-4E5C-820E-160EB2A5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24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51AFF-ED69-427F-BCCB-A8B8E0D4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8B3AA-B61F-45F5-BE5A-495C1D1D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22A0-02F0-4482-9244-C16791DC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6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99EA-FE28-440D-95DF-31425643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0A0B-30AF-463D-8569-BF5B6BB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0E378-B5F5-4587-A937-1D1F120F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8DFF-82C5-42DF-B3D2-E65451B2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AF11-BEE3-49F0-9975-70C392AA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BC76B-C30A-424A-B74F-E7F2E8AD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05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6A0-3AF1-4E60-8D5F-E52A23E98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8BA65-1128-4661-9686-29E2341F3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481FA-1FE5-41EF-B6E0-3CA28E891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5B28-9A82-4534-80A9-67DB038D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CACF2-4983-4A71-AE9E-F422AF69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90CF-C48B-4C67-9049-FA24E268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692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79C07-D73D-4219-A4BF-06620ACA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1114-D145-4820-A58C-A0E185A6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45B8-6401-4462-84CD-033B47F85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4D8B-CD08-4E70-95A2-D5F4C907AAB5}" type="datetimeFigureOut">
              <a:rPr lang="en-ID" smtClean="0"/>
              <a:t>23/10/2020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18CB-AA63-4638-B41C-6EE95686D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53D3-C622-420C-8AB3-B702993D3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DDC9-3BA9-497E-A993-7AE7FDC96D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3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vatha/optimisasi" TargetMode="External"/><Relationship Id="rId2" Type="http://schemas.openxmlformats.org/officeDocument/2006/relationships/hyperlink" Target="mailto:ndaratha@unib.ac.i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EC0D-ADBC-493B-A3C0-1501A95A3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C4077-DD67-4835-9F0F-D4146C684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 </a:t>
            </a:r>
            <a:r>
              <a:rPr lang="en-US" dirty="0" err="1"/>
              <a:t>Oktober</a:t>
            </a:r>
            <a:r>
              <a:rPr lang="en-US" dirty="0"/>
              <a:t> 2020 </a:t>
            </a:r>
          </a:p>
          <a:p>
            <a:r>
              <a:rPr lang="en-US" dirty="0"/>
              <a:t>RRI Pro2 Bengkulu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5035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BFCB-5872-42A7-9D44-736BA7C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57F712-B10C-4909-AE06-332CFFE71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Menyelesaikan </a:t>
                </a:r>
                <a:r>
                  <a:rPr lang="en-US" dirty="0" err="1"/>
                  <a:t>masalah</a:t>
                </a:r>
                <a:r>
                  <a:rPr lang="en-US" dirty="0"/>
                  <a:t> </a:t>
                </a:r>
                <a:r>
                  <a:rPr lang="en-US" dirty="0" err="1"/>
                  <a:t>optimisasi</a:t>
                </a:r>
                <a:r>
                  <a:rPr lang="en-US" dirty="0"/>
                  <a:t> </a:t>
                </a:r>
                <a:r>
                  <a:rPr lang="en-US" dirty="0" err="1"/>
                  <a:t>konveks</a:t>
                </a:r>
                <a:endParaRPr lang="en-US" dirty="0"/>
              </a:p>
              <a:p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jawaban</a:t>
                </a:r>
                <a:r>
                  <a:rPr lang="en-US" dirty="0"/>
                  <a:t> </a:t>
                </a:r>
                <a:r>
                  <a:rPr lang="en-US" dirty="0" err="1"/>
                  <a:t>analitik</a:t>
                </a:r>
                <a:endParaRPr lang="en-US" dirty="0"/>
              </a:p>
              <a:p>
                <a:r>
                  <a:rPr lang="en-US" dirty="0" err="1"/>
                  <a:t>Algorithma</a:t>
                </a:r>
                <a:r>
                  <a:rPr lang="en-US" dirty="0"/>
                  <a:t> yang </a:t>
                </a:r>
                <a:r>
                  <a:rPr lang="en-US" dirty="0" err="1"/>
                  <a:t>efisien</a:t>
                </a:r>
                <a:r>
                  <a:rPr lang="en-US" dirty="0"/>
                  <a:t> dan </a:t>
                </a:r>
                <a:r>
                  <a:rPr lang="en-US" dirty="0" err="1"/>
                  <a:t>handal</a:t>
                </a:r>
                <a:endParaRPr lang="en-US" dirty="0"/>
              </a:p>
              <a:p>
                <a:r>
                  <a:rPr lang="en-US" dirty="0"/>
                  <a:t>Waktu </a:t>
                </a:r>
                <a:r>
                  <a:rPr lang="en-US" dirty="0" err="1"/>
                  <a:t>komputasi</a:t>
                </a:r>
                <a:r>
                  <a:rPr lang="en-US" dirty="0"/>
                  <a:t> </a:t>
                </a:r>
                <a:r>
                  <a:rPr lang="en-US" dirty="0" err="1"/>
                  <a:t>sebanding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dimana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biaya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menilai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:r>
                  <a:rPr lang="en-ID" dirty="0" err="1"/>
                  <a:t>turunan</a:t>
                </a:r>
                <a:r>
                  <a:rPr lang="en-ID" dirty="0"/>
                  <a:t> </a:t>
                </a:r>
                <a:r>
                  <a:rPr lang="en-ID" dirty="0" err="1"/>
                  <a:t>pertama</a:t>
                </a:r>
                <a:r>
                  <a:rPr lang="en-ID" dirty="0"/>
                  <a:t> dan </a:t>
                </a:r>
                <a:r>
                  <a:rPr lang="en-ID" dirty="0" err="1"/>
                  <a:t>kedua</a:t>
                </a:r>
                <a:r>
                  <a:rPr lang="en-ID" dirty="0"/>
                  <a:t> </a:t>
                </a:r>
                <a:r>
                  <a:rPr lang="en-ID" dirty="0" err="1"/>
                  <a:t>mereka</a:t>
                </a:r>
                <a:endParaRPr lang="en-ID" dirty="0"/>
              </a:p>
              <a:p>
                <a:r>
                  <a:rPr lang="en-ID" dirty="0" err="1"/>
                  <a:t>Hampir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 </a:t>
                </a:r>
                <a:r>
                  <a:rPr lang="en-ID" dirty="0" err="1"/>
                  <a:t>teknologi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Menggunakan</a:t>
                </a:r>
                <a:r>
                  <a:rPr lang="en-ID" dirty="0"/>
                  <a:t> </a:t>
                </a:r>
                <a:r>
                  <a:rPr lang="en-ID" dirty="0" err="1"/>
                  <a:t>optimisasi</a:t>
                </a:r>
                <a:r>
                  <a:rPr lang="en-ID" dirty="0"/>
                  <a:t> </a:t>
                </a:r>
                <a:r>
                  <a:rPr lang="en-ID" dirty="0" err="1"/>
                  <a:t>konveks</a:t>
                </a:r>
                <a:endParaRPr lang="en-ID" dirty="0"/>
              </a:p>
              <a:p>
                <a:r>
                  <a:rPr lang="en-ID" dirty="0" err="1"/>
                  <a:t>Sering</a:t>
                </a:r>
                <a:r>
                  <a:rPr lang="en-ID" dirty="0"/>
                  <a:t> </a:t>
                </a:r>
                <a:r>
                  <a:rPr lang="en-ID" dirty="0" err="1"/>
                  <a:t>sulit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dikenali</a:t>
                </a:r>
                <a:endParaRPr lang="en-ID" dirty="0"/>
              </a:p>
              <a:p>
                <a:r>
                  <a:rPr lang="en-ID" dirty="0"/>
                  <a:t>Banyak </a:t>
                </a:r>
                <a:r>
                  <a:rPr lang="en-ID" dirty="0" err="1"/>
                  <a:t>trik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mengubah</a:t>
                </a:r>
                <a:r>
                  <a:rPr lang="en-ID" dirty="0"/>
                  <a:t> </a:t>
                </a:r>
                <a:r>
                  <a:rPr lang="en-ID" dirty="0" err="1"/>
                  <a:t>masalah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 </a:t>
                </a:r>
                <a:r>
                  <a:rPr lang="en-ID" dirty="0" err="1"/>
                  <a:t>masalah</a:t>
                </a:r>
                <a:r>
                  <a:rPr lang="en-ID" dirty="0"/>
                  <a:t> </a:t>
                </a:r>
                <a:r>
                  <a:rPr lang="en-ID" dirty="0" err="1"/>
                  <a:t>konveks</a:t>
                </a:r>
                <a:endParaRPr lang="en-ID" dirty="0"/>
              </a:p>
              <a:p>
                <a:r>
                  <a:rPr lang="en-ID" dirty="0" err="1"/>
                  <a:t>Ternyata</a:t>
                </a:r>
                <a:r>
                  <a:rPr lang="en-ID" dirty="0"/>
                  <a:t> </a:t>
                </a:r>
                <a:r>
                  <a:rPr lang="en-ID" dirty="0" err="1"/>
                  <a:t>banyak</a:t>
                </a:r>
                <a:r>
                  <a:rPr lang="en-ID" dirty="0"/>
                  <a:t> </a:t>
                </a:r>
                <a:r>
                  <a:rPr lang="en-ID" dirty="0" err="1"/>
                  <a:t>masalah</a:t>
                </a:r>
                <a:r>
                  <a:rPr lang="en-ID" dirty="0"/>
                  <a:t> yang </a:t>
                </a:r>
                <a:r>
                  <a:rPr lang="en-ID" dirty="0" err="1"/>
                  <a:t>bisa</a:t>
                </a:r>
                <a:r>
                  <a:rPr lang="en-ID" dirty="0"/>
                  <a:t> </a:t>
                </a:r>
                <a:r>
                  <a:rPr lang="en-ID" dirty="0" err="1"/>
                  <a:t>dipecahkan</a:t>
                </a:r>
                <a:r>
                  <a:rPr lang="en-ID" dirty="0"/>
                  <a:t> </a:t>
                </a:r>
                <a:r>
                  <a:rPr lang="en-ID" dirty="0" err="1"/>
                  <a:t>melalui</a:t>
                </a:r>
                <a:r>
                  <a:rPr lang="en-ID" dirty="0"/>
                  <a:t> </a:t>
                </a:r>
                <a:r>
                  <a:rPr lang="en-ID" dirty="0" err="1"/>
                  <a:t>optimisasi</a:t>
                </a:r>
                <a:r>
                  <a:rPr lang="en-ID" dirty="0"/>
                  <a:t> </a:t>
                </a:r>
                <a:r>
                  <a:rPr lang="en-ID" dirty="0" err="1"/>
                  <a:t>konveks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57F712-B10C-4909-AE06-332CFFE71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0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9313-8928-428A-8460-CD983D9E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nonkonveks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016E-10B9-4C8C-B0F8-5BDFCE86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konveks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yang </a:t>
            </a:r>
            <a:r>
              <a:rPr lang="en-US" dirty="0" err="1"/>
              <a:t>ketat</a:t>
            </a:r>
            <a:endParaRPr lang="en-US" dirty="0"/>
          </a:p>
          <a:p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nonkonveks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yang </a:t>
            </a:r>
            <a:r>
              <a:rPr lang="en-US" dirty="0" err="1"/>
              <a:t>diskrit</a:t>
            </a:r>
            <a:endParaRPr lang="en-US" dirty="0"/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nonkonveks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917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A7E4-2267-4D31-84F9-60675121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90986-1D90-4015-ABA9-49C1AB119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18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932D-A419-4BEC-AA58-FF0F2F0B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94CA-0B85-4874-9480-DE602E55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nonkonveks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meniru</a:t>
            </a:r>
            <a:r>
              <a:rPr lang="en-US" dirty="0"/>
              <a:t> proses </a:t>
            </a:r>
            <a:r>
              <a:rPr lang="en-US" dirty="0" err="1"/>
              <a:t>evolusi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biologi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</a:t>
            </a:r>
            <a:endParaRPr lang="en-US" dirty="0"/>
          </a:p>
          <a:p>
            <a:r>
              <a:rPr lang="en-US" dirty="0"/>
              <a:t>Encoding: </a:t>
            </a:r>
            <a:r>
              <a:rPr lang="en-US" dirty="0" err="1"/>
              <a:t>penerjemahan</a:t>
            </a:r>
            <a:r>
              <a:rPr lang="en-US" dirty="0"/>
              <a:t> variable </a:t>
            </a:r>
            <a:r>
              <a:rPr lang="en-US" dirty="0" err="1"/>
              <a:t>menjadi</a:t>
            </a:r>
            <a:r>
              <a:rPr lang="en-US" dirty="0"/>
              <a:t> gen</a:t>
            </a:r>
          </a:p>
          <a:p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evolusi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Cross over</a:t>
            </a:r>
          </a:p>
          <a:p>
            <a:pPr lvl="1"/>
            <a:r>
              <a:rPr lang="en-US" dirty="0"/>
              <a:t>Mutation</a:t>
            </a:r>
          </a:p>
          <a:p>
            <a:pPr lvl="1"/>
            <a:r>
              <a:rPr lang="en-US" dirty="0" err="1"/>
              <a:t>Seleksi</a:t>
            </a:r>
            <a:r>
              <a:rPr lang="en-US" dirty="0"/>
              <a:t> : </a:t>
            </a:r>
            <a:r>
              <a:rPr lang="en-US" dirty="0" err="1"/>
              <a:t>evaluasi</a:t>
            </a:r>
            <a:r>
              <a:rPr lang="en-US" dirty="0"/>
              <a:t> + </a:t>
            </a:r>
            <a:r>
              <a:rPr lang="en-US" dirty="0" err="1"/>
              <a:t>eliminasi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34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C837-05F0-4B07-B66F-5C3BC9B7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6A599-D398-4468-AC88-55D1ED94B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Bagilah </a:t>
                </a:r>
                <a:r>
                  <a:rPr lang="en-US" dirty="0" err="1"/>
                  <a:t>angka-angka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tiga</a:t>
                </a:r>
                <a:r>
                  <a:rPr lang="en-US" dirty="0"/>
                  <a:t> </a:t>
                </a:r>
                <a:r>
                  <a:rPr lang="en-US" dirty="0" err="1"/>
                  <a:t>kelompok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selisih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angka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kelompok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kelompok</a:t>
                </a:r>
                <a:r>
                  <a:rPr lang="en-US" dirty="0"/>
                  <a:t> lain </a:t>
                </a:r>
                <a:r>
                  <a:rPr lang="en-US" dirty="0" err="1"/>
                  <a:t>nol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sekecil</a:t>
                </a:r>
                <a:r>
                  <a:rPr lang="en-US" dirty="0"/>
                  <a:t> </a:t>
                </a:r>
                <a:r>
                  <a:rPr lang="en-US" dirty="0" err="1"/>
                  <a:t>mungkin</a:t>
                </a:r>
                <a:r>
                  <a:rPr lang="en-US" dirty="0"/>
                  <a:t>!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 err="1"/>
                  <a:t>angka-angka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1,2,3,4,5,6.</a:t>
                </a:r>
              </a:p>
              <a:p>
                <a:r>
                  <a:rPr lang="en-US" dirty="0"/>
                  <a:t>Salah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jawaban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permasalahan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endParaRPr lang="en-US" dirty="0"/>
              </a:p>
              <a:p>
                <a:pPr lvl="1"/>
                <a:r>
                  <a:rPr lang="en-US" dirty="0"/>
                  <a:t>R=[1,6],S=[2,5],T=[3,4].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=1+6=7,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=2+5=7,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=3+4=7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Nilai rata-</a:t>
                </a:r>
                <a:r>
                  <a:rPr lang="en-US" dirty="0" err="1"/>
                  <a:t>ratanya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tujuan</a:t>
                </a:r>
                <a:r>
                  <a:rPr lang="en-US" dirty="0"/>
                  <a:t>=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simpangan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6A599-D398-4468-AC88-55D1ED94B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53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F62A-5569-4899-AF74-E50C6AAB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759F4-6518-4BFE-A4FA-1206DE553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Encoding </a:t>
                </a:r>
                <a:r>
                  <a:rPr lang="en-US" dirty="0" err="1"/>
                  <a:t>adalah</a:t>
                </a:r>
                <a:r>
                  <a:rPr lang="en-US" dirty="0"/>
                  <a:t> proses </a:t>
                </a:r>
                <a:r>
                  <a:rPr lang="en-US" dirty="0" err="1"/>
                  <a:t>penyusunan</a:t>
                </a:r>
                <a:r>
                  <a:rPr lang="en-US" dirty="0"/>
                  <a:t> </a:t>
                </a:r>
                <a:r>
                  <a:rPr lang="en-US" dirty="0" err="1"/>
                  <a:t>informasi</a:t>
                </a:r>
                <a:r>
                  <a:rPr lang="en-US" dirty="0"/>
                  <a:t> yang </a:t>
                </a:r>
                <a:r>
                  <a:rPr lang="en-US" dirty="0" err="1"/>
                  <a:t>efektif</a:t>
                </a:r>
                <a:r>
                  <a:rPr lang="en-US" dirty="0"/>
                  <a:t> dan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diolah</a:t>
                </a:r>
                <a:r>
                  <a:rPr lang="en-US" dirty="0"/>
                  <a:t> oleh computer.</a:t>
                </a:r>
              </a:p>
              <a:p>
                <a:r>
                  <a:rPr lang="en-US" dirty="0"/>
                  <a:t>Hasil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encoding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gen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Gen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mengevaluasi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. Hasil </a:t>
                </a:r>
                <a:r>
                  <a:rPr lang="en-US" dirty="0" err="1"/>
                  <a:t>evaluasi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i="1" dirty="0"/>
                  <a:t>fitness value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R=[1,6],S=[2,5],T=[3,4]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RSTTSR</a:t>
                </a:r>
              </a:p>
              <a:p>
                <a:r>
                  <a:rPr lang="en-US" dirty="0"/>
                  <a:t>R=[1,2,3],S=[4,5],T=[6]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RRRSST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759F4-6518-4BFE-A4FA-1206DE553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90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EE14-1DBF-4679-9AE0-B00522E2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30C4-0564-4187-A76E-99A8E5608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Populasi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 Setelah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dibuat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gen yang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diwakili</a:t>
                </a:r>
                <a:r>
                  <a:rPr lang="en-US" dirty="0"/>
                  <a:t> oleh </a:t>
                </a:r>
                <a:r>
                  <a:rPr lang="en-US" dirty="0" err="1"/>
                  <a:t>gennya</a:t>
                </a:r>
                <a:r>
                  <a:rPr lang="en-US" dirty="0"/>
                  <a:t>. </a:t>
                </a:r>
                <a:r>
                  <a:rPr lang="en-US" dirty="0" err="1"/>
                  <a:t>Sekumpulan</a:t>
                </a:r>
                <a:r>
                  <a:rPr lang="en-US" dirty="0"/>
                  <a:t> gen </a:t>
                </a:r>
                <a:r>
                  <a:rPr lang="en-US" dirty="0" err="1"/>
                  <a:t>kita</a:t>
                </a:r>
                <a:r>
                  <a:rPr lang="en-US" dirty="0"/>
                  <a:t> </a:t>
                </a:r>
                <a:r>
                  <a:rPr lang="en-US" dirty="0" err="1"/>
                  <a:t>sebut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kromosom</a:t>
                </a:r>
                <a:r>
                  <a:rPr lang="en-US" dirty="0"/>
                  <a:t>. </a:t>
                </a:r>
                <a:r>
                  <a:rPr lang="en-US" dirty="0" err="1"/>
                  <a:t>Misalnya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	RRRRRR, RRRRRS,RRRRRT,RRRRSR,RRRRST</a:t>
                </a:r>
              </a:p>
              <a:p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contoh</a:t>
                </a:r>
                <a:r>
                  <a:rPr lang="en-US" dirty="0"/>
                  <a:t> </a:t>
                </a:r>
                <a:r>
                  <a:rPr lang="en-US" dirty="0" err="1"/>
                  <a:t>kita</a:t>
                </a:r>
                <a:r>
                  <a:rPr lang="en-US" dirty="0"/>
                  <a:t>,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kombinasi</a:t>
                </a:r>
                <a:r>
                  <a:rPr lang="en-US" dirty="0"/>
                  <a:t> gen yang </a:t>
                </a:r>
                <a:r>
                  <a:rPr lang="en-US" dirty="0" err="1"/>
                  <a:t>tersedia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×3×3×3×3×3=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=729</m:t>
                      </m:r>
                    </m:oMath>
                  </m:oMathPara>
                </a14:m>
                <a:endParaRPr lang="en-ID" dirty="0"/>
              </a:p>
              <a:p>
                <a:pPr marL="457200" lvl="1" indent="0">
                  <a:buNone/>
                </a:pPr>
                <a:endParaRPr lang="en-ID" dirty="0"/>
              </a:p>
              <a:p>
                <a:pPr marL="457200" lvl="1" indent="0">
                  <a:buNone/>
                </a:pPr>
                <a:r>
                  <a:rPr lang="en-US" dirty="0"/>
                  <a:t>RRRRRR, RRRRRS,RRRRRT,RRRRSR,RRRRSS,RRRRST,RRRRTR,…,TTTTTTT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30C4-0564-4187-A76E-99A8E5608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174" b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51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44F5-2815-488C-8321-65D81521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Individu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32DD8-8793-49EB-BC07-7F94FB9AB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Setiap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dievaluasi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menilai</a:t>
                </a:r>
                <a:r>
                  <a:rPr lang="en-US" dirty="0"/>
                  <a:t> </a:t>
                </a:r>
                <a:r>
                  <a:rPr lang="en-US" dirty="0" err="1"/>
                  <a:t>kelayakannya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tujuan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input gen masing-masing </a:t>
                </a:r>
                <a:r>
                  <a:rPr lang="en-US" dirty="0" err="1"/>
                  <a:t>individu</a:t>
                </a:r>
                <a:endParaRPr lang="en-US" dirty="0"/>
              </a:p>
              <a:p>
                <a:r>
                  <a:rPr lang="en-US" dirty="0" err="1"/>
                  <a:t>Outputnya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kelayakan</a:t>
                </a:r>
                <a:r>
                  <a:rPr lang="en-US" dirty="0"/>
                  <a:t> (</a:t>
                </a:r>
                <a:r>
                  <a:rPr lang="en-US" i="1" dirty="0"/>
                  <a:t>fitness value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R=[1,6],S=[2,5],T=[3,4]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RSTTSR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𝑅𝑆𝑇𝑇𝑆𝑅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R=[1,2,3],S=[4,5],T=[6]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RRRSST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𝑅𝑅𝑅𝑆𝑆𝑇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=1+2+3=6,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=4+5=9,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6+9+6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6−7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9−7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6−7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ID" dirty="0"/>
                  <a:t>R=[1,2,3,4,5,6],S=[],T=[]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RRRRRR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𝑅𝑅𝑅𝑅𝑅𝑅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=1+2+3+4+5+6=21,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21+0+0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21−7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0−7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0−7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=294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32DD8-8793-49EB-BC07-7F94FB9AB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89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BDF7-4011-4D83-A21D-FC5A1D78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Cross-Over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F55C8-1DA1-4A93-83F5-26AF75C22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Cross over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peristiwa</a:t>
                </a:r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bertukar</a:t>
                </a:r>
                <a:r>
                  <a:rPr lang="en-US" dirty="0"/>
                  <a:t> gen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RRRRRR dan TTTTTT </a:t>
                </a:r>
                <a:r>
                  <a:rPr lang="en-US" dirty="0" err="1"/>
                  <a:t>bertukar</a:t>
                </a:r>
                <a:r>
                  <a:rPr lang="en-US" dirty="0"/>
                  <a:t> </a:t>
                </a:r>
                <a:r>
                  <a:rPr lang="en-US" dirty="0" err="1"/>
                  <a:t>tiga</a:t>
                </a:r>
                <a:r>
                  <a:rPr lang="en-US" dirty="0"/>
                  <a:t> gen </a:t>
                </a:r>
                <a:r>
                  <a:rPr lang="en-US" dirty="0" err="1"/>
                  <a:t>seperti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R-R-R-T-T-R</a:t>
                </a:r>
              </a:p>
              <a:p>
                <a:pPr marL="0" indent="0">
                  <a:buNone/>
                </a:pPr>
                <a:r>
                  <a:rPr lang="en-US" dirty="0"/>
                  <a:t>		T-T-T-R-R-T</a:t>
                </a:r>
              </a:p>
              <a:p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mengalami</a:t>
                </a:r>
                <a:r>
                  <a:rPr lang="en-US" dirty="0"/>
                  <a:t> cross over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cross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Berapa</a:t>
                </a:r>
                <a:r>
                  <a:rPr lang="en-US" dirty="0"/>
                  <a:t> gen yang </a:t>
                </a:r>
                <a:r>
                  <a:rPr lang="en-US" dirty="0" err="1"/>
                  <a:t>tertukar</a:t>
                </a:r>
                <a:r>
                  <a:rPr lang="en-US" dirty="0"/>
                  <a:t> dan </a:t>
                </a:r>
                <a:r>
                  <a:rPr lang="en-US" dirty="0" err="1"/>
                  <a:t>lokasi</a:t>
                </a:r>
                <a:r>
                  <a:rPr lang="en-US" dirty="0"/>
                  <a:t> </a:t>
                </a:r>
                <a:r>
                  <a:rPr lang="en-US" dirty="0" err="1"/>
                  <a:t>pertukaran</a:t>
                </a:r>
                <a:r>
                  <a:rPr lang="en-US" dirty="0"/>
                  <a:t>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.</a:t>
                </a:r>
                <a:endParaRPr lang="en-ID" dirty="0"/>
              </a:p>
              <a:p>
                <a:r>
                  <a:rPr lang="en-ID" dirty="0"/>
                  <a:t>Cross over  </a:t>
                </a:r>
                <a:r>
                  <a:rPr lang="en-ID" dirty="0" err="1"/>
                  <a:t>menghasilkan</a:t>
                </a:r>
                <a:r>
                  <a:rPr lang="en-ID" dirty="0"/>
                  <a:t> </a:t>
                </a:r>
                <a:r>
                  <a:rPr lang="en-ID" dirty="0" err="1"/>
                  <a:t>individu</a:t>
                </a:r>
                <a:r>
                  <a:rPr lang="en-ID" dirty="0"/>
                  <a:t> </a:t>
                </a:r>
                <a:r>
                  <a:rPr lang="en-ID" dirty="0" err="1"/>
                  <a:t>baru</a:t>
                </a:r>
                <a:r>
                  <a:rPr lang="en-ID" dirty="0"/>
                  <a:t>. </a:t>
                </a:r>
                <a:r>
                  <a:rPr lang="en-ID" dirty="0" err="1"/>
                  <a:t>Akibatnya</a:t>
                </a:r>
                <a:r>
                  <a:rPr lang="en-ID" dirty="0"/>
                  <a:t>,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individu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populasi</a:t>
                </a:r>
                <a:r>
                  <a:rPr lang="en-ID" dirty="0"/>
                  <a:t> </a:t>
                </a:r>
                <a:r>
                  <a:rPr lang="en-ID" dirty="0" err="1"/>
                  <a:t>bertambah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F55C8-1DA1-4A93-83F5-26AF75C22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52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4512-76B8-4081-BF80-9B195251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C99F8-0D8C-40B7-B884-C782FACE8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Mutasi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peristiwa</a:t>
                </a:r>
                <a:r>
                  <a:rPr lang="en-US" dirty="0"/>
                  <a:t> yang </a:t>
                </a:r>
                <a:r>
                  <a:rPr lang="en-US" dirty="0" err="1"/>
                  <a:t>menyebabkan</a:t>
                </a:r>
                <a:r>
                  <a:rPr lang="en-US" dirty="0"/>
                  <a:t> gen yang </a:t>
                </a:r>
                <a:r>
                  <a:rPr lang="en-US" dirty="0" err="1"/>
                  <a:t>dimiliki</a:t>
                </a:r>
                <a:r>
                  <a:rPr lang="en-US" dirty="0"/>
                  <a:t> oleh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berubah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Individu</a:t>
                </a:r>
                <a:r>
                  <a:rPr lang="en-US" dirty="0"/>
                  <a:t> yang </a:t>
                </a:r>
                <a:r>
                  <a:rPr lang="en-US" dirty="0" err="1"/>
                  <a:t>mengalami</a:t>
                </a:r>
                <a:r>
                  <a:rPr lang="en-US" dirty="0"/>
                  <a:t> </a:t>
                </a:r>
                <a:r>
                  <a:rPr lang="en-US" dirty="0" err="1"/>
                  <a:t>mutasi</a:t>
                </a:r>
                <a:r>
                  <a:rPr lang="en-US" dirty="0"/>
                  <a:t>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mutasi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Lokasi gen yang </a:t>
                </a:r>
                <a:r>
                  <a:rPr lang="en-US" dirty="0" err="1"/>
                  <a:t>berubah</a:t>
                </a:r>
                <a:r>
                  <a:rPr lang="en-US" dirty="0"/>
                  <a:t> juga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Jumlah</a:t>
                </a:r>
                <a:r>
                  <a:rPr lang="en-US" dirty="0"/>
                  <a:t> gen yang </a:t>
                </a:r>
                <a:r>
                  <a:rPr lang="en-US" dirty="0" err="1"/>
                  <a:t>berubah</a:t>
                </a:r>
                <a:r>
                  <a:rPr lang="en-US" dirty="0"/>
                  <a:t>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tetap</a:t>
                </a:r>
                <a:r>
                  <a:rPr lang="en-US" dirty="0"/>
                  <a:t>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acak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 RRRRRR </a:t>
                </a:r>
                <a:r>
                  <a:rPr lang="en-US" dirty="0" err="1"/>
                  <a:t>menjadi</a:t>
                </a:r>
                <a:r>
                  <a:rPr lang="en-US" dirty="0"/>
                  <a:t> RRTRRR: gen pada </a:t>
                </a:r>
                <a:r>
                  <a:rPr lang="en-US" dirty="0" err="1"/>
                  <a:t>posisi</a:t>
                </a:r>
                <a:r>
                  <a:rPr lang="en-US" dirty="0"/>
                  <a:t> </a:t>
                </a:r>
                <a:r>
                  <a:rPr lang="en-US" dirty="0" err="1"/>
                  <a:t>ketiga</a:t>
                </a:r>
                <a:r>
                  <a:rPr lang="en-US" dirty="0"/>
                  <a:t> </a:t>
                </a:r>
                <a:r>
                  <a:rPr lang="en-US" dirty="0" err="1"/>
                  <a:t>berubah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R </a:t>
                </a:r>
                <a:r>
                  <a:rPr lang="en-US" dirty="0" err="1"/>
                  <a:t>menjadi</a:t>
                </a:r>
                <a:r>
                  <a:rPr lang="en-US" dirty="0"/>
                  <a:t> T</a:t>
                </a:r>
              </a:p>
              <a:p>
                <a:r>
                  <a:rPr lang="en-US" dirty="0"/>
                  <a:t> </a:t>
                </a:r>
                <a:r>
                  <a:rPr lang="en-US" dirty="0" err="1"/>
                  <a:t>Mutasi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baru</a:t>
                </a:r>
                <a:r>
                  <a:rPr lang="en-US" dirty="0"/>
                  <a:t>. </a:t>
                </a:r>
                <a:r>
                  <a:rPr lang="en-US" dirty="0" err="1"/>
                  <a:t>Akibatnya</a:t>
                </a:r>
                <a:r>
                  <a:rPr lang="en-US" dirty="0"/>
                  <a:t>,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bertambah</a:t>
                </a:r>
                <a:r>
                  <a:rPr lang="en-US" dirty="0"/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C99F8-0D8C-40B7-B884-C782FACE8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7009-6193-4956-A3B3-6B3335C6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3021-DF16-4069-B4B6-D6093D7C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Konsep-konsep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Optimisasi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761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E7CE-F54E-44ED-A382-C50BC0C4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68" y="365125"/>
            <a:ext cx="10515600" cy="1325563"/>
          </a:xfrm>
        </p:spPr>
        <p:txBody>
          <a:bodyPr/>
          <a:lstStyle/>
          <a:p>
            <a:r>
              <a:rPr lang="en-US" dirty="0" err="1"/>
              <a:t>Seleksi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4483-446B-4C28-84CC-8B06A70E5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Ukuran </a:t>
                </a:r>
                <a:r>
                  <a:rPr lang="en-US" dirty="0" err="1"/>
                  <a:t>populasi</a:t>
                </a:r>
                <a:r>
                  <a:rPr lang="en-US" dirty="0"/>
                  <a:t> yang </a:t>
                </a:r>
                <a:r>
                  <a:rPr lang="en-US" dirty="0" err="1"/>
                  <a:t>dinginkan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Cross over dan </a:t>
                </a:r>
                <a:r>
                  <a:rPr lang="en-US" dirty="0" err="1"/>
                  <a:t>mutasi</a:t>
                </a:r>
                <a:r>
                  <a:rPr lang="en-US" dirty="0"/>
                  <a:t> </a:t>
                </a:r>
                <a:r>
                  <a:rPr lang="en-US" dirty="0" err="1"/>
                  <a:t>menambah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:r>
                  <a:rPr lang="en-US" dirty="0" err="1"/>
                  <a:t>kurang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Evaluasi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Pemilihan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kelayakan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Individu</a:t>
                </a:r>
                <a:r>
                  <a:rPr lang="en-US" dirty="0"/>
                  <a:t> yang “</a:t>
                </a:r>
                <a:r>
                  <a:rPr lang="en-US" dirty="0" err="1"/>
                  <a:t>jelek</a:t>
                </a:r>
                <a:r>
                  <a:rPr lang="en-US" dirty="0"/>
                  <a:t>”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dieliminasi</a:t>
                </a:r>
                <a:r>
                  <a:rPr lang="en-US" dirty="0"/>
                  <a:t>. Setelah </a:t>
                </a:r>
                <a:r>
                  <a:rPr lang="en-US" dirty="0" err="1"/>
                  <a:t>eliminasi</a:t>
                </a:r>
                <a:r>
                  <a:rPr lang="en-US" dirty="0"/>
                  <a:t>,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04483-446B-4C28-84CC-8B06A70E5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96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BB8A-AF1C-44B7-A6BD-DC4E8F4D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Evolusi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D0DAF-2D73-4F45-8808-D7147ECE1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Evolusi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peristiwa</a:t>
                </a:r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cross-over, </a:t>
                </a:r>
                <a:r>
                  <a:rPr lang="en-US" dirty="0" err="1"/>
                  <a:t>mutasi</a:t>
                </a:r>
                <a:r>
                  <a:rPr lang="en-US" dirty="0"/>
                  <a:t> dan </a:t>
                </a:r>
                <a:r>
                  <a:rPr lang="en-US" dirty="0" err="1"/>
                  <a:t>seleksi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berkali</a:t>
                </a:r>
                <a:r>
                  <a:rPr lang="en-US" dirty="0"/>
                  <a:t>-kali.</a:t>
                </a:r>
              </a:p>
              <a:p>
                <a:r>
                  <a:rPr lang="en-US" dirty="0"/>
                  <a:t>Satu </a:t>
                </a:r>
                <a:r>
                  <a:rPr lang="en-US" dirty="0" err="1"/>
                  <a:t>putaran</a:t>
                </a:r>
                <a:r>
                  <a:rPr lang="en-US" dirty="0"/>
                  <a:t> yang </a:t>
                </a:r>
                <a:r>
                  <a:rPr lang="en-US" dirty="0" err="1"/>
                  <a:t>terdiri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cross-over, </a:t>
                </a:r>
                <a:r>
                  <a:rPr lang="en-US" dirty="0" err="1"/>
                  <a:t>mutasi</a:t>
                </a:r>
                <a:r>
                  <a:rPr lang="en-US" dirty="0"/>
                  <a:t>, dan </a:t>
                </a:r>
                <a:r>
                  <a:rPr lang="en-US" dirty="0" err="1"/>
                  <a:t>seleksi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generasi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generasi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ID" dirty="0"/>
                  <a:t> menunjukkan </a:t>
                </a:r>
                <a:r>
                  <a:rPr lang="en-ID" dirty="0" err="1"/>
                  <a:t>berapa</a:t>
                </a:r>
                <a:r>
                  <a:rPr lang="en-ID" dirty="0"/>
                  <a:t> lama </a:t>
                </a:r>
                <a:r>
                  <a:rPr lang="en-ID" dirty="0" err="1"/>
                  <a:t>evaluasi</a:t>
                </a:r>
                <a:r>
                  <a:rPr lang="en-ID" dirty="0"/>
                  <a:t> </a:t>
                </a:r>
                <a:r>
                  <a:rPr lang="en-ID" dirty="0" err="1"/>
                  <a:t>terjadi</a:t>
                </a:r>
                <a:r>
                  <a:rPr lang="en-ID" dirty="0"/>
                  <a:t>. Angka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ditentukan</a:t>
                </a:r>
                <a:r>
                  <a:rPr lang="en-ID" dirty="0"/>
                  <a:t> pada </a:t>
                </a:r>
                <a:r>
                  <a:rPr lang="en-ID" dirty="0" err="1"/>
                  <a:t>awal</a:t>
                </a:r>
                <a:r>
                  <a:rPr lang="en-ID" dirty="0"/>
                  <a:t> proses </a:t>
                </a:r>
                <a:r>
                  <a:rPr lang="en-ID" dirty="0" err="1"/>
                  <a:t>algoritma</a:t>
                </a:r>
                <a:r>
                  <a:rPr lang="en-ID" dirty="0"/>
                  <a:t> </a:t>
                </a:r>
                <a:r>
                  <a:rPr lang="en-ID" dirty="0" err="1"/>
                  <a:t>genetika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D0DAF-2D73-4F45-8808-D7147ECE1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5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01AD-2786-4F14-8660-2820D6F1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63F24-E95C-4FA0-BE9D-8FABF504E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Encoding</a:t>
                </a:r>
              </a:p>
              <a:p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Inisialisasi</a:t>
                </a:r>
                <a:r>
                  <a:rPr lang="en-US" dirty="0"/>
                  <a:t> </a:t>
                </a:r>
                <a:r>
                  <a:rPr lang="en-US" dirty="0" err="1"/>
                  <a:t>populasi</a:t>
                </a:r>
                <a:r>
                  <a:rPr lang="en-US" dirty="0"/>
                  <a:t> : </a:t>
                </a:r>
                <a:r>
                  <a:rPr lang="en-US" dirty="0" err="1"/>
                  <a:t>pembuatan</a:t>
                </a:r>
                <a:r>
                  <a:rPr lang="en-US" dirty="0"/>
                  <a:t> dan </a:t>
                </a:r>
                <a:r>
                  <a:rPr lang="en-US" dirty="0" err="1"/>
                  <a:t>evaluasi</a:t>
                </a:r>
                <a:r>
                  <a:rPr lang="en-US" dirty="0"/>
                  <a:t> </a:t>
                </a:r>
                <a:r>
                  <a:rPr lang="en-US" dirty="0" err="1"/>
                  <a:t>individu</a:t>
                </a:r>
                <a:r>
                  <a:rPr lang="en-US" dirty="0"/>
                  <a:t> </a:t>
                </a:r>
                <a:r>
                  <a:rPr lang="en-US" dirty="0" err="1"/>
                  <a:t>baru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=0 (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generasi</a:t>
                </a:r>
                <a:r>
                  <a:rPr lang="en-US" dirty="0"/>
                  <a:t> = 0)</a:t>
                </a:r>
              </a:p>
              <a:p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D" dirty="0"/>
                  <a:t>Cross-over</a:t>
                </a:r>
              </a:p>
              <a:p>
                <a:pPr lvl="1"/>
                <a:r>
                  <a:rPr lang="en-ID" dirty="0" err="1"/>
                  <a:t>Mutasi</a:t>
                </a:r>
                <a:endParaRPr lang="en-ID" dirty="0"/>
              </a:p>
              <a:p>
                <a:pPr lvl="1"/>
                <a:r>
                  <a:rPr lang="en-ID" dirty="0" err="1"/>
                  <a:t>Seleksi</a:t>
                </a:r>
                <a:endParaRPr lang="en-ID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D" dirty="0"/>
              </a:p>
              <a:p>
                <a:r>
                  <a:rPr lang="en-ID" dirty="0"/>
                  <a:t>Solusi = gen </a:t>
                </a:r>
                <a:r>
                  <a:rPr lang="en-ID" dirty="0" err="1"/>
                  <a:t>individu</a:t>
                </a:r>
                <a:r>
                  <a:rPr lang="en-ID" dirty="0"/>
                  <a:t> </a:t>
                </a:r>
                <a:r>
                  <a:rPr lang="en-ID" dirty="0" err="1"/>
                  <a:t>terbaik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63F24-E95C-4FA0-BE9D-8FABF504E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77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DC2F-9AC6-4263-B7F1-3475E457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41C3-2263-451E-885A-E750A56D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Boyd, S.,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Vandenberghe,L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., 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Convex Optimization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,2004, Cambridge University Press https://web.stanford.edu/~boyd/cvxbook/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Whitley, D. A genetic algorithm tutorial.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Stat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-apple-system"/>
              </a:rPr>
              <a:t>Comput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4, 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65–85 (1994). https://doi.org/10.1007/BF00175354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253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3C7A-D050-4F2D-8D85-19654418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095D-21E7-4D5D-BB6A-7E6AABBC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optimisasi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0589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1BB1-CB95-4DCC-B6A3-6F74A25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D5BB-7E72-4D14-B5E7-5D38400B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Novalio</a:t>
            </a:r>
            <a:r>
              <a:rPr lang="en-ID" dirty="0"/>
              <a:t> </a:t>
            </a:r>
            <a:r>
              <a:rPr lang="en-ID" dirty="0" err="1"/>
              <a:t>Daratha</a:t>
            </a:r>
            <a:r>
              <a:rPr lang="en-ID" dirty="0"/>
              <a:t>, S.T., M.Sc., Ph. D.</a:t>
            </a:r>
          </a:p>
          <a:p>
            <a:pPr marL="0" indent="0">
              <a:buNone/>
            </a:pPr>
            <a:r>
              <a:rPr lang="en-ID" dirty="0" err="1"/>
              <a:t>Lektor</a:t>
            </a:r>
            <a:r>
              <a:rPr lang="en-ID" dirty="0"/>
              <a:t> pada Prodi Teknik </a:t>
            </a:r>
            <a:r>
              <a:rPr lang="en-ID" dirty="0" err="1"/>
              <a:t>Elektro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Universitas Bengkulu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+6281285198719 (phone and </a:t>
            </a:r>
            <a:r>
              <a:rPr lang="en-ID" dirty="0" err="1"/>
              <a:t>whatsapp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>
                <a:hlinkClick r:id="rId2"/>
              </a:rPr>
              <a:t>ndaratha@unib.ac.id</a:t>
            </a:r>
            <a:endParaRPr lang="en-ID" dirty="0"/>
          </a:p>
          <a:p>
            <a:pPr marL="0" indent="0">
              <a:buNone/>
            </a:pPr>
            <a:r>
              <a:rPr lang="en-ID" dirty="0">
                <a:hlinkClick r:id="rId3"/>
              </a:rPr>
              <a:t>https://github.com/novatha/optimisasi</a:t>
            </a:r>
            <a:r>
              <a:rPr lang="en-ID" dirty="0"/>
              <a:t> (</a:t>
            </a:r>
            <a:r>
              <a:rPr lang="en-ID" dirty="0" err="1"/>
              <a:t>Temukan</a:t>
            </a:r>
            <a:r>
              <a:rPr lang="en-ID" dirty="0"/>
              <a:t> file </a:t>
            </a:r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/>
              <a:t> disana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EF56-86DD-4497-94EB-C75D54C77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466" y="2564200"/>
            <a:ext cx="1375556" cy="1375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E1433-EEDC-4C80-8CC4-7117B2E3C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65" y="2561807"/>
            <a:ext cx="188283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00FA-58A9-404D-8122-31A0B2F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Optimisasi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33F1-32EE-41F9-82E5-C5D250E6A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30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1A9D-4AF8-444A-93A9-452B5B5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63F0-04E4-431F-AEDC-359ADA962B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Masalah </a:t>
                </a:r>
                <a:r>
                  <a:rPr lang="en-US" b="1" dirty="0" err="1"/>
                  <a:t>optimisasi</a:t>
                </a:r>
                <a:r>
                  <a:rPr lang="en-US" b="1" dirty="0"/>
                  <a:t> (</a:t>
                </a:r>
                <a:r>
                  <a:rPr lang="en-US" b="1" dirty="0" err="1"/>
                  <a:t>matematik</a:t>
                </a:r>
                <a:r>
                  <a:rPr lang="en-US" b="1" dirty="0"/>
                  <a:t>)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𝑖𝑛𝑖𝑚𝑖𝑧𝑒</m:t>
                            </m:r>
                          </m:e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𝑠𝑢𝑏𝑗𝑒𝑐𝑡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D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: </a:t>
                </a:r>
                <a:r>
                  <a:rPr lang="en-US" b="0" dirty="0" err="1"/>
                  <a:t>variabel</a:t>
                </a:r>
                <a:r>
                  <a:rPr lang="en-US" b="0" dirty="0"/>
                  <a:t> </a:t>
                </a:r>
                <a:r>
                  <a:rPr lang="en-US" b="0" dirty="0" err="1"/>
                  <a:t>optimisasi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b="0" dirty="0"/>
                  <a:t>: </a:t>
                </a:r>
                <a:r>
                  <a:rPr lang="en-US" b="0" dirty="0" err="1"/>
                  <a:t>Fungsi</a:t>
                </a:r>
                <a:r>
                  <a:rPr lang="en-US" b="0" dirty="0"/>
                  <a:t> </a:t>
                </a:r>
                <a:r>
                  <a:rPr lang="en-US" b="0" dirty="0" err="1"/>
                  <a:t>tujuan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: </a:t>
                </a:r>
                <a:r>
                  <a:rPr lang="en-US" b="0" dirty="0" err="1"/>
                  <a:t>fungsi</a:t>
                </a:r>
                <a:r>
                  <a:rPr lang="en-US" b="0" dirty="0"/>
                  <a:t> </a:t>
                </a:r>
                <a:r>
                  <a:rPr lang="en-US" b="0" dirty="0" err="1"/>
                  <a:t>kendala</a:t>
                </a: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Solusi optimal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 err="1"/>
                  <a:t>memiliki</a:t>
                </a:r>
                <a:r>
                  <a:rPr lang="en-US" b="0" dirty="0"/>
                  <a:t> </a:t>
                </a:r>
                <a:r>
                  <a:rPr lang="en-US" b="0" dirty="0" err="1"/>
                  <a:t>nilai</a:t>
                </a:r>
                <a:r>
                  <a:rPr lang="en-US" b="0" dirty="0"/>
                  <a:t> </a:t>
                </a:r>
                <a:r>
                  <a:rPr lang="en-US" b="0" dirty="0" err="1"/>
                  <a:t>terkecil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err="1"/>
                  <a:t>diantara</a:t>
                </a:r>
                <a:r>
                  <a:rPr lang="en-US" b="0" dirty="0"/>
                  <a:t> </a:t>
                </a:r>
                <a:r>
                  <a:rPr lang="en-US" b="0" dirty="0" err="1"/>
                  <a:t>seluruh</a:t>
                </a:r>
                <a:r>
                  <a:rPr lang="en-US" b="0" dirty="0"/>
                  <a:t> vector yang </a:t>
                </a:r>
                <a:r>
                  <a:rPr lang="en-US" b="0" dirty="0" err="1"/>
                  <a:t>memenuhi</a:t>
                </a:r>
                <a:r>
                  <a:rPr lang="en-US" b="0" dirty="0"/>
                  <a:t> </a:t>
                </a:r>
                <a:r>
                  <a:rPr lang="en-US" b="0" dirty="0" err="1"/>
                  <a:t>semua</a:t>
                </a:r>
                <a:r>
                  <a:rPr lang="en-US" b="0" dirty="0"/>
                  <a:t> </a:t>
                </a:r>
                <a:r>
                  <a:rPr lang="en-US" b="0" dirty="0" err="1"/>
                  <a:t>kendala</a:t>
                </a:r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63F0-04E4-431F-AEDC-359ADA962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10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B874-5480-4FE5-A6C9-ED909AF8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Contoh-contoh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A776-E904-44E9-A7D4-A2BFA0926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/>
              <a:t>Optimisasi</a:t>
            </a:r>
            <a:r>
              <a:rPr lang="en-US" sz="1800" b="1" dirty="0"/>
              <a:t> </a:t>
            </a:r>
            <a:r>
              <a:rPr lang="en-US" sz="1800" b="1" dirty="0" err="1"/>
              <a:t>fortopolio</a:t>
            </a:r>
            <a:endParaRPr lang="en-US" sz="1800" b="1" dirty="0"/>
          </a:p>
          <a:p>
            <a:r>
              <a:rPr lang="en-US" sz="1800" dirty="0" err="1"/>
              <a:t>Peubah</a:t>
            </a:r>
            <a:r>
              <a:rPr lang="en-US" sz="1800" dirty="0"/>
              <a:t>: </a:t>
            </a:r>
            <a:r>
              <a:rPr lang="en-US" sz="1800" dirty="0" err="1"/>
              <a:t>jumlah</a:t>
            </a:r>
            <a:r>
              <a:rPr lang="en-US" sz="1800" dirty="0"/>
              <a:t> yang </a:t>
            </a:r>
            <a:r>
              <a:rPr lang="en-US" sz="1800" dirty="0" err="1"/>
              <a:t>diinvestasikan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aset</a:t>
            </a:r>
            <a:endParaRPr lang="en-US" sz="1800" dirty="0"/>
          </a:p>
          <a:p>
            <a:r>
              <a:rPr lang="en-US" sz="1800" dirty="0" err="1"/>
              <a:t>Kendala</a:t>
            </a:r>
            <a:r>
              <a:rPr lang="en-US" sz="1800" dirty="0"/>
              <a:t>: total </a:t>
            </a:r>
            <a:r>
              <a:rPr lang="en-US" sz="1800" dirty="0" err="1"/>
              <a:t>anggaran</a:t>
            </a:r>
            <a:r>
              <a:rPr lang="en-US" sz="1800" dirty="0"/>
              <a:t>, </a:t>
            </a:r>
            <a:r>
              <a:rPr lang="en-US" sz="1800" dirty="0" err="1"/>
              <a:t>investasi</a:t>
            </a:r>
            <a:r>
              <a:rPr lang="en-US" sz="1800" dirty="0"/>
              <a:t> minimum/</a:t>
            </a:r>
            <a:r>
              <a:rPr lang="en-US" sz="1800" dirty="0" err="1"/>
              <a:t>maksimum</a:t>
            </a:r>
            <a:r>
              <a:rPr lang="en-US" sz="1800" dirty="0"/>
              <a:t> per </a:t>
            </a:r>
            <a:r>
              <a:rPr lang="en-US" sz="1800" dirty="0" err="1"/>
              <a:t>aset</a:t>
            </a:r>
            <a:r>
              <a:rPr lang="en-US" sz="1800" dirty="0"/>
              <a:t>, </a:t>
            </a:r>
            <a:r>
              <a:rPr lang="en-US" sz="1800" dirty="0" err="1"/>
              <a:t>untung</a:t>
            </a:r>
            <a:r>
              <a:rPr lang="en-US" sz="1800" dirty="0"/>
              <a:t> minimum</a:t>
            </a:r>
          </a:p>
          <a:p>
            <a:r>
              <a:rPr lang="en-US" sz="1800" dirty="0" err="1"/>
              <a:t>Tujuan</a:t>
            </a:r>
            <a:r>
              <a:rPr lang="en-US" sz="1800" dirty="0"/>
              <a:t>: </a:t>
            </a:r>
            <a:r>
              <a:rPr lang="en-US" sz="1800" dirty="0" err="1"/>
              <a:t>risiko</a:t>
            </a:r>
            <a:r>
              <a:rPr lang="en-US" sz="1800" dirty="0"/>
              <a:t> </a:t>
            </a:r>
            <a:r>
              <a:rPr lang="en-US" sz="1800" dirty="0" err="1"/>
              <a:t>keseluruhan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variasi</a:t>
            </a:r>
            <a:r>
              <a:rPr lang="en-US" sz="1800" dirty="0"/>
              <a:t> </a:t>
            </a:r>
            <a:r>
              <a:rPr lang="en-US" sz="1800" dirty="0" err="1"/>
              <a:t>untung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Ukuran</a:t>
            </a:r>
            <a:r>
              <a:rPr lang="en-US" sz="1800" b="1" dirty="0"/>
              <a:t> </a:t>
            </a:r>
            <a:r>
              <a:rPr lang="en-US" sz="1800" b="1" dirty="0" err="1"/>
              <a:t>alat</a:t>
            </a:r>
            <a:r>
              <a:rPr lang="en-US" sz="1800" b="1" dirty="0"/>
              <a:t> </a:t>
            </a:r>
            <a:r>
              <a:rPr lang="en-US" sz="1800" b="1" dirty="0" err="1"/>
              <a:t>dalam</a:t>
            </a:r>
            <a:r>
              <a:rPr lang="en-US" sz="1800" b="1" dirty="0"/>
              <a:t> </a:t>
            </a:r>
            <a:r>
              <a:rPr lang="en-US" sz="1800" b="1" dirty="0" err="1"/>
              <a:t>sirkuit</a:t>
            </a:r>
            <a:r>
              <a:rPr lang="en-US" sz="1800" b="1" dirty="0"/>
              <a:t> </a:t>
            </a:r>
            <a:r>
              <a:rPr lang="en-US" sz="1800" b="1" dirty="0" err="1"/>
              <a:t>elektronika</a:t>
            </a:r>
            <a:endParaRPr lang="en-US" sz="1800" b="1" dirty="0"/>
          </a:p>
          <a:p>
            <a:r>
              <a:rPr lang="en-US" sz="1800" dirty="0" err="1"/>
              <a:t>Peubah</a:t>
            </a:r>
            <a:r>
              <a:rPr lang="en-US" sz="1800" dirty="0"/>
              <a:t>: </a:t>
            </a:r>
            <a:r>
              <a:rPr lang="en-US" sz="1800" dirty="0" err="1"/>
              <a:t>lebar</a:t>
            </a:r>
            <a:r>
              <a:rPr lang="en-US" sz="1800" dirty="0"/>
              <a:t> dan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endParaRPr lang="en-US" sz="1800" dirty="0"/>
          </a:p>
          <a:p>
            <a:r>
              <a:rPr lang="en-US" sz="1800" dirty="0" err="1"/>
              <a:t>Kendala</a:t>
            </a:r>
            <a:r>
              <a:rPr lang="en-US" sz="1800" dirty="0"/>
              <a:t>: </a:t>
            </a:r>
            <a:r>
              <a:rPr lang="en-US" sz="1800" dirty="0" err="1"/>
              <a:t>batas</a:t>
            </a:r>
            <a:r>
              <a:rPr lang="en-US" sz="1800" dirty="0"/>
              <a:t> </a:t>
            </a:r>
            <a:r>
              <a:rPr lang="en-US" sz="1800" dirty="0" err="1"/>
              <a:t>manufaktur</a:t>
            </a:r>
            <a:r>
              <a:rPr lang="en-US" sz="1800" dirty="0"/>
              <a:t>,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, </a:t>
            </a:r>
            <a:r>
              <a:rPr lang="en-US" sz="1800" dirty="0" err="1"/>
              <a:t>luas</a:t>
            </a:r>
            <a:r>
              <a:rPr lang="en-US" sz="1800" dirty="0"/>
              <a:t> </a:t>
            </a:r>
            <a:r>
              <a:rPr lang="en-US" sz="1800" dirty="0" err="1"/>
              <a:t>maksimum</a:t>
            </a:r>
            <a:endParaRPr lang="en-US" sz="1800" dirty="0"/>
          </a:p>
          <a:p>
            <a:r>
              <a:rPr lang="en-US" sz="1800" dirty="0" err="1"/>
              <a:t>Tujuan</a:t>
            </a:r>
            <a:r>
              <a:rPr lang="en-US" sz="1800" dirty="0"/>
              <a:t>: </a:t>
            </a:r>
            <a:r>
              <a:rPr lang="en-US" sz="1800" dirty="0" err="1"/>
              <a:t>konsumsi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Penyesuaian</a:t>
            </a:r>
            <a:r>
              <a:rPr lang="en-US" sz="1800" b="1" dirty="0"/>
              <a:t> data (data fitting)</a:t>
            </a:r>
          </a:p>
          <a:p>
            <a:r>
              <a:rPr lang="en-US" sz="1800" dirty="0" err="1"/>
              <a:t>Peubah</a:t>
            </a:r>
            <a:r>
              <a:rPr lang="en-US" sz="1800" dirty="0"/>
              <a:t>: parameter-parameter model</a:t>
            </a:r>
          </a:p>
          <a:p>
            <a:r>
              <a:rPr lang="en-US" sz="1800" dirty="0" err="1"/>
              <a:t>Kendala</a:t>
            </a:r>
            <a:r>
              <a:rPr lang="en-US" sz="1800" dirty="0"/>
              <a:t>: </a:t>
            </a:r>
            <a:r>
              <a:rPr lang="en-US" sz="1800" dirty="0" err="1"/>
              <a:t>informasi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, limit-limit parameter</a:t>
            </a:r>
          </a:p>
          <a:p>
            <a:r>
              <a:rPr lang="en-US" sz="1800" dirty="0" err="1"/>
              <a:t>Tujuan</a:t>
            </a:r>
            <a:r>
              <a:rPr lang="en-US" sz="1800" dirty="0"/>
              <a:t>: </a:t>
            </a:r>
            <a:r>
              <a:rPr lang="en-US" sz="1800" dirty="0" err="1"/>
              <a:t>kesalahan</a:t>
            </a:r>
            <a:r>
              <a:rPr lang="en-US" sz="1800" dirty="0"/>
              <a:t> </a:t>
            </a:r>
            <a:r>
              <a:rPr lang="en-US" sz="1800" dirty="0" err="1"/>
              <a:t>prediksi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78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0A5C-42AA-4AA8-812E-CCEB8F62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masalah-masalah</a:t>
            </a:r>
            <a:r>
              <a:rPr lang="en-US" dirty="0"/>
              <a:t> </a:t>
            </a:r>
            <a:r>
              <a:rPr lang="en-US" dirty="0" err="1"/>
              <a:t>optimisasi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4E1C-DD07-40F8-8EC1-5BA6C66D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endParaRPr lang="en-US" dirty="0"/>
          </a:p>
          <a:p>
            <a:r>
              <a:rPr lang="en-US" dirty="0" err="1"/>
              <a:t>Metode-metode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jawaban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Pengecualian</a:t>
            </a:r>
            <a:r>
              <a:rPr lang="en-US" dirty="0"/>
              <a:t>: Kelas-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dan </a:t>
            </a:r>
            <a:r>
              <a:rPr lang="en-US" dirty="0" err="1"/>
              <a:t>handal</a:t>
            </a:r>
            <a:endParaRPr lang="en-US" dirty="0"/>
          </a:p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terkecil</a:t>
            </a:r>
            <a:endParaRPr lang="en-US" dirty="0"/>
          </a:p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linear</a:t>
            </a:r>
          </a:p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konveks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773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AE6E-B511-4739-AAE0-C3789A04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terkecil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83F42-C1D3-499B-9849-5779EA773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Menyelesaikan</a:t>
                </a:r>
                <a:r>
                  <a:rPr lang="en-ID" dirty="0"/>
                  <a:t> </a:t>
                </a:r>
                <a:r>
                  <a:rPr lang="en-ID" dirty="0" err="1"/>
                  <a:t>masalah-masalah</a:t>
                </a:r>
                <a:r>
                  <a:rPr lang="en-ID" dirty="0"/>
                  <a:t> </a:t>
                </a:r>
                <a:r>
                  <a:rPr lang="en-ID" dirty="0" err="1"/>
                  <a:t>kuadrat</a:t>
                </a:r>
                <a:r>
                  <a:rPr lang="en-ID" dirty="0"/>
                  <a:t> </a:t>
                </a:r>
                <a:r>
                  <a:rPr lang="en-ID" dirty="0" err="1"/>
                  <a:t>terkecil</a:t>
                </a:r>
                <a:endParaRPr lang="en-ID" dirty="0"/>
              </a:p>
              <a:p>
                <a:r>
                  <a:rPr lang="en-ID" dirty="0"/>
                  <a:t>Solusi </a:t>
                </a:r>
                <a:r>
                  <a:rPr lang="en-ID" dirty="0" err="1"/>
                  <a:t>analitik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D" dirty="0"/>
              </a:p>
              <a:p>
                <a:r>
                  <a:rPr lang="en-ID" dirty="0" err="1"/>
                  <a:t>Algoritma</a:t>
                </a:r>
                <a:r>
                  <a:rPr lang="en-ID" dirty="0"/>
                  <a:t> dan software yang </a:t>
                </a:r>
                <a:r>
                  <a:rPr lang="en-ID" dirty="0" err="1"/>
                  <a:t>efisien</a:t>
                </a:r>
                <a:r>
                  <a:rPr lang="en-ID" dirty="0"/>
                  <a:t> dan </a:t>
                </a:r>
                <a:r>
                  <a:rPr lang="en-ID" dirty="0" err="1"/>
                  <a:t>handal</a:t>
                </a:r>
                <a:endParaRPr lang="en-ID" dirty="0"/>
              </a:p>
              <a:p>
                <a:r>
                  <a:rPr lang="en-ID" dirty="0"/>
                  <a:t>Waktu </a:t>
                </a:r>
                <a:r>
                  <a:rPr lang="en-ID" dirty="0" err="1"/>
                  <a:t>komputasi</a:t>
                </a:r>
                <a:r>
                  <a:rPr lang="en-ID" dirty="0"/>
                  <a:t> </a:t>
                </a:r>
                <a:r>
                  <a:rPr lang="en-ID" dirty="0" err="1"/>
                  <a:t>berbanding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r>
                  <a:rPr lang="en-ID" dirty="0" err="1"/>
                  <a:t>Teknologi</a:t>
                </a:r>
                <a:r>
                  <a:rPr lang="en-ID" dirty="0"/>
                  <a:t> yang </a:t>
                </a:r>
                <a:r>
                  <a:rPr lang="en-ID" dirty="0" err="1"/>
                  <a:t>mapan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Menggunakan</a:t>
                </a:r>
                <a:r>
                  <a:rPr lang="en-ID" dirty="0"/>
                  <a:t> </a:t>
                </a:r>
                <a:r>
                  <a:rPr lang="en-ID" dirty="0" err="1"/>
                  <a:t>kuadrat</a:t>
                </a:r>
                <a:r>
                  <a:rPr lang="en-ID" dirty="0"/>
                  <a:t> </a:t>
                </a:r>
                <a:r>
                  <a:rPr lang="en-ID" dirty="0" err="1"/>
                  <a:t>terkecil</a:t>
                </a:r>
                <a:endParaRPr lang="en-ID" dirty="0"/>
              </a:p>
              <a:p>
                <a:r>
                  <a:rPr lang="en-ID" dirty="0" err="1"/>
                  <a:t>Mudah</a:t>
                </a:r>
                <a:r>
                  <a:rPr lang="en-ID" dirty="0"/>
                  <a:t> </a:t>
                </a:r>
                <a:r>
                  <a:rPr lang="en-ID" dirty="0" err="1"/>
                  <a:t>dikenal</a:t>
                </a:r>
                <a:endParaRPr lang="en-ID" dirty="0"/>
              </a:p>
              <a:p>
                <a:r>
                  <a:rPr lang="en-ID" dirty="0"/>
                  <a:t>Ada </a:t>
                </a:r>
                <a:r>
                  <a:rPr lang="en-ID" dirty="0" err="1"/>
                  <a:t>sedikit</a:t>
                </a:r>
                <a:r>
                  <a:rPr lang="en-ID" dirty="0"/>
                  <a:t> Teknik </a:t>
                </a:r>
                <a:r>
                  <a:rPr lang="en-ID" dirty="0" err="1"/>
                  <a:t>baku</a:t>
                </a:r>
                <a:r>
                  <a:rPr lang="en-ID" dirty="0"/>
                  <a:t> yang </a:t>
                </a:r>
                <a:r>
                  <a:rPr lang="en-ID" dirty="0" err="1"/>
                  <a:t>menaikkan</a:t>
                </a:r>
                <a:r>
                  <a:rPr lang="en-ID" dirty="0"/>
                  <a:t> </a:t>
                </a:r>
                <a:r>
                  <a:rPr lang="en-ID" dirty="0" err="1"/>
                  <a:t>fleksibilitas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83F42-C1D3-499B-9849-5779EA773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5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32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B221-0BC7-44B0-83FF-010C441F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Linear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DDA1D-104E-44DB-85ED-AB0A8610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𝑖𝑛𝑖𝑚𝑖𝑧𝑒</m:t>
                            </m:r>
                          </m:e>
                          <m:e>
                            <m:sSup>
                              <m:sSup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𝑠𝑢𝑏𝑗𝑒𝑐𝑡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mr>
                      </m:m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Menyelesaikan</a:t>
                </a:r>
                <a:r>
                  <a:rPr lang="en-ID" dirty="0"/>
                  <a:t> program linear</a:t>
                </a:r>
              </a:p>
              <a:p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ada</a:t>
                </a:r>
                <a:r>
                  <a:rPr lang="en-ID" dirty="0"/>
                  <a:t> </a:t>
                </a:r>
                <a:r>
                  <a:rPr lang="en-ID" dirty="0" err="1"/>
                  <a:t>rumus</a:t>
                </a:r>
                <a:r>
                  <a:rPr lang="en-ID" dirty="0"/>
                  <a:t> </a:t>
                </a:r>
                <a:r>
                  <a:rPr lang="en-ID" dirty="0" err="1"/>
                  <a:t>analitik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jawaban</a:t>
                </a:r>
                <a:endParaRPr lang="en-ID" dirty="0"/>
              </a:p>
              <a:p>
                <a:r>
                  <a:rPr lang="en-ID" dirty="0"/>
                  <a:t>Software dan </a:t>
                </a:r>
                <a:r>
                  <a:rPr lang="en-ID" dirty="0" err="1"/>
                  <a:t>algoritma</a:t>
                </a:r>
                <a:r>
                  <a:rPr lang="en-ID" dirty="0"/>
                  <a:t> yang </a:t>
                </a:r>
                <a:r>
                  <a:rPr lang="en-ID" dirty="0" err="1"/>
                  <a:t>efisien</a:t>
                </a:r>
                <a:r>
                  <a:rPr lang="en-ID" dirty="0"/>
                  <a:t> dan </a:t>
                </a:r>
                <a:r>
                  <a:rPr lang="en-ID" dirty="0" err="1"/>
                  <a:t>handal</a:t>
                </a:r>
                <a:endParaRPr lang="en-ID" dirty="0"/>
              </a:p>
              <a:p>
                <a:r>
                  <a:rPr lang="en-ID" dirty="0"/>
                  <a:t>Waktu </a:t>
                </a:r>
                <a:r>
                  <a:rPr lang="en-ID" dirty="0" err="1"/>
                  <a:t>komputasi</a:t>
                </a:r>
                <a:r>
                  <a:rPr lang="en-ID" dirty="0"/>
                  <a:t> </a:t>
                </a:r>
                <a:r>
                  <a:rPr lang="en-ID" dirty="0" err="1"/>
                  <a:t>sebanding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ID" dirty="0"/>
              </a:p>
              <a:p>
                <a:r>
                  <a:rPr lang="en-ID" dirty="0" err="1"/>
                  <a:t>Teknologi</a:t>
                </a:r>
                <a:r>
                  <a:rPr lang="en-ID" dirty="0"/>
                  <a:t> yang </a:t>
                </a:r>
                <a:r>
                  <a:rPr lang="en-ID" dirty="0" err="1"/>
                  <a:t>dewasa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Menggunakan</a:t>
                </a:r>
                <a:r>
                  <a:rPr lang="en-ID" dirty="0"/>
                  <a:t> program linear</a:t>
                </a:r>
              </a:p>
              <a:p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segampang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dikenal</a:t>
                </a:r>
                <a:r>
                  <a:rPr lang="en-ID" dirty="0"/>
                  <a:t> </a:t>
                </a:r>
                <a:r>
                  <a:rPr lang="en-ID" dirty="0" err="1"/>
                  <a:t>seperti</a:t>
                </a:r>
                <a:r>
                  <a:rPr lang="en-ID" dirty="0"/>
                  <a:t> </a:t>
                </a:r>
                <a:r>
                  <a:rPr lang="en-ID" dirty="0" err="1"/>
                  <a:t>masalah</a:t>
                </a:r>
                <a:r>
                  <a:rPr lang="en-ID" dirty="0"/>
                  <a:t> </a:t>
                </a:r>
                <a:r>
                  <a:rPr lang="en-ID" dirty="0" err="1"/>
                  <a:t>kuadrat</a:t>
                </a:r>
                <a:r>
                  <a:rPr lang="en-ID" dirty="0"/>
                  <a:t> </a:t>
                </a:r>
                <a:r>
                  <a:rPr lang="en-ID" dirty="0" err="1"/>
                  <a:t>terkecil</a:t>
                </a:r>
                <a:endParaRPr lang="en-ID" dirty="0"/>
              </a:p>
              <a:p>
                <a:r>
                  <a:rPr lang="en-ID" dirty="0"/>
                  <a:t>Ada </a:t>
                </a:r>
                <a:r>
                  <a:rPr lang="en-ID" dirty="0" err="1"/>
                  <a:t>sedikit</a:t>
                </a:r>
                <a:r>
                  <a:rPr lang="en-ID" dirty="0"/>
                  <a:t> </a:t>
                </a:r>
                <a:r>
                  <a:rPr lang="en-ID" dirty="0" err="1"/>
                  <a:t>trik-trik</a:t>
                </a:r>
                <a:r>
                  <a:rPr lang="en-ID" dirty="0"/>
                  <a:t> yang </a:t>
                </a:r>
                <a:r>
                  <a:rPr lang="en-ID" dirty="0" err="1"/>
                  <a:t>dapat</a:t>
                </a:r>
                <a:r>
                  <a:rPr lang="en-ID" dirty="0"/>
                  <a:t> </a:t>
                </a:r>
                <a:r>
                  <a:rPr lang="en-ID" dirty="0" err="1"/>
                  <a:t>digunakan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mengubah</a:t>
                </a:r>
                <a:r>
                  <a:rPr lang="en-ID" dirty="0"/>
                  <a:t> </a:t>
                </a:r>
                <a:r>
                  <a:rPr lang="en-ID" dirty="0" err="1"/>
                  <a:t>masalah</a:t>
                </a:r>
                <a:r>
                  <a:rPr lang="en-ID" dirty="0"/>
                  <a:t> </a:t>
                </a:r>
                <a:r>
                  <a:rPr lang="en-ID" dirty="0" err="1"/>
                  <a:t>menjadi</a:t>
                </a:r>
                <a:r>
                  <a:rPr lang="en-ID" dirty="0"/>
                  <a:t> program 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DDA1D-104E-44DB-85ED-AB0A8610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74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C54C-6D17-416C-B1CD-E47B5077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Konveks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9D5D7-0226-4218-A6C6-18010508A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𝑖𝑛𝑖𝑚𝑖𝑧𝑒</m:t>
                            </m:r>
                          </m:e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𝑠𝑢𝑏𝑗𝑒𝑐𝑡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  <m:e>
                            <m:sSub>
                              <m:sSub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tujuan</a:t>
                </a:r>
                <a:r>
                  <a:rPr lang="en-ID" dirty="0"/>
                  <a:t> dan </a:t>
                </a:r>
                <a:r>
                  <a:rPr lang="en-ID" dirty="0" err="1"/>
                  <a:t>kendalah</a:t>
                </a:r>
                <a:r>
                  <a:rPr lang="en-ID" dirty="0"/>
                  <a:t> </a:t>
                </a:r>
                <a:r>
                  <a:rPr lang="en-ID" dirty="0" err="1"/>
                  <a:t>bersifat</a:t>
                </a:r>
                <a:r>
                  <a:rPr lang="en-ID" dirty="0"/>
                  <a:t> </a:t>
                </a:r>
                <a:r>
                  <a:rPr lang="en-ID" dirty="0" err="1"/>
                  <a:t>konveks</a:t>
                </a:r>
                <a:r>
                  <a:rPr lang="en-ID" dirty="0"/>
                  <a:t>:</a:t>
                </a:r>
              </a:p>
              <a:p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r>
                  <a:rPr lang="en-ID" dirty="0" err="1"/>
                  <a:t>Meliputi</a:t>
                </a:r>
                <a:r>
                  <a:rPr lang="en-ID" dirty="0"/>
                  <a:t> </a:t>
                </a:r>
                <a:r>
                  <a:rPr lang="en-ID" dirty="0" err="1"/>
                  <a:t>masalah</a:t>
                </a:r>
                <a:r>
                  <a:rPr lang="en-ID" dirty="0"/>
                  <a:t> </a:t>
                </a:r>
                <a:r>
                  <a:rPr lang="en-ID" dirty="0" err="1"/>
                  <a:t>kuadrat</a:t>
                </a:r>
                <a:r>
                  <a:rPr lang="en-ID" dirty="0"/>
                  <a:t> </a:t>
                </a:r>
                <a:r>
                  <a:rPr lang="en-ID" dirty="0" err="1"/>
                  <a:t>terkecil</a:t>
                </a:r>
                <a:r>
                  <a:rPr lang="en-ID" dirty="0"/>
                  <a:t> dan program linear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kasus</a:t>
                </a:r>
                <a:r>
                  <a:rPr lang="en-ID" dirty="0"/>
                  <a:t> </a:t>
                </a:r>
                <a:r>
                  <a:rPr lang="en-ID" dirty="0" err="1"/>
                  <a:t>khusus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9D5D7-0226-4218-A6C6-18010508A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6" b="-19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30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1283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Cambria Math</vt:lpstr>
      <vt:lpstr>Office Theme</vt:lpstr>
      <vt:lpstr>Algoritma Genetika</vt:lpstr>
      <vt:lpstr>Daftar isi</vt:lpstr>
      <vt:lpstr>Konsep Dasar dalam Optimisasi</vt:lpstr>
      <vt:lpstr>Optimisasi Matematika</vt:lpstr>
      <vt:lpstr>Contoh-contoh</vt:lpstr>
      <vt:lpstr>Menyelesaikan masalah-masalah optimisasi</vt:lpstr>
      <vt:lpstr>Kuadrat terkecil</vt:lpstr>
      <vt:lpstr>Pemrograman Linear</vt:lpstr>
      <vt:lpstr>Masalah Optimisasi Konveks</vt:lpstr>
      <vt:lpstr>PowerPoint Presentation</vt:lpstr>
      <vt:lpstr>Optimisasi nonkonveks</vt:lpstr>
      <vt:lpstr>Algoritma Genetika</vt:lpstr>
      <vt:lpstr>Algoritma Genetik</vt:lpstr>
      <vt:lpstr>Contoh</vt:lpstr>
      <vt:lpstr>Encoding</vt:lpstr>
      <vt:lpstr>Pembentukan populasi awal</vt:lpstr>
      <vt:lpstr>Evaluasi Individu</vt:lpstr>
      <vt:lpstr>Cross-Over</vt:lpstr>
      <vt:lpstr>Mutasi</vt:lpstr>
      <vt:lpstr>Seleksi</vt:lpstr>
      <vt:lpstr>Evolusi</vt:lpstr>
      <vt:lpstr>Pseudocode</vt:lpstr>
      <vt:lpstr>Daftar Pustaka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Genetika</dc:title>
  <dc:creator>ndaratha@unib.ac.id</dc:creator>
  <cp:lastModifiedBy>ndaratha@unib.ac.id</cp:lastModifiedBy>
  <cp:revision>32</cp:revision>
  <dcterms:created xsi:type="dcterms:W3CDTF">2020-10-22T13:08:13Z</dcterms:created>
  <dcterms:modified xsi:type="dcterms:W3CDTF">2020-10-23T01:59:18Z</dcterms:modified>
</cp:coreProperties>
</file>