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70" r:id="rId3"/>
    <p:sldId id="338" r:id="rId4"/>
    <p:sldId id="358" r:id="rId5"/>
    <p:sldId id="359" r:id="rId6"/>
    <p:sldId id="355" r:id="rId7"/>
    <p:sldId id="380" r:id="rId8"/>
    <p:sldId id="381" r:id="rId9"/>
    <p:sldId id="382" r:id="rId10"/>
    <p:sldId id="328" r:id="rId11"/>
    <p:sldId id="332" r:id="rId12"/>
    <p:sldId id="331" r:id="rId13"/>
    <p:sldId id="379" r:id="rId1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2" autoAdjust="0"/>
    <p:restoredTop sz="80542" autoAdjust="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9C2F3F-24D2-451F-818A-4F1ACF99EA7A}" type="datetimeFigureOut">
              <a:rPr lang="zh-TW" altLang="en-US"/>
              <a:pPr>
                <a:defRPr/>
              </a:pPr>
              <a:t>2018/10/18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9EBFCC-5A52-4B96-8BD3-BBBE52D6C0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6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22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0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8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77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62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3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77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>
            <a:off x="90488" y="214313"/>
            <a:ext cx="8964612" cy="428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圓角化對角線角落矩形 15"/>
          <p:cNvSpPr/>
          <p:nvPr/>
        </p:nvSpPr>
        <p:spPr>
          <a:xfrm>
            <a:off x="98425" y="428625"/>
            <a:ext cx="8755063" cy="3500438"/>
          </a:xfrm>
          <a:prstGeom prst="round2DiagRect">
            <a:avLst>
              <a:gd name="adj1" fmla="val 577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f</a:t>
            </a:r>
            <a:endParaRPr kumimoji="0"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23888"/>
            <a:ext cx="87471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84888" y="5145088"/>
            <a:ext cx="237648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10000"/>
              </a:spcBef>
              <a:defRPr/>
            </a:pPr>
            <a:r>
              <a:rPr kumimoji="0" lang="en-US" altLang="zh-TW" sz="2000" smtClean="0"/>
              <a:t>Chung-Ping Young</a:t>
            </a:r>
          </a:p>
          <a:p>
            <a:pPr algn="r" eaLnBrk="1" hangingPunct="1">
              <a:spcBef>
                <a:spcPct val="10000"/>
              </a:spcBef>
              <a:defRPr/>
            </a:pPr>
            <a:r>
              <a:rPr kumimoji="0" lang="zh-TW" altLang="en-US" sz="2000" smtClean="0"/>
              <a:t>楊中平</a:t>
            </a:r>
          </a:p>
        </p:txBody>
      </p:sp>
      <p:pic>
        <p:nvPicPr>
          <p:cNvPr id="8" name="圖片 17" descr="Logo_NCKU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78550"/>
            <a:ext cx="5286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18"/>
          <p:cNvSpPr txBox="1">
            <a:spLocks noChangeArrowheads="1"/>
          </p:cNvSpPr>
          <p:nvPr/>
        </p:nvSpPr>
        <p:spPr bwMode="auto">
          <a:xfrm>
            <a:off x="1997075" y="6000750"/>
            <a:ext cx="5122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400" b="1" i="1" u="sng" smtClean="0">
                <a:latin typeface="Berlin Sans FB" panose="020E0602020502020306" pitchFamily="34" charset="0"/>
              </a:rPr>
              <a:t>Networked Embedded Applications and Technologies Lab</a:t>
            </a:r>
            <a:r>
              <a:rPr kumimoji="0" lang="en-US" altLang="zh-TW" sz="1400" u="sng" smtClean="0">
                <a:latin typeface="Berlin Sans FB" panose="020E0602020502020306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Department of Computer Science and Information Engineering </a:t>
            </a:r>
          </a:p>
          <a:p>
            <a:pPr algn="ctr" eaLnBrk="1" hangingPunct="1"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200" smtClean="0">
              <a:latin typeface="Berlin Sans FB" panose="020E0602020502020306" pitchFamily="34" charset="0"/>
            </a:endParaRPr>
          </a:p>
        </p:txBody>
      </p:sp>
      <p:pic>
        <p:nvPicPr>
          <p:cNvPr id="10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6191250"/>
            <a:ext cx="4968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標題版面配置區 1"/>
          <p:cNvSpPr>
            <a:spLocks noGrp="1"/>
          </p:cNvSpPr>
          <p:nvPr>
            <p:ph type="ctrTitle"/>
          </p:nvPr>
        </p:nvSpPr>
        <p:spPr>
          <a:xfrm>
            <a:off x="685800" y="2276475"/>
            <a:ext cx="7772400" cy="1443038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17411" name="文字版面配置區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359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750" y="0"/>
            <a:ext cx="8229600" cy="908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857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5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5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3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3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156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94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圓角化對角線角落矩形 8"/>
          <p:cNvSpPr/>
          <p:nvPr/>
        </p:nvSpPr>
        <p:spPr>
          <a:xfrm flipH="1">
            <a:off x="0" y="0"/>
            <a:ext cx="9001125" cy="928688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B0110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029" name="文字方塊 10"/>
          <p:cNvSpPr txBox="1">
            <a:spLocks noChangeArrowheads="1"/>
          </p:cNvSpPr>
          <p:nvPr/>
        </p:nvSpPr>
        <p:spPr bwMode="auto">
          <a:xfrm>
            <a:off x="2725738" y="6381750"/>
            <a:ext cx="53609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Department of Computer Science and Information Engineering</a:t>
            </a:r>
          </a:p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400" b="1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30" name="投影片編號版面配置區 23"/>
          <p:cNvSpPr txBox="1">
            <a:spLocks/>
          </p:cNvSpPr>
          <p:nvPr/>
        </p:nvSpPr>
        <p:spPr bwMode="auto">
          <a:xfrm>
            <a:off x="8643938" y="6492875"/>
            <a:ext cx="428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13E2B9ED-800C-4C5F-BF42-CCF7E6FD39D9}" type="slidenum">
              <a:rPr kumimoji="0" lang="zh-TW" altLang="en-US" sz="1600" smtClean="0">
                <a:solidFill>
                  <a:schemeClr val="bg1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zh-TW" sz="16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文字方塊 12"/>
          <p:cNvSpPr txBox="1">
            <a:spLocks noChangeArrowheads="1"/>
          </p:cNvSpPr>
          <p:nvPr/>
        </p:nvSpPr>
        <p:spPr bwMode="auto">
          <a:xfrm>
            <a:off x="622300" y="6410325"/>
            <a:ext cx="87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000" b="1" i="1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NEAT</a:t>
            </a:r>
            <a:endParaRPr kumimoji="0" lang="zh-TW" altLang="en-US" sz="2000" b="1" i="1" smtClean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32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6402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" descr="C:\Documents and Settings\lufe\桌面\hanel ppt templet\Logo_NCKU darkRed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408738"/>
            <a:ext cx="45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0"/>
            <a:ext cx="8229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07950" y="2346325"/>
            <a:ext cx="8640763" cy="1443038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PIC18F4520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 smtClean="0"/>
              <a:t>Assembly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anguage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rogramming </a:t>
            </a:r>
            <a:r>
              <a:rPr lang="en-US" altLang="zh-TW" sz="3600" dirty="0"/>
              <a:t>(II)</a:t>
            </a:r>
            <a:endParaRPr lang="zh-TW" altLang="en-US" sz="3600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468313" y="3959225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Instruction </a:t>
            </a:r>
            <a:r>
              <a:rPr lang="en-US" altLang="zh-TW" sz="3200" dirty="0" smtClean="0"/>
              <a:t>Set (Logic and Branch)</a:t>
            </a:r>
            <a:endParaRPr lang="en-US" altLang="zh-TW" sz="3200" dirty="0"/>
          </a:p>
          <a:p>
            <a:pPr eaLnBrk="1" hangingPunct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988" y="5084763"/>
            <a:ext cx="2879725" cy="936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Yu-</a:t>
            </a:r>
            <a:r>
              <a:rPr kumimoji="0" lang="en-US" altLang="zh-TW" sz="24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Syuan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Liu</a:t>
            </a:r>
            <a:endParaRPr kumimoji="0"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劉宇軒</a:t>
            </a:r>
            <a:endParaRPr kumimoji="0"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Read four </a:t>
            </a:r>
            <a:r>
              <a:rPr lang="en-US" altLang="zh-TW" dirty="0" smtClean="0"/>
              <a:t>instructions of the four basic categories and </a:t>
            </a:r>
            <a:r>
              <a:rPr lang="en-US" altLang="zh-TW" dirty="0" smtClean="0">
                <a:solidFill>
                  <a:srgbClr val="FF0000"/>
                </a:solidFill>
              </a:rPr>
              <a:t>explain to TA. (Instr. is selected by TA)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1. Open the PIC18FXXXX Data Sheet website and find out the instruction </a:t>
            </a:r>
            <a:r>
              <a:rPr lang="en-US" altLang="zh-TW" dirty="0" smtClean="0">
                <a:solidFill>
                  <a:srgbClr val="FF0000"/>
                </a:solidFill>
              </a:rPr>
              <a:t>by your own hands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 smtClean="0">
                <a:solidFill>
                  <a:srgbClr val="FF0000"/>
                </a:solidFill>
              </a:rPr>
              <a:t>Explain each step of spec. </a:t>
            </a:r>
            <a:r>
              <a:rPr lang="en-US" altLang="zh-TW" dirty="0" smtClean="0"/>
              <a:t>as clearly as possible.</a:t>
            </a:r>
          </a:p>
          <a:p>
            <a:endParaRPr lang="en-US" altLang="zh-TW" dirty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You can do this Bonus </a:t>
            </a:r>
            <a:r>
              <a:rPr lang="en-US" altLang="zh-TW" dirty="0" smtClean="0">
                <a:solidFill>
                  <a:srgbClr val="FF0000"/>
                </a:solidFill>
              </a:rPr>
              <a:t>ONLY after you finish two Labs above (Lab3-1 and Lab3-2)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1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/>
              <a:t>LAB – Bonus (cont.)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04456" cy="4991907"/>
          </a:xfrm>
        </p:spPr>
      </p:pic>
      <p:sp>
        <p:nvSpPr>
          <p:cNvPr id="6" name="矩形 5"/>
          <p:cNvSpPr/>
          <p:nvPr/>
        </p:nvSpPr>
        <p:spPr>
          <a:xfrm>
            <a:off x="2483768" y="1628800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1844824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83768" y="2060848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83768" y="2351102"/>
            <a:ext cx="2520280" cy="1804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3768" y="2539842"/>
            <a:ext cx="3960440" cy="2804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821834"/>
            <a:ext cx="3888432" cy="5351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3378420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83768" y="3623377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83768" y="3847664"/>
            <a:ext cx="3960440" cy="10214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83768" y="4888212"/>
            <a:ext cx="2448272" cy="12050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Choice 1.</a:t>
            </a:r>
          </a:p>
          <a:p>
            <a:r>
              <a:rPr lang="en-US" altLang="zh-TW" sz="2400" dirty="0" smtClean="0"/>
              <a:t>BYTE-ORIENTED OPERATIONS - ADDWF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Choice 2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BIT-ORIENTED </a:t>
            </a:r>
            <a:r>
              <a:rPr lang="en-US" altLang="zh-TW" sz="2400" dirty="0" smtClean="0"/>
              <a:t>OPERATIONS - </a:t>
            </a:r>
            <a:r>
              <a:rPr lang="en-US" altLang="zh-TW" sz="2400" dirty="0"/>
              <a:t>BCF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Choice </a:t>
            </a:r>
            <a:r>
              <a:rPr lang="en-US" altLang="zh-TW" sz="2400" dirty="0" smtClean="0"/>
              <a:t>3.</a:t>
            </a:r>
          </a:p>
          <a:p>
            <a:r>
              <a:rPr lang="en-US" altLang="zh-TW" sz="2400" dirty="0" smtClean="0"/>
              <a:t>CONTROL OPERATIONS – BC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Choice </a:t>
            </a:r>
            <a:r>
              <a:rPr lang="en-US" altLang="zh-TW" sz="2400" dirty="0" smtClean="0"/>
              <a:t>4.</a:t>
            </a:r>
          </a:p>
          <a:p>
            <a:r>
              <a:rPr lang="en-US" altLang="zh-TW" sz="2400" dirty="0" smtClean="0"/>
              <a:t>LITERAL OPERATIONS - </a:t>
            </a:r>
            <a:r>
              <a:rPr lang="en-US" altLang="zh-TW" sz="2400" dirty="0"/>
              <a:t>MOVWF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/>
              <a:t>LAB – Bonus (cont.)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20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 smtClean="0"/>
              <a:t>Thanks you for listening</a:t>
            </a:r>
            <a:endParaRPr kumimoji="0"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689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LAB</a:t>
            </a:r>
          </a:p>
          <a:p>
            <a:pPr lvl="1" eaLnBrk="1" hangingPunct="1"/>
            <a:r>
              <a:rPr lang="en-US" altLang="zh-TW" sz="2800" b="1" dirty="0" smtClean="0"/>
              <a:t>Lab3-1</a:t>
            </a:r>
            <a:r>
              <a:rPr lang="en-US" altLang="zh-TW" sz="2800" b="1" dirty="0"/>
              <a:t>: </a:t>
            </a:r>
            <a:endParaRPr lang="en-US" altLang="zh-TW" sz="2800" b="1" dirty="0" smtClean="0"/>
          </a:p>
          <a:p>
            <a:pPr lvl="2" eaLnBrk="1" hangingPunct="1"/>
            <a:r>
              <a:rPr lang="en-US" altLang="zh-TW" sz="2400" b="1" dirty="0" smtClean="0"/>
              <a:t>Implement </a:t>
            </a:r>
            <a:r>
              <a:rPr lang="en-US" altLang="zh-TW" sz="2400" b="1" dirty="0"/>
              <a:t>two logic </a:t>
            </a:r>
            <a:r>
              <a:rPr lang="en-US" altLang="zh-TW" sz="2400" b="1" dirty="0" smtClean="0"/>
              <a:t>operations: 1. NAND  2. NOR</a:t>
            </a:r>
          </a:p>
          <a:p>
            <a:pPr lvl="1" eaLnBrk="1" hangingPunct="1"/>
            <a:r>
              <a:rPr lang="en-US" altLang="zh-TW" sz="2800" b="1" dirty="0" smtClean="0"/>
              <a:t>Lab3-2</a:t>
            </a:r>
            <a:r>
              <a:rPr lang="en-US" altLang="zh-TW" sz="2800" b="1" dirty="0"/>
              <a:t>: </a:t>
            </a:r>
            <a:endParaRPr lang="en-US" altLang="zh-TW" sz="2800" b="1" dirty="0" smtClean="0"/>
          </a:p>
          <a:p>
            <a:pPr lvl="2" eaLnBrk="1" hangingPunct="1"/>
            <a:r>
              <a:rPr lang="en-US" altLang="zh-TW" sz="2400" b="1" dirty="0" smtClean="0"/>
              <a:t>Practice </a:t>
            </a:r>
            <a:r>
              <a:rPr lang="en-US" altLang="zh-TW" sz="2400" b="1" dirty="0"/>
              <a:t>Logical Instructions and Control Operations step by step</a:t>
            </a:r>
            <a:r>
              <a:rPr lang="en-US" altLang="zh-TW" sz="2400" b="1" dirty="0" smtClean="0"/>
              <a:t>.</a:t>
            </a:r>
          </a:p>
          <a:p>
            <a:pPr lvl="1" eaLnBrk="1" hangingPunct="1"/>
            <a:r>
              <a:rPr lang="en-US" altLang="zh-TW" sz="2800" b="1" dirty="0" smtClean="0"/>
              <a:t>Bonus:  </a:t>
            </a:r>
          </a:p>
          <a:p>
            <a:pPr lvl="2" eaLnBrk="1" hangingPunct="1"/>
            <a:r>
              <a:rPr lang="en-US" altLang="zh-TW" sz="2400" b="1" dirty="0" smtClean="0"/>
              <a:t>Explain one instruction of four categories to </a:t>
            </a:r>
            <a:r>
              <a:rPr lang="en-US" altLang="zh-TW" sz="2400" b="1" dirty="0" err="1" smtClean="0"/>
              <a:t>TAs.</a:t>
            </a:r>
            <a:endParaRPr lang="en-US" altLang="zh-TW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8678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Lab3-1</a:t>
            </a:r>
            <a:endParaRPr lang="en-US" altLang="zh-TW" dirty="0"/>
          </a:p>
          <a:p>
            <a:r>
              <a:rPr lang="en-US" altLang="zh-TW" dirty="0" smtClean="0"/>
              <a:t>Recall what you had learned in Digital Logic Design (</a:t>
            </a:r>
            <a:r>
              <a:rPr lang="zh-TW" altLang="en-US" dirty="0" smtClean="0"/>
              <a:t>數位邏輯設計</a:t>
            </a:r>
            <a:r>
              <a:rPr lang="en-US" altLang="zh-TW" dirty="0" smtClean="0"/>
              <a:t>) class. (If you have already forgot all thing, Google is always your best friend.)</a:t>
            </a:r>
          </a:p>
          <a:p>
            <a:r>
              <a:rPr lang="en-US" altLang="zh-TW" dirty="0" smtClean="0"/>
              <a:t>Implement two logic operations below:</a:t>
            </a:r>
          </a:p>
          <a:p>
            <a:pPr lvl="1"/>
            <a:r>
              <a:rPr lang="en-US" altLang="zh-TW" dirty="0"/>
              <a:t>1. </a:t>
            </a:r>
            <a:r>
              <a:rPr lang="en-US" altLang="zh-TW" dirty="0" smtClean="0"/>
              <a:t>NAND: </a:t>
            </a:r>
            <a:r>
              <a:rPr lang="en-US" altLang="zh-TW" dirty="0" smtClean="0">
                <a:solidFill>
                  <a:srgbClr val="FF0000"/>
                </a:solidFill>
              </a:rPr>
              <a:t>01011101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NAND </a:t>
            </a:r>
            <a:r>
              <a:rPr lang="en-US" altLang="zh-TW" dirty="0" smtClean="0">
                <a:solidFill>
                  <a:srgbClr val="FF0000"/>
                </a:solidFill>
              </a:rPr>
              <a:t>01111000</a:t>
            </a:r>
            <a:r>
              <a:rPr lang="en-US" altLang="zh-TW" dirty="0" smtClean="0"/>
              <a:t>, </a:t>
            </a:r>
            <a:r>
              <a:rPr lang="en-US" altLang="zh-TW" dirty="0" smtClean="0"/>
              <a:t>and store result in </a:t>
            </a:r>
            <a:r>
              <a:rPr lang="en-US" altLang="zh-TW" dirty="0" smtClean="0">
                <a:solidFill>
                  <a:srgbClr val="FF0000"/>
                </a:solidFill>
              </a:rPr>
              <a:t>LATD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2. </a:t>
            </a:r>
            <a:r>
              <a:rPr lang="en-US" altLang="zh-TW" dirty="0" smtClean="0"/>
              <a:t>NOR: </a:t>
            </a:r>
            <a:r>
              <a:rPr lang="en-US" altLang="zh-TW" dirty="0" smtClean="0">
                <a:solidFill>
                  <a:srgbClr val="FF0000"/>
                </a:solidFill>
              </a:rPr>
              <a:t>10010110 NOR 01101001</a:t>
            </a:r>
            <a:r>
              <a:rPr lang="en-US" altLang="zh-TW" dirty="0" smtClean="0"/>
              <a:t>, and store result in </a:t>
            </a:r>
            <a:r>
              <a:rPr lang="en-US" altLang="zh-TW" dirty="0" smtClean="0">
                <a:solidFill>
                  <a:srgbClr val="FF0000"/>
                </a:solidFill>
              </a:rPr>
              <a:t>LATC</a:t>
            </a:r>
          </a:p>
          <a:p>
            <a:r>
              <a:rPr lang="en-US" altLang="zh-TW" dirty="0" smtClean="0"/>
              <a:t>Tips:</a:t>
            </a:r>
          </a:p>
          <a:p>
            <a:pPr lvl="1"/>
            <a:r>
              <a:rPr lang="en-US" altLang="zh-TW" dirty="0" smtClean="0"/>
              <a:t>Use WREG as your temporary register.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AND, OR, XOR</a:t>
            </a:r>
            <a:r>
              <a:rPr lang="en-US" altLang="zh-TW" dirty="0" smtClean="0"/>
              <a:t> instructions to finish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ONLY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give the LATD and LATC values </a:t>
            </a:r>
            <a:r>
              <a:rPr lang="en-US" altLang="zh-TW" dirty="0" smtClean="0">
                <a:solidFill>
                  <a:srgbClr val="FF0000"/>
                </a:solidFill>
              </a:rPr>
              <a:t>DIRECTLY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Lab3-2</a:t>
            </a:r>
            <a:endParaRPr lang="en-US" altLang="zh-TW" dirty="0"/>
          </a:p>
          <a:p>
            <a:r>
              <a:rPr lang="en-US" altLang="zh-TW" dirty="0" smtClean="0"/>
              <a:t>Practice following Logical Instructions and Control Operations step by step.</a:t>
            </a:r>
          </a:p>
          <a:p>
            <a:r>
              <a:rPr lang="en-US" altLang="zh-TW" dirty="0" smtClean="0"/>
              <a:t>1. Add from 1, 2, … to XX, and store in LATA.</a:t>
            </a:r>
          </a:p>
          <a:p>
            <a:pPr lvl="1"/>
            <a:r>
              <a:rPr lang="en-US" altLang="zh-TW" dirty="0" smtClean="0"/>
              <a:t>Tips: </a:t>
            </a:r>
          </a:p>
          <a:p>
            <a:pPr lvl="1"/>
            <a:r>
              <a:rPr lang="en-US" altLang="zh-TW" dirty="0" smtClean="0"/>
              <a:t>a. Use WREG as a incrementally temporary register.</a:t>
            </a:r>
          </a:p>
          <a:p>
            <a:pPr lvl="1"/>
            <a:r>
              <a:rPr lang="en-US" altLang="zh-TW" dirty="0" smtClean="0"/>
              <a:t>b. ADDWF is a good instruction for sum of two registers.</a:t>
            </a:r>
          </a:p>
          <a:p>
            <a:pPr lvl="1"/>
            <a:r>
              <a:rPr lang="en-US" altLang="zh-TW" dirty="0" smtClean="0"/>
              <a:t>c. If there are nothing change about Overflow Bit in STATUS register, Branch back and do this sum loop.</a:t>
            </a:r>
            <a:endParaRPr lang="en-US" altLang="zh-TW" dirty="0"/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. Use above Control Operation and </a:t>
            </a:r>
            <a:r>
              <a:rPr lang="en-US" altLang="zh-TW" dirty="0" smtClean="0">
                <a:solidFill>
                  <a:srgbClr val="FF0000"/>
                </a:solidFill>
              </a:rPr>
              <a:t>see the result, what happen? And what is the value of XX finally?</a:t>
            </a:r>
          </a:p>
        </p:txBody>
      </p:sp>
    </p:spTree>
    <p:extLst>
      <p:ext uri="{BB962C8B-B14F-4D97-AF65-F5344CB8AC3E}">
        <p14:creationId xmlns:p14="http://schemas.microsoft.com/office/powerpoint/2010/main" val="2590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After finishing the summation, use </a:t>
            </a:r>
            <a:r>
              <a:rPr lang="en-US" altLang="zh-TW" dirty="0" smtClean="0">
                <a:solidFill>
                  <a:srgbClr val="FF0000"/>
                </a:solidFill>
              </a:rPr>
              <a:t>GOTO</a:t>
            </a:r>
            <a:r>
              <a:rPr lang="en-US" altLang="zh-TW" dirty="0" smtClean="0"/>
              <a:t> to the label named Rotate. And </a:t>
            </a:r>
            <a:r>
              <a:rPr lang="en-US" altLang="zh-TW" dirty="0" smtClean="0">
                <a:solidFill>
                  <a:srgbClr val="FF0000"/>
                </a:solidFill>
              </a:rPr>
              <a:t>label Rotate must under these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GOTO </a:t>
            </a:r>
            <a:r>
              <a:rPr lang="en-US" altLang="zh-TW" dirty="0" smtClean="0"/>
              <a:t>Initial</a:t>
            </a:r>
            <a:endParaRPr lang="en-US" altLang="zh-TW" dirty="0"/>
          </a:p>
          <a:p>
            <a:r>
              <a:rPr lang="en-US" altLang="zh-TW" dirty="0" smtClean="0"/>
              <a:t>3. Give value </a:t>
            </a:r>
            <a:r>
              <a:rPr lang="en-US" altLang="zh-TW" dirty="0" smtClean="0"/>
              <a:t>0xBF </a:t>
            </a:r>
            <a:r>
              <a:rPr lang="en-US" altLang="zh-TW" dirty="0" smtClean="0"/>
              <a:t>to your LATB register, and </a:t>
            </a:r>
            <a:r>
              <a:rPr lang="en-US" altLang="zh-TW" dirty="0" smtClean="0">
                <a:solidFill>
                  <a:srgbClr val="FF0000"/>
                </a:solidFill>
              </a:rPr>
              <a:t>do any one </a:t>
            </a:r>
            <a:r>
              <a:rPr lang="en-US" altLang="zh-TW" dirty="0" smtClean="0"/>
              <a:t>of following two options:</a:t>
            </a:r>
          </a:p>
          <a:p>
            <a:pPr lvl="1"/>
            <a:r>
              <a:rPr lang="en-US" altLang="zh-TW" dirty="0" smtClean="0"/>
              <a:t>Option A: Rotate Left and store in WREG, C = 1, what is result?</a:t>
            </a:r>
          </a:p>
          <a:p>
            <a:pPr lvl="1"/>
            <a:r>
              <a:rPr lang="en-US" altLang="zh-TW" dirty="0" smtClean="0"/>
              <a:t>Option B: Rotate Right and store in WREG, C = 1, what is result?</a:t>
            </a:r>
          </a:p>
          <a:p>
            <a:pPr lvl="1"/>
            <a:r>
              <a:rPr lang="en-US" altLang="zh-TW" dirty="0" smtClean="0"/>
              <a:t>Take Care about your STATUS register. </a:t>
            </a:r>
          </a:p>
        </p:txBody>
      </p:sp>
    </p:spTree>
    <p:extLst>
      <p:ext uri="{BB962C8B-B14F-4D97-AF65-F5344CB8AC3E}">
        <p14:creationId xmlns:p14="http://schemas.microsoft.com/office/powerpoint/2010/main" val="42936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8201904" y="1880828"/>
            <a:ext cx="7223" cy="1183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1628800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5" idx="0"/>
          </p:cNvCxnSpPr>
          <p:nvPr/>
        </p:nvCxnSpPr>
        <p:spPr>
          <a:xfrm flipH="1">
            <a:off x="5315113" y="2132856"/>
            <a:ext cx="178" cy="403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5" idx="3"/>
          </p:cNvCxnSpPr>
          <p:nvPr/>
        </p:nvCxnSpPr>
        <p:spPr>
          <a:xfrm flipH="1">
            <a:off x="7056537" y="3055994"/>
            <a:ext cx="11525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8212" y="2189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15113" y="35992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841043" y="3974093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5" idx="2"/>
            <a:endCxn id="32" idx="0"/>
          </p:cNvCxnSpPr>
          <p:nvPr/>
        </p:nvCxnSpPr>
        <p:spPr>
          <a:xfrm flipH="1">
            <a:off x="5313372" y="3576118"/>
            <a:ext cx="1741" cy="3979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37208" y="511566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LATB</a:t>
            </a:r>
          </a:p>
        </p:txBody>
      </p:sp>
      <p:cxnSp>
        <p:nvCxnSpPr>
          <p:cNvPr id="62" name="直線單箭頭接點 61"/>
          <p:cNvCxnSpPr>
            <a:stCxn id="32" idx="2"/>
            <a:endCxn id="54" idx="0"/>
          </p:cNvCxnSpPr>
          <p:nvPr/>
        </p:nvCxnSpPr>
        <p:spPr>
          <a:xfrm>
            <a:off x="5313372" y="4828897"/>
            <a:ext cx="0" cy="286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732978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590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>
            <a:stCxn id="54" idx="3"/>
            <a:endCxn id="67" idx="1"/>
          </p:cNvCxnSpPr>
          <p:nvPr/>
        </p:nvCxnSpPr>
        <p:spPr>
          <a:xfrm>
            <a:off x="6789536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6850671" y="1880828"/>
            <a:ext cx="1351233" cy="26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4" idx="1"/>
            <a:endCxn id="66" idx="3"/>
          </p:cNvCxnSpPr>
          <p:nvPr/>
        </p:nvCxnSpPr>
        <p:spPr>
          <a:xfrm flipH="1">
            <a:off x="3317154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66278" y="5831291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444831" y="5831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158750" y="2189200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9123" y="2656479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13077" y="47727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  <p:sp>
        <p:nvSpPr>
          <p:cNvPr id="5" name="流程圖: 決策 4"/>
          <p:cNvSpPr/>
          <p:nvPr/>
        </p:nvSpPr>
        <p:spPr>
          <a:xfrm>
            <a:off x="3573688" y="2535870"/>
            <a:ext cx="3482849" cy="10402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 change</a:t>
            </a:r>
            <a:r>
              <a:rPr kumimoji="0"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4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8201904" y="1880828"/>
            <a:ext cx="7223" cy="1183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1628800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5" idx="0"/>
          </p:cNvCxnSpPr>
          <p:nvPr/>
        </p:nvCxnSpPr>
        <p:spPr>
          <a:xfrm flipH="1">
            <a:off x="5315113" y="2132856"/>
            <a:ext cx="178" cy="403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5" idx="3"/>
          </p:cNvCxnSpPr>
          <p:nvPr/>
        </p:nvCxnSpPr>
        <p:spPr>
          <a:xfrm flipH="1">
            <a:off x="7056537" y="3055994"/>
            <a:ext cx="11525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8212" y="2189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15113" y="35992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841043" y="3974093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5" idx="2"/>
            <a:endCxn id="32" idx="0"/>
          </p:cNvCxnSpPr>
          <p:nvPr/>
        </p:nvCxnSpPr>
        <p:spPr>
          <a:xfrm flipH="1">
            <a:off x="5313372" y="3576118"/>
            <a:ext cx="1741" cy="3979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37208" y="511566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LATB</a:t>
            </a:r>
          </a:p>
        </p:txBody>
      </p:sp>
      <p:cxnSp>
        <p:nvCxnSpPr>
          <p:cNvPr id="62" name="直線單箭頭接點 61"/>
          <p:cNvCxnSpPr>
            <a:stCxn id="32" idx="2"/>
            <a:endCxn id="54" idx="0"/>
          </p:cNvCxnSpPr>
          <p:nvPr/>
        </p:nvCxnSpPr>
        <p:spPr>
          <a:xfrm>
            <a:off x="5313372" y="4828897"/>
            <a:ext cx="0" cy="286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732978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590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>
            <a:stCxn id="54" idx="3"/>
            <a:endCxn id="67" idx="1"/>
          </p:cNvCxnSpPr>
          <p:nvPr/>
        </p:nvCxnSpPr>
        <p:spPr>
          <a:xfrm>
            <a:off x="6789536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6850671" y="1880828"/>
            <a:ext cx="1351233" cy="26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4" idx="1"/>
            <a:endCxn id="66" idx="3"/>
          </p:cNvCxnSpPr>
          <p:nvPr/>
        </p:nvCxnSpPr>
        <p:spPr>
          <a:xfrm flipH="1">
            <a:off x="3317154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66278" y="5831291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444831" y="5831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158750" y="2189200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9123" y="2656479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13077" y="47727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  <p:sp>
        <p:nvSpPr>
          <p:cNvPr id="5" name="流程圖: 決策 4"/>
          <p:cNvSpPr/>
          <p:nvPr/>
        </p:nvSpPr>
        <p:spPr>
          <a:xfrm>
            <a:off x="3573688" y="2535870"/>
            <a:ext cx="3482849" cy="10402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 change</a:t>
            </a:r>
            <a:r>
              <a:rPr kumimoji="0"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2008" y="1731348"/>
            <a:ext cx="8206341" cy="22837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831022" y="13107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8201904" y="1880828"/>
            <a:ext cx="7223" cy="1183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1628800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5" idx="0"/>
          </p:cNvCxnSpPr>
          <p:nvPr/>
        </p:nvCxnSpPr>
        <p:spPr>
          <a:xfrm flipH="1">
            <a:off x="5315113" y="2132856"/>
            <a:ext cx="178" cy="403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5" idx="3"/>
          </p:cNvCxnSpPr>
          <p:nvPr/>
        </p:nvCxnSpPr>
        <p:spPr>
          <a:xfrm flipH="1">
            <a:off x="7056537" y="3055994"/>
            <a:ext cx="11525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8212" y="2189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15113" y="35992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841043" y="3974093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5" idx="2"/>
            <a:endCxn id="32" idx="0"/>
          </p:cNvCxnSpPr>
          <p:nvPr/>
        </p:nvCxnSpPr>
        <p:spPr>
          <a:xfrm flipH="1">
            <a:off x="5313372" y="3576118"/>
            <a:ext cx="1741" cy="3979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37208" y="511566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LATB</a:t>
            </a:r>
          </a:p>
        </p:txBody>
      </p:sp>
      <p:cxnSp>
        <p:nvCxnSpPr>
          <p:cNvPr id="62" name="直線單箭頭接點 61"/>
          <p:cNvCxnSpPr>
            <a:stCxn id="32" idx="2"/>
            <a:endCxn id="54" idx="0"/>
          </p:cNvCxnSpPr>
          <p:nvPr/>
        </p:nvCxnSpPr>
        <p:spPr>
          <a:xfrm>
            <a:off x="5313372" y="4828897"/>
            <a:ext cx="0" cy="286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732978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590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>
            <a:stCxn id="54" idx="3"/>
            <a:endCxn id="67" idx="1"/>
          </p:cNvCxnSpPr>
          <p:nvPr/>
        </p:nvCxnSpPr>
        <p:spPr>
          <a:xfrm>
            <a:off x="6789536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6850671" y="1880828"/>
            <a:ext cx="1351233" cy="26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4" idx="1"/>
            <a:endCxn id="66" idx="3"/>
          </p:cNvCxnSpPr>
          <p:nvPr/>
        </p:nvCxnSpPr>
        <p:spPr>
          <a:xfrm flipH="1">
            <a:off x="3317154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66278" y="5831291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444831" y="5831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158750" y="2189200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9123" y="2656479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13077" y="47727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  <p:sp>
        <p:nvSpPr>
          <p:cNvPr id="5" name="流程圖: 決策 4"/>
          <p:cNvSpPr/>
          <p:nvPr/>
        </p:nvSpPr>
        <p:spPr>
          <a:xfrm>
            <a:off x="3573688" y="2535870"/>
            <a:ext cx="3482849" cy="10402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 change</a:t>
            </a:r>
            <a:r>
              <a:rPr kumimoji="0"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12259" y="39139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26572" y="3913933"/>
            <a:ext cx="3992013" cy="958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3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8201904" y="1880828"/>
            <a:ext cx="7223" cy="1183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1628800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5" idx="0"/>
          </p:cNvCxnSpPr>
          <p:nvPr/>
        </p:nvCxnSpPr>
        <p:spPr>
          <a:xfrm flipH="1">
            <a:off x="5315113" y="2132856"/>
            <a:ext cx="178" cy="403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5" idx="3"/>
          </p:cNvCxnSpPr>
          <p:nvPr/>
        </p:nvCxnSpPr>
        <p:spPr>
          <a:xfrm flipH="1">
            <a:off x="7056537" y="3055994"/>
            <a:ext cx="11525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8212" y="2189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15113" y="35992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841043" y="3974093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5" idx="2"/>
            <a:endCxn id="32" idx="0"/>
          </p:cNvCxnSpPr>
          <p:nvPr/>
        </p:nvCxnSpPr>
        <p:spPr>
          <a:xfrm flipH="1">
            <a:off x="5313372" y="3576118"/>
            <a:ext cx="1741" cy="3979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37208" y="511566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LATB</a:t>
            </a:r>
          </a:p>
        </p:txBody>
      </p:sp>
      <p:cxnSp>
        <p:nvCxnSpPr>
          <p:cNvPr id="62" name="直線單箭頭接點 61"/>
          <p:cNvCxnSpPr>
            <a:stCxn id="32" idx="2"/>
            <a:endCxn id="54" idx="0"/>
          </p:cNvCxnSpPr>
          <p:nvPr/>
        </p:nvCxnSpPr>
        <p:spPr>
          <a:xfrm>
            <a:off x="5313372" y="4828897"/>
            <a:ext cx="0" cy="286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732978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590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>
            <a:stCxn id="54" idx="3"/>
            <a:endCxn id="67" idx="1"/>
          </p:cNvCxnSpPr>
          <p:nvPr/>
        </p:nvCxnSpPr>
        <p:spPr>
          <a:xfrm>
            <a:off x="6789536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6850671" y="1880828"/>
            <a:ext cx="1351233" cy="26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4" idx="1"/>
            <a:endCxn id="66" idx="3"/>
          </p:cNvCxnSpPr>
          <p:nvPr/>
        </p:nvCxnSpPr>
        <p:spPr>
          <a:xfrm flipH="1">
            <a:off x="3317154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66278" y="5831291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444831" y="5831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158750" y="2189200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9123" y="2656479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13077" y="47727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  <p:sp>
        <p:nvSpPr>
          <p:cNvPr id="5" name="流程圖: 決策 4"/>
          <p:cNvSpPr/>
          <p:nvPr/>
        </p:nvSpPr>
        <p:spPr>
          <a:xfrm>
            <a:off x="3573688" y="2535870"/>
            <a:ext cx="3482849" cy="10402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 change</a:t>
            </a:r>
            <a:r>
              <a:rPr kumimoji="0"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88350" y="4446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7664" y="4859954"/>
            <a:ext cx="7488832" cy="13406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6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NEAT Template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19316</TotalTime>
  <Words>794</Words>
  <Application>Microsoft Office PowerPoint</Application>
  <PresentationFormat>如螢幕大小 (4:3)</PresentationFormat>
  <Paragraphs>155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Arial Unicode MS</vt:lpstr>
      <vt:lpstr>微軟正黑體</vt:lpstr>
      <vt:lpstr>新細明體</vt:lpstr>
      <vt:lpstr>Arial</vt:lpstr>
      <vt:lpstr>Berlin Sans FB</vt:lpstr>
      <vt:lpstr>Calibri</vt:lpstr>
      <vt:lpstr>Courier New</vt:lpstr>
      <vt:lpstr>Times New Roman</vt:lpstr>
      <vt:lpstr>Wingdings</vt:lpstr>
      <vt:lpstr>NEAT Template_red</vt:lpstr>
      <vt:lpstr>PIC18F4520 Assembly Language Programming (II)</vt:lpstr>
      <vt:lpstr>PowerPoint 簡報</vt:lpstr>
      <vt:lpstr>LAB - Lab3-1</vt:lpstr>
      <vt:lpstr>LAB - Lab3-2</vt:lpstr>
      <vt:lpstr>LAB - Lab3-2</vt:lpstr>
      <vt:lpstr>LAB - Lab3-2</vt:lpstr>
      <vt:lpstr>LAB - Lab3-2</vt:lpstr>
      <vt:lpstr>LAB - Lab3-2</vt:lpstr>
      <vt:lpstr>LAB - Lab3-2</vt:lpstr>
      <vt:lpstr>LAB - Bonus</vt:lpstr>
      <vt:lpstr>LAB – Bonus (cont.)</vt:lpstr>
      <vt:lpstr>LAB – Bonus (cont.)</vt:lpstr>
      <vt:lpstr>PowerPoint 簡報</vt:lpstr>
    </vt:vector>
  </TitlesOfParts>
  <Company>謝氏企業有限公司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Assembly language programming (II)</dc:title>
  <dc:creator>柯凱仁</dc:creator>
  <cp:lastModifiedBy>劉宇軒</cp:lastModifiedBy>
  <cp:revision>410</cp:revision>
  <dcterms:created xsi:type="dcterms:W3CDTF">2011-08-18T05:33:42Z</dcterms:created>
  <dcterms:modified xsi:type="dcterms:W3CDTF">2018-10-18T06:17:47Z</dcterms:modified>
</cp:coreProperties>
</file>