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3" r:id="rId2"/>
    <p:sldId id="384" r:id="rId3"/>
    <p:sldId id="385" r:id="rId4"/>
    <p:sldId id="392" r:id="rId5"/>
    <p:sldId id="389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80563" autoAdjust="0"/>
  </p:normalViewPr>
  <p:slideViewPr>
    <p:cSldViewPr>
      <p:cViewPr varScale="1">
        <p:scale>
          <a:sx n="101" d="100"/>
          <a:sy n="101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9C2F3F-24D2-451F-818A-4F1ACF99EA7A}" type="datetimeFigureOut">
              <a:rPr lang="zh-TW" altLang="en-US"/>
              <a:pPr>
                <a:defRPr/>
              </a:pPr>
              <a:t>2018/10/25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E9EBFCC-5A52-4B96-8BD3-BBBE52D6C0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07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1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2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9EBFCC-5A52-4B96-8BD3-BBBE52D6C04E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90488" y="214313"/>
            <a:ext cx="8964612" cy="428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圓角化對角線角落矩形 15"/>
          <p:cNvSpPr/>
          <p:nvPr/>
        </p:nvSpPr>
        <p:spPr>
          <a:xfrm>
            <a:off x="98425" y="428625"/>
            <a:ext cx="8755063" cy="3500438"/>
          </a:xfrm>
          <a:prstGeom prst="round2DiagRect">
            <a:avLst>
              <a:gd name="adj1" fmla="val 5770"/>
              <a:gd name="adj2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f</a:t>
            </a:r>
            <a:endParaRPr kumimoji="0"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23888"/>
            <a:ext cx="874712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84888" y="5145088"/>
            <a:ext cx="23764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10000"/>
              </a:spcBef>
              <a:defRPr/>
            </a:pPr>
            <a:r>
              <a:rPr kumimoji="0" lang="en-US" altLang="zh-TW" sz="2000" smtClean="0"/>
              <a:t>Chung-Ping Young</a:t>
            </a:r>
          </a:p>
          <a:p>
            <a:pPr algn="r" eaLnBrk="1" hangingPunct="1">
              <a:spcBef>
                <a:spcPct val="10000"/>
              </a:spcBef>
              <a:defRPr/>
            </a:pPr>
            <a:r>
              <a:rPr kumimoji="0" lang="zh-TW" altLang="en-US" sz="2000" smtClean="0"/>
              <a:t>楊中平</a:t>
            </a:r>
          </a:p>
        </p:txBody>
      </p:sp>
      <p:pic>
        <p:nvPicPr>
          <p:cNvPr id="8" name="圖片 17" descr="Logo_NCKU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6178550"/>
            <a:ext cx="528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18"/>
          <p:cNvSpPr txBox="1">
            <a:spLocks noChangeArrowheads="1"/>
          </p:cNvSpPr>
          <p:nvPr/>
        </p:nvSpPr>
        <p:spPr bwMode="auto">
          <a:xfrm>
            <a:off x="1997075" y="6000750"/>
            <a:ext cx="51228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kumimoji="0" lang="en-US" altLang="zh-TW" sz="1400" b="1" i="1" u="sng" smtClean="0">
                <a:latin typeface="Berlin Sans FB" panose="020E0602020502020306" pitchFamily="34" charset="0"/>
              </a:rPr>
              <a:t>Networked Embedded Applications and Technologies Lab</a:t>
            </a:r>
            <a:r>
              <a:rPr kumimoji="0" lang="en-US" altLang="zh-TW" sz="1400" u="sng" smtClean="0">
                <a:latin typeface="Berlin Sans FB" panose="020E0602020502020306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Department of Computer Science and Information Engineering </a:t>
            </a:r>
          </a:p>
          <a:p>
            <a:pPr algn="ctr" eaLnBrk="1" hangingPunct="1">
              <a:defRPr/>
            </a:pPr>
            <a:r>
              <a:rPr kumimoji="0" lang="en-US" altLang="zh-TW" sz="1200" smtClean="0"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200" smtClean="0">
              <a:latin typeface="Berlin Sans FB" panose="020E0602020502020306" pitchFamily="34" charset="0"/>
            </a:endParaRPr>
          </a:p>
        </p:txBody>
      </p:sp>
      <p:pic>
        <p:nvPicPr>
          <p:cNvPr id="10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6191250"/>
            <a:ext cx="4968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標題版面配置區 1"/>
          <p:cNvSpPr>
            <a:spLocks noGrp="1"/>
          </p:cNvSpPr>
          <p:nvPr>
            <p:ph type="ctrTitle"/>
          </p:nvPr>
        </p:nvSpPr>
        <p:spPr>
          <a:xfrm>
            <a:off x="685800" y="2276475"/>
            <a:ext cx="7772400" cy="1443038"/>
          </a:xfrm>
        </p:spPr>
        <p:txBody>
          <a:bodyPr/>
          <a:lstStyle>
            <a:lvl1pPr>
              <a:defRPr smtClean="0"/>
            </a:lvl1pPr>
          </a:lstStyle>
          <a:p>
            <a:r>
              <a:rPr lang="zh-TW" altLang="en-US" smtClean="0"/>
              <a:t>按一下以編輯母片標題樣式</a:t>
            </a:r>
          </a:p>
        </p:txBody>
      </p:sp>
      <p:sp>
        <p:nvSpPr>
          <p:cNvPr id="17411" name="文字版面配置區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TW" altLang="en-US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3590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750" y="0"/>
            <a:ext cx="8229600" cy="9080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1268413"/>
            <a:ext cx="8569325" cy="48577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5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9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43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76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3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156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94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5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 flipH="1">
            <a:off x="0" y="0"/>
            <a:ext cx="9001125" cy="928688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B0110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1029" name="文字方塊 10"/>
          <p:cNvSpPr txBox="1">
            <a:spLocks noChangeArrowheads="1"/>
          </p:cNvSpPr>
          <p:nvPr/>
        </p:nvSpPr>
        <p:spPr bwMode="auto">
          <a:xfrm>
            <a:off x="2725738" y="6381750"/>
            <a:ext cx="53609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0800" bIns="1080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Department of Computer Science and Information Engineering</a:t>
            </a:r>
          </a:p>
          <a:p>
            <a:pPr algn="r" eaLnBrk="1" hangingPunct="1">
              <a:defRPr/>
            </a:pPr>
            <a:r>
              <a:rPr kumimoji="0" lang="en-US" altLang="zh-TW" sz="1400" b="1" smtClean="0">
                <a:solidFill>
                  <a:schemeClr val="bg1"/>
                </a:solidFill>
                <a:latin typeface="Berlin Sans FB" panose="020E0602020502020306" pitchFamily="34" charset="0"/>
              </a:rPr>
              <a:t>National Cheng Kung University, TAIWAN</a:t>
            </a:r>
            <a:endParaRPr kumimoji="0" lang="zh-TW" altLang="en-US" sz="1400" b="1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30" name="投影片編號版面配置區 23"/>
          <p:cNvSpPr txBox="1">
            <a:spLocks/>
          </p:cNvSpPr>
          <p:nvPr/>
        </p:nvSpPr>
        <p:spPr bwMode="auto">
          <a:xfrm>
            <a:off x="8643938" y="6492875"/>
            <a:ext cx="428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fld id="{13E2B9ED-800C-4C5F-BF42-CCF7E6FD39D9}" type="slidenum">
              <a:rPr kumimoji="0" lang="zh-TW" altLang="en-US" sz="1600" smtClean="0">
                <a:solidFill>
                  <a:schemeClr val="bg1"/>
                </a:solidFill>
                <a:latin typeface="Calibri" panose="020F0502020204030204" pitchFamily="34" charset="0"/>
              </a:rPr>
              <a:pPr algn="r" eaLnBrk="1" hangingPunct="1">
                <a:defRPr/>
              </a:pPr>
              <a:t>‹#›</a:t>
            </a:fld>
            <a:endParaRPr kumimoji="0" lang="en-US" altLang="zh-TW" sz="16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文字方塊 12"/>
          <p:cNvSpPr txBox="1">
            <a:spLocks noChangeArrowheads="1"/>
          </p:cNvSpPr>
          <p:nvPr/>
        </p:nvSpPr>
        <p:spPr bwMode="auto">
          <a:xfrm>
            <a:off x="622300" y="6410325"/>
            <a:ext cx="87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2000" b="1" i="1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NEAT</a:t>
            </a:r>
            <a:endParaRPr kumimoji="0" lang="zh-TW" altLang="en-US" sz="2000" b="1" i="1" smtClean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032" name="Picture 5" descr="C:\Documents and Settings\lufe\桌面\hanel ppt templet\NEATlogo2-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6402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" descr="C:\Documents and Settings\lufe\桌面\hanel ppt templet\Logo_NCKU darkRed.bm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408738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0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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anose="02020603050405020304" pitchFamily="18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107950" y="2346325"/>
            <a:ext cx="8640763" cy="1443038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PIC18F4520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en-US" altLang="zh-TW" sz="3600" dirty="0" smtClean="0"/>
              <a:t>Assembly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anguage </a:t>
            </a:r>
            <a:r>
              <a:rPr lang="en-US" altLang="zh-TW" sz="3600" dirty="0"/>
              <a:t>P</a:t>
            </a:r>
            <a:r>
              <a:rPr lang="en-US" altLang="zh-TW" sz="3600" dirty="0" smtClean="0"/>
              <a:t>rogramming 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III)</a:t>
            </a:r>
            <a:endParaRPr lang="zh-TW" altLang="en-US" sz="3600" dirty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>
          <a:xfrm>
            <a:off x="468313" y="3959225"/>
            <a:ext cx="6400800" cy="1198563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Instruction </a:t>
            </a:r>
            <a:r>
              <a:rPr lang="en-US" altLang="zh-TW" sz="3200" dirty="0" smtClean="0"/>
              <a:t>Set (Logic and Branch)</a:t>
            </a:r>
            <a:endParaRPr lang="en-US" altLang="zh-TW" sz="3200" dirty="0"/>
          </a:p>
          <a:p>
            <a:pPr eaLnBrk="1" hangingPunct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988" y="5084763"/>
            <a:ext cx="2879725" cy="9366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Yuan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王子源</a:t>
            </a:r>
            <a:endParaRPr kumimoji="0"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4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4-1</a:t>
            </a:r>
          </a:p>
          <a:p>
            <a:pPr lvl="1" eaLnBrk="1" hangingPunct="1"/>
            <a:r>
              <a:rPr lang="en-US" altLang="zh-TW" b="1" dirty="0"/>
              <a:t>Fibonacci </a:t>
            </a:r>
            <a:r>
              <a:rPr lang="en-US" altLang="zh-TW" b="1" dirty="0" smtClean="0"/>
              <a:t>sequence</a:t>
            </a:r>
            <a:endParaRPr lang="en-US" altLang="zh-TW" b="1" dirty="0"/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compute </a:t>
            </a:r>
            <a:r>
              <a:rPr lang="en-US" altLang="zh-TW" b="1" dirty="0" err="1" smtClean="0"/>
              <a:t>F</a:t>
            </a:r>
            <a:r>
              <a:rPr lang="en-US" altLang="zh-TW" b="1" baseline="-25000" dirty="0" err="1" smtClean="0"/>
              <a:t>n</a:t>
            </a:r>
            <a:r>
              <a:rPr lang="en-US" altLang="zh-TW" b="1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n = </a:t>
            </a:r>
            <a:r>
              <a:rPr lang="en-US" altLang="zh-TW" b="1" dirty="0">
                <a:solidFill>
                  <a:srgbClr val="FF0000"/>
                </a:solidFill>
              </a:rPr>
              <a:t>9</a:t>
            </a:r>
            <a:r>
              <a:rPr lang="en-US" altLang="zh-TW" b="1" dirty="0" smtClean="0"/>
              <a:t>), and the default value is F</a:t>
            </a:r>
            <a:r>
              <a:rPr lang="en-US" altLang="zh-TW" b="1" baseline="-25000" dirty="0" smtClean="0"/>
              <a:t>0</a:t>
            </a:r>
            <a:r>
              <a:rPr lang="en-US" altLang="zh-TW" b="1" dirty="0" smtClean="0"/>
              <a:t> = </a:t>
            </a:r>
            <a:r>
              <a:rPr lang="en-US" altLang="zh-TW" b="1" dirty="0"/>
              <a:t>0</a:t>
            </a:r>
            <a:r>
              <a:rPr lang="en-US" altLang="zh-TW" b="1" dirty="0" smtClean="0"/>
              <a:t>, </a:t>
            </a:r>
            <a:r>
              <a:rPr lang="en-US" altLang="zh-TW" b="1" dirty="0" smtClean="0"/>
              <a:t>F</a:t>
            </a:r>
            <a:r>
              <a:rPr lang="en-US" altLang="zh-TW" b="1" baseline="-25000" dirty="0"/>
              <a:t>1</a:t>
            </a:r>
            <a:r>
              <a:rPr lang="en-US" altLang="zh-TW" b="1" dirty="0" smtClean="0"/>
              <a:t> = </a:t>
            </a:r>
            <a:r>
              <a:rPr lang="en-US" altLang="zh-TW" b="1" dirty="0" smtClean="0"/>
              <a:t>1</a:t>
            </a:r>
            <a:endParaRPr lang="en-US" altLang="zh-TW" b="1" dirty="0" smtClean="0"/>
          </a:p>
          <a:p>
            <a:pPr lvl="2" eaLnBrk="1" hangingPunct="1"/>
            <a:r>
              <a:rPr lang="en-US" altLang="zh-TW" b="1" dirty="0"/>
              <a:t>2</a:t>
            </a:r>
            <a:r>
              <a:rPr lang="en-US" altLang="zh-TW" b="1" dirty="0" smtClean="0"/>
              <a:t>. 0x14 = 0x12 + 0x13</a:t>
            </a:r>
          </a:p>
          <a:p>
            <a:pPr lvl="2" eaLnBrk="1" hangingPunct="1"/>
            <a:r>
              <a:rPr lang="en-US" altLang="zh-TW" b="1" dirty="0"/>
              <a:t>3</a:t>
            </a:r>
            <a:r>
              <a:rPr lang="en-US" altLang="zh-TW" b="1" dirty="0" smtClean="0"/>
              <a:t>. implement the following 2 function:</a:t>
            </a:r>
          </a:p>
          <a:p>
            <a:pPr lvl="3" eaLnBrk="1" hangingPunct="1"/>
            <a:r>
              <a:rPr lang="en-US" altLang="zh-TW" b="1" dirty="0"/>
              <a:t>M</a:t>
            </a:r>
            <a:r>
              <a:rPr lang="en-US" altLang="zh-TW" b="1" dirty="0" smtClean="0"/>
              <a:t>acro: </a:t>
            </a:r>
            <a:r>
              <a:rPr lang="en-US" altLang="zh-TW" b="1" dirty="0" smtClean="0">
                <a:solidFill>
                  <a:srgbClr val="FF0000"/>
                </a:solidFill>
              </a:rPr>
              <a:t>MOVLF</a:t>
            </a:r>
            <a:r>
              <a:rPr lang="en-US" altLang="zh-TW" b="1" dirty="0" smtClean="0"/>
              <a:t>(literal, F) </a:t>
            </a:r>
          </a:p>
          <a:p>
            <a:pPr lvl="3" eaLnBrk="1" hangingPunct="1"/>
            <a:r>
              <a:rPr lang="en-US" altLang="zh-TW" b="1" dirty="0" smtClean="0"/>
              <a:t>Subroutine: </a:t>
            </a:r>
            <a:r>
              <a:rPr lang="en-US" altLang="zh-TW" b="1" dirty="0" smtClean="0">
                <a:solidFill>
                  <a:srgbClr val="FF0000"/>
                </a:solidFill>
              </a:rPr>
              <a:t>Fib</a:t>
            </a:r>
            <a:r>
              <a:rPr lang="en-US" altLang="zh-TW" b="1" dirty="0" smtClean="0"/>
              <a:t>(n)   </a:t>
            </a:r>
            <a:r>
              <a:rPr lang="en-US" altLang="zh-TW" dirty="0" smtClean="0"/>
              <a:t>//RCALL and RETURN</a:t>
            </a:r>
          </a:p>
          <a:p>
            <a:pPr lvl="3" eaLnBrk="1" hangingPunct="1"/>
            <a:r>
              <a:rPr lang="en-US" altLang="zh-TW" b="1" dirty="0" smtClean="0"/>
              <a:t>Iteration in Fib function: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/>
              <a:t>Modify the </a:t>
            </a:r>
            <a:r>
              <a:rPr lang="en-US" altLang="zh-TW" b="1" dirty="0" smtClean="0">
                <a:solidFill>
                  <a:srgbClr val="FF0000"/>
                </a:solidFill>
              </a:rPr>
              <a:t>Program Counter value</a:t>
            </a:r>
            <a:r>
              <a:rPr lang="en-US" altLang="zh-TW" b="1" dirty="0" smtClean="0"/>
              <a:t> rather than using GOTO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12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4-2</a:t>
            </a:r>
          </a:p>
          <a:p>
            <a:pPr lvl="1" eaLnBrk="1" hangingPunct="1"/>
            <a:r>
              <a:rPr lang="en-US" altLang="zh-TW" b="1" dirty="0" smtClean="0"/>
              <a:t>Protect your </a:t>
            </a:r>
            <a:r>
              <a:rPr lang="en-US" altLang="zh-TW" b="1" dirty="0" err="1" smtClean="0"/>
              <a:t>rgstr</a:t>
            </a:r>
            <a:r>
              <a:rPr lang="en-US" altLang="zh-TW" b="1" dirty="0" smtClean="0"/>
              <a:t>!</a:t>
            </a:r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Implement a stack-like array </a:t>
            </a:r>
            <a:r>
              <a:rPr lang="en-US" altLang="zh-TW" b="1" dirty="0" smtClean="0">
                <a:solidFill>
                  <a:srgbClr val="FF0000"/>
                </a:solidFill>
              </a:rPr>
              <a:t>0x100</a:t>
            </a:r>
          </a:p>
          <a:p>
            <a:pPr lvl="2" eaLnBrk="1" hangingPunct="1"/>
            <a:r>
              <a:rPr lang="en-US" altLang="zh-TW" b="1" dirty="0" smtClean="0"/>
              <a:t>2. Assign the value: </a:t>
            </a:r>
            <a:r>
              <a:rPr lang="en-US" altLang="zh-TW" b="1" dirty="0" smtClean="0">
                <a:solidFill>
                  <a:srgbClr val="FF0000"/>
                </a:solidFill>
              </a:rPr>
              <a:t>0x140=</a:t>
            </a:r>
            <a:r>
              <a:rPr lang="en-US" altLang="zh-TW" b="1" dirty="0">
                <a:solidFill>
                  <a:srgbClr val="FF0000"/>
                </a:solidFill>
              </a:rPr>
              <a:t>8</a:t>
            </a:r>
            <a:r>
              <a:rPr lang="en-US" altLang="zh-TW" b="1" dirty="0" smtClean="0">
                <a:solidFill>
                  <a:srgbClr val="FF0000"/>
                </a:solidFill>
              </a:rPr>
              <a:t>, 0x116=7, 0x154=6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TW" b="1" dirty="0" smtClean="0"/>
              <a:t>3. RCALL to the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mclear</a:t>
            </a:r>
            <a:r>
              <a:rPr lang="en-US" altLang="zh-TW" b="1" dirty="0" smtClean="0"/>
              <a:t>” subroutine</a:t>
            </a:r>
          </a:p>
          <a:p>
            <a:pPr lvl="3" eaLnBrk="1" hangingPunct="1"/>
            <a:r>
              <a:rPr lang="en-US" altLang="zh-TW" b="1" dirty="0" smtClean="0"/>
              <a:t>RCALL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  <a:p>
            <a:pPr lvl="3" eaLnBrk="1" hangingPunct="1"/>
            <a:r>
              <a:rPr lang="en-US" altLang="zh-TW" b="1" dirty="0" smtClean="0">
                <a:solidFill>
                  <a:srgbClr val="FF0000"/>
                </a:solidFill>
              </a:rPr>
              <a:t>Push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3" eaLnBrk="1" hangingPunct="1"/>
            <a:r>
              <a:rPr lang="en-US" altLang="zh-TW" b="1" dirty="0" smtClean="0"/>
              <a:t>multiplying all of them </a:t>
            </a:r>
          </a:p>
          <a:p>
            <a:pPr lvl="3" eaLnBrk="1" hangingPunct="1"/>
            <a:r>
              <a:rPr lang="en-US" altLang="zh-TW" b="1" dirty="0" smtClean="0"/>
              <a:t>Clear 3 registers</a:t>
            </a:r>
          </a:p>
          <a:p>
            <a:pPr lvl="3" eaLnBrk="1" hangingPunct="1"/>
            <a:r>
              <a:rPr lang="en-US" altLang="zh-TW" b="1" dirty="0" smtClean="0">
                <a:solidFill>
                  <a:srgbClr val="FF0000"/>
                </a:solidFill>
              </a:rPr>
              <a:t>Resume</a:t>
            </a:r>
            <a:r>
              <a:rPr lang="en-US" altLang="zh-TW" b="1" dirty="0" smtClean="0"/>
              <a:t> </a:t>
            </a:r>
            <a:r>
              <a:rPr lang="en-US" altLang="zh-TW" b="1" dirty="0"/>
              <a:t>the value before entering into “</a:t>
            </a:r>
            <a:r>
              <a:rPr lang="en-US" altLang="zh-TW" b="1" dirty="0" err="1"/>
              <a:t>mclear</a:t>
            </a:r>
            <a:r>
              <a:rPr lang="en-US" altLang="zh-TW" b="1" dirty="0" smtClean="0"/>
              <a:t>”</a:t>
            </a:r>
            <a:endParaRPr lang="en-US" altLang="zh-TW" b="1" dirty="0" smtClean="0"/>
          </a:p>
          <a:p>
            <a:pPr lvl="3" eaLnBrk="1" hangingPunct="1"/>
            <a:r>
              <a:rPr lang="en-US" altLang="zh-TW" b="1" dirty="0" smtClean="0"/>
              <a:t>RETRUN</a:t>
            </a:r>
            <a:endParaRPr lang="en-US" altLang="zh-TW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5608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Lab 4-2</a:t>
            </a:r>
          </a:p>
          <a:p>
            <a:pPr lvl="1" eaLnBrk="1" hangingPunct="1"/>
            <a:r>
              <a:rPr lang="en-US" altLang="zh-TW" b="1" dirty="0" smtClean="0"/>
              <a:t>Protect your </a:t>
            </a:r>
            <a:r>
              <a:rPr lang="en-US" altLang="zh-TW" b="1" dirty="0" err="1" smtClean="0"/>
              <a:t>rgstr</a:t>
            </a:r>
            <a:r>
              <a:rPr lang="en-US" altLang="zh-TW" b="1" dirty="0" smtClean="0"/>
              <a:t>!</a:t>
            </a:r>
          </a:p>
          <a:p>
            <a:pPr lvl="1" eaLnBrk="1" hangingPunct="1"/>
            <a:r>
              <a:rPr lang="en-US" altLang="zh-TW" b="1" dirty="0" smtClean="0"/>
              <a:t>Request:</a:t>
            </a:r>
          </a:p>
          <a:p>
            <a:pPr lvl="2" eaLnBrk="1" hangingPunct="1"/>
            <a:r>
              <a:rPr lang="en-US" altLang="zh-TW" b="1" dirty="0" smtClean="0"/>
              <a:t>1. Implement a stack-like array </a:t>
            </a:r>
            <a:r>
              <a:rPr lang="en-US" altLang="zh-TW" b="1" dirty="0" smtClean="0">
                <a:solidFill>
                  <a:srgbClr val="FF0000"/>
                </a:solidFill>
              </a:rPr>
              <a:t>0x100</a:t>
            </a:r>
          </a:p>
          <a:p>
            <a:pPr lvl="2" eaLnBrk="1" hangingPunct="1"/>
            <a:r>
              <a:rPr lang="en-US" altLang="zh-TW" b="1" dirty="0" smtClean="0"/>
              <a:t>2. Assign the value: </a:t>
            </a:r>
            <a:r>
              <a:rPr lang="en-US" altLang="zh-TW" b="1" dirty="0" smtClean="0">
                <a:solidFill>
                  <a:srgbClr val="FF0000"/>
                </a:solidFill>
              </a:rPr>
              <a:t>0x140=</a:t>
            </a:r>
            <a:r>
              <a:rPr lang="en-US" altLang="zh-TW" b="1" dirty="0">
                <a:solidFill>
                  <a:srgbClr val="FF0000"/>
                </a:solidFill>
              </a:rPr>
              <a:t>8</a:t>
            </a:r>
            <a:r>
              <a:rPr lang="en-US" altLang="zh-TW" b="1" dirty="0" smtClean="0">
                <a:solidFill>
                  <a:srgbClr val="FF0000"/>
                </a:solidFill>
              </a:rPr>
              <a:t>, 0x116=7, 0x154=6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TW" b="1" dirty="0" smtClean="0"/>
              <a:t>3. RCALL to the “</a:t>
            </a:r>
            <a:r>
              <a:rPr lang="en-US" altLang="zh-TW" b="1" dirty="0" err="1" smtClean="0">
                <a:solidFill>
                  <a:srgbClr val="FF0000"/>
                </a:solidFill>
              </a:rPr>
              <a:t>mclear</a:t>
            </a:r>
            <a:r>
              <a:rPr lang="en-US" altLang="zh-TW" b="1" dirty="0" smtClean="0"/>
              <a:t>” subroutine</a:t>
            </a:r>
          </a:p>
          <a:p>
            <a:pPr lvl="3" eaLnBrk="1" hangingPunct="1"/>
            <a:r>
              <a:rPr lang="en-US" altLang="zh-TW" b="1" dirty="0" smtClean="0"/>
              <a:t>RCALL “</a:t>
            </a:r>
            <a:r>
              <a:rPr lang="en-US" altLang="zh-TW" b="1" dirty="0" err="1" smtClean="0"/>
              <a:t>mclear</a:t>
            </a:r>
            <a:r>
              <a:rPr lang="en-US" altLang="zh-TW" b="1" dirty="0" smtClean="0"/>
              <a:t>”</a:t>
            </a:r>
          </a:p>
          <a:p>
            <a:pPr lvl="3" eaLnBrk="1" hangingPunct="1"/>
            <a:r>
              <a:rPr lang="en-US" altLang="zh-TW" b="1" dirty="0" smtClean="0">
                <a:solidFill>
                  <a:srgbClr val="FF0000"/>
                </a:solidFill>
              </a:rPr>
              <a:t>Push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3" eaLnBrk="1" hangingPunct="1"/>
            <a:r>
              <a:rPr lang="en-US" altLang="zh-TW" b="1" dirty="0" smtClean="0"/>
              <a:t>multiplying all of them </a:t>
            </a:r>
          </a:p>
          <a:p>
            <a:pPr lvl="3" eaLnBrk="1" hangingPunct="1"/>
            <a:r>
              <a:rPr lang="en-US" altLang="zh-TW" b="1" dirty="0" smtClean="0"/>
              <a:t>Clear 3 registers</a:t>
            </a:r>
          </a:p>
          <a:p>
            <a:pPr lvl="3" eaLnBrk="1" hangingPunct="1"/>
            <a:r>
              <a:rPr lang="en-US" altLang="zh-TW" b="1" dirty="0" smtClean="0">
                <a:solidFill>
                  <a:srgbClr val="FF0000"/>
                </a:solidFill>
              </a:rPr>
              <a:t>Resume</a:t>
            </a:r>
            <a:r>
              <a:rPr lang="en-US" altLang="zh-TW" b="1" dirty="0" smtClean="0"/>
              <a:t> </a:t>
            </a:r>
            <a:r>
              <a:rPr lang="en-US" altLang="zh-TW" b="1" dirty="0"/>
              <a:t>the value before entering into “</a:t>
            </a:r>
            <a:r>
              <a:rPr lang="en-US" altLang="zh-TW" b="1" dirty="0" err="1"/>
              <a:t>mclear</a:t>
            </a:r>
            <a:r>
              <a:rPr lang="en-US" altLang="zh-TW" b="1" dirty="0" smtClean="0"/>
              <a:t>”</a:t>
            </a:r>
            <a:endParaRPr lang="en-US" altLang="zh-TW" b="1" dirty="0" smtClean="0"/>
          </a:p>
          <a:p>
            <a:pPr lvl="3" eaLnBrk="1" hangingPunct="1"/>
            <a:r>
              <a:rPr lang="en-US" altLang="zh-TW" b="1" dirty="0" smtClean="0"/>
              <a:t>RETRUN</a:t>
            </a:r>
            <a:endParaRPr lang="en-US" altLang="zh-TW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79388" y="260350"/>
            <a:ext cx="1871662" cy="50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/>
              <a:t>Outline</a:t>
            </a:r>
            <a:endParaRPr kumimoji="0"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44" y="2607976"/>
            <a:ext cx="3961135" cy="21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6381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600" b="1" dirty="0" smtClean="0"/>
              <a:t>Thanks you for listening</a:t>
            </a:r>
            <a:endParaRPr kumimoji="0"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89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AT Template_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19560</TotalTime>
  <Words>207</Words>
  <Application>Microsoft Macintosh PowerPoint</Application>
  <PresentationFormat>如螢幕大小 (4:3)</PresentationFormat>
  <Paragraphs>46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Arial Unicode MS</vt:lpstr>
      <vt:lpstr>Berlin Sans FB</vt:lpstr>
      <vt:lpstr>Calibri</vt:lpstr>
      <vt:lpstr>Times New Roman</vt:lpstr>
      <vt:lpstr>Wingdings</vt:lpstr>
      <vt:lpstr>微軟正黑體</vt:lpstr>
      <vt:lpstr>新細明體</vt:lpstr>
      <vt:lpstr>Arial</vt:lpstr>
      <vt:lpstr>NEAT Template_red</vt:lpstr>
      <vt:lpstr>PIC18F4520 Assembly Language Programming (III)</vt:lpstr>
      <vt:lpstr>PowerPoint 簡報</vt:lpstr>
      <vt:lpstr>PowerPoint 簡報</vt:lpstr>
      <vt:lpstr>PowerPoint 簡報</vt:lpstr>
      <vt:lpstr>PowerPoint 簡報</vt:lpstr>
    </vt:vector>
  </TitlesOfParts>
  <Company>謝氏企業有限公司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Assembly language programming (II)</dc:title>
  <dc:creator>柯凱仁</dc:creator>
  <cp:lastModifiedBy>Microsoft Office 使用者</cp:lastModifiedBy>
  <cp:revision>430</cp:revision>
  <dcterms:created xsi:type="dcterms:W3CDTF">2011-08-18T05:33:42Z</dcterms:created>
  <dcterms:modified xsi:type="dcterms:W3CDTF">2018-10-25T06:40:43Z</dcterms:modified>
</cp:coreProperties>
</file>