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1"/>
  </p:notesMasterIdLst>
  <p:sldIdLst>
    <p:sldId id="256" r:id="rId3"/>
    <p:sldId id="291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77" r:id="rId28"/>
    <p:sldId id="287" r:id="rId29"/>
    <p:sldId id="294" r:id="rId30"/>
    <p:sldId id="293" r:id="rId31"/>
    <p:sldId id="289" r:id="rId32"/>
    <p:sldId id="290" r:id="rId33"/>
    <p:sldId id="285" r:id="rId34"/>
    <p:sldId id="295" r:id="rId35"/>
    <p:sldId id="296" r:id="rId36"/>
    <p:sldId id="297" r:id="rId37"/>
    <p:sldId id="298" r:id="rId38"/>
    <p:sldId id="300" r:id="rId39"/>
    <p:sldId id="286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35C173-744E-499C-BC24-F274077143BF}">
  <a:tblStyle styleId="{4A35C173-744E-499C-BC24-F274077143B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5E61B6-CCEE-4DFA-BACE-3636E47537B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A8879-3E3B-4B34-8355-7919C8E2E472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BF96F3-923D-452C-A2C2-E7971F022A8A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F88E152-72FE-4B64-95BC-6DEAD37A7EE0}" styleName="Table_4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82887" autoAdjust="0"/>
  </p:normalViewPr>
  <p:slideViewPr>
    <p:cSldViewPr snapToGrid="0">
      <p:cViewPr>
        <p:scale>
          <a:sx n="94" d="100"/>
          <a:sy n="94" d="100"/>
        </p:scale>
        <p:origin x="148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3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olang.com/articles/5932" TargetMode="External"/><Relationship Id="rId4" Type="http://schemas.openxmlformats.org/officeDocument/2006/relationships/hyperlink" Target="https://blog.golang.org/defer-panic-and-recove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openhome.cc/Gossip/Go/Goroutine.html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s://robertbasic.com/blog/buffered-vs-unbuffered-channels-in-golang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segmentfault.com/q/1010000008937789/a-1020000008940541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piralscout.com/when-to-use-go-vs-java-one-programmers-take-on-two-top-languages-59617f30be5e" TargetMode="External"/><Relationship Id="rId4" Type="http://schemas.openxmlformats.org/officeDocument/2006/relationships/hyperlink" Target="http://blademastercoder.github.io/2014/11/15/java-reflect.html" TargetMode="External"/><Relationship Id="rId5" Type="http://schemas.openxmlformats.org/officeDocument/2006/relationships/hyperlink" Target="https://www.tutorialsteacher.com/python/private-and-protected-access-modifiers-in-python" TargetMode="External"/><Relationship Id="rId6" Type="http://schemas.openxmlformats.org/officeDocument/2006/relationships/hyperlink" Target="https://www.techug.com/post/bad-and-good-of-golang.html?fbclid=IwAR0D6B8AK6izjvRWQXoi05GfVhYfPLq0dIrVX_DhgDlCvUa9_C-2Mt9x9s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Relationship Id="rId3" Type="http://schemas.openxmlformats.org/officeDocument/2006/relationships/hyperlink" Target="https://www.ithome.com.tw/node/57227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piralscout.com/when-to-use-go-vs-java-one-programmers-take-on-two-top-languages-59617f30be5e" TargetMode="External"/><Relationship Id="rId4" Type="http://schemas.openxmlformats.org/officeDocument/2006/relationships/hyperlink" Target="http://blademastercoder.github.io/2014/11/15/java-reflect.html" TargetMode="External"/><Relationship Id="rId5" Type="http://schemas.openxmlformats.org/officeDocument/2006/relationships/hyperlink" Target="https://www.tutorialsteacher.com/python/private-and-protected-access-modifiers-in-python" TargetMode="External"/><Relationship Id="rId6" Type="http://schemas.openxmlformats.org/officeDocument/2006/relationships/hyperlink" Target="https://www.techug.com/post/bad-and-good-of-golang.html?fbclid=IwAR0D6B8AK6izjvRWQXoi05GfVhYfPLq0dIrVX_DhgDlCvUa9_C-2Mt9x9s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9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77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200" u="none" strike="noStrike" cap="none" dirty="0" smtClean="0"/>
              <a:t>//</a:t>
            </a:r>
            <a:r>
              <a:rPr lang="zh-TW" altLang="en-US" sz="1200" u="none" strike="noStrike" cap="none" dirty="0" smtClean="0"/>
              <a:t>宣告</a:t>
            </a:r>
            <a:r>
              <a:rPr lang="en-US" altLang="zh-TW" sz="1200" u="none" strike="noStrike" cap="none" dirty="0" smtClean="0"/>
              <a:t>array</a:t>
            </a:r>
            <a:r>
              <a:rPr lang="zh-TW" altLang="en-US" sz="1200" u="none" strike="noStrike" cap="none" dirty="0" smtClean="0"/>
              <a:t>與宣告變數不一樣，必須先定義類型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8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 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lang="en-US" sz="1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创建切片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numbers1 </a:t>
            </a:r>
            <a:r>
              <a:rPr lang="en-US" sz="1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是之前切片的两倍容量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lang="en-US" sz="1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拷贝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numbers </a:t>
            </a:r>
            <a:r>
              <a:rPr lang="en-US" sz="1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的内容到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numbers1 */</a:t>
            </a: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 dirty="0"/>
              <a:t>C++ </a:t>
            </a:r>
            <a:r>
              <a:rPr lang="en-US" i="1" dirty="0" err="1"/>
              <a:t>array可以直接用</a:t>
            </a:r>
            <a:r>
              <a:rPr lang="en-US" i="1" dirty="0"/>
              <a:t>=</a:t>
            </a:r>
            <a:r>
              <a:rPr lang="en-US" i="1" dirty="0" smtClean="0"/>
              <a:t>嗎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altLang="zh-TW" sz="12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altLang="zh-TW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: slice</a:t>
            </a:r>
            <a:r>
              <a:rPr lang="zh-TW" altLang="en-U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的長度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//cap() : </a:t>
            </a:r>
            <a:r>
              <a:rPr lang="zh-TW" altLang="en-U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計算容量，測量</a:t>
            </a:r>
            <a:r>
              <a:rPr lang="en-US" altLang="zh-TW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slice</a:t>
            </a:r>
            <a:r>
              <a:rPr lang="zh-TW" altLang="en-U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最長為多少</a:t>
            </a:r>
            <a:endParaRPr lang="zh-TW" altLang="en-US" sz="1200" u="none" strike="noStrike" cap="none" dirty="0" smtClean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i="1"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75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Key,value</a:t>
            </a:r>
            <a:endParaRPr dirty="0"/>
          </a:p>
        </p:txBody>
      </p:sp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21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&amp; </a:t>
            </a:r>
            <a:r>
              <a:rPr lang="zh-TW" altLang="en-US" dirty="0" smtClean="0"/>
              <a:t>取得變數的位址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*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取得某個記憶體的內容。</a:t>
            </a:r>
            <a:endParaRPr dirty="0"/>
          </a:p>
        </p:txBody>
      </p:sp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1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92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 smtClean="0"/>
              <a:t>在</a:t>
            </a:r>
            <a:r>
              <a:rPr lang="en-US" altLang="zh-TW" i="1" dirty="0" smtClean="0"/>
              <a:t>Go</a:t>
            </a:r>
            <a:r>
              <a:rPr lang="zh-TW" altLang="en-US" dirty="0" smtClean="0"/>
              <a:t> 中唯一的</a:t>
            </a:r>
            <a:r>
              <a:rPr lang="zh-TW" altLang="en-US" i="1" dirty="0" smtClean="0"/>
              <a:t>迴圈</a:t>
            </a:r>
            <a:r>
              <a:rPr lang="zh-TW" altLang="en-US" dirty="0" smtClean="0"/>
              <a:t>語法是</a:t>
            </a:r>
            <a:r>
              <a:rPr lang="en-US" altLang="zh-TW" dirty="0" smtClean="0"/>
              <a:t>for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u="none" strike="noStrike" cap="none" dirty="0" smtClean="0"/>
              <a:t>//defer</a:t>
            </a:r>
            <a:r>
              <a:rPr lang="zh-TW" altLang="en-US" sz="1200" u="none" strike="noStrike" cap="none" dirty="0" smtClean="0"/>
              <a:t>會在離開當前</a:t>
            </a:r>
            <a:r>
              <a:rPr lang="en-US" altLang="zh-TW" sz="1200" u="none" strike="noStrike" cap="none" dirty="0" smtClean="0"/>
              <a:t>function</a:t>
            </a:r>
            <a:r>
              <a:rPr lang="zh-TW" altLang="en-US" sz="1200" u="none" strike="noStrike" cap="none" dirty="0" smtClean="0"/>
              <a:t>時執行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 smtClean="0"/>
              <a:t>（</a:t>
            </a:r>
            <a:r>
              <a:rPr lang="zh-TW" altLang="en-US" sz="1050" dirty="0" smtClean="0">
                <a:latin typeface="Calibri"/>
                <a:ea typeface="Calibri"/>
                <a:cs typeface="Calibri"/>
                <a:sym typeface="Calibri"/>
              </a:rPr>
              <a:t>用個例子去 顯示出為何要特別設計</a:t>
            </a:r>
            <a:r>
              <a:rPr lang="en-US" altLang="zh-TW" sz="1050" dirty="0" smtClean="0">
                <a:latin typeface="Calibri"/>
                <a:ea typeface="Calibri"/>
                <a:cs typeface="Calibri"/>
                <a:sym typeface="Calibri"/>
              </a:rPr>
              <a:t>defer</a:t>
            </a:r>
            <a:r>
              <a:rPr lang="zh-TW" altLang="en-US" sz="1200" dirty="0" smtClean="0"/>
              <a:t>）</a:t>
            </a: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://studygolang.com/articles/5932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https://blog.golang.org/defer-panic-and-recover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https://www.cnblogs.com/ghj1976/archive/2013/02/11/2910114.html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214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188aef8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188aef8d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g5188aef8d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47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Go語言中，共時性的實作就是依賴Goroutine這個像thread的東西以及Channel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我們先來認識一下Goroutine是甚麼，以及怎麼用</a:t>
            </a:r>
            <a:endParaRPr/>
          </a:p>
        </p:txBody>
      </p:sp>
      <p:sp>
        <p:nvSpPr>
          <p:cNvPr id="364" name="Google Shape;36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9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3200" dirty="0" err="1" smtClean="0">
                <a:latin typeface="Gill Sans"/>
                <a:ea typeface="Gill Sans"/>
                <a:cs typeface="Gill Sans"/>
                <a:sym typeface="Gill Sans"/>
              </a:rPr>
              <a:t>Tiobe</a:t>
            </a:r>
            <a:r>
              <a:rPr lang="en-US" sz="3200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zh-TW" altLang="en-US" sz="3200" dirty="0" smtClean="0">
                <a:latin typeface="Gill Sans"/>
                <a:ea typeface="Gill Sans"/>
                <a:cs typeface="Gill Sans"/>
                <a:sym typeface="Gill Sans"/>
              </a:rPr>
              <a:t>軟體評價公司</a:t>
            </a:r>
            <a:endParaRPr lang="en-US" sz="32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3200" dirty="0" smtClean="0">
                <a:latin typeface="Gill Sans"/>
                <a:ea typeface="Gill Sans"/>
                <a:cs typeface="Gill Sans"/>
                <a:sym typeface="Gill Sans"/>
              </a:rPr>
              <a:t>雖然</a:t>
            </a:r>
            <a:r>
              <a:rPr lang="en-US" sz="3200" dirty="0">
                <a:latin typeface="Gill Sans"/>
                <a:ea typeface="Gill Sans"/>
                <a:cs typeface="Gill Sans"/>
                <a:sym typeface="Gill Sans"/>
              </a:rPr>
              <a:t>2018年後又被python擠下來哈哈哈哈哈哈</a:t>
            </a:r>
            <a:endParaRPr dirty="0"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我剛剛說，goroutine像thread，代表他就不是thread。那麼差在哪呢</a:t>
            </a:r>
            <a:r>
              <a:rPr lang="en-US" dirty="0"/>
              <a:t>？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我們從由誰分配來說，thread的話是由OS來分配；而goroutine是</a:t>
            </a:r>
            <a:r>
              <a:rPr lang="en-US" sz="1200" dirty="0" err="1"/>
              <a:t>goroutine</a:t>
            </a:r>
            <a:r>
              <a:rPr lang="en-US" sz="1200" dirty="0"/>
              <a:t> </a:t>
            </a:r>
            <a:r>
              <a:rPr lang="en-US" sz="1200" dirty="0" err="1"/>
              <a:t>scheduler</a:t>
            </a:r>
            <a:r>
              <a:rPr lang="en-US" sz="1200" dirty="0" err="1" smtClean="0"/>
              <a:t>時進行管理</a:t>
            </a:r>
            <a:r>
              <a:rPr lang="zh-TW" altLang="en-US" sz="1200" dirty="0" smtClean="0"/>
              <a:t>。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Thread在context</a:t>
            </a:r>
            <a:r>
              <a:rPr lang="en-US" dirty="0"/>
              <a:t> </a:t>
            </a:r>
            <a:r>
              <a:rPr lang="en-US" dirty="0" err="1"/>
              <a:t>switch時還是會做大量的工作，會用PC、stack</a:t>
            </a:r>
            <a:r>
              <a:rPr lang="en-US" dirty="0"/>
              <a:t> </a:t>
            </a:r>
            <a:r>
              <a:rPr lang="en-US" dirty="0" err="1"/>
              <a:t>pointer、暫存器</a:t>
            </a:r>
            <a:r>
              <a:rPr lang="en-US" dirty="0"/>
              <a:t>…</a:t>
            </a:r>
            <a:r>
              <a:rPr lang="en-US" dirty="0" err="1"/>
              <a:t>等等的，不像goroutine的data可以透過channel共享的，所以goroutine的切換會快很多，耗費的資源也很少</a:t>
            </a:r>
            <a:r>
              <a:rPr lang="en-US" dirty="0"/>
              <a:t>。</a:t>
            </a:r>
            <a:endParaRPr dirty="0"/>
          </a:p>
        </p:txBody>
      </p:sp>
      <p:sp>
        <p:nvSpPr>
          <p:cNvPr id="373" name="Google Shape;37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21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那我們要怎麼coding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goroutine呢？非常簡單，只需要將流程寫在函式中，並在使用函式時加個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dirty="0"/>
              <a:t>go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就可以了，這樣我們稱之為啟動一個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Goroutine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依這個例子來說，我們想要同時使用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烏龜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兔子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function就是這樣用，這其實是龜兔賽跑的例子，如果不用concurrency的做法，按照正常程式的流程，都會有一方先跑，另一方後跑，雖然最後在這裡程式的最終結果不會有影響，但是對於其他目的程式來說concurrency會是很重要的。</a:t>
            </a: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例子用：</a:t>
            </a:r>
            <a:r>
              <a:rPr lang="en-US" u="sng" dirty="0" err="1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://openhome.cc/Gossip/Go/Goroutine.html</a:t>
            </a:r>
            <a:endParaRPr dirty="0"/>
          </a:p>
        </p:txBody>
      </p:sp>
      <p:sp>
        <p:nvSpPr>
          <p:cNvPr id="381" name="Google Shape;38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323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接下來我要來介紹一下Go裡面構成Concurrency另一個重要要素，Channel</a:t>
            </a:r>
            <a:endParaRPr/>
          </a:p>
        </p:txBody>
      </p:sp>
      <p:sp>
        <p:nvSpPr>
          <p:cNvPr id="395" name="Google Shape;39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962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就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是First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in first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out結構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，可以對它發送值，也可以從它上頭取得值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要建立一個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Channel，要在型態之前加上個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dirty="0" err="1"/>
              <a:t>chan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，每個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dirty="0" err="1"/>
              <a:t>chan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都要宣告可容納的型態，也就是說，chan後面的那個型態代表的就是這個channel裡面可以存放的型態，所以在這個圖片的例子中，現在所建立的channel</a:t>
            </a:r>
            <a:r>
              <a:rPr lang="en-US" sz="1200" b="0" i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裡面可放的東西就是int。</a:t>
            </a: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操作的方式，則是箭頭：第一個代表是發送v到channel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ch裡；第二行代表從channel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ch裡接收data，並assign給v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3" name="Google Shape;40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137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傳輸方向default會是雙向的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沒有buffer的話，接收端就要隨時待命，也就是資料一輸過去就要直接接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有buffer的話，可以在所設置的buffer大小的限制內，先暫時存放所傳輸的data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buffered </a:t>
            </a:r>
            <a:r>
              <a:rPr lang="en-US" dirty="0" err="1"/>
              <a:t>channel的使用時機</a:t>
            </a:r>
            <a:r>
              <a:rPr lang="en-US" dirty="0"/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(1)</a:t>
            </a:r>
            <a:r>
              <a:rPr lang="en-US" dirty="0" err="1"/>
              <a:t>可以用來整合data，因為有緩衝，所以可以一次從上面拿很多資料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(2)</a:t>
            </a:r>
            <a:r>
              <a:rPr lang="en-US" dirty="0" err="1"/>
              <a:t>當目前還沒有辦法處理資料或者是目前不想處理，就先讓資料在channel上放著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至於unbuffered</a:t>
            </a:r>
            <a:r>
              <a:rPr lang="en-US" dirty="0"/>
              <a:t> </a:t>
            </a:r>
            <a:r>
              <a:rPr lang="en-US" dirty="0" err="1"/>
              <a:t>channel，就是除了我剛剛說的兩種可能都可以使用</a:t>
            </a:r>
            <a:r>
              <a:rPr lang="en-US" dirty="0"/>
              <a:t>。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（</a:t>
            </a:r>
            <a:r>
              <a:rPr lang="en-US" dirty="0" err="1"/>
              <a:t>資料來源：</a:t>
            </a:r>
            <a:r>
              <a:rPr lang="en-US" sz="11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</a:t>
            </a: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://robertbasic.com/blog/buffered-vs-unbuffered-channels-in-golang/</a:t>
            </a:r>
            <a:r>
              <a:rPr lang="en-US" dirty="0"/>
              <a:t>）</a:t>
            </a:r>
            <a:endParaRPr dirty="0"/>
          </a:p>
        </p:txBody>
      </p:sp>
      <p:sp>
        <p:nvSpPr>
          <p:cNvPr id="412" name="Google Shape;41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788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所以綜合剛剛說的，利用channel的方式，可以傳輸資料。但為甚麼要用Channel？那Go有Shared</a:t>
            </a:r>
            <a:r>
              <a:rPr lang="en-US" dirty="0"/>
              <a:t> </a:t>
            </a:r>
            <a:r>
              <a:rPr lang="en-US" dirty="0" err="1"/>
              <a:t>data嗎</a:t>
            </a:r>
            <a:r>
              <a:rPr lang="en-US" dirty="0"/>
              <a:t>？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其實Go是有shared</a:t>
            </a:r>
            <a:r>
              <a:rPr lang="en-US" dirty="0"/>
              <a:t> data的，但是這樣在goroutine之中會很麻煩，因為就要加上mutex，會使得程式變很複雜。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go語言的channel保證同一個時間只有一個goroutine能夠access裡面的數據，用這種方法可以優雅地撰寫程式。所以網路上有流傳一句話「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不要通過shared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data通信，而應該通過通信來share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data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」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（</a:t>
            </a: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https://segmentfault.com/q/1010000008937789/a-1020000008940541</a:t>
            </a:r>
            <a:r>
              <a:rPr lang="en-US" dirty="0"/>
              <a:t>）</a:t>
            </a:r>
            <a:endParaRPr dirty="0"/>
          </a:p>
        </p:txBody>
      </p:sp>
      <p:sp>
        <p:nvSpPr>
          <p:cNvPr id="423" name="Google Shape;42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304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0f429d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0f429d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若前面有人先報告過GC了就直接講how就好了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強掉GC的方法為何這樣做而不是介紹步驟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能使用concurrency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讓gc和程式碼一起執行增加gc的效率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icrosoft Yahei"/>
              <a:buAutoNum type="arabicPeriod"/>
            </a:pP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Mark: 包含两部分: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icrosoft Yahei"/>
              <a:buChar char="○"/>
            </a:pP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 Prepare: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初始化GC任务，包括开启写屏障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(write barrier)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和辅助GC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mutator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assist)，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统计root对象的任务数量等，这个过程需要STW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icrosoft Yahei"/>
              <a:buChar char="○"/>
            </a:pP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GC Drains: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扫描所有root对象，包括全局指针和goroutine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(G)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栈上的指针（扫描对应G栈时需停止该G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)，将其加入标记队列(灰色队列)，并循环处理灰色队列的对象，直到灰色队列为空。该过程后台并行执行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icrosoft Yahei"/>
              <a:buAutoNum type="arabicPeriod"/>
            </a:pP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 Termination: 完成标记工作，重新扫描(re-scan)全局指针和栈。因为Mark和用户程序是并行的，所以在Mark过程中可能会有新的对象分配和指针赋值，这个时候就需要通过写屏障（write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barrier）记录下来，re-scan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再检查一下，这个过程也是会STW的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icrosoft Yahei"/>
              <a:buAutoNum type="arabicPeriod"/>
            </a:pP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Sweep: 按照标记结果回收所有的白色对象，该过程后台并行执行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icrosoft Yahei"/>
              <a:buAutoNum type="arabicPeriod"/>
            </a:pP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Sweep Termination: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对未清扫的span进行清扫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050" dirty="0" err="1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只有上一轮的GC的清扫工作完成才可以开始新一轮的GC</a:t>
            </a:r>
            <a:r>
              <a:rPr lang="en-US" sz="1050" dirty="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1050" dirty="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于在编译器在写操作时插入一段代码，对应的还有读屏障。在三色标记法的标记过程中，我们需要保证黑色对象只能引用黑色对象或者灰色对象，不能引用白色对象，否则该白色对象可能无法被标记到从而被回收。因此需要写屏障对写操作插入代码来做对应的记录，以用于re-scan。</a:t>
            </a:r>
            <a:endParaRPr sz="1050" dirty="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g570f429de5_1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688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0f429de5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 要特別介紹一下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vs Java 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https://blog.spiralscout.com/when-to-use-go-vs-java-one-programmers-take-on-two-top-languages-59617f30be5e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 for Java : 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http://blademastercoder.github.io/2014/11/15/java-reflect.html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沒有reflection最大原因是因為他沒有class，但是可以import一個叫做reflection的package來實現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Modifier: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https://www.tutorialsteacher.com/python/private-and-protected-access-modifiers-in-python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Python雖然沒有modifier，但是可以用_或__的方式直接定義在class中，所以以安全性來說，Java跟Python &gt; 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https://www.techug.com/post/bad-and-good-of-golang.html?fbclid=IwAR0D6B8AK6izjvRWQXoi05GfVhYfPLq0dIrVX_DhgDlCvUa9_C-2Mt9x9sY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Go比Python快30倍，但跟Java比的話要看項目，有一些是Go&gt;Java有一些是Go&lt;Java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for Go 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https://www.techug.com/post/bad-and-good-of-golang.html?fbclid=IwAR0D6B8AK6izjvRWQXoi05GfVhYfPLq0dIrVX_DhgDlCvUa9_C-2Mt9x9sY</a:t>
            </a:r>
            <a:endParaRPr/>
          </a:p>
        </p:txBody>
      </p:sp>
      <p:sp>
        <p:nvSpPr>
          <p:cNvPr id="245" name="Google Shape;245;g570f429de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20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88aef7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88aef7f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188aef7f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09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71b399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71b399bb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a71b399b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20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3200" dirty="0" err="1" smtClean="0">
                <a:latin typeface="Gill Sans"/>
                <a:ea typeface="Gill Sans"/>
                <a:cs typeface="Gill Sans"/>
                <a:sym typeface="Gill Sans"/>
              </a:rPr>
              <a:t>Tiobe</a:t>
            </a:r>
            <a:r>
              <a:rPr lang="en-US" sz="3200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zh-TW" altLang="en-US" sz="3200" dirty="0" smtClean="0">
                <a:latin typeface="Gill Sans"/>
                <a:ea typeface="Gill Sans"/>
                <a:cs typeface="Gill Sans"/>
                <a:sym typeface="Gill Sans"/>
              </a:rPr>
              <a:t>軟體評價公司</a:t>
            </a:r>
            <a:endParaRPr lang="en-US" sz="32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3200" dirty="0" smtClean="0">
                <a:latin typeface="Gill Sans"/>
                <a:ea typeface="Gill Sans"/>
                <a:cs typeface="Gill Sans"/>
                <a:sym typeface="Gill Sans"/>
              </a:rPr>
              <a:t>雖然</a:t>
            </a:r>
            <a:r>
              <a:rPr lang="en-US" sz="3200" dirty="0">
                <a:latin typeface="Gill Sans"/>
                <a:ea typeface="Gill Sans"/>
                <a:cs typeface="Gill Sans"/>
                <a:sym typeface="Gill Sans"/>
              </a:rPr>
              <a:t>2018年後又被python擠下來哈哈哈哈哈哈</a:t>
            </a:r>
            <a:endParaRPr dirty="0"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3536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88aef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88aef7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Reflection優點：</a:t>
            </a:r>
            <a:r>
              <a:rPr lang="en-US" sz="11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</a:t>
            </a: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://www.ithome.com.tw/node/57227</a:t>
            </a:r>
            <a:endParaRPr dirty="0"/>
          </a:p>
        </p:txBody>
      </p:sp>
      <p:sp>
        <p:nvSpPr>
          <p:cNvPr id="260" name="Google Shape;260;g5188aef7f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705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88aef7f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 要特別介紹一下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vs Java 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https://blog.spiralscout.com/when-to-use-go-vs-java-one-programmers-take-on-two-top-languages-59617f30be5e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 for Java : 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http://blademastercoder.github.io/2014/11/15/java-reflect.html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沒有reflection最大原因是因為他沒有class，但是可以import一個叫做reflection的package來實現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Modifier: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https://www.tutorialsteacher.com/python/private-and-protected-access-modifiers-in-python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Python雖然沒有modifier，但是可以用_或__的方式直接定義在class中，所以以安全性來說，Java跟Python &gt; 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https://www.techug.com/post/bad-and-good-of-golang.html?fbclid=IwAR0D6B8AK6izjvRWQXoi05GfVhYfPLq0dIrVX_DhgDlCvUa9_C-2Mt9x9sY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Go比Python快30倍，但跟Java比的話要看項目，有一些是Go&gt;Java有一些是Go&lt;Java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for Go 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https://www.techug.com/post/bad-and-good-of-golang.html?fbclid=IwAR0D6B8AK6izjvRWQXoi05GfVhYfPLq0dIrVX_DhgDlCvUa9_C-2Mt9x9sY</a:t>
            </a:r>
            <a:endParaRPr/>
          </a:p>
        </p:txBody>
      </p:sp>
      <p:sp>
        <p:nvSpPr>
          <p:cNvPr id="268" name="Google Shape;268;g5188aef7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682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老師同意 矩陣乘法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20分鐘</a:t>
            </a:r>
            <a:endParaRPr/>
          </a:p>
        </p:txBody>
      </p:sp>
      <p:sp>
        <p:nvSpPr>
          <p:cNvPr id="429" name="Google Shape;4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204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84734-65AE-4C9A-A195-E815B86B6575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056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538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339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144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917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5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 smtClean="0">
                <a:latin typeface="Arial"/>
                <a:ea typeface="Arial"/>
                <a:cs typeface="Arial"/>
                <a:sym typeface="Arial"/>
              </a:rPr>
              <a:t>編譯慢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latin typeface="Arial"/>
                <a:ea typeface="Arial"/>
                <a:cs typeface="Arial"/>
                <a:sym typeface="Arial"/>
              </a:rPr>
              <a:t>每個工程師只是用了一個語言裡面的一部分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latin typeface="Arial"/>
                <a:ea typeface="Arial"/>
                <a:cs typeface="Arial"/>
                <a:sym typeface="Arial"/>
              </a:rPr>
              <a:t>程序難以維護（可讀性差、文檔不清晰等</a:t>
            </a:r>
            <a:r>
              <a:rPr lang="en-US" sz="1050" dirty="0">
                <a:latin typeface="Arial"/>
                <a:ea typeface="Arial"/>
                <a:cs typeface="Arial"/>
                <a:sym typeface="Arial"/>
              </a:rPr>
              <a:t>）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latin typeface="Arial"/>
                <a:ea typeface="Arial"/>
                <a:cs typeface="Arial"/>
                <a:sym typeface="Arial"/>
              </a:rPr>
              <a:t>更新的花費越來越長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latin typeface="Arial"/>
                <a:ea typeface="Arial"/>
                <a:cs typeface="Arial"/>
                <a:sym typeface="Arial"/>
              </a:rPr>
              <a:t>交叉編譯困難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dirty="0" err="1" smtClean="0">
                <a:latin typeface="Arial"/>
                <a:ea typeface="Arial"/>
                <a:cs typeface="Arial"/>
                <a:sym typeface="Arial"/>
              </a:rPr>
              <a:t>亮點突出</a:t>
            </a:r>
            <a:endParaRPr lang="en-US" sz="105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zh-TW" altLang="en-US" sz="1400" dirty="0" smtClean="0">
                <a:solidFill>
                  <a:srgbClr val="666666"/>
                </a:solidFill>
              </a:rPr>
              <a:t>大量的</a:t>
            </a:r>
            <a:r>
              <a:rPr lang="en-US" altLang="zh-TW" sz="1400" dirty="0" smtClean="0">
                <a:solidFill>
                  <a:srgbClr val="666666"/>
                </a:solidFill>
              </a:rPr>
              <a:t>C++</a:t>
            </a:r>
            <a:r>
              <a:rPr lang="zh-TW" altLang="en-US" sz="1400" dirty="0" smtClean="0">
                <a:solidFill>
                  <a:srgbClr val="666666"/>
                </a:solidFill>
              </a:rPr>
              <a:t>程式碼，同時又引入了</a:t>
            </a:r>
            <a:r>
              <a:rPr lang="en-US" altLang="zh-TW" sz="1400" dirty="0" smtClean="0">
                <a:solidFill>
                  <a:srgbClr val="666666"/>
                </a:solidFill>
              </a:rPr>
              <a:t>Java</a:t>
            </a:r>
            <a:r>
              <a:rPr lang="zh-TW" altLang="en-US" sz="1400" dirty="0" smtClean="0">
                <a:solidFill>
                  <a:srgbClr val="666666"/>
                </a:solidFill>
              </a:rPr>
              <a:t>和</a:t>
            </a:r>
            <a:r>
              <a:rPr lang="en-US" altLang="zh-TW" sz="1400" dirty="0" smtClean="0">
                <a:solidFill>
                  <a:srgbClr val="666666"/>
                </a:solidFill>
              </a:rPr>
              <a:t>Python</a:t>
            </a:r>
            <a:endParaRPr lang="zh-TW" altLang="en-US" sz="1400" dirty="0" smtClean="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zh-TW" altLang="en-US" sz="1400" dirty="0" smtClean="0">
                <a:solidFill>
                  <a:srgbClr val="666666"/>
                </a:solidFill>
              </a:rPr>
              <a:t>分散式的編譯系統、數百萬的伺服器</a:t>
            </a:r>
            <a:endParaRPr lang="zh-TW" altLang="en-US" sz="1400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5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433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基於首字母的可訪問特性</a:t>
            </a:r>
            <a:endParaRPr sz="135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強一致型別</a:t>
            </a:r>
            <a:endParaRPr lang="en-US" sz="1100" dirty="0" smtClea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400" dirty="0" smtClean="0">
                <a:solidFill>
                  <a:srgbClr val="666666"/>
                </a:solidFill>
              </a:rPr>
              <a:t>Interface</a:t>
            </a:r>
            <a:r>
              <a:rPr lang="zh-TW" altLang="en-US" sz="1400" dirty="0" smtClean="0">
                <a:solidFill>
                  <a:srgbClr val="666666"/>
                </a:solidFill>
              </a:rPr>
              <a:t>不需要顯示宣告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4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/>
              <a:buNone/>
            </a:pP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自由高效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zh-CN" altLang="en-US" sz="2800" dirty="0" smtClean="0"/>
              <a:t>因为 </a:t>
            </a:r>
            <a:r>
              <a:rPr lang="en-US" altLang="zh-CN" sz="2800" dirty="0" smtClean="0"/>
              <a:t>Go </a:t>
            </a:r>
            <a:r>
              <a:rPr lang="zh-CN" altLang="en-US" sz="2800" dirty="0" smtClean="0"/>
              <a:t>语言支持当今所有主流的编程范式。这包括面向对象编程、函数式编程，以及过程式编程。</a:t>
            </a:r>
            <a:endParaRPr lang="en-US" altLang="zh-CN" sz="2800" dirty="0" smtClean="0"/>
          </a:p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/>
              <a:buNone/>
            </a:pP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穩定性強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en-US" altLang="zh-TW" sz="2800" dirty="0" smtClean="0"/>
              <a:t>Go</a:t>
            </a:r>
            <a:r>
              <a:rPr lang="zh-TW" altLang="en-US" sz="2800" dirty="0" smtClean="0"/>
              <a:t>提供了軟體生命週期（開發、測試、部署、維護等等）的各個環節的工具</a:t>
            </a:r>
            <a:endParaRPr lang="en-US" sz="26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/>
              <a:buAutoNum type="arabicPeriod"/>
            </a:pPr>
            <a:r>
              <a:rPr lang="en-US" sz="2600" dirty="0" err="1" smtClean="0">
                <a:latin typeface="Gill Sans"/>
                <a:ea typeface="Gill Sans"/>
                <a:cs typeface="Gill Sans"/>
                <a:sym typeface="Gill Sans"/>
              </a:rPr>
              <a:t>Go</a:t>
            </a:r>
            <a:r>
              <a:rPr lang="en-US" sz="2600" dirty="0" err="1">
                <a:latin typeface="Gill Sans"/>
                <a:ea typeface="Gill Sans"/>
                <a:cs typeface="Gill Sans"/>
                <a:sym typeface="Gill Sans"/>
              </a:rPr>
              <a:t>語言語法簡單，包含了類C語法</a:t>
            </a: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。</a:t>
            </a:r>
            <a:endParaRPr sz="26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ts val="1400"/>
              <a:buNone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3. </a:t>
            </a:r>
            <a:r>
              <a:rPr lang="en-US" sz="2600" dirty="0" err="1">
                <a:latin typeface="Gill Sans"/>
                <a:ea typeface="Gill Sans"/>
                <a:cs typeface="Gill Sans"/>
                <a:sym typeface="Gill Sans"/>
              </a:rPr>
              <a:t>組合的思想、</a:t>
            </a:r>
            <a:r>
              <a:rPr lang="en-US" sz="2600" dirty="0" err="1" smtClean="0">
                <a:latin typeface="Gill Sans"/>
                <a:ea typeface="Gill Sans"/>
                <a:cs typeface="Gill Sans"/>
                <a:sym typeface="Gill Sans"/>
              </a:rPr>
              <a:t>無侵入式的介面</a:t>
            </a:r>
            <a:endParaRPr lang="en-US" sz="26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2800" dirty="0" smtClean="0">
                <a:solidFill>
                  <a:srgbClr val="666666"/>
                </a:solidFill>
              </a:rPr>
              <a:t>deploy</a:t>
            </a:r>
            <a:r>
              <a:rPr lang="zh-TW" altLang="en-US" sz="2800" dirty="0" smtClean="0">
                <a:solidFill>
                  <a:srgbClr val="666666"/>
                </a:solidFill>
              </a:rPr>
              <a:t>方便：二進位制檔案，</a:t>
            </a:r>
            <a:r>
              <a:rPr lang="en-US" altLang="zh-TW" sz="2800" dirty="0" smtClean="0">
                <a:solidFill>
                  <a:srgbClr val="666666"/>
                </a:solidFill>
              </a:rPr>
              <a:t>Copy deploy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ts val="1400"/>
              <a:buNone/>
            </a:pPr>
            <a:endParaRPr sz="2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29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SzPts val="1400"/>
              <a:buNone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https://</a:t>
            </a:r>
            <a:r>
              <a:rPr lang="en-US" sz="2600" dirty="0" smtClean="0">
                <a:latin typeface="Gill Sans"/>
                <a:ea typeface="Gill Sans"/>
                <a:cs typeface="Gill Sans"/>
                <a:sym typeface="Gill Sans"/>
              </a:rPr>
              <a:t>www.itread01.com/content/1523029088.html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SzPts val="1400"/>
              <a:buNone/>
            </a:pP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缺少框架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en-US" altLang="zh-TW" sz="2800" dirty="0" smtClean="0"/>
              <a:t>Ruby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Rails </a:t>
            </a:r>
            <a:r>
              <a:rPr lang="zh-TW" altLang="en-US" sz="2800" dirty="0" smtClean="0"/>
              <a:t>框架、</a:t>
            </a:r>
            <a:r>
              <a:rPr lang="en-US" altLang="zh-TW" sz="2800" dirty="0" smtClean="0"/>
              <a:t>Python </a:t>
            </a:r>
            <a:r>
              <a:rPr lang="zh-TW" altLang="en-US" sz="2800" dirty="0" smtClean="0"/>
              <a:t>的 </a:t>
            </a:r>
            <a:r>
              <a:rPr lang="en-US" altLang="zh-TW" sz="2800" dirty="0" err="1" smtClean="0"/>
              <a:t>Django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框架</a:t>
            </a:r>
            <a:endParaRPr lang="en-US" altLang="zh-TW" sz="2800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SzPts val="1400"/>
              <a:buNone/>
            </a:pPr>
            <a:r>
              <a:rPr lang="zh-TW" altLang="en-US" sz="2800" dirty="0" smtClean="0">
                <a:latin typeface="Gill Sans"/>
                <a:ea typeface="Gill Sans"/>
                <a:cs typeface="Gill Sans"/>
                <a:sym typeface="Gill Sans"/>
              </a:rPr>
              <a:t>錯誤處理</a:t>
            </a:r>
            <a:r>
              <a:rPr lang="en-US" altLang="zh-TW" sz="2800" dirty="0" smtClean="0"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lang="en-US" sz="26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SzPts val="1400"/>
              <a:buNone/>
            </a:pP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軟件包管理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無法指定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packages</a:t>
            </a: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的版本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可能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go</a:t>
            </a: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更新之後某些</a:t>
            </a:r>
            <a:r>
              <a:rPr lang="en-US" altLang="zh-TW" sz="2600" dirty="0" smtClean="0">
                <a:latin typeface="Gill Sans"/>
                <a:ea typeface="Gill Sans"/>
                <a:cs typeface="Gill Sans"/>
                <a:sym typeface="Gill Sans"/>
              </a:rPr>
              <a:t>packages</a:t>
            </a:r>
            <a:r>
              <a:rPr lang="zh-TW" altLang="en-US" sz="2600" dirty="0" smtClean="0">
                <a:latin typeface="Gill Sans"/>
                <a:ea typeface="Gill Sans"/>
                <a:cs typeface="Gill Sans"/>
                <a:sym typeface="Gill Sans"/>
              </a:rPr>
              <a:t>會不能用</a:t>
            </a:r>
            <a:endParaRPr sz="2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28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65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9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621536" y="635508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12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 rtl="0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 rtl="0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8534400" y="6355080"/>
            <a:ext cx="304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864864" y="6355080"/>
            <a:ext cx="463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1621536" y="6355080"/>
            <a:ext cx="162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1206500" y="3648075"/>
            <a:ext cx="97536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206500" y="3648075"/>
            <a:ext cx="3048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區段標題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1727200" y="4267200"/>
            <a:ext cx="9042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0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dt" idx="10"/>
          </p:nvPr>
        </p:nvSpPr>
        <p:spPr>
          <a:xfrm>
            <a:off x="8534400" y="6355080"/>
            <a:ext cx="304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3864864" y="6355080"/>
            <a:ext cx="463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1426464" y="6355080"/>
            <a:ext cx="202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219200" y="2819400"/>
            <a:ext cx="97536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219200" y="2819400"/>
            <a:ext cx="3048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53889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6176264" y="1216152"/>
            <a:ext cx="53889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609600" y="1285875"/>
            <a:ext cx="53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2"/>
          </p:nvPr>
        </p:nvSpPr>
        <p:spPr>
          <a:xfrm>
            <a:off x="6197601" y="1295400"/>
            <a:ext cx="5388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3"/>
          </p:nvPr>
        </p:nvSpPr>
        <p:spPr>
          <a:xfrm>
            <a:off x="609600" y="2133600"/>
            <a:ext cx="53847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4"/>
          </p:nvPr>
        </p:nvSpPr>
        <p:spPr>
          <a:xfrm>
            <a:off x="6197600" y="2133600"/>
            <a:ext cx="53847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9"/>
          <p:cNvSpPr/>
          <p:nvPr/>
        </p:nvSpPr>
        <p:spPr>
          <a:xfrm rot="5400000">
            <a:off x="590593" y="6447358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Google Shape;165;p20"/>
          <p:cNvSpPr/>
          <p:nvPr/>
        </p:nvSpPr>
        <p:spPr>
          <a:xfrm rot="5400000">
            <a:off x="590593" y="6447358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8432800" y="1219201"/>
            <a:ext cx="33528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3" name="Google Shape;173;p21"/>
          <p:cNvCxnSpPr/>
          <p:nvPr/>
        </p:nvCxnSpPr>
        <p:spPr>
          <a:xfrm rot="5400000">
            <a:off x="5220003" y="3324255"/>
            <a:ext cx="603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4" name="Google Shape;174;p21"/>
          <p:cNvSpPr/>
          <p:nvPr/>
        </p:nvSpPr>
        <p:spPr>
          <a:xfrm rot="5400000">
            <a:off x="590593" y="6447358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2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609600" y="500856"/>
            <a:ext cx="109728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>
            <a:spLocks noGrp="1"/>
          </p:cNvSpPr>
          <p:nvPr>
            <p:ph type="pic" idx="2"/>
          </p:nvPr>
        </p:nvSpPr>
        <p:spPr>
          <a:xfrm>
            <a:off x="609600" y="1905000"/>
            <a:ext cx="10972800" cy="427020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 rtl="0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 rtl="0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 rtl="0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 rtl="0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p22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4" name="Google Shape;184;p22"/>
          <p:cNvSpPr/>
          <p:nvPr/>
        </p:nvSpPr>
        <p:spPr>
          <a:xfrm rot="5400000">
            <a:off x="590593" y="6447358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09600" y="500856"/>
            <a:ext cx="243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 rot="5400000">
            <a:off x="3640800" y="-1812000"/>
            <a:ext cx="49104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8" name="Google Shape;198;p2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9" name="Google Shape;199;p24"/>
          <p:cNvSpPr/>
          <p:nvPr/>
        </p:nvSpPr>
        <p:spPr>
          <a:xfrm rot="5400000">
            <a:off x="590593" y="6447358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 rot="5400000">
            <a:off x="5814866" y="3201922"/>
            <a:ext cx="5852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區段標題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176264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8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8432800" y="1219201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9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9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marL="1371600" lvl="2" indent="-2768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marL="1828800" lvl="3" indent="-26860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10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3" name="Google Shape;113;p13"/>
          <p:cNvSpPr/>
          <p:nvPr/>
        </p:nvSpPr>
        <p:spPr>
          <a:xfrm rot="5400000">
            <a:off x="590593" y="6447358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endParaRPr/>
          </a:p>
        </p:txBody>
      </p:sp>
      <p:pic>
        <p:nvPicPr>
          <p:cNvPr id="207" name="Google Shape;207;p25" descr="D:\成功大學課程\大三下\程式語言\期末報告\期末報告可以用到的圖片\go_language-1160x65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100" y="520699"/>
            <a:ext cx="9893300" cy="556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1727200" y="5613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n-US" sz="2400" b="1"/>
              <a:t>Programming language </a:t>
            </a:r>
            <a:r>
              <a:rPr lang="en-US" sz="2400"/>
              <a:t>/ group 4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 dirty="0"/>
              <a:t>Data Types – 基本型別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宣告變數不需要先定義類型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  <p:graphicFrame>
        <p:nvGraphicFramePr>
          <p:cNvPr id="294" name="Google Shape;294;p37"/>
          <p:cNvGraphicFramePr/>
          <p:nvPr>
            <p:extLst>
              <p:ext uri="{D42A27DB-BD31-4B8C-83A1-F6EECF244321}">
                <p14:modId xmlns:p14="http://schemas.microsoft.com/office/powerpoint/2010/main" val="400882253"/>
              </p:ext>
            </p:extLst>
          </p:nvPr>
        </p:nvGraphicFramePr>
        <p:xfrm>
          <a:off x="1600201" y="1890712"/>
          <a:ext cx="8450264" cy="2413896"/>
        </p:xfrm>
        <a:graphic>
          <a:graphicData uri="http://schemas.openxmlformats.org/drawingml/2006/table">
            <a:tbl>
              <a:tblPr firstRow="1" bandRow="1">
                <a:noFill/>
                <a:tableStyleId>{7F5E61B6-CCEE-4DFA-BACE-3636E47537BA}</a:tableStyleId>
              </a:tblPr>
              <a:tblGrid>
                <a:gridCol w="4386264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/>
                        <a:t>Integer</a:t>
                      </a:r>
                      <a:endParaRPr sz="2400" b="0" u="none" strike="noStrike" cap="none" dirty="0"/>
                    </a:p>
                  </a:txBody>
                  <a:tcPr marL="91425" marR="91425" marT="91425" marB="914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/>
                        <a:t>var</a:t>
                      </a:r>
                      <a:r>
                        <a:rPr lang="en-US" sz="2400" b="0" u="none" strike="noStrike" cap="none" dirty="0"/>
                        <a:t> a </a:t>
                      </a:r>
                      <a:r>
                        <a:rPr lang="en-US" sz="2400" b="0" u="none" strike="noStrike" cap="none" dirty="0" err="1" smtClean="0"/>
                        <a:t>int</a:t>
                      </a:r>
                      <a:r>
                        <a:rPr lang="en-US" sz="2400" b="0" u="none" strike="noStrike" cap="none" dirty="0" smtClean="0"/>
                        <a:t> = </a:t>
                      </a:r>
                      <a:r>
                        <a:rPr lang="en-US" sz="2400" b="0" u="none" strike="noStrike" cap="none" dirty="0"/>
                        <a:t>123</a:t>
                      </a:r>
                      <a:endParaRPr sz="2400" b="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/>
                        <a:t>Float</a:t>
                      </a:r>
                      <a:endParaRPr sz="2400" b="0" u="none" strike="noStrike" cap="none"/>
                    </a:p>
                  </a:txBody>
                  <a:tcPr marL="91425" marR="91425" marT="91425" marB="914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/>
                        <a:t>var</a:t>
                      </a:r>
                      <a:r>
                        <a:rPr lang="en-US" sz="2400" b="0" u="none" strike="noStrike" cap="none" dirty="0"/>
                        <a:t> a = 1.23</a:t>
                      </a:r>
                      <a:endParaRPr sz="2400" b="0" u="none" strike="noStrike" cap="none" dirty="0"/>
                    </a:p>
                  </a:txBody>
                  <a:tcPr marL="91425" marR="91425" marT="91425" marB="914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/>
                        <a:t>String</a:t>
                      </a:r>
                      <a:endParaRPr sz="2400" b="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smtClean="0"/>
                        <a:t>a := </a:t>
                      </a:r>
                      <a:r>
                        <a:rPr lang="en-US" sz="2400" b="0" u="none" strike="noStrike" cap="none" dirty="0"/>
                        <a:t>"</a:t>
                      </a:r>
                      <a:r>
                        <a:rPr lang="en-US" sz="2400" b="0" u="none" strike="noStrike" cap="none" dirty="0" err="1"/>
                        <a:t>rrrrrrr</a:t>
                      </a:r>
                      <a:r>
                        <a:rPr lang="en-US" sz="2400" b="0" u="none" strike="noStrike" cap="none" dirty="0"/>
                        <a:t>"</a:t>
                      </a:r>
                      <a:endParaRPr sz="2400" b="0" u="none" strike="noStrike" cap="none" dirty="0"/>
                    </a:p>
                  </a:txBody>
                  <a:tcPr marL="91425" marR="91425" marT="91425" marB="914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/>
                        <a:t>Boolean</a:t>
                      </a:r>
                      <a:endParaRPr sz="2400" b="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/>
                        <a:t>var</a:t>
                      </a:r>
                      <a:r>
                        <a:rPr lang="en-US" sz="2400" b="0" u="none" strike="noStrike" cap="none" dirty="0"/>
                        <a:t> a = true</a:t>
                      </a:r>
                      <a:endParaRPr sz="2400" b="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Data Types – </a:t>
            </a:r>
            <a:r>
              <a:rPr lang="en-US" sz="5400">
                <a:solidFill>
                  <a:srgbClr val="666666"/>
                </a:solidFill>
              </a:rPr>
              <a:t>聚合型別</a:t>
            </a:r>
            <a:endParaRPr sz="5400"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  <p:graphicFrame>
        <p:nvGraphicFramePr>
          <p:cNvPr id="302" name="Google Shape;302;p38"/>
          <p:cNvGraphicFramePr/>
          <p:nvPr>
            <p:extLst>
              <p:ext uri="{D42A27DB-BD31-4B8C-83A1-F6EECF244321}">
                <p14:modId xmlns:p14="http://schemas.microsoft.com/office/powerpoint/2010/main" val="777177697"/>
              </p:ext>
            </p:extLst>
          </p:nvPr>
        </p:nvGraphicFramePr>
        <p:xfrm>
          <a:off x="2192867" y="1388532"/>
          <a:ext cx="8128000" cy="4555075"/>
        </p:xfrm>
        <a:graphic>
          <a:graphicData uri="http://schemas.openxmlformats.org/drawingml/2006/table">
            <a:tbl>
              <a:tblPr firstRow="1" bandRow="1">
                <a:noFill/>
                <a:tableStyleId>{5DAA8879-3E3B-4B34-8355-7919C8E2E472}</a:tableStyleId>
              </a:tblPr>
              <a:tblGrid>
                <a:gridCol w="4064000"/>
                <a:gridCol w="4064000"/>
              </a:tblGrid>
              <a:tr h="59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solidFill>
                            <a:schemeClr val="lt1"/>
                          </a:solidFill>
                        </a:rPr>
                        <a:t>陣列</a:t>
                      </a:r>
                      <a:r>
                        <a:rPr lang="en-US" sz="2000" u="none" strike="noStrike" cap="none" dirty="0">
                          <a:solidFill>
                            <a:schemeClr val="lt1"/>
                          </a:solidFill>
                        </a:rPr>
                        <a:t>(array)</a:t>
                      </a:r>
                      <a:endParaRPr sz="2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lt1"/>
                          </a:solidFill>
                        </a:rPr>
                        <a:t>結構(</a:t>
                      </a:r>
                      <a:r>
                        <a:rPr lang="en-US" sz="2000" u="none" strike="noStrike" cap="none" dirty="0" err="1">
                          <a:solidFill>
                            <a:schemeClr val="lt1"/>
                          </a:solidFill>
                        </a:rPr>
                        <a:t>struct</a:t>
                      </a:r>
                      <a:r>
                        <a:rPr lang="en-US" sz="2000" u="none" strike="noStrike" cap="none" dirty="0">
                          <a:solidFill>
                            <a:schemeClr val="lt1"/>
                          </a:solidFill>
                        </a:rPr>
                        <a:t>)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</a:tr>
              <a:tr h="396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package main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import "</a:t>
                      </a:r>
                      <a:r>
                        <a:rPr lang="en-US" sz="1600" u="none" strike="noStrike" cap="none" dirty="0" err="1"/>
                        <a:t>fmt</a:t>
                      </a:r>
                      <a:r>
                        <a:rPr lang="en-US" sz="1600" u="none" strike="noStrike" cap="none" dirty="0"/>
                        <a:t>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/>
                        <a:t>func</a:t>
                      </a:r>
                      <a:r>
                        <a:rPr lang="en-US" sz="1600" u="none" strike="noStrike" cap="none" dirty="0"/>
                        <a:t> main()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var</a:t>
                      </a:r>
                      <a:r>
                        <a:rPr lang="en-US" sz="1600" u="none" strike="noStrike" cap="none" dirty="0"/>
                        <a:t> a [2]string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a[0] = "Hello"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a[1] = "World"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(a[0], a[1])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(a)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primes := [6]</a:t>
                      </a:r>
                      <a:r>
                        <a:rPr lang="en-US" sz="1600" u="none" strike="noStrike" cap="none" dirty="0" err="1"/>
                        <a:t>int</a:t>
                      </a:r>
                      <a:r>
                        <a:rPr lang="en-US" sz="1600" u="none" strike="noStrike" cap="none" dirty="0"/>
                        <a:t>{2, 3, 5, 7, 11, 13}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(primes)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/>
                        <a:t>}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package main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import "</a:t>
                      </a:r>
                      <a:r>
                        <a:rPr lang="en-US" sz="1600" u="none" strike="noStrike" cap="none" dirty="0" err="1"/>
                        <a:t>fmt</a:t>
                      </a:r>
                      <a:r>
                        <a:rPr lang="en-US" sz="1600" u="none" strike="noStrike" cap="none" dirty="0"/>
                        <a:t>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type Vertex </a:t>
                      </a:r>
                      <a:r>
                        <a:rPr lang="en-US" sz="1600" u="none" strike="noStrike" cap="none" dirty="0" err="1"/>
                        <a:t>struct</a:t>
                      </a:r>
                      <a:r>
                        <a:rPr lang="en-US" sz="1600" u="none" strike="noStrike" cap="none" dirty="0"/>
                        <a:t>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X </a:t>
                      </a:r>
                      <a:r>
                        <a:rPr lang="en-US" sz="1600" u="none" strike="noStrike" cap="none" dirty="0" err="1"/>
                        <a:t>int</a:t>
                      </a: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Y </a:t>
                      </a:r>
                      <a:r>
                        <a:rPr lang="en-US" sz="1600" u="none" strike="noStrike" cap="none" dirty="0" err="1"/>
                        <a:t>int</a:t>
                      </a: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/>
                        <a:t>func</a:t>
                      </a:r>
                      <a:r>
                        <a:rPr lang="en-US" sz="1600" u="none" strike="noStrike" cap="none" dirty="0"/>
                        <a:t> main()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v := Vertex{1, 2}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v.X</a:t>
                      </a:r>
                      <a:r>
                        <a:rPr lang="en-US" sz="1600" u="none" strike="noStrike" cap="none" dirty="0"/>
                        <a:t> = 4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u="none" strike="noStrike" cap="none" dirty="0" err="1"/>
                        <a:t>v.X</a:t>
                      </a:r>
                      <a:r>
                        <a:rPr lang="en-US" sz="1600" u="none" strike="noStrike" cap="none" dirty="0"/>
                        <a:t>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(v)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}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Data Types – </a:t>
            </a:r>
            <a:r>
              <a:rPr lang="en-US" sz="5400">
                <a:solidFill>
                  <a:srgbClr val="666666"/>
                </a:solidFill>
              </a:rPr>
              <a:t>參考型別(slice)</a:t>
            </a:r>
            <a:endParaRPr sz="5400"/>
          </a:p>
        </p:txBody>
      </p:sp>
      <p:sp>
        <p:nvSpPr>
          <p:cNvPr id="309" name="Google Shape;309;p39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Array長度不可改變，Slice長度可以改變，使用較靈活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39"/>
          <p:cNvGraphicFramePr/>
          <p:nvPr>
            <p:extLst>
              <p:ext uri="{D42A27DB-BD31-4B8C-83A1-F6EECF244321}">
                <p14:modId xmlns:p14="http://schemas.microsoft.com/office/powerpoint/2010/main" val="1999696049"/>
              </p:ext>
            </p:extLst>
          </p:nvPr>
        </p:nvGraphicFramePr>
        <p:xfrm>
          <a:off x="3551762" y="1802115"/>
          <a:ext cx="5088475" cy="4572010"/>
        </p:xfrm>
        <a:graphic>
          <a:graphicData uri="http://schemas.openxmlformats.org/drawingml/2006/table">
            <a:tbl>
              <a:tblPr firstRow="1" bandRow="1">
                <a:noFill/>
                <a:tableStyleId>{5EBF96F3-923D-452C-A2C2-E7971F022A8A}</a:tableStyleId>
              </a:tblPr>
              <a:tblGrid>
                <a:gridCol w="5088475"/>
              </a:tblGrid>
              <a:tr h="44770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package</a:t>
                      </a:r>
                      <a:r>
                        <a:rPr lang="en-US" sz="1400" u="none" strike="noStrike" cap="none" dirty="0"/>
                        <a:t> main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fmt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sz="1400" u="none" strike="noStrike" cap="none" dirty="0"/>
                        <a:t> main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</a:t>
                      </a:r>
                      <a:r>
                        <a:rPr lang="en-US" sz="1400" u="none" strike="noStrike" cap="none" dirty="0"/>
                        <a:t> numbers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[]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numbers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400" u="none" strike="noStrike" cap="none" dirty="0"/>
                        <a:t> append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</a:t>
                      </a:r>
                      <a:r>
                        <a:rPr lang="en-US" sz="1400" u="none" strike="noStrike" cap="none" dirty="0" err="1"/>
                        <a:t>printSlice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numbers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400" u="none" strike="noStrike" cap="none" dirty="0"/>
                        <a:t> append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2,3,4)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</a:t>
                      </a:r>
                      <a:r>
                        <a:rPr lang="en-US" sz="1400" u="none" strike="noStrike" cap="none" dirty="0" err="1"/>
                        <a:t>printSlice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numbers1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:=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make([]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(cap(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))*2)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copy(</a:t>
                      </a:r>
                      <a:r>
                        <a:rPr lang="en-US" sz="1400" u="none" strike="noStrike" cap="none" dirty="0"/>
                        <a:t>numbers1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u="none" strike="noStrike" cap="none" dirty="0"/>
                        <a:t>numbers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</a:t>
                      </a:r>
                      <a:r>
                        <a:rPr lang="en-US" sz="1400" u="none" strike="noStrike" cap="none" dirty="0" err="1"/>
                        <a:t>printSlice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numbers1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400" u="none" strike="noStrike" cap="none" dirty="0"/>
                        <a:t>   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printSlice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x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[]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){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   </a:t>
                      </a:r>
                      <a:r>
                        <a:rPr lang="en-US" sz="1400" u="none" strike="noStrike" cap="none" dirty="0" err="1"/>
                        <a:t>fmt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400" u="none" strike="noStrike" cap="none" dirty="0" err="1"/>
                        <a:t>Printf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("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=%d cap=%d slice=%v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",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 dirty="0"/>
                        <a:t>x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),cap(</a:t>
                      </a:r>
                      <a:r>
                        <a:rPr lang="en-US" sz="1400" u="none" strike="noStrike" cap="none" dirty="0"/>
                        <a:t>x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</a:t>
                      </a:r>
                      <a:r>
                        <a:rPr lang="en-US" sz="1400" u="none" strike="noStrike" cap="none" dirty="0"/>
                        <a:t>x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400" u="none" strike="noStrike" cap="none" dirty="0"/>
                        <a:t/>
                      </a:r>
                      <a:br>
                        <a:rPr lang="en-US" sz="1400" u="none" strike="noStrike" cap="none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Data Types – </a:t>
            </a:r>
            <a:r>
              <a:rPr lang="en-US" sz="5400">
                <a:solidFill>
                  <a:srgbClr val="666666"/>
                </a:solidFill>
              </a:rPr>
              <a:t>參考型別(</a:t>
            </a:r>
            <a:r>
              <a:rPr lang="en-US" sz="5400"/>
              <a:t>map</a:t>
            </a:r>
            <a:r>
              <a:rPr lang="en-US" sz="5400">
                <a:solidFill>
                  <a:srgbClr val="666666"/>
                </a:solidFill>
              </a:rPr>
              <a:t>)</a:t>
            </a:r>
            <a:endParaRPr sz="5400"/>
          </a:p>
        </p:txBody>
      </p:sp>
      <p:graphicFrame>
        <p:nvGraphicFramePr>
          <p:cNvPr id="316" name="Google Shape;316;p40"/>
          <p:cNvGraphicFramePr/>
          <p:nvPr/>
        </p:nvGraphicFramePr>
        <p:xfrm>
          <a:off x="3107267" y="1337731"/>
          <a:ext cx="5393275" cy="4754890"/>
        </p:xfrm>
        <a:graphic>
          <a:graphicData uri="http://schemas.openxmlformats.org/drawingml/2006/table">
            <a:tbl>
              <a:tblPr firstRow="1" bandRow="1">
                <a:noFill/>
                <a:tableStyleId>{5EBF96F3-923D-452C-A2C2-E7971F022A8A}</a:tableStyleId>
              </a:tblPr>
              <a:tblGrid>
                <a:gridCol w="5393275"/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main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 (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"fmt"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 (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a map[string]string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 main()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a = make(map[string]string)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a["s"] = "say"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a["b"] = "ball"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fmt.Println(a)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fmt.Println(a["s"])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Data Types – </a:t>
            </a:r>
            <a:r>
              <a:rPr lang="en-US" sz="5400">
                <a:solidFill>
                  <a:srgbClr val="666666"/>
                </a:solidFill>
              </a:rPr>
              <a:t>參考型別(pointer)</a:t>
            </a:r>
            <a:endParaRPr sz="5400"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/>
          </a:p>
        </p:txBody>
      </p:sp>
      <p:graphicFrame>
        <p:nvGraphicFramePr>
          <p:cNvPr id="323" name="Google Shape;323;p41"/>
          <p:cNvGraphicFramePr/>
          <p:nvPr>
            <p:extLst>
              <p:ext uri="{D42A27DB-BD31-4B8C-83A1-F6EECF244321}">
                <p14:modId xmlns:p14="http://schemas.microsoft.com/office/powerpoint/2010/main" val="3218485268"/>
              </p:ext>
            </p:extLst>
          </p:nvPr>
        </p:nvGraphicFramePr>
        <p:xfrm>
          <a:off x="2946400" y="1303865"/>
          <a:ext cx="5393275" cy="4693930"/>
        </p:xfrm>
        <a:graphic>
          <a:graphicData uri="http://schemas.openxmlformats.org/drawingml/2006/table">
            <a:tbl>
              <a:tblPr firstRow="1" bandRow="1">
                <a:noFill/>
                <a:tableStyleId>{5EBF96F3-923D-452C-A2C2-E7971F022A8A}</a:tableStyleId>
              </a:tblPr>
              <a:tblGrid>
                <a:gridCol w="5393275"/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package main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import "</a:t>
                      </a:r>
                      <a:r>
                        <a:rPr lang="en-US" sz="1800" u="none" strike="noStrike" cap="none" dirty="0" err="1"/>
                        <a:t>fmt</a:t>
                      </a:r>
                      <a:r>
                        <a:rPr lang="en-US" sz="1800" u="none" strike="noStrike" cap="none" dirty="0"/>
                        <a:t>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func</a:t>
                      </a:r>
                      <a:r>
                        <a:rPr lang="en-US" sz="1800" u="none" strike="noStrike" cap="none" dirty="0"/>
                        <a:t> main()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i, j := 42, 2701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p := &amp;i         </a:t>
                      </a:r>
                      <a:endParaRPr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	</a:t>
                      </a:r>
                      <a:r>
                        <a:rPr lang="en-US" sz="1800" u="none" strike="noStrike" cap="none" dirty="0" err="1" smtClean="0"/>
                        <a:t>fmt.Println</a:t>
                      </a:r>
                      <a:r>
                        <a:rPr lang="en-US" sz="1800" u="none" strike="noStrike" cap="none" dirty="0" smtClean="0"/>
                        <a:t>(*p) </a:t>
                      </a:r>
                      <a:endParaRPr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*p = </a:t>
                      </a:r>
                      <a:r>
                        <a:rPr lang="en-US" sz="1800" u="none" strike="noStrike" cap="none"/>
                        <a:t>21       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</a:t>
                      </a:r>
                      <a:r>
                        <a:rPr lang="en-US" sz="1800" u="none" strike="noStrike" cap="none" dirty="0" err="1"/>
                        <a:t>fmt.Println</a:t>
                      </a:r>
                      <a:r>
                        <a:rPr lang="en-US" sz="1800" u="none" strike="noStrike" cap="none" dirty="0"/>
                        <a:t>(i</a:t>
                      </a:r>
                      <a:r>
                        <a:rPr lang="en-US" sz="1800" u="none" strike="noStrike" cap="none"/>
                        <a:t>)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p = &amp;</a:t>
                      </a:r>
                      <a:r>
                        <a:rPr lang="en-US" sz="1800" u="none" strike="noStrike" cap="none"/>
                        <a:t>j       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*p = *p / </a:t>
                      </a:r>
                      <a:r>
                        <a:rPr lang="en-US" sz="1800" u="none" strike="noStrike" cap="none"/>
                        <a:t>37 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	</a:t>
                      </a:r>
                      <a:r>
                        <a:rPr lang="en-US" sz="1800" u="none" strike="noStrike" cap="none" dirty="0" err="1"/>
                        <a:t>fmt.Println</a:t>
                      </a:r>
                      <a:r>
                        <a:rPr lang="en-US" sz="1800" u="none" strike="noStrike" cap="none" dirty="0"/>
                        <a:t>(j</a:t>
                      </a:r>
                      <a:r>
                        <a:rPr lang="en-US" sz="1800" u="none" strike="noStrike" cap="none"/>
                        <a:t>)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Data Types – </a:t>
            </a:r>
            <a:r>
              <a:rPr lang="en-US" sz="5400">
                <a:solidFill>
                  <a:srgbClr val="666666"/>
                </a:solidFill>
              </a:rPr>
              <a:t>參考型別(</a:t>
            </a:r>
            <a:r>
              <a:rPr lang="en-US" sz="5400"/>
              <a:t>function</a:t>
            </a:r>
            <a:r>
              <a:rPr lang="en-US" sz="5400">
                <a:solidFill>
                  <a:srgbClr val="666666"/>
                </a:solidFill>
              </a:rPr>
              <a:t>)</a:t>
            </a:r>
            <a:endParaRPr sz="5400"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/>
          </a:p>
        </p:txBody>
      </p:sp>
      <p:graphicFrame>
        <p:nvGraphicFramePr>
          <p:cNvPr id="330" name="Google Shape;330;p42"/>
          <p:cNvGraphicFramePr/>
          <p:nvPr/>
        </p:nvGraphicFramePr>
        <p:xfrm>
          <a:off x="3107267" y="1337731"/>
          <a:ext cx="5393275" cy="4292600"/>
        </p:xfrm>
        <a:graphic>
          <a:graphicData uri="http://schemas.openxmlformats.org/drawingml/2006/table">
            <a:tbl>
              <a:tblPr firstRow="1" bandRow="1">
                <a:noFill/>
                <a:tableStyleId>{5EBF96F3-923D-452C-A2C2-E7971F022A8A}</a:tableStyleId>
              </a:tblPr>
              <a:tblGrid>
                <a:gridCol w="5393275"/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package main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import "fmt"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 add(x int, y int) int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	return x + 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 main() 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	fmt.Println(add(42, 13))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Control Flow Statements</a:t>
            </a:r>
            <a:endParaRPr sz="5400"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if </a:t>
            </a:r>
            <a:r>
              <a:rPr lang="en-US" altLang="zh-TW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、 else 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、 switch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37" name="Google Shape;337;p43"/>
          <p:cNvGraphicFramePr/>
          <p:nvPr>
            <p:extLst>
              <p:ext uri="{D42A27DB-BD31-4B8C-83A1-F6EECF244321}">
                <p14:modId xmlns:p14="http://schemas.microsoft.com/office/powerpoint/2010/main" val="984355580"/>
              </p:ext>
            </p:extLst>
          </p:nvPr>
        </p:nvGraphicFramePr>
        <p:xfrm>
          <a:off x="4482041" y="1410542"/>
          <a:ext cx="6544725" cy="4555075"/>
        </p:xfrm>
        <a:graphic>
          <a:graphicData uri="http://schemas.openxmlformats.org/drawingml/2006/table">
            <a:tbl>
              <a:tblPr firstRow="1" bandRow="1">
                <a:noFill/>
                <a:tableStyleId>{5DAA8879-3E3B-4B34-8355-7919C8E2E472}</a:tableStyleId>
              </a:tblPr>
              <a:tblGrid>
                <a:gridCol w="3242725"/>
                <a:gridCol w="3302000"/>
              </a:tblGrid>
              <a:tr h="59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u="none" strike="noStrike" cap="none" dirty="0" smtClean="0"/>
                        <a:t>if </a:t>
                      </a:r>
                      <a:r>
                        <a:rPr lang="zh-TW" altLang="en-US" sz="2000" u="none" strike="noStrike" cap="none" dirty="0" smtClean="0"/>
                        <a:t>、</a:t>
                      </a:r>
                      <a:r>
                        <a:rPr lang="en-US" altLang="zh-TW" sz="2000" u="none" strike="noStrike" cap="none" dirty="0" smtClean="0"/>
                        <a:t>else </a:t>
                      </a:r>
                      <a:endParaRPr lang="en-US" altLang="zh-TW" sz="2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switch </a:t>
                      </a:r>
                      <a:endParaRPr sz="2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</a:tr>
              <a:tr h="396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package main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6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import "</a:t>
                      </a:r>
                      <a:r>
                        <a:rPr lang="en-US" altLang="zh-TW" sz="1600" u="none" strike="noStrike" cap="none" dirty="0" err="1" smtClean="0"/>
                        <a:t>fmt</a:t>
                      </a:r>
                      <a:r>
                        <a:rPr lang="en-US" altLang="zh-TW" sz="1600" u="none" strike="noStrike" cap="none" dirty="0" smtClean="0"/>
                        <a:t>"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6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err="1" smtClean="0"/>
                        <a:t>func</a:t>
                      </a:r>
                      <a:r>
                        <a:rPr lang="en-US" altLang="zh-TW" sz="1600" u="none" strike="noStrike" cap="none" dirty="0" smtClean="0"/>
                        <a:t> main() {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    if 7%2 == 0 {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        </a:t>
                      </a:r>
                      <a:r>
                        <a:rPr lang="en-US" altLang="zh-TW" sz="1600" u="none" strike="noStrike" cap="none" dirty="0" err="1" smtClean="0"/>
                        <a:t>fmt.Println</a:t>
                      </a:r>
                      <a:r>
                        <a:rPr lang="en-US" altLang="zh-TW" sz="1600" u="none" strike="noStrike" cap="none" dirty="0" smtClean="0"/>
                        <a:t>("7 is even")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    } else {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        </a:t>
                      </a:r>
                      <a:r>
                        <a:rPr lang="en-US" altLang="zh-TW" sz="1600" u="none" strike="noStrike" cap="none" dirty="0" err="1" smtClean="0"/>
                        <a:t>fmt.Println</a:t>
                      </a:r>
                      <a:r>
                        <a:rPr lang="en-US" altLang="zh-TW" sz="1600" u="none" strike="noStrike" cap="none" dirty="0" smtClean="0"/>
                        <a:t>("7 is odd")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    }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}</a:t>
                      </a:r>
                      <a:endParaRPr lang="en-US" altLang="zh-TW"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package main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import "</a:t>
                      </a:r>
                      <a:r>
                        <a:rPr lang="en-US" sz="1600" u="none" strike="noStrike" cap="none" dirty="0" err="1"/>
                        <a:t>fmt</a:t>
                      </a:r>
                      <a:r>
                        <a:rPr lang="en-US" sz="1600" u="none" strike="noStrike" cap="none" dirty="0"/>
                        <a:t>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/>
                        <a:t>func</a:t>
                      </a:r>
                      <a:r>
                        <a:rPr lang="en-US" sz="1600" u="none" strike="noStrike" cap="none" dirty="0"/>
                        <a:t> main()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 marks := 90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switch marks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   case 90: grade = "A"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   case 80: grade = "B"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   case 50,60,70 : grade = "C"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   default: grade = "D"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   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}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 dirty="0"/>
              <a:t>Control Flow Statements</a:t>
            </a:r>
            <a:endParaRPr dirty="0"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for、 defer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44" name="Google Shape;344;p44"/>
          <p:cNvGraphicFramePr/>
          <p:nvPr>
            <p:extLst>
              <p:ext uri="{D42A27DB-BD31-4B8C-83A1-F6EECF244321}">
                <p14:modId xmlns:p14="http://schemas.microsoft.com/office/powerpoint/2010/main" val="1588243535"/>
              </p:ext>
            </p:extLst>
          </p:nvPr>
        </p:nvGraphicFramePr>
        <p:xfrm>
          <a:off x="3538008" y="1410542"/>
          <a:ext cx="6858000" cy="4555075"/>
        </p:xfrm>
        <a:graphic>
          <a:graphicData uri="http://schemas.openxmlformats.org/drawingml/2006/table">
            <a:tbl>
              <a:tblPr firstRow="1" bandRow="1">
                <a:noFill/>
                <a:tableStyleId>{5DAA8879-3E3B-4B34-8355-7919C8E2E472}</a:tableStyleId>
              </a:tblPr>
              <a:tblGrid>
                <a:gridCol w="3429000"/>
                <a:gridCol w="3429000"/>
              </a:tblGrid>
              <a:tr h="59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smtClean="0"/>
                        <a:t>for</a:t>
                      </a:r>
                      <a:endParaRPr sz="2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lt1"/>
                          </a:solidFill>
                        </a:rPr>
                        <a:t>defer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</a:tr>
              <a:tr h="396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package main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6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import "</a:t>
                      </a:r>
                      <a:r>
                        <a:rPr lang="en-US" altLang="zh-TW" sz="1600" u="none" strike="noStrike" cap="none" dirty="0" err="1" smtClean="0"/>
                        <a:t>fmt</a:t>
                      </a:r>
                      <a:r>
                        <a:rPr lang="en-US" altLang="zh-TW" sz="1600" u="none" strike="noStrike" cap="none" dirty="0" smtClean="0"/>
                        <a:t>"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6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err="1" smtClean="0"/>
                        <a:t>func</a:t>
                      </a:r>
                      <a:r>
                        <a:rPr lang="en-US" altLang="zh-TW" sz="1600" u="none" strike="noStrike" cap="none" dirty="0" smtClean="0"/>
                        <a:t> main() {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	sum := 0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	for i := 0; i &lt; 10; i++ {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		sum += i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	}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	</a:t>
                      </a:r>
                      <a:r>
                        <a:rPr lang="en-US" altLang="zh-TW" sz="1600" u="none" strike="noStrike" cap="none" dirty="0" err="1" smtClean="0"/>
                        <a:t>fmt.Println</a:t>
                      </a:r>
                      <a:r>
                        <a:rPr lang="en-US" altLang="zh-TW" sz="1600" u="none" strike="noStrike" cap="none" dirty="0" smtClean="0"/>
                        <a:t>(sum)</a:t>
                      </a:r>
                      <a:endParaRPr lang="en-US" altLang="zh-TW" sz="16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u="none" strike="noStrike" cap="none" dirty="0" smtClean="0"/>
                        <a:t>}</a:t>
                      </a:r>
                      <a:endParaRPr lang="en-US" altLang="zh-TW" sz="16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package main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import "</a:t>
                      </a:r>
                      <a:r>
                        <a:rPr lang="en-US" sz="1600" u="none" strike="noStrike" cap="none" dirty="0" err="1"/>
                        <a:t>fmt</a:t>
                      </a:r>
                      <a:r>
                        <a:rPr lang="en-US" sz="1600" u="none" strike="noStrike" cap="none" dirty="0"/>
                        <a:t>"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/>
                        <a:t>func</a:t>
                      </a:r>
                      <a:r>
                        <a:rPr lang="en-US" sz="1600" u="none" strike="noStrike" cap="none" dirty="0"/>
                        <a:t> main() {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defer 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("world")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	</a:t>
                      </a:r>
                      <a:r>
                        <a:rPr lang="en-US" sz="1600" u="none" strike="noStrike" cap="none" dirty="0" err="1"/>
                        <a:t>fmt.Println</a:t>
                      </a:r>
                      <a:r>
                        <a:rPr lang="en-US" sz="1600" u="none" strike="noStrike" cap="none" dirty="0"/>
                        <a:t>("hello")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Defer</a:t>
            </a:r>
            <a:endParaRPr sz="5400" dirty="0"/>
          </a:p>
        </p:txBody>
      </p:sp>
      <p:sp>
        <p:nvSpPr>
          <p:cNvPr id="351" name="Google Shape;351;p4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zh-TW" alt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配合</a:t>
            </a:r>
            <a:r>
              <a:rPr lang="en-US" altLang="zh-TW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panic() </a:t>
            </a:r>
            <a:r>
              <a:rPr lang="en-US" altLang="zh-TW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、recover()</a:t>
            </a:r>
            <a:r>
              <a:rPr lang="en-US" altLang="zh-TW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 </a:t>
            </a:r>
            <a:r>
              <a:rPr lang="zh-TW" alt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進行異常</a:t>
            </a:r>
            <a:r>
              <a:rPr lang="zh-TW" alt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處理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、</a:t>
            </a: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</a:rPr>
              <a:t>釋放資源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 err="1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即便發生</a:t>
            </a: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</a:rPr>
              <a:t>error，defer</a:t>
            </a:r>
            <a:r>
              <a:rPr lang="en-US" sz="2400" dirty="0" err="1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也會執行</a:t>
            </a: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52" name="Google Shape;352;p45"/>
          <p:cNvGraphicFramePr/>
          <p:nvPr>
            <p:extLst>
              <p:ext uri="{D42A27DB-BD31-4B8C-83A1-F6EECF244321}">
                <p14:modId xmlns:p14="http://schemas.microsoft.com/office/powerpoint/2010/main" val="958477607"/>
              </p:ext>
            </p:extLst>
          </p:nvPr>
        </p:nvGraphicFramePr>
        <p:xfrm>
          <a:off x="6398390" y="1948645"/>
          <a:ext cx="5088475" cy="4421500"/>
        </p:xfrm>
        <a:graphic>
          <a:graphicData uri="http://schemas.openxmlformats.org/drawingml/2006/table">
            <a:tbl>
              <a:tblPr firstRow="1" bandRow="1">
                <a:noFill/>
                <a:tableStyleId>{5EBF96F3-923D-452C-A2C2-E7971F022A8A}</a:tableStyleId>
              </a:tblPr>
              <a:tblGrid>
                <a:gridCol w="5088475"/>
              </a:tblGrid>
              <a:tr h="442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</a:t>
                      </a:r>
                      <a:r>
                        <a:rPr lang="en-US" altLang="zh-TW" sz="1400" dirty="0" smtClean="0"/>
                        <a:t>main  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import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fmt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en-US" altLang="zh-TW" sz="1400" dirty="0" smtClean="0"/>
                        <a:t>  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altLang="zh-TW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dirty="0" smtClean="0"/>
                        <a:t>main(){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zh-TW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defer </a:t>
                      </a:r>
                      <a:r>
                        <a:rPr lang="en-US" altLang="zh-TW" sz="14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altLang="zh-TW" sz="1400" dirty="0" smtClean="0"/>
                        <a:t>(){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endParaRPr lang="en-US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altLang="zh-TW" sz="1400" dirty="0" err="1" smtClean="0"/>
                        <a:t>fmt.Println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"c"</a:t>
                      </a:r>
                      <a:r>
                        <a:rPr lang="en-US" altLang="zh-TW" sz="1400" dirty="0" smtClean="0"/>
                        <a:t>)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altLang="zh-TW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en-US" altLang="zh-TW" sz="1400" dirty="0" smtClean="0"/>
                        <a:t>err:=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recover</a:t>
                      </a:r>
                      <a:r>
                        <a:rPr lang="en-US" altLang="zh-TW" sz="1400" dirty="0" smtClean="0"/>
                        <a:t>();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err!=nil{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    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        </a:t>
                      </a:r>
                      <a:r>
                        <a:rPr lang="en-US" altLang="zh-TW" sz="1400" dirty="0" err="1" smtClean="0"/>
                        <a:t>fmt.Println</a:t>
                      </a:r>
                      <a:r>
                        <a:rPr lang="en-US" altLang="zh-TW" sz="1400" dirty="0" smtClean="0"/>
                        <a:t>(err)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</a:t>
                      </a:r>
                      <a:r>
                        <a:rPr lang="zh-TW" altLang="en-US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zh-TW" sz="1400" dirty="0" smtClean="0"/>
                        <a:t>} 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endParaRPr lang="en-US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altLang="zh-TW" sz="1400" dirty="0" err="1" smtClean="0"/>
                        <a:t>fmt.Println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"d"</a:t>
                      </a:r>
                      <a:r>
                        <a:rPr lang="en-US" altLang="zh-TW" sz="1400" dirty="0" smtClean="0"/>
                        <a:t>)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zh-TW" sz="1400" dirty="0" smtClean="0"/>
                        <a:t>}()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zh-TW" sz="1400" dirty="0" smtClean="0"/>
                        <a:t>f()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 smtClean="0"/>
                        <a:t>}  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f(){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zh-TW" sz="14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fmt.Println</a:t>
                      </a: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(“a”)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panic(55)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zh-TW" sz="14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fmt.Println</a:t>
                      </a:r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(“b”)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 smtClean="0"/>
                        <a:t>}</a:t>
                      </a:r>
                      <a:endParaRPr sz="14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Concurrency</a:t>
            </a:r>
            <a:endParaRPr sz="5400"/>
          </a:p>
        </p:txBody>
      </p:sp>
      <p:sp>
        <p:nvSpPr>
          <p:cNvPr id="367" name="Google Shape;367;p47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sz="3200"/>
          </a:p>
        </p:txBody>
      </p:sp>
      <p:pic>
        <p:nvPicPr>
          <p:cNvPr id="368" name="Google Shape;368;p47" descr="D:\成功大學課程\大三下\程式語言\期末報告\期末報告可以用到的圖片\gorout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774" y="1943100"/>
            <a:ext cx="11229785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7"/>
          <p:cNvSpPr/>
          <p:nvPr/>
        </p:nvSpPr>
        <p:spPr>
          <a:xfrm>
            <a:off x="9499600" y="3670300"/>
            <a:ext cx="2019300" cy="11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 dirty="0" smtClean="0"/>
              <a:t>Outline</a:t>
            </a:r>
            <a:endParaRPr sz="5400" dirty="0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Introduction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 smtClean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Syntax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 smtClean="0">
              <a:solidFill>
                <a:srgbClr val="666666"/>
              </a:solidFill>
            </a:endParaRPr>
          </a:p>
          <a:p>
            <a:pPr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altLang="zh-TW" sz="3200" dirty="0">
                <a:solidFill>
                  <a:srgbClr val="666666"/>
                </a:solidFill>
              </a:rPr>
              <a:t>Concurrency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lang="en-US" sz="3200" dirty="0" smtClean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Garbage collection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Comparison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 dirty="0" err="1"/>
              <a:t>Goroutine</a:t>
            </a:r>
            <a:endParaRPr sz="5400" dirty="0"/>
          </a:p>
        </p:txBody>
      </p:sp>
      <p:graphicFrame>
        <p:nvGraphicFramePr>
          <p:cNvPr id="376" name="Google Shape;376;p48"/>
          <p:cNvGraphicFramePr/>
          <p:nvPr>
            <p:extLst>
              <p:ext uri="{D42A27DB-BD31-4B8C-83A1-F6EECF244321}">
                <p14:modId xmlns:p14="http://schemas.microsoft.com/office/powerpoint/2010/main" val="373352103"/>
              </p:ext>
            </p:extLst>
          </p:nvPr>
        </p:nvGraphicFramePr>
        <p:xfrm>
          <a:off x="736600" y="1777997"/>
          <a:ext cx="10833100" cy="4654914"/>
        </p:xfrm>
        <a:graphic>
          <a:graphicData uri="http://schemas.openxmlformats.org/drawingml/2006/table">
            <a:tbl>
              <a:tblPr firstRow="1" bandRow="1">
                <a:noFill/>
                <a:tableStyleId>{6F88E152-72FE-4B64-95BC-6DEAD37A7EE0}</a:tableStyleId>
              </a:tblPr>
              <a:tblGrid>
                <a:gridCol w="2819400"/>
                <a:gridCol w="3429525"/>
                <a:gridCol w="4584175"/>
              </a:tblGrid>
              <a:tr h="7356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Thread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Goroutine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</a:tr>
              <a:tr h="10947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scheduler</a:t>
                      </a: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82600" marR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32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OS</a:t>
                      </a: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82600" marR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3200"/>
                        <a:buFont typeface="Noto Sans Symbols"/>
                        <a:buNone/>
                      </a:pPr>
                      <a:r>
                        <a:rPr lang="en-US" sz="2800" b="0" i="0" u="none" strike="noStrike" cap="none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goroutine</a:t>
                      </a:r>
                      <a:r>
                        <a:rPr lang="en-US" sz="2800" b="0" i="0" u="none" strike="noStrike" cap="none" dirty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 scheduler</a:t>
                      </a: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514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Goroutine優於thread之處</a:t>
                      </a: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482600" marR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3200"/>
                        <a:buFont typeface="Noto Sans Symbols"/>
                        <a:buNone/>
                      </a:pPr>
                      <a:r>
                        <a:rPr lang="en-US" sz="2800" b="0" i="0" u="none" strike="noStrike" cap="none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1.</a:t>
                      </a:r>
                      <a:r>
                        <a:rPr lang="en-US" sz="2800" b="0" i="0" u="none" strike="noStrike" cap="none" baseline="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 </a:t>
                      </a:r>
                      <a:r>
                        <a:rPr lang="en-US" sz="2800" b="0" i="0" u="none" strike="noStrike" cap="none" dirty="0" err="1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Thread</a:t>
                      </a:r>
                      <a:r>
                        <a:rPr lang="en-US" sz="2800" b="0" i="0" u="none" strike="noStrike" cap="none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雖較process輕量，但在context</a:t>
                      </a:r>
                      <a:r>
                        <a:rPr lang="en-US" sz="2800" b="0" i="0" u="none" strike="noStrike" cap="none" dirty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 </a:t>
                      </a:r>
                      <a:r>
                        <a:rPr lang="en-US" sz="2800" b="0" i="0" u="none" strike="noStrike" cap="none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switch時仍要做大量工作</a:t>
                      </a: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  <a:p>
                      <a:pPr marL="482600" marR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3200"/>
                        <a:buFont typeface="Noto Sans Symbols"/>
                        <a:buNone/>
                      </a:pPr>
                      <a:r>
                        <a:rPr lang="en-US" sz="2800" b="0" i="0" u="none" strike="noStrike" cap="none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2. </a:t>
                      </a:r>
                      <a:r>
                        <a:rPr lang="en-US" sz="2800" b="0" i="0" u="none" strike="noStrike" cap="none" dirty="0" err="1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Golang</a:t>
                      </a:r>
                      <a:r>
                        <a:rPr lang="en-US" sz="2800" b="0" i="0" u="none" strike="noStrike" cap="none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Microsoft JhengHei"/>
                        </a:rPr>
                        <a:t>中許多goroutine的數據可透過channel互通有無</a:t>
                      </a: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  <a:p>
                      <a:pPr marL="914400" marR="0" lvl="0" indent="-43180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3200"/>
                        <a:buFont typeface="Noto Sans Symbols"/>
                        <a:buChar char="●"/>
                      </a:pPr>
                      <a:endParaRPr sz="2800" b="0" i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Microsoft JhengHe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7" name="Google Shape;377;p48" descr="D:\成功大學課程\大三下\程式語言\期末報告\期末報告可以用到的圖片\184841_9YgV_353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152400"/>
            <a:ext cx="3661172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Goroutine (Cond.)</a:t>
            </a:r>
            <a:endParaRPr sz="5400"/>
          </a:p>
        </p:txBody>
      </p:sp>
      <p:sp>
        <p:nvSpPr>
          <p:cNvPr id="384" name="Google Shape;384;p49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實作方式</a:t>
            </a: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：</a:t>
            </a: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482600" indent="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None/>
            </a:pP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	將流程寫在函式中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，並在使用函式時加個 go </a:t>
            </a:r>
            <a:endParaRPr sz="2900" dirty="0">
              <a:solidFill>
                <a:schemeClr val="dk1"/>
              </a:solidFill>
            </a:endParaRPr>
          </a:p>
          <a:p>
            <a:pPr marL="914400" lvl="1" indent="-31546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</a:pPr>
            <a:endParaRPr sz="2900" dirty="0">
              <a:solidFill>
                <a:schemeClr val="dk1"/>
              </a:solidFill>
            </a:endParaRPr>
          </a:p>
          <a:p>
            <a:pPr marL="914400" lvl="1" indent="-31546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</a:pPr>
            <a:endParaRPr sz="2900" dirty="0">
              <a:solidFill>
                <a:schemeClr val="dk1"/>
              </a:solidFill>
            </a:endParaRPr>
          </a:p>
        </p:txBody>
      </p:sp>
      <p:grpSp>
        <p:nvGrpSpPr>
          <p:cNvPr id="385" name="Google Shape;385;p49"/>
          <p:cNvGrpSpPr/>
          <p:nvPr/>
        </p:nvGrpSpPr>
        <p:grpSpPr>
          <a:xfrm>
            <a:off x="908050" y="2659033"/>
            <a:ext cx="10382250" cy="3952095"/>
            <a:chOff x="374650" y="2324313"/>
            <a:chExt cx="11461750" cy="4363016"/>
          </a:xfrm>
        </p:grpSpPr>
        <p:pic>
          <p:nvPicPr>
            <p:cNvPr id="386" name="Google Shape;386;p49"/>
            <p:cNvPicPr preferRelativeResize="0"/>
            <p:nvPr/>
          </p:nvPicPr>
          <p:blipFill rotWithShape="1">
            <a:blip r:embed="rId3">
              <a:alphaModFix/>
            </a:blip>
            <a:srcRect l="22604" t="36481" r="46042" b="26295"/>
            <a:stretch/>
          </p:blipFill>
          <p:spPr>
            <a:xfrm>
              <a:off x="374650" y="2387599"/>
              <a:ext cx="6438900" cy="429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49"/>
            <p:cNvSpPr/>
            <p:nvPr/>
          </p:nvSpPr>
          <p:spPr>
            <a:xfrm>
              <a:off x="431800" y="3848100"/>
              <a:ext cx="6184900" cy="1524000"/>
            </a:xfrm>
            <a:prstGeom prst="ellipse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8" name="Google Shape;388;p49"/>
            <p:cNvPicPr preferRelativeResize="0"/>
            <p:nvPr/>
          </p:nvPicPr>
          <p:blipFill rotWithShape="1">
            <a:blip r:embed="rId4">
              <a:alphaModFix/>
            </a:blip>
            <a:srcRect l="26041" t="17222" r="30416" b="13704"/>
            <a:stretch/>
          </p:blipFill>
          <p:spPr>
            <a:xfrm>
              <a:off x="6997700" y="2324313"/>
              <a:ext cx="4838700" cy="43177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9" name="Google Shape;389;p49"/>
            <p:cNvCxnSpPr/>
            <p:nvPr/>
          </p:nvCxnSpPr>
          <p:spPr>
            <a:xfrm flipH="1">
              <a:off x="4572000" y="2705100"/>
              <a:ext cx="2451100" cy="143510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0" name="Google Shape;390;p49"/>
            <p:cNvCxnSpPr/>
            <p:nvPr/>
          </p:nvCxnSpPr>
          <p:spPr>
            <a:xfrm flipH="1">
              <a:off x="5232400" y="3962400"/>
              <a:ext cx="2260600" cy="99060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pic>
        <p:nvPicPr>
          <p:cNvPr id="391" name="Google Shape;391;p49" descr="D:\成功大學課程\大三下\程式語言\期末報告\期末報告可以用到的圖片\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7800" y="0"/>
            <a:ext cx="2778125" cy="2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Channel</a:t>
            </a:r>
            <a:endParaRPr sz="5400"/>
          </a:p>
        </p:txBody>
      </p:sp>
      <p:sp>
        <p:nvSpPr>
          <p:cNvPr id="398" name="Google Shape;398;p5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1546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</a:pPr>
            <a:endParaRPr sz="2900">
              <a:solidFill>
                <a:schemeClr val="dk1"/>
              </a:solidFill>
            </a:endParaRPr>
          </a:p>
          <a:p>
            <a:pPr marL="914400" lvl="1" indent="-31546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</a:pPr>
            <a:endParaRPr sz="2900">
              <a:solidFill>
                <a:schemeClr val="dk1"/>
              </a:solidFill>
            </a:endParaRPr>
          </a:p>
        </p:txBody>
      </p:sp>
      <p:pic>
        <p:nvPicPr>
          <p:cNvPr id="399" name="Google Shape;399;p50" descr="D:\成功大學課程\大三下\程式語言\期末報告\期末報告可以用到的圖片\v2-196614147d78b8e54b34763e2f5b6fdb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0" y="1625600"/>
            <a:ext cx="8001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Channel (Cond.)</a:t>
            </a:r>
            <a:endParaRPr sz="5400"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供兩個 </a:t>
            </a: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goroutines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 可以互相通信，並彼此同步執行。</a:t>
            </a: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可以對它發送值，也可以從它上頭取得值。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創建通道</a:t>
            </a: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：</a:t>
            </a: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 err="1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opeator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</a:pPr>
            <a:endParaRPr sz="32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 charset="0"/>
              <a:buChar char="•"/>
            </a:pPr>
            <a:endParaRPr lang="en-US" sz="3200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Operator：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3" r="19845" b="13227"/>
          <a:stretch/>
        </p:blipFill>
        <p:spPr>
          <a:xfrm>
            <a:off x="1067583" y="3098802"/>
            <a:ext cx="673868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 rotWithShape="1">
          <a:blip r:embed="rId4">
            <a:alphaModFix/>
          </a:blip>
          <a:srcRect l="6250" t="39444" r="78646" b="45778"/>
          <a:stretch/>
        </p:blipFill>
        <p:spPr>
          <a:xfrm>
            <a:off x="1015999" y="4660900"/>
            <a:ext cx="3069167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Channel (Cond.)</a:t>
            </a:r>
            <a:endParaRPr sz="5400"/>
          </a:p>
        </p:txBody>
      </p:sp>
      <p:sp>
        <p:nvSpPr>
          <p:cNvPr id="415" name="Google Shape;415;p52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傳輸方向：</a:t>
            </a: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單向</a:t>
            </a: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雙向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有無buffer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：</a:t>
            </a: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Unbuffered </a:t>
            </a: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channel</a:t>
            </a: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Buffered </a:t>
            </a: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channel</a:t>
            </a: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使用時機？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16" name="Google Shape;416;p52" descr="D:\成功大學課程\大三下\程式語言\期末報告\期末報告可以用到的圖片\Screen+Shot+2014-02-16+at+10.10.54+A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0" y="165101"/>
            <a:ext cx="4102100" cy="313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 descr="D:\成功大學課程\大三下\程式語言\期末報告\期末報告可以用到的圖片\Screen+Shot+2014-02-17+at+8.38.15+AM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5749" y="3857625"/>
            <a:ext cx="5214521" cy="264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52"/>
          <p:cNvCxnSpPr/>
          <p:nvPr/>
        </p:nvCxnSpPr>
        <p:spPr>
          <a:xfrm rot="10800000" flipH="1">
            <a:off x="4826000" y="1389063"/>
            <a:ext cx="2298700" cy="22987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9" name="Google Shape;419;p52"/>
          <p:cNvCxnSpPr/>
          <p:nvPr/>
        </p:nvCxnSpPr>
        <p:spPr>
          <a:xfrm>
            <a:off x="4573724" y="4384174"/>
            <a:ext cx="2166754" cy="129700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5400"/>
              <a:t>Why Channel? </a:t>
            </a:r>
            <a:endParaRPr sz="5400"/>
          </a:p>
        </p:txBody>
      </p:sp>
      <p:sp>
        <p:nvSpPr>
          <p:cNvPr id="426" name="Google Shape;426;p53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透過Channel可在不同並行程式間傳輸資料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lvl="1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但Why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 </a:t>
            </a: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Channel？為何不用shared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 data</a:t>
            </a: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？</a:t>
            </a:r>
            <a:endParaRPr lang="en-US"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  <a:p>
            <a:pPr marL="482600" lvl="0" indent="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None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	</a:t>
            </a: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→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「</a:t>
            </a: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不要通過shared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 </a:t>
            </a: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data通信，而應該通過通信來share</a:t>
            </a: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Microsoft JhengHei"/>
              </a:rPr>
              <a:t> data」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/>
              <a:t>Garbage Collection (GC)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What?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Char char="○"/>
            </a:pPr>
            <a:r>
              <a:rPr lang="en-US" sz="2400" dirty="0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自動的記憶體管理機制</a:t>
            </a: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Char char="○"/>
            </a:pP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91440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Why?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C++ </a:t>
            </a:r>
            <a:r>
              <a:rPr lang="en-US" sz="2400" dirty="0" err="1" smtClean="0">
                <a:solidFill>
                  <a:srgbClr val="666666"/>
                </a:solidFill>
                <a:latin typeface="Arial"/>
                <a:ea typeface="Arial"/>
                <a:cs typeface="Arial"/>
              </a:rPr>
              <a:t>new&amp;delete</a:t>
            </a:r>
            <a:endParaRPr lang="en-US" sz="2400" dirty="0" smtClean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914400" lvl="0" indent="-4318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How?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 err="1">
                <a:solidFill>
                  <a:srgbClr val="666666"/>
                </a:solidFill>
                <a:latin typeface="Arial"/>
                <a:ea typeface="Arial"/>
                <a:cs typeface="Arial"/>
              </a:rPr>
              <a:t>gcStart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三色標記法(Tri-color marking)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lvl="2" indent="-431800">
              <a:spcBef>
                <a:spcPts val="0"/>
              </a:spcBef>
              <a:buClr>
                <a:srgbClr val="666666"/>
              </a:buClr>
              <a:buSzPts val="3200"/>
              <a:buFont typeface="Noto Sans Symbols"/>
              <a:buChar char="○"/>
            </a:pPr>
            <a:r>
              <a:rPr lang="en-US" sz="2400" dirty="0">
                <a:solidFill>
                  <a:srgbClr val="666666"/>
                </a:solidFill>
                <a:latin typeface="Arial"/>
                <a:ea typeface="Arial"/>
                <a:cs typeface="Arial"/>
              </a:rPr>
              <a:t>on-the-fly</a:t>
            </a:r>
            <a:endParaRPr sz="2400" dirty="0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666666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1973550"/>
            <a:ext cx="4095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/>
              <a:t>Compared to Python/Java</a:t>
            </a:r>
            <a:endParaRPr sz="5400"/>
          </a:p>
        </p:txBody>
      </p:sp>
      <p:graphicFrame>
        <p:nvGraphicFramePr>
          <p:cNvPr id="248" name="Google Shape;248;p31"/>
          <p:cNvGraphicFramePr/>
          <p:nvPr/>
        </p:nvGraphicFramePr>
        <p:xfrm>
          <a:off x="957726" y="1398824"/>
          <a:ext cx="9238200" cy="4596315"/>
        </p:xfrm>
        <a:graphic>
          <a:graphicData uri="http://schemas.openxmlformats.org/drawingml/2006/table">
            <a:tbl>
              <a:tblPr firstRow="1" bandRow="1">
                <a:noFill/>
                <a:tableStyleId>{4A35C173-744E-499C-BC24-F274077143BF}</a:tableStyleId>
              </a:tblPr>
              <a:tblGrid>
                <a:gridCol w="2309550"/>
                <a:gridCol w="2309550"/>
                <a:gridCol w="2309550"/>
                <a:gridCol w="2309550"/>
              </a:tblGrid>
              <a:tr h="40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n-US" sz="1800" b="1"/>
                        <a:t>Year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b="1"/>
                        <a:t>OOP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n-US" sz="1800" b="1"/>
                        <a:t>Reflection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Modifier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no(</a:t>
                      </a:r>
                      <a:r>
                        <a:rPr lang="en-US" sz="1200">
                          <a:solidFill>
                            <a:srgbClr val="181717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They can be handled only from within the class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public、protect、private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Performance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191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Feature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garbage collector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concurrency&amp;</a:t>
                      </a:r>
                      <a:br>
                        <a:rPr lang="en-US" sz="1800"/>
                      </a:br>
                      <a:r>
                        <a:rPr lang="en-US" sz="1800"/>
                        <a:t>channel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grpc&amp;</a:t>
                      </a:r>
                      <a:endParaRPr sz="18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Protocol Buffers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wide range of applications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plenty of Library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wide range of applications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high portability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070746" y="2224585"/>
            <a:ext cx="873457" cy="1323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51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75" y="3140700"/>
            <a:ext cx="10885368" cy="36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Reflection(一)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t="-70830" b="70830"/>
          <a:stretch/>
        </p:blipFill>
        <p:spPr>
          <a:xfrm>
            <a:off x="0" y="-1961830"/>
            <a:ext cx="12191999" cy="4431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2"/>
          <p:cNvCxnSpPr/>
          <p:nvPr/>
        </p:nvCxnSpPr>
        <p:spPr>
          <a:xfrm>
            <a:off x="265650" y="3050175"/>
            <a:ext cx="117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22"/>
          <p:cNvSpPr txBox="1"/>
          <p:nvPr/>
        </p:nvSpPr>
        <p:spPr>
          <a:xfrm>
            <a:off x="551000" y="2558225"/>
            <a:ext cx="56673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程式Ａ</a:t>
            </a:r>
            <a:endParaRPr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33400" y="3098400"/>
            <a:ext cx="56673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程式Ｂ</a:t>
            </a:r>
            <a:endParaRPr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1111850" y="1712050"/>
            <a:ext cx="5903700" cy="37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719050" y="3307575"/>
            <a:ext cx="56673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在比大小的class中，需要呼叫此function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538550" y="3691800"/>
            <a:ext cx="1180500" cy="37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 rot="10800000">
            <a:off x="6631550" y="2141975"/>
            <a:ext cx="315000" cy="1161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22"/>
          <p:cNvSpPr txBox="1"/>
          <p:nvPr/>
        </p:nvSpPr>
        <p:spPr>
          <a:xfrm>
            <a:off x="6153725" y="5414825"/>
            <a:ext cx="6650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不能直接只用此函數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6488550" y="6003475"/>
            <a:ext cx="6650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Gill Sans"/>
                <a:ea typeface="Gill Sans"/>
                <a:cs typeface="Gill Sans"/>
                <a:sym typeface="Gill Sans"/>
              </a:rPr>
              <a:t>只能直接建立物件，才能去做呼叫</a:t>
            </a:r>
            <a:endParaRPr sz="1800">
              <a:solidFill>
                <a:srgbClr val="3876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616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95534" y="3184616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826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</a:pPr>
            <a:r>
              <a:rPr lang="en-US" dirty="0" err="1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Gill Sans"/>
              </a:rPr>
              <a:t>除了宣告</a:t>
            </a:r>
            <a:r>
              <a:rPr lang="en-US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Gill Sans"/>
              </a:rPr>
              <a:t>static之外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Gill Sans"/>
            </a:endParaRPr>
          </a:p>
          <a:p>
            <a:pPr marL="482600">
              <a:lnSpc>
                <a:spcPct val="115000"/>
              </a:lnSpc>
              <a:spcBef>
                <a:spcPts val="1100"/>
              </a:spcBef>
              <a:buClr>
                <a:srgbClr val="666666"/>
              </a:buClr>
              <a:buSzPts val="3200"/>
            </a:pPr>
            <a:r>
              <a:rPr lang="en-US" dirty="0">
                <a:solidFill>
                  <a:srgbClr val="666666"/>
                </a:solidFill>
                <a:latin typeface="Arial"/>
                <a:ea typeface="Arial"/>
                <a:cs typeface="Arial"/>
                <a:sym typeface="Gill Sans"/>
              </a:rPr>
              <a:t>如果能直接使用此函數，不是更好嗎？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4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/>
              <a:t>Introduction</a:t>
            </a:r>
            <a:endParaRPr sz="54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>
                <a:solidFill>
                  <a:srgbClr val="666666"/>
                </a:solidFill>
              </a:rPr>
              <a:t>又叫golang</a:t>
            </a:r>
            <a:endParaRPr sz="3200" dirty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2007</a:t>
            </a:r>
            <a:r>
              <a:rPr lang="zh-TW" altLang="en-US" sz="3200" dirty="0" smtClean="0">
                <a:solidFill>
                  <a:srgbClr val="666666"/>
                </a:solidFill>
              </a:rPr>
              <a:t>年</a:t>
            </a:r>
            <a:r>
              <a:rPr lang="en-US" sz="3200" dirty="0" smtClean="0">
                <a:solidFill>
                  <a:srgbClr val="666666"/>
                </a:solidFill>
              </a:rPr>
              <a:t>9</a:t>
            </a:r>
            <a:r>
              <a:rPr lang="zh-TW" altLang="en-US" sz="3200" dirty="0" smtClean="0">
                <a:solidFill>
                  <a:srgbClr val="666666"/>
                </a:solidFill>
              </a:rPr>
              <a:t>月</a:t>
            </a:r>
            <a:r>
              <a:rPr lang="en-US" sz="3200" dirty="0" smtClean="0">
                <a:solidFill>
                  <a:srgbClr val="666666"/>
                </a:solidFill>
              </a:rPr>
              <a:t>，Rob </a:t>
            </a:r>
            <a:r>
              <a:rPr lang="en-US" sz="3200" dirty="0" err="1">
                <a:solidFill>
                  <a:srgbClr val="666666"/>
                </a:solidFill>
              </a:rPr>
              <a:t>Mike正式命名Go</a:t>
            </a:r>
            <a:endParaRPr sz="3200" dirty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2008</a:t>
            </a:r>
            <a:r>
              <a:rPr lang="zh-TW" altLang="en-US" sz="3200" dirty="0" smtClean="0">
                <a:solidFill>
                  <a:srgbClr val="666666"/>
                </a:solidFill>
              </a:rPr>
              <a:t>年</a:t>
            </a:r>
            <a:r>
              <a:rPr lang="en-US" sz="3200" dirty="0" smtClean="0">
                <a:solidFill>
                  <a:srgbClr val="666666"/>
                </a:solidFill>
              </a:rPr>
              <a:t>5</a:t>
            </a:r>
            <a:r>
              <a:rPr lang="zh-TW" altLang="en-US" sz="3200" dirty="0" smtClean="0">
                <a:solidFill>
                  <a:srgbClr val="666666"/>
                </a:solidFill>
              </a:rPr>
              <a:t>月</a:t>
            </a:r>
            <a:r>
              <a:rPr lang="en-US" sz="3200" dirty="0" smtClean="0">
                <a:solidFill>
                  <a:srgbClr val="666666"/>
                </a:solidFill>
              </a:rPr>
              <a:t>，Google</a:t>
            </a:r>
            <a:r>
              <a:rPr lang="en-US" sz="3200" dirty="0">
                <a:solidFill>
                  <a:srgbClr val="666666"/>
                </a:solidFill>
              </a:rPr>
              <a:t>全力支援該專案</a:t>
            </a:r>
            <a:endParaRPr sz="3200" dirty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2009</a:t>
            </a:r>
            <a:r>
              <a:rPr lang="zh-TW" altLang="en-US" sz="3200" dirty="0" smtClean="0">
                <a:solidFill>
                  <a:srgbClr val="666666"/>
                </a:solidFill>
              </a:rPr>
              <a:t>年</a:t>
            </a:r>
            <a:r>
              <a:rPr lang="en-US" altLang="zh-TW" sz="3200" dirty="0" smtClean="0">
                <a:solidFill>
                  <a:srgbClr val="666666"/>
                </a:solidFill>
              </a:rPr>
              <a:t>1</a:t>
            </a:r>
            <a:r>
              <a:rPr lang="en-US" sz="3200" dirty="0" smtClean="0">
                <a:solidFill>
                  <a:srgbClr val="666666"/>
                </a:solidFill>
              </a:rPr>
              <a:t>1</a:t>
            </a:r>
            <a:r>
              <a:rPr lang="zh-TW" altLang="en-US" sz="3200" dirty="0" smtClean="0">
                <a:solidFill>
                  <a:srgbClr val="666666"/>
                </a:solidFill>
              </a:rPr>
              <a:t>月</a:t>
            </a:r>
            <a:r>
              <a:rPr lang="en-US" sz="3200" dirty="0" smtClean="0">
                <a:solidFill>
                  <a:srgbClr val="666666"/>
                </a:solidFill>
              </a:rPr>
              <a:t>，Go</a:t>
            </a:r>
            <a:r>
              <a:rPr lang="zh-TW" altLang="en-US" sz="3200" dirty="0" smtClean="0">
                <a:solidFill>
                  <a:srgbClr val="666666"/>
                </a:solidFill>
              </a:rPr>
              <a:t>對外發佈</a:t>
            </a:r>
            <a:endParaRPr lang="en-US" altLang="zh-TW" sz="3200" dirty="0" smtClean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2012</a:t>
            </a:r>
            <a:r>
              <a:rPr lang="en-US" sz="3200" dirty="0">
                <a:solidFill>
                  <a:srgbClr val="666666"/>
                </a:solidFill>
              </a:rPr>
              <a:t>年3月28日，Go釋出第一個正式的穩定版本</a:t>
            </a:r>
            <a:endParaRPr sz="3200" dirty="0">
              <a:solidFill>
                <a:srgbClr val="666666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>
                <a:solidFill>
                  <a:srgbClr val="666666"/>
                </a:solidFill>
              </a:rPr>
              <a:t>被評選為TIOBE</a:t>
            </a:r>
            <a:r>
              <a:rPr lang="en-US" sz="3200" dirty="0">
                <a:solidFill>
                  <a:srgbClr val="666666"/>
                </a:solidFill>
              </a:rPr>
              <a:t> 2016 </a:t>
            </a:r>
            <a:r>
              <a:rPr lang="en-US" sz="3200" dirty="0" err="1">
                <a:solidFill>
                  <a:srgbClr val="666666"/>
                </a:solidFill>
              </a:rPr>
              <a:t>年最佳語言（TIOBE</a:t>
            </a:r>
            <a:r>
              <a:rPr lang="en-US" sz="3200" dirty="0">
                <a:solidFill>
                  <a:srgbClr val="666666"/>
                </a:solidFill>
              </a:rPr>
              <a:t>）</a:t>
            </a:r>
            <a:endParaRPr sz="3200" dirty="0"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t="26454" b="8195"/>
          <a:stretch/>
        </p:blipFill>
        <p:spPr>
          <a:xfrm>
            <a:off x="7812700" y="4433375"/>
            <a:ext cx="3838575" cy="1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609600" y="168946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Reflection(二)</a:t>
            </a:r>
            <a:endParaRPr dirty="0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l="334" b="9198"/>
          <a:stretch/>
        </p:blipFill>
        <p:spPr>
          <a:xfrm>
            <a:off x="771659" y="1159546"/>
            <a:ext cx="10398472" cy="5530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6833800" y="4039800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458825" y="3598350"/>
            <a:ext cx="45600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C0000"/>
                </a:solidFill>
                <a:highlight>
                  <a:srgbClr val="F7F7F7"/>
                </a:highlight>
              </a:rPr>
              <a:t>在不更動已編譯好程式碼的情況下</a:t>
            </a:r>
            <a:endParaRPr sz="2000" dirty="0">
              <a:solidFill>
                <a:srgbClr val="CC0000"/>
              </a:solidFill>
              <a:highlight>
                <a:srgbClr val="F7F7F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C0000"/>
                </a:solidFill>
                <a:highlight>
                  <a:srgbClr val="F7F7F7"/>
                </a:highlight>
              </a:rPr>
              <a:t>卻能大幅地影響程式的行為</a:t>
            </a:r>
            <a:endParaRPr sz="2000" dirty="0">
              <a:solidFill>
                <a:srgbClr val="CC0000"/>
              </a:solidFill>
              <a:highlight>
                <a:srgbClr val="F7F7F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C0000"/>
                </a:solidFill>
                <a:highlight>
                  <a:srgbClr val="F7F7F7"/>
                </a:highlight>
              </a:rPr>
              <a:t>這便是Reflection的動態威力所在</a:t>
            </a:r>
            <a:endParaRPr sz="2000" dirty="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55893" y="1405719"/>
            <a:ext cx="1078173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7438030" y="1856096"/>
            <a:ext cx="1105469" cy="13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箭頭接點 5"/>
          <p:cNvCxnSpPr/>
          <p:nvPr/>
        </p:nvCxnSpPr>
        <p:spPr>
          <a:xfrm flipV="1">
            <a:off x="5459104" y="1760561"/>
            <a:ext cx="1596789" cy="1323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/>
          <p:nvPr/>
        </p:nvCxnSpPr>
        <p:spPr>
          <a:xfrm flipV="1">
            <a:off x="5008728" y="2101755"/>
            <a:ext cx="2647666" cy="1596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74506" y="1951631"/>
            <a:ext cx="477672" cy="167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/>
          <p:nvPr/>
        </p:nvCxnSpPr>
        <p:spPr>
          <a:xfrm>
            <a:off x="1405719" y="3439236"/>
            <a:ext cx="696036" cy="46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 flipH="1">
            <a:off x="1787857" y="5581934"/>
            <a:ext cx="873456" cy="682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 dirty="0"/>
              <a:t>Compared to Python/Java</a:t>
            </a:r>
            <a:endParaRPr sz="5400" dirty="0"/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957726" y="1398824"/>
          <a:ext cx="9238200" cy="4596315"/>
        </p:xfrm>
        <a:graphic>
          <a:graphicData uri="http://schemas.openxmlformats.org/drawingml/2006/table">
            <a:tbl>
              <a:tblPr firstRow="1" bandRow="1">
                <a:noFill/>
                <a:tableStyleId>{4A35C173-744E-499C-BC24-F274077143BF}</a:tableStyleId>
              </a:tblPr>
              <a:tblGrid>
                <a:gridCol w="2309550"/>
                <a:gridCol w="2309550"/>
                <a:gridCol w="2309550"/>
                <a:gridCol w="2309550"/>
              </a:tblGrid>
              <a:tr h="40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n-US" sz="1800" b="1"/>
                        <a:t>Year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b="1"/>
                        <a:t>OOP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n-US" sz="1800" b="1"/>
                        <a:t>Reflection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Modifier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no(</a:t>
                      </a:r>
                      <a:r>
                        <a:rPr lang="en-US" sz="1200">
                          <a:solidFill>
                            <a:srgbClr val="181717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They can be handled only from within the class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public、protect、private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Performance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191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Feature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garbage collector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concurrency&amp;</a:t>
                      </a:r>
                      <a:br>
                        <a:rPr lang="en-US" sz="1800"/>
                      </a:br>
                      <a:r>
                        <a:rPr lang="en-US" sz="1800"/>
                        <a:t>channel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grpc&amp;</a:t>
                      </a:r>
                      <a:endParaRPr sz="18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Protocol Buffers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wide range of applications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plenty of Library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wide range of applications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high portability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643951" y="4967785"/>
            <a:ext cx="1828801" cy="641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45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 dirty="0"/>
              <a:t>Our Project</a:t>
            </a:r>
            <a:endParaRPr sz="5400" dirty="0"/>
          </a:p>
        </p:txBody>
      </p:sp>
      <p:sp>
        <p:nvSpPr>
          <p:cNvPr id="432" name="Google Shape;432;p54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19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2"/>
              <a:buNone/>
            </a:pPr>
            <a:endParaRPr sz="3200"/>
          </a:p>
        </p:txBody>
      </p:sp>
      <p:pic>
        <p:nvPicPr>
          <p:cNvPr id="433" name="Google Shape;433;p54" descr="D:\成功大學課程\大三下\程式語言\期末報告\期末報告可以用到的圖片\fiveyea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137" y="1142999"/>
            <a:ext cx="9229726" cy="536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Matrix Multiplication</a:t>
            </a:r>
            <a:endParaRPr lang="zh-TW" altLang="en-US" sz="5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285875" y="1882774"/>
            <a:ext cx="9890125" cy="3451225"/>
            <a:chOff x="777875" y="2289175"/>
            <a:chExt cx="8273889" cy="2562650"/>
          </a:xfrm>
        </p:grpSpPr>
        <p:pic>
          <p:nvPicPr>
            <p:cNvPr id="1026" name="Picture 2" descr="C:\Users\yan\Desktop\matrix lin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875" y="2289175"/>
              <a:ext cx="3308189" cy="2562225"/>
            </a:xfrm>
            <a:prstGeom prst="rect">
              <a:avLst/>
            </a:prstGeom>
            <a:noFill/>
          </p:spPr>
        </p:pic>
        <p:sp>
          <p:nvSpPr>
            <p:cNvPr id="6" name="文字方塊 5"/>
            <p:cNvSpPr txBox="1"/>
            <p:nvPr/>
          </p:nvSpPr>
          <p:spPr>
            <a:xfrm>
              <a:off x="4457700" y="3048000"/>
              <a:ext cx="977900" cy="89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/>
                <a:t>╳</a:t>
              </a:r>
              <a:endParaRPr lang="zh-TW" altLang="en-US" sz="7200" b="1" dirty="0"/>
            </a:p>
          </p:txBody>
        </p:sp>
        <p:pic>
          <p:nvPicPr>
            <p:cNvPr id="7" name="Picture 2" descr="C:\Users\yan\Desktop\matrix lin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43575" y="2289600"/>
              <a:ext cx="3308189" cy="2562225"/>
            </a:xfrm>
            <a:prstGeom prst="rect">
              <a:avLst/>
            </a:prstGeom>
            <a:noFill/>
          </p:spPr>
        </p:pic>
      </p:grpSp>
      <p:sp>
        <p:nvSpPr>
          <p:cNvPr id="9" name="矩形 8"/>
          <p:cNvSpPr/>
          <p:nvPr/>
        </p:nvSpPr>
        <p:spPr>
          <a:xfrm>
            <a:off x="1537000" y="1943100"/>
            <a:ext cx="3479800" cy="67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A11 A12 A13 A14 … A1n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537000" y="2705100"/>
            <a:ext cx="3479800" cy="67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A21 A22 A23 A24 … A2n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073400" y="3492500"/>
            <a:ext cx="368300" cy="927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1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100"/>
              </a:lnSpc>
            </a:pP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536700" y="4559300"/>
            <a:ext cx="3479800" cy="67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An1 An2 An3 An4 … Ann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506000" y="1879600"/>
            <a:ext cx="774400" cy="347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A11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A21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A31 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A41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 An1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8344200" y="1879600"/>
            <a:ext cx="774400" cy="347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A12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A22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A32 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A42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An2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9194800" y="3340100"/>
            <a:ext cx="876300" cy="55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. . .</a:t>
            </a:r>
          </a:p>
        </p:txBody>
      </p:sp>
      <p:sp>
        <p:nvSpPr>
          <p:cNvPr id="20" name="矩形 19"/>
          <p:cNvSpPr/>
          <p:nvPr/>
        </p:nvSpPr>
        <p:spPr>
          <a:xfrm>
            <a:off x="10134900" y="1879200"/>
            <a:ext cx="774400" cy="347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A1n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A2n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A3n 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A4n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.</a:t>
            </a:r>
          </a:p>
          <a:p>
            <a:pPr algn="ctr">
              <a:lnSpc>
                <a:spcPts val="2700"/>
              </a:lnSpc>
            </a:pPr>
            <a:r>
              <a:rPr lang="en-US" altLang="zh-TW" sz="2400" dirty="0" smtClean="0"/>
              <a:t>Ann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6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76200"/>
            <a:ext cx="7010400" cy="66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7"/>
          <p:cNvSpPr/>
          <p:nvPr/>
        </p:nvSpPr>
        <p:spPr>
          <a:xfrm>
            <a:off x="3591975" y="1219200"/>
            <a:ext cx="33402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7"/>
          <p:cNvSpPr/>
          <p:nvPr/>
        </p:nvSpPr>
        <p:spPr>
          <a:xfrm>
            <a:off x="3956050" y="1913475"/>
            <a:ext cx="26691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7"/>
          <p:cNvSpPr/>
          <p:nvPr/>
        </p:nvSpPr>
        <p:spPr>
          <a:xfrm>
            <a:off x="3500950" y="5325525"/>
            <a:ext cx="20130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7"/>
          <p:cNvSpPr/>
          <p:nvPr/>
        </p:nvSpPr>
        <p:spPr>
          <a:xfrm>
            <a:off x="3890425" y="5806000"/>
            <a:ext cx="20997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7"/>
          <p:cNvSpPr/>
          <p:nvPr/>
        </p:nvSpPr>
        <p:spPr>
          <a:xfrm>
            <a:off x="3956050" y="6102400"/>
            <a:ext cx="2895600" cy="20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4318000" y="3100925"/>
            <a:ext cx="23919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" name="Google Shape;465;p57"/>
          <p:cNvSpPr txBox="1"/>
          <p:nvPr/>
        </p:nvSpPr>
        <p:spPr>
          <a:xfrm>
            <a:off x="755650" y="1100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 是 乘數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 是 被乘數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6" name="Google Shape;466;p57"/>
          <p:cNvCxnSpPr/>
          <p:nvPr/>
        </p:nvCxnSpPr>
        <p:spPr>
          <a:xfrm rot="10800000">
            <a:off x="6765675" y="2112700"/>
            <a:ext cx="1431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57"/>
          <p:cNvSpPr txBox="1"/>
          <p:nvPr/>
        </p:nvSpPr>
        <p:spPr>
          <a:xfrm>
            <a:off x="8243475" y="1858825"/>
            <a:ext cx="6650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加入第一層goroutine</a:t>
            </a:r>
            <a:endParaRPr sz="18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8" name="Google Shape;468;p57"/>
          <p:cNvCxnSpPr/>
          <p:nvPr/>
        </p:nvCxnSpPr>
        <p:spPr>
          <a:xfrm rot="10800000">
            <a:off x="6932175" y="6247175"/>
            <a:ext cx="1431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57"/>
          <p:cNvSpPr txBox="1"/>
          <p:nvPr/>
        </p:nvSpPr>
        <p:spPr>
          <a:xfrm>
            <a:off x="8409975" y="5993300"/>
            <a:ext cx="6650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加入第二層goroutine</a:t>
            </a:r>
            <a:endParaRPr sz="18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60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58"/>
          <p:cNvGrpSpPr/>
          <p:nvPr/>
        </p:nvGrpSpPr>
        <p:grpSpPr>
          <a:xfrm>
            <a:off x="1166675" y="1878125"/>
            <a:ext cx="9890125" cy="3480200"/>
            <a:chOff x="1285875" y="1879200"/>
            <a:chExt cx="9890125" cy="3480200"/>
          </a:xfrm>
        </p:grpSpPr>
        <p:grpSp>
          <p:nvGrpSpPr>
            <p:cNvPr id="475" name="Google Shape;475;p58"/>
            <p:cNvGrpSpPr/>
            <p:nvPr/>
          </p:nvGrpSpPr>
          <p:grpSpPr>
            <a:xfrm>
              <a:off x="1285875" y="1882774"/>
              <a:ext cx="9890125" cy="3451225"/>
              <a:chOff x="777875" y="2289175"/>
              <a:chExt cx="8273889" cy="2562650"/>
            </a:xfrm>
          </p:grpSpPr>
          <p:pic>
            <p:nvPicPr>
              <p:cNvPr id="476" name="Google Shape;476;p58" descr="C:\Users\yan\Desktop\matrix line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77875" y="2289175"/>
                <a:ext cx="3308189" cy="2562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" name="Google Shape;477;p58"/>
              <p:cNvSpPr txBox="1"/>
              <p:nvPr/>
            </p:nvSpPr>
            <p:spPr>
              <a:xfrm>
                <a:off x="4457700" y="3048000"/>
                <a:ext cx="977900" cy="891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╳</a:t>
                </a:r>
                <a:endParaRPr sz="7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8" name="Google Shape;478;p58" descr="C:\Users\yan\Desktop\matrix line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743575" y="2289600"/>
                <a:ext cx="3308189" cy="2562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9" name="Google Shape;479;p58"/>
            <p:cNvSpPr/>
            <p:nvPr/>
          </p:nvSpPr>
          <p:spPr>
            <a:xfrm>
              <a:off x="1400519" y="1943100"/>
              <a:ext cx="3703291" cy="6731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A11 A12 A13 A14 … A1n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8"/>
            <p:cNvSpPr/>
            <p:nvPr/>
          </p:nvSpPr>
          <p:spPr>
            <a:xfrm>
              <a:off x="1400519" y="2705100"/>
              <a:ext cx="3703291" cy="6731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A21 A22 A23 A24 … A2n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8"/>
            <p:cNvSpPr/>
            <p:nvPr/>
          </p:nvSpPr>
          <p:spPr>
            <a:xfrm>
              <a:off x="3073400" y="3492500"/>
              <a:ext cx="368300" cy="9271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8"/>
            <p:cNvSpPr/>
            <p:nvPr/>
          </p:nvSpPr>
          <p:spPr>
            <a:xfrm>
              <a:off x="1400220" y="4559300"/>
              <a:ext cx="3703590" cy="6731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An1 An2 An3 An4 … Ann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8"/>
            <p:cNvSpPr/>
            <p:nvPr/>
          </p:nvSpPr>
          <p:spPr>
            <a:xfrm>
              <a:off x="7506000" y="1879600"/>
              <a:ext cx="774400" cy="34798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A11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A21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A31 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A41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An1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8"/>
            <p:cNvSpPr/>
            <p:nvPr/>
          </p:nvSpPr>
          <p:spPr>
            <a:xfrm>
              <a:off x="8344200" y="1879600"/>
              <a:ext cx="774400" cy="34798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A12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A22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A32 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A42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An2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9194800" y="3340100"/>
              <a:ext cx="876300" cy="5588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486" name="Google Shape;486;p58"/>
            <p:cNvSpPr/>
            <p:nvPr/>
          </p:nvSpPr>
          <p:spPr>
            <a:xfrm>
              <a:off x="10134900" y="1879200"/>
              <a:ext cx="774400" cy="3479800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A1n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A2n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A3n 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A4n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Ann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58"/>
          <p:cNvSpPr txBox="1"/>
          <p:nvPr/>
        </p:nvSpPr>
        <p:spPr>
          <a:xfrm>
            <a:off x="1720450" y="5366725"/>
            <a:ext cx="6650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同時去找每一列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7801000" y="5442925"/>
            <a:ext cx="6650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同時去找每一行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9" name="Google Shape;489;p58"/>
          <p:cNvCxnSpPr/>
          <p:nvPr/>
        </p:nvCxnSpPr>
        <p:spPr>
          <a:xfrm>
            <a:off x="129575" y="1554675"/>
            <a:ext cx="14529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58"/>
          <p:cNvSpPr txBox="1"/>
          <p:nvPr/>
        </p:nvSpPr>
        <p:spPr>
          <a:xfrm>
            <a:off x="129575" y="758925"/>
            <a:ext cx="53310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第一個goroutine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58"/>
          <p:cNvSpPr txBox="1"/>
          <p:nvPr/>
        </p:nvSpPr>
        <p:spPr>
          <a:xfrm>
            <a:off x="5733200" y="758925"/>
            <a:ext cx="53310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每一列再接第二個goroutine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2" name="Google Shape;492;p58"/>
          <p:cNvCxnSpPr/>
          <p:nvPr/>
        </p:nvCxnSpPr>
        <p:spPr>
          <a:xfrm>
            <a:off x="5733200" y="1554675"/>
            <a:ext cx="14529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5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3219" y="152400"/>
            <a:ext cx="7905226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9"/>
          <p:cNvSpPr/>
          <p:nvPr/>
        </p:nvSpPr>
        <p:spPr>
          <a:xfrm>
            <a:off x="3873500" y="2667000"/>
            <a:ext cx="21378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9"/>
          <p:cNvSpPr/>
          <p:nvPr/>
        </p:nvSpPr>
        <p:spPr>
          <a:xfrm>
            <a:off x="4322225" y="3486150"/>
            <a:ext cx="42186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9"/>
          <p:cNvSpPr/>
          <p:nvPr/>
        </p:nvSpPr>
        <p:spPr>
          <a:xfrm>
            <a:off x="4322225" y="5147725"/>
            <a:ext cx="28956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9"/>
          <p:cNvSpPr/>
          <p:nvPr/>
        </p:nvSpPr>
        <p:spPr>
          <a:xfrm>
            <a:off x="3494600" y="1543050"/>
            <a:ext cx="3987900" cy="2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7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9060"/>
                  </p:ext>
                </p:extLst>
              </p:nvPr>
            </p:nvGraphicFramePr>
            <p:xfrm>
              <a:off x="659047" y="1219200"/>
              <a:ext cx="8231117" cy="3555268"/>
            </p:xfrm>
            <a:graphic>
              <a:graphicData uri="http://schemas.openxmlformats.org/drawingml/2006/table">
                <a:tbl>
                  <a:tblPr firstRow="1" bandRow="1">
                    <a:tableStyleId>{4A35C173-744E-499C-BC24-F274077143BF}</a:tableStyleId>
                  </a:tblPr>
                  <a:tblGrid>
                    <a:gridCol w="2429807"/>
                    <a:gridCol w="2429807"/>
                    <a:gridCol w="3371503"/>
                  </a:tblGrid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j-lt"/>
                            </a:rPr>
                            <a:t>Matrix</a:t>
                          </a:r>
                          <a:r>
                            <a:rPr lang="en-US" altLang="zh-TW" sz="2800" baseline="0" dirty="0" smtClean="0">
                              <a:latin typeface="+mj-lt"/>
                            </a:rPr>
                            <a:t> size</a:t>
                          </a:r>
                          <a:endParaRPr lang="zh-TW" altLang="en-US" sz="2800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2800" b="1" i="0" u="none" strike="noStrike" cap="none" dirty="0" smtClean="0">
                              <a:solidFill>
                                <a:schemeClr val="lt1"/>
                              </a:solidFill>
                              <a:latin typeface="+mj-lt"/>
                              <a:ea typeface="Gill Sans MT"/>
                              <a:cs typeface="Gill Sans MT"/>
                              <a:sym typeface="Arial"/>
                            </a:rPr>
                            <a:t>Concurrency</a:t>
                          </a:r>
                          <a:endParaRPr lang="zh-TW" altLang="en-US" sz="2800" b="1" i="0" u="none" strike="noStrike" cap="none" dirty="0">
                            <a:solidFill>
                              <a:schemeClr val="lt1"/>
                            </a:solidFill>
                            <a:latin typeface="+mj-lt"/>
                            <a:ea typeface="Gill Sans MT"/>
                            <a:cs typeface="Gill Sans MT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2800" b="1" i="0" u="none" strike="noStrike" cap="none" dirty="0" smtClean="0">
                              <a:solidFill>
                                <a:schemeClr val="lt1"/>
                              </a:solidFill>
                              <a:latin typeface="+mj-lt"/>
                              <a:ea typeface="Gill Sans MT"/>
                              <a:cs typeface="Gill Sans MT"/>
                              <a:sym typeface="Arial"/>
                            </a:rPr>
                            <a:t>Non </a:t>
                          </a:r>
                          <a:r>
                            <a:rPr lang="en-US" altLang="zh-TW" sz="2800" b="1" i="0" u="none" strike="noStrike" cap="none" dirty="0" smtClean="0">
                              <a:solidFill>
                                <a:schemeClr val="lt1"/>
                              </a:solidFill>
                              <a:latin typeface="Gill Sans MT"/>
                              <a:ea typeface="Gill Sans MT"/>
                              <a:cs typeface="Gill Sans MT"/>
                              <a:sym typeface="Arial"/>
                            </a:rPr>
                            <a:t>Concurrency</a:t>
                          </a:r>
                          <a:endParaRPr lang="zh-TW" altLang="en-US" sz="2800" b="1" i="0" u="none" strike="noStrike" cap="none" dirty="0" smtClean="0">
                            <a:solidFill>
                              <a:schemeClr val="lt1"/>
                            </a:solidFill>
                            <a:latin typeface="Gill Sans MT"/>
                            <a:ea typeface="Gill Sans MT"/>
                            <a:cs typeface="Gill Sans MT"/>
                            <a:sym typeface="Arial"/>
                          </a:endParaRP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endParaRPr lang="zh-TW" altLang="en-US" sz="2800" b="1" i="0" u="none" strike="noStrike" cap="none" dirty="0">
                            <a:solidFill>
                              <a:schemeClr val="lt1"/>
                            </a:solidFill>
                            <a:latin typeface="+mj-lt"/>
                            <a:ea typeface="Gill Sans MT"/>
                            <a:cs typeface="Gill Sans MT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10*10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178.578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oMath>
                          </a14:m>
                          <a:endParaRPr lang="zh-TW" altLang="en-US" sz="2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26.347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oMath>
                          </a14:m>
                          <a:endParaRPr lang="zh-TW" altLang="en-US" sz="2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70*70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3.166576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ms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3.267789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ms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1000*1000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2.029069954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4.260588565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2000*2000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14.085591838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52.790743769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9060"/>
                  </p:ext>
                </p:extLst>
              </p:nvPr>
            </p:nvGraphicFramePr>
            <p:xfrm>
              <a:off x="659047" y="1219200"/>
              <a:ext cx="8231117" cy="3555268"/>
            </p:xfrm>
            <a:graphic>
              <a:graphicData uri="http://schemas.openxmlformats.org/drawingml/2006/table">
                <a:tbl>
                  <a:tblPr firstRow="1" bandRow="1">
                    <a:tableStyleId>{4A35C173-744E-499C-BC24-F274077143BF}</a:tableStyleId>
                  </a:tblPr>
                  <a:tblGrid>
                    <a:gridCol w="2429807"/>
                    <a:gridCol w="2429807"/>
                    <a:gridCol w="3371503"/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j-lt"/>
                            </a:rPr>
                            <a:t>Matrix</a:t>
                          </a:r>
                          <a:r>
                            <a:rPr lang="en-US" altLang="zh-TW" sz="2800" baseline="0" dirty="0" smtClean="0">
                              <a:latin typeface="+mj-lt"/>
                            </a:rPr>
                            <a:t> size</a:t>
                          </a:r>
                          <a:endParaRPr lang="zh-TW" altLang="en-US" sz="2800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2800" b="1" i="0" u="none" strike="noStrike" cap="none" dirty="0" smtClean="0">
                              <a:solidFill>
                                <a:schemeClr val="lt1"/>
                              </a:solidFill>
                              <a:latin typeface="+mj-lt"/>
                              <a:ea typeface="Gill Sans MT"/>
                              <a:cs typeface="Gill Sans MT"/>
                              <a:sym typeface="Arial"/>
                            </a:rPr>
                            <a:t>Concurrency</a:t>
                          </a:r>
                          <a:endParaRPr lang="zh-TW" altLang="en-US" sz="2800" b="1" i="0" u="none" strike="noStrike" cap="none" dirty="0">
                            <a:solidFill>
                              <a:schemeClr val="lt1"/>
                            </a:solidFill>
                            <a:latin typeface="+mj-lt"/>
                            <a:ea typeface="Gill Sans MT"/>
                            <a:cs typeface="Gill Sans MT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2800" b="1" i="0" u="none" strike="noStrike" cap="none" dirty="0" smtClean="0">
                              <a:solidFill>
                                <a:schemeClr val="lt1"/>
                              </a:solidFill>
                              <a:latin typeface="+mj-lt"/>
                              <a:ea typeface="Gill Sans MT"/>
                              <a:cs typeface="Gill Sans MT"/>
                              <a:sym typeface="Arial"/>
                            </a:rPr>
                            <a:t>Non </a:t>
                          </a:r>
                          <a:r>
                            <a:rPr lang="en-US" altLang="zh-TW" sz="2800" b="1" i="0" u="none" strike="noStrike" cap="none" dirty="0" smtClean="0">
                              <a:solidFill>
                                <a:schemeClr val="lt1"/>
                              </a:solidFill>
                              <a:latin typeface="Gill Sans MT"/>
                              <a:ea typeface="Gill Sans MT"/>
                              <a:cs typeface="Gill Sans MT"/>
                              <a:sym typeface="Arial"/>
                            </a:rPr>
                            <a:t>Concurrency</a:t>
                          </a:r>
                          <a:endParaRPr lang="zh-TW" altLang="en-US" sz="2800" b="1" i="0" u="none" strike="noStrike" cap="none" dirty="0" smtClean="0">
                            <a:solidFill>
                              <a:schemeClr val="lt1"/>
                            </a:solidFill>
                            <a:latin typeface="Gill Sans MT"/>
                            <a:ea typeface="Gill Sans MT"/>
                            <a:cs typeface="Gill Sans MT"/>
                            <a:sym typeface="Arial"/>
                          </a:endParaRP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endParaRPr lang="zh-TW" altLang="en-US" sz="2800" b="1" i="0" u="none" strike="noStrike" cap="none" dirty="0">
                            <a:solidFill>
                              <a:schemeClr val="lt1"/>
                            </a:solidFill>
                            <a:latin typeface="+mj-lt"/>
                            <a:ea typeface="Gill Sans MT"/>
                            <a:cs typeface="Gill Sans MT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10*10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51" t="-155140" r="-139098" b="-3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4485" t="-155140" r="-362" b="-305607"/>
                          </a:stretch>
                        </a:blipFill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70*70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3.166576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ms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3.267789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ms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1000*1000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2.029069954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4.260588565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2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+mn-lt"/>
                            </a:rPr>
                            <a:t>2000*2000</a:t>
                          </a:r>
                          <a:endParaRPr lang="zh-TW" altLang="en-US" sz="2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14.085591838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>
                              <a:latin typeface="+mn-lt"/>
                            </a:rPr>
                            <a:t>52.790743769</a:t>
                          </a:r>
                          <a:r>
                            <a:rPr lang="en-US" altLang="zh-TW" sz="2400" i="1" dirty="0" smtClean="0">
                              <a:latin typeface="+mn-lt"/>
                            </a:rPr>
                            <a:t>s</a:t>
                          </a:r>
                          <a:endParaRPr lang="zh-TW" altLang="en-US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群組 5"/>
          <p:cNvGrpSpPr/>
          <p:nvPr/>
        </p:nvGrpSpPr>
        <p:grpSpPr>
          <a:xfrm>
            <a:off x="8890164" y="2169994"/>
            <a:ext cx="6994779" cy="2761881"/>
            <a:chOff x="8222475" y="1899275"/>
            <a:chExt cx="8204325" cy="4909925"/>
          </a:xfrm>
        </p:grpSpPr>
        <p:sp>
          <p:nvSpPr>
            <p:cNvPr id="7" name="Google Shape;520;p60"/>
            <p:cNvSpPr txBox="1"/>
            <p:nvPr/>
          </p:nvSpPr>
          <p:spPr>
            <a:xfrm>
              <a:off x="9744375" y="1899275"/>
              <a:ext cx="66501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小</a:t>
              </a:r>
              <a:endParaRPr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8222475" y="1899275"/>
              <a:ext cx="8204325" cy="4909925"/>
              <a:chOff x="8222475" y="1899275"/>
              <a:chExt cx="8204325" cy="4909925"/>
            </a:xfrm>
          </p:grpSpPr>
          <p:cxnSp>
            <p:nvCxnSpPr>
              <p:cNvPr id="9" name="Google Shape;514;p60"/>
              <p:cNvCxnSpPr/>
              <p:nvPr/>
            </p:nvCxnSpPr>
            <p:spPr>
              <a:xfrm>
                <a:off x="9548100" y="1899275"/>
                <a:ext cx="0" cy="4456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" name="Google Shape;516;p60"/>
              <p:cNvSpPr txBox="1"/>
              <p:nvPr/>
            </p:nvSpPr>
            <p:spPr>
              <a:xfrm>
                <a:off x="8222475" y="3646150"/>
                <a:ext cx="1558800" cy="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矩陣大小</a:t>
                </a:r>
                <a:endParaRPr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" name="Google Shape;517;p60"/>
              <p:cNvSpPr txBox="1"/>
              <p:nvPr/>
            </p:nvSpPr>
            <p:spPr>
              <a:xfrm>
                <a:off x="9021625" y="1899275"/>
                <a:ext cx="6650100" cy="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小</a:t>
                </a:r>
                <a:endParaRPr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" name="Google Shape;518;p60"/>
              <p:cNvSpPr txBox="1"/>
              <p:nvPr/>
            </p:nvSpPr>
            <p:spPr>
              <a:xfrm>
                <a:off x="9021625" y="6033400"/>
                <a:ext cx="6650100" cy="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大</a:t>
                </a:r>
                <a:endParaRPr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Google Shape;519;p60"/>
              <p:cNvSpPr txBox="1"/>
              <p:nvPr/>
            </p:nvSpPr>
            <p:spPr>
              <a:xfrm>
                <a:off x="9776700" y="3632225"/>
                <a:ext cx="6650100" cy="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時間差距</a:t>
                </a:r>
                <a:endParaRPr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" name="Google Shape;521;p60"/>
              <p:cNvSpPr txBox="1"/>
              <p:nvPr/>
            </p:nvSpPr>
            <p:spPr>
              <a:xfrm>
                <a:off x="9700500" y="6033400"/>
                <a:ext cx="6650100" cy="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大</a:t>
                </a:r>
                <a:endParaRPr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8" name="Google Shape;512;p60"/>
          <p:cNvSpPr txBox="1"/>
          <p:nvPr/>
        </p:nvSpPr>
        <p:spPr>
          <a:xfrm>
            <a:off x="1089624" y="5060154"/>
            <a:ext cx="6650100" cy="33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矩</a:t>
            </a:r>
            <a:r>
              <a:rPr lang="en-US" sz="1800" dirty="0" err="1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陣大小較小時，用Concurrency反而會比較慢</a:t>
            </a:r>
            <a:endParaRPr sz="1800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5 角星形 19"/>
          <p:cNvSpPr/>
          <p:nvPr/>
        </p:nvSpPr>
        <p:spPr>
          <a:xfrm>
            <a:off x="830317" y="5109712"/>
            <a:ext cx="259307" cy="28655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41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698500" y="27686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Thank you for your listening!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/>
              <a:t>Why?</a:t>
            </a:r>
            <a:endParaRPr sz="54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3200" dirty="0" err="1">
                <a:solidFill>
                  <a:srgbClr val="666666"/>
                </a:solidFill>
              </a:rPr>
              <a:t>為何設計Go語言</a:t>
            </a:r>
            <a:r>
              <a:rPr lang="en-US" sz="3200" dirty="0">
                <a:solidFill>
                  <a:srgbClr val="666666"/>
                </a:solidFill>
              </a:rPr>
              <a:t>：</a:t>
            </a:r>
            <a:endParaRPr sz="3200" dirty="0">
              <a:solidFill>
                <a:srgbClr val="666666"/>
              </a:solidFill>
            </a:endParaRPr>
          </a:p>
          <a:p>
            <a:pPr marL="0" lvl="0" indent="0" algn="ctr">
              <a:buSzPts val="1400"/>
              <a:buNone/>
            </a:pPr>
            <a:r>
              <a:rPr lang="zh-TW" altLang="en-US" sz="32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為了解決當時</a:t>
            </a:r>
            <a:r>
              <a:rPr lang="en-US" altLang="zh-TW" sz="32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zh-TW" altLang="en-US" sz="32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開發遇到的問題</a:t>
            </a:r>
          </a:p>
          <a:p>
            <a:pPr marL="274320" lvl="0" indent="-11988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32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man Old Style"/>
              <a:buNone/>
            </a:pPr>
            <a:r>
              <a:rPr lang="en-US" sz="5400"/>
              <a:t>Feature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沒有繼承</a:t>
            </a:r>
          </a:p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 smtClean="0">
                <a:solidFill>
                  <a:srgbClr val="666666"/>
                </a:solidFill>
              </a:rPr>
              <a:t>沒有異常處理</a:t>
            </a:r>
            <a:r>
              <a:rPr lang="en-US" sz="3200" dirty="0">
                <a:solidFill>
                  <a:srgbClr val="666666"/>
                </a:solidFill>
              </a:rPr>
              <a:t>(</a:t>
            </a:r>
            <a:r>
              <a:rPr lang="en-US" sz="3200" dirty="0" smtClean="0">
                <a:solidFill>
                  <a:srgbClr val="666666"/>
                </a:solidFill>
              </a:rPr>
              <a:t>try</a:t>
            </a:r>
            <a:r>
              <a:rPr lang="zh-TW" altLang="en-US" sz="3200" dirty="0" smtClean="0">
                <a:solidFill>
                  <a:srgbClr val="666666"/>
                </a:solidFill>
              </a:rPr>
              <a:t>、</a:t>
            </a:r>
            <a:r>
              <a:rPr lang="en-US" sz="3200" dirty="0" smtClean="0">
                <a:solidFill>
                  <a:srgbClr val="666666"/>
                </a:solidFill>
              </a:rPr>
              <a:t>catch)</a:t>
            </a:r>
          </a:p>
          <a:p>
            <a:pPr marL="9144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zh-TW" altLang="en-US" sz="3200" dirty="0" smtClean="0">
                <a:solidFill>
                  <a:srgbClr val="666666"/>
                </a:solidFill>
              </a:rPr>
              <a:t>沒有用到</a:t>
            </a:r>
            <a:r>
              <a:rPr lang="en-US" sz="3200" dirty="0" err="1" smtClean="0">
                <a:solidFill>
                  <a:srgbClr val="666666"/>
                </a:solidFill>
              </a:rPr>
              <a:t>的</a:t>
            </a:r>
            <a:r>
              <a:rPr lang="en-US" sz="3200" dirty="0" err="1">
                <a:solidFill>
                  <a:srgbClr val="666666"/>
                </a:solidFill>
              </a:rPr>
              <a:t>Package</a:t>
            </a:r>
            <a:r>
              <a:rPr lang="en-US" sz="3200" dirty="0" err="1" smtClean="0">
                <a:solidFill>
                  <a:srgbClr val="666666"/>
                </a:solidFill>
              </a:rPr>
              <a:t>或變數</a:t>
            </a:r>
            <a:r>
              <a:rPr lang="zh-TW" altLang="en-US" sz="3200" dirty="0" smtClean="0">
                <a:solidFill>
                  <a:srgbClr val="666666"/>
                </a:solidFill>
              </a:rPr>
              <a:t>會</a:t>
            </a:r>
            <a:r>
              <a:rPr lang="en-US" sz="3200" dirty="0" smtClean="0">
                <a:solidFill>
                  <a:srgbClr val="666666"/>
                </a:solidFill>
              </a:rPr>
              <a:t>引起編譯錯誤</a:t>
            </a:r>
          </a:p>
          <a:p>
            <a:pPr marL="9144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 smtClean="0">
                <a:solidFill>
                  <a:srgbClr val="666666"/>
                </a:solidFill>
              </a:rPr>
              <a:t>完整的library</a:t>
            </a:r>
            <a:r>
              <a:rPr lang="en-US" sz="3200" dirty="0" smtClean="0">
                <a:solidFill>
                  <a:srgbClr val="666666"/>
                </a:solidFill>
              </a:rPr>
              <a:t> package</a:t>
            </a:r>
            <a:endParaRPr sz="3200" dirty="0">
              <a:solidFill>
                <a:srgbClr val="666666"/>
              </a:solidFill>
            </a:endParaRPr>
          </a:p>
          <a:p>
            <a:pPr marL="0" lvl="0" indent="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666666"/>
              </a:solidFill>
            </a:endParaRPr>
          </a:p>
          <a:p>
            <a:pPr marL="0" lvl="0" indent="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666666"/>
              </a:solidFill>
            </a:endParaRPr>
          </a:p>
          <a:p>
            <a:pPr marL="0" lvl="0" indent="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666666"/>
              </a:solidFill>
            </a:endParaRPr>
          </a:p>
          <a:p>
            <a:pPr marL="0" lvl="0" indent="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Adventure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609600" y="1057701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l" rtl="0">
              <a:lnSpc>
                <a:spcPct val="150000"/>
              </a:lnSpc>
              <a:spcBef>
                <a:spcPts val="2400"/>
              </a:spcBef>
              <a:buClr>
                <a:srgbClr val="666666"/>
              </a:buClr>
              <a:buSzPts val="3200"/>
              <a:buChar char="●"/>
            </a:pPr>
            <a:r>
              <a:rPr lang="zh-TW" altLang="en-US" sz="3200" dirty="0" smtClean="0">
                <a:solidFill>
                  <a:srgbClr val="666666"/>
                </a:solidFill>
              </a:rPr>
              <a:t>語法簡單，容易</a:t>
            </a:r>
            <a:r>
              <a:rPr lang="en-US" sz="3200" dirty="0" smtClean="0">
                <a:solidFill>
                  <a:srgbClr val="666666"/>
                </a:solidFill>
              </a:rPr>
              <a:t>學習</a:t>
            </a: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 smtClean="0">
                <a:solidFill>
                  <a:srgbClr val="666666"/>
                </a:solidFill>
              </a:rPr>
              <a:t>執行</a:t>
            </a:r>
            <a:r>
              <a:rPr lang="zh-TW" altLang="en-US" sz="3200" dirty="0" smtClean="0">
                <a:solidFill>
                  <a:srgbClr val="666666"/>
                </a:solidFill>
              </a:rPr>
              <a:t>、</a:t>
            </a:r>
            <a:r>
              <a:rPr lang="en-US" sz="3200" dirty="0" smtClean="0">
                <a:solidFill>
                  <a:srgbClr val="666666"/>
                </a:solidFill>
              </a:rPr>
              <a:t>編譯快</a:t>
            </a: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自由高效</a:t>
            </a: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 smtClean="0">
                <a:solidFill>
                  <a:srgbClr val="666666"/>
                </a:solidFill>
              </a:rPr>
              <a:t>強大</a:t>
            </a:r>
            <a:r>
              <a:rPr lang="zh-TW" altLang="en-US" sz="3200" dirty="0" smtClean="0">
                <a:solidFill>
                  <a:srgbClr val="666666"/>
                </a:solidFill>
              </a:rPr>
              <a:t>的</a:t>
            </a:r>
            <a:r>
              <a:rPr lang="en-US" altLang="zh-TW" sz="3200" dirty="0" smtClean="0">
                <a:solidFill>
                  <a:srgbClr val="666666"/>
                </a:solidFill>
              </a:rPr>
              <a:t>library</a:t>
            </a: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Concurrency</a:t>
            </a:r>
            <a:r>
              <a:rPr lang="zh-TW" altLang="en-US" sz="3200" dirty="0" smtClean="0">
                <a:solidFill>
                  <a:srgbClr val="666666"/>
                </a:solidFill>
              </a:rPr>
              <a:t>實作方便</a:t>
            </a:r>
            <a:endParaRPr sz="3200" dirty="0" smtClean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 smtClean="0">
                <a:solidFill>
                  <a:srgbClr val="666666"/>
                </a:solidFill>
              </a:rPr>
              <a:t>穩定性強</a:t>
            </a:r>
            <a:endParaRPr dirty="0" smtClean="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Shortcoming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smtClean="0">
                <a:solidFill>
                  <a:srgbClr val="666666"/>
                </a:solidFill>
              </a:rPr>
              <a:t>缺少框架</a:t>
            </a:r>
          </a:p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 smtClean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 smtClean="0">
                <a:solidFill>
                  <a:srgbClr val="666666"/>
                </a:solidFill>
              </a:rPr>
              <a:t>錯誤</a:t>
            </a:r>
            <a:r>
              <a:rPr lang="zh-TW" altLang="en-US" sz="3200" dirty="0" smtClean="0">
                <a:solidFill>
                  <a:srgbClr val="666666"/>
                </a:solidFill>
              </a:rPr>
              <a:t>處</a:t>
            </a:r>
            <a:r>
              <a:rPr lang="en-US" sz="3200" dirty="0" smtClean="0">
                <a:solidFill>
                  <a:srgbClr val="666666"/>
                </a:solidFill>
              </a:rPr>
              <a:t>理</a:t>
            </a:r>
          </a:p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endParaRPr sz="3200" dirty="0">
              <a:solidFill>
                <a:srgbClr val="666666"/>
              </a:solidFill>
            </a:endParaRPr>
          </a:p>
          <a:p>
            <a:pPr marL="91440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Char char="●"/>
            </a:pPr>
            <a:r>
              <a:rPr lang="en-US" sz="3200" dirty="0" err="1">
                <a:solidFill>
                  <a:srgbClr val="666666"/>
                </a:solidFill>
              </a:rPr>
              <a:t>軟件包管理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/>
              <a:t>Data Types</a:t>
            </a:r>
            <a:endParaRPr sz="5400"/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 dirty="0" err="1">
                <a:solidFill>
                  <a:srgbClr val="666666"/>
                </a:solidFill>
              </a:rPr>
              <a:t>基本型別</a:t>
            </a:r>
            <a:r>
              <a:rPr lang="en-US" sz="2400" dirty="0">
                <a:solidFill>
                  <a:srgbClr val="666666"/>
                </a:solidFill>
              </a:rPr>
              <a:t> (basic types)</a:t>
            </a:r>
            <a:endParaRPr sz="2400" dirty="0">
              <a:solidFill>
                <a:srgbClr val="666666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 dirty="0" err="1">
                <a:solidFill>
                  <a:srgbClr val="666666"/>
                </a:solidFill>
              </a:rPr>
              <a:t>整數</a:t>
            </a:r>
            <a:r>
              <a:rPr lang="en-US" sz="2400" dirty="0">
                <a:solidFill>
                  <a:srgbClr val="666666"/>
                </a:solidFill>
              </a:rPr>
              <a:t>(integers)、</a:t>
            </a:r>
            <a:r>
              <a:rPr lang="en-US" sz="2400" dirty="0" err="1">
                <a:solidFill>
                  <a:srgbClr val="666666"/>
                </a:solidFill>
              </a:rPr>
              <a:t>浮點數</a:t>
            </a:r>
            <a:r>
              <a:rPr lang="en-US" sz="2400" dirty="0">
                <a:solidFill>
                  <a:srgbClr val="666666"/>
                </a:solidFill>
              </a:rPr>
              <a:t>(floating-point numbers)、</a:t>
            </a:r>
            <a:r>
              <a:rPr lang="en-US" sz="2400" dirty="0" err="1">
                <a:solidFill>
                  <a:srgbClr val="666666"/>
                </a:solidFill>
              </a:rPr>
              <a:t>字串</a:t>
            </a:r>
            <a:r>
              <a:rPr lang="en-US" sz="2400" dirty="0">
                <a:solidFill>
                  <a:srgbClr val="666666"/>
                </a:solidFill>
              </a:rPr>
              <a:t>(string)、</a:t>
            </a:r>
            <a:r>
              <a:rPr lang="en-US" sz="2400" dirty="0" err="1">
                <a:solidFill>
                  <a:srgbClr val="666666"/>
                </a:solidFill>
              </a:rPr>
              <a:t>布林值</a:t>
            </a:r>
            <a:r>
              <a:rPr lang="en-US" sz="2400" dirty="0">
                <a:solidFill>
                  <a:srgbClr val="666666"/>
                </a:solidFill>
              </a:rPr>
              <a:t>(</a:t>
            </a:r>
            <a:r>
              <a:rPr lang="en-US" sz="2400" dirty="0" err="1">
                <a:solidFill>
                  <a:srgbClr val="666666"/>
                </a:solidFill>
              </a:rPr>
              <a:t>boolean</a:t>
            </a:r>
            <a:r>
              <a:rPr lang="en-US" sz="2400" dirty="0">
                <a:solidFill>
                  <a:srgbClr val="666666"/>
                </a:solidFill>
              </a:rPr>
              <a:t>)</a:t>
            </a:r>
            <a:endParaRPr sz="2400" dirty="0">
              <a:solidFill>
                <a:srgbClr val="66666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 dirty="0" err="1">
                <a:solidFill>
                  <a:srgbClr val="666666"/>
                </a:solidFill>
              </a:rPr>
              <a:t>聚合型別</a:t>
            </a:r>
            <a:r>
              <a:rPr lang="en-US" sz="2400" dirty="0">
                <a:solidFill>
                  <a:srgbClr val="666666"/>
                </a:solidFill>
              </a:rPr>
              <a:t> (aggregate types)</a:t>
            </a:r>
            <a:endParaRPr sz="2400" dirty="0">
              <a:solidFill>
                <a:srgbClr val="666666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 dirty="0" err="1">
                <a:solidFill>
                  <a:srgbClr val="666666"/>
                </a:solidFill>
              </a:rPr>
              <a:t>陣列</a:t>
            </a:r>
            <a:r>
              <a:rPr lang="en-US" sz="2400" dirty="0">
                <a:solidFill>
                  <a:srgbClr val="666666"/>
                </a:solidFill>
              </a:rPr>
              <a:t>(array)、</a:t>
            </a:r>
            <a:r>
              <a:rPr lang="en-US" sz="2400" dirty="0" err="1">
                <a:solidFill>
                  <a:srgbClr val="666666"/>
                </a:solidFill>
              </a:rPr>
              <a:t>結構</a:t>
            </a:r>
            <a:r>
              <a:rPr lang="en-US" sz="2400" dirty="0">
                <a:solidFill>
                  <a:srgbClr val="666666"/>
                </a:solidFill>
              </a:rPr>
              <a:t>(</a:t>
            </a:r>
            <a:r>
              <a:rPr lang="en-US" sz="2400" dirty="0" err="1">
                <a:solidFill>
                  <a:srgbClr val="666666"/>
                </a:solidFill>
              </a:rPr>
              <a:t>struct</a:t>
            </a:r>
            <a:r>
              <a:rPr lang="en-US" sz="2400" dirty="0">
                <a:solidFill>
                  <a:srgbClr val="666666"/>
                </a:solidFill>
              </a:rPr>
              <a:t>)</a:t>
            </a:r>
            <a:endParaRPr sz="2400" dirty="0">
              <a:solidFill>
                <a:srgbClr val="66666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 dirty="0" err="1">
                <a:solidFill>
                  <a:srgbClr val="666666"/>
                </a:solidFill>
              </a:rPr>
              <a:t>參考型別</a:t>
            </a:r>
            <a:r>
              <a:rPr lang="en-US" sz="2400" dirty="0">
                <a:solidFill>
                  <a:srgbClr val="666666"/>
                </a:solidFill>
              </a:rPr>
              <a:t> (reference types)</a:t>
            </a:r>
            <a:endParaRPr sz="2400" dirty="0">
              <a:solidFill>
                <a:srgbClr val="666666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 dirty="0" err="1">
                <a:solidFill>
                  <a:srgbClr val="666666"/>
                </a:solidFill>
              </a:rPr>
              <a:t>指標</a:t>
            </a:r>
            <a:r>
              <a:rPr lang="en-US" sz="2400" dirty="0">
                <a:solidFill>
                  <a:srgbClr val="666666"/>
                </a:solidFill>
              </a:rPr>
              <a:t>(pointer)、</a:t>
            </a:r>
            <a:r>
              <a:rPr lang="en-US" sz="2400" dirty="0" err="1">
                <a:solidFill>
                  <a:srgbClr val="666666"/>
                </a:solidFill>
              </a:rPr>
              <a:t>切片</a:t>
            </a:r>
            <a:r>
              <a:rPr lang="en-US" sz="2400" dirty="0">
                <a:solidFill>
                  <a:srgbClr val="666666"/>
                </a:solidFill>
              </a:rPr>
              <a:t>(slice)、</a:t>
            </a:r>
            <a:r>
              <a:rPr lang="en-US" sz="2400" dirty="0" err="1"/>
              <a:t>映射</a:t>
            </a:r>
            <a:r>
              <a:rPr lang="en-US" sz="2400" dirty="0"/>
              <a:t> (map)</a:t>
            </a:r>
            <a:r>
              <a:rPr lang="en-US" sz="2400" dirty="0">
                <a:solidFill>
                  <a:srgbClr val="666666"/>
                </a:solidFill>
              </a:rPr>
              <a:t>、</a:t>
            </a:r>
            <a:r>
              <a:rPr lang="en-US" sz="2400" dirty="0" err="1"/>
              <a:t>函式</a:t>
            </a:r>
            <a:r>
              <a:rPr lang="en-US" sz="2400" dirty="0"/>
              <a:t> (function)</a:t>
            </a:r>
            <a:r>
              <a:rPr lang="en-US" sz="2400" dirty="0">
                <a:solidFill>
                  <a:srgbClr val="666666"/>
                </a:solidFill>
              </a:rPr>
              <a:t>、</a:t>
            </a:r>
            <a:r>
              <a:rPr lang="en-US" sz="2400" dirty="0" err="1"/>
              <a:t>通道</a:t>
            </a:r>
            <a:r>
              <a:rPr lang="en-US" sz="2400" dirty="0"/>
              <a:t> (channels)</a:t>
            </a:r>
            <a:endParaRPr sz="2400" dirty="0">
              <a:solidFill>
                <a:srgbClr val="66666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 dirty="0" err="1">
                <a:solidFill>
                  <a:srgbClr val="666666"/>
                </a:solidFill>
              </a:rPr>
              <a:t>介面型別</a:t>
            </a:r>
            <a:r>
              <a:rPr lang="en-US" sz="2400" dirty="0">
                <a:solidFill>
                  <a:srgbClr val="666666"/>
                </a:solidFill>
              </a:rPr>
              <a:t> (interface types)</a:t>
            </a:r>
            <a:endParaRPr sz="2400" dirty="0">
              <a:solidFill>
                <a:srgbClr val="666666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 dirty="0" err="1" smtClean="0">
                <a:solidFill>
                  <a:srgbClr val="666666"/>
                </a:solidFill>
              </a:rPr>
              <a:t>實作多型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4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4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368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/>
              <a:t>Constant</a:t>
            </a:r>
            <a:endParaRPr sz="5400"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368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609600" y="12700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b="0" i="0" u="none" strike="noStrike" cap="none" dirty="0" err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rPr>
              <a:t>Constant是程式運行時不會被改變的量</a:t>
            </a:r>
            <a:endParaRPr sz="2400" b="0" i="0" u="none" strike="noStrike" cap="none" dirty="0">
              <a:solidFill>
                <a:srgbClr val="66666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可宣告為整數、浮點數、字串、布林值</a:t>
            </a:r>
            <a:endParaRPr sz="2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31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宣告時可以省略類型，編譯器可以根據值來判斷其類型</a:t>
            </a:r>
            <a:endParaRPr sz="2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87" name="Google Shape;287;p36"/>
          <p:cNvGraphicFramePr/>
          <p:nvPr/>
        </p:nvGraphicFramePr>
        <p:xfrm>
          <a:off x="1797008" y="3754884"/>
          <a:ext cx="4064000" cy="1206948"/>
        </p:xfrm>
        <a:graphic>
          <a:graphicData uri="http://schemas.openxmlformats.org/drawingml/2006/table">
            <a:tbl>
              <a:tblPr firstRow="1" bandRow="1">
                <a:noFill/>
                <a:tableStyleId>{7F5E61B6-CCEE-4DFA-BACE-3636E47537BA}</a:tableStyleId>
              </a:tblPr>
              <a:tblGrid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/>
                        <a:t>Const a int = 1</a:t>
                      </a:r>
                      <a:endParaRPr sz="2400" b="0" u="none" strike="noStrike" cap="none"/>
                    </a:p>
                  </a:txBody>
                  <a:tcPr marL="91425" marR="91425" marT="91425" marB="914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/>
                        <a:t>Const a = 1</a:t>
                      </a:r>
                      <a:endParaRPr sz="2400" b="0" u="none" strike="noStrike" cap="none"/>
                    </a:p>
                  </a:txBody>
                  <a:tcPr marL="91425" marR="91425" marT="91425" marB="914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原創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原創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1656</Words>
  <Application>Microsoft Macintosh PowerPoint</Application>
  <PresentationFormat>Widescreen</PresentationFormat>
  <Paragraphs>594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Bookman Old Style</vt:lpstr>
      <vt:lpstr>Calibri</vt:lpstr>
      <vt:lpstr>Cambria Math</vt:lpstr>
      <vt:lpstr>Gill Sans</vt:lpstr>
      <vt:lpstr>Gill Sans MT</vt:lpstr>
      <vt:lpstr>Microsoft JhengHei</vt:lpstr>
      <vt:lpstr>Microsoft Yahei</vt:lpstr>
      <vt:lpstr>Noto Sans Symbols</vt:lpstr>
      <vt:lpstr>Verdana</vt:lpstr>
      <vt:lpstr>新細明體</vt:lpstr>
      <vt:lpstr>Arial</vt:lpstr>
      <vt:lpstr>原創</vt:lpstr>
      <vt:lpstr>原創</vt:lpstr>
      <vt:lpstr>Programming language / group 4</vt:lpstr>
      <vt:lpstr>Outline</vt:lpstr>
      <vt:lpstr>Introduction</vt:lpstr>
      <vt:lpstr>Why?</vt:lpstr>
      <vt:lpstr>Feature</vt:lpstr>
      <vt:lpstr>Adventure</vt:lpstr>
      <vt:lpstr>Shortcoming</vt:lpstr>
      <vt:lpstr>Data Types</vt:lpstr>
      <vt:lpstr>Constant</vt:lpstr>
      <vt:lpstr>Data Types – 基本型別 </vt:lpstr>
      <vt:lpstr>Data Types – 聚合型別</vt:lpstr>
      <vt:lpstr>Data Types – 參考型別(slice)</vt:lpstr>
      <vt:lpstr>Data Types – 參考型別(map)</vt:lpstr>
      <vt:lpstr>Data Types – 參考型別(pointer)</vt:lpstr>
      <vt:lpstr>Data Types – 參考型別(function)</vt:lpstr>
      <vt:lpstr>Control Flow Statements</vt:lpstr>
      <vt:lpstr>Control Flow Statements</vt:lpstr>
      <vt:lpstr>Defer</vt:lpstr>
      <vt:lpstr>Concurrency</vt:lpstr>
      <vt:lpstr>Goroutine</vt:lpstr>
      <vt:lpstr>Goroutine (Cond.)</vt:lpstr>
      <vt:lpstr>Channel</vt:lpstr>
      <vt:lpstr>Channel (Cond.)</vt:lpstr>
      <vt:lpstr>Channel (Cond.)</vt:lpstr>
      <vt:lpstr>Why Channel? </vt:lpstr>
      <vt:lpstr>Garbage Collection (GC)</vt:lpstr>
      <vt:lpstr>Compared to Python/Java</vt:lpstr>
      <vt:lpstr>Reflection(一)</vt:lpstr>
      <vt:lpstr> 除了宣告static之外 如果能直接使用此函數，不是更好嗎？</vt:lpstr>
      <vt:lpstr>Reflection(二)</vt:lpstr>
      <vt:lpstr>Compared to Python/Java</vt:lpstr>
      <vt:lpstr>Our Project</vt:lpstr>
      <vt:lpstr>Matrix Multiplication</vt:lpstr>
      <vt:lpstr>PowerPoint Presentation</vt:lpstr>
      <vt:lpstr>PowerPoint Presentation</vt:lpstr>
      <vt:lpstr>PowerPoint Presentation</vt:lpstr>
      <vt:lpstr>PowerPoint Presentation</vt:lpstr>
      <vt:lpstr>Thank you for your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/ group 4</dc:title>
  <cp:lastModifiedBy>施崇祐</cp:lastModifiedBy>
  <cp:revision>66</cp:revision>
  <dcterms:modified xsi:type="dcterms:W3CDTF">2019-05-22T12:47:24Z</dcterms:modified>
</cp:coreProperties>
</file>