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EF81-DFA7-4748-B2D0-2CC5C128616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A529-A61F-4D09-91A4-C003903B2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4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LMAP -&gt; (K1,K2,K3,K4,IDS,ID), {IDS, A, B, C, D}</a:t>
            </a:r>
          </a:p>
          <a:p>
            <a:r>
              <a:rPr lang="en-US" altLang="zh-TW" dirty="0" smtClean="0"/>
              <a:t>SASI -&gt; (IDS</a:t>
            </a:r>
            <a:r>
              <a:rPr lang="en-US" altLang="zh-TW" baseline="-25000" dirty="0" smtClean="0"/>
              <a:t>new</a:t>
            </a:r>
            <a:r>
              <a:rPr lang="en-US" altLang="zh-TW" dirty="0" smtClean="0"/>
              <a:t>,IDS</a:t>
            </a:r>
            <a:r>
              <a:rPr lang="en-US" altLang="zh-TW" baseline="-25000" dirty="0" smtClean="0"/>
              <a:t>old</a:t>
            </a:r>
            <a:r>
              <a:rPr lang="en-US" altLang="zh-TW" dirty="0" smtClean="0"/>
              <a:t>,K1</a:t>
            </a:r>
            <a:r>
              <a:rPr lang="en-US" altLang="zh-TW" baseline="-25000" dirty="0" smtClean="0"/>
              <a:t>new</a:t>
            </a:r>
            <a:r>
              <a:rPr lang="en-US" altLang="zh-TW" dirty="0" smtClean="0"/>
              <a:t>,K1</a:t>
            </a:r>
            <a:r>
              <a:rPr lang="en-US" altLang="zh-TW" baseline="-25000" dirty="0" smtClean="0"/>
              <a:t>old</a:t>
            </a:r>
            <a:r>
              <a:rPr lang="en-US" altLang="zh-TW" dirty="0" smtClean="0"/>
              <a:t>,K2</a:t>
            </a:r>
            <a:r>
              <a:rPr lang="en-US" altLang="zh-TW" baseline="-25000" dirty="0" smtClean="0"/>
              <a:t>new</a:t>
            </a:r>
            <a:r>
              <a:rPr lang="en-US" altLang="zh-TW" dirty="0" smtClean="0"/>
              <a:t>,K2</a:t>
            </a:r>
            <a:r>
              <a:rPr lang="en-US" altLang="zh-TW" baseline="-25000" dirty="0" smtClean="0"/>
              <a:t>old</a:t>
            </a:r>
            <a:r>
              <a:rPr lang="en-US" altLang="zh-TW" dirty="0" smtClean="0"/>
              <a:t>,ID), {IDS,</a:t>
            </a:r>
            <a:r>
              <a:rPr lang="en-US" altLang="zh-TW" baseline="0" dirty="0" smtClean="0"/>
              <a:t> A, B, C, D}</a:t>
            </a:r>
            <a:endParaRPr lang="en-US" altLang="zh-TW" dirty="0" smtClean="0"/>
          </a:p>
          <a:p>
            <a:r>
              <a:rPr lang="en-US" altLang="zh-TW" dirty="0" smtClean="0"/>
              <a:t>RAPP -&gt; (IDS,K1,K2,K3,ID), {IDS, A, B, C, D, E}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Gossamer -&gt; (</a:t>
            </a:r>
            <a:r>
              <a:rPr lang="en-US" altLang="zh-TW" dirty="0" smtClean="0"/>
              <a:t>IDS</a:t>
            </a:r>
            <a:r>
              <a:rPr lang="en-US" altLang="zh-TW" baseline="-25000" dirty="0" smtClean="0"/>
              <a:t>new</a:t>
            </a:r>
            <a:r>
              <a:rPr lang="en-US" altLang="zh-TW" dirty="0" smtClean="0"/>
              <a:t>,IDS</a:t>
            </a:r>
            <a:r>
              <a:rPr lang="en-US" altLang="zh-TW" baseline="-25000" dirty="0" smtClean="0"/>
              <a:t>old</a:t>
            </a:r>
            <a:r>
              <a:rPr lang="en-US" altLang="zh-TW" dirty="0" smtClean="0"/>
              <a:t>,K1</a:t>
            </a:r>
            <a:r>
              <a:rPr lang="en-US" altLang="zh-TW" baseline="-25000" dirty="0" smtClean="0"/>
              <a:t>new</a:t>
            </a:r>
            <a:r>
              <a:rPr lang="en-US" altLang="zh-TW" dirty="0" smtClean="0"/>
              <a:t>,K1</a:t>
            </a:r>
            <a:r>
              <a:rPr lang="en-US" altLang="zh-TW" baseline="-25000" dirty="0" smtClean="0"/>
              <a:t>old</a:t>
            </a:r>
            <a:r>
              <a:rPr lang="en-US" altLang="zh-TW" dirty="0" smtClean="0"/>
              <a:t>,K2</a:t>
            </a:r>
            <a:r>
              <a:rPr lang="en-US" altLang="zh-TW" baseline="-25000" dirty="0" smtClean="0"/>
              <a:t>new</a:t>
            </a:r>
            <a:r>
              <a:rPr lang="en-US" altLang="zh-TW" dirty="0" smtClean="0"/>
              <a:t>,K2</a:t>
            </a:r>
            <a:r>
              <a:rPr lang="en-US" altLang="zh-TW" baseline="-25000" dirty="0" smtClean="0"/>
              <a:t>old,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ID), {IDS, A, B, C, D}</a:t>
            </a:r>
            <a:endParaRPr lang="zh-TW" altLang="en-US" dirty="0" smtClean="0"/>
          </a:p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Tewari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(</a:t>
            </a:r>
            <a:r>
              <a:rPr lang="en-US" altLang="zh-TW" dirty="0" err="1" smtClean="0"/>
              <a:t>IDS</a:t>
            </a:r>
            <a:r>
              <a:rPr lang="en-US" altLang="zh-TW" baseline="-25000" dirty="0" err="1" smtClean="0"/>
              <a:t>new</a:t>
            </a:r>
            <a:r>
              <a:rPr lang="en-US" altLang="zh-TW" dirty="0" err="1" smtClean="0"/>
              <a:t>,IDS</a:t>
            </a:r>
            <a:r>
              <a:rPr lang="en-US" altLang="zh-TW" baseline="-25000" dirty="0" err="1" smtClean="0"/>
              <a:t>old</a:t>
            </a:r>
            <a:r>
              <a:rPr lang="en-US" altLang="zh-TW" dirty="0" err="1" smtClean="0"/>
              <a:t>,K</a:t>
            </a:r>
            <a:r>
              <a:rPr lang="en-US" altLang="zh-TW" baseline="-25000" dirty="0" err="1" smtClean="0"/>
              <a:t>new</a:t>
            </a:r>
            <a:r>
              <a:rPr lang="en-US" altLang="zh-TW" dirty="0" err="1" smtClean="0"/>
              <a:t>,K</a:t>
            </a:r>
            <a:r>
              <a:rPr lang="en-US" altLang="zh-TW" baseline="-25000" dirty="0" err="1" smtClean="0"/>
              <a:t>old</a:t>
            </a:r>
            <a:r>
              <a:rPr lang="en-US" altLang="zh-TW" baseline="-25000" dirty="0" smtClean="0"/>
              <a:t>,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ID), {</a:t>
            </a:r>
            <a:r>
              <a:rPr lang="en-US" altLang="zh-TW" dirty="0" err="1" smtClean="0"/>
              <a:t>IDS</a:t>
            </a:r>
            <a:r>
              <a:rPr lang="en-US" altLang="zh-TW" baseline="-25000" dirty="0" err="1" smtClean="0"/>
              <a:t>new</a:t>
            </a:r>
            <a:r>
              <a:rPr lang="en-US" altLang="zh-TW" dirty="0" err="1" smtClean="0"/>
              <a:t>,IDS</a:t>
            </a:r>
            <a:r>
              <a:rPr lang="en-US" altLang="zh-TW" baseline="-25000" dirty="0" err="1" smtClean="0"/>
              <a:t>old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,P,Q,R,S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2C2E-AF7D-47C7-98B7-A96A91CC25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4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29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46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37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93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8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8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42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8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1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1DAC-7E52-45C9-8FD4-0746CDCD677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066A-693F-441E-BBFC-F8DAD7674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5549213" y="3276596"/>
            <a:ext cx="3274110" cy="3278750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216528" y="3083570"/>
            <a:ext cx="3274110" cy="1758886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1DA-4AA9-49E0-82FF-13FD178A3447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28650" y="302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/>
              <a:t>Our scheme (1/3)</a:t>
            </a:r>
            <a:endParaRPr lang="zh-TW" altLang="en-US" b="1" dirty="0"/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1854556" y="1571222"/>
            <a:ext cx="9752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" name="Picture 50" descr="ãé»è¦ ic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3" y="1447741"/>
            <a:ext cx="1016403" cy="10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2" descr="ãarduino icon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536141"/>
            <a:ext cx="1179133" cy="8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411963" y="120491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MTU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99357" y="120491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TU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89160" y="237080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old</a:t>
            </a:r>
            <a:r>
              <a:rPr lang="en-US" altLang="zh-TW" sz="1400" dirty="0"/>
              <a:t>, </a:t>
            </a:r>
            <a:r>
              <a:rPr lang="en-US" altLang="zh-TW" sz="1400" i="1" dirty="0"/>
              <a:t>K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/>
              <a:t>K</a:t>
            </a:r>
            <a:r>
              <a:rPr lang="en-US" altLang="zh-TW" sz="1400" i="1" baseline="-25000" dirty="0"/>
              <a:t>old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90953" y="2370807"/>
            <a:ext cx="111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 smtClean="0"/>
              <a:t>K</a:t>
            </a:r>
            <a:r>
              <a:rPr lang="en-US" altLang="zh-TW" sz="1400" i="1" baseline="-25000" dirty="0" smtClean="0"/>
              <a:t>new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86364" y="3103971"/>
                <a:ext cx="3142445" cy="1987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b="1" dirty="0" smtClean="0"/>
                  <a:t>Decide to use which IDS</a:t>
                </a:r>
              </a:p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b="1" dirty="0"/>
                  <a:t>Generate: </a:t>
                </a:r>
                <a:r>
                  <a:rPr lang="en-US" altLang="zh-TW" sz="1600" dirty="0" smtClean="0"/>
                  <a:t>n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/>
                  <a:t>N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/>
                  <a:t>= IDS </a:t>
                </a:r>
                <a:r>
                  <a:rPr lang="zh-TW" altLang="en-US" sz="1600" dirty="0"/>
                  <a:t>⊕ </a:t>
                </a:r>
                <a:r>
                  <a:rPr lang="en-US" altLang="zh-TW" sz="1600" dirty="0"/>
                  <a:t>K</a:t>
                </a:r>
                <a:r>
                  <a:rPr lang="en-US" altLang="zh-TW" sz="1600" dirty="0" smtClean="0"/>
                  <a:t> </a:t>
                </a:r>
                <a:r>
                  <a:rPr lang="zh-TW" altLang="en-US" sz="1600" dirty="0"/>
                  <a:t>⊕ </a:t>
                </a:r>
                <a:r>
                  <a:rPr lang="en-US" altLang="zh-TW" sz="1600" dirty="0"/>
                  <a:t>n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/>
                  <a:t>a</a:t>
                </a:r>
                <a:r>
                  <a:rPr lang="en-US" altLang="zh-TW" sz="1600" dirty="0" smtClean="0"/>
                  <a:t> = MQR(</a:t>
                </a:r>
                <a14:m>
                  <m:oMath xmlns:m="http://schemas.openxmlformats.org/officeDocument/2006/math"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)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b </a:t>
                </a:r>
                <a:r>
                  <a:rPr lang="en-US" altLang="zh-TW" sz="1600" dirty="0"/>
                  <a:t>= </a:t>
                </a:r>
                <a:r>
                  <a:rPr lang="en-US" altLang="zh-TW" sz="1600" dirty="0" smtClean="0"/>
                  <a:t>MQR(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TW" sz="1600" dirty="0" smtClean="0"/>
                  <a:t>)</a:t>
                </a:r>
                <a:endParaRPr lang="en-US" altLang="zh-TW" sz="1600" dirty="0"/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/>
                  <a:t>R </a:t>
                </a:r>
                <a:r>
                  <a:rPr lang="en-US" altLang="zh-TW" sz="16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dirty="0"/>
                          <m:t>a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 smtClean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 smtClean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dirty="0"/>
                          <m:t>a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dirty="0"/>
                          <m:t>a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sz="1600" dirty="0"/>
              </a:p>
              <a:p>
                <a:pPr algn="ctr"/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4" y="3103971"/>
                <a:ext cx="3142445" cy="1987724"/>
              </a:xfrm>
              <a:prstGeom prst="rect">
                <a:avLst/>
              </a:prstGeom>
              <a:blipFill rotWithShape="0">
                <a:blip r:embed="rId5"/>
                <a:stretch>
                  <a:fillRect l="-969" t="-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651759" y="3337777"/>
                <a:ext cx="3328091" cy="313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b="1" dirty="0" smtClean="0"/>
                  <a:t>Obtain</a:t>
                </a:r>
                <a:r>
                  <a:rPr lang="en-US" altLang="zh-TW" sz="1600" dirty="0"/>
                  <a:t>: </a:t>
                </a:r>
                <a:r>
                  <a:rPr lang="en-US" altLang="zh-TW" sz="1600" dirty="0" smtClean="0"/>
                  <a:t>IDS, </a:t>
                </a:r>
                <a:r>
                  <a:rPr lang="en-US" altLang="zh-TW" sz="1600" dirty="0"/>
                  <a:t>N</a:t>
                </a:r>
                <a:r>
                  <a:rPr lang="en-US" altLang="zh-TW" sz="1600" dirty="0" smtClean="0"/>
                  <a:t>, R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TW" sz="1600" dirty="0"/>
                  <a:t>n = </a:t>
                </a:r>
                <a:r>
                  <a:rPr lang="en-US" altLang="zh-TW" sz="1600" dirty="0" smtClean="0"/>
                  <a:t>N </a:t>
                </a:r>
                <a:r>
                  <a:rPr lang="zh-TW" altLang="en-US" sz="1600" dirty="0"/>
                  <a:t>⊕ </a:t>
                </a:r>
                <a:r>
                  <a:rPr lang="en-US" altLang="zh-TW" sz="1600" dirty="0" smtClean="0"/>
                  <a:t>K </a:t>
                </a:r>
                <a:r>
                  <a:rPr lang="zh-TW" altLang="en-US" sz="1600" dirty="0" smtClean="0"/>
                  <a:t>⊕ </a:t>
                </a:r>
                <a:r>
                  <a:rPr lang="en-US" altLang="zh-TW" sz="1600" dirty="0" smtClean="0"/>
                  <a:t>IDS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TW" sz="1600" dirty="0"/>
                  <a:t>a = </a:t>
                </a:r>
                <a:r>
                  <a:rPr lang="en-US" altLang="zh-TW" sz="1600" dirty="0" smtClean="0"/>
                  <a:t>MQR</a:t>
                </a:r>
                <a:r>
                  <a:rPr lang="en-US" altLang="zh-TW" sz="1600" dirty="0"/>
                  <a:t>(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/>
                  <a:t>)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TW" sz="1600" dirty="0"/>
                  <a:t>b = </a:t>
                </a:r>
                <a:r>
                  <a:rPr lang="en-US" altLang="zh-TW" sz="1600" dirty="0" smtClean="0"/>
                  <a:t>MQR</a:t>
                </a:r>
                <a:r>
                  <a:rPr lang="en-US" altLang="zh-TW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</m:oMath>
                </a14:m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TW" sz="1600" dirty="0" smtClean="0"/>
                  <a:t>)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TW" sz="1600" dirty="0" smtClean="0"/>
                  <a:t>R' </a:t>
                </a:r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1600" b="0" i="0" dirty="0" smtClean="0"/>
                          <m:t>′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1600" b="0" i="0" dirty="0" smtClean="0"/>
                          <m:t>′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1600" b="0" i="0" dirty="0" smtClean="0"/>
                          <m:t>′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600" dirty="0"/>
              </a:p>
              <a:p>
                <a:pPr algn="ctr"/>
                <a:endParaRPr lang="en-US" altLang="zh-TW" sz="1600" b="1" dirty="0" smtClean="0"/>
              </a:p>
              <a:p>
                <a:pPr algn="ctr"/>
                <a:r>
                  <a:rPr lang="en-US" altLang="zh-TW" sz="1600" b="1" dirty="0" smtClean="0"/>
                  <a:t>Verify</a:t>
                </a:r>
                <a:r>
                  <a:rPr lang="en-US" altLang="zh-TW" sz="1600" b="1" dirty="0"/>
                  <a:t>: </a:t>
                </a:r>
                <a:r>
                  <a:rPr lang="en-US" altLang="zh-TW" sz="1600" dirty="0"/>
                  <a:t>R’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== </a:t>
                </a:r>
                <a:r>
                  <a:rPr lang="en-US" altLang="zh-TW" sz="1600" dirty="0" smtClean="0"/>
                  <a:t>R?</a:t>
                </a:r>
              </a:p>
              <a:p>
                <a:pPr algn="ctr"/>
                <a:endParaRPr lang="en-US" altLang="zh-TW" sz="1600" dirty="0" smtClean="0"/>
              </a:p>
              <a:p>
                <a:r>
                  <a:rPr lang="en-US" altLang="zh-TW" sz="1600" b="1" dirty="0"/>
                  <a:t>Then:</a:t>
                </a:r>
                <a:r>
                  <a:rPr lang="zh-TW" altLang="en-US" sz="1600" b="1" dirty="0"/>
                  <a:t> </a:t>
                </a:r>
                <a:r>
                  <a:rPr lang="en-US" altLang="zh-TW" sz="1600" b="1" dirty="0"/>
                  <a:t>Authentication Success</a:t>
                </a:r>
                <a:endParaRPr lang="zh-TW" altLang="en-US" sz="1600" dirty="0"/>
              </a:p>
              <a:p>
                <a:pPr>
                  <a:spcBef>
                    <a:spcPts val="100"/>
                  </a:spcBef>
                </a:pPr>
                <a:r>
                  <a:rPr lang="en-US" altLang="zh-TW" sz="1600" dirty="0" smtClean="0"/>
                  <a:t>c </a:t>
                </a:r>
                <a:r>
                  <a:rPr lang="en-US" altLang="zh-TW" sz="1600" dirty="0"/>
                  <a:t>= </a:t>
                </a:r>
                <a:r>
                  <a:rPr lang="en-US" altLang="zh-TW" sz="1600" dirty="0" smtClean="0"/>
                  <a:t>MQR</a:t>
                </a:r>
                <a:r>
                  <a:rPr lang="en-US" altLang="zh-TW" sz="1600" dirty="0"/>
                  <a:t>(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/>
                  <a:t>)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TW" sz="1600" dirty="0"/>
                  <a:t>d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/>
                  <a:t>= </a:t>
                </a:r>
                <a:r>
                  <a:rPr lang="en-US" altLang="zh-TW" sz="1600" dirty="0" smtClean="0"/>
                  <a:t>MQR</a:t>
                </a:r>
                <a:r>
                  <a:rPr lang="en-US" altLang="zh-TW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TW" sz="1600" dirty="0"/>
                  <a:t>)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TW" sz="1600" dirty="0"/>
                  <a:t>S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759" y="3337777"/>
                <a:ext cx="3328091" cy="3136756"/>
              </a:xfrm>
              <a:prstGeom prst="rect">
                <a:avLst/>
              </a:prstGeom>
              <a:blipFill rotWithShape="0">
                <a:blip r:embed="rId6"/>
                <a:stretch>
                  <a:fillRect l="-916" t="-584" b="-17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/>
          <p:nvPr/>
        </p:nvCxnSpPr>
        <p:spPr>
          <a:xfrm>
            <a:off x="3524815" y="4047436"/>
            <a:ext cx="2021983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005178" y="365298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{IDS, N, R}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503051" y="5611231"/>
            <a:ext cx="2021982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325143" y="52032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{S}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318" y="10227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Random number: IDS, K, 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7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86267" y="2979267"/>
            <a:ext cx="3304371" cy="2241639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1F0B-A812-4230-B21D-89E19A05614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302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/>
              <a:t>Our scheme (2/3)</a:t>
            </a:r>
            <a:endParaRPr lang="zh-TW" altLang="en-US" b="1" dirty="0"/>
          </a:p>
        </p:txBody>
      </p:sp>
      <p:pic>
        <p:nvPicPr>
          <p:cNvPr id="6" name="Picture 50" descr="ãé»è¦ ic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3" y="1447741"/>
            <a:ext cx="1016403" cy="10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2" descr="ãarduino ic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536141"/>
            <a:ext cx="1179133" cy="8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411963" y="120491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MTU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9357" y="120491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TU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89160" y="237080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old</a:t>
            </a:r>
            <a:r>
              <a:rPr lang="en-US" altLang="zh-TW" sz="1400" dirty="0"/>
              <a:t>, </a:t>
            </a:r>
            <a:r>
              <a:rPr lang="en-US" altLang="zh-TW" sz="1400" i="1" dirty="0"/>
              <a:t>K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/>
              <a:t>K</a:t>
            </a:r>
            <a:r>
              <a:rPr lang="en-US" altLang="zh-TW" sz="1400" i="1" baseline="-25000" dirty="0"/>
              <a:t>old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90953" y="2370807"/>
            <a:ext cx="111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 smtClean="0"/>
              <a:t>K</a:t>
            </a:r>
            <a:r>
              <a:rPr lang="en-US" altLang="zh-TW" sz="1400" i="1" baseline="-25000" dirty="0" smtClean="0"/>
              <a:t>new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490172" y="3447213"/>
            <a:ext cx="2021982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312264" y="30392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{S}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4904" y="2979267"/>
                <a:ext cx="3334770" cy="2241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b="1" dirty="0" smtClean="0"/>
                  <a:t>Obtain</a:t>
                </a:r>
                <a:r>
                  <a:rPr lang="en-US" altLang="zh-TW" sz="1600" dirty="0"/>
                  <a:t>: </a:t>
                </a:r>
                <a:r>
                  <a:rPr lang="en-US" altLang="zh-TW" sz="1600" dirty="0" smtClean="0"/>
                  <a:t>S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c' </a:t>
                </a:r>
                <a:r>
                  <a:rPr lang="en-US" altLang="zh-TW" sz="1600" dirty="0"/>
                  <a:t>= </a:t>
                </a:r>
                <a:r>
                  <a:rPr lang="en-US" altLang="zh-TW" sz="1600" dirty="0" smtClean="0"/>
                  <a:t>MQR</a:t>
                </a:r>
                <a:r>
                  <a:rPr lang="en-US" altLang="zh-TW" sz="1600" dirty="0"/>
                  <a:t>(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/>
                  <a:t>)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d' </a:t>
                </a:r>
                <a:r>
                  <a:rPr lang="en-US" altLang="zh-TW" sz="1600" dirty="0"/>
                  <a:t>= </a:t>
                </a:r>
                <a:r>
                  <a:rPr lang="en-US" altLang="zh-TW" sz="1600" dirty="0" smtClean="0"/>
                  <a:t>MQR</a:t>
                </a:r>
                <a:r>
                  <a:rPr lang="en-US" altLang="zh-TW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TW" sz="1600" dirty="0"/>
                  <a:t>)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S’ </a:t>
                </a:r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altLang="zh-TW" sz="1600" dirty="0"/>
                          <m:t>′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TW" sz="1600" dirty="0"/>
                          <m:t>′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TW" sz="1600" dirty="0"/>
                          <m:t>′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600" b="1" dirty="0" smtClean="0"/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endParaRPr lang="en-US" altLang="zh-TW" sz="1600" b="1" dirty="0" smtClean="0"/>
              </a:p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b="1" dirty="0"/>
                  <a:t>Verify: </a:t>
                </a:r>
                <a:r>
                  <a:rPr lang="en-US" altLang="zh-TW" sz="1600" dirty="0"/>
                  <a:t>S</a:t>
                </a:r>
                <a:r>
                  <a:rPr lang="en-US" altLang="zh-TW" sz="1600" dirty="0" smtClean="0"/>
                  <a:t>’</a:t>
                </a:r>
                <a:r>
                  <a:rPr lang="zh-TW" altLang="en-US" sz="1600" dirty="0" smtClean="0"/>
                  <a:t> </a:t>
                </a:r>
                <a:r>
                  <a:rPr lang="en-US" altLang="zh-TW" sz="1600" dirty="0"/>
                  <a:t>== </a:t>
                </a:r>
                <a:r>
                  <a:rPr lang="en-US" altLang="zh-TW" sz="1600" dirty="0" smtClean="0"/>
                  <a:t>S?</a:t>
                </a:r>
                <a:endParaRPr lang="en-US" altLang="zh-TW" sz="1600" b="1" dirty="0" smtClean="0"/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b="1" dirty="0" smtClean="0"/>
                  <a:t>Then</a:t>
                </a:r>
                <a:r>
                  <a:rPr lang="en-US" altLang="zh-TW" sz="1600" b="1" dirty="0"/>
                  <a:t>: </a:t>
                </a:r>
                <a:r>
                  <a:rPr lang="en-US" altLang="zh-TW" sz="1600" b="1" dirty="0" smtClean="0"/>
                  <a:t>Mutual 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b="1" dirty="0" smtClean="0"/>
                  <a:t>Authentication </a:t>
                </a:r>
                <a:r>
                  <a:rPr lang="en-US" altLang="zh-TW" sz="1600" b="1" dirty="0"/>
                  <a:t>Success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4" y="2979267"/>
                <a:ext cx="3334770" cy="2241639"/>
              </a:xfrm>
              <a:prstGeom prst="rect">
                <a:avLst/>
              </a:prstGeom>
              <a:blipFill rotWithShape="0">
                <a:blip r:embed="rId4"/>
                <a:stretch>
                  <a:fillRect l="-1097" t="-817" b="-2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216527" y="3006296"/>
            <a:ext cx="7768373" cy="1771766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1F0B-A812-4230-B21D-89E19A05614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302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/>
              <a:t>Our scheme (3/3)</a:t>
            </a:r>
            <a:endParaRPr lang="zh-TW" altLang="en-US" b="1" dirty="0"/>
          </a:p>
        </p:txBody>
      </p:sp>
      <p:pic>
        <p:nvPicPr>
          <p:cNvPr id="6" name="Picture 50" descr="ãé»è¦ ic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3" y="1447741"/>
            <a:ext cx="1016403" cy="10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2" descr="ãarduino ic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536141"/>
            <a:ext cx="1179133" cy="8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411963" y="120491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MTU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9357" y="120491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TU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89160" y="237080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old</a:t>
            </a:r>
            <a:r>
              <a:rPr lang="en-US" altLang="zh-TW" sz="1400" dirty="0"/>
              <a:t>, </a:t>
            </a:r>
            <a:r>
              <a:rPr lang="en-US" altLang="zh-TW" sz="1400" i="1" dirty="0"/>
              <a:t>K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/>
              <a:t>K</a:t>
            </a:r>
            <a:r>
              <a:rPr lang="en-US" altLang="zh-TW" sz="1400" i="1" baseline="-25000" dirty="0"/>
              <a:t>old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90953" y="2370807"/>
            <a:ext cx="111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i="1" dirty="0"/>
              <a:t>IDS</a:t>
            </a:r>
            <a:r>
              <a:rPr lang="en-US" altLang="zh-TW" sz="1400" i="1" baseline="-25000" dirty="0"/>
              <a:t>new</a:t>
            </a:r>
            <a:r>
              <a:rPr lang="en-US" altLang="zh-TW" sz="1400" dirty="0"/>
              <a:t>, </a:t>
            </a:r>
            <a:r>
              <a:rPr lang="en-US" altLang="zh-TW" sz="1400" i="1" dirty="0" smtClean="0"/>
              <a:t>K</a:t>
            </a:r>
            <a:r>
              <a:rPr lang="en-US" altLang="zh-TW" sz="1400" i="1" baseline="-25000" dirty="0" smtClean="0"/>
              <a:t>new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5786" y="3041546"/>
                <a:ext cx="7408811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1" dirty="0" smtClean="0"/>
                  <a:t>Update IDS &amp; Key:</a:t>
                </a:r>
              </a:p>
              <a:p>
                <a:pPr algn="ctr"/>
                <a:endParaRPr lang="en-US" altLang="zh-TW" sz="1600" b="1" dirty="0" smtClean="0"/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			A = </a:t>
                </a:r>
                <a:r>
                  <a:rPr lang="en-US" altLang="zh-TW" sz="1600" dirty="0"/>
                  <a:t>QR</a:t>
                </a:r>
                <a:r>
                  <a:rPr lang="en-US" altLang="zh-TW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𝐼𝐷𝑆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𝐼𝐷𝑆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𝐼𝐷𝑆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)</a:t>
                </a:r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			B </a:t>
                </a:r>
                <a:r>
                  <a:rPr lang="en-US" altLang="zh-TW" sz="1600" dirty="0"/>
                  <a:t>= QR(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  <m:r>
                      <m:rPr>
                        <m:nor/>
                      </m:rPr>
                      <a:rPr lang="en-US" altLang="zh-TW" sz="1600" b="0" i="0" dirty="0" smtClean="0"/>
                      <m:t> 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)</a:t>
                </a:r>
                <a:endParaRPr lang="en-US" altLang="zh-TW" sz="1600" dirty="0"/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𝐼𝐷𝑆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TW" sz="16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1600" b="1" dirty="0"/>
              </a:p>
              <a:p>
                <a:pPr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TW" sz="16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TW" sz="16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1600" b="1" dirty="0"/>
              </a:p>
              <a:p>
                <a:endParaRPr lang="en-US" altLang="zh-TW" sz="1600" b="1" dirty="0" smtClean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6" y="3041546"/>
                <a:ext cx="7408811" cy="1918474"/>
              </a:xfrm>
              <a:prstGeom prst="rect">
                <a:avLst/>
              </a:prstGeom>
              <a:blipFill rotWithShape="0">
                <a:blip r:embed="rId4"/>
                <a:stretch>
                  <a:fillRect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(z</a:t>
            </a:r>
            <a:r>
              <a:rPr lang="en-US" altLang="zh-TW" sz="3600" baseline="-25000" dirty="0"/>
              <a:t>0</a:t>
            </a:r>
            <a:r>
              <a:rPr lang="en-US" altLang="zh-TW" sz="3600" dirty="0"/>
              <a:t>, z</a:t>
            </a:r>
            <a:r>
              <a:rPr lang="en-US" altLang="zh-TW" sz="3600" baseline="-25000" dirty="0"/>
              <a:t>1</a:t>
            </a:r>
            <a:r>
              <a:rPr lang="en-US" altLang="zh-TW" sz="3600" dirty="0"/>
              <a:t>, z</a:t>
            </a:r>
            <a:r>
              <a:rPr lang="en-US" altLang="zh-TW" sz="3600" baseline="-25000" dirty="0"/>
              <a:t>2</a:t>
            </a:r>
            <a:r>
              <a:rPr lang="en-US" altLang="zh-TW" sz="3600" dirty="0"/>
              <a:t>, z</a:t>
            </a:r>
            <a:r>
              <a:rPr lang="en-US" altLang="zh-TW" sz="3600" baseline="-25000" dirty="0"/>
              <a:t>3</a:t>
            </a:r>
            <a:r>
              <a:rPr lang="en-US" altLang="zh-TW" sz="3600" dirty="0"/>
              <a:t>) = </a:t>
            </a:r>
            <a:r>
              <a:rPr lang="en-US" altLang="zh-TW" sz="3600" dirty="0" smtClean="0"/>
              <a:t>MQR(y</a:t>
            </a:r>
            <a:r>
              <a:rPr lang="en-US" altLang="zh-TW" sz="3600" baseline="-25000" dirty="0" smtClean="0"/>
              <a:t>0</a:t>
            </a:r>
            <a:r>
              <a:rPr lang="en-US" altLang="zh-TW" sz="3600" dirty="0"/>
              <a:t>, y</a:t>
            </a:r>
            <a:r>
              <a:rPr lang="en-US" altLang="zh-TW" sz="3600" baseline="-25000" dirty="0"/>
              <a:t>1</a:t>
            </a:r>
            <a:r>
              <a:rPr lang="en-US" altLang="zh-TW" sz="3600" dirty="0"/>
              <a:t>, y</a:t>
            </a:r>
            <a:r>
              <a:rPr lang="en-US" altLang="zh-TW" sz="3600" baseline="-25000" dirty="0"/>
              <a:t>2</a:t>
            </a:r>
            <a:r>
              <a:rPr lang="en-US" altLang="zh-TW" sz="3600" dirty="0"/>
              <a:t>, y</a:t>
            </a:r>
            <a:r>
              <a:rPr lang="en-US" altLang="zh-TW" sz="3600" baseline="-25000" dirty="0"/>
              <a:t>3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r>
              <a:rPr lang="en-US" altLang="zh-TW" baseline="-25000" dirty="0"/>
              <a:t>1</a:t>
            </a:r>
            <a:r>
              <a:rPr lang="en-US" altLang="zh-TW" dirty="0"/>
              <a:t> = </a:t>
            </a:r>
            <a:r>
              <a:rPr lang="nn-NO" altLang="zh-TW" dirty="0" smtClean="0"/>
              <a:t>(</a:t>
            </a:r>
            <a:r>
              <a:rPr lang="en-US" altLang="zh-TW" dirty="0"/>
              <a:t>y</a:t>
            </a:r>
            <a:r>
              <a:rPr lang="en-US" altLang="zh-TW" baseline="-25000" dirty="0"/>
              <a:t>0</a:t>
            </a:r>
            <a:r>
              <a:rPr lang="nn-NO" altLang="zh-TW" dirty="0"/>
              <a:t> ⊞ 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 </a:t>
            </a:r>
            <a:r>
              <a:rPr lang="nn-NO" altLang="zh-TW" dirty="0" smtClean="0"/>
              <a:t>⊕ ((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0</a:t>
            </a:r>
            <a:r>
              <a:rPr lang="nn-NO" altLang="zh-TW" dirty="0" smtClean="0"/>
              <a:t> ⊞ 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r>
              <a:rPr lang="nn-NO" altLang="zh-TW" dirty="0" smtClean="0"/>
              <a:t>) &lt;&lt;&lt; </a:t>
            </a:r>
            <a:r>
              <a:rPr lang="nn-NO" altLang="zh-TW" dirty="0"/>
              <a:t>7)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z</a:t>
            </a:r>
            <a:r>
              <a:rPr lang="en-US" altLang="zh-TW" baseline="-25000" dirty="0"/>
              <a:t>2</a:t>
            </a:r>
            <a:r>
              <a:rPr lang="en-US" altLang="zh-TW" dirty="0"/>
              <a:t> = </a:t>
            </a:r>
            <a:r>
              <a:rPr lang="nn-NO" altLang="zh-TW" dirty="0"/>
              <a:t>(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r>
              <a:rPr lang="nn-NO" altLang="zh-TW" dirty="0" smtClean="0"/>
              <a:t> </a:t>
            </a:r>
            <a:r>
              <a:rPr lang="nn-NO" altLang="zh-TW" dirty="0"/>
              <a:t>⊞ </a:t>
            </a:r>
            <a:r>
              <a:rPr lang="nn-NO" altLang="zh-TW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) </a:t>
            </a:r>
            <a:r>
              <a:rPr lang="nn-NO" altLang="zh-TW" dirty="0"/>
              <a:t>⊕ ((</a:t>
            </a:r>
            <a:r>
              <a:rPr lang="en-US" altLang="zh-TW" dirty="0"/>
              <a:t>z</a:t>
            </a:r>
            <a:r>
              <a:rPr lang="en-US" altLang="zh-TW" baseline="-25000" dirty="0"/>
              <a:t>1</a:t>
            </a:r>
            <a:r>
              <a:rPr lang="nn-NO" altLang="zh-TW" dirty="0"/>
              <a:t> ⊞ 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0</a:t>
            </a:r>
            <a:r>
              <a:rPr lang="nn-NO" altLang="zh-TW" dirty="0"/>
              <a:t>) &lt;&lt;&lt; 9)</a:t>
            </a:r>
            <a:r>
              <a:rPr lang="en-US" altLang="zh-TW" dirty="0"/>
              <a:t> </a:t>
            </a:r>
            <a:endParaRPr lang="zh-TW" altLang="en-US" dirty="0"/>
          </a:p>
          <a:p>
            <a:r>
              <a:rPr lang="en-US" altLang="zh-TW" dirty="0"/>
              <a:t>z</a:t>
            </a:r>
            <a:r>
              <a:rPr lang="en-US" altLang="zh-TW" baseline="-25000" dirty="0"/>
              <a:t>3</a:t>
            </a:r>
            <a:r>
              <a:rPr lang="en-US" altLang="zh-TW" dirty="0"/>
              <a:t> = </a:t>
            </a:r>
            <a:r>
              <a:rPr lang="nn-NO" altLang="zh-TW" dirty="0"/>
              <a:t>(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r>
              <a:rPr lang="nn-NO" altLang="zh-TW" dirty="0" smtClean="0"/>
              <a:t> </a:t>
            </a:r>
            <a:r>
              <a:rPr lang="nn-NO" altLang="zh-TW" dirty="0"/>
              <a:t>⊞ </a:t>
            </a:r>
            <a:r>
              <a:rPr lang="nn-NO" altLang="zh-TW" dirty="0" smtClean="0"/>
              <a:t>z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</a:t>
            </a:r>
            <a:r>
              <a:rPr lang="nn-NO" altLang="zh-TW" dirty="0"/>
              <a:t>⊕ ((</a:t>
            </a:r>
            <a:r>
              <a:rPr lang="en-US" altLang="zh-TW" dirty="0"/>
              <a:t>z</a:t>
            </a:r>
            <a:r>
              <a:rPr lang="en-US" altLang="zh-TW" baseline="-25000" dirty="0"/>
              <a:t>2</a:t>
            </a:r>
            <a:r>
              <a:rPr lang="nn-NO" altLang="zh-TW" dirty="0"/>
              <a:t> ⊞ </a:t>
            </a:r>
            <a:r>
              <a:rPr lang="en-US" altLang="zh-TW" dirty="0"/>
              <a:t>z</a:t>
            </a:r>
            <a:r>
              <a:rPr lang="en-US" altLang="zh-TW" baseline="-25000" dirty="0"/>
              <a:t>1</a:t>
            </a:r>
            <a:r>
              <a:rPr lang="nn-NO" altLang="zh-TW" dirty="0"/>
              <a:t>) &lt;&lt;&lt; 13)</a:t>
            </a:r>
            <a:r>
              <a:rPr lang="en-US" altLang="zh-TW" dirty="0"/>
              <a:t> </a:t>
            </a:r>
            <a:endParaRPr lang="zh-TW" altLang="en-US" dirty="0"/>
          </a:p>
          <a:p>
            <a:r>
              <a:rPr lang="en-US" altLang="zh-TW" dirty="0"/>
              <a:t>z</a:t>
            </a:r>
            <a:r>
              <a:rPr lang="en-US" altLang="zh-TW" baseline="-25000" dirty="0"/>
              <a:t>0</a:t>
            </a:r>
            <a:r>
              <a:rPr lang="en-US" altLang="zh-TW" dirty="0"/>
              <a:t> = </a:t>
            </a:r>
            <a:r>
              <a:rPr lang="nn-NO" altLang="zh-TW" dirty="0"/>
              <a:t>(</a:t>
            </a:r>
            <a:r>
              <a:rPr lang="en-US" altLang="zh-TW" dirty="0"/>
              <a:t>y</a:t>
            </a:r>
            <a:r>
              <a:rPr lang="en-US" altLang="zh-TW" baseline="-25000" dirty="0"/>
              <a:t>0</a:t>
            </a:r>
            <a:r>
              <a:rPr lang="nn-NO" altLang="zh-TW" dirty="0"/>
              <a:t> ⊞ </a:t>
            </a:r>
            <a:r>
              <a:rPr lang="nn-NO" altLang="zh-TW" dirty="0" smtClean="0"/>
              <a:t>z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 </a:t>
            </a:r>
            <a:r>
              <a:rPr lang="nn-NO" altLang="zh-TW" dirty="0"/>
              <a:t>⊕ ((</a:t>
            </a:r>
            <a:r>
              <a:rPr lang="en-US" altLang="zh-TW" dirty="0"/>
              <a:t>z</a:t>
            </a:r>
            <a:r>
              <a:rPr lang="en-US" altLang="zh-TW" baseline="-25000" dirty="0"/>
              <a:t>3</a:t>
            </a:r>
            <a:r>
              <a:rPr lang="nn-NO" altLang="zh-TW" dirty="0"/>
              <a:t> ⊞ </a:t>
            </a:r>
            <a:r>
              <a:rPr lang="en-US" altLang="zh-TW" dirty="0"/>
              <a:t>z</a:t>
            </a:r>
            <a:r>
              <a:rPr lang="en-US" altLang="zh-TW" baseline="-25000" dirty="0"/>
              <a:t>2</a:t>
            </a:r>
            <a:r>
              <a:rPr lang="nn-NO" altLang="zh-TW" dirty="0"/>
              <a:t>) &lt;&lt;&lt; 18)</a:t>
            </a:r>
            <a:r>
              <a:rPr lang="en-US" altLang="zh-TW" dirty="0"/>
              <a:t>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1F0B-A812-4230-B21D-89E19A05614A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5840934" y="5469285"/>
            <a:ext cx="386367" cy="1674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5901107" y="6109701"/>
            <a:ext cx="326194" cy="1780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830720" y="4649612"/>
          <a:ext cx="416560" cy="39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822426" y="5358693"/>
                <a:ext cx="433147" cy="358731"/>
              </a:xfrm>
              <a:prstGeom prst="rect">
                <a:avLst/>
              </a:prstGeom>
              <a:solidFill>
                <a:srgbClr val="E6EC74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⋘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26" y="5358693"/>
                <a:ext cx="433147" cy="3587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5839560" y="5983395"/>
            <a:ext cx="410344" cy="385708"/>
          </a:xfrm>
          <a:prstGeom prst="ellipse">
            <a:avLst/>
          </a:prstGeom>
          <a:solidFill>
            <a:schemeClr val="accent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10" idx="2"/>
            <a:endCxn id="10" idx="6"/>
          </p:cNvCxnSpPr>
          <p:nvPr/>
        </p:nvCxnSpPr>
        <p:spPr>
          <a:xfrm>
            <a:off x="5839560" y="6176249"/>
            <a:ext cx="410344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10" idx="0"/>
            <a:endCxn id="10" idx="4"/>
          </p:cNvCxnSpPr>
          <p:nvPr/>
        </p:nvCxnSpPr>
        <p:spPr>
          <a:xfrm>
            <a:off x="6044732" y="5983395"/>
            <a:ext cx="0" cy="385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/>
          <p:nvPr/>
        </p:nvCxnSpPr>
        <p:spPr>
          <a:xfrm rot="16200000" flipH="1">
            <a:off x="5626110" y="4314500"/>
            <a:ext cx="333455" cy="217544"/>
          </a:xfrm>
          <a:prstGeom prst="curvedConnector3">
            <a:avLst>
              <a:gd name="adj1" fmla="val -2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弧形接點 13"/>
          <p:cNvCxnSpPr/>
          <p:nvPr/>
        </p:nvCxnSpPr>
        <p:spPr>
          <a:xfrm rot="5400000">
            <a:off x="6087890" y="4306183"/>
            <a:ext cx="333456" cy="217703"/>
          </a:xfrm>
          <a:prstGeom prst="curvedConnector3">
            <a:avLst>
              <a:gd name="adj1" fmla="val -2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038999" y="5096713"/>
            <a:ext cx="1" cy="22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039000" y="5742138"/>
            <a:ext cx="5732" cy="24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6339173" y="6175278"/>
            <a:ext cx="350910" cy="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7399" y="4148690"/>
            <a:ext cx="2604667" cy="2439874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4982821" y="6012305"/>
          <a:ext cx="416560" cy="39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>
            <a:off x="4554498" y="6182432"/>
            <a:ext cx="343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453055" y="6182432"/>
            <a:ext cx="3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弧形接點 21"/>
          <p:cNvCxnSpPr/>
          <p:nvPr/>
        </p:nvCxnSpPr>
        <p:spPr>
          <a:xfrm rot="16200000" flipH="1">
            <a:off x="4915602" y="5684407"/>
            <a:ext cx="333455" cy="217544"/>
          </a:xfrm>
          <a:prstGeom prst="curvedConnector3">
            <a:avLst>
              <a:gd name="adj1" fmla="val -2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2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(z</a:t>
            </a:r>
            <a:r>
              <a:rPr lang="en-US" altLang="zh-TW" sz="3600" baseline="-25000" dirty="0"/>
              <a:t>0</a:t>
            </a:r>
            <a:r>
              <a:rPr lang="en-US" altLang="zh-TW" sz="3600" dirty="0"/>
              <a:t>, z</a:t>
            </a:r>
            <a:r>
              <a:rPr lang="en-US" altLang="zh-TW" sz="3600" baseline="-25000" dirty="0"/>
              <a:t>1</a:t>
            </a:r>
            <a:r>
              <a:rPr lang="en-US" altLang="zh-TW" sz="3600" dirty="0"/>
              <a:t>, z</a:t>
            </a:r>
            <a:r>
              <a:rPr lang="en-US" altLang="zh-TW" sz="3600" baseline="-25000" dirty="0"/>
              <a:t>2</a:t>
            </a:r>
            <a:r>
              <a:rPr lang="en-US" altLang="zh-TW" sz="3600" dirty="0"/>
              <a:t>, z</a:t>
            </a:r>
            <a:r>
              <a:rPr lang="en-US" altLang="zh-TW" sz="3600" baseline="-25000" dirty="0"/>
              <a:t>3</a:t>
            </a:r>
            <a:r>
              <a:rPr lang="en-US" altLang="zh-TW" sz="3600" dirty="0"/>
              <a:t>) = </a:t>
            </a:r>
            <a:r>
              <a:rPr lang="en-US" altLang="zh-TW" sz="3600" dirty="0" smtClean="0"/>
              <a:t>QR(y</a:t>
            </a:r>
            <a:r>
              <a:rPr lang="en-US" altLang="zh-TW" sz="3600" baseline="-25000" dirty="0" smtClean="0"/>
              <a:t>0</a:t>
            </a:r>
            <a:r>
              <a:rPr lang="en-US" altLang="zh-TW" sz="3600" dirty="0"/>
              <a:t>, y</a:t>
            </a:r>
            <a:r>
              <a:rPr lang="en-US" altLang="zh-TW" sz="3600" baseline="-25000" dirty="0"/>
              <a:t>1</a:t>
            </a:r>
            <a:r>
              <a:rPr lang="en-US" altLang="zh-TW" sz="3600" dirty="0"/>
              <a:t>, y</a:t>
            </a:r>
            <a:r>
              <a:rPr lang="en-US" altLang="zh-TW" sz="3600" baseline="-25000" dirty="0"/>
              <a:t>2</a:t>
            </a:r>
            <a:r>
              <a:rPr lang="en-US" altLang="zh-TW" sz="3600" dirty="0"/>
              <a:t>, y</a:t>
            </a:r>
            <a:r>
              <a:rPr lang="en-US" altLang="zh-TW" sz="3600" baseline="-25000" dirty="0"/>
              <a:t>3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r>
              <a:rPr lang="en-US" altLang="zh-TW" baseline="-25000" dirty="0"/>
              <a:t>1</a:t>
            </a:r>
            <a:r>
              <a:rPr lang="en-US" altLang="zh-TW" dirty="0"/>
              <a:t> = y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nn-NO" altLang="zh-TW" dirty="0"/>
              <a:t>⊕ ((</a:t>
            </a:r>
            <a:r>
              <a:rPr lang="en-US" altLang="zh-TW" dirty="0"/>
              <a:t>y</a:t>
            </a:r>
            <a:r>
              <a:rPr lang="en-US" altLang="zh-TW" baseline="-25000" dirty="0"/>
              <a:t>0</a:t>
            </a:r>
            <a:r>
              <a:rPr lang="nn-NO" altLang="zh-TW" dirty="0"/>
              <a:t> ⊞ </a:t>
            </a:r>
            <a:r>
              <a:rPr lang="en-US" altLang="zh-TW" dirty="0"/>
              <a:t>y</a:t>
            </a:r>
            <a:r>
              <a:rPr lang="en-US" altLang="zh-TW" baseline="-25000" dirty="0"/>
              <a:t>3</a:t>
            </a:r>
            <a:r>
              <a:rPr lang="nn-NO" altLang="zh-TW" dirty="0"/>
              <a:t>) &lt;&lt;&lt; 7)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z</a:t>
            </a:r>
            <a:r>
              <a:rPr lang="en-US" altLang="zh-TW" baseline="-25000" dirty="0"/>
              <a:t>2</a:t>
            </a:r>
            <a:r>
              <a:rPr lang="en-US" altLang="zh-TW" dirty="0"/>
              <a:t> = y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nn-NO" altLang="zh-TW" dirty="0"/>
              <a:t>⊕ ((</a:t>
            </a:r>
            <a:r>
              <a:rPr lang="en-US" altLang="zh-TW" dirty="0"/>
              <a:t>z</a:t>
            </a:r>
            <a:r>
              <a:rPr lang="en-US" altLang="zh-TW" baseline="-25000" dirty="0"/>
              <a:t>1</a:t>
            </a:r>
            <a:r>
              <a:rPr lang="nn-NO" altLang="zh-TW" dirty="0"/>
              <a:t> ⊞ </a:t>
            </a:r>
            <a:r>
              <a:rPr lang="en-US" altLang="zh-TW" dirty="0"/>
              <a:t>y</a:t>
            </a:r>
            <a:r>
              <a:rPr lang="en-US" altLang="zh-TW" baseline="-25000" dirty="0"/>
              <a:t>0</a:t>
            </a:r>
            <a:r>
              <a:rPr lang="nn-NO" altLang="zh-TW" dirty="0"/>
              <a:t>) &lt;&lt;&lt; 9)</a:t>
            </a:r>
            <a:r>
              <a:rPr lang="en-US" altLang="zh-TW" dirty="0"/>
              <a:t> </a:t>
            </a:r>
            <a:endParaRPr lang="zh-TW" altLang="en-US" dirty="0"/>
          </a:p>
          <a:p>
            <a:r>
              <a:rPr lang="en-US" altLang="zh-TW" dirty="0"/>
              <a:t>z</a:t>
            </a:r>
            <a:r>
              <a:rPr lang="en-US" altLang="zh-TW" baseline="-25000" dirty="0"/>
              <a:t>3</a:t>
            </a:r>
            <a:r>
              <a:rPr lang="en-US" altLang="zh-TW" dirty="0"/>
              <a:t> = y</a:t>
            </a:r>
            <a:r>
              <a:rPr lang="en-US" altLang="zh-TW" baseline="-25000" dirty="0"/>
              <a:t>3</a:t>
            </a:r>
            <a:r>
              <a:rPr lang="en-US" altLang="zh-TW" dirty="0"/>
              <a:t> </a:t>
            </a:r>
            <a:r>
              <a:rPr lang="nn-NO" altLang="zh-TW" dirty="0"/>
              <a:t>⊕ ((</a:t>
            </a:r>
            <a:r>
              <a:rPr lang="en-US" altLang="zh-TW" dirty="0"/>
              <a:t>z</a:t>
            </a:r>
            <a:r>
              <a:rPr lang="en-US" altLang="zh-TW" baseline="-25000" dirty="0"/>
              <a:t>2</a:t>
            </a:r>
            <a:r>
              <a:rPr lang="nn-NO" altLang="zh-TW" dirty="0"/>
              <a:t> ⊞ </a:t>
            </a:r>
            <a:r>
              <a:rPr lang="en-US" altLang="zh-TW" dirty="0"/>
              <a:t>z</a:t>
            </a:r>
            <a:r>
              <a:rPr lang="en-US" altLang="zh-TW" baseline="-25000" dirty="0"/>
              <a:t>1</a:t>
            </a:r>
            <a:r>
              <a:rPr lang="nn-NO" altLang="zh-TW" dirty="0"/>
              <a:t>) &lt;&lt;&lt; 13)</a:t>
            </a:r>
            <a:r>
              <a:rPr lang="en-US" altLang="zh-TW" dirty="0"/>
              <a:t> </a:t>
            </a:r>
            <a:endParaRPr lang="zh-TW" altLang="en-US" dirty="0"/>
          </a:p>
          <a:p>
            <a:r>
              <a:rPr lang="en-US" altLang="zh-TW" dirty="0"/>
              <a:t>z</a:t>
            </a:r>
            <a:r>
              <a:rPr lang="en-US" altLang="zh-TW" baseline="-25000" dirty="0"/>
              <a:t>0</a:t>
            </a:r>
            <a:r>
              <a:rPr lang="en-US" altLang="zh-TW" dirty="0"/>
              <a:t> = y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lang="nn-NO" altLang="zh-TW" dirty="0"/>
              <a:t>⊕ ((</a:t>
            </a:r>
            <a:r>
              <a:rPr lang="en-US" altLang="zh-TW" dirty="0"/>
              <a:t>z</a:t>
            </a:r>
            <a:r>
              <a:rPr lang="en-US" altLang="zh-TW" baseline="-25000" dirty="0"/>
              <a:t>3</a:t>
            </a:r>
            <a:r>
              <a:rPr lang="nn-NO" altLang="zh-TW" dirty="0"/>
              <a:t> ⊞ </a:t>
            </a:r>
            <a:r>
              <a:rPr lang="en-US" altLang="zh-TW" dirty="0"/>
              <a:t>z</a:t>
            </a:r>
            <a:r>
              <a:rPr lang="en-US" altLang="zh-TW" baseline="-25000" dirty="0"/>
              <a:t>2</a:t>
            </a:r>
            <a:r>
              <a:rPr lang="nn-NO" altLang="zh-TW" dirty="0"/>
              <a:t>) &lt;&lt;&lt; 18)</a:t>
            </a:r>
            <a:r>
              <a:rPr lang="en-US" altLang="zh-TW" dirty="0"/>
              <a:t>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1F0B-A812-4230-B21D-89E19A05614A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5694720" y="5413648"/>
            <a:ext cx="386367" cy="1674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5754893" y="6029350"/>
            <a:ext cx="326194" cy="1780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684506" y="4668117"/>
          <a:ext cx="416560" cy="39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676212" y="5303056"/>
                <a:ext cx="433147" cy="358731"/>
              </a:xfrm>
              <a:prstGeom prst="rect">
                <a:avLst/>
              </a:prstGeom>
              <a:solidFill>
                <a:srgbClr val="E6EC74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⋘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12" y="5303056"/>
                <a:ext cx="433147" cy="3587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5693346" y="5903044"/>
            <a:ext cx="410344" cy="385708"/>
          </a:xfrm>
          <a:prstGeom prst="ellipse">
            <a:avLst/>
          </a:prstGeom>
          <a:solidFill>
            <a:schemeClr val="accent4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9" idx="2"/>
            <a:endCxn id="9" idx="6"/>
          </p:cNvCxnSpPr>
          <p:nvPr/>
        </p:nvCxnSpPr>
        <p:spPr>
          <a:xfrm>
            <a:off x="5693346" y="6095898"/>
            <a:ext cx="410344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9" idx="0"/>
            <a:endCxn id="9" idx="4"/>
          </p:cNvCxnSpPr>
          <p:nvPr/>
        </p:nvCxnSpPr>
        <p:spPr>
          <a:xfrm>
            <a:off x="5898518" y="5903044"/>
            <a:ext cx="0" cy="385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弧形接點 11"/>
          <p:cNvCxnSpPr/>
          <p:nvPr/>
        </p:nvCxnSpPr>
        <p:spPr>
          <a:xfrm rot="16200000" flipH="1">
            <a:off x="5479896" y="4390671"/>
            <a:ext cx="333455" cy="217544"/>
          </a:xfrm>
          <a:prstGeom prst="curvedConnector3">
            <a:avLst>
              <a:gd name="adj1" fmla="val -2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弧形接點 12"/>
          <p:cNvCxnSpPr/>
          <p:nvPr/>
        </p:nvCxnSpPr>
        <p:spPr>
          <a:xfrm rot="5400000">
            <a:off x="5941676" y="4390592"/>
            <a:ext cx="333456" cy="217703"/>
          </a:xfrm>
          <a:prstGeom prst="curvedConnector3">
            <a:avLst>
              <a:gd name="adj1" fmla="val -2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8" idx="0"/>
          </p:cNvCxnSpPr>
          <p:nvPr/>
        </p:nvCxnSpPr>
        <p:spPr>
          <a:xfrm>
            <a:off x="5892785" y="5074028"/>
            <a:ext cx="1" cy="22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  <a:endCxn id="9" idx="0"/>
          </p:cNvCxnSpPr>
          <p:nvPr/>
        </p:nvCxnSpPr>
        <p:spPr>
          <a:xfrm>
            <a:off x="5892786" y="5661787"/>
            <a:ext cx="5732" cy="24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117159" y="6094927"/>
            <a:ext cx="472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192050" y="6094927"/>
            <a:ext cx="45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778590" y="4217242"/>
            <a:ext cx="2141424" cy="2139109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07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377</Words>
  <Application>Microsoft Office PowerPoint</Application>
  <PresentationFormat>如螢幕大小 (4:3)</PresentationFormat>
  <Paragraphs>74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(z0, z1, z2, z3) = MQR(y0, y1, y2, y3)</vt:lpstr>
      <vt:lpstr>(z0, z1, z2, z3) = QR(y0, y1, y2, y3)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</dc:creator>
  <cp:lastModifiedBy>cheng</cp:lastModifiedBy>
  <cp:revision>2</cp:revision>
  <dcterms:created xsi:type="dcterms:W3CDTF">2018-10-04T12:14:39Z</dcterms:created>
  <dcterms:modified xsi:type="dcterms:W3CDTF">2018-10-04T12:20:59Z</dcterms:modified>
</cp:coreProperties>
</file>