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21.gif" ContentType="image/gif"/>
  <Override PartName="/ppt/media/image1.png" ContentType="image/png"/>
  <Override PartName="/ppt/media/image2.jpeg" ContentType="image/jpeg"/>
  <Override PartName="/ppt/media/image8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3C75A6F-6F23-441C-8111-5FC6E8B3E36D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31.10.22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45E0379-00B9-4C16-B7C2-33D85AB633AE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10EEEC5-6318-4D77-90C4-60D6BD865B2F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31.10.22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13FF18B-74B6-4F1D-818E-F79CFEBDF882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gif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2" descr="Яндекс.Лицей в ВПИ (филиал) ВолгГТУ"/>
          <p:cNvPicPr/>
          <p:nvPr/>
        </p:nvPicPr>
        <p:blipFill>
          <a:blip r:embed="rId1"/>
          <a:stretch/>
        </p:blipFill>
        <p:spPr>
          <a:xfrm>
            <a:off x="478080" y="260640"/>
            <a:ext cx="8307000" cy="623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4680"/>
            <a:ext cx="4906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Выполнение критерий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Применённые технологии: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Чтение из БД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ru-RU" sz="2800" spc="-1" strike="noStrike" u="sng">
                <a:solidFill>
                  <a:srgbClr val="000000"/>
                </a:solidFill>
                <a:uFillTx/>
                <a:latin typeface="Calibri"/>
              </a:rPr>
              <a:t>(реализовано)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Запись в БД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ru-RU" sz="2800" spc="-1" strike="noStrike" u="sng">
                <a:solidFill>
                  <a:srgbClr val="000000"/>
                </a:solidFill>
                <a:uFillTx/>
                <a:latin typeface="Calibri"/>
              </a:rPr>
              <a:t>(реализовано)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Изменение данных в БД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ru-RU" sz="2800" spc="-1" strike="noStrike" u="sng">
                <a:solidFill>
                  <a:srgbClr val="000000"/>
                </a:solidFill>
                <a:uFillTx/>
                <a:latin typeface="Calibri"/>
              </a:rPr>
              <a:t>(реализовано)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exe </a:t>
            </a:r>
            <a:r>
              <a:rPr b="1" lang="ru-RU" sz="2800" spc="-1" strike="noStrike" u="sng">
                <a:solidFill>
                  <a:srgbClr val="000000"/>
                </a:solidFill>
                <a:uFillTx/>
                <a:latin typeface="Calibri"/>
              </a:rPr>
              <a:t>(реализовано)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5" name="Picture 2" descr="Лицей Академии Яндекса – Лидер"/>
          <p:cNvPicPr/>
          <p:nvPr/>
        </p:nvPicPr>
        <p:blipFill>
          <a:blip r:embed="rId1"/>
          <a:stretch/>
        </p:blipFill>
        <p:spPr>
          <a:xfrm>
            <a:off x="5484600" y="12600"/>
            <a:ext cx="3240000" cy="174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274680"/>
            <a:ext cx="4906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Выводы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484920" y="16286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Разработана программа согласно цели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8" name="Picture 2" descr="Лицей Академии Яндекса – Лидер"/>
          <p:cNvPicPr/>
          <p:nvPr/>
        </p:nvPicPr>
        <p:blipFill>
          <a:blip r:embed="rId1"/>
          <a:stretch/>
        </p:blipFill>
        <p:spPr>
          <a:xfrm>
            <a:off x="5484600" y="12600"/>
            <a:ext cx="3240000" cy="174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2" descr="Яндекс.Лицей в ВПИ (филиал) ВолгГТУ"/>
          <p:cNvPicPr/>
          <p:nvPr/>
        </p:nvPicPr>
        <p:blipFill>
          <a:blip r:embed="rId1"/>
          <a:stretch/>
        </p:blipFill>
        <p:spPr>
          <a:xfrm>
            <a:off x="4284000" y="-5040"/>
            <a:ext cx="4608000" cy="3456000"/>
          </a:xfrm>
          <a:prstGeom prst="rect">
            <a:avLst/>
          </a:prstGeom>
          <a:ln w="0">
            <a:noFill/>
          </a:ln>
        </p:spPr>
      </p:pic>
      <p:sp>
        <p:nvSpPr>
          <p:cNvPr id="150" name="CustomShape 1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"/>
          <p:cNvSpPr/>
          <p:nvPr/>
        </p:nvSpPr>
        <p:spPr>
          <a:xfrm>
            <a:off x="484920" y="930600"/>
            <a:ext cx="3510720" cy="199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Спасибо за внимание. Я готов ответить на Ваши вопросы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52" name="Picture 6" descr="https://o.remove.bg/downloads/c8c0031d-7993-4530-bc8c-51c91e6b80a0/GitHub-Logo-removebg-preview.png"/>
          <p:cNvPicPr/>
          <p:nvPr/>
        </p:nvPicPr>
        <p:blipFill>
          <a:blip r:embed="rId2"/>
          <a:stretch/>
        </p:blipFill>
        <p:spPr>
          <a:xfrm>
            <a:off x="-234000" y="2730600"/>
            <a:ext cx="4948560" cy="2786400"/>
          </a:xfrm>
          <a:prstGeom prst="rect">
            <a:avLst/>
          </a:prstGeom>
          <a:ln w="0">
            <a:noFill/>
          </a:ln>
        </p:spPr>
      </p:pic>
      <p:sp>
        <p:nvSpPr>
          <p:cNvPr id="153" name="CustomShape 3"/>
          <p:cNvSpPr/>
          <p:nvPr/>
        </p:nvSpPr>
        <p:spPr>
          <a:xfrm>
            <a:off x="587520" y="5749200"/>
            <a:ext cx="7968600" cy="7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github.com/novd7/yandex_project1_stress_in_words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54" name="Picture 8" descr="http://qrcoder.ru/code/?https%3A%2F%2Fgithub.com%2Fnovd7%2Fyandex_project1_stress_in_words&amp;8&amp;0"/>
          <p:cNvPicPr/>
          <p:nvPr/>
        </p:nvPicPr>
        <p:blipFill>
          <a:blip r:embed="rId3"/>
          <a:stretch/>
        </p:blipFill>
        <p:spPr>
          <a:xfrm>
            <a:off x="5220000" y="2730600"/>
            <a:ext cx="3123720" cy="312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12720" y="2349000"/>
            <a:ext cx="8150040" cy="2052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800" spc="-1" strike="noStrike">
                <a:solidFill>
                  <a:srgbClr val="000000"/>
                </a:solidFill>
                <a:latin typeface="Calibri"/>
              </a:rPr>
              <a:t>Подготовка к ЕГЭ по русскому языку.</a:t>
            </a:r>
            <a:br/>
            <a:r>
              <a:rPr b="0" lang="ru-RU" sz="4800" spc="-1" strike="noStrike">
                <a:solidFill>
                  <a:srgbClr val="000000"/>
                </a:solidFill>
                <a:latin typeface="Calibri"/>
              </a:rPr>
              <a:t>Задание про ударения.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374840" y="4581000"/>
            <a:ext cx="6400440" cy="208800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27000"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i="1" lang="ru-RU" sz="3200" spc="-1" strike="noStrike">
                <a:solidFill>
                  <a:srgbClr val="000000"/>
                </a:solidFill>
                <a:latin typeface="Calibri"/>
              </a:rPr>
              <a:t>Площадка</a:t>
            </a:r>
            <a:r>
              <a:rPr b="0" i="1" lang="ru-RU" sz="3200" spc="-1" strike="noStrike">
                <a:solidFill>
                  <a:srgbClr val="000000"/>
                </a:solidFill>
                <a:latin typeface="Calibri"/>
              </a:rPr>
              <a:t>: Федеральное государственное бюджетное образовательное учреждение высшего образования «МИРЭА - Российский технологический университет»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i="1" lang="ru-RU" sz="3200" spc="-1" strike="noStrike">
                <a:solidFill>
                  <a:srgbClr val="000000"/>
                </a:solidFill>
                <a:latin typeface="Calibri"/>
              </a:rPr>
              <a:t>Учащийся</a:t>
            </a:r>
            <a:r>
              <a:rPr b="0" i="1" lang="ru-RU" sz="3200" spc="-1" strike="noStrike">
                <a:solidFill>
                  <a:srgbClr val="000000"/>
                </a:solidFill>
                <a:latin typeface="Calibri"/>
              </a:rPr>
              <a:t>: Новиков Владимир, Москва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i="1" lang="ru-RU" sz="3200" spc="-1" strike="noStrike">
                <a:solidFill>
                  <a:srgbClr val="000000"/>
                </a:solidFill>
                <a:latin typeface="Calibri"/>
              </a:rPr>
              <a:t>Преподаватель</a:t>
            </a:r>
            <a:r>
              <a:rPr b="0" i="1" lang="ru-RU" sz="3200" spc="-1" strike="noStrike">
                <a:solidFill>
                  <a:srgbClr val="000000"/>
                </a:solidFill>
                <a:latin typeface="Calibri"/>
              </a:rPr>
              <a:t>: Миронов Никита Максимович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i="1" lang="ru-RU" sz="3200" spc="-1" strike="noStrike">
                <a:solidFill>
                  <a:srgbClr val="000000"/>
                </a:solidFill>
                <a:latin typeface="Calibri"/>
              </a:rPr>
              <a:t>Дата</a:t>
            </a:r>
            <a:r>
              <a:rPr b="0" i="1" lang="ru-RU" sz="3200" spc="-1" strike="noStrike">
                <a:solidFill>
                  <a:srgbClr val="000000"/>
                </a:solidFill>
                <a:latin typeface="Calibri"/>
              </a:rPr>
              <a:t>: 7 ноября 2022 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г. 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4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5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6"/>
          <p:cNvSpPr/>
          <p:nvPr/>
        </p:nvSpPr>
        <p:spPr>
          <a:xfrm>
            <a:off x="612720" y="31284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7"/>
          <p:cNvSpPr/>
          <p:nvPr/>
        </p:nvSpPr>
        <p:spPr>
          <a:xfrm>
            <a:off x="765000" y="4651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8"/>
          <p:cNvSpPr/>
          <p:nvPr/>
        </p:nvSpPr>
        <p:spPr>
          <a:xfrm>
            <a:off x="917640" y="61740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9"/>
          <p:cNvSpPr/>
          <p:nvPr/>
        </p:nvSpPr>
        <p:spPr>
          <a:xfrm>
            <a:off x="1069920" y="77004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10"/>
          <p:cNvSpPr/>
          <p:nvPr/>
        </p:nvSpPr>
        <p:spPr>
          <a:xfrm>
            <a:off x="1222200" y="9223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11"/>
          <p:cNvSpPr/>
          <p:nvPr/>
        </p:nvSpPr>
        <p:spPr>
          <a:xfrm>
            <a:off x="1374840" y="107460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Picture 24" descr="Яндекс Лицей Глобал | Yandex Lyceum Global | ВКонтакте"/>
          <p:cNvPicPr/>
          <p:nvPr/>
        </p:nvPicPr>
        <p:blipFill>
          <a:blip r:embed="rId1"/>
          <a:stretch/>
        </p:blipFill>
        <p:spPr>
          <a:xfrm>
            <a:off x="630720" y="160200"/>
            <a:ext cx="7840440" cy="197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4906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Цель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86360" y="1484640"/>
            <a:ext cx="8229240" cy="2260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Написать программу для подготовки к четвёртому заданию ЕГЭ по русскому языку 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Повторить орфоэпические правила русского языка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7" name="Picture 2" descr="Лицей Академии Яндекса – Лидер"/>
          <p:cNvPicPr/>
          <p:nvPr/>
        </p:nvPicPr>
        <p:blipFill>
          <a:blip r:embed="rId1"/>
          <a:stretch/>
        </p:blipFill>
        <p:spPr>
          <a:xfrm>
            <a:off x="5484600" y="12600"/>
            <a:ext cx="3240000" cy="1746720"/>
          </a:xfrm>
          <a:prstGeom prst="rect">
            <a:avLst/>
          </a:prstGeom>
          <a:ln w="0">
            <a:noFill/>
          </a:ln>
        </p:spPr>
      </p:pic>
      <p:sp>
        <p:nvSpPr>
          <p:cNvPr id="98" name="CustomShape 3"/>
          <p:cNvSpPr/>
          <p:nvPr/>
        </p:nvSpPr>
        <p:spPr>
          <a:xfrm>
            <a:off x="486360" y="3796920"/>
            <a:ext cx="4906440" cy="7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Целевая аудитория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486360" y="4588920"/>
            <a:ext cx="8229240" cy="203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Одиннадцатиклассники, сдающие ЕГЭ</a:t>
            </a:r>
            <a:endParaRPr b="0" lang="ru-RU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Те, кто хочет повторить правила постановки ударений в русском языке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4906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Аналоги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Сервис </a:t>
            </a:r>
            <a:r>
              <a:rPr b="0" i="1" lang="ru-RU" sz="3200" spc="-1" strike="noStrike">
                <a:solidFill>
                  <a:srgbClr val="000000"/>
                </a:solidFill>
                <a:latin typeface="Calibri"/>
              </a:rPr>
              <a:t>«Решу ЕГЭ», 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где можно подготовиться к экзамену по любому предмету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" name="Picture 2" descr="Лицей Академии Яндекса – Лидер"/>
          <p:cNvPicPr/>
          <p:nvPr/>
        </p:nvPicPr>
        <p:blipFill>
          <a:blip r:embed="rId1"/>
          <a:stretch/>
        </p:blipFill>
        <p:spPr>
          <a:xfrm>
            <a:off x="5484600" y="12600"/>
            <a:ext cx="3240000" cy="174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4906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Задачи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Разработать дизайн всех окон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Организовать диалоги с пользователем для запроса необходимых данных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Создать базу данных из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i="1" lang="ru-RU" sz="3200" spc="-1" strike="noStrike">
                <a:solidFill>
                  <a:srgbClr val="000000"/>
                </a:solidFill>
                <a:latin typeface="Calibri"/>
              </a:rPr>
              <a:t>орфоэпического минимума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”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и базу данных для результатов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ru-RU" sz="3200" spc="-1" strike="noStrike">
                <a:solidFill>
                  <a:srgbClr val="000000"/>
                </a:solidFill>
                <a:latin typeface="Calibri"/>
              </a:rPr>
              <a:t>Соединить все компоненты приложения между собой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5" name="Picture 2" descr="Лицей Академии Яндекса – Лидер"/>
          <p:cNvPicPr/>
          <p:nvPr/>
        </p:nvPicPr>
        <p:blipFill>
          <a:blip r:embed="rId1"/>
          <a:stretch/>
        </p:blipFill>
        <p:spPr>
          <a:xfrm>
            <a:off x="5484600" y="12600"/>
            <a:ext cx="3240000" cy="174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4906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Компоненты приложения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Начальный экран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Диалоговые окна для выбора заданий 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Экран для первого задания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Экран для второго задания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Экран с результатами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Экран со статистикой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8" name="Picture 2" descr="Лицей Академии Яндекса – Лидер"/>
          <p:cNvPicPr/>
          <p:nvPr/>
        </p:nvPicPr>
        <p:blipFill>
          <a:blip r:embed="rId1"/>
          <a:stretch/>
        </p:blipFill>
        <p:spPr>
          <a:xfrm>
            <a:off x="5484600" y="12600"/>
            <a:ext cx="3240000" cy="174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4906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Используемые технологии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0" name="Picture 2" descr="Лицей Академии Яндекса – Лидер"/>
          <p:cNvPicPr/>
          <p:nvPr/>
        </p:nvPicPr>
        <p:blipFill>
          <a:blip r:embed="rId1"/>
          <a:stretch/>
        </p:blipFill>
        <p:spPr>
          <a:xfrm>
            <a:off x="5484600" y="12600"/>
            <a:ext cx="3240000" cy="1746720"/>
          </a:xfrm>
          <a:prstGeom prst="rect">
            <a:avLst/>
          </a:prstGeom>
          <a:ln w="0">
            <a:noFill/>
          </a:ln>
        </p:spPr>
      </p:pic>
      <p:pic>
        <p:nvPicPr>
          <p:cNvPr id="111" name="Picture 17" descr="https://o.remove.bg/downloads/5772d5e2-fddd-4fc9-8c15-cc8a81fd2203/7213-removebg-preview.png"/>
          <p:cNvPicPr/>
          <p:nvPr/>
        </p:nvPicPr>
        <p:blipFill>
          <a:blip r:embed="rId2"/>
          <a:stretch/>
        </p:blipFill>
        <p:spPr>
          <a:xfrm>
            <a:off x="251640" y="1556640"/>
            <a:ext cx="2035440" cy="2035440"/>
          </a:xfrm>
          <a:prstGeom prst="rect">
            <a:avLst/>
          </a:prstGeom>
          <a:ln w="0">
            <a:noFill/>
          </a:ln>
        </p:spPr>
      </p:pic>
      <p:sp>
        <p:nvSpPr>
          <p:cNvPr id="112" name="CustomShape 2"/>
          <p:cNvSpPr/>
          <p:nvPr/>
        </p:nvSpPr>
        <p:spPr>
          <a:xfrm>
            <a:off x="251640" y="3226680"/>
            <a:ext cx="233640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1e1c11"/>
                </a:solidFill>
                <a:latin typeface="Times New Roman"/>
              </a:rPr>
              <a:t>python</a:t>
            </a:r>
            <a:endParaRPr b="0" lang="ru-RU" sz="5400" spc="-1" strike="noStrike">
              <a:latin typeface="Arial"/>
            </a:endParaRPr>
          </a:p>
        </p:txBody>
      </p:sp>
      <p:pic>
        <p:nvPicPr>
          <p:cNvPr id="113" name="Рисунок 6" descr=""/>
          <p:cNvPicPr/>
          <p:nvPr/>
        </p:nvPicPr>
        <p:blipFill>
          <a:blip r:embed="rId3"/>
          <a:stretch/>
        </p:blipFill>
        <p:spPr>
          <a:xfrm>
            <a:off x="3400920" y="4091040"/>
            <a:ext cx="5704560" cy="2139120"/>
          </a:xfrm>
          <a:prstGeom prst="rect">
            <a:avLst/>
          </a:prstGeom>
          <a:ln w="0">
            <a:noFill/>
          </a:ln>
        </p:spPr>
      </p:pic>
      <p:pic>
        <p:nvPicPr>
          <p:cNvPr id="114" name="Picture 3" descr="F:\Downloads-2\png-transparent-paper-box-computer-icons-symbol-random-icons-miscellaneous-angle-text-PhotoRoom.png"/>
          <p:cNvPicPr/>
          <p:nvPr/>
        </p:nvPicPr>
        <p:blipFill>
          <a:blip r:embed="rId4"/>
          <a:stretch/>
        </p:blipFill>
        <p:spPr>
          <a:xfrm>
            <a:off x="2287440" y="1469880"/>
            <a:ext cx="2919600" cy="1624680"/>
          </a:xfrm>
          <a:prstGeom prst="rect">
            <a:avLst/>
          </a:prstGeom>
          <a:ln w="0">
            <a:noFill/>
          </a:ln>
        </p:spPr>
      </p:pic>
      <p:sp>
        <p:nvSpPr>
          <p:cNvPr id="115" name="CustomShape 3"/>
          <p:cNvSpPr/>
          <p:nvPr/>
        </p:nvSpPr>
        <p:spPr>
          <a:xfrm>
            <a:off x="2626560" y="3201480"/>
            <a:ext cx="233640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1e1c11"/>
                </a:solidFill>
                <a:latin typeface="Times New Roman"/>
              </a:rPr>
              <a:t>random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5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8" name="Picture 8" descr="C:\Users\dimarita\Downloads\29054.png"/>
          <p:cNvPicPr/>
          <p:nvPr/>
        </p:nvPicPr>
        <p:blipFill>
          <a:blip r:embed="rId5"/>
          <a:stretch/>
        </p:blipFill>
        <p:spPr>
          <a:xfrm>
            <a:off x="4963320" y="1539360"/>
            <a:ext cx="1607760" cy="1607760"/>
          </a:xfrm>
          <a:prstGeom prst="rect">
            <a:avLst/>
          </a:prstGeom>
          <a:ln w="0">
            <a:noFill/>
          </a:ln>
        </p:spPr>
      </p:pic>
      <p:pic>
        <p:nvPicPr>
          <p:cNvPr id="119" name="Picture 10" descr="PyQt - Wikipedia"/>
          <p:cNvPicPr/>
          <p:nvPr/>
        </p:nvPicPr>
        <p:blipFill>
          <a:blip r:embed="rId6"/>
          <a:stretch/>
        </p:blipFill>
        <p:spPr>
          <a:xfrm>
            <a:off x="7018920" y="1469880"/>
            <a:ext cx="1691280" cy="1763280"/>
          </a:xfrm>
          <a:prstGeom prst="rect">
            <a:avLst/>
          </a:prstGeom>
          <a:ln w="0">
            <a:noFill/>
          </a:ln>
        </p:spPr>
      </p:pic>
      <p:sp>
        <p:nvSpPr>
          <p:cNvPr id="120" name="CustomShape 6"/>
          <p:cNvSpPr/>
          <p:nvPr/>
        </p:nvSpPr>
        <p:spPr>
          <a:xfrm>
            <a:off x="5307480" y="3238200"/>
            <a:ext cx="116820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1e1c11"/>
                </a:solidFill>
                <a:latin typeface="Times New Roman"/>
              </a:rPr>
              <a:t>sys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121" name="CustomShape 7"/>
          <p:cNvSpPr/>
          <p:nvPr/>
        </p:nvSpPr>
        <p:spPr>
          <a:xfrm>
            <a:off x="6900480" y="3201480"/>
            <a:ext cx="192816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1e1c11"/>
                </a:solidFill>
                <a:latin typeface="Times New Roman"/>
              </a:rPr>
              <a:t>PyQT</a:t>
            </a:r>
            <a:endParaRPr b="0" lang="ru-RU" sz="5400" spc="-1" strike="noStrike">
              <a:latin typeface="Arial"/>
            </a:endParaRPr>
          </a:p>
        </p:txBody>
      </p:sp>
      <p:pic>
        <p:nvPicPr>
          <p:cNvPr id="122" name="Picture 12" descr="File:SQLite370.svg - Wikimedia Commons"/>
          <p:cNvPicPr/>
          <p:nvPr/>
        </p:nvPicPr>
        <p:blipFill>
          <a:blip r:embed="rId7"/>
          <a:stretch/>
        </p:blipFill>
        <p:spPr>
          <a:xfrm>
            <a:off x="23040" y="4437000"/>
            <a:ext cx="3162960" cy="1499400"/>
          </a:xfrm>
          <a:prstGeom prst="rect">
            <a:avLst/>
          </a:prstGeom>
          <a:ln w="0">
            <a:noFill/>
          </a:ln>
        </p:spPr>
      </p:pic>
      <p:sp>
        <p:nvSpPr>
          <p:cNvPr id="123" name="CustomShape 8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9"/>
          <p:cNvSpPr/>
          <p:nvPr/>
        </p:nvSpPr>
        <p:spPr>
          <a:xfrm>
            <a:off x="612720" y="31284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0"/>
          <p:cNvSpPr/>
          <p:nvPr/>
        </p:nvSpPr>
        <p:spPr>
          <a:xfrm>
            <a:off x="765000" y="4651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1"/>
          <p:cNvSpPr/>
          <p:nvPr/>
        </p:nvSpPr>
        <p:spPr>
          <a:xfrm>
            <a:off x="917640" y="61740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12"/>
          <p:cNvSpPr/>
          <p:nvPr/>
        </p:nvSpPr>
        <p:spPr>
          <a:xfrm>
            <a:off x="1069920" y="77004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3"/>
          <p:cNvSpPr/>
          <p:nvPr/>
        </p:nvSpPr>
        <p:spPr>
          <a:xfrm>
            <a:off x="1222200" y="9223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4"/>
          <p:cNvSpPr/>
          <p:nvPr/>
        </p:nvSpPr>
        <p:spPr>
          <a:xfrm>
            <a:off x="1374840" y="107460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15"/>
          <p:cNvSpPr/>
          <p:nvPr/>
        </p:nvSpPr>
        <p:spPr>
          <a:xfrm>
            <a:off x="1527120" y="122724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6"/>
          <p:cNvSpPr/>
          <p:nvPr/>
        </p:nvSpPr>
        <p:spPr>
          <a:xfrm>
            <a:off x="1679400" y="13795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17"/>
          <p:cNvSpPr/>
          <p:nvPr/>
        </p:nvSpPr>
        <p:spPr>
          <a:xfrm>
            <a:off x="1832040" y="153180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Picture 35" descr="C:\Users\dimarita\Downloads\28842.png"/>
          <p:cNvPicPr/>
          <p:nvPr/>
        </p:nvPicPr>
        <p:blipFill>
          <a:blip r:embed="rId8"/>
          <a:stretch/>
        </p:blipFill>
        <p:spPr>
          <a:xfrm>
            <a:off x="3098520" y="4082400"/>
            <a:ext cx="1722240" cy="1722240"/>
          </a:xfrm>
          <a:prstGeom prst="rect">
            <a:avLst/>
          </a:prstGeom>
          <a:ln w="0">
            <a:noFill/>
          </a:ln>
        </p:spPr>
      </p:pic>
      <p:sp>
        <p:nvSpPr>
          <p:cNvPr id="134" name="CustomShape 18"/>
          <p:cNvSpPr/>
          <p:nvPr/>
        </p:nvSpPr>
        <p:spPr>
          <a:xfrm>
            <a:off x="251640" y="5805360"/>
            <a:ext cx="233640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1e1c11"/>
                </a:solidFill>
                <a:latin typeface="Times New Roman"/>
              </a:rPr>
              <a:t>SQLite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135" name="CustomShape 19"/>
          <p:cNvSpPr/>
          <p:nvPr/>
        </p:nvSpPr>
        <p:spPr>
          <a:xfrm>
            <a:off x="3430440" y="5805360"/>
            <a:ext cx="233640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1e1c11"/>
                </a:solidFill>
                <a:latin typeface="Times New Roman"/>
              </a:rPr>
              <a:t>csv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136" name="CustomShape 20"/>
          <p:cNvSpPr/>
          <p:nvPr/>
        </p:nvSpPr>
        <p:spPr>
          <a:xfrm>
            <a:off x="6084000" y="5768640"/>
            <a:ext cx="233640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1e1c11"/>
                </a:solidFill>
                <a:latin typeface="Times New Roman"/>
              </a:rPr>
              <a:t>git</a:t>
            </a:r>
            <a:endParaRPr b="0" lang="ru-RU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274680"/>
            <a:ext cx="4906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Выполнение критериев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Объём программного кода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(без дизайна)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– 535 строк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Чистота кода (код соответствует стандарту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PEP8,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константы присутствуют, говорящие имена переменных)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Качество проектирования (ООП используется)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Оригинальная идея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Сроки соблюдены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Работоспособность (проект работает, все заявленные функции реализованы)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9" name="Picture 2" descr="Лицей Академии Яндекса – Лидер"/>
          <p:cNvPicPr/>
          <p:nvPr/>
        </p:nvPicPr>
        <p:blipFill>
          <a:blip r:embed="rId1"/>
          <a:stretch/>
        </p:blipFill>
        <p:spPr>
          <a:xfrm>
            <a:off x="5484600" y="12600"/>
            <a:ext cx="3240000" cy="174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4906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Выполнение критерий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Применённые технологии: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requirements.txt </a:t>
            </a:r>
            <a:r>
              <a:rPr b="1" lang="ru-RU" sz="2800" spc="-1" strike="noStrike" u="sng">
                <a:solidFill>
                  <a:srgbClr val="000000"/>
                </a:solidFill>
                <a:uFillTx/>
                <a:latin typeface="Calibri"/>
              </a:rPr>
              <a:t>(реализовано)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Несколько форм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ru-RU" sz="2800" spc="-1" strike="noStrike" u="sng">
                <a:solidFill>
                  <a:srgbClr val="000000"/>
                </a:solidFill>
                <a:uFillTx/>
                <a:latin typeface="Calibri"/>
              </a:rPr>
              <a:t>(реализовано)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Изученные виджеты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ru-RU" sz="2800" spc="-1" strike="noStrike" u="sng">
                <a:solidFill>
                  <a:srgbClr val="000000"/>
                </a:solidFill>
                <a:uFillTx/>
                <a:latin typeface="Calibri"/>
              </a:rPr>
              <a:t>(реализовано)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Другие виджеты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ru-RU" sz="2800" spc="-1" strike="noStrike" u="sng">
                <a:solidFill>
                  <a:srgbClr val="000000"/>
                </a:solidFill>
                <a:uFillTx/>
                <a:latin typeface="Calibri"/>
              </a:rPr>
              <a:t>(реализовано)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Стандартные диалоги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ru-RU" sz="2800" spc="-1" strike="noStrike" u="sng">
                <a:solidFill>
                  <a:srgbClr val="000000"/>
                </a:solidFill>
                <a:uFillTx/>
                <a:latin typeface="Calibri"/>
              </a:rPr>
              <a:t>(реализовано)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Файлы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txt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или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csv </a:t>
            </a:r>
            <a:r>
              <a:rPr b="1" lang="ru-RU" sz="2800" spc="-1" strike="noStrike" u="sng">
                <a:solidFill>
                  <a:srgbClr val="000000"/>
                </a:solidFill>
                <a:uFillTx/>
                <a:latin typeface="Calibri"/>
              </a:rPr>
              <a:t>(реализовано)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Несколько таблиц в БД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ru-RU" sz="2800" spc="-1" strike="noStrike" u="sng">
                <a:solidFill>
                  <a:srgbClr val="000000"/>
                </a:solidFill>
                <a:uFillTx/>
                <a:latin typeface="Calibri"/>
              </a:rPr>
              <a:t>(реализовано)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2" name="Picture 2" descr="Лицей Академии Яндекса – Лидер"/>
          <p:cNvPicPr/>
          <p:nvPr/>
        </p:nvPicPr>
        <p:blipFill>
          <a:blip r:embed="rId1"/>
          <a:stretch/>
        </p:blipFill>
        <p:spPr>
          <a:xfrm>
            <a:off x="5484600" y="12600"/>
            <a:ext cx="3240000" cy="174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Application>LibreOffice/7.0.4.2$Windows_X86_64 LibreOffice_project/dcf040e67528d9187c66b2379df5ea4407429775</Application>
  <AppVersion>15.0000</AppVersion>
  <Words>288</Words>
  <Paragraphs>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2022-10-30T08:14:00Z</dcterms:created>
  <dc:creator>dimarita</dc:creator>
  <dc:description/>
  <dc:language>ru-RU</dc:language>
  <cp:lastModifiedBy/>
  <dcterms:modified xsi:type="dcterms:W3CDTF">2022-10-31T17:22:24Z</dcterms:modified>
  <cp:revision>21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12</vt:i4>
  </property>
</Properties>
</file>