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15" autoAdjust="0"/>
  </p:normalViewPr>
  <p:slideViewPr>
    <p:cSldViewPr>
      <p:cViewPr varScale="1">
        <p:scale>
          <a:sx n="53" d="100"/>
          <a:sy n="53" d="100"/>
        </p:scale>
        <p:origin x="166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4A0E6-BBC7-4E65-BC17-C63759B23CC0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435D7-530E-412A-A9CA-1ADD516F7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138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半導體產業占台灣</a:t>
            </a:r>
            <a:r>
              <a:rPr lang="en-US" altLang="zh-TW" dirty="0"/>
              <a:t>GDP15%</a:t>
            </a:r>
            <a:r>
              <a:rPr lang="zh-TW" altLang="en-US" dirty="0"/>
              <a:t>以上</a:t>
            </a:r>
            <a:r>
              <a:rPr lang="en-US" altLang="zh-TW" dirty="0"/>
              <a:t>(2018)</a:t>
            </a:r>
            <a:br>
              <a:rPr lang="en-US" altLang="zh-TW" dirty="0"/>
            </a:br>
            <a:r>
              <a:rPr lang="en-US" altLang="zh-TW" dirty="0"/>
              <a:t>2019</a:t>
            </a:r>
            <a:r>
              <a:rPr lang="zh-TW" altLang="en-US" dirty="0"/>
              <a:t>更預測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有新台幣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2.64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兆元的產值；其中晶圓代工產值全球第一，市占率約七成，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封測則是排名第一，市占約五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成。</a:t>
            </a:r>
            <a:endParaRPr lang="en-US" altLang="zh-TW" dirty="0"/>
          </a:p>
          <a:p>
            <a:r>
              <a:rPr lang="en-US" altLang="zh-TW" dirty="0"/>
              <a:t>IC</a:t>
            </a:r>
            <a:r>
              <a:rPr lang="zh-TW" altLang="en-US" dirty="0"/>
              <a:t>後段製程成本水漲船高，優秀的封裝測試技術極為重要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所以我們試著以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dirty="0"/>
              <a:t>eep learning</a:t>
            </a:r>
            <a:r>
              <a:rPr lang="zh-TW" altLang="en-US" dirty="0"/>
              <a:t>訓練出一個可以判斷晶片是否所壞及其所損壞類別為何的模型</a:t>
            </a:r>
            <a:endParaRPr lang="en-US" altLang="zh-TW" dirty="0"/>
          </a:p>
          <a:p>
            <a:r>
              <a:rPr lang="zh-TW" altLang="en-US" dirty="0"/>
              <a:t>之所以選用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dirty="0"/>
              <a:t>eep learning</a:t>
            </a:r>
            <a:r>
              <a:rPr lang="zh-TW" altLang="en-US" dirty="0"/>
              <a:t>的原因除了優異的成效外，晶圓的</a:t>
            </a:r>
            <a:r>
              <a:rPr lang="en-US" altLang="zh-TW" dirty="0"/>
              <a:t>Data</a:t>
            </a:r>
            <a:r>
              <a:rPr lang="zh-TW" altLang="en-US" dirty="0"/>
              <a:t>較不會發生諸如組合爆炸等其他電腦視覺領域較會遇到的問題，但同時我們仍苦於資料量不足，無法進一步提高辨識率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435D7-530E-412A-A9CA-1ADD516F7FF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51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B54E-FBD3-40AC-9330-A890A9DE4B92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EB33-6666-4C8A-AC2B-784337E7D8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B54E-FBD3-40AC-9330-A890A9DE4B92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EB33-6666-4C8A-AC2B-784337E7D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B54E-FBD3-40AC-9330-A890A9DE4B92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EB33-6666-4C8A-AC2B-784337E7D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B54E-FBD3-40AC-9330-A890A9DE4B92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EB33-6666-4C8A-AC2B-784337E7D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B54E-FBD3-40AC-9330-A890A9DE4B92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EB33-6666-4C8A-AC2B-784337E7D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B54E-FBD3-40AC-9330-A890A9DE4B92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EB33-6666-4C8A-AC2B-784337E7D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B54E-FBD3-40AC-9330-A890A9DE4B92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EB33-6666-4C8A-AC2B-784337E7D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B54E-FBD3-40AC-9330-A890A9DE4B92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EB33-6666-4C8A-AC2B-784337E7D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B54E-FBD3-40AC-9330-A890A9DE4B92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EB33-6666-4C8A-AC2B-784337E7D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B54E-FBD3-40AC-9330-A890A9DE4B92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EB33-6666-4C8A-AC2B-784337E7D8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2EDB54E-FBD3-40AC-9330-A890A9DE4B92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813EB33-6666-4C8A-AC2B-784337E7D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2EDB54E-FBD3-40AC-9330-A890A9DE4B92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813EB33-6666-4C8A-AC2B-784337E7D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晶片損壞類別辨識</a:t>
            </a:r>
          </a:p>
        </p:txBody>
      </p:sp>
      <p:sp>
        <p:nvSpPr>
          <p:cNvPr id="2" name="副標題 1">
            <a:extLst>
              <a:ext uri="{FF2B5EF4-FFF2-40B4-BE49-F238E27FC236}">
                <a16:creationId xmlns:a16="http://schemas.microsoft.com/office/drawing/2014/main" id="{BBAD88D2-3CF8-42D2-A0D1-65EEBCDEF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87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422B0-65AC-4C10-8443-17710990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前言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E92DCE-F464-44C8-BAAA-50DB4D81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晶圓測試在半導體產業中至關重要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有效監測、分析良率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8872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dirty="0"/>
              <a:t>eep learning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</a:t>
            </a:r>
          </a:p>
        </p:txBody>
      </p:sp>
    </p:spTree>
    <p:extLst>
      <p:ext uri="{BB962C8B-B14F-4D97-AF65-F5344CB8AC3E}">
        <p14:creationId xmlns:p14="http://schemas.microsoft.com/office/powerpoint/2010/main" val="12109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23528" y="260648"/>
            <a:ext cx="7772400" cy="864096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資料集介紹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30994" y="155377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有三個資料夾，裡面放符合該類別的晶片，一個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檔代表一個晶片，每一類別的晶片數不同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00" y="2433289"/>
            <a:ext cx="55530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4" y="3188076"/>
            <a:ext cx="6364213" cy="347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00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23528" y="260648"/>
            <a:ext cx="7772400" cy="864096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資料集介紹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30994" y="155377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檔的內容有：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座標和該點是否損壞，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代表正常，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代表損毀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7" y="2132856"/>
            <a:ext cx="8056511" cy="428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2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23528" y="260648"/>
            <a:ext cx="7772400" cy="864096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資料前處理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3528" y="155377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因為每一個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都有給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座標，所以我們會先把每一個晶片畫成一張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100x100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的圖，若該點是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就在圖上畫上紅點，是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就在圖上畫白點，最後再存起來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87" y="2627975"/>
            <a:ext cx="1137009" cy="112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875" y="3129303"/>
            <a:ext cx="6359125" cy="34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78" y="3962102"/>
            <a:ext cx="1134541" cy="112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685" y="5338655"/>
            <a:ext cx="1115633" cy="1104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23528" y="300612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Scratch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9326" y="433897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58521" y="570622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8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23528" y="260648"/>
            <a:ext cx="7772400" cy="864096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資料前處理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30994" y="155377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接下來，我們讀取每一張圖存在陣列中，陣列大小為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(406,100,100,3)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，資料夾名稱也做一樣的事情，陣列大小為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(406,)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，讀取完後將資料隨機打亂，並取前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 date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data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07208"/>
            <a:ext cx="6099181" cy="326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37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23528" y="260648"/>
            <a:ext cx="7772400" cy="864096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TW" dirty="0"/>
              <a:t>CNN Model</a:t>
            </a:r>
            <a:r>
              <a:rPr lang="zh-TW" altLang="en-US" dirty="0"/>
              <a:t>建構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351"/>
            <a:ext cx="9144000" cy="2972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6" y="2699485"/>
            <a:ext cx="1568467" cy="155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接點 7"/>
          <p:cNvCxnSpPr/>
          <p:nvPr/>
        </p:nvCxnSpPr>
        <p:spPr>
          <a:xfrm>
            <a:off x="1151620" y="3791654"/>
            <a:ext cx="600683" cy="80772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217365" y="4147717"/>
            <a:ext cx="546323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72087" y="3789532"/>
            <a:ext cx="390872" cy="2122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72087" y="3791654"/>
            <a:ext cx="0" cy="32309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773178" y="4147717"/>
            <a:ext cx="389781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1620" y="3791654"/>
            <a:ext cx="11339" cy="356063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735888" y="2908552"/>
            <a:ext cx="720080" cy="313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8079086" y="3532836"/>
            <a:ext cx="720080" cy="313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888288" y="3060952"/>
            <a:ext cx="720080" cy="313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7938443" y="3199264"/>
            <a:ext cx="720080" cy="313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7538071" y="2804155"/>
            <a:ext cx="360040" cy="82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7656489" y="3222537"/>
            <a:ext cx="360040" cy="82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接點 49"/>
          <p:cNvCxnSpPr/>
          <p:nvPr/>
        </p:nvCxnSpPr>
        <p:spPr>
          <a:xfrm flipV="1">
            <a:off x="7606183" y="3753661"/>
            <a:ext cx="332260" cy="21602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581112" y="3199264"/>
            <a:ext cx="150753" cy="209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7696936" y="3356256"/>
            <a:ext cx="150753" cy="209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7822734" y="3515144"/>
            <a:ext cx="150753" cy="209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62738" y="2994368"/>
            <a:ext cx="93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scratch</a:t>
            </a:r>
            <a:endParaRPr lang="zh-TW" altLang="en-US" sz="1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7888288" y="3214224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none</a:t>
            </a:r>
            <a:endParaRPr lang="zh-TW" altLang="en-US" sz="1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8016529" y="3449194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local</a:t>
            </a:r>
            <a:endParaRPr lang="zh-TW" altLang="en-US" sz="1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672448" y="5039765"/>
            <a:ext cx="64957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Model </a:t>
            </a:r>
            <a:r>
              <a:rPr lang="zh-TW" altLang="en-US" b="1" dirty="0"/>
              <a:t>參數選擇</a:t>
            </a:r>
            <a:endParaRPr lang="en-US" altLang="zh-TW" b="1" dirty="0"/>
          </a:p>
          <a:p>
            <a:r>
              <a:rPr lang="en-US" altLang="zh-TW" sz="1600" dirty="0"/>
              <a:t>batch size = 5		epochs = 5</a:t>
            </a:r>
          </a:p>
          <a:p>
            <a:r>
              <a:rPr lang="en-US" altLang="zh-TW" sz="1600" dirty="0"/>
              <a:t>convolution kernel size = 3x3	convolution</a:t>
            </a:r>
            <a:r>
              <a:rPr lang="zh-TW" altLang="en-US" sz="1600" dirty="0"/>
              <a:t> </a:t>
            </a:r>
            <a:r>
              <a:rPr lang="en-US" altLang="zh-TW" sz="1600" dirty="0"/>
              <a:t>activation = </a:t>
            </a:r>
            <a:r>
              <a:rPr lang="en-US" altLang="zh-TW" sz="1600" dirty="0" err="1"/>
              <a:t>relu</a:t>
            </a:r>
            <a:endParaRPr lang="en-US" altLang="zh-TW" sz="1600" dirty="0"/>
          </a:p>
          <a:p>
            <a:r>
              <a:rPr lang="en-US" altLang="zh-TW" sz="1600" dirty="0"/>
              <a:t>pool size = 2x2		fully connected activation = </a:t>
            </a:r>
            <a:r>
              <a:rPr lang="en-US" altLang="zh-TW" sz="1600" dirty="0" err="1"/>
              <a:t>softmax</a:t>
            </a:r>
            <a:endParaRPr lang="en-US" altLang="zh-TW" sz="1600" dirty="0"/>
          </a:p>
          <a:p>
            <a:r>
              <a:rPr lang="en-US" altLang="zh-TW" sz="1600" dirty="0"/>
              <a:t>loss function = </a:t>
            </a:r>
            <a:r>
              <a:rPr lang="en-US" altLang="zh-TW" sz="1600" dirty="0" err="1"/>
              <a:t>crossentropy</a:t>
            </a:r>
            <a:r>
              <a:rPr lang="en-US" altLang="zh-TW" sz="1600" dirty="0"/>
              <a:t>	optimizer = Adam (</a:t>
            </a:r>
            <a:r>
              <a:rPr lang="en-US" altLang="zh-TW" sz="1600" dirty="0" err="1"/>
              <a:t>lr</a:t>
            </a:r>
            <a:r>
              <a:rPr lang="en-US" altLang="zh-TW" sz="1600" dirty="0"/>
              <a:t> = 0.001)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15DF537-1B60-4046-82B1-6CA4521435AD}"/>
              </a:ext>
            </a:extLst>
          </p:cNvPr>
          <p:cNvSpPr txBox="1"/>
          <p:nvPr/>
        </p:nvSpPr>
        <p:spPr>
          <a:xfrm>
            <a:off x="1197381" y="5053457"/>
            <a:ext cx="7264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我們建構的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 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如上圖，每一層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個特徵值，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再經過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2x2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pooling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，分別都做兩次，最後再用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fully connected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將向量拉成一維，得到分類結果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9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23528" y="260648"/>
            <a:ext cx="7772400" cy="864096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執行結果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4" y="2411730"/>
            <a:ext cx="8008664" cy="163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35744" y="1619102"/>
            <a:ext cx="8654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訓練中，訓練資料有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筆，測試資料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筆，共五個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並將所有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accuarcy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畫成曲線圖，最後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loss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0.45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accuracy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0.88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59" y="3963909"/>
            <a:ext cx="3784178" cy="286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473776" y="4293096"/>
            <a:ext cx="405866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The End</a:t>
            </a:r>
            <a:endParaRPr lang="en-US" altLang="zh-TW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algn="ctr"/>
            <a:r>
              <a:rPr lang="zh-TW" altLang="en-US" sz="54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謝謝聆聽</a:t>
            </a:r>
            <a:endParaRPr lang="en-US" altLang="zh-TW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255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285</TotalTime>
  <Words>316</Words>
  <Application>Microsoft Office PowerPoint</Application>
  <PresentationFormat>如螢幕大小 (4:3)</PresentationFormat>
  <Paragraphs>43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微軟正黑體</vt:lpstr>
      <vt:lpstr>微軟正黑體 Light</vt:lpstr>
      <vt:lpstr>Arial</vt:lpstr>
      <vt:lpstr>Calibri</vt:lpstr>
      <vt:lpstr>Corbel</vt:lpstr>
      <vt:lpstr>Wingdings</vt:lpstr>
      <vt:lpstr>Wingdings 2</vt:lpstr>
      <vt:lpstr>Wingdings 3</vt:lpstr>
      <vt:lpstr>模組</vt:lpstr>
      <vt:lpstr>晶片損壞類別辨識</vt:lpstr>
      <vt:lpstr>前言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資料集介紹</dc:title>
  <dc:creator>user</dc:creator>
  <cp:lastModifiedBy>5503</cp:lastModifiedBy>
  <cp:revision>27</cp:revision>
  <dcterms:created xsi:type="dcterms:W3CDTF">2019-06-11T00:41:14Z</dcterms:created>
  <dcterms:modified xsi:type="dcterms:W3CDTF">2019-06-11T07:29:29Z</dcterms:modified>
</cp:coreProperties>
</file>