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71" r:id="rId6"/>
    <p:sldId id="272" r:id="rId7"/>
    <p:sldId id="269" r:id="rId8"/>
    <p:sldId id="258" r:id="rId9"/>
    <p:sldId id="268" r:id="rId10"/>
    <p:sldId id="25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1" d="100"/>
          <a:sy n="121" d="100"/>
        </p:scale>
        <p:origin x="-112" y="-2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6/11/20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6/11/20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6/11/20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6/11/20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6/11/20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6/11/20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6/11/20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6/11/20</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1</a:t>
            </a:r>
            <a:br>
              <a:rPr lang="en-US" dirty="0" smtClean="0"/>
            </a:br>
            <a:endParaRPr lang="en-US" sz="4000" dirty="0"/>
          </a:p>
        </p:txBody>
      </p:sp>
      <p:sp>
        <p:nvSpPr>
          <p:cNvPr id="3" name="Subtitle 2"/>
          <p:cNvSpPr>
            <a:spLocks noGrp="1"/>
          </p:cNvSpPr>
          <p:nvPr>
            <p:ph type="subTitle" idx="1"/>
          </p:nvPr>
        </p:nvSpPr>
        <p:spPr/>
        <p:txBody>
          <a:bodyPr>
            <a:noAutofit/>
          </a:bodyPr>
          <a:lstStyle/>
          <a:p>
            <a:r>
              <a:rPr lang="en-US" sz="3200" dirty="0"/>
              <a:t>Inventory Management System </a:t>
            </a:r>
            <a:r>
              <a:rPr lang="en-US" sz="3200" dirty="0" smtClean="0"/>
              <a:t>User Interface</a:t>
            </a:r>
            <a:endParaRPr lang="en-US" sz="3200" dirty="0"/>
          </a:p>
        </p:txBody>
      </p:sp>
      <p:sp>
        <p:nvSpPr>
          <p:cNvPr id="4" name="TextBox 3"/>
          <p:cNvSpPr txBox="1"/>
          <p:nvPr/>
        </p:nvSpPr>
        <p:spPr>
          <a:xfrm>
            <a:off x="4869801" y="5269127"/>
            <a:ext cx="3914736" cy="1200329"/>
          </a:xfrm>
          <a:prstGeom prst="rect">
            <a:avLst/>
          </a:prstGeom>
          <a:noFill/>
        </p:spPr>
        <p:txBody>
          <a:bodyPr wrap="square" rtlCol="0">
            <a:spAutoFit/>
          </a:bodyPr>
          <a:lstStyle/>
          <a:p>
            <a:r>
              <a:rPr lang="en-US" dirty="0" smtClean="0">
                <a:solidFill>
                  <a:schemeClr val="bg1">
                    <a:lumMod val="50000"/>
                  </a:schemeClr>
                </a:solidFill>
              </a:rPr>
              <a:t>Nancy Golden</a:t>
            </a:r>
          </a:p>
          <a:p>
            <a:r>
              <a:rPr lang="en-US" smtClean="0">
                <a:solidFill>
                  <a:schemeClr val="bg1">
                    <a:lumMod val="50000"/>
                  </a:schemeClr>
                </a:solidFill>
              </a:rPr>
              <a:t>TEKsystems</a:t>
            </a:r>
            <a:r>
              <a:rPr lang="en-US" dirty="0" smtClean="0">
                <a:solidFill>
                  <a:schemeClr val="bg1">
                    <a:lumMod val="50000"/>
                  </a:schemeClr>
                </a:solidFill>
              </a:rPr>
              <a:t> Fullstack Bootcamp</a:t>
            </a:r>
          </a:p>
          <a:p>
            <a:r>
              <a:rPr lang="en-US" dirty="0" smtClean="0">
                <a:solidFill>
                  <a:schemeClr val="bg1">
                    <a:lumMod val="50000"/>
                  </a:schemeClr>
                </a:solidFill>
              </a:rPr>
              <a:t>Instructor: Amir Yunas</a:t>
            </a:r>
          </a:p>
          <a:p>
            <a:r>
              <a:rPr lang="en-US" dirty="0" smtClean="0">
                <a:solidFill>
                  <a:schemeClr val="bg1">
                    <a:lumMod val="50000"/>
                  </a:schemeClr>
                </a:solidFill>
              </a:rPr>
              <a:t>Cohort 1 June 13, 2020</a:t>
            </a:r>
            <a:endParaRPr lang="en-US" dirty="0">
              <a:solidFill>
                <a:schemeClr val="bg1">
                  <a:lumMod val="50000"/>
                </a:schemeClr>
              </a:solidFill>
            </a:endParaRPr>
          </a:p>
        </p:txBody>
      </p:sp>
    </p:spTree>
    <p:extLst>
      <p:ext uri="{BB962C8B-B14F-4D97-AF65-F5344CB8AC3E}">
        <p14:creationId xmlns:p14="http://schemas.microsoft.com/office/powerpoint/2010/main" val="22142867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856" y="457905"/>
            <a:ext cx="8042276" cy="1336956"/>
          </a:xfrm>
        </p:spPr>
        <p:txBody>
          <a:bodyPr/>
          <a:lstStyle/>
          <a:p>
            <a:r>
              <a:rPr lang="en-US" dirty="0" smtClean="0"/>
              <a:t>4. Reflection / Refactor</a:t>
            </a:r>
            <a:br>
              <a:rPr lang="en-US" dirty="0" smtClean="0"/>
            </a:br>
            <a:endParaRPr lang="en-US" dirty="0"/>
          </a:p>
        </p:txBody>
      </p:sp>
      <p:sp>
        <p:nvSpPr>
          <p:cNvPr id="3" name="Content Placeholder 2"/>
          <p:cNvSpPr>
            <a:spLocks noGrp="1"/>
          </p:cNvSpPr>
          <p:nvPr>
            <p:ph idx="1"/>
          </p:nvPr>
        </p:nvSpPr>
        <p:spPr>
          <a:xfrm>
            <a:off x="549275" y="1354017"/>
            <a:ext cx="8042276" cy="5206151"/>
          </a:xfrm>
        </p:spPr>
        <p:txBody>
          <a:bodyPr>
            <a:normAutofit fontScale="85000" lnSpcReduction="20000"/>
          </a:bodyPr>
          <a:lstStyle/>
          <a:p>
            <a:pPr marL="0" indent="0">
              <a:buNone/>
            </a:pPr>
            <a:r>
              <a:rPr lang="en-US" sz="2500" dirty="0" smtClean="0"/>
              <a:t>I love people and I love technology and what has been so amazing about this Capstone experience is that I got to have both! </a:t>
            </a:r>
            <a:r>
              <a:rPr lang="en-US" sz="2500" dirty="0"/>
              <a:t>I got to collaborate with amazing people – we all come from different backgrounds </a:t>
            </a:r>
            <a:r>
              <a:rPr lang="en-US" sz="2500" dirty="0" smtClean="0"/>
              <a:t>and </a:t>
            </a:r>
            <a:r>
              <a:rPr lang="en-US" sz="2500" dirty="0"/>
              <a:t>experience levels – we all bring different gifts to the table and we shored up each other’s weaknesses and leveraged each other’s strengths. We celebrated each others successes and commiserated and encouraged when someone was struggling</a:t>
            </a:r>
            <a:r>
              <a:rPr lang="en-US" sz="2500" dirty="0" smtClean="0"/>
              <a:t>.</a:t>
            </a:r>
            <a:endParaRPr lang="en-US" sz="2500" dirty="0" smtClean="0"/>
          </a:p>
          <a:p>
            <a:pPr marL="0" indent="0">
              <a:buNone/>
            </a:pPr>
            <a:r>
              <a:rPr lang="en-US" sz="3400" b="1" dirty="0" smtClean="0"/>
              <a:t>Measurable outcomes</a:t>
            </a:r>
          </a:p>
          <a:p>
            <a:pPr marL="0" indent="0">
              <a:buNone/>
            </a:pPr>
            <a:r>
              <a:rPr lang="en-US" sz="2900" b="1" dirty="0" smtClean="0"/>
              <a:t>Tangible:</a:t>
            </a:r>
            <a:endParaRPr lang="en-US" sz="2900" b="1" dirty="0" smtClean="0"/>
          </a:p>
          <a:p>
            <a:pPr marL="0" indent="0">
              <a:buNone/>
            </a:pPr>
            <a:r>
              <a:rPr lang="en-US" sz="2500" dirty="0" smtClean="0"/>
              <a:t>Was </a:t>
            </a:r>
            <a:r>
              <a:rPr lang="en-US" sz="2500" dirty="0" smtClean="0"/>
              <a:t>the criteria set forth in the assignment met</a:t>
            </a:r>
            <a:r>
              <a:rPr lang="en-US" sz="2500" dirty="0" smtClean="0"/>
              <a:t>? </a:t>
            </a:r>
            <a:r>
              <a:rPr lang="en-US" sz="2500" dirty="0" smtClean="0"/>
              <a:t>The web page meets the basic criteria for the assignment. </a:t>
            </a:r>
            <a:endParaRPr lang="en-US" sz="2500" dirty="0" smtClean="0"/>
          </a:p>
          <a:p>
            <a:pPr marL="0" indent="0">
              <a:buNone/>
            </a:pPr>
            <a:r>
              <a:rPr lang="en-US" sz="2500" dirty="0" smtClean="0"/>
              <a:t>My friend is very happy at the prospect of receiving her free website </a:t>
            </a:r>
            <a:r>
              <a:rPr lang="en-US" sz="2500" dirty="0" smtClean="0">
                <a:sym typeface="Wingdings"/>
              </a:rPr>
              <a:t></a:t>
            </a:r>
            <a:endParaRPr lang="en-US" sz="2500" dirty="0"/>
          </a:p>
        </p:txBody>
      </p:sp>
    </p:spTree>
    <p:extLst>
      <p:ext uri="{BB962C8B-B14F-4D97-AF65-F5344CB8AC3E}">
        <p14:creationId xmlns:p14="http://schemas.microsoft.com/office/powerpoint/2010/main" val="2327609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13" y="441682"/>
            <a:ext cx="8042276" cy="1336956"/>
          </a:xfrm>
        </p:spPr>
        <p:txBody>
          <a:bodyPr/>
          <a:lstStyle/>
          <a:p>
            <a:r>
              <a:rPr lang="en-US" dirty="0"/>
              <a:t>4. Reflection / </a:t>
            </a:r>
            <a:r>
              <a:rPr lang="en-US" dirty="0" smtClean="0"/>
              <a:t>Refactor</a:t>
            </a:r>
            <a:br>
              <a:rPr lang="en-US" dirty="0" smtClean="0"/>
            </a:br>
            <a:r>
              <a:rPr lang="en-US" dirty="0" smtClean="0"/>
              <a:t>Continued</a:t>
            </a:r>
            <a:endParaRPr lang="en-US" dirty="0"/>
          </a:p>
        </p:txBody>
      </p:sp>
      <p:sp>
        <p:nvSpPr>
          <p:cNvPr id="3" name="Content Placeholder 2"/>
          <p:cNvSpPr>
            <a:spLocks noGrp="1"/>
          </p:cNvSpPr>
          <p:nvPr>
            <p:ph idx="1"/>
          </p:nvPr>
        </p:nvSpPr>
        <p:spPr>
          <a:xfrm>
            <a:off x="549275" y="1967571"/>
            <a:ext cx="8042276" cy="4343400"/>
          </a:xfrm>
        </p:spPr>
        <p:txBody>
          <a:bodyPr>
            <a:normAutofit fontScale="62500" lnSpcReduction="20000"/>
          </a:bodyPr>
          <a:lstStyle/>
          <a:p>
            <a:pPr marL="0" indent="0">
              <a:buNone/>
            </a:pPr>
            <a:r>
              <a:rPr lang="en-US" sz="2800" b="1" dirty="0"/>
              <a:t>Intangible:</a:t>
            </a:r>
            <a:r>
              <a:rPr lang="en-US" sz="2800" dirty="0"/>
              <a:t> </a:t>
            </a:r>
          </a:p>
          <a:p>
            <a:pPr marL="0" indent="0">
              <a:buNone/>
            </a:pPr>
            <a:r>
              <a:rPr lang="en-US" dirty="0"/>
              <a:t>It was a tremendous learning opportunity that also has me very excited about future learning and growth. I made some wonderful relationships and got to learn more about my classmates through this experience.</a:t>
            </a:r>
          </a:p>
          <a:p>
            <a:pPr marL="0" indent="0">
              <a:buNone/>
            </a:pPr>
            <a:r>
              <a:rPr lang="en-US" dirty="0"/>
              <a:t>“If you don’t know it’s simply awful, if you do know, it’s awfully simple.” I will never forget this experience. It was challenging, exhausting, exhilarating, frustrating, exciting. I also found that I had reserves within me that I didn’t know existed when it came time to make a choice of persevering or giving up. The right answer always is: If I don’t know, I can find out.</a:t>
            </a:r>
          </a:p>
          <a:p>
            <a:pPr marL="0" indent="0">
              <a:buNone/>
            </a:pPr>
            <a:r>
              <a:rPr lang="en-US" dirty="0"/>
              <a:t>What would I do different? Not so much different but I will definitely continue to learn, continue to grow, and continue to develop relationships so that we can help each other to succeed. I know that the code I wrote this week is not the code I will be able to write next week, the week after, or two years from now. Having a flexible mindset and learning from my mistakes is a lifelong characteristic I will try my best to cultivate. I will not settle for ordinary but in regards to my rather ordinary-looking website I have much to celebrate regarding the learning, the investment by other students and TEK Academy faculty that brought me to a place I could never have imagined a scant four weeks ago.</a:t>
            </a:r>
          </a:p>
          <a:p>
            <a:endParaRPr lang="en-US" dirty="0"/>
          </a:p>
        </p:txBody>
      </p:sp>
    </p:spTree>
    <p:extLst>
      <p:ext uri="{BB962C8B-B14F-4D97-AF65-F5344CB8AC3E}">
        <p14:creationId xmlns:p14="http://schemas.microsoft.com/office/powerpoint/2010/main" val="38533840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996476"/>
            <a:ext cx="8042276" cy="1336956"/>
          </a:xfrm>
        </p:spPr>
        <p:txBody>
          <a:bodyPr/>
          <a:lstStyle/>
          <a:p>
            <a:r>
              <a:rPr lang="en-US" dirty="0" smtClean="0"/>
              <a:t>1. Understanding the Problem</a:t>
            </a:r>
            <a:endParaRPr lang="en-US" dirty="0"/>
          </a:p>
        </p:txBody>
      </p:sp>
      <p:sp>
        <p:nvSpPr>
          <p:cNvPr id="3" name="Content Placeholder 2"/>
          <p:cNvSpPr>
            <a:spLocks noGrp="1"/>
          </p:cNvSpPr>
          <p:nvPr>
            <p:ph idx="1"/>
          </p:nvPr>
        </p:nvSpPr>
        <p:spPr>
          <a:xfrm>
            <a:off x="549275" y="3122161"/>
            <a:ext cx="8042276" cy="2713766"/>
          </a:xfrm>
        </p:spPr>
        <p:txBody>
          <a:bodyPr>
            <a:normAutofit/>
          </a:bodyPr>
          <a:lstStyle/>
          <a:p>
            <a:pPr marL="0" indent="0">
              <a:buNone/>
            </a:pPr>
            <a:r>
              <a:rPr lang="en-US" dirty="0" smtClean="0"/>
              <a:t>C</a:t>
            </a:r>
            <a:r>
              <a:rPr lang="en-US" dirty="0" smtClean="0"/>
              <a:t>reate </a:t>
            </a:r>
            <a:r>
              <a:rPr lang="en-US" dirty="0" smtClean="0"/>
              <a:t>an inventory management user interface for </a:t>
            </a:r>
            <a:r>
              <a:rPr lang="en-US" dirty="0" smtClean="0"/>
              <a:t>Kiwi Photography</a:t>
            </a:r>
          </a:p>
          <a:p>
            <a:pPr marL="0" indent="0">
              <a:buNone/>
            </a:pPr>
            <a:r>
              <a:rPr lang="en-US" dirty="0" smtClean="0"/>
              <a:t>Project time Frame: June 5, 2020 – June 12, 2020</a:t>
            </a:r>
            <a:endParaRPr lang="en-US" dirty="0" smtClean="0"/>
          </a:p>
        </p:txBody>
      </p:sp>
    </p:spTree>
    <p:extLst>
      <p:ext uri="{BB962C8B-B14F-4D97-AF65-F5344CB8AC3E}">
        <p14:creationId xmlns:p14="http://schemas.microsoft.com/office/powerpoint/2010/main" val="41359437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684871"/>
            <a:ext cx="8042276" cy="1336956"/>
          </a:xfrm>
        </p:spPr>
        <p:txBody>
          <a:bodyPr/>
          <a:lstStyle/>
          <a:p>
            <a:r>
              <a:rPr lang="en-US" dirty="0" smtClean="0"/>
              <a:t>Minimum Viable Product</a:t>
            </a:r>
            <a:br>
              <a:rPr lang="en-US" dirty="0" smtClean="0"/>
            </a:br>
            <a:endParaRPr lang="en-US" dirty="0"/>
          </a:p>
        </p:txBody>
      </p:sp>
      <p:sp>
        <p:nvSpPr>
          <p:cNvPr id="3" name="Content Placeholder 2"/>
          <p:cNvSpPr>
            <a:spLocks noGrp="1"/>
          </p:cNvSpPr>
          <p:nvPr>
            <p:ph idx="1"/>
          </p:nvPr>
        </p:nvSpPr>
        <p:spPr>
          <a:xfrm>
            <a:off x="549275" y="2261466"/>
            <a:ext cx="8042276" cy="4343400"/>
          </a:xfrm>
        </p:spPr>
        <p:txBody>
          <a:bodyPr>
            <a:normAutofit fontScale="92500" lnSpcReduction="20000"/>
          </a:bodyPr>
          <a:lstStyle/>
          <a:p>
            <a:r>
              <a:rPr lang="en-US" dirty="0" smtClean="0"/>
              <a:t>The </a:t>
            </a:r>
            <a:r>
              <a:rPr lang="en-US" dirty="0" smtClean="0"/>
              <a:t>App must be created using the </a:t>
            </a:r>
            <a:r>
              <a:rPr lang="en-US" dirty="0" err="1" smtClean="0"/>
              <a:t>React.js</a:t>
            </a:r>
            <a:r>
              <a:rPr lang="en-US" dirty="0" smtClean="0"/>
              <a:t> framework.</a:t>
            </a:r>
          </a:p>
          <a:p>
            <a:r>
              <a:rPr lang="en-US" dirty="0" smtClean="0"/>
              <a:t>A </a:t>
            </a:r>
            <a:r>
              <a:rPr lang="en-US" dirty="0" smtClean="0"/>
              <a:t>Product </a:t>
            </a:r>
            <a:r>
              <a:rPr lang="en-US" dirty="0" smtClean="0"/>
              <a:t>Page View that displays Products along with the following details: Product Name, Serial Number, Price. Manufacturer, Category/Tag</a:t>
            </a:r>
          </a:p>
          <a:p>
            <a:r>
              <a:rPr lang="en-US" dirty="0" smtClean="0"/>
              <a:t>A </a:t>
            </a:r>
            <a:r>
              <a:rPr lang="en-US" dirty="0"/>
              <a:t>S</a:t>
            </a:r>
            <a:r>
              <a:rPr lang="en-US" dirty="0" smtClean="0"/>
              <a:t>hopping Cart View that allows for </a:t>
            </a:r>
            <a:r>
              <a:rPr lang="en-US" dirty="0" smtClean="0"/>
              <a:t>Purchase </a:t>
            </a:r>
            <a:r>
              <a:rPr lang="en-US" dirty="0" smtClean="0"/>
              <a:t>Functionality</a:t>
            </a:r>
          </a:p>
          <a:p>
            <a:r>
              <a:rPr lang="en-US" dirty="0" smtClean="0"/>
              <a:t>Search Functionality by Product Name</a:t>
            </a:r>
          </a:p>
          <a:p>
            <a:r>
              <a:rPr lang="en-US" dirty="0" smtClean="0"/>
              <a:t>Allow </a:t>
            </a:r>
            <a:r>
              <a:rPr lang="en-US" dirty="0" smtClean="0"/>
              <a:t>customers </a:t>
            </a:r>
            <a:r>
              <a:rPr lang="en-US" dirty="0" smtClean="0"/>
              <a:t>to purchase multiple quantities of the same </a:t>
            </a:r>
            <a:r>
              <a:rPr lang="en-US" dirty="0" smtClean="0"/>
              <a:t>item</a:t>
            </a:r>
            <a:endParaRPr lang="en-US" dirty="0" smtClean="0"/>
          </a:p>
          <a:p>
            <a:r>
              <a:rPr lang="en-US" dirty="0" smtClean="0"/>
              <a:t>Must have at least 10 items in the </a:t>
            </a:r>
            <a:r>
              <a:rPr lang="en-US" dirty="0" smtClean="0"/>
              <a:t>inventory</a:t>
            </a:r>
            <a:endParaRPr lang="en-US" dirty="0"/>
          </a:p>
        </p:txBody>
      </p:sp>
      <p:sp>
        <p:nvSpPr>
          <p:cNvPr id="5" name="TextBox 4"/>
          <p:cNvSpPr txBox="1"/>
          <p:nvPr/>
        </p:nvSpPr>
        <p:spPr>
          <a:xfrm>
            <a:off x="1616271" y="1419386"/>
            <a:ext cx="5824871" cy="646331"/>
          </a:xfrm>
          <a:prstGeom prst="rect">
            <a:avLst/>
          </a:prstGeom>
          <a:noFill/>
        </p:spPr>
        <p:txBody>
          <a:bodyPr wrap="square" rtlCol="0">
            <a:spAutoFit/>
          </a:bodyPr>
          <a:lstStyle/>
          <a:p>
            <a:r>
              <a:rPr lang="en-US" i="1" dirty="0"/>
              <a:t>“You’re selling the vision and delivering the minimum feature set to visionaries, not everyone.” </a:t>
            </a:r>
            <a:r>
              <a:rPr lang="en-US" dirty="0"/>
              <a:t>– Steve Blank</a:t>
            </a:r>
          </a:p>
        </p:txBody>
      </p:sp>
    </p:spTree>
    <p:extLst>
      <p:ext uri="{BB962C8B-B14F-4D97-AF65-F5344CB8AC3E}">
        <p14:creationId xmlns:p14="http://schemas.microsoft.com/office/powerpoint/2010/main" val="231964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Planning the Solution</a:t>
            </a:r>
            <a:endParaRPr lang="en-US" dirty="0"/>
          </a:p>
        </p:txBody>
      </p:sp>
      <p:sp>
        <p:nvSpPr>
          <p:cNvPr id="3" name="Content Placeholder 2"/>
          <p:cNvSpPr>
            <a:spLocks noGrp="1"/>
          </p:cNvSpPr>
          <p:nvPr>
            <p:ph idx="1"/>
          </p:nvPr>
        </p:nvSpPr>
        <p:spPr>
          <a:xfrm>
            <a:off x="549275" y="1883600"/>
            <a:ext cx="8042276" cy="4343400"/>
          </a:xfrm>
        </p:spPr>
        <p:txBody>
          <a:bodyPr>
            <a:normAutofit fontScale="85000" lnSpcReduction="20000"/>
          </a:bodyPr>
          <a:lstStyle/>
          <a:p>
            <a:pPr marL="0" indent="0">
              <a:buNone/>
            </a:pPr>
            <a:r>
              <a:rPr lang="en-US" dirty="0" smtClean="0"/>
              <a:t>Interview client, define expectations, and obtain items from customer needed to implement solution: </a:t>
            </a:r>
          </a:p>
          <a:p>
            <a:pPr marL="0" indent="0">
              <a:buNone/>
            </a:pPr>
            <a:r>
              <a:rPr lang="en-US" dirty="0" smtClean="0"/>
              <a:t>1) Logo in header: Kiwi Photography (supplied by customer)</a:t>
            </a:r>
          </a:p>
          <a:p>
            <a:pPr marL="0" indent="0">
              <a:buNone/>
            </a:pPr>
            <a:r>
              <a:rPr lang="en-US" dirty="0" smtClean="0"/>
              <a:t>2) Color Scheme and Layout: Customer Approved</a:t>
            </a:r>
          </a:p>
          <a:p>
            <a:pPr marL="0" indent="0">
              <a:buNone/>
            </a:pPr>
            <a:r>
              <a:rPr lang="en-US" dirty="0" smtClean="0"/>
              <a:t>3) Obtain Pictures from customer and uploaded </a:t>
            </a:r>
            <a:r>
              <a:rPr lang="en-US" dirty="0"/>
              <a:t>customer pictures into folder on my personal website so they would be readily available to link to</a:t>
            </a:r>
            <a:r>
              <a:rPr lang="en-US" dirty="0" smtClean="0"/>
              <a:t>.</a:t>
            </a:r>
          </a:p>
          <a:p>
            <a:pPr marL="0" indent="0">
              <a:buNone/>
            </a:pPr>
            <a:r>
              <a:rPr lang="en-US" dirty="0" smtClean="0"/>
              <a:t>4) Picture details to be displayed: Customer Approved </a:t>
            </a:r>
            <a:endParaRPr lang="en-US" dirty="0"/>
          </a:p>
          <a:p>
            <a:pPr marL="0" indent="0">
              <a:buNone/>
            </a:pPr>
            <a:r>
              <a:rPr lang="en-US" dirty="0" smtClean="0"/>
              <a:t>5) Set realistic and achievable goals: </a:t>
            </a:r>
            <a:r>
              <a:rPr lang="en-US" dirty="0" smtClean="0"/>
              <a:t>Prioritize client </a:t>
            </a:r>
            <a:r>
              <a:rPr lang="en-US" dirty="0"/>
              <a:t>requests and </a:t>
            </a:r>
            <a:r>
              <a:rPr lang="en-US" dirty="0" smtClean="0"/>
              <a:t>identify </a:t>
            </a:r>
            <a:r>
              <a:rPr lang="en-US" dirty="0"/>
              <a:t>areas of difficulty that will need to be addressed while </a:t>
            </a:r>
            <a:r>
              <a:rPr lang="en-US" dirty="0" smtClean="0"/>
              <a:t>keeping in mind current level of technical expertise, resources available and time frame</a:t>
            </a:r>
          </a:p>
          <a:p>
            <a:pPr marL="0" indent="0">
              <a:buNone/>
            </a:pPr>
            <a:endParaRPr lang="en-US" dirty="0" smtClean="0"/>
          </a:p>
          <a:p>
            <a:endParaRPr lang="en-US" dirty="0"/>
          </a:p>
        </p:txBody>
      </p:sp>
    </p:spTree>
    <p:extLst>
      <p:ext uri="{BB962C8B-B14F-4D97-AF65-F5344CB8AC3E}">
        <p14:creationId xmlns:p14="http://schemas.microsoft.com/office/powerpoint/2010/main" val="23457534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70074"/>
            <a:ext cx="8042276" cy="1336956"/>
          </a:xfrm>
        </p:spPr>
        <p:txBody>
          <a:bodyPr/>
          <a:lstStyle/>
          <a:p>
            <a:r>
              <a:rPr lang="en-US" dirty="0"/>
              <a:t>Preliminary Planning</a:t>
            </a:r>
          </a:p>
        </p:txBody>
      </p:sp>
      <p:sp>
        <p:nvSpPr>
          <p:cNvPr id="3" name="Content Placeholder 2"/>
          <p:cNvSpPr>
            <a:spLocks noGrp="1"/>
          </p:cNvSpPr>
          <p:nvPr>
            <p:ph idx="1"/>
          </p:nvPr>
        </p:nvSpPr>
        <p:spPr>
          <a:xfrm>
            <a:off x="549275" y="953796"/>
            <a:ext cx="8042276" cy="4343400"/>
          </a:xfrm>
        </p:spPr>
        <p:txBody>
          <a:bodyPr/>
          <a:lstStyle/>
          <a:p>
            <a:pPr marL="0" indent="0">
              <a:buNone/>
            </a:pPr>
            <a:r>
              <a:rPr lang="en-US" b="1" dirty="0"/>
              <a:t>Create </a:t>
            </a:r>
            <a:r>
              <a:rPr lang="en-US" b="1" dirty="0" smtClean="0"/>
              <a:t>wireframes: Page Layouts</a:t>
            </a:r>
            <a:endParaRPr lang="en-US" b="1" dirty="0"/>
          </a:p>
          <a:p>
            <a:endParaRPr lang="en-US" dirty="0"/>
          </a:p>
        </p:txBody>
      </p:sp>
      <p:pic>
        <p:nvPicPr>
          <p:cNvPr id="4" name="Picture 3" descr="Screen Shot 2020-06-11 at 5.42.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53" y="1601976"/>
            <a:ext cx="3911053" cy="5148987"/>
          </a:xfrm>
          <a:prstGeom prst="rect">
            <a:avLst/>
          </a:prstGeom>
        </p:spPr>
      </p:pic>
      <p:pic>
        <p:nvPicPr>
          <p:cNvPr id="5" name="Picture 4" descr="Screen Shot 2020-06-11 at 5.16.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026" y="1600236"/>
            <a:ext cx="3852633" cy="5150727"/>
          </a:xfrm>
          <a:prstGeom prst="rect">
            <a:avLst/>
          </a:prstGeom>
        </p:spPr>
      </p:pic>
    </p:spTree>
    <p:extLst>
      <p:ext uri="{BB962C8B-B14F-4D97-AF65-F5344CB8AC3E}">
        <p14:creationId xmlns:p14="http://schemas.microsoft.com/office/powerpoint/2010/main" val="32799497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96816"/>
            <a:ext cx="8042276" cy="1336956"/>
          </a:xfrm>
        </p:spPr>
        <p:txBody>
          <a:bodyPr/>
          <a:lstStyle/>
          <a:p>
            <a:r>
              <a:rPr lang="en-US" dirty="0"/>
              <a:t>Preliminary Planning</a:t>
            </a:r>
          </a:p>
        </p:txBody>
      </p:sp>
      <p:sp>
        <p:nvSpPr>
          <p:cNvPr id="3" name="Content Placeholder 2"/>
          <p:cNvSpPr>
            <a:spLocks noGrp="1"/>
          </p:cNvSpPr>
          <p:nvPr>
            <p:ph idx="1"/>
          </p:nvPr>
        </p:nvSpPr>
        <p:spPr>
          <a:xfrm>
            <a:off x="549275" y="1327298"/>
            <a:ext cx="8042276" cy="4343400"/>
          </a:xfrm>
        </p:spPr>
        <p:txBody>
          <a:bodyPr/>
          <a:lstStyle/>
          <a:p>
            <a:pPr marL="0" indent="0">
              <a:buNone/>
            </a:pPr>
            <a:r>
              <a:rPr lang="en-US" b="1" dirty="0" smtClean="0"/>
              <a:t>Component Tree:</a:t>
            </a:r>
            <a:endParaRPr lang="en-US" dirty="0"/>
          </a:p>
        </p:txBody>
      </p:sp>
      <p:pic>
        <p:nvPicPr>
          <p:cNvPr id="5" name="Picture 4" descr="Screen Shot 2020-06-11 at 5.15.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993" y="2015284"/>
            <a:ext cx="4764543" cy="4607862"/>
          </a:xfrm>
          <a:prstGeom prst="rect">
            <a:avLst/>
          </a:prstGeom>
        </p:spPr>
      </p:pic>
    </p:spTree>
    <p:extLst>
      <p:ext uri="{BB962C8B-B14F-4D97-AF65-F5344CB8AC3E}">
        <p14:creationId xmlns:p14="http://schemas.microsoft.com/office/powerpoint/2010/main" val="41006432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28304"/>
            <a:ext cx="8042276" cy="1336956"/>
          </a:xfrm>
        </p:spPr>
        <p:txBody>
          <a:bodyPr/>
          <a:lstStyle/>
          <a:p>
            <a:r>
              <a:rPr lang="en-US" dirty="0" smtClean="0"/>
              <a:t>Preliminary Planning</a:t>
            </a:r>
            <a:endParaRPr lang="en-US" dirty="0"/>
          </a:p>
        </p:txBody>
      </p:sp>
      <p:sp>
        <p:nvSpPr>
          <p:cNvPr id="3" name="Content Placeholder 2"/>
          <p:cNvSpPr>
            <a:spLocks noGrp="1"/>
          </p:cNvSpPr>
          <p:nvPr>
            <p:ph idx="1"/>
          </p:nvPr>
        </p:nvSpPr>
        <p:spPr>
          <a:xfrm>
            <a:off x="549274" y="1361378"/>
            <a:ext cx="8245757" cy="4343400"/>
          </a:xfrm>
        </p:spPr>
        <p:txBody>
          <a:bodyPr>
            <a:noAutofit/>
          </a:bodyPr>
          <a:lstStyle/>
          <a:p>
            <a:pPr marL="0" indent="0">
              <a:buNone/>
            </a:pPr>
            <a:r>
              <a:rPr lang="en-US" sz="1800" b="1" dirty="0" smtClean="0"/>
              <a:t>Projected Daily Goals:</a:t>
            </a:r>
          </a:p>
          <a:p>
            <a:pPr marL="0" indent="0">
              <a:buNone/>
            </a:pPr>
            <a:r>
              <a:rPr lang="en-US" sz="1800" b="1" dirty="0" smtClean="0"/>
              <a:t>Day One: </a:t>
            </a:r>
            <a:r>
              <a:rPr lang="en-US" sz="1800" dirty="0" smtClean="0"/>
              <a:t>Review </a:t>
            </a:r>
            <a:r>
              <a:rPr lang="en-US" sz="1800" dirty="0"/>
              <a:t>Capstone Documentation provided by instructor. </a:t>
            </a:r>
            <a:r>
              <a:rPr lang="en-US" sz="1800" dirty="0" smtClean="0"/>
              <a:t>Define </a:t>
            </a:r>
            <a:r>
              <a:rPr lang="en-US" sz="1800" dirty="0"/>
              <a:t>problem and begin to plan how to solve it</a:t>
            </a:r>
            <a:r>
              <a:rPr lang="en-US" sz="1800" dirty="0" smtClean="0"/>
              <a:t>. Complete </a:t>
            </a:r>
            <a:r>
              <a:rPr lang="en-US" sz="1800" dirty="0"/>
              <a:t>Step One </a:t>
            </a:r>
            <a:r>
              <a:rPr lang="en-US" sz="1800" dirty="0" smtClean="0"/>
              <a:t>and Two of UPER</a:t>
            </a:r>
          </a:p>
          <a:p>
            <a:pPr marL="0" indent="0">
              <a:buNone/>
            </a:pPr>
            <a:r>
              <a:rPr lang="en-US" sz="1800" b="1" dirty="0" smtClean="0"/>
              <a:t>Day Two: </a:t>
            </a:r>
            <a:r>
              <a:rPr lang="en-US" sz="1800" dirty="0" smtClean="0"/>
              <a:t>Create </a:t>
            </a:r>
            <a:r>
              <a:rPr lang="en-US" sz="1800" dirty="0"/>
              <a:t>Data </a:t>
            </a:r>
            <a:r>
              <a:rPr lang="en-US" sz="1800" dirty="0" smtClean="0"/>
              <a:t>File</a:t>
            </a:r>
            <a:r>
              <a:rPr lang="en-US" sz="1800" dirty="0"/>
              <a:t> </a:t>
            </a:r>
            <a:r>
              <a:rPr lang="en-US" sz="1800" dirty="0" smtClean="0"/>
              <a:t>from Customer Requirements. Brainstorm Framework/Structure with components needed for layout and to fulfill MVP</a:t>
            </a:r>
          </a:p>
          <a:p>
            <a:pPr marL="0" indent="0">
              <a:buNone/>
            </a:pPr>
            <a:r>
              <a:rPr lang="en-US" sz="1800" b="1" dirty="0" smtClean="0"/>
              <a:t>Day Three: </a:t>
            </a:r>
            <a:r>
              <a:rPr lang="en-US" sz="1800" dirty="0" smtClean="0"/>
              <a:t>Work on coding separate components, identify problem areas and prioritize time according to what can be accomplished while waiting on resources needed to accomplish tasks in the queue.</a:t>
            </a:r>
          </a:p>
          <a:p>
            <a:pPr marL="0" indent="0">
              <a:buNone/>
            </a:pPr>
            <a:r>
              <a:rPr lang="en-US" sz="1800" b="1" dirty="0" smtClean="0"/>
              <a:t>Day Four – Six: </a:t>
            </a:r>
            <a:r>
              <a:rPr lang="en-US" sz="1800" dirty="0"/>
              <a:t>C</a:t>
            </a:r>
            <a:r>
              <a:rPr lang="en-US" sz="1800" dirty="0" smtClean="0"/>
              <a:t>ontinue coding and participating in student collaboration</a:t>
            </a:r>
          </a:p>
          <a:p>
            <a:pPr marL="0" indent="0">
              <a:buNone/>
            </a:pPr>
            <a:r>
              <a:rPr lang="en-US" sz="1800" b="1" dirty="0" smtClean="0"/>
              <a:t>Day Seven: </a:t>
            </a:r>
            <a:r>
              <a:rPr lang="en-US" sz="1800" dirty="0" smtClean="0"/>
              <a:t>Address and Resolve any Coding Issues. Complete Documentation. Prepare slides from notes and practice presentation.</a:t>
            </a:r>
            <a:endParaRPr lang="en-US" sz="1800" dirty="0"/>
          </a:p>
        </p:txBody>
      </p:sp>
    </p:spTree>
    <p:extLst>
      <p:ext uri="{BB962C8B-B14F-4D97-AF65-F5344CB8AC3E}">
        <p14:creationId xmlns:p14="http://schemas.microsoft.com/office/powerpoint/2010/main" val="7854212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Tools/Resources </a:t>
            </a:r>
            <a:r>
              <a:rPr lang="en-US" dirty="0" smtClean="0"/>
              <a:t>Available</a:t>
            </a:r>
            <a:endParaRPr lang="en-US" dirty="0"/>
          </a:p>
        </p:txBody>
      </p:sp>
      <p:sp>
        <p:nvSpPr>
          <p:cNvPr id="3" name="Content Placeholder 2"/>
          <p:cNvSpPr>
            <a:spLocks noGrp="1"/>
          </p:cNvSpPr>
          <p:nvPr>
            <p:ph idx="1"/>
          </p:nvPr>
        </p:nvSpPr>
        <p:spPr>
          <a:xfrm>
            <a:off x="549275" y="1967571"/>
            <a:ext cx="8042276" cy="4343400"/>
          </a:xfrm>
        </p:spPr>
        <p:txBody>
          <a:bodyPr/>
          <a:lstStyle/>
          <a:p>
            <a:r>
              <a:rPr lang="en-US" dirty="0" smtClean="0"/>
              <a:t>Collaboration with other students</a:t>
            </a:r>
          </a:p>
          <a:p>
            <a:r>
              <a:rPr lang="en-US" dirty="0" smtClean="0"/>
              <a:t>Support Sessions led by TEKAcademy </a:t>
            </a:r>
            <a:r>
              <a:rPr lang="en-US" dirty="0" smtClean="0"/>
              <a:t>Faculty</a:t>
            </a:r>
          </a:p>
          <a:p>
            <a:r>
              <a:rPr lang="en-US" dirty="0" smtClean="0"/>
              <a:t>Help Channel and Resources Channel on Slack</a:t>
            </a:r>
            <a:endParaRPr lang="en-US" dirty="0" smtClean="0"/>
          </a:p>
          <a:p>
            <a:r>
              <a:rPr lang="en-US" dirty="0" smtClean="0"/>
              <a:t>Extensive Online Documentation Including </a:t>
            </a:r>
            <a:r>
              <a:rPr lang="en-US" dirty="0" err="1" smtClean="0"/>
              <a:t>Reactjs.org</a:t>
            </a:r>
            <a:r>
              <a:rPr lang="en-US" dirty="0" smtClean="0"/>
              <a:t>, Stack Overflow, </a:t>
            </a:r>
            <a:r>
              <a:rPr lang="en-US" dirty="0" err="1" smtClean="0"/>
              <a:t>Udemy</a:t>
            </a:r>
            <a:r>
              <a:rPr lang="en-US" dirty="0" smtClean="0"/>
              <a:t> and You Tube tutorials </a:t>
            </a:r>
          </a:p>
          <a:p>
            <a:r>
              <a:rPr lang="en-US" dirty="0" smtClean="0"/>
              <a:t>Previous </a:t>
            </a:r>
            <a:r>
              <a:rPr lang="en-US" dirty="0" smtClean="0"/>
              <a:t>TEKAcademy </a:t>
            </a:r>
            <a:r>
              <a:rPr lang="en-US" dirty="0" smtClean="0"/>
              <a:t>exercises </a:t>
            </a:r>
            <a:r>
              <a:rPr lang="en-US" dirty="0" smtClean="0"/>
              <a:t>that can be related to current task</a:t>
            </a:r>
          </a:p>
          <a:p>
            <a:endParaRPr lang="en-US" dirty="0"/>
          </a:p>
        </p:txBody>
      </p:sp>
    </p:spTree>
    <p:extLst>
      <p:ext uri="{BB962C8B-B14F-4D97-AF65-F5344CB8AC3E}">
        <p14:creationId xmlns:p14="http://schemas.microsoft.com/office/powerpoint/2010/main" val="18958345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057510"/>
          </a:xfrm>
        </p:spPr>
        <p:txBody>
          <a:bodyPr/>
          <a:lstStyle/>
          <a:p>
            <a:r>
              <a:rPr lang="en-US" dirty="0" smtClean="0"/>
              <a:t>3. Executing the Plan</a:t>
            </a:r>
            <a:endParaRPr lang="en-US" dirty="0"/>
          </a:p>
        </p:txBody>
      </p:sp>
      <p:sp>
        <p:nvSpPr>
          <p:cNvPr id="3" name="Content Placeholder 2"/>
          <p:cNvSpPr>
            <a:spLocks noGrp="1"/>
          </p:cNvSpPr>
          <p:nvPr>
            <p:ph idx="1"/>
          </p:nvPr>
        </p:nvSpPr>
        <p:spPr>
          <a:xfrm>
            <a:off x="549275" y="1505734"/>
            <a:ext cx="8042276" cy="5022945"/>
          </a:xfrm>
        </p:spPr>
        <p:txBody>
          <a:bodyPr>
            <a:normAutofit fontScale="85000" lnSpcReduction="20000"/>
          </a:bodyPr>
          <a:lstStyle/>
          <a:p>
            <a:pPr marL="0" indent="0">
              <a:buNone/>
            </a:pPr>
            <a:r>
              <a:rPr lang="en-US" dirty="0" smtClean="0"/>
              <a:t>The process for implementing my plan was very fluid, making adjustments as needed. For example, I initially created a component structure and began coding, but after collaborating with more experienced students, I found that I needed to discard my original structure. My learning curve for the software coding required was my biggest blocker. I prioritized my coding time (what I worked on) according to: </a:t>
            </a:r>
          </a:p>
          <a:p>
            <a:pPr marL="0" indent="0">
              <a:buNone/>
            </a:pPr>
            <a:r>
              <a:rPr lang="en-US" dirty="0" smtClean="0"/>
              <a:t>A. MVP</a:t>
            </a:r>
          </a:p>
          <a:p>
            <a:pPr marL="0" indent="0">
              <a:buNone/>
            </a:pPr>
            <a:r>
              <a:rPr lang="en-US" dirty="0" smtClean="0"/>
              <a:t>B. Current technical ability and how much research required to implement the task</a:t>
            </a:r>
          </a:p>
          <a:p>
            <a:pPr marL="0" indent="0">
              <a:buNone/>
            </a:pPr>
            <a:r>
              <a:rPr lang="en-US" dirty="0" smtClean="0"/>
              <a:t>C. Length of time of blocker (which leads to D.)</a:t>
            </a:r>
          </a:p>
          <a:p>
            <a:pPr marL="0" indent="0">
              <a:buNone/>
            </a:pPr>
            <a:r>
              <a:rPr lang="en-US" dirty="0"/>
              <a:t>D</a:t>
            </a:r>
            <a:r>
              <a:rPr lang="en-US" dirty="0" smtClean="0"/>
              <a:t>. Availability of support and other students for collaboration</a:t>
            </a:r>
          </a:p>
          <a:p>
            <a:pPr marL="0" indent="0">
              <a:buNone/>
            </a:pPr>
            <a:r>
              <a:rPr lang="en-US" dirty="0" smtClean="0"/>
              <a:t> </a:t>
            </a:r>
            <a:r>
              <a:rPr lang="en-US" i="1" dirty="0" smtClean="0"/>
              <a:t>Thank you to everyone at TEKAcademy and our cohort – the spirit of collaboration and everyone’s desire to help each other succeed was amazing!</a:t>
            </a:r>
            <a:endParaRPr lang="en-US" i="1" dirty="0"/>
          </a:p>
        </p:txBody>
      </p:sp>
    </p:spTree>
    <p:extLst>
      <p:ext uri="{BB962C8B-B14F-4D97-AF65-F5344CB8AC3E}">
        <p14:creationId xmlns:p14="http://schemas.microsoft.com/office/powerpoint/2010/main" val="239501051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914</TotalTime>
  <Words>971</Words>
  <Application>Microsoft Macintosh PowerPoint</Application>
  <PresentationFormat>On-screen Show (4:3)</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Breeze</vt:lpstr>
      <vt:lpstr>Capstone 1 </vt:lpstr>
      <vt:lpstr>1. Understanding the Problem</vt:lpstr>
      <vt:lpstr>Minimum Viable Product </vt:lpstr>
      <vt:lpstr>2. Planning the Solution</vt:lpstr>
      <vt:lpstr>Preliminary Planning</vt:lpstr>
      <vt:lpstr>Preliminary Planning</vt:lpstr>
      <vt:lpstr>Preliminary Planning</vt:lpstr>
      <vt:lpstr>Tools/Resources Available</vt:lpstr>
      <vt:lpstr>3. Executing the Plan</vt:lpstr>
      <vt:lpstr>4. Reflection / Refactor </vt:lpstr>
      <vt:lpstr>4. Reflection / Refactor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dc:title>
  <dc:creator>Nancy Golden</dc:creator>
  <cp:lastModifiedBy>Nancy Golden</cp:lastModifiedBy>
  <cp:revision>44</cp:revision>
  <dcterms:created xsi:type="dcterms:W3CDTF">2020-06-11T04:49:38Z</dcterms:created>
  <dcterms:modified xsi:type="dcterms:W3CDTF">2020-06-12T05:21:24Z</dcterms:modified>
</cp:coreProperties>
</file>