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7"/>
  </p:notesMasterIdLst>
  <p:sldIdLst>
    <p:sldId id="256" r:id="rId2"/>
    <p:sldId id="257" r:id="rId3"/>
    <p:sldId id="260" r:id="rId4"/>
    <p:sldId id="279" r:id="rId5"/>
    <p:sldId id="273" r:id="rId6"/>
    <p:sldId id="261" r:id="rId7"/>
    <p:sldId id="278" r:id="rId8"/>
    <p:sldId id="271" r:id="rId9"/>
    <p:sldId id="269" r:id="rId10"/>
    <p:sldId id="258" r:id="rId11"/>
    <p:sldId id="268" r:id="rId12"/>
    <p:sldId id="276" r:id="rId13"/>
    <p:sldId id="281" r:id="rId14"/>
    <p:sldId id="282" r:id="rId15"/>
    <p:sldId id="283" r:id="rId16"/>
    <p:sldId id="259" r:id="rId17"/>
    <p:sldId id="270" r:id="rId18"/>
    <p:sldId id="272" r:id="rId19"/>
    <p:sldId id="289" r:id="rId20"/>
    <p:sldId id="280" r:id="rId21"/>
    <p:sldId id="284" r:id="rId22"/>
    <p:sldId id="285" r:id="rId23"/>
    <p:sldId id="286" r:id="rId24"/>
    <p:sldId id="287" r:id="rId25"/>
    <p:sldId id="28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6" d="100"/>
          <a:sy n="106" d="100"/>
        </p:scale>
        <p:origin x="-44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DF7B44-89A3-8742-BB5E-10328229F0CB}" type="datetimeFigureOut">
              <a:rPr lang="en-US" smtClean="0"/>
              <a:t>7/14/20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E8BB81-4096-A64B-8CB8-BACD4890256B}" type="slidenum">
              <a:rPr lang="en-US" smtClean="0"/>
              <a:t>‹#›</a:t>
            </a:fld>
            <a:endParaRPr lang="en-US"/>
          </a:p>
        </p:txBody>
      </p:sp>
    </p:spTree>
    <p:extLst>
      <p:ext uri="{BB962C8B-B14F-4D97-AF65-F5344CB8AC3E}">
        <p14:creationId xmlns:p14="http://schemas.microsoft.com/office/powerpoint/2010/main" val="36352023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E8BB81-4096-A64B-8CB8-BACD4890256B}" type="slidenum">
              <a:rPr lang="en-US" smtClean="0"/>
              <a:t>6</a:t>
            </a:fld>
            <a:endParaRPr lang="en-US"/>
          </a:p>
        </p:txBody>
      </p:sp>
    </p:spTree>
    <p:extLst>
      <p:ext uri="{BB962C8B-B14F-4D97-AF65-F5344CB8AC3E}">
        <p14:creationId xmlns:p14="http://schemas.microsoft.com/office/powerpoint/2010/main" val="2435347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01F9CA3-105E-4857-9057-6DB6197DA786}" type="datetimeFigureOut">
              <a:rPr lang="en-US" smtClean="0"/>
              <a:t>7/14/20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F9CA3-105E-4857-9057-6DB6197DA786}" type="datetimeFigureOut">
              <a:rPr lang="en-US" smtClean="0"/>
              <a:t>7/14/20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F9CA3-105E-4857-9057-6DB6197DA786}" type="datetimeFigureOut">
              <a:rPr lang="en-US" smtClean="0"/>
              <a:t>7/14/20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1F9CA3-105E-4857-9057-6DB6197DA786}" type="datetimeFigureOut">
              <a:rPr lang="en-US" smtClean="0"/>
              <a:t>7/14/20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7/14/20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1F9CA3-105E-4857-9057-6DB6197DA786}" type="datetimeFigureOut">
              <a:rPr lang="en-US" smtClean="0"/>
              <a:t>7/14/20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1F9CA3-105E-4857-9057-6DB6197DA786}" type="datetimeFigureOut">
              <a:rPr lang="en-US" smtClean="0"/>
              <a:t>7/14/20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1F9CA3-105E-4857-9057-6DB6197DA786}" type="datetimeFigureOut">
              <a:rPr lang="en-US" smtClean="0"/>
              <a:t>7/14/20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7/14/20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7/14/20</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Drag picture to placeholder or click icon to add</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7/14/20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B01F9CA3-105E-4857-9057-6DB6197DA786}" type="datetimeFigureOut">
              <a:rPr lang="en-US" smtClean="0"/>
              <a:t>7/14/20</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2922" y="1574145"/>
            <a:ext cx="6498158" cy="1724867"/>
          </a:xfrm>
        </p:spPr>
        <p:txBody>
          <a:bodyPr/>
          <a:lstStyle/>
          <a:p>
            <a:r>
              <a:rPr lang="en-US" dirty="0" smtClean="0"/>
              <a:t>Capstone 2</a:t>
            </a:r>
            <a:br>
              <a:rPr lang="en-US" dirty="0" smtClean="0"/>
            </a:br>
            <a:endParaRPr lang="en-US" sz="4000" dirty="0"/>
          </a:p>
        </p:txBody>
      </p:sp>
      <p:sp>
        <p:nvSpPr>
          <p:cNvPr id="3" name="Subtitle 2"/>
          <p:cNvSpPr>
            <a:spLocks noGrp="1"/>
          </p:cNvSpPr>
          <p:nvPr>
            <p:ph type="subTitle" idx="1"/>
          </p:nvPr>
        </p:nvSpPr>
        <p:spPr>
          <a:xfrm>
            <a:off x="1322921" y="3417714"/>
            <a:ext cx="6498159" cy="916641"/>
          </a:xfrm>
        </p:spPr>
        <p:txBody>
          <a:bodyPr>
            <a:noAutofit/>
          </a:bodyPr>
          <a:lstStyle/>
          <a:p>
            <a:r>
              <a:rPr lang="en-US" sz="3200" dirty="0" smtClean="0"/>
              <a:t>Java Based Terminal Game</a:t>
            </a:r>
            <a:endParaRPr lang="en-US" sz="3200" dirty="0"/>
          </a:p>
        </p:txBody>
      </p:sp>
      <p:sp>
        <p:nvSpPr>
          <p:cNvPr id="4" name="TextBox 3"/>
          <p:cNvSpPr txBox="1"/>
          <p:nvPr/>
        </p:nvSpPr>
        <p:spPr>
          <a:xfrm>
            <a:off x="4869801" y="5269127"/>
            <a:ext cx="3914736" cy="1200329"/>
          </a:xfrm>
          <a:prstGeom prst="rect">
            <a:avLst/>
          </a:prstGeom>
          <a:noFill/>
        </p:spPr>
        <p:txBody>
          <a:bodyPr wrap="square" rtlCol="0">
            <a:spAutoFit/>
          </a:bodyPr>
          <a:lstStyle/>
          <a:p>
            <a:r>
              <a:rPr lang="en-US" dirty="0" smtClean="0">
                <a:solidFill>
                  <a:schemeClr val="bg1">
                    <a:lumMod val="50000"/>
                  </a:schemeClr>
                </a:solidFill>
              </a:rPr>
              <a:t>Nancy Golden</a:t>
            </a:r>
          </a:p>
          <a:p>
            <a:r>
              <a:rPr lang="en-US" dirty="0" smtClean="0">
                <a:solidFill>
                  <a:schemeClr val="bg1">
                    <a:lumMod val="50000"/>
                  </a:schemeClr>
                </a:solidFill>
              </a:rPr>
              <a:t>TEKsystems Fullstack Bootcamp</a:t>
            </a:r>
          </a:p>
          <a:p>
            <a:r>
              <a:rPr lang="en-US" dirty="0" smtClean="0">
                <a:solidFill>
                  <a:schemeClr val="bg1">
                    <a:lumMod val="50000"/>
                  </a:schemeClr>
                </a:solidFill>
              </a:rPr>
              <a:t>Instructor: Amir Yunas</a:t>
            </a:r>
          </a:p>
          <a:p>
            <a:r>
              <a:rPr lang="en-US" dirty="0" smtClean="0">
                <a:solidFill>
                  <a:schemeClr val="bg1">
                    <a:lumMod val="50000"/>
                  </a:schemeClr>
                </a:solidFill>
              </a:rPr>
              <a:t>Cohort 1 July 14, 2020</a:t>
            </a:r>
            <a:endParaRPr lang="en-US" dirty="0">
              <a:solidFill>
                <a:schemeClr val="bg1">
                  <a:lumMod val="50000"/>
                </a:schemeClr>
              </a:solidFill>
            </a:endParaRPr>
          </a:p>
        </p:txBody>
      </p:sp>
      <p:pic>
        <p:nvPicPr>
          <p:cNvPr id="5" name="Picture 4" descr="TEKcamp Logo with Slogan smal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801" y="259841"/>
            <a:ext cx="4572000" cy="1435100"/>
          </a:xfrm>
          <a:prstGeom prst="rect">
            <a:avLst/>
          </a:prstGeom>
        </p:spPr>
      </p:pic>
    </p:spTree>
    <p:extLst>
      <p:ext uri="{BB962C8B-B14F-4D97-AF65-F5344CB8AC3E}">
        <p14:creationId xmlns:p14="http://schemas.microsoft.com/office/powerpoint/2010/main" val="221428670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Tools/Resources Available</a:t>
            </a:r>
            <a:endParaRPr lang="en-US" dirty="0"/>
          </a:p>
        </p:txBody>
      </p:sp>
      <p:sp>
        <p:nvSpPr>
          <p:cNvPr id="3" name="Content Placeholder 2"/>
          <p:cNvSpPr>
            <a:spLocks noGrp="1"/>
          </p:cNvSpPr>
          <p:nvPr>
            <p:ph idx="1"/>
          </p:nvPr>
        </p:nvSpPr>
        <p:spPr>
          <a:xfrm>
            <a:off x="549275" y="1967571"/>
            <a:ext cx="8042276" cy="4343400"/>
          </a:xfrm>
        </p:spPr>
        <p:txBody>
          <a:bodyPr/>
          <a:lstStyle/>
          <a:p>
            <a:pPr>
              <a:buBlip>
                <a:blip r:embed="rId2"/>
              </a:buBlip>
            </a:pPr>
            <a:endParaRPr lang="en-US" dirty="0" smtClean="0"/>
          </a:p>
          <a:p>
            <a:pPr>
              <a:buBlip>
                <a:blip r:embed="rId2"/>
              </a:buBlip>
            </a:pPr>
            <a:r>
              <a:rPr lang="en-US" dirty="0" smtClean="0"/>
              <a:t>Collaboration with other students/friends</a:t>
            </a:r>
          </a:p>
          <a:p>
            <a:pPr>
              <a:buBlip>
                <a:blip r:embed="rId2"/>
              </a:buBlip>
            </a:pPr>
            <a:r>
              <a:rPr lang="en-US" dirty="0" smtClean="0"/>
              <a:t>Support Sessions led by TEKacademy Faculty</a:t>
            </a:r>
          </a:p>
          <a:p>
            <a:pPr>
              <a:buBlip>
                <a:blip r:embed="rId2"/>
              </a:buBlip>
            </a:pPr>
            <a:r>
              <a:rPr lang="en-US" dirty="0" smtClean="0"/>
              <a:t>Help Channel and Resources Channel on TEKacademy Slack</a:t>
            </a:r>
          </a:p>
          <a:p>
            <a:pPr>
              <a:buBlip>
                <a:blip r:embed="rId2"/>
              </a:buBlip>
            </a:pPr>
            <a:r>
              <a:rPr lang="en-US" dirty="0" smtClean="0"/>
              <a:t>Extensive Online Documentation including many </a:t>
            </a:r>
            <a:r>
              <a:rPr lang="en-US" dirty="0"/>
              <a:t>O</a:t>
            </a:r>
            <a:r>
              <a:rPr lang="en-US" dirty="0" smtClean="0"/>
              <a:t>nline </a:t>
            </a:r>
            <a:r>
              <a:rPr lang="en-US" dirty="0"/>
              <a:t>B</a:t>
            </a:r>
            <a:r>
              <a:rPr lang="en-US" dirty="0" smtClean="0"/>
              <a:t>log </a:t>
            </a:r>
            <a:r>
              <a:rPr lang="en-US" dirty="0"/>
              <a:t>A</a:t>
            </a:r>
            <a:r>
              <a:rPr lang="en-US" dirty="0" smtClean="0"/>
              <a:t>rticles by SW Developers, Stack Overflow, Geeks for Geeks, javadocs, and Udemy and You Tube tutorials </a:t>
            </a:r>
          </a:p>
          <a:p>
            <a:pPr>
              <a:buBlip>
                <a:blip r:embed="rId2"/>
              </a:buBlip>
            </a:pPr>
            <a:r>
              <a:rPr lang="en-US" dirty="0" smtClean="0"/>
              <a:t>Previous </a:t>
            </a:r>
            <a:r>
              <a:rPr lang="en-US" dirty="0" err="1" smtClean="0"/>
              <a:t>TEKAcademy</a:t>
            </a:r>
            <a:r>
              <a:rPr lang="en-US" dirty="0" smtClean="0"/>
              <a:t> exercises that can be related to current task</a:t>
            </a:r>
          </a:p>
          <a:p>
            <a:pPr>
              <a:buBlip>
                <a:blip r:embed="rId2"/>
              </a:buBlip>
            </a:pPr>
            <a:endParaRPr lang="en-US" dirty="0" smtClean="0"/>
          </a:p>
          <a:p>
            <a:endParaRPr lang="en-US" dirty="0"/>
          </a:p>
        </p:txBody>
      </p:sp>
    </p:spTree>
    <p:extLst>
      <p:ext uri="{BB962C8B-B14F-4D97-AF65-F5344CB8AC3E}">
        <p14:creationId xmlns:p14="http://schemas.microsoft.com/office/powerpoint/2010/main" val="189583455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057510"/>
          </a:xfrm>
        </p:spPr>
        <p:txBody>
          <a:bodyPr/>
          <a:lstStyle/>
          <a:p>
            <a:r>
              <a:rPr lang="en-US" dirty="0" smtClean="0"/>
              <a:t>3. Executing the Plan</a:t>
            </a:r>
            <a:endParaRPr lang="en-US" dirty="0"/>
          </a:p>
        </p:txBody>
      </p:sp>
      <p:sp>
        <p:nvSpPr>
          <p:cNvPr id="3" name="Content Placeholder 2"/>
          <p:cNvSpPr>
            <a:spLocks noGrp="1"/>
          </p:cNvSpPr>
          <p:nvPr>
            <p:ph idx="1"/>
          </p:nvPr>
        </p:nvSpPr>
        <p:spPr>
          <a:xfrm>
            <a:off x="549275" y="1054667"/>
            <a:ext cx="8042276" cy="5022945"/>
          </a:xfrm>
        </p:spPr>
        <p:txBody>
          <a:bodyPr>
            <a:normAutofit/>
          </a:bodyPr>
          <a:lstStyle/>
          <a:p>
            <a:pPr marL="0" indent="0">
              <a:buNone/>
            </a:pPr>
            <a:r>
              <a:rPr lang="en-US" dirty="0" smtClean="0"/>
              <a:t>My first exposure to java was two weeks ago and </a:t>
            </a:r>
            <a:r>
              <a:rPr lang="en-US" dirty="0"/>
              <a:t>m</a:t>
            </a:r>
            <a:r>
              <a:rPr lang="en-US" dirty="0" smtClean="0"/>
              <a:t>y learning curve for the software coding required was my biggest blocker. I prioritized my coding time (what I worked on) according to: </a:t>
            </a:r>
          </a:p>
          <a:p>
            <a:pPr marL="0" indent="0">
              <a:buNone/>
            </a:pPr>
            <a:r>
              <a:rPr lang="en-US" dirty="0" smtClean="0"/>
              <a:t>A. MVP</a:t>
            </a:r>
          </a:p>
          <a:p>
            <a:pPr marL="0" indent="0">
              <a:buNone/>
            </a:pPr>
            <a:r>
              <a:rPr lang="en-US" dirty="0" smtClean="0"/>
              <a:t>B. Current technical ability and how much research required to implement the task</a:t>
            </a:r>
          </a:p>
          <a:p>
            <a:pPr marL="0" indent="0">
              <a:buNone/>
            </a:pPr>
            <a:r>
              <a:rPr lang="en-US" dirty="0" smtClean="0"/>
              <a:t>C. Length of time of blocker (which leads to D.)</a:t>
            </a:r>
          </a:p>
          <a:p>
            <a:pPr marL="0" indent="0">
              <a:buNone/>
            </a:pPr>
            <a:r>
              <a:rPr lang="en-US" dirty="0"/>
              <a:t>D</a:t>
            </a:r>
            <a:r>
              <a:rPr lang="en-US" dirty="0" smtClean="0"/>
              <a:t>. Availability of support and other students for collaboration</a:t>
            </a:r>
          </a:p>
          <a:p>
            <a:pPr marL="0" indent="0"/>
            <a:r>
              <a:rPr lang="en-US" dirty="0" smtClean="0"/>
              <a:t> </a:t>
            </a:r>
            <a:r>
              <a:rPr lang="en-US" i="1" dirty="0" smtClean="0"/>
              <a:t>Thank you to everyone at TEKacademy and our cohort – just as in Capstone 1,  the responsiveness of the TEKacademy faculty, the spirit of collaboration among students, and everyone’s desire to help each other succeed was amazing! I especially appreciate the folks from TEKsystems who offered their time and knowledge freely, well-past normal working hours, to anyone who needed help. </a:t>
            </a:r>
            <a:r>
              <a:rPr lang="en-US" i="1" dirty="0"/>
              <a:t>Special Thanks to my friend, </a:t>
            </a:r>
            <a:r>
              <a:rPr lang="en-US" i="1" dirty="0" err="1"/>
              <a:t>Jamil</a:t>
            </a:r>
            <a:r>
              <a:rPr lang="en-US" i="1" dirty="0"/>
              <a:t>, for his patience with all of my questions, his great explanations, and for his guidance as I worked on the code.</a:t>
            </a:r>
          </a:p>
          <a:p>
            <a:pPr marL="0" indent="0"/>
            <a:endParaRPr lang="en-US" dirty="0"/>
          </a:p>
          <a:p>
            <a:pPr marL="0" indent="0">
              <a:buNone/>
            </a:pPr>
            <a:endParaRPr lang="en-US" i="1" dirty="0"/>
          </a:p>
        </p:txBody>
      </p:sp>
    </p:spTree>
    <p:extLst>
      <p:ext uri="{BB962C8B-B14F-4D97-AF65-F5344CB8AC3E}">
        <p14:creationId xmlns:p14="http://schemas.microsoft.com/office/powerpoint/2010/main" val="239501051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39374"/>
            <a:ext cx="8042276" cy="569025"/>
          </a:xfrm>
        </p:spPr>
        <p:txBody>
          <a:bodyPr/>
          <a:lstStyle/>
          <a:p>
            <a:r>
              <a:rPr lang="en-US" dirty="0" smtClean="0"/>
              <a:t>3. Executing the Plan</a:t>
            </a:r>
            <a:endParaRPr lang="en-US" dirty="0"/>
          </a:p>
        </p:txBody>
      </p:sp>
      <p:sp>
        <p:nvSpPr>
          <p:cNvPr id="3" name="Content Placeholder 2"/>
          <p:cNvSpPr>
            <a:spLocks noGrp="1"/>
          </p:cNvSpPr>
          <p:nvPr>
            <p:ph idx="1"/>
          </p:nvPr>
        </p:nvSpPr>
        <p:spPr>
          <a:xfrm>
            <a:off x="83087" y="1060014"/>
            <a:ext cx="8942217" cy="4047733"/>
          </a:xfrm>
        </p:spPr>
        <p:txBody>
          <a:bodyPr>
            <a:normAutofit lnSpcReduction="10000"/>
          </a:bodyPr>
          <a:lstStyle/>
          <a:p>
            <a:r>
              <a:rPr lang="en-US" dirty="0"/>
              <a:t>MY SOLUTION TO CODING AND EVERYTHING IN LIFE: </a:t>
            </a:r>
            <a:r>
              <a:rPr lang="en-US" i="1" dirty="0"/>
              <a:t>You don’t need to know everything, you just need to know how to find out what you need to know...</a:t>
            </a:r>
          </a:p>
          <a:p>
            <a:r>
              <a:rPr lang="en-US" dirty="0" smtClean="0"/>
              <a:t>I did my project in stages, with my first goal being to accomplish basic functionality. I then worked on the customer features list which was a lot of fun. It took much research and I am amazed at the classes and methods that are available in java and what you can do with them once you are aware they exist. I learned about inheritance and spent a lot of time playing with methods from different classes, especially the Graphics class, and </a:t>
            </a:r>
            <a:r>
              <a:rPr lang="en-US" dirty="0" err="1" smtClean="0"/>
              <a:t>JFrames</a:t>
            </a:r>
            <a:r>
              <a:rPr lang="en-US" dirty="0" smtClean="0"/>
              <a:t>, and learning about modal dialogue boxes. I created three classes: Paddle, Ball, and GameDriver and learned about threads and how to create and execute threads. I could go on and on...</a:t>
            </a:r>
          </a:p>
          <a:p>
            <a:r>
              <a:rPr lang="en-US" dirty="0" smtClean="0"/>
              <a:t>It seems to me that java is extremely powerful in its functionality and very challenging because it is so strongly typed but that the more you use it, the more intuitive it will become.  I big part of my success as a test engineer for a semiconductor manufacturer was not that I knew how to do everything, but that I knew how to get the information I needed to accomplish my task. I believe that is a successful strategy for any endeavor – and part of the fun of the task is learning new things. I had a lot of help in understanding concepts for this project and I am grateful for all of the resources that were available – human and </a:t>
            </a:r>
            <a:r>
              <a:rPr lang="en-US" dirty="0" err="1" smtClean="0"/>
              <a:t>google</a:t>
            </a:r>
            <a:r>
              <a:rPr lang="en-US" dirty="0" smtClean="0"/>
              <a:t>. </a:t>
            </a:r>
          </a:p>
          <a:p>
            <a:endParaRPr lang="en-US" dirty="0" smtClean="0"/>
          </a:p>
          <a:p>
            <a:endParaRPr lang="en-US" dirty="0"/>
          </a:p>
          <a:p>
            <a:endParaRPr lang="en-US" dirty="0"/>
          </a:p>
        </p:txBody>
      </p:sp>
    </p:spTree>
    <p:extLst>
      <p:ext uri="{BB962C8B-B14F-4D97-AF65-F5344CB8AC3E}">
        <p14:creationId xmlns:p14="http://schemas.microsoft.com/office/powerpoint/2010/main" val="354562684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43650"/>
            <a:ext cx="7520940" cy="548640"/>
          </a:xfrm>
        </p:spPr>
        <p:txBody>
          <a:bodyPr/>
          <a:lstStyle/>
          <a:p>
            <a:r>
              <a:rPr lang="en-US" sz="2000" dirty="0" smtClean="0"/>
              <a:t>Code examples: Initial Code WHEN I DECIDED TO ADD THE ABILITY TO ADJUST THE length of the paddle</a:t>
            </a:r>
            <a:endParaRPr lang="en-US" sz="2000" dirty="0"/>
          </a:p>
        </p:txBody>
      </p:sp>
      <p:pic>
        <p:nvPicPr>
          <p:cNvPr id="4" name="Content Placeholder 3" descr="Screen Shot 2020-07-13 at 1.31.56 PM.png"/>
          <p:cNvPicPr>
            <a:picLocks noGrp="1" noChangeAspect="1"/>
          </p:cNvPicPr>
          <p:nvPr>
            <p:ph idx="1"/>
          </p:nvPr>
        </p:nvPicPr>
        <p:blipFill>
          <a:blip r:embed="rId2">
            <a:extLst>
              <a:ext uri="{28A0092B-C50C-407E-A947-70E740481C1C}">
                <a14:useLocalDpi xmlns:a14="http://schemas.microsoft.com/office/drawing/2010/main" val="0"/>
              </a:ext>
            </a:extLst>
          </a:blip>
          <a:srcRect l="7185" r="7185"/>
          <a:stretch>
            <a:fillRect/>
          </a:stretch>
        </p:blipFill>
        <p:spPr>
          <a:xfrm>
            <a:off x="586617" y="914400"/>
            <a:ext cx="3549063" cy="1689298"/>
          </a:xfrm>
        </p:spPr>
      </p:pic>
      <p:pic>
        <p:nvPicPr>
          <p:cNvPr id="5" name="Picture 4" descr="Screen Shot 2020-07-13 at 1.32.5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4653" y="1005611"/>
            <a:ext cx="4681907" cy="3589462"/>
          </a:xfrm>
          <a:prstGeom prst="rect">
            <a:avLst/>
          </a:prstGeom>
        </p:spPr>
      </p:pic>
      <p:pic>
        <p:nvPicPr>
          <p:cNvPr id="6" name="Picture 5" descr="Screen Shot 2020-07-13 at 1.33.2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452" y="2800342"/>
            <a:ext cx="4066290" cy="3872113"/>
          </a:xfrm>
          <a:prstGeom prst="rect">
            <a:avLst/>
          </a:prstGeom>
        </p:spPr>
      </p:pic>
      <p:pic>
        <p:nvPicPr>
          <p:cNvPr id="7" name="Picture 6" descr="Screen Shot 2020-07-13 at 1.33.44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2889" y="5029505"/>
            <a:ext cx="6007204" cy="1250740"/>
          </a:xfrm>
          <a:prstGeom prst="rect">
            <a:avLst/>
          </a:prstGeom>
        </p:spPr>
      </p:pic>
    </p:spTree>
    <p:extLst>
      <p:ext uri="{BB962C8B-B14F-4D97-AF65-F5344CB8AC3E}">
        <p14:creationId xmlns:p14="http://schemas.microsoft.com/office/powerpoint/2010/main" val="394836748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0697" y="253786"/>
            <a:ext cx="7520940" cy="548640"/>
          </a:xfrm>
        </p:spPr>
        <p:txBody>
          <a:bodyPr/>
          <a:lstStyle/>
          <a:p>
            <a:r>
              <a:rPr lang="en-US" dirty="0" smtClean="0"/>
              <a:t>Refactored to implement S.O.L.I.D. Principle of Single responsibility</a:t>
            </a:r>
            <a:endParaRPr lang="en-US" dirty="0"/>
          </a:p>
        </p:txBody>
      </p:sp>
      <p:pic>
        <p:nvPicPr>
          <p:cNvPr id="4" name="Content Placeholder 3" descr="Screen Shot 2020-07-13 at 1.39.29 PM.png"/>
          <p:cNvPicPr>
            <a:picLocks noGrp="1" noChangeAspect="1"/>
          </p:cNvPicPr>
          <p:nvPr>
            <p:ph idx="1"/>
          </p:nvPr>
        </p:nvPicPr>
        <p:blipFill>
          <a:blip r:embed="rId2">
            <a:extLst>
              <a:ext uri="{28A0092B-C50C-407E-A947-70E740481C1C}">
                <a14:useLocalDpi xmlns:a14="http://schemas.microsoft.com/office/drawing/2010/main" val="0"/>
              </a:ext>
            </a:extLst>
          </a:blip>
          <a:srcRect t="3381" b="3381"/>
          <a:stretch>
            <a:fillRect/>
          </a:stretch>
        </p:blipFill>
        <p:spPr>
          <a:xfrm>
            <a:off x="1372517" y="3030447"/>
            <a:ext cx="7325542" cy="3486842"/>
          </a:xfrm>
        </p:spPr>
      </p:pic>
      <p:pic>
        <p:nvPicPr>
          <p:cNvPr id="5" name="Picture 4" descr="Screen Shot 2020-07-13 at 1.46.1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67465"/>
            <a:ext cx="6667500" cy="1663700"/>
          </a:xfrm>
          <a:prstGeom prst="rect">
            <a:avLst/>
          </a:prstGeom>
        </p:spPr>
      </p:pic>
      <p:sp>
        <p:nvSpPr>
          <p:cNvPr id="7" name="TextBox 6"/>
          <p:cNvSpPr txBox="1"/>
          <p:nvPr/>
        </p:nvSpPr>
        <p:spPr>
          <a:xfrm>
            <a:off x="6817722" y="1213130"/>
            <a:ext cx="2326278" cy="1477328"/>
          </a:xfrm>
          <a:prstGeom prst="rect">
            <a:avLst/>
          </a:prstGeom>
          <a:noFill/>
        </p:spPr>
        <p:txBody>
          <a:bodyPr wrap="none" rtlCol="0">
            <a:spAutoFit/>
          </a:bodyPr>
          <a:lstStyle/>
          <a:p>
            <a:pPr marL="285750" indent="-285750">
              <a:buBlip>
                <a:blip r:embed="rId4"/>
              </a:buBlip>
            </a:pPr>
            <a:r>
              <a:rPr lang="en-US" dirty="0" smtClean="0"/>
              <a:t>Cohesive:</a:t>
            </a:r>
          </a:p>
          <a:p>
            <a:pPr marL="285750" indent="-285750">
              <a:buBlip>
                <a:blip r:embed="rId4"/>
              </a:buBlip>
            </a:pPr>
            <a:r>
              <a:rPr lang="en-US" dirty="0" smtClean="0"/>
              <a:t>Class </a:t>
            </a:r>
            <a:r>
              <a:rPr lang="en-US" dirty="0"/>
              <a:t>P</a:t>
            </a:r>
            <a:r>
              <a:rPr lang="en-US" dirty="0" smtClean="0"/>
              <a:t>addle does </a:t>
            </a:r>
          </a:p>
          <a:p>
            <a:r>
              <a:rPr lang="en-US" dirty="0"/>
              <a:t>d</a:t>
            </a:r>
            <a:r>
              <a:rPr lang="en-US" dirty="0" smtClean="0"/>
              <a:t>oes one thing – it’s </a:t>
            </a:r>
          </a:p>
          <a:p>
            <a:r>
              <a:rPr lang="en-US" dirty="0"/>
              <a:t>a</a:t>
            </a:r>
            <a:r>
              <a:rPr lang="en-US" dirty="0" smtClean="0"/>
              <a:t> paddle</a:t>
            </a:r>
          </a:p>
          <a:p>
            <a:pPr marL="285750" indent="-285750">
              <a:buBlip>
                <a:blip r:embed="rId4"/>
              </a:buBlip>
            </a:pPr>
            <a:r>
              <a:rPr lang="en-US" dirty="0"/>
              <a:t>C</a:t>
            </a:r>
            <a:r>
              <a:rPr lang="en-US" dirty="0" smtClean="0"/>
              <a:t>ustomizable</a:t>
            </a:r>
            <a:endParaRPr lang="en-US" dirty="0"/>
          </a:p>
        </p:txBody>
      </p:sp>
    </p:spTree>
    <p:extLst>
      <p:ext uri="{BB962C8B-B14F-4D97-AF65-F5344CB8AC3E}">
        <p14:creationId xmlns:p14="http://schemas.microsoft.com/office/powerpoint/2010/main" val="291099857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91440"/>
            <a:ext cx="7520940" cy="548640"/>
          </a:xfrm>
        </p:spPr>
        <p:txBody>
          <a:bodyPr/>
          <a:lstStyle/>
          <a:p>
            <a:pPr algn="ctr"/>
            <a:r>
              <a:rPr lang="en-US" dirty="0" smtClean="0"/>
              <a:t>Testing Phase</a:t>
            </a:r>
            <a:endParaRPr lang="en-US" dirty="0"/>
          </a:p>
        </p:txBody>
      </p:sp>
      <p:sp>
        <p:nvSpPr>
          <p:cNvPr id="3" name="Content Placeholder 2"/>
          <p:cNvSpPr>
            <a:spLocks noGrp="1"/>
          </p:cNvSpPr>
          <p:nvPr>
            <p:ph idx="1"/>
          </p:nvPr>
        </p:nvSpPr>
        <p:spPr>
          <a:xfrm>
            <a:off x="288479" y="640080"/>
            <a:ext cx="8309018" cy="3579849"/>
          </a:xfrm>
        </p:spPr>
        <p:txBody>
          <a:bodyPr/>
          <a:lstStyle/>
          <a:p>
            <a:r>
              <a:rPr lang="en-US" dirty="0" smtClean="0"/>
              <a:t>I drafted my husband and we had a lot of fun testing out the game. We made sure the dialogue boxes functioned correctly and that the string text began passed to the dialogue box and on the GUI was uniform with no misspellings. We played around with optimum paddle sizes and colors, the size of the ball and ball speed.</a:t>
            </a:r>
          </a:p>
          <a:p>
            <a:r>
              <a:rPr lang="en-US" dirty="0" smtClean="0"/>
              <a:t>We also needed to test the score keeping, and we let the program run to see if it would crash and if the score would continue to increment. The figure below is from an earlier reiteration of the code. Testing also helped me to determine what I needed to do to improve the code.</a:t>
            </a:r>
            <a:endParaRPr lang="en-US" dirty="0"/>
          </a:p>
          <a:p>
            <a:endParaRPr lang="en-US" dirty="0"/>
          </a:p>
        </p:txBody>
      </p:sp>
      <p:pic>
        <p:nvPicPr>
          <p:cNvPr id="4" name="Picture 3" descr="Screen Shot 2020-07-08 at 5.48.3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4130" y="2718063"/>
            <a:ext cx="4913312" cy="3924718"/>
          </a:xfrm>
          <a:prstGeom prst="rect">
            <a:avLst/>
          </a:prstGeom>
        </p:spPr>
      </p:pic>
    </p:spTree>
    <p:extLst>
      <p:ext uri="{BB962C8B-B14F-4D97-AF65-F5344CB8AC3E}">
        <p14:creationId xmlns:p14="http://schemas.microsoft.com/office/powerpoint/2010/main" val="232477645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856" y="149280"/>
            <a:ext cx="8042276" cy="954647"/>
          </a:xfrm>
        </p:spPr>
        <p:txBody>
          <a:bodyPr/>
          <a:lstStyle/>
          <a:p>
            <a:r>
              <a:rPr lang="en-US" dirty="0" smtClean="0"/>
              <a:t>4. Reflection / Refactor</a:t>
            </a:r>
            <a:br>
              <a:rPr lang="en-US" dirty="0" smtClean="0"/>
            </a:br>
            <a:endParaRPr lang="en-US" dirty="0"/>
          </a:p>
        </p:txBody>
      </p:sp>
      <p:sp>
        <p:nvSpPr>
          <p:cNvPr id="3" name="Content Placeholder 2"/>
          <p:cNvSpPr>
            <a:spLocks noGrp="1"/>
          </p:cNvSpPr>
          <p:nvPr>
            <p:ph idx="1"/>
          </p:nvPr>
        </p:nvSpPr>
        <p:spPr>
          <a:xfrm>
            <a:off x="549274" y="689287"/>
            <a:ext cx="8341013" cy="5206151"/>
          </a:xfrm>
        </p:spPr>
        <p:txBody>
          <a:bodyPr>
            <a:normAutofit/>
          </a:bodyPr>
          <a:lstStyle/>
          <a:p>
            <a:pPr marL="0" indent="0">
              <a:buNone/>
            </a:pPr>
            <a:r>
              <a:rPr lang="en-US" sz="1700" dirty="0" smtClean="0"/>
              <a:t>Capstone 2 has been a great learning opportunity. The intensity of the boot camp doesn’t permit students the luxury of repetition on learning concepts  and to say these past weeks have been challenging is an understatement. But there is a lot to be said regarding being challenged. It is through challenges that we learn to find our strength, to dig deeper than we have in the past, and to persevere even when it hurts. It is also an opportunity to reach out and support and encourage those around us. I love people and I love technology and I got to deepen some relationships and begin new ones while beginning to learn a very fun new language. It has been an incredible experience.</a:t>
            </a:r>
            <a:endParaRPr lang="en-US" sz="1700" b="1" dirty="0" smtClean="0"/>
          </a:p>
          <a:p>
            <a:pPr marL="0" indent="0">
              <a:buNone/>
            </a:pPr>
            <a:r>
              <a:rPr lang="en-US" sz="2800" b="1" dirty="0" smtClean="0"/>
              <a:t>Measurable outcomes</a:t>
            </a:r>
          </a:p>
          <a:p>
            <a:pPr marL="0" indent="0">
              <a:buNone/>
            </a:pPr>
            <a:r>
              <a:rPr lang="en-US" sz="2200" b="1" dirty="0" smtClean="0"/>
              <a:t>Tangible:</a:t>
            </a:r>
          </a:p>
          <a:p>
            <a:pPr marL="0" indent="0">
              <a:buNone/>
            </a:pPr>
            <a:r>
              <a:rPr lang="en-US" sz="1700" dirty="0" smtClean="0"/>
              <a:t>Was the criteria set forth in the assignment met? The 2D terminal game Pong meets the basic criteria for the assignment. </a:t>
            </a:r>
          </a:p>
          <a:p>
            <a:pPr marL="0" indent="0">
              <a:buNone/>
            </a:pPr>
            <a:r>
              <a:rPr lang="en-US" sz="1700" dirty="0" smtClean="0"/>
              <a:t>The Kliskey family is very happy at having a pong computer game that all four of their children can play simultaneously </a:t>
            </a:r>
            <a:r>
              <a:rPr lang="en-US" sz="1700" dirty="0" smtClean="0">
                <a:sym typeface="Wingdings"/>
              </a:rPr>
              <a:t></a:t>
            </a:r>
            <a:endParaRPr lang="en-US" sz="1700" dirty="0"/>
          </a:p>
        </p:txBody>
      </p:sp>
    </p:spTree>
    <p:extLst>
      <p:ext uri="{BB962C8B-B14F-4D97-AF65-F5344CB8AC3E}">
        <p14:creationId xmlns:p14="http://schemas.microsoft.com/office/powerpoint/2010/main" val="232760985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313" y="441682"/>
            <a:ext cx="8042276" cy="1336956"/>
          </a:xfrm>
        </p:spPr>
        <p:txBody>
          <a:bodyPr/>
          <a:lstStyle/>
          <a:p>
            <a:r>
              <a:rPr lang="en-US" dirty="0"/>
              <a:t>4. Reflection / </a:t>
            </a:r>
            <a:r>
              <a:rPr lang="en-US" dirty="0" smtClean="0"/>
              <a:t>Refactor</a:t>
            </a:r>
            <a:br>
              <a:rPr lang="en-US" dirty="0" smtClean="0"/>
            </a:br>
            <a:r>
              <a:rPr lang="en-US" dirty="0" smtClean="0"/>
              <a:t>Continued</a:t>
            </a:r>
            <a:endParaRPr lang="en-US" dirty="0"/>
          </a:p>
        </p:txBody>
      </p:sp>
      <p:sp>
        <p:nvSpPr>
          <p:cNvPr id="3" name="Content Placeholder 2"/>
          <p:cNvSpPr>
            <a:spLocks noGrp="1"/>
          </p:cNvSpPr>
          <p:nvPr>
            <p:ph idx="1"/>
          </p:nvPr>
        </p:nvSpPr>
        <p:spPr>
          <a:xfrm>
            <a:off x="549275" y="1680006"/>
            <a:ext cx="8042276" cy="4343400"/>
          </a:xfrm>
        </p:spPr>
        <p:txBody>
          <a:bodyPr>
            <a:normAutofit lnSpcReduction="10000"/>
          </a:bodyPr>
          <a:lstStyle/>
          <a:p>
            <a:pPr marL="0" indent="0">
              <a:buNone/>
            </a:pPr>
            <a:r>
              <a:rPr lang="en-US" sz="2800" b="1" dirty="0"/>
              <a:t>Intangible:</a:t>
            </a:r>
            <a:r>
              <a:rPr lang="en-US" sz="2800" dirty="0"/>
              <a:t> </a:t>
            </a:r>
          </a:p>
          <a:p>
            <a:pPr marL="0" indent="0">
              <a:buNone/>
            </a:pPr>
            <a:r>
              <a:rPr lang="en-US" dirty="0"/>
              <a:t>It was a tremendous learning opportunity that also has me very excited about future learning and growth</a:t>
            </a:r>
            <a:r>
              <a:rPr lang="en-US" dirty="0" smtClean="0"/>
              <a:t>. The relationships I have already formed in TEKcamp deepened and </a:t>
            </a:r>
            <a:r>
              <a:rPr lang="en-US" dirty="0"/>
              <a:t>I made some </a:t>
            </a:r>
            <a:r>
              <a:rPr lang="en-US" dirty="0" smtClean="0"/>
              <a:t>new wonderful </a:t>
            </a:r>
            <a:r>
              <a:rPr lang="en-US" dirty="0"/>
              <a:t>relationships </a:t>
            </a:r>
            <a:r>
              <a:rPr lang="en-US" dirty="0" smtClean="0"/>
              <a:t>as well.</a:t>
            </a:r>
            <a:endParaRPr lang="en-US" dirty="0"/>
          </a:p>
          <a:p>
            <a:pPr marL="0" indent="0">
              <a:buNone/>
            </a:pPr>
            <a:r>
              <a:rPr lang="en-US" dirty="0" smtClean="0"/>
              <a:t>I have to say it again because it is so true...“</a:t>
            </a:r>
            <a:r>
              <a:rPr lang="en-US" dirty="0"/>
              <a:t>If you don’t know it’s simply awful, if you do know, it’s awfully simple.” I will never forget this experience. It was challenging, exhausting, exhilarating, frustrating, exciting. I also found that I had reserves within me that I didn’t know existed when it came time to make a choice of persevering or giving up. The right answer always is: If I don’t know, I can find out.</a:t>
            </a:r>
          </a:p>
          <a:p>
            <a:pPr marL="0" indent="0">
              <a:buNone/>
            </a:pPr>
            <a:r>
              <a:rPr lang="en-US" dirty="0"/>
              <a:t>What would I do different? Not so much different but I will definitely continue to learn, continue to grow, and continue to develop relationships so that we can help each other to succeed. I know that the code I wrote this week is not the code I will be able to write next week, the week after, or two years from now. Having a flexible mindset and learning from my mistakes is a lifelong characteristic I will try my best to cultivate. I will not settle for ordinary but in regards to my rather ordinary-looking </a:t>
            </a:r>
            <a:r>
              <a:rPr lang="en-US" dirty="0" smtClean="0"/>
              <a:t>2D game, </a:t>
            </a:r>
            <a:r>
              <a:rPr lang="en-US" dirty="0"/>
              <a:t>I have much to celebrate regarding the learning, the investment by other students and TEK Academy faculty </a:t>
            </a:r>
            <a:r>
              <a:rPr lang="en-US" dirty="0" smtClean="0"/>
              <a:t>and friends that </a:t>
            </a:r>
            <a:r>
              <a:rPr lang="en-US" dirty="0"/>
              <a:t>brought me to a place I could never have imagined a scant </a:t>
            </a:r>
            <a:r>
              <a:rPr lang="en-US" dirty="0" smtClean="0"/>
              <a:t>nine </a:t>
            </a:r>
            <a:r>
              <a:rPr lang="en-US" dirty="0"/>
              <a:t>weeks ago.</a:t>
            </a:r>
          </a:p>
          <a:p>
            <a:endParaRPr lang="en-US" dirty="0"/>
          </a:p>
        </p:txBody>
      </p:sp>
    </p:spTree>
    <p:extLst>
      <p:ext uri="{BB962C8B-B14F-4D97-AF65-F5344CB8AC3E}">
        <p14:creationId xmlns:p14="http://schemas.microsoft.com/office/powerpoint/2010/main" val="385338401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99" y="0"/>
            <a:ext cx="4384516" cy="953898"/>
          </a:xfrm>
        </p:spPr>
        <p:txBody>
          <a:bodyPr/>
          <a:lstStyle/>
          <a:p>
            <a:r>
              <a:rPr lang="en-US" dirty="0"/>
              <a:t>Preliminary Planning</a:t>
            </a:r>
          </a:p>
        </p:txBody>
      </p:sp>
      <p:sp>
        <p:nvSpPr>
          <p:cNvPr id="3" name="Content Placeholder 2"/>
          <p:cNvSpPr>
            <a:spLocks noGrp="1"/>
          </p:cNvSpPr>
          <p:nvPr>
            <p:ph idx="1"/>
          </p:nvPr>
        </p:nvSpPr>
        <p:spPr>
          <a:xfrm>
            <a:off x="549275" y="1327298"/>
            <a:ext cx="8042276" cy="4343400"/>
          </a:xfrm>
        </p:spPr>
        <p:txBody>
          <a:bodyPr>
            <a:normAutofit/>
          </a:bodyPr>
          <a:lstStyle/>
          <a:p>
            <a:pPr marL="0" indent="0">
              <a:buNone/>
            </a:pPr>
            <a:r>
              <a:rPr lang="en-US" sz="2000" dirty="0" smtClean="0"/>
              <a:t>Program Flowchart</a:t>
            </a:r>
            <a:r>
              <a:rPr lang="en-US" sz="2000" b="1" dirty="0" smtClean="0"/>
              <a:t>:</a:t>
            </a:r>
            <a:endParaRPr lang="en-US" sz="2000" dirty="0"/>
          </a:p>
        </p:txBody>
      </p:sp>
      <p:pic>
        <p:nvPicPr>
          <p:cNvPr id="4" name="Picture 3" descr="Screen Shot 2020-07-13 at 11.20.1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442" y="256430"/>
            <a:ext cx="4647182" cy="6360621"/>
          </a:xfrm>
          <a:prstGeom prst="rect">
            <a:avLst/>
          </a:prstGeom>
        </p:spPr>
      </p:pic>
    </p:spTree>
    <p:extLst>
      <p:ext uri="{BB962C8B-B14F-4D97-AF65-F5344CB8AC3E}">
        <p14:creationId xmlns:p14="http://schemas.microsoft.com/office/powerpoint/2010/main" val="410064327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91440"/>
            <a:ext cx="7520940" cy="548640"/>
          </a:xfrm>
        </p:spPr>
        <p:txBody>
          <a:bodyPr/>
          <a:lstStyle/>
          <a:p>
            <a:r>
              <a:rPr lang="en-US" dirty="0" smtClean="0"/>
              <a:t>Program Structure</a:t>
            </a:r>
            <a:endParaRPr lang="en-US" dirty="0"/>
          </a:p>
        </p:txBody>
      </p:sp>
      <p:pic>
        <p:nvPicPr>
          <p:cNvPr id="4" name="Content Placeholder 3" descr="Screen Shot 2020-07-13 at 7.50.19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25101" r="-223048"/>
          <a:stretch/>
        </p:blipFill>
        <p:spPr>
          <a:xfrm>
            <a:off x="-3221177" y="1148651"/>
            <a:ext cx="11733867" cy="5585136"/>
          </a:xfrm>
        </p:spPr>
      </p:pic>
      <p:pic>
        <p:nvPicPr>
          <p:cNvPr id="5" name="Picture 4" descr="Screen Shot 2020-07-13 at 7.50.4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9759" y="1148651"/>
            <a:ext cx="2955710" cy="5324068"/>
          </a:xfrm>
          <a:prstGeom prst="rect">
            <a:avLst/>
          </a:prstGeom>
        </p:spPr>
      </p:pic>
      <p:pic>
        <p:nvPicPr>
          <p:cNvPr id="7" name="Picture 6" descr="Screen Shot 2020-07-13 at 7.57.0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9442" y="1148651"/>
            <a:ext cx="3101825" cy="5245557"/>
          </a:xfrm>
          <a:prstGeom prst="rect">
            <a:avLst/>
          </a:prstGeom>
        </p:spPr>
      </p:pic>
      <p:sp>
        <p:nvSpPr>
          <p:cNvPr id="8" name="TextBox 7"/>
          <p:cNvSpPr txBox="1"/>
          <p:nvPr/>
        </p:nvSpPr>
        <p:spPr>
          <a:xfrm>
            <a:off x="443869" y="766990"/>
            <a:ext cx="1919854" cy="369332"/>
          </a:xfrm>
          <a:prstGeom prst="rect">
            <a:avLst/>
          </a:prstGeom>
          <a:noFill/>
        </p:spPr>
        <p:txBody>
          <a:bodyPr wrap="none" rtlCol="0">
            <a:spAutoFit/>
          </a:bodyPr>
          <a:lstStyle/>
          <a:p>
            <a:r>
              <a:rPr lang="en-US" dirty="0" smtClean="0"/>
              <a:t>Class GameDriver</a:t>
            </a:r>
            <a:endParaRPr lang="en-US" dirty="0"/>
          </a:p>
        </p:txBody>
      </p:sp>
      <p:sp>
        <p:nvSpPr>
          <p:cNvPr id="9" name="TextBox 8"/>
          <p:cNvSpPr txBox="1"/>
          <p:nvPr/>
        </p:nvSpPr>
        <p:spPr>
          <a:xfrm>
            <a:off x="3809871" y="766990"/>
            <a:ext cx="1133130" cy="369332"/>
          </a:xfrm>
          <a:prstGeom prst="rect">
            <a:avLst/>
          </a:prstGeom>
          <a:noFill/>
        </p:spPr>
        <p:txBody>
          <a:bodyPr wrap="none" rtlCol="0">
            <a:spAutoFit/>
          </a:bodyPr>
          <a:lstStyle/>
          <a:p>
            <a:r>
              <a:rPr lang="en-US" dirty="0" smtClean="0"/>
              <a:t>Class Ball</a:t>
            </a:r>
            <a:endParaRPr lang="en-US" dirty="0"/>
          </a:p>
        </p:txBody>
      </p:sp>
      <p:sp>
        <p:nvSpPr>
          <p:cNvPr id="10" name="TextBox 9"/>
          <p:cNvSpPr txBox="1"/>
          <p:nvPr/>
        </p:nvSpPr>
        <p:spPr>
          <a:xfrm>
            <a:off x="6744336" y="752337"/>
            <a:ext cx="1437225" cy="369332"/>
          </a:xfrm>
          <a:prstGeom prst="rect">
            <a:avLst/>
          </a:prstGeom>
          <a:noFill/>
        </p:spPr>
        <p:txBody>
          <a:bodyPr wrap="none" rtlCol="0">
            <a:spAutoFit/>
          </a:bodyPr>
          <a:lstStyle/>
          <a:p>
            <a:r>
              <a:rPr lang="en-US" dirty="0" smtClean="0"/>
              <a:t>Class Paddle</a:t>
            </a:r>
            <a:endParaRPr lang="en-US" dirty="0"/>
          </a:p>
        </p:txBody>
      </p:sp>
    </p:spTree>
    <p:extLst>
      <p:ext uri="{BB962C8B-B14F-4D97-AF65-F5344CB8AC3E}">
        <p14:creationId xmlns:p14="http://schemas.microsoft.com/office/powerpoint/2010/main" val="307619700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41822"/>
            <a:ext cx="8042276" cy="1336956"/>
          </a:xfrm>
        </p:spPr>
        <p:txBody>
          <a:bodyPr/>
          <a:lstStyle/>
          <a:p>
            <a:r>
              <a:rPr lang="en-US" dirty="0" smtClean="0"/>
              <a:t>1. Understanding the Problem</a:t>
            </a:r>
            <a:endParaRPr lang="en-US" dirty="0"/>
          </a:p>
        </p:txBody>
      </p:sp>
      <p:sp>
        <p:nvSpPr>
          <p:cNvPr id="3" name="Content Placeholder 2"/>
          <p:cNvSpPr>
            <a:spLocks noGrp="1"/>
          </p:cNvSpPr>
          <p:nvPr>
            <p:ph idx="1"/>
          </p:nvPr>
        </p:nvSpPr>
        <p:spPr>
          <a:xfrm>
            <a:off x="549275" y="2075913"/>
            <a:ext cx="8042276" cy="2713766"/>
          </a:xfrm>
        </p:spPr>
        <p:txBody>
          <a:bodyPr>
            <a:normAutofit/>
          </a:bodyPr>
          <a:lstStyle/>
          <a:p>
            <a:pPr>
              <a:buBlip>
                <a:blip r:embed="rId2"/>
              </a:buBlip>
            </a:pPr>
            <a:r>
              <a:rPr lang="en-US" sz="2000" dirty="0" smtClean="0"/>
              <a:t>Create a terminal based, 2D game written in Java</a:t>
            </a:r>
          </a:p>
          <a:p>
            <a:pPr>
              <a:buBlip>
                <a:blip r:embed="rId2"/>
              </a:buBlip>
            </a:pPr>
            <a:r>
              <a:rPr lang="en-US" sz="2000" dirty="0" smtClean="0"/>
              <a:t>Project time Frame: July </a:t>
            </a:r>
            <a:r>
              <a:rPr lang="en-US" sz="2000" dirty="0"/>
              <a:t>7</a:t>
            </a:r>
            <a:r>
              <a:rPr lang="en-US" sz="2000" dirty="0" smtClean="0"/>
              <a:t>, 2020 – July 13, 2020</a:t>
            </a:r>
          </a:p>
          <a:p>
            <a:pPr>
              <a:buBlip>
                <a:blip r:embed="rId2"/>
              </a:buBlip>
            </a:pPr>
            <a:r>
              <a:rPr lang="en-US" sz="2000" i="1" dirty="0" smtClean="0"/>
              <a:t>Created </a:t>
            </a:r>
            <a:r>
              <a:rPr lang="en-US" sz="2000" i="1" dirty="0"/>
              <a:t>by Allan Alcorn for Atari, </a:t>
            </a:r>
            <a:r>
              <a:rPr lang="en-US" sz="2000" i="1" dirty="0" smtClean="0"/>
              <a:t>Pong is a </a:t>
            </a:r>
            <a:r>
              <a:rPr lang="en-US" sz="2000" i="1" dirty="0"/>
              <a:t>table tennis game featuring simple two-dimensional </a:t>
            </a:r>
            <a:r>
              <a:rPr lang="en-US" sz="2000" i="1" dirty="0" smtClean="0"/>
              <a:t>graphics. The game </a:t>
            </a:r>
            <a:r>
              <a:rPr lang="en-US" sz="2000" i="1" dirty="0"/>
              <a:t>was originally released in 1972. This special TEKcamp version was created in response to the need for a 4 Player version.</a:t>
            </a:r>
            <a:endParaRPr lang="en-US" sz="2000" dirty="0"/>
          </a:p>
          <a:p>
            <a:pPr>
              <a:buBlip>
                <a:blip r:embed="rId2"/>
              </a:buBlip>
            </a:pPr>
            <a:r>
              <a:rPr lang="en-US" sz="2000" dirty="0"/>
              <a:t>Customer: Eric and Denise Kliskey</a:t>
            </a:r>
          </a:p>
          <a:p>
            <a:pPr>
              <a:buBlip>
                <a:blip r:embed="rId2"/>
              </a:buBlip>
            </a:pPr>
            <a:endParaRPr lang="en-US" sz="2000" dirty="0" smtClean="0"/>
          </a:p>
        </p:txBody>
      </p:sp>
    </p:spTree>
    <p:extLst>
      <p:ext uri="{BB962C8B-B14F-4D97-AF65-F5344CB8AC3E}">
        <p14:creationId xmlns:p14="http://schemas.microsoft.com/office/powerpoint/2010/main" val="413594373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91440"/>
            <a:ext cx="7520940" cy="548640"/>
          </a:xfrm>
        </p:spPr>
        <p:txBody>
          <a:bodyPr/>
          <a:lstStyle/>
          <a:p>
            <a:pPr algn="ctr"/>
            <a:r>
              <a:rPr lang="en-US" sz="2400" dirty="0" smtClean="0"/>
              <a:t>Game Instructions</a:t>
            </a:r>
            <a:endParaRPr lang="en-US" sz="2400" dirty="0"/>
          </a:p>
        </p:txBody>
      </p:sp>
      <p:pic>
        <p:nvPicPr>
          <p:cNvPr id="4" name="Content Placeholder 3" descr="Screen Shot 2020-07-13 at 10.36.22 AM.png"/>
          <p:cNvPicPr>
            <a:picLocks noGrp="1" noChangeAspect="1"/>
          </p:cNvPicPr>
          <p:nvPr>
            <p:ph idx="1"/>
          </p:nvPr>
        </p:nvPicPr>
        <p:blipFill>
          <a:blip r:embed="rId2">
            <a:extLst>
              <a:ext uri="{28A0092B-C50C-407E-A947-70E740481C1C}">
                <a14:useLocalDpi xmlns:a14="http://schemas.microsoft.com/office/drawing/2010/main" val="0"/>
              </a:ext>
            </a:extLst>
          </a:blip>
          <a:srcRect l="-86266" r="-86266"/>
          <a:stretch>
            <a:fillRect/>
          </a:stretch>
        </p:blipFill>
        <p:spPr>
          <a:xfrm>
            <a:off x="-1851546" y="640080"/>
            <a:ext cx="12987203" cy="6181704"/>
          </a:xfrm>
        </p:spPr>
      </p:pic>
    </p:spTree>
    <p:extLst>
      <p:ext uri="{BB962C8B-B14F-4D97-AF65-F5344CB8AC3E}">
        <p14:creationId xmlns:p14="http://schemas.microsoft.com/office/powerpoint/2010/main" val="178254492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programming</a:t>
            </a:r>
            <a:endParaRPr lang="en-US" dirty="0"/>
          </a:p>
        </p:txBody>
      </p:sp>
      <p:sp>
        <p:nvSpPr>
          <p:cNvPr id="3" name="Content Placeholder 2"/>
          <p:cNvSpPr>
            <a:spLocks noGrp="1"/>
          </p:cNvSpPr>
          <p:nvPr>
            <p:ph idx="1"/>
          </p:nvPr>
        </p:nvSpPr>
        <p:spPr/>
        <p:txBody>
          <a:bodyPr/>
          <a:lstStyle/>
          <a:p>
            <a:r>
              <a:rPr lang="en-US" dirty="0" smtClean="0"/>
              <a:t>A programming paradigm that leverages classes and objects and utilizes four programming principles (pillars): encapsulation, inheritance, abstraction and polymorphism.</a:t>
            </a:r>
          </a:p>
          <a:p>
            <a:endParaRPr lang="en-US" dirty="0"/>
          </a:p>
          <a:p>
            <a:endParaRPr lang="en-US" dirty="0"/>
          </a:p>
        </p:txBody>
      </p:sp>
      <p:pic>
        <p:nvPicPr>
          <p:cNvPr id="4" name="Picture 3" descr="java-oop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1879" y="2066761"/>
            <a:ext cx="5401790" cy="4159378"/>
          </a:xfrm>
          <a:prstGeom prst="rect">
            <a:avLst/>
          </a:prstGeom>
        </p:spPr>
      </p:pic>
      <p:sp>
        <p:nvSpPr>
          <p:cNvPr id="5" name="TextBox 4"/>
          <p:cNvSpPr txBox="1"/>
          <p:nvPr/>
        </p:nvSpPr>
        <p:spPr>
          <a:xfrm>
            <a:off x="6379146" y="5604466"/>
            <a:ext cx="1949046" cy="646331"/>
          </a:xfrm>
          <a:prstGeom prst="rect">
            <a:avLst/>
          </a:prstGeom>
          <a:noFill/>
        </p:spPr>
        <p:txBody>
          <a:bodyPr wrap="none" rtlCol="0">
            <a:spAutoFit/>
          </a:bodyPr>
          <a:lstStyle/>
          <a:p>
            <a:r>
              <a:rPr lang="en-US" dirty="0"/>
              <a:t>p</a:t>
            </a:r>
            <a:r>
              <a:rPr lang="en-US" dirty="0" smtClean="0"/>
              <a:t>icture credit:</a:t>
            </a:r>
          </a:p>
          <a:p>
            <a:r>
              <a:rPr lang="en-US" dirty="0" smtClean="0"/>
              <a:t> </a:t>
            </a:r>
            <a:r>
              <a:rPr lang="en-US" dirty="0" err="1" smtClean="0"/>
              <a:t>francescolelli.info</a:t>
            </a:r>
            <a:endParaRPr lang="en-US" dirty="0"/>
          </a:p>
        </p:txBody>
      </p:sp>
    </p:spTree>
    <p:extLst>
      <p:ext uri="{BB962C8B-B14F-4D97-AF65-F5344CB8AC3E}">
        <p14:creationId xmlns:p14="http://schemas.microsoft.com/office/powerpoint/2010/main" val="305105324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91440"/>
            <a:ext cx="7520940" cy="548640"/>
          </a:xfrm>
        </p:spPr>
        <p:txBody>
          <a:bodyPr/>
          <a:lstStyle/>
          <a:p>
            <a:r>
              <a:rPr lang="en-US" dirty="0" smtClean="0"/>
              <a:t>EnCapsulation</a:t>
            </a:r>
            <a:endParaRPr lang="en-US" dirty="0"/>
          </a:p>
        </p:txBody>
      </p:sp>
      <p:sp>
        <p:nvSpPr>
          <p:cNvPr id="3" name="Content Placeholder 2"/>
          <p:cNvSpPr>
            <a:spLocks noGrp="1"/>
          </p:cNvSpPr>
          <p:nvPr>
            <p:ph idx="1"/>
          </p:nvPr>
        </p:nvSpPr>
        <p:spPr>
          <a:xfrm>
            <a:off x="822960" y="700698"/>
            <a:ext cx="7520940" cy="3579849"/>
          </a:xfrm>
        </p:spPr>
        <p:txBody>
          <a:bodyPr>
            <a:noAutofit/>
          </a:bodyPr>
          <a:lstStyle/>
          <a:p>
            <a:r>
              <a:rPr lang="en-US" sz="1400" dirty="0"/>
              <a:t>Encapsulation is the idea that we want to keep data private. We use the principle of encapsulation so that users will be unable to access and modify the code. By using encapsulation, we can provide security to the application and prevent misuse. </a:t>
            </a:r>
          </a:p>
          <a:p>
            <a:r>
              <a:rPr lang="en-US" sz="1400" dirty="0"/>
              <a:t>The access modifier private declares a field or member variable as private and will only be able to be accessed within the class, unless public getter methods (a getter is a method that reads the value of a variable) are present in the class.</a:t>
            </a:r>
          </a:p>
          <a:p>
            <a:r>
              <a:rPr lang="en-US" sz="1400" dirty="0"/>
              <a:t>Example from program: This makes it so that no one can </a:t>
            </a:r>
            <a:r>
              <a:rPr lang="en-US" sz="1400" dirty="0" smtClean="0"/>
              <a:t>modify </a:t>
            </a:r>
            <a:r>
              <a:rPr lang="en-US" sz="1400" dirty="0"/>
              <a:t>the size of the GUI window</a:t>
            </a:r>
            <a:r>
              <a:rPr lang="en-US" sz="1400" dirty="0" smtClean="0"/>
              <a:t>.</a:t>
            </a:r>
            <a:endParaRPr lang="en-US" sz="1400" dirty="0"/>
          </a:p>
          <a:p>
            <a:r>
              <a:rPr lang="en-US" sz="1400" dirty="0"/>
              <a:t>From the GameDriver class:</a:t>
            </a:r>
          </a:p>
          <a:p>
            <a:r>
              <a:rPr lang="en-US" sz="1400" dirty="0"/>
              <a:t>//window size variables:</a:t>
            </a:r>
          </a:p>
          <a:p>
            <a:r>
              <a:rPr lang="en-US" sz="1400" dirty="0" err="1"/>
              <a:t>privare</a:t>
            </a:r>
            <a:r>
              <a:rPr lang="en-US" sz="1400" dirty="0"/>
              <a:t> final </a:t>
            </a:r>
            <a:r>
              <a:rPr lang="en-US" sz="1400" dirty="0" err="1"/>
              <a:t>int</a:t>
            </a:r>
            <a:r>
              <a:rPr lang="en-US" sz="1400" dirty="0"/>
              <a:t> </a:t>
            </a:r>
            <a:r>
              <a:rPr lang="en-US" sz="1400" dirty="0" err="1"/>
              <a:t>gameWindowWidth</a:t>
            </a:r>
            <a:r>
              <a:rPr lang="en-US" sz="1400" dirty="0"/>
              <a:t> = 1000; //private encapsulates this variable so it is only available in the GameDriver class</a:t>
            </a:r>
          </a:p>
          <a:p>
            <a:r>
              <a:rPr lang="en-US" sz="1400" dirty="0"/>
              <a:t>private final </a:t>
            </a:r>
            <a:r>
              <a:rPr lang="en-US" sz="1400" dirty="0" err="1"/>
              <a:t>int</a:t>
            </a:r>
            <a:r>
              <a:rPr lang="en-US" sz="1400" dirty="0"/>
              <a:t> </a:t>
            </a:r>
            <a:r>
              <a:rPr lang="en-US" sz="1400" dirty="0" err="1"/>
              <a:t>gameWindowHeight</a:t>
            </a:r>
            <a:r>
              <a:rPr lang="en-US" sz="1400" dirty="0"/>
              <a:t> = 800; //final prevents the field from being changed</a:t>
            </a:r>
          </a:p>
          <a:p>
            <a:r>
              <a:rPr lang="en-US" sz="1400" dirty="0"/>
              <a:t>private final Dimension </a:t>
            </a:r>
            <a:r>
              <a:rPr lang="en-US" sz="1400" dirty="0" err="1"/>
              <a:t>screenSize</a:t>
            </a:r>
            <a:r>
              <a:rPr lang="en-US" sz="1400" dirty="0"/>
              <a:t> = new Dimension (</a:t>
            </a:r>
            <a:r>
              <a:rPr lang="en-US" sz="1400" dirty="0" err="1"/>
              <a:t>gameWindowWidth</a:t>
            </a:r>
            <a:r>
              <a:rPr lang="en-US" sz="1400" dirty="0"/>
              <a:t>, </a:t>
            </a:r>
            <a:r>
              <a:rPr lang="en-US" sz="1400" dirty="0" err="1"/>
              <a:t>gameWindowHeight</a:t>
            </a:r>
            <a:r>
              <a:rPr lang="en-US" sz="1400" dirty="0"/>
              <a:t>); //creates a new instance of Dimension called </a:t>
            </a:r>
            <a:r>
              <a:rPr lang="en-US" sz="1400" dirty="0" err="1"/>
              <a:t>screenSize</a:t>
            </a:r>
            <a:r>
              <a:rPr lang="en-US" sz="1400" dirty="0"/>
              <a:t> with </a:t>
            </a:r>
            <a:r>
              <a:rPr lang="en-US" sz="1400" dirty="0" err="1"/>
              <a:t>gameWindowWidth</a:t>
            </a:r>
            <a:r>
              <a:rPr lang="en-US" sz="1400" dirty="0"/>
              <a:t> and </a:t>
            </a:r>
            <a:r>
              <a:rPr lang="en-US" sz="1400" dirty="0" err="1"/>
              <a:t>gameWindowHeight</a:t>
            </a:r>
            <a:r>
              <a:rPr lang="en-US" sz="1400" dirty="0"/>
              <a:t> as its parameters. Dimension is a class from </a:t>
            </a:r>
            <a:r>
              <a:rPr lang="en-US" sz="1400" dirty="0" err="1"/>
              <a:t>java.awt</a:t>
            </a:r>
            <a:endParaRPr lang="en-US" sz="1400" dirty="0"/>
          </a:p>
          <a:p>
            <a:endParaRPr lang="en-US" sz="1400" dirty="0"/>
          </a:p>
        </p:txBody>
      </p:sp>
    </p:spTree>
    <p:extLst>
      <p:ext uri="{BB962C8B-B14F-4D97-AF65-F5344CB8AC3E}">
        <p14:creationId xmlns:p14="http://schemas.microsoft.com/office/powerpoint/2010/main" val="76111067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a:xfrm>
            <a:off x="822960" y="917748"/>
            <a:ext cx="7520940" cy="3579849"/>
          </a:xfrm>
        </p:spPr>
        <p:txBody>
          <a:bodyPr>
            <a:noAutofit/>
          </a:bodyPr>
          <a:lstStyle/>
          <a:p>
            <a:r>
              <a:rPr lang="en-US" sz="1400" dirty="0"/>
              <a:t>Inheritance is the concept that we can take the functionality that is available in an already existing class and extend it to a new class. This allows us to reuse code, thereby reducing the amount of code needing to be written to achieve a desired outcome.</a:t>
            </a:r>
          </a:p>
          <a:p>
            <a:r>
              <a:rPr lang="en-US" sz="1400" dirty="0"/>
              <a:t>This is a very powerful concept in OOP because it allows us to access the properties of an existing class and implement them quickly and easily. </a:t>
            </a:r>
          </a:p>
          <a:p>
            <a:r>
              <a:rPr lang="en-US" sz="1400" dirty="0"/>
              <a:t>Example from program: This uses </a:t>
            </a:r>
            <a:r>
              <a:rPr lang="en-US" sz="1400" dirty="0" err="1"/>
              <a:t>Jframe</a:t>
            </a:r>
            <a:r>
              <a:rPr lang="en-US" sz="1400" dirty="0"/>
              <a:t> functionality to build the window of the GUI</a:t>
            </a:r>
            <a:r>
              <a:rPr lang="en-US" sz="1400" dirty="0" smtClean="0"/>
              <a:t>.</a:t>
            </a:r>
            <a:endParaRPr lang="en-US" sz="1400" dirty="0"/>
          </a:p>
          <a:p>
            <a:r>
              <a:rPr lang="en-US" sz="1400" dirty="0"/>
              <a:t>Public class </a:t>
            </a:r>
            <a:r>
              <a:rPr lang="en-US" sz="1400" dirty="0" err="1"/>
              <a:t>Gamedriver</a:t>
            </a:r>
            <a:r>
              <a:rPr lang="en-US" sz="1400" dirty="0"/>
              <a:t> extends </a:t>
            </a:r>
            <a:r>
              <a:rPr lang="en-US" sz="1400" dirty="0" err="1"/>
              <a:t>JFrame</a:t>
            </a:r>
            <a:r>
              <a:rPr lang="en-US" sz="1400" dirty="0"/>
              <a:t> </a:t>
            </a:r>
            <a:r>
              <a:rPr lang="en-US" sz="1400" dirty="0" smtClean="0"/>
              <a:t>{</a:t>
            </a:r>
            <a:endParaRPr lang="en-US" sz="1400" dirty="0"/>
          </a:p>
          <a:p>
            <a:r>
              <a:rPr lang="en-US" sz="1400" dirty="0" smtClean="0"/>
              <a:t>Code </a:t>
            </a:r>
            <a:r>
              <a:rPr lang="en-US" sz="1400" dirty="0"/>
              <a:t>that initializes </a:t>
            </a:r>
            <a:r>
              <a:rPr lang="en-US" sz="1400" dirty="0" err="1"/>
              <a:t>JFrame</a:t>
            </a:r>
            <a:r>
              <a:rPr lang="en-US" sz="1400" dirty="0"/>
              <a:t>:</a:t>
            </a:r>
          </a:p>
          <a:p>
            <a:r>
              <a:rPr lang="en-US" sz="1400" dirty="0" err="1"/>
              <a:t>this.setTitle</a:t>
            </a:r>
            <a:r>
              <a:rPr lang="en-US" sz="1400" dirty="0"/>
              <a:t>(“TEKcamp Pong!”);</a:t>
            </a:r>
          </a:p>
          <a:p>
            <a:r>
              <a:rPr lang="en-US" sz="1400" dirty="0" err="1"/>
              <a:t>this.setSize</a:t>
            </a:r>
            <a:r>
              <a:rPr lang="en-US" sz="1400" dirty="0"/>
              <a:t>(</a:t>
            </a:r>
            <a:r>
              <a:rPr lang="en-US" sz="1400" dirty="0" err="1"/>
              <a:t>screenSize</a:t>
            </a:r>
            <a:r>
              <a:rPr lang="en-US" sz="1400" dirty="0"/>
              <a:t>);</a:t>
            </a:r>
          </a:p>
          <a:p>
            <a:r>
              <a:rPr lang="en-US" sz="1400" dirty="0" err="1"/>
              <a:t>this.setResizable</a:t>
            </a:r>
            <a:r>
              <a:rPr lang="en-US" sz="1400" dirty="0"/>
              <a:t>(false);</a:t>
            </a:r>
          </a:p>
          <a:p>
            <a:r>
              <a:rPr lang="en-US" sz="1400" dirty="0" err="1"/>
              <a:t>this.setVisible</a:t>
            </a:r>
            <a:r>
              <a:rPr lang="en-US" sz="1400" dirty="0"/>
              <a:t>(true);</a:t>
            </a:r>
          </a:p>
          <a:p>
            <a:r>
              <a:rPr lang="en-US" sz="1400" dirty="0" err="1"/>
              <a:t>this.setBackground</a:t>
            </a:r>
            <a:r>
              <a:rPr lang="en-US" sz="1400" dirty="0"/>
              <a:t>(</a:t>
            </a:r>
            <a:r>
              <a:rPr lang="en-US" sz="1400" dirty="0" err="1"/>
              <a:t>Color.CYAN</a:t>
            </a:r>
            <a:r>
              <a:rPr lang="en-US" sz="1400" dirty="0"/>
              <a:t>);</a:t>
            </a:r>
          </a:p>
          <a:p>
            <a:r>
              <a:rPr lang="en-US" sz="1400" dirty="0" err="1"/>
              <a:t>setDefaultCloseOperation</a:t>
            </a:r>
            <a:r>
              <a:rPr lang="en-US" sz="1400" dirty="0"/>
              <a:t>(</a:t>
            </a:r>
            <a:r>
              <a:rPr lang="en-US" sz="1400" dirty="0" err="1"/>
              <a:t>JFrame.EXIT_ON_CLOSE</a:t>
            </a:r>
            <a:r>
              <a:rPr lang="en-US" sz="1400" dirty="0"/>
              <a:t>);</a:t>
            </a:r>
          </a:p>
          <a:p>
            <a:endParaRPr lang="en-US" sz="1400" dirty="0"/>
          </a:p>
        </p:txBody>
      </p:sp>
    </p:spTree>
    <p:extLst>
      <p:ext uri="{BB962C8B-B14F-4D97-AF65-F5344CB8AC3E}">
        <p14:creationId xmlns:p14="http://schemas.microsoft.com/office/powerpoint/2010/main" val="63910550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91440"/>
            <a:ext cx="7520940" cy="548640"/>
          </a:xfrm>
        </p:spPr>
        <p:txBody>
          <a:bodyPr/>
          <a:lstStyle/>
          <a:p>
            <a:r>
              <a:rPr lang="en-US" dirty="0" smtClean="0"/>
              <a:t>abstraction</a:t>
            </a:r>
            <a:endParaRPr lang="en-US" dirty="0"/>
          </a:p>
        </p:txBody>
      </p:sp>
      <p:sp>
        <p:nvSpPr>
          <p:cNvPr id="3" name="Content Placeholder 2"/>
          <p:cNvSpPr>
            <a:spLocks noGrp="1"/>
          </p:cNvSpPr>
          <p:nvPr>
            <p:ph idx="1"/>
          </p:nvPr>
        </p:nvSpPr>
        <p:spPr>
          <a:xfrm>
            <a:off x="822960" y="717402"/>
            <a:ext cx="7520940" cy="3579849"/>
          </a:xfrm>
        </p:spPr>
        <p:txBody>
          <a:bodyPr>
            <a:noAutofit/>
          </a:bodyPr>
          <a:lstStyle/>
          <a:p>
            <a:r>
              <a:rPr lang="en-US" sz="1400" dirty="0"/>
              <a:t>Abstraction is another useful concept in OOP. When we use abstracting we are achieving three useful outcomes: simplifying, generalizing, and conceptualizing. By using a </a:t>
            </a:r>
            <a:r>
              <a:rPr lang="en-US" sz="1400" dirty="0" err="1"/>
              <a:t>google</a:t>
            </a:r>
            <a:r>
              <a:rPr lang="en-US" sz="1400" dirty="0"/>
              <a:t> map example</a:t>
            </a:r>
            <a:r>
              <a:rPr lang="en-US" sz="1400" dirty="0" smtClean="0"/>
              <a:t>:</a:t>
            </a:r>
            <a:endParaRPr lang="en-US" sz="1400" dirty="0"/>
          </a:p>
          <a:p>
            <a:r>
              <a:rPr lang="en-US" sz="1400" dirty="0"/>
              <a:t>By simplifying we are hiding the details. We don’t show everything on the map. By generalizing we are creating a class that can be used over and over again. In our map example, blue lines represent rivers. We can use the concept of blue lines for rivers over and over again. We can conceptualize a location on the map by placing a red dot in its location. Obviously the red dot is a representation, not reality.</a:t>
            </a:r>
          </a:p>
          <a:p>
            <a:r>
              <a:rPr lang="en-US" sz="1400" dirty="0" smtClean="0"/>
              <a:t>In </a:t>
            </a:r>
            <a:r>
              <a:rPr lang="en-US" sz="1400" dirty="0"/>
              <a:t>this example, Bike is an abstract class that contains only one abstract method ride. Its implementation is provided by the Trek class.</a:t>
            </a:r>
          </a:p>
          <a:p>
            <a:r>
              <a:rPr lang="en-US" sz="1400" dirty="0"/>
              <a:t> abstract  class Bike{  </a:t>
            </a:r>
          </a:p>
          <a:p>
            <a:r>
              <a:rPr lang="en-US" sz="1400" dirty="0"/>
              <a:t>  abstract void ride();  </a:t>
            </a:r>
          </a:p>
          <a:p>
            <a:r>
              <a:rPr lang="en-US" sz="1400" dirty="0"/>
              <a:t>}  </a:t>
            </a:r>
          </a:p>
          <a:p>
            <a:r>
              <a:rPr lang="en-US" sz="1400" dirty="0"/>
              <a:t>class Trek extends Bike{  </a:t>
            </a:r>
          </a:p>
          <a:p>
            <a:r>
              <a:rPr lang="en-US" sz="1400" dirty="0"/>
              <a:t>void run(){</a:t>
            </a:r>
            <a:r>
              <a:rPr lang="en-US" sz="1400" dirty="0" err="1"/>
              <a:t>System.out.println</a:t>
            </a:r>
            <a:r>
              <a:rPr lang="en-US" sz="1400" dirty="0"/>
              <a:t>("riding safely");}  </a:t>
            </a:r>
          </a:p>
          <a:p>
            <a:r>
              <a:rPr lang="en-US" sz="1400" dirty="0"/>
              <a:t>public static void main(String </a:t>
            </a:r>
            <a:r>
              <a:rPr lang="en-US" sz="1400" dirty="0" err="1"/>
              <a:t>args</a:t>
            </a:r>
            <a:r>
              <a:rPr lang="en-US" sz="1400" dirty="0"/>
              <a:t>[]){  </a:t>
            </a:r>
          </a:p>
          <a:p>
            <a:r>
              <a:rPr lang="en-US" sz="1400" dirty="0"/>
              <a:t> Bike </a:t>
            </a:r>
            <a:r>
              <a:rPr lang="en-US" sz="1400" dirty="0" err="1"/>
              <a:t>obj</a:t>
            </a:r>
            <a:r>
              <a:rPr lang="en-US" sz="1400" dirty="0"/>
              <a:t> = new Trek();  </a:t>
            </a:r>
          </a:p>
          <a:p>
            <a:r>
              <a:rPr lang="en-US" sz="1400" dirty="0"/>
              <a:t> </a:t>
            </a:r>
            <a:r>
              <a:rPr lang="en-US" sz="1400" dirty="0" err="1"/>
              <a:t>obj.run</a:t>
            </a:r>
            <a:r>
              <a:rPr lang="en-US" sz="1400" dirty="0"/>
              <a:t>();  </a:t>
            </a:r>
          </a:p>
          <a:p>
            <a:r>
              <a:rPr lang="en-US" sz="1400" dirty="0"/>
              <a:t>}  </a:t>
            </a:r>
          </a:p>
          <a:p>
            <a:r>
              <a:rPr lang="en-US" sz="1400" dirty="0"/>
              <a:t>}  </a:t>
            </a:r>
          </a:p>
          <a:p>
            <a:endParaRPr lang="en-US" sz="1400" dirty="0"/>
          </a:p>
        </p:txBody>
      </p:sp>
    </p:spTree>
    <p:extLst>
      <p:ext uri="{BB962C8B-B14F-4D97-AF65-F5344CB8AC3E}">
        <p14:creationId xmlns:p14="http://schemas.microsoft.com/office/powerpoint/2010/main" val="51263073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a:xfrm>
            <a:off x="822960" y="828097"/>
            <a:ext cx="7520940" cy="3579849"/>
          </a:xfrm>
        </p:spPr>
        <p:txBody>
          <a:bodyPr>
            <a:noAutofit/>
          </a:bodyPr>
          <a:lstStyle/>
          <a:p>
            <a:r>
              <a:rPr lang="en-US" sz="1400" dirty="0"/>
              <a:t>Polymorphism is a useful concept in that it allows us to reuse code – we can reuse methods of an existing class when we create a new class. When a method in a subclass has the same name, same parameters or signature, and same return type(or sub-type) as a method in its super-class, then the method in the subclass is said to </a:t>
            </a:r>
            <a:r>
              <a:rPr lang="en-US" sz="1400" i="1" dirty="0"/>
              <a:t>override</a:t>
            </a:r>
            <a:r>
              <a:rPr lang="en-US" sz="1400" dirty="0"/>
              <a:t> the method in the super-class</a:t>
            </a:r>
            <a:r>
              <a:rPr lang="en-US" sz="1400" dirty="0" smtClean="0"/>
              <a:t>.</a:t>
            </a:r>
            <a:endParaRPr lang="en-US" sz="1400" dirty="0"/>
          </a:p>
          <a:p>
            <a:r>
              <a:rPr lang="en-US" sz="1400" dirty="0"/>
              <a:t>Example from Program: This is the method required for the Runnable interface that is being implemented by the Ball class.</a:t>
            </a:r>
          </a:p>
          <a:p>
            <a:r>
              <a:rPr lang="en-US" sz="1400" dirty="0"/>
              <a:t>@Override</a:t>
            </a:r>
          </a:p>
          <a:p>
            <a:r>
              <a:rPr lang="en-US" sz="1400" dirty="0"/>
              <a:t>public void run() { //method from the Thread class</a:t>
            </a:r>
          </a:p>
          <a:p>
            <a:r>
              <a:rPr lang="en-US" sz="1400" dirty="0"/>
              <a:t>try{</a:t>
            </a:r>
          </a:p>
          <a:p>
            <a:r>
              <a:rPr lang="en-US" sz="1400" dirty="0"/>
              <a:t>while(true) { //always true: infinite loop – keeps game going by continually calling this method</a:t>
            </a:r>
          </a:p>
          <a:p>
            <a:r>
              <a:rPr lang="en-US" sz="1400" dirty="0"/>
              <a:t>move();</a:t>
            </a:r>
          </a:p>
          <a:p>
            <a:r>
              <a:rPr lang="en-US" sz="1400" dirty="0" err="1"/>
              <a:t>Thread.sleep</a:t>
            </a:r>
            <a:r>
              <a:rPr lang="en-US" sz="1400" dirty="0"/>
              <a:t>(50); //50 milliseconds to allow for computer multitasking</a:t>
            </a:r>
          </a:p>
          <a:p>
            <a:r>
              <a:rPr lang="en-US" sz="1400" dirty="0"/>
              <a:t>}</a:t>
            </a:r>
          </a:p>
          <a:p>
            <a:r>
              <a:rPr lang="en-US" sz="1400" dirty="0"/>
              <a:t>} catch (exception e) {</a:t>
            </a:r>
          </a:p>
          <a:p>
            <a:r>
              <a:rPr lang="en-US" sz="1400" dirty="0"/>
              <a:t>     </a:t>
            </a:r>
            <a:r>
              <a:rPr lang="en-US" sz="1400" dirty="0" err="1"/>
              <a:t>System.err.println</a:t>
            </a:r>
            <a:r>
              <a:rPr lang="en-US" sz="1400" dirty="0"/>
              <a:t>(</a:t>
            </a:r>
            <a:r>
              <a:rPr lang="en-US" sz="1400" dirty="0" err="1"/>
              <a:t>e.getMessage</a:t>
            </a:r>
            <a:r>
              <a:rPr lang="en-US" sz="1400" dirty="0"/>
              <a:t>()); when an exception occurs, prints error message to console</a:t>
            </a:r>
          </a:p>
          <a:p>
            <a:r>
              <a:rPr lang="en-US" sz="1400" dirty="0"/>
              <a:t>}</a:t>
            </a:r>
          </a:p>
          <a:p>
            <a:r>
              <a:rPr lang="en-US" sz="1400" dirty="0"/>
              <a:t>}</a:t>
            </a:r>
          </a:p>
          <a:p>
            <a:r>
              <a:rPr lang="en-US" sz="1400" dirty="0"/>
              <a:t>}</a:t>
            </a:r>
          </a:p>
          <a:p>
            <a:endParaRPr lang="en-US" sz="1400" dirty="0"/>
          </a:p>
        </p:txBody>
      </p:sp>
    </p:spTree>
    <p:extLst>
      <p:ext uri="{BB962C8B-B14F-4D97-AF65-F5344CB8AC3E}">
        <p14:creationId xmlns:p14="http://schemas.microsoft.com/office/powerpoint/2010/main" val="283740570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57545"/>
            <a:ext cx="8042276" cy="1336956"/>
          </a:xfrm>
        </p:spPr>
        <p:txBody>
          <a:bodyPr/>
          <a:lstStyle/>
          <a:p>
            <a:r>
              <a:rPr lang="en-US" dirty="0" smtClean="0"/>
              <a:t>Minimum Viable Product</a:t>
            </a:r>
            <a:br>
              <a:rPr lang="en-US" dirty="0" smtClean="0"/>
            </a:br>
            <a:endParaRPr lang="en-US" dirty="0"/>
          </a:p>
        </p:txBody>
      </p:sp>
      <p:sp>
        <p:nvSpPr>
          <p:cNvPr id="3" name="Content Placeholder 2"/>
          <p:cNvSpPr>
            <a:spLocks noGrp="1"/>
          </p:cNvSpPr>
          <p:nvPr>
            <p:ph idx="1"/>
          </p:nvPr>
        </p:nvSpPr>
        <p:spPr>
          <a:xfrm>
            <a:off x="549275" y="1796162"/>
            <a:ext cx="8042276" cy="4343400"/>
          </a:xfrm>
        </p:spPr>
        <p:txBody>
          <a:bodyPr>
            <a:normAutofit/>
          </a:bodyPr>
          <a:lstStyle/>
          <a:p>
            <a:pPr>
              <a:buBlip>
                <a:blip r:embed="rId2"/>
              </a:buBlip>
            </a:pPr>
            <a:r>
              <a:rPr lang="en-US" dirty="0" smtClean="0"/>
              <a:t>The Game must be functional and playable by a user</a:t>
            </a:r>
          </a:p>
          <a:p>
            <a:pPr>
              <a:buSzPct val="100000"/>
              <a:buBlip>
                <a:blip r:embed="rId2"/>
              </a:buBlip>
            </a:pPr>
            <a:r>
              <a:rPr lang="en-US" dirty="0" smtClean="0"/>
              <a:t>Instructions for how to play the game must be built into the game and incorporated into a separate file</a:t>
            </a:r>
          </a:p>
          <a:p>
            <a:pPr>
              <a:buBlip>
                <a:blip r:embed="rId2"/>
              </a:buBlip>
            </a:pPr>
            <a:r>
              <a:rPr lang="en-US" dirty="0" smtClean="0"/>
              <a:t>Required elements include Java classes adhering to  the four pillars of Object Oriented Programming: encapsulation, inheritance, abstraction, and polymorphism</a:t>
            </a:r>
          </a:p>
          <a:p>
            <a:pPr>
              <a:buBlip>
                <a:blip r:embed="rId2"/>
              </a:buBlip>
            </a:pPr>
            <a:r>
              <a:rPr lang="en-US" dirty="0" smtClean="0"/>
              <a:t>Each game object must be modeled using a Java class</a:t>
            </a:r>
          </a:p>
          <a:p>
            <a:pPr>
              <a:buBlip>
                <a:blip r:embed="rId2"/>
              </a:buBlip>
            </a:pPr>
            <a:r>
              <a:rPr lang="en-US" dirty="0" smtClean="0"/>
              <a:t>Implement at least one interface, one Abstract class, one lambda expression, and one stream</a:t>
            </a:r>
          </a:p>
          <a:p>
            <a:pPr>
              <a:buBlip>
                <a:blip r:embed="rId2"/>
              </a:buBlip>
            </a:pPr>
            <a:r>
              <a:rPr lang="en-US" dirty="0" smtClean="0"/>
              <a:t>Have an organized and logical approach with at least one package</a:t>
            </a:r>
          </a:p>
          <a:p>
            <a:pPr>
              <a:buBlip>
                <a:blip r:embed="rId2"/>
              </a:buBlip>
            </a:pPr>
            <a:r>
              <a:rPr lang="en-US" dirty="0" smtClean="0"/>
              <a:t>Have some type of error handling for bad user input</a:t>
            </a:r>
            <a:endParaRPr lang="en-US" dirty="0"/>
          </a:p>
        </p:txBody>
      </p:sp>
      <p:sp>
        <p:nvSpPr>
          <p:cNvPr id="5" name="TextBox 4"/>
          <p:cNvSpPr txBox="1"/>
          <p:nvPr/>
        </p:nvSpPr>
        <p:spPr>
          <a:xfrm>
            <a:off x="1616271" y="1096220"/>
            <a:ext cx="5824871" cy="646331"/>
          </a:xfrm>
          <a:prstGeom prst="rect">
            <a:avLst/>
          </a:prstGeom>
          <a:noFill/>
        </p:spPr>
        <p:txBody>
          <a:bodyPr wrap="square" rtlCol="0">
            <a:spAutoFit/>
          </a:bodyPr>
          <a:lstStyle/>
          <a:p>
            <a:r>
              <a:rPr lang="en-US" i="1" dirty="0"/>
              <a:t>“You’re selling the vision and delivering the minimum feature set to visionaries, not everyone.” </a:t>
            </a:r>
            <a:r>
              <a:rPr lang="en-US" dirty="0"/>
              <a:t>– Steve Blank</a:t>
            </a:r>
          </a:p>
        </p:txBody>
      </p:sp>
    </p:spTree>
    <p:extLst>
      <p:ext uri="{BB962C8B-B14F-4D97-AF65-F5344CB8AC3E}">
        <p14:creationId xmlns:p14="http://schemas.microsoft.com/office/powerpoint/2010/main" val="231964031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dirty="0" smtClean="0"/>
              <a:t>Inspiration: Why I chose Pong</a:t>
            </a:r>
            <a:endParaRPr lang="en-US" sz="2400" dirty="0"/>
          </a:p>
        </p:txBody>
      </p:sp>
      <p:pic>
        <p:nvPicPr>
          <p:cNvPr id="4" name="Content Placeholder 3" descr="pongconsole.jpeg"/>
          <p:cNvPicPr>
            <a:picLocks noGrp="1" noChangeAspect="1"/>
          </p:cNvPicPr>
          <p:nvPr>
            <p:ph idx="1"/>
          </p:nvPr>
        </p:nvPicPr>
        <p:blipFill>
          <a:blip r:embed="rId2">
            <a:extLst>
              <a:ext uri="{28A0092B-C50C-407E-A947-70E740481C1C}">
                <a14:useLocalDpi xmlns:a14="http://schemas.microsoft.com/office/drawing/2010/main" val="0"/>
              </a:ext>
            </a:extLst>
          </a:blip>
          <a:srcRect l="-13178" r="-13178"/>
          <a:stretch>
            <a:fillRect/>
          </a:stretch>
        </p:blipFill>
        <p:spPr>
          <a:xfrm>
            <a:off x="4718491" y="1931051"/>
            <a:ext cx="4521200" cy="2152650"/>
          </a:xfrm>
        </p:spPr>
      </p:pic>
      <p:pic>
        <p:nvPicPr>
          <p:cNvPr id="5" name="Picture 4" descr="pongscree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709" y="1151271"/>
            <a:ext cx="3986308" cy="3771905"/>
          </a:xfrm>
          <a:prstGeom prst="rect">
            <a:avLst/>
          </a:prstGeom>
        </p:spPr>
      </p:pic>
    </p:spTree>
    <p:extLst>
      <p:ext uri="{BB962C8B-B14F-4D97-AF65-F5344CB8AC3E}">
        <p14:creationId xmlns:p14="http://schemas.microsoft.com/office/powerpoint/2010/main" val="200430162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as the Developer </a:t>
            </a:r>
            <a:endParaRPr lang="en-US" dirty="0"/>
          </a:p>
        </p:txBody>
      </p:sp>
      <p:sp>
        <p:nvSpPr>
          <p:cNvPr id="3" name="Content Placeholder 2"/>
          <p:cNvSpPr>
            <a:spLocks noGrp="1"/>
          </p:cNvSpPr>
          <p:nvPr>
            <p:ph idx="1"/>
          </p:nvPr>
        </p:nvSpPr>
        <p:spPr>
          <a:xfrm>
            <a:off x="549274" y="1849474"/>
            <a:ext cx="8257927" cy="4343400"/>
          </a:xfrm>
        </p:spPr>
        <p:txBody>
          <a:bodyPr>
            <a:normAutofit/>
          </a:bodyPr>
          <a:lstStyle/>
          <a:p>
            <a:pPr>
              <a:buBlip>
                <a:blip r:embed="rId2"/>
              </a:buBlip>
            </a:pPr>
            <a:r>
              <a:rPr lang="en-US" sz="1800" dirty="0" smtClean="0"/>
              <a:t> How can I complete my capstone successfully with my current skill and experience level?</a:t>
            </a:r>
          </a:p>
          <a:p>
            <a:pPr>
              <a:buBlip>
                <a:blip r:embed="rId2"/>
              </a:buBlip>
            </a:pPr>
            <a:r>
              <a:rPr lang="en-US" sz="1800" dirty="0" smtClean="0"/>
              <a:t> How can I implement the core requirements into my project?</a:t>
            </a:r>
          </a:p>
          <a:p>
            <a:pPr>
              <a:buBlip>
                <a:blip r:embed="rId2"/>
              </a:buBlip>
            </a:pPr>
            <a:r>
              <a:rPr lang="en-US" sz="1800" dirty="0" smtClean="0"/>
              <a:t> How can I prioritize my time so that I can maximize my productivity while meeting my other commitments?</a:t>
            </a:r>
          </a:p>
          <a:p>
            <a:pPr>
              <a:buBlip>
                <a:blip r:embed="rId2"/>
              </a:buBlip>
            </a:pPr>
            <a:r>
              <a:rPr lang="en-US" sz="1800" dirty="0" smtClean="0"/>
              <a:t> Where do I get the information I will need to complete my tasks?</a:t>
            </a:r>
          </a:p>
          <a:p>
            <a:pPr>
              <a:buBlip>
                <a:blip r:embed="rId2"/>
              </a:buBlip>
            </a:pPr>
            <a:r>
              <a:rPr lang="en-US" sz="1800" dirty="0" smtClean="0"/>
              <a:t> It’s </a:t>
            </a:r>
            <a:r>
              <a:rPr lang="en-US" sz="1800" dirty="0"/>
              <a:t>not just about me </a:t>
            </a:r>
            <a:r>
              <a:rPr lang="en-US" sz="1800" dirty="0" smtClean="0"/>
              <a:t>– How can I help </a:t>
            </a:r>
            <a:r>
              <a:rPr lang="en-US" sz="1800" dirty="0"/>
              <a:t>my teammates to be successful by offering assistance with their soft </a:t>
            </a:r>
            <a:r>
              <a:rPr lang="en-US" sz="1800" dirty="0" smtClean="0"/>
              <a:t>skills?</a:t>
            </a:r>
            <a:endParaRPr lang="en-US" sz="1800" dirty="0"/>
          </a:p>
          <a:p>
            <a:pPr>
              <a:buBlip>
                <a:blip r:embed="rId2"/>
              </a:buBlip>
            </a:pPr>
            <a:endParaRPr lang="en-US" dirty="0"/>
          </a:p>
        </p:txBody>
      </p:sp>
    </p:spTree>
    <p:extLst>
      <p:ext uri="{BB962C8B-B14F-4D97-AF65-F5344CB8AC3E}">
        <p14:creationId xmlns:p14="http://schemas.microsoft.com/office/powerpoint/2010/main" val="33214854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Planning the Solution</a:t>
            </a:r>
            <a:endParaRPr lang="en-US" dirty="0"/>
          </a:p>
        </p:txBody>
      </p:sp>
      <p:sp>
        <p:nvSpPr>
          <p:cNvPr id="3" name="Content Placeholder 2"/>
          <p:cNvSpPr>
            <a:spLocks noGrp="1"/>
          </p:cNvSpPr>
          <p:nvPr>
            <p:ph idx="1"/>
          </p:nvPr>
        </p:nvSpPr>
        <p:spPr>
          <a:xfrm>
            <a:off x="549275" y="1064558"/>
            <a:ext cx="8042276" cy="4343400"/>
          </a:xfrm>
        </p:spPr>
        <p:txBody>
          <a:bodyPr>
            <a:normAutofit/>
          </a:bodyPr>
          <a:lstStyle/>
          <a:p>
            <a:pPr marL="0" indent="0">
              <a:buNone/>
            </a:pPr>
            <a:r>
              <a:rPr lang="en-US" dirty="0" smtClean="0"/>
              <a:t>	</a:t>
            </a:r>
          </a:p>
          <a:p>
            <a:pPr marL="285750" indent="-285750">
              <a:buBlip>
                <a:blip r:embed="rId3"/>
              </a:buBlip>
            </a:pPr>
            <a:r>
              <a:rPr lang="en-US" dirty="0" smtClean="0"/>
              <a:t>Interview client, define expectations, and obtain items needed to implement solution: </a:t>
            </a:r>
          </a:p>
          <a:p>
            <a:pPr marL="285750" indent="-285750">
              <a:buBlip>
                <a:blip r:embed="rId3"/>
              </a:buBlip>
            </a:pPr>
            <a:r>
              <a:rPr lang="en-US" dirty="0" smtClean="0"/>
              <a:t>TEKcamp Logo for GUI (supplied by classmate Abigail </a:t>
            </a:r>
            <a:r>
              <a:rPr lang="en-US" dirty="0" err="1" smtClean="0"/>
              <a:t>Swigert</a:t>
            </a:r>
            <a:r>
              <a:rPr lang="en-US" dirty="0" smtClean="0"/>
              <a:t>)</a:t>
            </a:r>
          </a:p>
          <a:p>
            <a:pPr marL="285750" indent="-285750">
              <a:buBlip>
                <a:blip r:embed="rId3"/>
              </a:buBlip>
            </a:pPr>
            <a:r>
              <a:rPr lang="en-US" dirty="0" smtClean="0"/>
              <a:t> Color Scheme and Layout: Customer Approved</a:t>
            </a:r>
          </a:p>
          <a:p>
            <a:pPr marL="285750" indent="-285750">
              <a:buBlip>
                <a:blip r:embed="rId3"/>
              </a:buBlip>
            </a:pPr>
            <a:r>
              <a:rPr lang="en-US" dirty="0" smtClean="0"/>
              <a:t> Review Features </a:t>
            </a:r>
            <a:r>
              <a:rPr lang="en-US" dirty="0"/>
              <a:t>W</a:t>
            </a:r>
            <a:r>
              <a:rPr lang="en-US" dirty="0" smtClean="0"/>
              <a:t>ish </a:t>
            </a:r>
            <a:r>
              <a:rPr lang="en-US" dirty="0"/>
              <a:t>L</a:t>
            </a:r>
            <a:r>
              <a:rPr lang="en-US" dirty="0" smtClean="0"/>
              <a:t>ist with customer and prioritize items</a:t>
            </a:r>
          </a:p>
          <a:p>
            <a:pPr marL="285750" indent="-285750">
              <a:buBlip>
                <a:blip r:embed="rId3"/>
              </a:buBlip>
            </a:pPr>
            <a:r>
              <a:rPr lang="en-US" dirty="0" smtClean="0"/>
              <a:t> GUI details to be displayed: Customer Approved </a:t>
            </a:r>
            <a:endParaRPr lang="en-US" dirty="0"/>
          </a:p>
          <a:p>
            <a:pPr marL="285750" indent="-285750">
              <a:buBlip>
                <a:blip r:embed="rId3"/>
              </a:buBlip>
            </a:pPr>
            <a:r>
              <a:rPr lang="en-US" dirty="0" smtClean="0"/>
              <a:t> Set realistic and achievable goals: Prioritize client </a:t>
            </a:r>
            <a:r>
              <a:rPr lang="en-US" dirty="0"/>
              <a:t>requests and </a:t>
            </a:r>
            <a:r>
              <a:rPr lang="en-US" dirty="0" smtClean="0"/>
              <a:t>identify </a:t>
            </a:r>
            <a:r>
              <a:rPr lang="en-US" dirty="0"/>
              <a:t>areas of difficulty that will need to be addressed while </a:t>
            </a:r>
            <a:r>
              <a:rPr lang="en-US" dirty="0" smtClean="0"/>
              <a:t>keeping in mind current level of technical expertise, resources available and time frame</a:t>
            </a:r>
          </a:p>
          <a:p>
            <a:pPr marL="285750" indent="-285750">
              <a:buBlip>
                <a:blip r:embed="rId3"/>
              </a:buBlip>
            </a:pPr>
            <a:r>
              <a:rPr lang="en-US" dirty="0" smtClean="0"/>
              <a:t> Define specific times to provide soft skill training for teammates and incorporate into my schedule / provide a PowerPoint in the help channel on presentation tips that students can view in their own time</a:t>
            </a:r>
          </a:p>
          <a:p>
            <a:pPr marL="0" indent="0">
              <a:buNone/>
            </a:pPr>
            <a:endParaRPr lang="en-US" dirty="0" smtClean="0"/>
          </a:p>
          <a:p>
            <a:endParaRPr lang="en-US" dirty="0"/>
          </a:p>
        </p:txBody>
      </p:sp>
    </p:spTree>
    <p:extLst>
      <p:ext uri="{BB962C8B-B14F-4D97-AF65-F5344CB8AC3E}">
        <p14:creationId xmlns:p14="http://schemas.microsoft.com/office/powerpoint/2010/main" val="234575340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Customer Features Wish List</a:t>
            </a:r>
            <a:endParaRPr lang="en-US" sz="3200" dirty="0"/>
          </a:p>
        </p:txBody>
      </p:sp>
      <p:sp>
        <p:nvSpPr>
          <p:cNvPr id="3" name="Content Placeholder 2"/>
          <p:cNvSpPr>
            <a:spLocks noGrp="1"/>
          </p:cNvSpPr>
          <p:nvPr>
            <p:ph idx="1"/>
          </p:nvPr>
        </p:nvSpPr>
        <p:spPr>
          <a:xfrm>
            <a:off x="692395" y="1100628"/>
            <a:ext cx="7913024" cy="3967941"/>
          </a:xfrm>
        </p:spPr>
        <p:txBody>
          <a:bodyPr>
            <a:normAutofit/>
          </a:bodyPr>
          <a:lstStyle/>
          <a:p>
            <a:r>
              <a:rPr lang="en-US" sz="1800" dirty="0" smtClean="0"/>
              <a:t>Requested Features:</a:t>
            </a:r>
          </a:p>
          <a:p>
            <a:pPr>
              <a:buBlip>
                <a:blip r:embed="rId2"/>
              </a:buBlip>
            </a:pPr>
            <a:r>
              <a:rPr lang="en-US" dirty="0" smtClean="0"/>
              <a:t>2 or 4 Player Mode</a:t>
            </a:r>
          </a:p>
          <a:p>
            <a:pPr>
              <a:buBlip>
                <a:blip r:embed="rId2"/>
              </a:buBlip>
            </a:pPr>
            <a:r>
              <a:rPr lang="en-US" dirty="0" smtClean="0"/>
              <a:t>Player Names display on the GUI</a:t>
            </a:r>
          </a:p>
          <a:p>
            <a:pPr>
              <a:buBlip>
                <a:blip r:embed="rId2"/>
              </a:buBlip>
            </a:pPr>
            <a:r>
              <a:rPr lang="en-US" dirty="0" smtClean="0"/>
              <a:t>The Score displays on the GUI and increments in real time</a:t>
            </a:r>
          </a:p>
          <a:p>
            <a:pPr>
              <a:buBlip>
                <a:blip r:embed="rId2"/>
              </a:buBlip>
            </a:pPr>
            <a:r>
              <a:rPr lang="en-US" dirty="0" smtClean="0"/>
              <a:t>The TEKcamp logo is displayed on the GUI and in dialogue boxes</a:t>
            </a:r>
          </a:p>
          <a:p>
            <a:r>
              <a:rPr lang="en-US" sz="1800" dirty="0" smtClean="0"/>
              <a:t>Future Upgrades: </a:t>
            </a:r>
          </a:p>
          <a:p>
            <a:pPr>
              <a:buBlip>
                <a:blip r:embed="rId2"/>
              </a:buBlip>
            </a:pPr>
            <a:r>
              <a:rPr lang="en-US" dirty="0" smtClean="0"/>
              <a:t>Allow player to select levels of difficulty (paddle size, paddle speed, ball size, ball speed)</a:t>
            </a:r>
          </a:p>
          <a:p>
            <a:pPr>
              <a:buBlip>
                <a:blip r:embed="rId2"/>
              </a:buBlip>
            </a:pPr>
            <a:r>
              <a:rPr lang="en-US" dirty="0"/>
              <a:t>Create a player library that includes their picture so if name matches, import picture to GUI also.</a:t>
            </a:r>
          </a:p>
          <a:p>
            <a:pPr>
              <a:buBlip>
                <a:blip r:embed="rId2"/>
              </a:buBlip>
            </a:pPr>
            <a:r>
              <a:rPr lang="en-US" dirty="0" smtClean="0"/>
              <a:t>Keystroke </a:t>
            </a:r>
            <a:r>
              <a:rPr lang="en-US" dirty="0"/>
              <a:t>that allows individual player to toggle between paddle sizes </a:t>
            </a:r>
            <a:r>
              <a:rPr lang="en-US" dirty="0" smtClean="0"/>
              <a:t>independently.</a:t>
            </a:r>
            <a:endParaRPr lang="en-US" dirty="0"/>
          </a:p>
          <a:p>
            <a:endParaRPr lang="en-US" dirty="0"/>
          </a:p>
        </p:txBody>
      </p:sp>
    </p:spTree>
    <p:extLst>
      <p:ext uri="{BB962C8B-B14F-4D97-AF65-F5344CB8AC3E}">
        <p14:creationId xmlns:p14="http://schemas.microsoft.com/office/powerpoint/2010/main" val="182695431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543" y="-101433"/>
            <a:ext cx="8042276" cy="1336956"/>
          </a:xfrm>
        </p:spPr>
        <p:txBody>
          <a:bodyPr/>
          <a:lstStyle/>
          <a:p>
            <a:r>
              <a:rPr lang="en-US" dirty="0"/>
              <a:t>Preliminary </a:t>
            </a:r>
            <a:r>
              <a:rPr lang="en-US" dirty="0" smtClean="0"/>
              <a:t>Planning: Wireframes</a:t>
            </a:r>
            <a:endParaRPr lang="en-US" dirty="0"/>
          </a:p>
        </p:txBody>
      </p:sp>
      <p:sp>
        <p:nvSpPr>
          <p:cNvPr id="3" name="Content Placeholder 2"/>
          <p:cNvSpPr>
            <a:spLocks noGrp="1"/>
          </p:cNvSpPr>
          <p:nvPr>
            <p:ph idx="1"/>
          </p:nvPr>
        </p:nvSpPr>
        <p:spPr>
          <a:xfrm>
            <a:off x="549275" y="953796"/>
            <a:ext cx="8042276" cy="511523"/>
          </a:xfrm>
        </p:spPr>
        <p:txBody>
          <a:bodyPr/>
          <a:lstStyle/>
          <a:p>
            <a:pPr marL="0" indent="0">
              <a:buNone/>
            </a:pPr>
            <a:r>
              <a:rPr lang="en-US" sz="1800" b="1" dirty="0" smtClean="0"/>
              <a:t>                </a:t>
            </a:r>
            <a:r>
              <a:rPr lang="en-US" sz="2000" b="1" dirty="0" smtClean="0"/>
              <a:t>    Two Player </a:t>
            </a:r>
            <a:r>
              <a:rPr lang="en-US" sz="1800" b="1" dirty="0" smtClean="0"/>
              <a:t>                                                    </a:t>
            </a:r>
            <a:r>
              <a:rPr lang="en-US" sz="2000" b="1" dirty="0" smtClean="0"/>
              <a:t>Four Player</a:t>
            </a:r>
            <a:endParaRPr lang="en-US" sz="2000" b="1"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601" y="1628049"/>
            <a:ext cx="3911053" cy="32651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8918" y="1628049"/>
            <a:ext cx="3852633" cy="3224357"/>
          </a:xfrm>
          <a:prstGeom prst="rect">
            <a:avLst/>
          </a:prstGeom>
        </p:spPr>
      </p:pic>
    </p:spTree>
    <p:extLst>
      <p:ext uri="{BB962C8B-B14F-4D97-AF65-F5344CB8AC3E}">
        <p14:creationId xmlns:p14="http://schemas.microsoft.com/office/powerpoint/2010/main" val="327994977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430097"/>
            <a:ext cx="8042276" cy="1336956"/>
          </a:xfrm>
        </p:spPr>
        <p:txBody>
          <a:bodyPr/>
          <a:lstStyle/>
          <a:p>
            <a:r>
              <a:rPr lang="en-US" dirty="0" smtClean="0"/>
              <a:t>Preliminary Planning</a:t>
            </a:r>
            <a:endParaRPr lang="en-US" dirty="0"/>
          </a:p>
        </p:txBody>
      </p:sp>
      <p:sp>
        <p:nvSpPr>
          <p:cNvPr id="3" name="Content Placeholder 2"/>
          <p:cNvSpPr>
            <a:spLocks noGrp="1"/>
          </p:cNvSpPr>
          <p:nvPr>
            <p:ph idx="1"/>
          </p:nvPr>
        </p:nvSpPr>
        <p:spPr>
          <a:xfrm>
            <a:off x="549275" y="443922"/>
            <a:ext cx="8245757" cy="4343400"/>
          </a:xfrm>
        </p:spPr>
        <p:txBody>
          <a:bodyPr>
            <a:noAutofit/>
          </a:bodyPr>
          <a:lstStyle/>
          <a:p>
            <a:pPr marL="0" indent="0">
              <a:buNone/>
            </a:pPr>
            <a:r>
              <a:rPr lang="en-US" sz="1600" b="1" dirty="0" smtClean="0"/>
              <a:t>Projected Daily Goals:</a:t>
            </a:r>
          </a:p>
          <a:p>
            <a:pPr marL="285750" indent="-285750">
              <a:buBlip>
                <a:blip r:embed="rId2"/>
              </a:buBlip>
            </a:pPr>
            <a:r>
              <a:rPr lang="en-US" sz="1600" b="1" dirty="0" smtClean="0"/>
              <a:t>Day One: </a:t>
            </a:r>
            <a:r>
              <a:rPr lang="en-US" sz="1600" dirty="0" smtClean="0"/>
              <a:t>Review </a:t>
            </a:r>
            <a:r>
              <a:rPr lang="en-US" sz="1600" dirty="0"/>
              <a:t>Capstone Documentation provided by instructor. </a:t>
            </a:r>
            <a:r>
              <a:rPr lang="en-US" sz="1600" dirty="0" smtClean="0"/>
              <a:t>Research games and </a:t>
            </a:r>
            <a:r>
              <a:rPr lang="en-US" dirty="0"/>
              <a:t>e</a:t>
            </a:r>
            <a:r>
              <a:rPr lang="en-US" sz="1600" dirty="0" smtClean="0"/>
              <a:t>xamine existing code to understand how </a:t>
            </a:r>
            <a:r>
              <a:rPr lang="en-US" dirty="0" smtClean="0"/>
              <a:t>to implement functionality.</a:t>
            </a:r>
            <a:r>
              <a:rPr lang="en-US" sz="1600" dirty="0" smtClean="0"/>
              <a:t> Locate resources to aid in creating </a:t>
            </a:r>
            <a:r>
              <a:rPr lang="en-US" dirty="0"/>
              <a:t>game. </a:t>
            </a:r>
            <a:r>
              <a:rPr lang="en-US" dirty="0" smtClean="0"/>
              <a:t>Finalize </a:t>
            </a:r>
            <a:r>
              <a:rPr lang="en-US" dirty="0"/>
              <a:t>game selection. </a:t>
            </a:r>
            <a:endParaRPr lang="en-US" sz="1600" dirty="0" smtClean="0"/>
          </a:p>
          <a:p>
            <a:pPr marL="285750" indent="-285750">
              <a:buBlip>
                <a:blip r:embed="rId2"/>
              </a:buBlip>
            </a:pPr>
            <a:r>
              <a:rPr lang="en-US" sz="1600" b="1" dirty="0" smtClean="0"/>
              <a:t>Day Two: </a:t>
            </a:r>
            <a:r>
              <a:rPr lang="en-US" sz="1600" dirty="0" smtClean="0"/>
              <a:t>Define </a:t>
            </a:r>
            <a:r>
              <a:rPr lang="en-US" sz="1600" dirty="0"/>
              <a:t>problem and begin to plan how to solve it</a:t>
            </a:r>
            <a:r>
              <a:rPr lang="en-US" sz="1600" dirty="0" smtClean="0"/>
              <a:t>. Complete </a:t>
            </a:r>
            <a:r>
              <a:rPr lang="en-US" sz="1600" dirty="0"/>
              <a:t>Step One </a:t>
            </a:r>
            <a:r>
              <a:rPr lang="en-US" sz="1600" dirty="0" smtClean="0"/>
              <a:t>and Two of UPER. Work on OOP documentation per capstone requirements.</a:t>
            </a:r>
          </a:p>
          <a:p>
            <a:pPr marL="285750" indent="-285750">
              <a:buBlip>
                <a:blip r:embed="rId2"/>
              </a:buBlip>
            </a:pPr>
            <a:r>
              <a:rPr lang="en-US" sz="1600" b="1" dirty="0" smtClean="0"/>
              <a:t>Day Three: </a:t>
            </a:r>
            <a:r>
              <a:rPr lang="en-US" sz="1600" dirty="0" smtClean="0"/>
              <a:t>Review Feature List from Customer Requirements. Brainstorm Structure with </a:t>
            </a:r>
            <a:r>
              <a:rPr lang="en-US" sz="1600" dirty="0"/>
              <a:t>C</a:t>
            </a:r>
            <a:r>
              <a:rPr lang="en-US" sz="1600" dirty="0" smtClean="0"/>
              <a:t>lasses/Objects needed to fulfill MVP. Continue to work on OOP documentation. Research pong code and try to understand how it works. Identify trouble areas and research.</a:t>
            </a:r>
          </a:p>
          <a:p>
            <a:pPr marL="285750" indent="-285750">
              <a:buBlip>
                <a:blip r:embed="rId2"/>
              </a:buBlip>
            </a:pPr>
            <a:r>
              <a:rPr lang="en-US" sz="1600" b="1" dirty="0" smtClean="0"/>
              <a:t>Day Four: Begin coding basic structure. </a:t>
            </a:r>
            <a:r>
              <a:rPr lang="en-US" sz="1600" dirty="0" smtClean="0"/>
              <a:t>identify problem areas and prioritize time according to what can be accomplished while waiting on resources needed to accomplish tasks in the queue. Research what is needed to accomplish Features Wish List</a:t>
            </a:r>
          </a:p>
          <a:p>
            <a:pPr marL="285750" indent="-285750">
              <a:buBlip>
                <a:blip r:embed="rId2"/>
              </a:buBlip>
            </a:pPr>
            <a:r>
              <a:rPr lang="en-US" sz="1600" b="1" dirty="0" smtClean="0"/>
              <a:t>Day Five – Six: </a:t>
            </a:r>
            <a:r>
              <a:rPr lang="en-US" sz="1600" dirty="0"/>
              <a:t>C</a:t>
            </a:r>
            <a:r>
              <a:rPr lang="en-US" sz="1600" dirty="0" smtClean="0"/>
              <a:t>ontinue coding and </a:t>
            </a:r>
            <a:r>
              <a:rPr lang="en-US" dirty="0" smtClean="0"/>
              <a:t>work </a:t>
            </a:r>
            <a:r>
              <a:rPr lang="en-US" dirty="0"/>
              <a:t>on coding items from Features Wish List in order of </a:t>
            </a:r>
            <a:r>
              <a:rPr lang="en-US" dirty="0" smtClean="0"/>
              <a:t>priority. Work on refactoring and debugging.</a:t>
            </a:r>
          </a:p>
          <a:p>
            <a:pPr marL="285750" indent="-285750">
              <a:buBlip>
                <a:blip r:embed="rId2"/>
              </a:buBlip>
            </a:pPr>
            <a:r>
              <a:rPr lang="en-US" sz="1600" b="1" dirty="0" smtClean="0"/>
              <a:t>Day Seven: </a:t>
            </a:r>
            <a:r>
              <a:rPr lang="en-US" sz="1600" dirty="0" smtClean="0"/>
              <a:t>Address and Resolve any Coding Issues. Complete Documentation. Prepare slides from notes and practice presentation.</a:t>
            </a:r>
            <a:endParaRPr lang="en-US" sz="1600" dirty="0"/>
          </a:p>
        </p:txBody>
      </p:sp>
    </p:spTree>
    <p:extLst>
      <p:ext uri="{BB962C8B-B14F-4D97-AF65-F5344CB8AC3E}">
        <p14:creationId xmlns:p14="http://schemas.microsoft.com/office/powerpoint/2010/main" val="78542124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2809</TotalTime>
  <Words>2418</Words>
  <Application>Microsoft Macintosh PowerPoint</Application>
  <PresentationFormat>On-screen Show (4:3)</PresentationFormat>
  <Paragraphs>158</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Angles</vt:lpstr>
      <vt:lpstr>Capstone 2 </vt:lpstr>
      <vt:lpstr>1. Understanding the Problem</vt:lpstr>
      <vt:lpstr>Minimum Viable Product </vt:lpstr>
      <vt:lpstr>Inspiration: Why I chose Pong</vt:lpstr>
      <vt:lpstr>Challenges as the Developer </vt:lpstr>
      <vt:lpstr>2. Planning the Solution</vt:lpstr>
      <vt:lpstr>Customer Features Wish List</vt:lpstr>
      <vt:lpstr>Preliminary Planning: Wireframes</vt:lpstr>
      <vt:lpstr>Preliminary Planning</vt:lpstr>
      <vt:lpstr>Tools/Resources Available</vt:lpstr>
      <vt:lpstr>3. Executing the Plan</vt:lpstr>
      <vt:lpstr>3. Executing the Plan</vt:lpstr>
      <vt:lpstr>Code examples: Initial Code WHEN I DECIDED TO ADD THE ABILITY TO ADJUST THE length of the paddle</vt:lpstr>
      <vt:lpstr>Refactored to implement S.O.L.I.D. Principle of Single responsibility</vt:lpstr>
      <vt:lpstr>Testing Phase</vt:lpstr>
      <vt:lpstr>4. Reflection / Refactor </vt:lpstr>
      <vt:lpstr>4. Reflection / Refactor Continued</vt:lpstr>
      <vt:lpstr>Preliminary Planning</vt:lpstr>
      <vt:lpstr>Program Structure</vt:lpstr>
      <vt:lpstr>Game Instructions</vt:lpstr>
      <vt:lpstr>Object Oriented programming</vt:lpstr>
      <vt:lpstr>EnCapsulation</vt:lpstr>
      <vt:lpstr>inheritance</vt:lpstr>
      <vt:lpstr>abstraction</vt:lpstr>
      <vt:lpstr>polymorphism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1 </dc:title>
  <dc:creator>Nancy Golden</dc:creator>
  <cp:lastModifiedBy>Nancy Golden</cp:lastModifiedBy>
  <cp:revision>111</cp:revision>
  <dcterms:created xsi:type="dcterms:W3CDTF">2020-06-11T04:49:38Z</dcterms:created>
  <dcterms:modified xsi:type="dcterms:W3CDTF">2020-07-14T15:21:15Z</dcterms:modified>
</cp:coreProperties>
</file>