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70" r:id="rId4"/>
    <p:sldId id="275" r:id="rId5"/>
    <p:sldId id="276" r:id="rId6"/>
    <p:sldId id="301" r:id="rId7"/>
    <p:sldId id="277" r:id="rId8"/>
    <p:sldId id="278" r:id="rId9"/>
    <p:sldId id="279" r:id="rId10"/>
    <p:sldId id="280" r:id="rId11"/>
    <p:sldId id="281" r:id="rId12"/>
    <p:sldId id="282" r:id="rId13"/>
    <p:sldId id="283" r:id="rId14"/>
    <p:sldId id="284" r:id="rId15"/>
    <p:sldId id="302"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268" r:id="rId33"/>
    <p:sldId id="26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952" autoAdjust="0"/>
  </p:normalViewPr>
  <p:slideViewPr>
    <p:cSldViewPr snapToGrid="0">
      <p:cViewPr varScale="1">
        <p:scale>
          <a:sx n="60" d="100"/>
          <a:sy n="60" d="100"/>
        </p:scale>
        <p:origin x="1710"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202D7-E2CE-40C7-84C9-4180A424C230}" type="datetimeFigureOut">
              <a:rPr lang="en-US" smtClean="0"/>
              <a:t>11/5/2018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BDAA0-613E-4596-91F0-B8798AD5EBC1}" type="slidenum">
              <a:rPr lang="en-US" smtClean="0"/>
              <a:t>‹#›</a:t>
            </a:fld>
            <a:endParaRPr lang="en-US"/>
          </a:p>
        </p:txBody>
      </p:sp>
    </p:spTree>
    <p:extLst>
      <p:ext uri="{BB962C8B-B14F-4D97-AF65-F5344CB8AC3E}">
        <p14:creationId xmlns:p14="http://schemas.microsoft.com/office/powerpoint/2010/main" val="2565968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B8BDAA0-613E-4596-91F0-B8798AD5EBC1}" type="slidenum">
              <a:rPr lang="en-US" smtClean="0"/>
              <a:t>1</a:t>
            </a:fld>
            <a:endParaRPr lang="en-US"/>
          </a:p>
        </p:txBody>
      </p:sp>
    </p:spTree>
    <p:extLst>
      <p:ext uri="{BB962C8B-B14F-4D97-AF65-F5344CB8AC3E}">
        <p14:creationId xmlns:p14="http://schemas.microsoft.com/office/powerpoint/2010/main" val="3710874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10</a:t>
            </a:fld>
            <a:endParaRPr lang="en-US"/>
          </a:p>
        </p:txBody>
      </p:sp>
    </p:spTree>
    <p:extLst>
      <p:ext uri="{BB962C8B-B14F-4D97-AF65-F5344CB8AC3E}">
        <p14:creationId xmlns:p14="http://schemas.microsoft.com/office/powerpoint/2010/main" val="3868774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11</a:t>
            </a:fld>
            <a:endParaRPr lang="en-US"/>
          </a:p>
        </p:txBody>
      </p:sp>
    </p:spTree>
    <p:extLst>
      <p:ext uri="{BB962C8B-B14F-4D97-AF65-F5344CB8AC3E}">
        <p14:creationId xmlns:p14="http://schemas.microsoft.com/office/powerpoint/2010/main" val="4130450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12</a:t>
            </a:fld>
            <a:endParaRPr lang="en-US"/>
          </a:p>
        </p:txBody>
      </p:sp>
    </p:spTree>
    <p:extLst>
      <p:ext uri="{BB962C8B-B14F-4D97-AF65-F5344CB8AC3E}">
        <p14:creationId xmlns:p14="http://schemas.microsoft.com/office/powerpoint/2010/main" val="1205476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13</a:t>
            </a:fld>
            <a:endParaRPr lang="en-US"/>
          </a:p>
        </p:txBody>
      </p:sp>
    </p:spTree>
    <p:extLst>
      <p:ext uri="{BB962C8B-B14F-4D97-AF65-F5344CB8AC3E}">
        <p14:creationId xmlns:p14="http://schemas.microsoft.com/office/powerpoint/2010/main" val="1842508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14</a:t>
            </a:fld>
            <a:endParaRPr lang="en-US"/>
          </a:p>
        </p:txBody>
      </p:sp>
    </p:spTree>
    <p:extLst>
      <p:ext uri="{BB962C8B-B14F-4D97-AF65-F5344CB8AC3E}">
        <p14:creationId xmlns:p14="http://schemas.microsoft.com/office/powerpoint/2010/main" val="3035592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15</a:t>
            </a:fld>
            <a:endParaRPr lang="en-US"/>
          </a:p>
        </p:txBody>
      </p:sp>
    </p:spTree>
    <p:extLst>
      <p:ext uri="{BB962C8B-B14F-4D97-AF65-F5344CB8AC3E}">
        <p14:creationId xmlns:p14="http://schemas.microsoft.com/office/powerpoint/2010/main" val="184412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16</a:t>
            </a:fld>
            <a:endParaRPr lang="en-US"/>
          </a:p>
        </p:txBody>
      </p:sp>
    </p:spTree>
    <p:extLst>
      <p:ext uri="{BB962C8B-B14F-4D97-AF65-F5344CB8AC3E}">
        <p14:creationId xmlns:p14="http://schemas.microsoft.com/office/powerpoint/2010/main" val="464760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17</a:t>
            </a:fld>
            <a:endParaRPr lang="en-US"/>
          </a:p>
        </p:txBody>
      </p:sp>
    </p:spTree>
    <p:extLst>
      <p:ext uri="{BB962C8B-B14F-4D97-AF65-F5344CB8AC3E}">
        <p14:creationId xmlns:p14="http://schemas.microsoft.com/office/powerpoint/2010/main" val="3639105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18</a:t>
            </a:fld>
            <a:endParaRPr lang="en-US"/>
          </a:p>
        </p:txBody>
      </p:sp>
    </p:spTree>
    <p:extLst>
      <p:ext uri="{BB962C8B-B14F-4D97-AF65-F5344CB8AC3E}">
        <p14:creationId xmlns:p14="http://schemas.microsoft.com/office/powerpoint/2010/main" val="1260906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19</a:t>
            </a:fld>
            <a:endParaRPr lang="en-US"/>
          </a:p>
        </p:txBody>
      </p:sp>
    </p:spTree>
    <p:extLst>
      <p:ext uri="{BB962C8B-B14F-4D97-AF65-F5344CB8AC3E}">
        <p14:creationId xmlns:p14="http://schemas.microsoft.com/office/powerpoint/2010/main" val="3279054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2</a:t>
            </a:fld>
            <a:endParaRPr lang="en-US"/>
          </a:p>
        </p:txBody>
      </p:sp>
    </p:spTree>
    <p:extLst>
      <p:ext uri="{BB962C8B-B14F-4D97-AF65-F5344CB8AC3E}">
        <p14:creationId xmlns:p14="http://schemas.microsoft.com/office/powerpoint/2010/main" val="1673502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20</a:t>
            </a:fld>
            <a:endParaRPr lang="en-US"/>
          </a:p>
        </p:txBody>
      </p:sp>
    </p:spTree>
    <p:extLst>
      <p:ext uri="{BB962C8B-B14F-4D97-AF65-F5344CB8AC3E}">
        <p14:creationId xmlns:p14="http://schemas.microsoft.com/office/powerpoint/2010/main" val="2984276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21</a:t>
            </a:fld>
            <a:endParaRPr lang="en-US"/>
          </a:p>
        </p:txBody>
      </p:sp>
    </p:spTree>
    <p:extLst>
      <p:ext uri="{BB962C8B-B14F-4D97-AF65-F5344CB8AC3E}">
        <p14:creationId xmlns:p14="http://schemas.microsoft.com/office/powerpoint/2010/main" val="2450416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22</a:t>
            </a:fld>
            <a:endParaRPr lang="en-US"/>
          </a:p>
        </p:txBody>
      </p:sp>
    </p:spTree>
    <p:extLst>
      <p:ext uri="{BB962C8B-B14F-4D97-AF65-F5344CB8AC3E}">
        <p14:creationId xmlns:p14="http://schemas.microsoft.com/office/powerpoint/2010/main" val="828903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Net present value (NPV), </a:t>
            </a:r>
            <a:r>
              <a:rPr lang="en-US" dirty="0" err="1" smtClean="0">
                <a:solidFill>
                  <a:schemeClr val="bg1"/>
                </a:solidFill>
              </a:rPr>
              <a:t>adalah</a:t>
            </a:r>
            <a:r>
              <a:rPr lang="en-US" dirty="0" smtClean="0">
                <a:solidFill>
                  <a:schemeClr val="bg1"/>
                </a:solidFill>
              </a:rPr>
              <a:t> </a:t>
            </a:r>
            <a:r>
              <a:rPr lang="en-US" dirty="0" err="1" smtClean="0">
                <a:solidFill>
                  <a:schemeClr val="bg1"/>
                </a:solidFill>
              </a:rPr>
              <a:t>pengukuran</a:t>
            </a:r>
            <a:r>
              <a:rPr lang="en-US" dirty="0" smtClean="0">
                <a:solidFill>
                  <a:schemeClr val="bg1"/>
                </a:solidFill>
              </a:rPr>
              <a:t> </a:t>
            </a:r>
            <a:r>
              <a:rPr lang="en-US" dirty="0" err="1" smtClean="0">
                <a:solidFill>
                  <a:schemeClr val="bg1"/>
                </a:solidFill>
              </a:rPr>
              <a:t>investasi</a:t>
            </a:r>
            <a:r>
              <a:rPr lang="en-US" dirty="0" smtClean="0">
                <a:solidFill>
                  <a:schemeClr val="bg1"/>
                </a:solidFill>
              </a:rPr>
              <a:t> modal </a:t>
            </a:r>
            <a:r>
              <a:rPr lang="en-US" dirty="0" err="1" smtClean="0">
                <a:solidFill>
                  <a:schemeClr val="bg1"/>
                </a:solidFill>
              </a:rPr>
              <a:t>untuk</a:t>
            </a:r>
            <a:r>
              <a:rPr lang="en-US" dirty="0" smtClean="0">
                <a:solidFill>
                  <a:schemeClr val="bg1"/>
                </a:solidFill>
              </a:rPr>
              <a:t> </a:t>
            </a:r>
            <a:r>
              <a:rPr lang="en-US" dirty="0" err="1" smtClean="0">
                <a:solidFill>
                  <a:schemeClr val="bg1"/>
                </a:solidFill>
              </a:rPr>
              <a:t>menentukan</a:t>
            </a:r>
            <a:r>
              <a:rPr lang="en-US" dirty="0" smtClean="0">
                <a:solidFill>
                  <a:schemeClr val="bg1"/>
                </a:solidFill>
              </a:rPr>
              <a:t> </a:t>
            </a:r>
            <a:r>
              <a:rPr lang="en-US" dirty="0" err="1" smtClean="0">
                <a:solidFill>
                  <a:schemeClr val="bg1"/>
                </a:solidFill>
              </a:rPr>
              <a:t>nilai</a:t>
            </a:r>
            <a:r>
              <a:rPr lang="en-US" dirty="0" smtClean="0">
                <a:solidFill>
                  <a:schemeClr val="bg1"/>
                </a:solidFill>
              </a:rPr>
              <a:t> </a:t>
            </a:r>
            <a:r>
              <a:rPr lang="en-US" dirty="0" err="1" smtClean="0">
                <a:solidFill>
                  <a:schemeClr val="bg1"/>
                </a:solidFill>
              </a:rPr>
              <a:t>dari</a:t>
            </a:r>
            <a:r>
              <a:rPr lang="en-US" dirty="0" smtClean="0">
                <a:solidFill>
                  <a:schemeClr val="bg1"/>
                </a:solidFill>
              </a:rPr>
              <a:t> </a:t>
            </a:r>
            <a:r>
              <a:rPr lang="en-US" dirty="0" err="1" smtClean="0">
                <a:solidFill>
                  <a:schemeClr val="bg1"/>
                </a:solidFill>
              </a:rPr>
              <a:t>kontribusi</a:t>
            </a:r>
            <a:r>
              <a:rPr lang="en-US" dirty="0" smtClean="0">
                <a:solidFill>
                  <a:schemeClr val="bg1"/>
                </a:solidFill>
              </a:rPr>
              <a:t> </a:t>
            </a:r>
            <a:r>
              <a:rPr lang="en-US" dirty="0" err="1" smtClean="0">
                <a:solidFill>
                  <a:schemeClr val="bg1"/>
                </a:solidFill>
              </a:rPr>
              <a:t>investasi</a:t>
            </a:r>
            <a:r>
              <a:rPr lang="en-US" dirty="0" smtClean="0">
                <a:solidFill>
                  <a:schemeClr val="bg1"/>
                </a:solidFill>
              </a:rPr>
              <a:t>, </a:t>
            </a:r>
            <a:r>
              <a:rPr lang="en-US" dirty="0" err="1" smtClean="0">
                <a:solidFill>
                  <a:schemeClr val="bg1"/>
                </a:solidFill>
              </a:rPr>
              <a:t>dengan</a:t>
            </a:r>
            <a:r>
              <a:rPr lang="en-US" dirty="0" smtClean="0">
                <a:solidFill>
                  <a:schemeClr val="bg1"/>
                </a:solidFill>
              </a:rPr>
              <a:t> </a:t>
            </a:r>
            <a:r>
              <a:rPr lang="en-US" dirty="0" err="1" smtClean="0">
                <a:solidFill>
                  <a:schemeClr val="bg1"/>
                </a:solidFill>
              </a:rPr>
              <a:t>menggunakan</a:t>
            </a:r>
            <a:r>
              <a:rPr lang="en-US" dirty="0" smtClean="0">
                <a:solidFill>
                  <a:schemeClr val="bg1"/>
                </a:solidFill>
              </a:rPr>
              <a:t> cash flow yang </a:t>
            </a:r>
            <a:r>
              <a:rPr lang="en-US" dirty="0" err="1" smtClean="0">
                <a:solidFill>
                  <a:schemeClr val="bg1"/>
                </a:solidFill>
              </a:rPr>
              <a:t>didiskon</a:t>
            </a:r>
            <a:r>
              <a:rPr lang="en-US" dirty="0" smtClean="0">
                <a:solidFill>
                  <a:schemeClr val="bg1"/>
                </a:solidFill>
              </a:rPr>
              <a:t>.</a:t>
            </a:r>
          </a:p>
          <a:p>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23</a:t>
            </a:fld>
            <a:endParaRPr lang="en-US"/>
          </a:p>
        </p:txBody>
      </p:sp>
    </p:spTree>
    <p:extLst>
      <p:ext uri="{BB962C8B-B14F-4D97-AF65-F5344CB8AC3E}">
        <p14:creationId xmlns:p14="http://schemas.microsoft.com/office/powerpoint/2010/main" val="1556731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24</a:t>
            </a:fld>
            <a:endParaRPr lang="en-US"/>
          </a:p>
        </p:txBody>
      </p:sp>
    </p:spTree>
    <p:extLst>
      <p:ext uri="{BB962C8B-B14F-4D97-AF65-F5344CB8AC3E}">
        <p14:creationId xmlns:p14="http://schemas.microsoft.com/office/powerpoint/2010/main" val="2257577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25</a:t>
            </a:fld>
            <a:endParaRPr lang="en-US"/>
          </a:p>
        </p:txBody>
      </p:sp>
    </p:spTree>
    <p:extLst>
      <p:ext uri="{BB962C8B-B14F-4D97-AF65-F5344CB8AC3E}">
        <p14:creationId xmlns:p14="http://schemas.microsoft.com/office/powerpoint/2010/main" val="1170193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26</a:t>
            </a:fld>
            <a:endParaRPr lang="en-US"/>
          </a:p>
        </p:txBody>
      </p:sp>
    </p:spTree>
    <p:extLst>
      <p:ext uri="{BB962C8B-B14F-4D97-AF65-F5344CB8AC3E}">
        <p14:creationId xmlns:p14="http://schemas.microsoft.com/office/powerpoint/2010/main" val="1395884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27</a:t>
            </a:fld>
            <a:endParaRPr lang="en-US"/>
          </a:p>
        </p:txBody>
      </p:sp>
    </p:spTree>
    <p:extLst>
      <p:ext uri="{BB962C8B-B14F-4D97-AF65-F5344CB8AC3E}">
        <p14:creationId xmlns:p14="http://schemas.microsoft.com/office/powerpoint/2010/main" val="3972042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28</a:t>
            </a:fld>
            <a:endParaRPr lang="en-US"/>
          </a:p>
        </p:txBody>
      </p:sp>
    </p:spTree>
    <p:extLst>
      <p:ext uri="{BB962C8B-B14F-4D97-AF65-F5344CB8AC3E}">
        <p14:creationId xmlns:p14="http://schemas.microsoft.com/office/powerpoint/2010/main" val="97674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29</a:t>
            </a:fld>
            <a:endParaRPr lang="en-US"/>
          </a:p>
        </p:txBody>
      </p:sp>
    </p:spTree>
    <p:extLst>
      <p:ext uri="{BB962C8B-B14F-4D97-AF65-F5344CB8AC3E}">
        <p14:creationId xmlns:p14="http://schemas.microsoft.com/office/powerpoint/2010/main" val="34994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3</a:t>
            </a:fld>
            <a:endParaRPr lang="en-US"/>
          </a:p>
        </p:txBody>
      </p:sp>
    </p:spTree>
    <p:extLst>
      <p:ext uri="{BB962C8B-B14F-4D97-AF65-F5344CB8AC3E}">
        <p14:creationId xmlns:p14="http://schemas.microsoft.com/office/powerpoint/2010/main" val="445130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30</a:t>
            </a:fld>
            <a:endParaRPr lang="en-US"/>
          </a:p>
        </p:txBody>
      </p:sp>
    </p:spTree>
    <p:extLst>
      <p:ext uri="{BB962C8B-B14F-4D97-AF65-F5344CB8AC3E}">
        <p14:creationId xmlns:p14="http://schemas.microsoft.com/office/powerpoint/2010/main" val="34558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p>
          <a:p>
            <a:endParaRPr lang="en-US" dirty="0" smtClean="0"/>
          </a:p>
          <a:p>
            <a:r>
              <a:rPr lang="en-US" dirty="0" err="1" smtClean="0"/>
              <a:t>Peningkatan</a:t>
            </a:r>
            <a:r>
              <a:rPr lang="en-US" dirty="0" smtClean="0"/>
              <a:t> cloud ROI:</a:t>
            </a:r>
          </a:p>
          <a:p>
            <a:pPr marL="171450" indent="-171450">
              <a:buFont typeface="Arial" panose="020B0604020202020204" pitchFamily="34" charset="0"/>
              <a:buChar char="•"/>
            </a:pPr>
            <a:r>
              <a:rPr lang="en-US" b="1" dirty="0" smtClean="0"/>
              <a:t>Value linking</a:t>
            </a:r>
            <a:r>
              <a:rPr lang="en-US" dirty="0" smtClean="0"/>
              <a:t>. Evaluating cloud costs and indirect benefits such as efficiencies through ripple and knock-on effects across the business value chain.</a:t>
            </a:r>
          </a:p>
          <a:p>
            <a:pPr marL="171450" indent="-171450">
              <a:buFont typeface="Arial" panose="020B0604020202020204" pitchFamily="34" charset="0"/>
              <a:buChar char="•"/>
            </a:pPr>
            <a:r>
              <a:rPr lang="en-US" b="1" dirty="0" smtClean="0"/>
              <a:t>Value acceleration</a:t>
            </a:r>
            <a:r>
              <a:rPr lang="en-US" dirty="0" smtClean="0"/>
              <a:t>. Evaluating additional benefits in the form of reduced time and scales for operations. </a:t>
            </a:r>
          </a:p>
          <a:p>
            <a:pPr marL="171450" indent="-171450">
              <a:buFont typeface="Arial" panose="020B0604020202020204" pitchFamily="34" charset="0"/>
              <a:buChar char="•"/>
            </a:pPr>
            <a:r>
              <a:rPr lang="en-US" b="1" dirty="0" smtClean="0"/>
              <a:t>Value restructuring</a:t>
            </a:r>
            <a:r>
              <a:rPr lang="en-US" dirty="0" smtClean="0"/>
              <a:t>. Evaluating </a:t>
            </a:r>
            <a:r>
              <a:rPr lang="en-US" smtClean="0"/>
              <a:t>the benefit </a:t>
            </a:r>
            <a:r>
              <a:rPr lang="en-US" dirty="0" smtClean="0"/>
              <a:t>of business and process change as a result of cloud adoption. This exercise helps to identify and measure the relationship to business performance.</a:t>
            </a:r>
          </a:p>
          <a:p>
            <a:pPr marL="171450" indent="-171450">
              <a:buFont typeface="Arial" panose="020B0604020202020204" pitchFamily="34" charset="0"/>
              <a:buChar char="•"/>
            </a:pPr>
            <a:r>
              <a:rPr lang="en-US" b="1" dirty="0" smtClean="0"/>
              <a:t>Innovation valuation</a:t>
            </a:r>
            <a:r>
              <a:rPr lang="en-US" dirty="0" smtClean="0"/>
              <a:t>. Evaluating the value of gaining and sustaining a competitive advantage whilst calculating the potential risks of cloud.</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31</a:t>
            </a:fld>
            <a:endParaRPr lang="en-US"/>
          </a:p>
        </p:txBody>
      </p:sp>
    </p:spTree>
    <p:extLst>
      <p:ext uri="{BB962C8B-B14F-4D97-AF65-F5344CB8AC3E}">
        <p14:creationId xmlns:p14="http://schemas.microsoft.com/office/powerpoint/2010/main" val="924907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32</a:t>
            </a:fld>
            <a:endParaRPr lang="en-US"/>
          </a:p>
        </p:txBody>
      </p:sp>
    </p:spTree>
    <p:extLst>
      <p:ext uri="{BB962C8B-B14F-4D97-AF65-F5344CB8AC3E}">
        <p14:creationId xmlns:p14="http://schemas.microsoft.com/office/powerpoint/2010/main" val="3284922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http://kickass.to/mastering-cloud-computing-foundations-and-applications-programming-t7827640.html</a:t>
            </a:r>
          </a:p>
          <a:p>
            <a:r>
              <a:rPr lang="en-US" dirty="0" smtClean="0"/>
              <a:t>http://monova.org-proxy.com/torrent/8228069/Securing_Cloud_Services.html</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33</a:t>
            </a:fld>
            <a:endParaRPr lang="en-US"/>
          </a:p>
        </p:txBody>
      </p:sp>
    </p:spTree>
    <p:extLst>
      <p:ext uri="{BB962C8B-B14F-4D97-AF65-F5344CB8AC3E}">
        <p14:creationId xmlns:p14="http://schemas.microsoft.com/office/powerpoint/2010/main" val="376991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4</a:t>
            </a:fld>
            <a:endParaRPr lang="en-US"/>
          </a:p>
        </p:txBody>
      </p:sp>
    </p:spTree>
    <p:extLst>
      <p:ext uri="{BB962C8B-B14F-4D97-AF65-F5344CB8AC3E}">
        <p14:creationId xmlns:p14="http://schemas.microsoft.com/office/powerpoint/2010/main" val="1974622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p>
          <a:p>
            <a:endParaRPr lang="en-US" dirty="0" smtClean="0"/>
          </a:p>
          <a:p>
            <a:r>
              <a:rPr lang="en-US" b="1" dirty="0" err="1" smtClean="0"/>
              <a:t>Elastisitas</a:t>
            </a:r>
            <a:r>
              <a:rPr lang="en-US" b="1" dirty="0" smtClean="0"/>
              <a:t> cloud (Cloud elasticity)</a:t>
            </a:r>
            <a:r>
              <a:rPr lang="en-US" dirty="0" smtClean="0"/>
              <a:t>, </a:t>
            </a:r>
            <a:r>
              <a:rPr lang="en-US" dirty="0" err="1" smtClean="0"/>
              <a:t>memberikan</a:t>
            </a:r>
            <a:r>
              <a:rPr lang="en-US" dirty="0" smtClean="0"/>
              <a:t> </a:t>
            </a:r>
            <a:r>
              <a:rPr lang="en-US" dirty="0" err="1" smtClean="0"/>
              <a:t>skalabilitas</a:t>
            </a:r>
            <a:r>
              <a:rPr lang="en-US" dirty="0" smtClean="0"/>
              <a:t> </a:t>
            </a:r>
            <a:r>
              <a:rPr lang="en-US" dirty="0" err="1" smtClean="0"/>
              <a:t>sumberdaya</a:t>
            </a:r>
            <a:r>
              <a:rPr lang="en-US" dirty="0" smtClean="0"/>
              <a:t> </a:t>
            </a:r>
            <a:r>
              <a:rPr lang="en-US" dirty="0" err="1" smtClean="0"/>
              <a:t>komputer</a:t>
            </a:r>
            <a:r>
              <a:rPr lang="en-US" dirty="0" smtClean="0"/>
              <a:t> </a:t>
            </a:r>
            <a:r>
              <a:rPr lang="en-US" dirty="0" err="1" smtClean="0"/>
              <a:t>secara</a:t>
            </a:r>
            <a:r>
              <a:rPr lang="en-US" dirty="0" smtClean="0"/>
              <a:t> </a:t>
            </a:r>
            <a:r>
              <a:rPr lang="en-US" dirty="0" err="1" smtClean="0"/>
              <a:t>otomatis</a:t>
            </a:r>
            <a:r>
              <a:rPr lang="en-US" dirty="0" smtClean="0"/>
              <a:t> </a:t>
            </a:r>
            <a:r>
              <a:rPr lang="en-US" dirty="0" err="1" smtClean="0"/>
              <a:t>sehingga</a:t>
            </a:r>
            <a:r>
              <a:rPr lang="en-US" dirty="0" smtClean="0"/>
              <a:t> </a:t>
            </a:r>
            <a:r>
              <a:rPr lang="en-US" dirty="0" err="1" smtClean="0"/>
              <a:t>menghasilkan</a:t>
            </a:r>
            <a:r>
              <a:rPr lang="en-US" dirty="0" smtClean="0"/>
              <a:t> </a:t>
            </a:r>
            <a:r>
              <a:rPr lang="en-US" dirty="0" err="1" smtClean="0"/>
              <a:t>layanan</a:t>
            </a:r>
            <a:r>
              <a:rPr lang="en-US" dirty="0" smtClean="0"/>
              <a:t> yang </a:t>
            </a:r>
            <a:r>
              <a:rPr lang="en-US" dirty="0" err="1" smtClean="0"/>
              <a:t>sesuai</a:t>
            </a:r>
            <a:r>
              <a:rPr lang="en-US" dirty="0" smtClean="0"/>
              <a:t> </a:t>
            </a:r>
            <a:r>
              <a:rPr lang="en-US" dirty="0" err="1" smtClean="0"/>
              <a:t>dengan</a:t>
            </a:r>
            <a:r>
              <a:rPr lang="en-US" dirty="0" smtClean="0"/>
              <a:t> </a:t>
            </a:r>
            <a:r>
              <a:rPr lang="en-US" dirty="0" err="1" smtClean="0"/>
              <a:t>kebutuhan</a:t>
            </a:r>
            <a:r>
              <a:rPr lang="en-US" dirty="0" smtClean="0"/>
              <a:t> yang </a:t>
            </a:r>
            <a:r>
              <a:rPr lang="en-US" dirty="0" err="1" smtClean="0"/>
              <a:t>bisa</a:t>
            </a:r>
            <a:r>
              <a:rPr lang="en-US" dirty="0" smtClean="0"/>
              <a:t> </a:t>
            </a:r>
            <a:r>
              <a:rPr lang="en-US" dirty="0" err="1" smtClean="0"/>
              <a:t>dinaikkan</a:t>
            </a:r>
            <a:r>
              <a:rPr lang="en-US" dirty="0" smtClean="0"/>
              <a:t> </a:t>
            </a:r>
            <a:r>
              <a:rPr lang="en-US" dirty="0" err="1" smtClean="0"/>
              <a:t>atapun</a:t>
            </a:r>
            <a:r>
              <a:rPr lang="en-US" dirty="0" smtClean="0"/>
              <a:t> </a:t>
            </a:r>
            <a:r>
              <a:rPr lang="en-US" dirty="0" err="1" smtClean="0"/>
              <a:t>diturunkan</a:t>
            </a:r>
            <a:r>
              <a:rPr lang="en-US" dirty="0" smtClean="0"/>
              <a:t>, </a:t>
            </a:r>
            <a:r>
              <a:rPr lang="en-US" dirty="0" err="1" smtClean="0"/>
              <a:t>mempermudah</a:t>
            </a:r>
            <a:r>
              <a:rPr lang="en-US" dirty="0" smtClean="0"/>
              <a:t> </a:t>
            </a:r>
            <a:r>
              <a:rPr lang="en-US" dirty="0" err="1" smtClean="0"/>
              <a:t>memprediksi</a:t>
            </a:r>
            <a:r>
              <a:rPr lang="en-US" dirty="0" smtClean="0"/>
              <a:t> </a:t>
            </a:r>
            <a:r>
              <a:rPr lang="en-US" dirty="0" err="1" smtClean="0"/>
              <a:t>pola</a:t>
            </a:r>
            <a:r>
              <a:rPr lang="en-US" dirty="0" smtClean="0"/>
              <a:t> </a:t>
            </a:r>
            <a:r>
              <a:rPr lang="en-US" dirty="0" err="1" smtClean="0"/>
              <a:t>dari</a:t>
            </a:r>
            <a:r>
              <a:rPr lang="en-US" dirty="0" smtClean="0"/>
              <a:t> traffic </a:t>
            </a:r>
            <a:r>
              <a:rPr lang="en-US" dirty="0" err="1" smtClean="0"/>
              <a:t>jaringan</a:t>
            </a:r>
            <a:r>
              <a:rPr lang="en-US" dirty="0" smtClean="0"/>
              <a:t> </a:t>
            </a:r>
            <a:r>
              <a:rPr lang="en-US" dirty="0" err="1" smtClean="0"/>
              <a:t>sehingga</a:t>
            </a:r>
            <a:r>
              <a:rPr lang="en-US" dirty="0" smtClean="0"/>
              <a:t> </a:t>
            </a:r>
            <a:r>
              <a:rPr lang="en-US" dirty="0" err="1" smtClean="0"/>
              <a:t>perkiraan</a:t>
            </a:r>
            <a:r>
              <a:rPr lang="en-US" dirty="0" smtClean="0"/>
              <a:t> </a:t>
            </a:r>
            <a:r>
              <a:rPr lang="en-US" dirty="0" err="1" smtClean="0"/>
              <a:t>perencanaan</a:t>
            </a:r>
            <a:r>
              <a:rPr lang="en-US" dirty="0" smtClean="0"/>
              <a:t> </a:t>
            </a:r>
            <a:r>
              <a:rPr lang="en-US" dirty="0" err="1" smtClean="0"/>
              <a:t>kedepan</a:t>
            </a:r>
            <a:r>
              <a:rPr lang="en-US" dirty="0" smtClean="0"/>
              <a:t> </a:t>
            </a:r>
            <a:r>
              <a:rPr lang="en-US" dirty="0" err="1" smtClean="0"/>
              <a:t>dapat</a:t>
            </a:r>
            <a:r>
              <a:rPr lang="en-US" dirty="0" smtClean="0"/>
              <a:t> </a:t>
            </a:r>
            <a:r>
              <a:rPr lang="en-US" dirty="0" err="1" smtClean="0"/>
              <a:t>dilakukan</a:t>
            </a:r>
            <a:r>
              <a:rPr lang="en-US" dirty="0" smtClean="0"/>
              <a:t> </a:t>
            </a:r>
            <a:r>
              <a:rPr lang="en-US" dirty="0" err="1" smtClean="0"/>
              <a:t>lebih</a:t>
            </a:r>
            <a:r>
              <a:rPr lang="en-US" dirty="0" smtClean="0"/>
              <a:t> </a:t>
            </a:r>
            <a:r>
              <a:rPr lang="en-US" dirty="0" err="1" smtClean="0"/>
              <a:t>efektif</a:t>
            </a:r>
            <a:endParaRPr lang="en-US" dirty="0" smtClean="0"/>
          </a:p>
          <a:p>
            <a:endParaRPr lang="en-US" dirty="0" smtClean="0"/>
          </a:p>
          <a:p>
            <a:r>
              <a:rPr lang="en-US" b="1" dirty="0" err="1" smtClean="0"/>
              <a:t>Pengembangan</a:t>
            </a:r>
            <a:r>
              <a:rPr lang="en-US" b="1" dirty="0" smtClean="0"/>
              <a:t> yang </a:t>
            </a:r>
            <a:r>
              <a:rPr lang="en-US" b="1" dirty="0" err="1" smtClean="0"/>
              <a:t>cepat</a:t>
            </a:r>
            <a:r>
              <a:rPr lang="en-US" b="1" dirty="0" smtClean="0"/>
              <a:t> (Rapid deployment)</a:t>
            </a:r>
            <a:r>
              <a:rPr lang="en-US" dirty="0" smtClean="0"/>
              <a:t>, </a:t>
            </a:r>
            <a:r>
              <a:rPr lang="en-US" dirty="0" err="1" smtClean="0"/>
              <a:t>merupakan</a:t>
            </a:r>
            <a:r>
              <a:rPr lang="en-US" dirty="0" smtClean="0"/>
              <a:t> </a:t>
            </a:r>
            <a:r>
              <a:rPr lang="en-US" dirty="0" err="1" smtClean="0"/>
              <a:t>hasil</a:t>
            </a:r>
            <a:r>
              <a:rPr lang="en-US" dirty="0" smtClean="0"/>
              <a:t> </a:t>
            </a:r>
            <a:r>
              <a:rPr lang="en-US" dirty="0" err="1" smtClean="0"/>
              <a:t>dari</a:t>
            </a:r>
            <a:r>
              <a:rPr lang="en-US" dirty="0" smtClean="0"/>
              <a:t> </a:t>
            </a:r>
            <a:r>
              <a:rPr lang="en-US" dirty="0" err="1" smtClean="0"/>
              <a:t>siklus</a:t>
            </a:r>
            <a:r>
              <a:rPr lang="en-US" dirty="0" smtClean="0"/>
              <a:t> </a:t>
            </a:r>
            <a:r>
              <a:rPr lang="en-US" dirty="0" err="1" smtClean="0"/>
              <a:t>hidup</a:t>
            </a:r>
            <a:r>
              <a:rPr lang="en-US" dirty="0" smtClean="0"/>
              <a:t> </a:t>
            </a:r>
            <a:r>
              <a:rPr lang="en-US" dirty="0" err="1" smtClean="0"/>
              <a:t>pengembangan</a:t>
            </a:r>
            <a:r>
              <a:rPr lang="en-US" dirty="0" smtClean="0"/>
              <a:t> yang </a:t>
            </a:r>
            <a:r>
              <a:rPr lang="en-US" dirty="0" err="1" smtClean="0"/>
              <a:t>efisien</a:t>
            </a:r>
            <a:r>
              <a:rPr lang="en-US" dirty="0" smtClean="0"/>
              <a:t> </a:t>
            </a:r>
            <a:r>
              <a:rPr lang="en-US" dirty="0" err="1" smtClean="0"/>
              <a:t>karena</a:t>
            </a:r>
            <a:r>
              <a:rPr lang="en-US" dirty="0" smtClean="0"/>
              <a:t> </a:t>
            </a:r>
            <a:r>
              <a:rPr lang="en-US" dirty="0" err="1" smtClean="0"/>
              <a:t>sistem</a:t>
            </a:r>
            <a:r>
              <a:rPr lang="en-US" dirty="0" smtClean="0"/>
              <a:t> </a:t>
            </a:r>
            <a:r>
              <a:rPr lang="en-US" dirty="0" err="1" smtClean="0"/>
              <a:t>produksi</a:t>
            </a:r>
            <a:r>
              <a:rPr lang="en-US" dirty="0" smtClean="0"/>
              <a:t> </a:t>
            </a:r>
            <a:r>
              <a:rPr lang="en-US" dirty="0" err="1" smtClean="0"/>
              <a:t>bisa</a:t>
            </a:r>
            <a:r>
              <a:rPr lang="en-US" dirty="0" smtClean="0"/>
              <a:t> di cloning </a:t>
            </a:r>
            <a:r>
              <a:rPr lang="en-US" dirty="0" err="1" smtClean="0"/>
              <a:t>sebagai</a:t>
            </a:r>
            <a:r>
              <a:rPr lang="en-US" dirty="0" smtClean="0"/>
              <a:t> </a:t>
            </a:r>
            <a:r>
              <a:rPr lang="en-US" dirty="0" err="1" smtClean="0"/>
              <a:t>pengembangan</a:t>
            </a:r>
            <a:r>
              <a:rPr lang="en-US" dirty="0" smtClean="0"/>
              <a:t> </a:t>
            </a:r>
            <a:r>
              <a:rPr lang="en-US" dirty="0" err="1" smtClean="0"/>
              <a:t>ataupun</a:t>
            </a:r>
            <a:r>
              <a:rPr lang="en-US" dirty="0" smtClean="0"/>
              <a:t> </a:t>
            </a:r>
            <a:r>
              <a:rPr lang="en-US" dirty="0" err="1" smtClean="0"/>
              <a:t>lingkungan</a:t>
            </a:r>
            <a:r>
              <a:rPr lang="en-US" dirty="0" smtClean="0"/>
              <a:t> testing.</a:t>
            </a:r>
          </a:p>
          <a:p>
            <a:endParaRPr lang="en-US" dirty="0" smtClean="0"/>
          </a:p>
          <a:p>
            <a:r>
              <a:rPr lang="en-US" b="1" dirty="0" err="1" smtClean="0"/>
              <a:t>Infrastruktur</a:t>
            </a:r>
            <a:r>
              <a:rPr lang="en-US" b="1" dirty="0" smtClean="0"/>
              <a:t> yang </a:t>
            </a:r>
            <a:r>
              <a:rPr lang="en-US" b="1" dirty="0" err="1" smtClean="0"/>
              <a:t>abstrak</a:t>
            </a:r>
            <a:r>
              <a:rPr lang="en-US" b="1" dirty="0" smtClean="0"/>
              <a:t> (Abstraction of infrastructure)</a:t>
            </a:r>
            <a:r>
              <a:rPr lang="en-US" dirty="0" smtClean="0"/>
              <a:t> </a:t>
            </a:r>
            <a:r>
              <a:rPr lang="en-US" dirty="0" err="1" smtClean="0"/>
              <a:t>serta</a:t>
            </a:r>
            <a:r>
              <a:rPr lang="en-US" dirty="0" smtClean="0"/>
              <a:t> </a:t>
            </a:r>
            <a:r>
              <a:rPr lang="en-US" dirty="0" err="1" smtClean="0"/>
              <a:t>kemudahan</a:t>
            </a:r>
            <a:r>
              <a:rPr lang="en-US" dirty="0" smtClean="0"/>
              <a:t> </a:t>
            </a:r>
            <a:r>
              <a:rPr lang="en-US" dirty="0" err="1" smtClean="0"/>
              <a:t>akan</a:t>
            </a:r>
            <a:r>
              <a:rPr lang="en-US" dirty="0" smtClean="0"/>
              <a:t> </a:t>
            </a:r>
            <a:r>
              <a:rPr lang="en-US" dirty="0" err="1" smtClean="0"/>
              <a:t>mengakses</a:t>
            </a:r>
            <a:r>
              <a:rPr lang="en-US" dirty="0" smtClean="0"/>
              <a:t> </a:t>
            </a:r>
            <a:r>
              <a:rPr lang="en-US" dirty="0" err="1" smtClean="0"/>
              <a:t>aplikasi</a:t>
            </a:r>
            <a:r>
              <a:rPr lang="en-US" dirty="0" smtClean="0"/>
              <a:t> </a:t>
            </a:r>
            <a:r>
              <a:rPr lang="en-US" dirty="0" err="1" smtClean="0"/>
              <a:t>membuat</a:t>
            </a:r>
            <a:r>
              <a:rPr lang="en-US" dirty="0" smtClean="0"/>
              <a:t> </a:t>
            </a:r>
            <a:r>
              <a:rPr lang="en-US" dirty="0" err="1" smtClean="0"/>
              <a:t>layanan</a:t>
            </a:r>
            <a:r>
              <a:rPr lang="en-US" dirty="0" smtClean="0"/>
              <a:t> </a:t>
            </a:r>
            <a:r>
              <a:rPr lang="en-US" dirty="0" err="1" smtClean="0"/>
              <a:t>menjadi</a:t>
            </a:r>
            <a:r>
              <a:rPr lang="en-US" dirty="0" smtClean="0"/>
              <a:t> </a:t>
            </a:r>
            <a:r>
              <a:rPr lang="en-US" dirty="0" err="1" smtClean="0"/>
              <a:t>independen</a:t>
            </a:r>
            <a:r>
              <a:rPr lang="en-US" dirty="0" smtClean="0"/>
              <a:t> </a:t>
            </a:r>
            <a:r>
              <a:rPr lang="en-US" dirty="0" err="1" smtClean="0"/>
              <a:t>secara</a:t>
            </a:r>
            <a:r>
              <a:rPr lang="en-US" dirty="0" smtClean="0"/>
              <a:t> </a:t>
            </a:r>
            <a:r>
              <a:rPr lang="en-US" dirty="0" err="1" smtClean="0"/>
              <a:t>perangkat</a:t>
            </a:r>
            <a:r>
              <a:rPr lang="en-US" dirty="0" smtClean="0"/>
              <a:t> </a:t>
            </a:r>
            <a:r>
              <a:rPr lang="en-US" dirty="0" err="1" smtClean="0"/>
              <a:t>maupun</a:t>
            </a:r>
            <a:r>
              <a:rPr lang="en-US" dirty="0" smtClean="0"/>
              <a:t> </a:t>
            </a:r>
            <a:r>
              <a:rPr lang="en-US" dirty="0" err="1" smtClean="0"/>
              <a:t>lokasi</a:t>
            </a:r>
            <a:r>
              <a:rPr lang="en-US" dirty="0" smtClean="0"/>
              <a:t>.</a:t>
            </a:r>
          </a:p>
          <a:p>
            <a:endParaRPr lang="en-US" dirty="0" smtClean="0"/>
          </a:p>
          <a:p>
            <a:r>
              <a:rPr lang="en-US" b="1" dirty="0" smtClean="0"/>
              <a:t>Multi-tenancy</a:t>
            </a:r>
            <a:r>
              <a:rPr lang="en-US" dirty="0" smtClean="0"/>
              <a:t> </a:t>
            </a:r>
            <a:r>
              <a:rPr lang="en-US" dirty="0" err="1" smtClean="0"/>
              <a:t>memungkinkan</a:t>
            </a:r>
            <a:r>
              <a:rPr lang="en-US" dirty="0" smtClean="0"/>
              <a:t> </a:t>
            </a:r>
            <a:r>
              <a:rPr lang="en-US" dirty="0" err="1" smtClean="0"/>
              <a:t>untuk</a:t>
            </a:r>
            <a:r>
              <a:rPr lang="en-US" dirty="0" smtClean="0"/>
              <a:t> </a:t>
            </a:r>
            <a:r>
              <a:rPr lang="en-US" dirty="0" err="1" smtClean="0"/>
              <a:t>menjalankan</a:t>
            </a:r>
            <a:r>
              <a:rPr lang="en-US" dirty="0" smtClean="0"/>
              <a:t> </a:t>
            </a:r>
            <a:r>
              <a:rPr lang="en-US" dirty="0" err="1" smtClean="0"/>
              <a:t>aplikasi</a:t>
            </a:r>
            <a:r>
              <a:rPr lang="en-US" dirty="0" smtClean="0"/>
              <a:t> </a:t>
            </a:r>
            <a:r>
              <a:rPr lang="en-US" dirty="0" err="1" smtClean="0"/>
              <a:t>tunggal</a:t>
            </a:r>
            <a:r>
              <a:rPr lang="en-US" dirty="0" smtClean="0"/>
              <a:t> </a:t>
            </a:r>
            <a:r>
              <a:rPr lang="en-US" dirty="0" err="1" smtClean="0"/>
              <a:t>untuk</a:t>
            </a:r>
            <a:r>
              <a:rPr lang="en-US" dirty="0" smtClean="0"/>
              <a:t> </a:t>
            </a:r>
            <a:r>
              <a:rPr lang="en-US" dirty="0" err="1" smtClean="0"/>
              <a:t>beberapa</a:t>
            </a:r>
            <a:r>
              <a:rPr lang="en-US" dirty="0" smtClean="0"/>
              <a:t> </a:t>
            </a:r>
            <a:r>
              <a:rPr lang="en-US" dirty="0" err="1" smtClean="0"/>
              <a:t>pengguna</a:t>
            </a:r>
            <a:r>
              <a:rPr lang="en-US" dirty="0" smtClean="0"/>
              <a:t> </a:t>
            </a:r>
            <a:r>
              <a:rPr lang="en-US" dirty="0" err="1" smtClean="0"/>
              <a:t>secara</a:t>
            </a:r>
            <a:r>
              <a:rPr lang="en-US" dirty="0" smtClean="0"/>
              <a:t> </a:t>
            </a:r>
            <a:r>
              <a:rPr lang="en-US" dirty="0" err="1" smtClean="0"/>
              <a:t>simultan</a:t>
            </a:r>
            <a:r>
              <a:rPr lang="en-US" dirty="0" smtClean="0"/>
              <a:t>, yang </a:t>
            </a:r>
            <a:r>
              <a:rPr lang="en-US" dirty="0" err="1" smtClean="0"/>
              <a:t>menghasilkan</a:t>
            </a:r>
            <a:r>
              <a:rPr lang="en-US" dirty="0" smtClean="0"/>
              <a:t> </a:t>
            </a:r>
            <a:r>
              <a:rPr lang="en-US" dirty="0" err="1" smtClean="0"/>
              <a:t>skala</a:t>
            </a:r>
            <a:r>
              <a:rPr lang="en-US" dirty="0" smtClean="0"/>
              <a:t> </a:t>
            </a:r>
            <a:r>
              <a:rPr lang="en-US" dirty="0" err="1" smtClean="0"/>
              <a:t>ekonomis</a:t>
            </a:r>
            <a:r>
              <a:rPr lang="en-US" dirty="0" smtClean="0"/>
              <a:t> </a:t>
            </a:r>
            <a:r>
              <a:rPr lang="en-US" dirty="0" err="1" smtClean="0"/>
              <a:t>pada</a:t>
            </a:r>
            <a:r>
              <a:rPr lang="en-US" dirty="0" smtClean="0"/>
              <a:t> </a:t>
            </a:r>
            <a:r>
              <a:rPr lang="en-US" dirty="0" err="1" smtClean="0"/>
              <a:t>suplay</a:t>
            </a:r>
            <a:r>
              <a:rPr lang="en-US" dirty="0" smtClean="0"/>
              <a:t> </a:t>
            </a:r>
            <a:r>
              <a:rPr lang="en-US" dirty="0" err="1" smtClean="0"/>
              <a:t>dan</a:t>
            </a:r>
            <a:r>
              <a:rPr lang="en-US" dirty="0" smtClean="0"/>
              <a:t> </a:t>
            </a:r>
            <a:r>
              <a:rPr lang="en-US" dirty="0" err="1" smtClean="0"/>
              <a:t>kebutuhan</a:t>
            </a:r>
            <a:r>
              <a:rPr lang="en-US" dirty="0" smtClean="0"/>
              <a:t> </a:t>
            </a:r>
            <a:r>
              <a:rPr lang="en-US" dirty="0" err="1" smtClean="0"/>
              <a:t>disisi</a:t>
            </a:r>
            <a:r>
              <a:rPr lang="en-US" dirty="0" smtClean="0"/>
              <a:t> vendor/provider.</a:t>
            </a:r>
          </a:p>
          <a:p>
            <a:r>
              <a:rPr lang="en-US" dirty="0" smtClean="0"/>
              <a:t> </a:t>
            </a:r>
          </a:p>
          <a:p>
            <a:r>
              <a:rPr lang="en-US" b="1" dirty="0" smtClean="0"/>
              <a:t>Cloud quality of service (</a:t>
            </a:r>
            <a:r>
              <a:rPr lang="en-US" b="1" dirty="0" err="1" smtClean="0"/>
              <a:t>QoS</a:t>
            </a:r>
            <a:r>
              <a:rPr lang="en-US" b="1" dirty="0" smtClean="0"/>
              <a:t>)</a:t>
            </a:r>
            <a:r>
              <a:rPr lang="en-US" dirty="0" smtClean="0"/>
              <a:t>, </a:t>
            </a:r>
            <a:r>
              <a:rPr lang="en-US" dirty="0" err="1" smtClean="0"/>
              <a:t>memastikan</a:t>
            </a:r>
            <a:r>
              <a:rPr lang="en-US" dirty="0" smtClean="0"/>
              <a:t> uptime </a:t>
            </a:r>
            <a:r>
              <a:rPr lang="en-US" dirty="0" err="1" smtClean="0"/>
              <a:t>operasional</a:t>
            </a:r>
            <a:r>
              <a:rPr lang="en-US" dirty="0" smtClean="0"/>
              <a:t>  </a:t>
            </a:r>
            <a:r>
              <a:rPr lang="en-US" dirty="0" err="1" smtClean="0"/>
              <a:t>tersampaikan</a:t>
            </a:r>
            <a:r>
              <a:rPr lang="en-US" dirty="0" smtClean="0"/>
              <a:t> (</a:t>
            </a:r>
            <a:r>
              <a:rPr lang="en-US" dirty="0" err="1" smtClean="0"/>
              <a:t>kehandalan</a:t>
            </a:r>
            <a:r>
              <a:rPr lang="en-US" dirty="0" smtClean="0"/>
              <a:t> </a:t>
            </a:r>
            <a:r>
              <a:rPr lang="en-US" dirty="0" err="1" smtClean="0"/>
              <a:t>layanan</a:t>
            </a:r>
            <a:r>
              <a:rPr lang="en-US" dirty="0" smtClean="0"/>
              <a:t>/service reliability) </a:t>
            </a:r>
            <a:r>
              <a:rPr lang="en-US" dirty="0" err="1" smtClean="0"/>
              <a:t>sesuai</a:t>
            </a:r>
            <a:r>
              <a:rPr lang="en-US" dirty="0" smtClean="0"/>
              <a:t> </a:t>
            </a:r>
            <a:r>
              <a:rPr lang="en-US" dirty="0" err="1" smtClean="0"/>
              <a:t>dengan</a:t>
            </a:r>
            <a:r>
              <a:rPr lang="en-US" dirty="0" smtClean="0"/>
              <a:t> </a:t>
            </a:r>
            <a:r>
              <a:rPr lang="en-US" dirty="0" err="1" smtClean="0"/>
              <a:t>jaminan</a:t>
            </a:r>
            <a:r>
              <a:rPr lang="en-US" dirty="0" smtClean="0"/>
              <a:t>, </a:t>
            </a:r>
            <a:r>
              <a:rPr lang="en-US" dirty="0" err="1" smtClean="0"/>
              <a:t>melalui</a:t>
            </a:r>
            <a:r>
              <a:rPr lang="en-US" dirty="0" smtClean="0"/>
              <a:t> </a:t>
            </a:r>
            <a:r>
              <a:rPr lang="en-US" dirty="0" err="1" smtClean="0"/>
              <a:t>penggunaan</a:t>
            </a:r>
            <a:r>
              <a:rPr lang="en-US" dirty="0" smtClean="0"/>
              <a:t> </a:t>
            </a:r>
            <a:r>
              <a:rPr lang="en-US" dirty="0" err="1" smtClean="0"/>
              <a:t>sumberdaya</a:t>
            </a:r>
            <a:r>
              <a:rPr lang="en-US" dirty="0" smtClean="0"/>
              <a:t> yang </a:t>
            </a:r>
            <a:r>
              <a:rPr lang="en-US" dirty="0" err="1" smtClean="0"/>
              <a:t>efektif</a:t>
            </a:r>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5</a:t>
            </a:fld>
            <a:endParaRPr lang="en-US"/>
          </a:p>
        </p:txBody>
      </p:sp>
    </p:spTree>
    <p:extLst>
      <p:ext uri="{BB962C8B-B14F-4D97-AF65-F5344CB8AC3E}">
        <p14:creationId xmlns:p14="http://schemas.microsoft.com/office/powerpoint/2010/main" val="202086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err="1" smtClean="0">
                <a:solidFill>
                  <a:schemeClr val="bg1"/>
                </a:solidFill>
              </a:rPr>
              <a:t>Layanan</a:t>
            </a:r>
            <a:r>
              <a:rPr lang="en-US" sz="2800" dirty="0" smtClean="0">
                <a:solidFill>
                  <a:schemeClr val="bg1"/>
                </a:solidFill>
              </a:rPr>
              <a:t> outsource </a:t>
            </a:r>
            <a:r>
              <a:rPr lang="en-US" sz="2800" dirty="0" err="1" smtClean="0">
                <a:solidFill>
                  <a:schemeClr val="bg1"/>
                </a:solidFill>
              </a:rPr>
              <a:t>dan</a:t>
            </a:r>
            <a:r>
              <a:rPr lang="en-US" sz="2800" dirty="0" smtClean="0">
                <a:solidFill>
                  <a:schemeClr val="bg1"/>
                </a:solidFill>
              </a:rPr>
              <a:t> </a:t>
            </a:r>
            <a:r>
              <a:rPr lang="en-US" sz="2800" dirty="0" err="1" smtClean="0">
                <a:solidFill>
                  <a:schemeClr val="bg1"/>
                </a:solidFill>
              </a:rPr>
              <a:t>terkelola</a:t>
            </a:r>
            <a:r>
              <a:rPr lang="en-US" sz="2800" dirty="0" smtClean="0">
                <a:solidFill>
                  <a:schemeClr val="bg1"/>
                </a:solidFill>
              </a:rPr>
              <a:t> (Outsourced and Managed Services)</a:t>
            </a:r>
            <a:r>
              <a:rPr lang="en-US" sz="2800" baseline="0" dirty="0" smtClean="0">
                <a:solidFill>
                  <a:schemeClr val="bg1"/>
                </a:solidFill>
              </a:rPr>
              <a:t>, </a:t>
            </a:r>
            <a:r>
              <a:rPr lang="en-US" dirty="0" smtClean="0"/>
              <a:t>The need to increase IT service reliability and availability, yet reducing the costs coupled with the increasing need for flexibility, systems integration, standardization and specialization, has meant that consolidating their services , vendors and service providers could tap into the repeatable and scalable expertise that they had developed to offer outsourcing, managed and on-demand service models.</a:t>
            </a:r>
          </a:p>
        </p:txBody>
      </p:sp>
      <p:sp>
        <p:nvSpPr>
          <p:cNvPr id="4" name="Slide Number Placeholder 3"/>
          <p:cNvSpPr>
            <a:spLocks noGrp="1"/>
          </p:cNvSpPr>
          <p:nvPr>
            <p:ph type="sldNum" sz="quarter" idx="10"/>
          </p:nvPr>
        </p:nvSpPr>
        <p:spPr/>
        <p:txBody>
          <a:bodyPr/>
          <a:lstStyle/>
          <a:p>
            <a:fld id="{BB8BDAA0-613E-4596-91F0-B8798AD5EBC1}" type="slidenum">
              <a:rPr lang="en-US" smtClean="0"/>
              <a:t>6</a:t>
            </a:fld>
            <a:endParaRPr lang="en-US"/>
          </a:p>
        </p:txBody>
      </p:sp>
    </p:spTree>
    <p:extLst>
      <p:ext uri="{BB962C8B-B14F-4D97-AF65-F5344CB8AC3E}">
        <p14:creationId xmlns:p14="http://schemas.microsoft.com/office/powerpoint/2010/main" val="255946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7</a:t>
            </a:fld>
            <a:endParaRPr lang="en-US"/>
          </a:p>
        </p:txBody>
      </p:sp>
    </p:spTree>
    <p:extLst>
      <p:ext uri="{BB962C8B-B14F-4D97-AF65-F5344CB8AC3E}">
        <p14:creationId xmlns:p14="http://schemas.microsoft.com/office/powerpoint/2010/main" val="320294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8</a:t>
            </a:fld>
            <a:endParaRPr lang="en-US"/>
          </a:p>
        </p:txBody>
      </p:sp>
    </p:spTree>
    <p:extLst>
      <p:ext uri="{BB962C8B-B14F-4D97-AF65-F5344CB8AC3E}">
        <p14:creationId xmlns:p14="http://schemas.microsoft.com/office/powerpoint/2010/main" val="4094977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Hill, Laurie Hirsch, Peter Lake, </a:t>
            </a:r>
            <a:r>
              <a:rPr lang="en-US" dirty="0" err="1" smtClean="0"/>
              <a:t>Siavash</a:t>
            </a:r>
            <a:r>
              <a:rPr lang="en-US" dirty="0" smtClean="0"/>
              <a:t> </a:t>
            </a:r>
            <a:r>
              <a:rPr lang="en-US" dirty="0" err="1" smtClean="0"/>
              <a:t>Moshiri</a:t>
            </a:r>
            <a:r>
              <a:rPr lang="en-US" dirty="0" smtClean="0"/>
              <a:t> (auth.) Guide to Cloud Computing - Principles and Practice 2013, Page 187-205</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BB8BDAA0-613E-4596-91F0-B8798AD5EBC1}" type="slidenum">
              <a:rPr lang="en-US" smtClean="0"/>
              <a:t>9</a:t>
            </a:fld>
            <a:endParaRPr lang="en-US"/>
          </a:p>
        </p:txBody>
      </p:sp>
    </p:spTree>
    <p:extLst>
      <p:ext uri="{BB962C8B-B14F-4D97-AF65-F5344CB8AC3E}">
        <p14:creationId xmlns:p14="http://schemas.microsoft.com/office/powerpoint/2010/main" val="3510191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D0EF28-90E7-4400-8B25-70D0A9B4760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3B3ED-E2BD-4065-B81A-D4E82225D817}" type="slidenum">
              <a:rPr lang="en-US" smtClean="0"/>
              <a:t>‹#›</a:t>
            </a:fld>
            <a:endParaRPr lang="en-US"/>
          </a:p>
        </p:txBody>
      </p:sp>
    </p:spTree>
    <p:extLst>
      <p:ext uri="{BB962C8B-B14F-4D97-AF65-F5344CB8AC3E}">
        <p14:creationId xmlns:p14="http://schemas.microsoft.com/office/powerpoint/2010/main" val="1240320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D0EF28-90E7-4400-8B25-70D0A9B4760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3B3ED-E2BD-4065-B81A-D4E82225D817}" type="slidenum">
              <a:rPr lang="en-US" smtClean="0"/>
              <a:t>‹#›</a:t>
            </a:fld>
            <a:endParaRPr lang="en-US"/>
          </a:p>
        </p:txBody>
      </p:sp>
    </p:spTree>
    <p:extLst>
      <p:ext uri="{BB962C8B-B14F-4D97-AF65-F5344CB8AC3E}">
        <p14:creationId xmlns:p14="http://schemas.microsoft.com/office/powerpoint/2010/main" val="290173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D0EF28-90E7-4400-8B25-70D0A9B4760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3B3ED-E2BD-4065-B81A-D4E82225D817}" type="slidenum">
              <a:rPr lang="en-US" smtClean="0"/>
              <a:t>‹#›</a:t>
            </a:fld>
            <a:endParaRPr lang="en-US"/>
          </a:p>
        </p:txBody>
      </p:sp>
    </p:spTree>
    <p:extLst>
      <p:ext uri="{BB962C8B-B14F-4D97-AF65-F5344CB8AC3E}">
        <p14:creationId xmlns:p14="http://schemas.microsoft.com/office/powerpoint/2010/main" val="189872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D0EF28-90E7-4400-8B25-70D0A9B4760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3B3ED-E2BD-4065-B81A-D4E82225D817}" type="slidenum">
              <a:rPr lang="en-US" smtClean="0"/>
              <a:t>‹#›</a:t>
            </a:fld>
            <a:endParaRPr lang="en-US"/>
          </a:p>
        </p:txBody>
      </p:sp>
    </p:spTree>
    <p:extLst>
      <p:ext uri="{BB962C8B-B14F-4D97-AF65-F5344CB8AC3E}">
        <p14:creationId xmlns:p14="http://schemas.microsoft.com/office/powerpoint/2010/main" val="429414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D0EF28-90E7-4400-8B25-70D0A9B4760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3B3ED-E2BD-4065-B81A-D4E82225D817}" type="slidenum">
              <a:rPr lang="en-US" smtClean="0"/>
              <a:t>‹#›</a:t>
            </a:fld>
            <a:endParaRPr lang="en-US"/>
          </a:p>
        </p:txBody>
      </p:sp>
    </p:spTree>
    <p:extLst>
      <p:ext uri="{BB962C8B-B14F-4D97-AF65-F5344CB8AC3E}">
        <p14:creationId xmlns:p14="http://schemas.microsoft.com/office/powerpoint/2010/main" val="2217924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D0EF28-90E7-4400-8B25-70D0A9B4760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3B3ED-E2BD-4065-B81A-D4E82225D817}" type="slidenum">
              <a:rPr lang="en-US" smtClean="0"/>
              <a:t>‹#›</a:t>
            </a:fld>
            <a:endParaRPr lang="en-US"/>
          </a:p>
        </p:txBody>
      </p:sp>
    </p:spTree>
    <p:extLst>
      <p:ext uri="{BB962C8B-B14F-4D97-AF65-F5344CB8AC3E}">
        <p14:creationId xmlns:p14="http://schemas.microsoft.com/office/powerpoint/2010/main" val="132731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D0EF28-90E7-4400-8B25-70D0A9B47609}"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3B3ED-E2BD-4065-B81A-D4E82225D817}" type="slidenum">
              <a:rPr lang="en-US" smtClean="0"/>
              <a:t>‹#›</a:t>
            </a:fld>
            <a:endParaRPr lang="en-US"/>
          </a:p>
        </p:txBody>
      </p:sp>
    </p:spTree>
    <p:extLst>
      <p:ext uri="{BB962C8B-B14F-4D97-AF65-F5344CB8AC3E}">
        <p14:creationId xmlns:p14="http://schemas.microsoft.com/office/powerpoint/2010/main" val="49610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D0EF28-90E7-4400-8B25-70D0A9B4760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3B3ED-E2BD-4065-B81A-D4E82225D817}" type="slidenum">
              <a:rPr lang="en-US" smtClean="0"/>
              <a:t>‹#›</a:t>
            </a:fld>
            <a:endParaRPr lang="en-US"/>
          </a:p>
        </p:txBody>
      </p:sp>
    </p:spTree>
    <p:extLst>
      <p:ext uri="{BB962C8B-B14F-4D97-AF65-F5344CB8AC3E}">
        <p14:creationId xmlns:p14="http://schemas.microsoft.com/office/powerpoint/2010/main" val="28733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0EF28-90E7-4400-8B25-70D0A9B47609}"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3B3ED-E2BD-4065-B81A-D4E82225D817}" type="slidenum">
              <a:rPr lang="en-US" smtClean="0"/>
              <a:t>‹#›</a:t>
            </a:fld>
            <a:endParaRPr lang="en-US"/>
          </a:p>
        </p:txBody>
      </p:sp>
    </p:spTree>
    <p:extLst>
      <p:ext uri="{BB962C8B-B14F-4D97-AF65-F5344CB8AC3E}">
        <p14:creationId xmlns:p14="http://schemas.microsoft.com/office/powerpoint/2010/main" val="213771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D0EF28-90E7-4400-8B25-70D0A9B4760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3B3ED-E2BD-4065-B81A-D4E82225D817}" type="slidenum">
              <a:rPr lang="en-US" smtClean="0"/>
              <a:t>‹#›</a:t>
            </a:fld>
            <a:endParaRPr lang="en-US"/>
          </a:p>
        </p:txBody>
      </p:sp>
    </p:spTree>
    <p:extLst>
      <p:ext uri="{BB962C8B-B14F-4D97-AF65-F5344CB8AC3E}">
        <p14:creationId xmlns:p14="http://schemas.microsoft.com/office/powerpoint/2010/main" val="670298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D0EF28-90E7-4400-8B25-70D0A9B4760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3B3ED-E2BD-4065-B81A-D4E82225D817}" type="slidenum">
              <a:rPr lang="en-US" smtClean="0"/>
              <a:t>‹#›</a:t>
            </a:fld>
            <a:endParaRPr lang="en-US"/>
          </a:p>
        </p:txBody>
      </p:sp>
    </p:spTree>
    <p:extLst>
      <p:ext uri="{BB962C8B-B14F-4D97-AF65-F5344CB8AC3E}">
        <p14:creationId xmlns:p14="http://schemas.microsoft.com/office/powerpoint/2010/main" val="194848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9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0EF28-90E7-4400-8B25-70D0A9B47609}" type="datetimeFigureOut">
              <a:rPr lang="en-US" smtClean="0"/>
              <a:t>11/5/2018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3B3ED-E2BD-4065-B81A-D4E82225D817}" type="slidenum">
              <a:rPr lang="en-US" smtClean="0"/>
              <a:t>‹#›</a:t>
            </a:fld>
            <a:endParaRPr lang="en-US"/>
          </a:p>
        </p:txBody>
      </p:sp>
    </p:spTree>
    <p:extLst>
      <p:ext uri="{BB962C8B-B14F-4D97-AF65-F5344CB8AC3E}">
        <p14:creationId xmlns:p14="http://schemas.microsoft.com/office/powerpoint/2010/main" val="927977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9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317531"/>
            <a:ext cx="7772400" cy="2385098"/>
          </a:xfrm>
          <a:solidFill>
            <a:schemeClr val="tx1">
              <a:alpha val="50000"/>
            </a:schemeClr>
          </a:solidFill>
        </p:spPr>
        <p:txBody>
          <a:bodyPr>
            <a:normAutofit fontScale="90000"/>
          </a:bodyPr>
          <a:lstStyle/>
          <a:p>
            <a:pPr algn="l"/>
            <a:r>
              <a:rPr lang="en-US" dirty="0" smtClean="0">
                <a:solidFill>
                  <a:schemeClr val="bg1"/>
                </a:solidFill>
              </a:rPr>
              <a:t/>
            </a:r>
            <a:br>
              <a:rPr lang="en-US" dirty="0" smtClean="0">
                <a:solidFill>
                  <a:schemeClr val="bg1"/>
                </a:solidFill>
              </a:rPr>
            </a:br>
            <a:r>
              <a:rPr lang="it-IT" dirty="0">
                <a:solidFill>
                  <a:srgbClr val="FFFF00"/>
                </a:solidFill>
              </a:rPr>
              <a:t>Lebih Lanjut dengan Aspek Ekonomi dan Bisnis dari Cloud Computing</a:t>
            </a:r>
            <a:endParaRPr lang="en-US" dirty="0">
              <a:solidFill>
                <a:srgbClr val="FFFF00"/>
              </a:solidFill>
            </a:endParaRPr>
          </a:p>
        </p:txBody>
      </p:sp>
      <p:sp>
        <p:nvSpPr>
          <p:cNvPr id="3" name="Subtitle 2"/>
          <p:cNvSpPr>
            <a:spLocks noGrp="1"/>
          </p:cNvSpPr>
          <p:nvPr>
            <p:ph type="subTitle" idx="1"/>
          </p:nvPr>
        </p:nvSpPr>
        <p:spPr>
          <a:xfrm>
            <a:off x="0" y="5464756"/>
            <a:ext cx="6858000" cy="1393244"/>
          </a:xfrm>
          <a:solidFill>
            <a:schemeClr val="tx1">
              <a:alpha val="40000"/>
            </a:schemeClr>
          </a:solidFill>
        </p:spPr>
        <p:txBody>
          <a:bodyPr/>
          <a:lstStyle/>
          <a:p>
            <a:r>
              <a:rPr lang="en-US" dirty="0" err="1" smtClean="0">
                <a:solidFill>
                  <a:schemeClr val="bg1"/>
                </a:solidFill>
              </a:rPr>
              <a:t>Oleh</a:t>
            </a:r>
            <a:r>
              <a:rPr lang="en-US" dirty="0" smtClean="0">
                <a:solidFill>
                  <a:schemeClr val="bg1"/>
                </a:solidFill>
              </a:rPr>
              <a:t>:</a:t>
            </a:r>
          </a:p>
          <a:p>
            <a:r>
              <a:rPr lang="en-US" dirty="0" err="1" smtClean="0">
                <a:solidFill>
                  <a:schemeClr val="bg1"/>
                </a:solidFill>
              </a:rPr>
              <a:t>Luthfan</a:t>
            </a:r>
            <a:r>
              <a:rPr lang="en-US" dirty="0" smtClean="0">
                <a:solidFill>
                  <a:schemeClr val="bg1"/>
                </a:solidFill>
              </a:rPr>
              <a:t> </a:t>
            </a:r>
            <a:r>
              <a:rPr lang="en-US" dirty="0" err="1" smtClean="0">
                <a:solidFill>
                  <a:schemeClr val="bg1"/>
                </a:solidFill>
              </a:rPr>
              <a:t>Hadi</a:t>
            </a:r>
            <a:r>
              <a:rPr lang="en-US" dirty="0" smtClean="0">
                <a:solidFill>
                  <a:schemeClr val="bg1"/>
                </a:solidFill>
              </a:rPr>
              <a:t> </a:t>
            </a:r>
            <a:r>
              <a:rPr lang="en-US" dirty="0" err="1" smtClean="0">
                <a:solidFill>
                  <a:schemeClr val="bg1"/>
                </a:solidFill>
              </a:rPr>
              <a:t>Pramono</a:t>
            </a:r>
            <a:r>
              <a:rPr lang="en-US" dirty="0" smtClean="0">
                <a:solidFill>
                  <a:schemeClr val="bg1"/>
                </a:solidFill>
              </a:rPr>
              <a:t>, S.ST, M.T.</a:t>
            </a:r>
          </a:p>
          <a:p>
            <a:r>
              <a:rPr lang="en-US" dirty="0" smtClean="0">
                <a:solidFill>
                  <a:schemeClr val="bg1"/>
                </a:solidFill>
              </a:rPr>
              <a:t>STMIK - AKAKOM</a:t>
            </a:r>
            <a:endParaRPr lang="en-US" dirty="0">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3966" y="0"/>
            <a:ext cx="3260034" cy="1646482"/>
          </a:xfrm>
          <a:prstGeom prst="rect">
            <a:avLst/>
          </a:prstGeom>
        </p:spPr>
      </p:pic>
    </p:spTree>
    <p:extLst>
      <p:ext uri="{BB962C8B-B14F-4D97-AF65-F5344CB8AC3E}">
        <p14:creationId xmlns:p14="http://schemas.microsoft.com/office/powerpoint/2010/main" val="3375823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a:solidFill>
                  <a:schemeClr val="bg1"/>
                </a:solidFill>
              </a:rPr>
              <a:t>KPI (Key Performance Indicators)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dirty="0" err="1">
                <a:solidFill>
                  <a:schemeClr val="bg1"/>
                </a:solidFill>
              </a:rPr>
              <a:t>Pelanggan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penguna</a:t>
            </a:r>
            <a:r>
              <a:rPr lang="en-US" dirty="0">
                <a:solidFill>
                  <a:schemeClr val="bg1"/>
                </a:solidFill>
              </a:rPr>
              <a:t> cloud </a:t>
            </a:r>
            <a:r>
              <a:rPr lang="en-US" dirty="0" err="1">
                <a:solidFill>
                  <a:schemeClr val="bg1"/>
                </a:solidFill>
              </a:rPr>
              <a:t>dapat</a:t>
            </a:r>
            <a:r>
              <a:rPr lang="en-US" dirty="0">
                <a:solidFill>
                  <a:schemeClr val="bg1"/>
                </a:solidFill>
              </a:rPr>
              <a:t> </a:t>
            </a:r>
            <a:r>
              <a:rPr lang="en-US" dirty="0" err="1">
                <a:solidFill>
                  <a:schemeClr val="bg1"/>
                </a:solidFill>
              </a:rPr>
              <a:t>menselaraskan</a:t>
            </a:r>
            <a:r>
              <a:rPr lang="en-US" dirty="0">
                <a:solidFill>
                  <a:schemeClr val="bg1"/>
                </a:solidFill>
              </a:rPr>
              <a:t> </a:t>
            </a:r>
            <a:r>
              <a:rPr lang="en-US" dirty="0" err="1">
                <a:solidFill>
                  <a:schemeClr val="bg1"/>
                </a:solidFill>
              </a:rPr>
              <a:t>investasi</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hal</a:t>
            </a:r>
            <a:r>
              <a:rPr lang="en-US" dirty="0">
                <a:solidFill>
                  <a:schemeClr val="bg1"/>
                </a:solidFill>
              </a:rPr>
              <a:t> </a:t>
            </a:r>
            <a:r>
              <a:rPr lang="en-US" dirty="0" err="1">
                <a:solidFill>
                  <a:schemeClr val="bg1"/>
                </a:solidFill>
              </a:rPr>
              <a:t>biaya</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keuntungan</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kunci</a:t>
            </a:r>
            <a:r>
              <a:rPr lang="en-US" dirty="0">
                <a:solidFill>
                  <a:schemeClr val="bg1"/>
                </a:solidFill>
              </a:rPr>
              <a:t> </a:t>
            </a:r>
            <a:r>
              <a:rPr lang="en-US" dirty="0" err="1">
                <a:solidFill>
                  <a:schemeClr val="bg1"/>
                </a:solidFill>
              </a:rPr>
              <a:t>fitur</a:t>
            </a:r>
            <a:r>
              <a:rPr lang="en-US" dirty="0">
                <a:solidFill>
                  <a:schemeClr val="bg1"/>
                </a:solidFill>
              </a:rPr>
              <a:t> </a:t>
            </a:r>
            <a:r>
              <a:rPr lang="en-US" dirty="0" err="1">
                <a:solidFill>
                  <a:schemeClr val="bg1"/>
                </a:solidFill>
              </a:rPr>
              <a:t>teknologi</a:t>
            </a:r>
            <a:r>
              <a:rPr lang="en-US" dirty="0">
                <a:solidFill>
                  <a:schemeClr val="bg1"/>
                </a:solidFill>
              </a:rPr>
              <a:t> </a:t>
            </a:r>
            <a:r>
              <a:rPr lang="en-US" dirty="0" err="1">
                <a:solidFill>
                  <a:schemeClr val="bg1"/>
                </a:solidFill>
              </a:rPr>
              <a:t>dan</a:t>
            </a:r>
            <a:r>
              <a:rPr lang="en-US" dirty="0">
                <a:solidFill>
                  <a:schemeClr val="bg1"/>
                </a:solidFill>
              </a:rPr>
              <a:t> model </a:t>
            </a:r>
            <a:r>
              <a:rPr lang="en-US" dirty="0" err="1">
                <a:solidFill>
                  <a:schemeClr val="bg1"/>
                </a:solidFill>
              </a:rPr>
              <a:t>operasi</a:t>
            </a:r>
            <a:r>
              <a:rPr lang="en-US" dirty="0">
                <a:solidFill>
                  <a:schemeClr val="bg1"/>
                </a:solidFill>
              </a:rPr>
              <a:t> yang </a:t>
            </a:r>
            <a:r>
              <a:rPr lang="en-US" dirty="0" err="1">
                <a:solidFill>
                  <a:schemeClr val="bg1"/>
                </a:solidFill>
              </a:rPr>
              <a:t>baru</a:t>
            </a:r>
            <a:r>
              <a:rPr lang="en-US" dirty="0">
                <a:solidFill>
                  <a:schemeClr val="bg1"/>
                </a:solidFill>
              </a:rPr>
              <a:t>.</a:t>
            </a:r>
          </a:p>
          <a:p>
            <a:r>
              <a:rPr lang="en-US" dirty="0" err="1">
                <a:solidFill>
                  <a:schemeClr val="bg1"/>
                </a:solidFill>
              </a:rPr>
              <a:t>Organisasi</a:t>
            </a:r>
            <a:r>
              <a:rPr lang="en-US" dirty="0">
                <a:solidFill>
                  <a:schemeClr val="bg1"/>
                </a:solidFill>
              </a:rPr>
              <a:t> </a:t>
            </a:r>
            <a:r>
              <a:rPr lang="en-US" dirty="0" err="1">
                <a:solidFill>
                  <a:schemeClr val="bg1"/>
                </a:solidFill>
              </a:rPr>
              <a:t>perlu</a:t>
            </a:r>
            <a:r>
              <a:rPr lang="en-US" dirty="0">
                <a:solidFill>
                  <a:schemeClr val="bg1"/>
                </a:solidFill>
              </a:rPr>
              <a:t> </a:t>
            </a:r>
            <a:r>
              <a:rPr lang="en-US" dirty="0" err="1">
                <a:solidFill>
                  <a:schemeClr val="bg1"/>
                </a:solidFill>
              </a:rPr>
              <a:t>mempertimbangan</a:t>
            </a:r>
            <a:r>
              <a:rPr lang="en-US" dirty="0">
                <a:solidFill>
                  <a:schemeClr val="bg1"/>
                </a:solidFill>
              </a:rPr>
              <a:t> </a:t>
            </a:r>
            <a:r>
              <a:rPr lang="en-US" dirty="0" err="1">
                <a:solidFill>
                  <a:schemeClr val="bg1"/>
                </a:solidFill>
              </a:rPr>
              <a:t>indikator</a:t>
            </a:r>
            <a:r>
              <a:rPr lang="en-US" dirty="0">
                <a:solidFill>
                  <a:schemeClr val="bg1"/>
                </a:solidFill>
              </a:rPr>
              <a:t> </a:t>
            </a:r>
            <a:r>
              <a:rPr lang="en-US" dirty="0" err="1">
                <a:solidFill>
                  <a:schemeClr val="bg1"/>
                </a:solidFill>
              </a:rPr>
              <a:t>finansial</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nonfinansial</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menentukan</a:t>
            </a:r>
            <a:r>
              <a:rPr lang="en-US" dirty="0">
                <a:solidFill>
                  <a:schemeClr val="bg1"/>
                </a:solidFill>
              </a:rPr>
              <a:t> </a:t>
            </a:r>
            <a:r>
              <a:rPr lang="en-US" dirty="0" err="1">
                <a:solidFill>
                  <a:schemeClr val="bg1"/>
                </a:solidFill>
              </a:rPr>
              <a:t>nilai</a:t>
            </a:r>
            <a:r>
              <a:rPr lang="en-US" dirty="0">
                <a:solidFill>
                  <a:schemeClr val="bg1"/>
                </a:solidFill>
              </a:rPr>
              <a:t> </a:t>
            </a:r>
            <a:r>
              <a:rPr lang="en-US" dirty="0" err="1">
                <a:solidFill>
                  <a:schemeClr val="bg1"/>
                </a:solidFill>
              </a:rPr>
              <a:t>manfaat</a:t>
            </a:r>
            <a:r>
              <a:rPr lang="en-US" dirty="0">
                <a:solidFill>
                  <a:schemeClr val="bg1"/>
                </a:solidFill>
              </a:rPr>
              <a:t> </a:t>
            </a:r>
            <a:r>
              <a:rPr lang="en-US" dirty="0" err="1">
                <a:solidFill>
                  <a:schemeClr val="bg1"/>
                </a:solidFill>
              </a:rPr>
              <a:t>dari</a:t>
            </a:r>
            <a:r>
              <a:rPr lang="en-US" dirty="0">
                <a:solidFill>
                  <a:schemeClr val="bg1"/>
                </a:solidFill>
              </a:rPr>
              <a:t> cloud.</a:t>
            </a:r>
          </a:p>
        </p:txBody>
      </p:sp>
    </p:spTree>
    <p:extLst>
      <p:ext uri="{BB962C8B-B14F-4D97-AF65-F5344CB8AC3E}">
        <p14:creationId xmlns:p14="http://schemas.microsoft.com/office/powerpoint/2010/main" val="3651502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chemeClr val="bg1"/>
                </a:solidFill>
              </a:rPr>
              <a:t>Pengantar</a:t>
            </a:r>
            <a:r>
              <a:rPr lang="en-US" dirty="0" smtClean="0">
                <a:solidFill>
                  <a:schemeClr val="bg1"/>
                </a:solidFill>
              </a:rPr>
              <a:t> &amp; </a:t>
            </a:r>
            <a:r>
              <a:rPr lang="en-US" dirty="0" err="1" smtClean="0">
                <a:solidFill>
                  <a:schemeClr val="bg1"/>
                </a:solidFill>
              </a:rPr>
              <a:t>Konteks</a:t>
            </a:r>
            <a:r>
              <a:rPr lang="en-US" dirty="0" smtClean="0">
                <a:solidFill>
                  <a:schemeClr val="bg1"/>
                </a:solidFill>
              </a:rPr>
              <a:t> </a:t>
            </a:r>
            <a:r>
              <a:rPr lang="en-US" dirty="0" err="1">
                <a:solidFill>
                  <a:schemeClr val="bg1"/>
                </a:solidFill>
              </a:rPr>
              <a:t>Sejarah</a:t>
            </a:r>
            <a:endParaRPr lang="en-US" dirty="0">
              <a:solidFill>
                <a:schemeClr val="bg1"/>
              </a:solidFill>
            </a:endParaRPr>
          </a:p>
          <a:p>
            <a:r>
              <a:rPr lang="en-US" dirty="0" err="1">
                <a:solidFill>
                  <a:schemeClr val="bg1"/>
                </a:solidFill>
              </a:rPr>
              <a:t>Investasi</a:t>
            </a:r>
            <a:r>
              <a:rPr lang="en-US" dirty="0">
                <a:solidFill>
                  <a:schemeClr val="bg1"/>
                </a:solidFill>
              </a:rPr>
              <a:t> di Cloud Computing</a:t>
            </a:r>
          </a:p>
          <a:p>
            <a:r>
              <a:rPr lang="en-US" dirty="0">
                <a:solidFill>
                  <a:schemeClr val="bg1"/>
                </a:solidFill>
              </a:rPr>
              <a:t>KPI (Key </a:t>
            </a:r>
            <a:r>
              <a:rPr lang="en-US" dirty="0" smtClean="0">
                <a:solidFill>
                  <a:schemeClr val="bg1"/>
                </a:solidFill>
              </a:rPr>
              <a:t>Performance Indicators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a:p>
            <a:r>
              <a:rPr lang="en-US" dirty="0">
                <a:solidFill>
                  <a:srgbClr val="FFFF00"/>
                </a:solidFill>
              </a:rPr>
              <a:t>CAPEX </a:t>
            </a:r>
            <a:r>
              <a:rPr lang="en-US" dirty="0" err="1">
                <a:solidFill>
                  <a:srgbClr val="FFFF00"/>
                </a:solidFill>
              </a:rPr>
              <a:t>vs</a:t>
            </a:r>
            <a:r>
              <a:rPr lang="en-US" dirty="0">
                <a:solidFill>
                  <a:srgbClr val="FFFF00"/>
                </a:solidFill>
              </a:rPr>
              <a:t> OPEX</a:t>
            </a:r>
          </a:p>
          <a:p>
            <a:r>
              <a:rPr lang="en-US" dirty="0">
                <a:solidFill>
                  <a:schemeClr val="bg1"/>
                </a:solidFill>
              </a:rPr>
              <a:t>TCO (Total Cost of Ownership</a:t>
            </a:r>
            <a:r>
              <a:rPr lang="en-US" dirty="0" smtClean="0">
                <a:solidFill>
                  <a:schemeClr val="bg1"/>
                </a:solidFill>
              </a:rPr>
              <a:t>)</a:t>
            </a:r>
          </a:p>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a:p>
            <a:r>
              <a:rPr lang="en-US" dirty="0">
                <a:solidFill>
                  <a:schemeClr val="bg1"/>
                </a:solidFill>
              </a:rPr>
              <a:t>Return on Capital Employed</a:t>
            </a:r>
          </a:p>
          <a:p>
            <a:r>
              <a:rPr lang="en-US" dirty="0">
                <a:solidFill>
                  <a:schemeClr val="bg1"/>
                </a:solidFill>
              </a:rPr>
              <a:t>Payback Period</a:t>
            </a:r>
          </a:p>
          <a:p>
            <a:r>
              <a:rPr lang="en-US" dirty="0">
                <a:solidFill>
                  <a:schemeClr val="bg1"/>
                </a:solidFill>
              </a:rPr>
              <a:t>NPV</a:t>
            </a:r>
          </a:p>
          <a:p>
            <a:r>
              <a:rPr lang="en-US" dirty="0">
                <a:solidFill>
                  <a:schemeClr val="bg1"/>
                </a:solidFill>
              </a:rPr>
              <a:t>IRR</a:t>
            </a:r>
          </a:p>
          <a:p>
            <a:r>
              <a:rPr lang="en-US" dirty="0">
                <a:solidFill>
                  <a:schemeClr val="bg1"/>
                </a:solidFill>
              </a:rPr>
              <a:t>EVA</a:t>
            </a:r>
          </a:p>
          <a:p>
            <a:r>
              <a:rPr lang="en-US" dirty="0">
                <a:solidFill>
                  <a:schemeClr val="bg1"/>
                </a:solidFill>
              </a:rPr>
              <a:t>KPI</a:t>
            </a:r>
          </a:p>
          <a:p>
            <a:r>
              <a:rPr lang="en-US" dirty="0">
                <a:solidFill>
                  <a:schemeClr val="bg1"/>
                </a:solidFill>
              </a:rPr>
              <a:t>Cloud </a:t>
            </a:r>
            <a:r>
              <a:rPr lang="en-US" dirty="0" smtClean="0">
                <a:solidFill>
                  <a:schemeClr val="bg1"/>
                </a:solidFill>
              </a:rPr>
              <a:t>ROI</a:t>
            </a:r>
            <a:endParaRPr lang="en-US" dirty="0">
              <a:solidFill>
                <a:schemeClr val="bg1"/>
              </a:solidFill>
            </a:endParaRPr>
          </a:p>
        </p:txBody>
      </p:sp>
    </p:spTree>
    <p:extLst>
      <p:ext uri="{BB962C8B-B14F-4D97-AF65-F5344CB8AC3E}">
        <p14:creationId xmlns:p14="http://schemas.microsoft.com/office/powerpoint/2010/main" val="4225866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a:solidFill>
                  <a:schemeClr val="bg1"/>
                </a:solidFill>
              </a:rPr>
              <a:t>CAPEX </a:t>
            </a:r>
            <a:r>
              <a:rPr lang="en-US" dirty="0" err="1">
                <a:solidFill>
                  <a:schemeClr val="bg1"/>
                </a:solidFill>
              </a:rPr>
              <a:t>vs</a:t>
            </a:r>
            <a:r>
              <a:rPr lang="en-US" dirty="0">
                <a:solidFill>
                  <a:schemeClr val="bg1"/>
                </a:solidFill>
              </a:rPr>
              <a:t> OPEX</a:t>
            </a: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dirty="0">
                <a:solidFill>
                  <a:schemeClr val="bg1"/>
                </a:solidFill>
              </a:rPr>
              <a:t>Capital </a:t>
            </a:r>
            <a:r>
              <a:rPr lang="en-US" dirty="0" err="1">
                <a:solidFill>
                  <a:schemeClr val="bg1"/>
                </a:solidFill>
              </a:rPr>
              <a:t>Expenditur</a:t>
            </a:r>
            <a:r>
              <a:rPr lang="en-US" dirty="0">
                <a:solidFill>
                  <a:schemeClr val="bg1"/>
                </a:solidFill>
              </a:rPr>
              <a:t> (CAPEX) </a:t>
            </a:r>
            <a:r>
              <a:rPr lang="en-US" dirty="0" err="1">
                <a:solidFill>
                  <a:schemeClr val="bg1"/>
                </a:solidFill>
              </a:rPr>
              <a:t>dalam</a:t>
            </a:r>
            <a:r>
              <a:rPr lang="en-US" dirty="0">
                <a:solidFill>
                  <a:schemeClr val="bg1"/>
                </a:solidFill>
              </a:rPr>
              <a:t> </a:t>
            </a:r>
            <a:r>
              <a:rPr lang="en-US" dirty="0" err="1">
                <a:solidFill>
                  <a:schemeClr val="bg1"/>
                </a:solidFill>
              </a:rPr>
              <a:t>perusahan</a:t>
            </a:r>
            <a:r>
              <a:rPr lang="en-US" dirty="0">
                <a:solidFill>
                  <a:schemeClr val="bg1"/>
                </a:solidFill>
              </a:rPr>
              <a:t> </a:t>
            </a:r>
            <a:r>
              <a:rPr lang="en-US" dirty="0" err="1">
                <a:solidFill>
                  <a:schemeClr val="bg1"/>
                </a:solidFill>
              </a:rPr>
              <a:t>didiskripsikan</a:t>
            </a:r>
            <a:r>
              <a:rPr lang="en-US" dirty="0">
                <a:solidFill>
                  <a:schemeClr val="bg1"/>
                </a:solidFill>
              </a:rPr>
              <a:t> </a:t>
            </a:r>
            <a:r>
              <a:rPr lang="en-US" dirty="0" err="1">
                <a:solidFill>
                  <a:schemeClr val="bg1"/>
                </a:solidFill>
              </a:rPr>
              <a:t>sebagai</a:t>
            </a:r>
            <a:r>
              <a:rPr lang="en-US" dirty="0">
                <a:solidFill>
                  <a:schemeClr val="bg1"/>
                </a:solidFill>
              </a:rPr>
              <a:t> </a:t>
            </a:r>
            <a:r>
              <a:rPr lang="en-US" dirty="0" err="1">
                <a:solidFill>
                  <a:schemeClr val="bg1"/>
                </a:solidFill>
              </a:rPr>
              <a:t>investasi</a:t>
            </a:r>
            <a:r>
              <a:rPr lang="en-US" dirty="0">
                <a:solidFill>
                  <a:schemeClr val="bg1"/>
                </a:solidFill>
              </a:rPr>
              <a:t> </a:t>
            </a:r>
            <a:r>
              <a:rPr lang="en-US" dirty="0" err="1">
                <a:solidFill>
                  <a:schemeClr val="bg1"/>
                </a:solidFill>
              </a:rPr>
              <a:t>aset</a:t>
            </a:r>
            <a:r>
              <a:rPr lang="en-US" dirty="0">
                <a:solidFill>
                  <a:schemeClr val="bg1"/>
                </a:solidFill>
              </a:rPr>
              <a:t> </a:t>
            </a:r>
            <a:r>
              <a:rPr lang="en-US" dirty="0" err="1">
                <a:solidFill>
                  <a:schemeClr val="bg1"/>
                </a:solidFill>
              </a:rPr>
              <a:t>infrastruktur</a:t>
            </a:r>
            <a:r>
              <a:rPr lang="en-US" dirty="0">
                <a:solidFill>
                  <a:schemeClr val="bg1"/>
                </a:solidFill>
              </a:rPr>
              <a:t> </a:t>
            </a:r>
            <a:r>
              <a:rPr lang="en-US" dirty="0" err="1">
                <a:solidFill>
                  <a:schemeClr val="bg1"/>
                </a:solidFill>
              </a:rPr>
              <a:t>fisik</a:t>
            </a:r>
            <a:r>
              <a:rPr lang="en-US" dirty="0">
                <a:solidFill>
                  <a:schemeClr val="bg1"/>
                </a:solidFill>
              </a:rPr>
              <a:t> </a:t>
            </a:r>
            <a:r>
              <a:rPr lang="en-US" dirty="0" err="1">
                <a:solidFill>
                  <a:schemeClr val="bg1"/>
                </a:solidFill>
              </a:rPr>
              <a:t>seperti</a:t>
            </a:r>
            <a:r>
              <a:rPr lang="en-US" dirty="0">
                <a:solidFill>
                  <a:schemeClr val="bg1"/>
                </a:solidFill>
              </a:rPr>
              <a:t> hardware </a:t>
            </a:r>
            <a:r>
              <a:rPr lang="en-US" dirty="0" err="1">
                <a:solidFill>
                  <a:schemeClr val="bg1"/>
                </a:solidFill>
              </a:rPr>
              <a:t>dan</a:t>
            </a:r>
            <a:r>
              <a:rPr lang="en-US" dirty="0">
                <a:solidFill>
                  <a:schemeClr val="bg1"/>
                </a:solidFill>
              </a:rPr>
              <a:t> software. </a:t>
            </a:r>
            <a:r>
              <a:rPr lang="en-US" dirty="0" err="1">
                <a:solidFill>
                  <a:schemeClr val="bg1"/>
                </a:solidFill>
              </a:rPr>
              <a:t>sedangkan</a:t>
            </a:r>
            <a:r>
              <a:rPr lang="en-US" dirty="0">
                <a:solidFill>
                  <a:schemeClr val="bg1"/>
                </a:solidFill>
              </a:rPr>
              <a:t> </a:t>
            </a:r>
            <a:r>
              <a:rPr lang="en-US" dirty="0" err="1">
                <a:solidFill>
                  <a:schemeClr val="bg1"/>
                </a:solidFill>
              </a:rPr>
              <a:t>Operationl</a:t>
            </a:r>
            <a:r>
              <a:rPr lang="en-US" dirty="0">
                <a:solidFill>
                  <a:schemeClr val="bg1"/>
                </a:solidFill>
              </a:rPr>
              <a:t> </a:t>
            </a:r>
            <a:r>
              <a:rPr lang="en-US" dirty="0" err="1">
                <a:solidFill>
                  <a:schemeClr val="bg1"/>
                </a:solidFill>
              </a:rPr>
              <a:t>Expenditur</a:t>
            </a:r>
            <a:r>
              <a:rPr lang="en-US" dirty="0">
                <a:solidFill>
                  <a:schemeClr val="bg1"/>
                </a:solidFill>
              </a:rPr>
              <a:t> (OPEX) </a:t>
            </a:r>
            <a:r>
              <a:rPr lang="en-US" dirty="0" err="1">
                <a:solidFill>
                  <a:schemeClr val="bg1"/>
                </a:solidFill>
              </a:rPr>
              <a:t>dalam</a:t>
            </a:r>
            <a:r>
              <a:rPr lang="en-US" dirty="0">
                <a:solidFill>
                  <a:schemeClr val="bg1"/>
                </a:solidFill>
              </a:rPr>
              <a:t> </a:t>
            </a:r>
            <a:r>
              <a:rPr lang="en-US" dirty="0" err="1">
                <a:solidFill>
                  <a:schemeClr val="bg1"/>
                </a:solidFill>
              </a:rPr>
              <a:t>perusahaan</a:t>
            </a:r>
            <a:r>
              <a:rPr lang="en-US" dirty="0">
                <a:solidFill>
                  <a:schemeClr val="bg1"/>
                </a:solidFill>
              </a:rPr>
              <a:t> </a:t>
            </a:r>
            <a:r>
              <a:rPr lang="en-US" dirty="0" err="1">
                <a:solidFill>
                  <a:schemeClr val="bg1"/>
                </a:solidFill>
              </a:rPr>
              <a:t>didiskripsikan</a:t>
            </a:r>
            <a:r>
              <a:rPr lang="en-US" dirty="0">
                <a:solidFill>
                  <a:schemeClr val="bg1"/>
                </a:solidFill>
              </a:rPr>
              <a:t> </a:t>
            </a:r>
            <a:r>
              <a:rPr lang="en-US" dirty="0" err="1">
                <a:solidFill>
                  <a:schemeClr val="bg1"/>
                </a:solidFill>
              </a:rPr>
              <a:t>sebagai</a:t>
            </a:r>
            <a:r>
              <a:rPr lang="en-US" dirty="0">
                <a:solidFill>
                  <a:schemeClr val="bg1"/>
                </a:solidFill>
              </a:rPr>
              <a:t> </a:t>
            </a:r>
            <a:r>
              <a:rPr lang="en-US" dirty="0" err="1">
                <a:solidFill>
                  <a:schemeClr val="bg1"/>
                </a:solidFill>
              </a:rPr>
              <a:t>investasi</a:t>
            </a:r>
            <a:r>
              <a:rPr lang="en-US" dirty="0">
                <a:solidFill>
                  <a:schemeClr val="bg1"/>
                </a:solidFill>
              </a:rPr>
              <a:t> yang </a:t>
            </a:r>
            <a:r>
              <a:rPr lang="en-US" dirty="0" err="1">
                <a:solidFill>
                  <a:schemeClr val="bg1"/>
                </a:solidFill>
              </a:rPr>
              <a:t>tidak</a:t>
            </a:r>
            <a:r>
              <a:rPr lang="en-US" dirty="0">
                <a:solidFill>
                  <a:schemeClr val="bg1"/>
                </a:solidFill>
              </a:rPr>
              <a:t> </a:t>
            </a:r>
            <a:r>
              <a:rPr lang="en-US" dirty="0" err="1">
                <a:solidFill>
                  <a:schemeClr val="bg1"/>
                </a:solidFill>
              </a:rPr>
              <a:t>memiliki</a:t>
            </a:r>
            <a:r>
              <a:rPr lang="en-US" dirty="0">
                <a:solidFill>
                  <a:schemeClr val="bg1"/>
                </a:solidFill>
              </a:rPr>
              <a:t> </a:t>
            </a:r>
            <a:r>
              <a:rPr lang="en-US" dirty="0" err="1">
                <a:solidFill>
                  <a:schemeClr val="bg1"/>
                </a:solidFill>
              </a:rPr>
              <a:t>komitmen</a:t>
            </a:r>
            <a:r>
              <a:rPr lang="en-US" dirty="0">
                <a:solidFill>
                  <a:schemeClr val="bg1"/>
                </a:solidFill>
              </a:rPr>
              <a:t> </a:t>
            </a:r>
            <a:r>
              <a:rPr lang="en-US" dirty="0" err="1">
                <a:solidFill>
                  <a:schemeClr val="bg1"/>
                </a:solidFill>
              </a:rPr>
              <a:t>keuangan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disebut</a:t>
            </a:r>
            <a:r>
              <a:rPr lang="en-US" dirty="0">
                <a:solidFill>
                  <a:schemeClr val="bg1"/>
                </a:solidFill>
              </a:rPr>
              <a:t> </a:t>
            </a:r>
            <a:r>
              <a:rPr lang="en-US" dirty="0" err="1">
                <a:solidFill>
                  <a:schemeClr val="bg1"/>
                </a:solidFill>
              </a:rPr>
              <a:t>sebagai</a:t>
            </a:r>
            <a:r>
              <a:rPr lang="en-US" dirty="0">
                <a:solidFill>
                  <a:schemeClr val="bg1"/>
                </a:solidFill>
              </a:rPr>
              <a:t> '</a:t>
            </a:r>
            <a:r>
              <a:rPr lang="en-US" dirty="0" err="1">
                <a:solidFill>
                  <a:schemeClr val="bg1"/>
                </a:solidFill>
              </a:rPr>
              <a:t>bayar</a:t>
            </a:r>
            <a:r>
              <a:rPr lang="en-US" dirty="0">
                <a:solidFill>
                  <a:schemeClr val="bg1"/>
                </a:solidFill>
              </a:rPr>
              <a:t> </a:t>
            </a:r>
            <a:r>
              <a:rPr lang="en-US" dirty="0" err="1">
                <a:solidFill>
                  <a:schemeClr val="bg1"/>
                </a:solidFill>
              </a:rPr>
              <a:t>sesuai</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kebutuhan</a:t>
            </a:r>
            <a:r>
              <a:rPr lang="en-US" dirty="0">
                <a:solidFill>
                  <a:schemeClr val="bg1"/>
                </a:solidFill>
              </a:rPr>
              <a:t>'. Salah </a:t>
            </a:r>
            <a:r>
              <a:rPr lang="en-US" dirty="0" err="1">
                <a:solidFill>
                  <a:schemeClr val="bg1"/>
                </a:solidFill>
              </a:rPr>
              <a:t>satu</a:t>
            </a:r>
            <a:r>
              <a:rPr lang="en-US" dirty="0">
                <a:solidFill>
                  <a:schemeClr val="bg1"/>
                </a:solidFill>
              </a:rPr>
              <a:t> </a:t>
            </a:r>
            <a:r>
              <a:rPr lang="en-US" dirty="0" err="1">
                <a:solidFill>
                  <a:schemeClr val="bg1"/>
                </a:solidFill>
              </a:rPr>
              <a:t>nilai</a:t>
            </a:r>
            <a:r>
              <a:rPr lang="en-US" dirty="0">
                <a:solidFill>
                  <a:schemeClr val="bg1"/>
                </a:solidFill>
              </a:rPr>
              <a:t> </a:t>
            </a:r>
            <a:r>
              <a:rPr lang="en-US" dirty="0" err="1">
                <a:solidFill>
                  <a:schemeClr val="bg1"/>
                </a:solidFill>
              </a:rPr>
              <a:t>penting</a:t>
            </a:r>
            <a:r>
              <a:rPr lang="en-US" dirty="0">
                <a:solidFill>
                  <a:schemeClr val="bg1"/>
                </a:solidFill>
              </a:rPr>
              <a:t> yang </a:t>
            </a:r>
            <a:r>
              <a:rPr lang="en-US" dirty="0" err="1">
                <a:solidFill>
                  <a:schemeClr val="bg1"/>
                </a:solidFill>
              </a:rPr>
              <a:t>ditawarkan</a:t>
            </a:r>
            <a:r>
              <a:rPr lang="en-US" dirty="0">
                <a:solidFill>
                  <a:schemeClr val="bg1"/>
                </a:solidFill>
              </a:rPr>
              <a:t> </a:t>
            </a:r>
            <a:r>
              <a:rPr lang="en-US" dirty="0" err="1">
                <a:solidFill>
                  <a:schemeClr val="bg1"/>
                </a:solidFill>
              </a:rPr>
              <a:t>oleh</a:t>
            </a:r>
            <a:r>
              <a:rPr lang="en-US" dirty="0">
                <a:solidFill>
                  <a:schemeClr val="bg1"/>
                </a:solidFill>
              </a:rPr>
              <a:t> cloud computing </a:t>
            </a:r>
            <a:r>
              <a:rPr lang="en-US" dirty="0" err="1">
                <a:solidFill>
                  <a:schemeClr val="bg1"/>
                </a:solidFill>
              </a:rPr>
              <a:t>adalah</a:t>
            </a:r>
            <a:r>
              <a:rPr lang="en-US" dirty="0">
                <a:solidFill>
                  <a:schemeClr val="bg1"/>
                </a:solidFill>
              </a:rPr>
              <a:t> </a:t>
            </a:r>
            <a:r>
              <a:rPr lang="en-US" dirty="0" err="1">
                <a:solidFill>
                  <a:schemeClr val="bg1"/>
                </a:solidFill>
              </a:rPr>
              <a:t>kesempatan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mengurangi</a:t>
            </a:r>
            <a:r>
              <a:rPr lang="en-US" dirty="0">
                <a:solidFill>
                  <a:schemeClr val="bg1"/>
                </a:solidFill>
              </a:rPr>
              <a:t> CAPEX IT </a:t>
            </a:r>
            <a:r>
              <a:rPr lang="en-US" dirty="0" err="1">
                <a:solidFill>
                  <a:schemeClr val="bg1"/>
                </a:solidFill>
              </a:rPr>
              <a:t>dan</a:t>
            </a:r>
            <a:r>
              <a:rPr lang="en-US" dirty="0">
                <a:solidFill>
                  <a:schemeClr val="bg1"/>
                </a:solidFill>
              </a:rPr>
              <a:t> </a:t>
            </a:r>
            <a:r>
              <a:rPr lang="en-US" dirty="0" err="1">
                <a:solidFill>
                  <a:schemeClr val="bg1"/>
                </a:solidFill>
              </a:rPr>
              <a:t>permasalahan</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investasi</a:t>
            </a:r>
            <a:r>
              <a:rPr lang="en-US" dirty="0">
                <a:solidFill>
                  <a:schemeClr val="bg1"/>
                </a:solidFill>
              </a:rPr>
              <a:t> </a:t>
            </a:r>
            <a:r>
              <a:rPr lang="en-US" dirty="0" err="1">
                <a:solidFill>
                  <a:schemeClr val="bg1"/>
                </a:solidFill>
              </a:rPr>
              <a:t>aset</a:t>
            </a:r>
            <a:r>
              <a:rPr lang="en-US" dirty="0">
                <a:solidFill>
                  <a:schemeClr val="bg1"/>
                </a:solidFill>
              </a:rPr>
              <a:t> </a:t>
            </a:r>
            <a:r>
              <a:rPr lang="en-US" dirty="0" err="1">
                <a:solidFill>
                  <a:schemeClr val="bg1"/>
                </a:solidFill>
              </a:rPr>
              <a:t>fisik</a:t>
            </a:r>
            <a:r>
              <a:rPr lang="en-US" dirty="0">
                <a:solidFill>
                  <a:schemeClr val="bg1"/>
                </a:solidFill>
              </a:rPr>
              <a:t>.</a:t>
            </a:r>
          </a:p>
          <a:p>
            <a:endParaRPr lang="en-US"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434" y="2846859"/>
            <a:ext cx="6416566" cy="3699714"/>
          </a:xfrm>
          <a:prstGeom prst="rect">
            <a:avLst/>
          </a:prstGeom>
        </p:spPr>
      </p:pic>
    </p:spTree>
    <p:extLst>
      <p:ext uri="{BB962C8B-B14F-4D97-AF65-F5344CB8AC3E}">
        <p14:creationId xmlns:p14="http://schemas.microsoft.com/office/powerpoint/2010/main" val="202452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chemeClr val="bg1"/>
                </a:solidFill>
              </a:rPr>
              <a:t>Pengantar</a:t>
            </a:r>
            <a:r>
              <a:rPr lang="en-US" dirty="0" smtClean="0">
                <a:solidFill>
                  <a:schemeClr val="bg1"/>
                </a:solidFill>
              </a:rPr>
              <a:t> &amp; </a:t>
            </a:r>
            <a:r>
              <a:rPr lang="en-US" dirty="0" err="1" smtClean="0">
                <a:solidFill>
                  <a:schemeClr val="bg1"/>
                </a:solidFill>
              </a:rPr>
              <a:t>Konteks</a:t>
            </a:r>
            <a:r>
              <a:rPr lang="en-US" dirty="0" smtClean="0">
                <a:solidFill>
                  <a:schemeClr val="bg1"/>
                </a:solidFill>
              </a:rPr>
              <a:t> </a:t>
            </a:r>
            <a:r>
              <a:rPr lang="en-US" dirty="0" err="1">
                <a:solidFill>
                  <a:schemeClr val="bg1"/>
                </a:solidFill>
              </a:rPr>
              <a:t>Sejarah</a:t>
            </a:r>
            <a:endParaRPr lang="en-US" dirty="0">
              <a:solidFill>
                <a:schemeClr val="bg1"/>
              </a:solidFill>
            </a:endParaRPr>
          </a:p>
          <a:p>
            <a:r>
              <a:rPr lang="en-US" dirty="0" err="1">
                <a:solidFill>
                  <a:schemeClr val="bg1"/>
                </a:solidFill>
              </a:rPr>
              <a:t>Investasi</a:t>
            </a:r>
            <a:r>
              <a:rPr lang="en-US" dirty="0">
                <a:solidFill>
                  <a:schemeClr val="bg1"/>
                </a:solidFill>
              </a:rPr>
              <a:t> di Cloud Computing</a:t>
            </a:r>
          </a:p>
          <a:p>
            <a:r>
              <a:rPr lang="en-US" dirty="0">
                <a:solidFill>
                  <a:schemeClr val="bg1"/>
                </a:solidFill>
              </a:rPr>
              <a:t>KPI (Key </a:t>
            </a:r>
            <a:r>
              <a:rPr lang="en-US" dirty="0" smtClean="0">
                <a:solidFill>
                  <a:schemeClr val="bg1"/>
                </a:solidFill>
              </a:rPr>
              <a:t>Performance Indicators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a:p>
            <a:r>
              <a:rPr lang="en-US" dirty="0">
                <a:solidFill>
                  <a:schemeClr val="bg1"/>
                </a:solidFill>
              </a:rPr>
              <a:t>CAPEX </a:t>
            </a:r>
            <a:r>
              <a:rPr lang="en-US" dirty="0" err="1">
                <a:solidFill>
                  <a:schemeClr val="bg1"/>
                </a:solidFill>
              </a:rPr>
              <a:t>vs</a:t>
            </a:r>
            <a:r>
              <a:rPr lang="en-US" dirty="0">
                <a:solidFill>
                  <a:schemeClr val="bg1"/>
                </a:solidFill>
              </a:rPr>
              <a:t> OPEX</a:t>
            </a:r>
          </a:p>
          <a:p>
            <a:r>
              <a:rPr lang="en-US" dirty="0">
                <a:solidFill>
                  <a:srgbClr val="FFFF00"/>
                </a:solidFill>
              </a:rPr>
              <a:t>TCO (Total Cost of Ownership</a:t>
            </a:r>
            <a:r>
              <a:rPr lang="en-US" dirty="0" smtClean="0">
                <a:solidFill>
                  <a:srgbClr val="FFFF00"/>
                </a:solidFill>
              </a:rPr>
              <a:t>)</a:t>
            </a:r>
          </a:p>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a:p>
            <a:r>
              <a:rPr lang="en-US" dirty="0">
                <a:solidFill>
                  <a:schemeClr val="bg1"/>
                </a:solidFill>
              </a:rPr>
              <a:t>Return on Capital Employed</a:t>
            </a:r>
          </a:p>
          <a:p>
            <a:r>
              <a:rPr lang="en-US" dirty="0">
                <a:solidFill>
                  <a:schemeClr val="bg1"/>
                </a:solidFill>
              </a:rPr>
              <a:t>Payback Period</a:t>
            </a:r>
          </a:p>
          <a:p>
            <a:r>
              <a:rPr lang="en-US" dirty="0">
                <a:solidFill>
                  <a:schemeClr val="bg1"/>
                </a:solidFill>
              </a:rPr>
              <a:t>NPV</a:t>
            </a:r>
          </a:p>
          <a:p>
            <a:r>
              <a:rPr lang="en-US" dirty="0">
                <a:solidFill>
                  <a:schemeClr val="bg1"/>
                </a:solidFill>
              </a:rPr>
              <a:t>IRR</a:t>
            </a:r>
          </a:p>
          <a:p>
            <a:r>
              <a:rPr lang="en-US" dirty="0">
                <a:solidFill>
                  <a:schemeClr val="bg1"/>
                </a:solidFill>
              </a:rPr>
              <a:t>EVA</a:t>
            </a:r>
          </a:p>
          <a:p>
            <a:r>
              <a:rPr lang="en-US" dirty="0">
                <a:solidFill>
                  <a:schemeClr val="bg1"/>
                </a:solidFill>
              </a:rPr>
              <a:t>KPI</a:t>
            </a:r>
          </a:p>
          <a:p>
            <a:r>
              <a:rPr lang="en-US" dirty="0">
                <a:solidFill>
                  <a:schemeClr val="bg1"/>
                </a:solidFill>
              </a:rPr>
              <a:t>Cloud </a:t>
            </a:r>
            <a:r>
              <a:rPr lang="en-US" dirty="0" smtClean="0">
                <a:solidFill>
                  <a:schemeClr val="bg1"/>
                </a:solidFill>
              </a:rPr>
              <a:t>ROI</a:t>
            </a:r>
            <a:endParaRPr lang="en-US" dirty="0">
              <a:solidFill>
                <a:schemeClr val="bg1"/>
              </a:solidFill>
            </a:endParaRPr>
          </a:p>
        </p:txBody>
      </p:sp>
    </p:spTree>
    <p:extLst>
      <p:ext uri="{BB962C8B-B14F-4D97-AF65-F5344CB8AC3E}">
        <p14:creationId xmlns:p14="http://schemas.microsoft.com/office/powerpoint/2010/main" val="3283258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a:solidFill>
                  <a:schemeClr val="bg1"/>
                </a:solidFill>
              </a:rPr>
              <a:t>TCO (Total Cost of Ownership)</a:t>
            </a: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dirty="0">
                <a:solidFill>
                  <a:schemeClr val="bg1"/>
                </a:solidFill>
              </a:rPr>
              <a:t>TCO, </a:t>
            </a:r>
            <a:r>
              <a:rPr lang="en-US" dirty="0" err="1">
                <a:solidFill>
                  <a:schemeClr val="bg1"/>
                </a:solidFill>
              </a:rPr>
              <a:t>adalah</a:t>
            </a:r>
            <a:r>
              <a:rPr lang="en-US" dirty="0">
                <a:solidFill>
                  <a:schemeClr val="bg1"/>
                </a:solidFill>
              </a:rPr>
              <a:t> </a:t>
            </a:r>
            <a:r>
              <a:rPr lang="en-US" dirty="0" err="1">
                <a:solidFill>
                  <a:schemeClr val="bg1"/>
                </a:solidFill>
              </a:rPr>
              <a:t>suatu</a:t>
            </a:r>
            <a:r>
              <a:rPr lang="en-US" dirty="0">
                <a:solidFill>
                  <a:schemeClr val="bg1"/>
                </a:solidFill>
              </a:rPr>
              <a:t> </a:t>
            </a:r>
            <a:r>
              <a:rPr lang="en-US" dirty="0" err="1">
                <a:solidFill>
                  <a:schemeClr val="bg1"/>
                </a:solidFill>
              </a:rPr>
              <a:t>ukuran</a:t>
            </a:r>
            <a:r>
              <a:rPr lang="en-US" dirty="0">
                <a:solidFill>
                  <a:schemeClr val="bg1"/>
                </a:solidFill>
              </a:rPr>
              <a:t> proses </a:t>
            </a:r>
            <a:r>
              <a:rPr lang="en-US" dirty="0" err="1">
                <a:solidFill>
                  <a:schemeClr val="bg1"/>
                </a:solidFill>
              </a:rPr>
              <a:t>keuangan</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suatu</a:t>
            </a:r>
            <a:r>
              <a:rPr lang="en-US" dirty="0">
                <a:solidFill>
                  <a:schemeClr val="bg1"/>
                </a:solidFill>
              </a:rPr>
              <a:t> </a:t>
            </a:r>
            <a:r>
              <a:rPr lang="en-US" dirty="0" err="1">
                <a:solidFill>
                  <a:schemeClr val="bg1"/>
                </a:solidFill>
              </a:rPr>
              <a:t>pengeluaran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operasional</a:t>
            </a:r>
            <a:r>
              <a:rPr lang="en-US" dirty="0">
                <a:solidFill>
                  <a:schemeClr val="bg1"/>
                </a:solidFill>
              </a:rPr>
              <a:t> </a:t>
            </a:r>
            <a:r>
              <a:rPr lang="en-US" dirty="0" err="1">
                <a:solidFill>
                  <a:schemeClr val="bg1"/>
                </a:solidFill>
              </a:rPr>
              <a:t>teknologi</a:t>
            </a:r>
            <a:r>
              <a:rPr lang="en-US" dirty="0">
                <a:solidFill>
                  <a:schemeClr val="bg1"/>
                </a:solidFill>
              </a:rPr>
              <a:t> </a:t>
            </a:r>
            <a:r>
              <a:rPr lang="en-US" dirty="0" err="1">
                <a:solidFill>
                  <a:schemeClr val="bg1"/>
                </a:solidFill>
              </a:rPr>
              <a:t>baik</a:t>
            </a:r>
            <a:r>
              <a:rPr lang="en-US" dirty="0">
                <a:solidFill>
                  <a:schemeClr val="bg1"/>
                </a:solidFill>
              </a:rPr>
              <a:t> </a:t>
            </a:r>
            <a:r>
              <a:rPr lang="en-US" dirty="0" err="1">
                <a:solidFill>
                  <a:schemeClr val="bg1"/>
                </a:solidFill>
              </a:rPr>
              <a:t>itu</a:t>
            </a:r>
            <a:r>
              <a:rPr lang="en-US" dirty="0">
                <a:solidFill>
                  <a:schemeClr val="bg1"/>
                </a:solidFill>
              </a:rPr>
              <a:t> </a:t>
            </a:r>
            <a:r>
              <a:rPr lang="en-US" dirty="0" err="1">
                <a:solidFill>
                  <a:schemeClr val="bg1"/>
                </a:solidFill>
              </a:rPr>
              <a:t>secara</a:t>
            </a:r>
            <a:r>
              <a:rPr lang="en-US" dirty="0">
                <a:solidFill>
                  <a:schemeClr val="bg1"/>
                </a:solidFill>
              </a:rPr>
              <a:t> </a:t>
            </a:r>
            <a:r>
              <a:rPr lang="en-US" dirty="0" err="1">
                <a:solidFill>
                  <a:schemeClr val="bg1"/>
                </a:solidFill>
              </a:rPr>
              <a:t>langsung</a:t>
            </a:r>
            <a:r>
              <a:rPr lang="en-US" dirty="0">
                <a:solidFill>
                  <a:schemeClr val="bg1"/>
                </a:solidFill>
              </a:rPr>
              <a:t> </a:t>
            </a:r>
            <a:r>
              <a:rPr lang="en-US" dirty="0" err="1">
                <a:solidFill>
                  <a:schemeClr val="bg1"/>
                </a:solidFill>
              </a:rPr>
              <a:t>ataupun</a:t>
            </a:r>
            <a:r>
              <a:rPr lang="en-US" dirty="0">
                <a:solidFill>
                  <a:schemeClr val="bg1"/>
                </a:solidFill>
              </a:rPr>
              <a:t> </a:t>
            </a:r>
            <a:r>
              <a:rPr lang="en-US" dirty="0" err="1">
                <a:solidFill>
                  <a:schemeClr val="bg1"/>
                </a:solidFill>
              </a:rPr>
              <a:t>tidak</a:t>
            </a:r>
            <a:r>
              <a:rPr lang="en-US" dirty="0">
                <a:solidFill>
                  <a:schemeClr val="bg1"/>
                </a:solidFill>
              </a:rPr>
              <a:t> </a:t>
            </a:r>
            <a:r>
              <a:rPr lang="en-US" dirty="0" err="1">
                <a:solidFill>
                  <a:schemeClr val="bg1"/>
                </a:solidFill>
              </a:rPr>
              <a:t>langsung</a:t>
            </a:r>
            <a:r>
              <a:rPr lang="en-US" dirty="0" smtClean="0">
                <a:solidFill>
                  <a:schemeClr val="bg1"/>
                </a:solidFill>
              </a:rPr>
              <a:t>.</a:t>
            </a:r>
          </a:p>
          <a:p>
            <a:r>
              <a:rPr lang="en-US" dirty="0" err="1">
                <a:solidFill>
                  <a:schemeClr val="bg1"/>
                </a:solidFill>
              </a:rPr>
              <a:t>Komponen-komponen</a:t>
            </a:r>
            <a:r>
              <a:rPr lang="en-US" dirty="0">
                <a:solidFill>
                  <a:schemeClr val="bg1"/>
                </a:solidFill>
              </a:rPr>
              <a:t> yang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menganalisa</a:t>
            </a:r>
            <a:r>
              <a:rPr lang="en-US" dirty="0">
                <a:solidFill>
                  <a:schemeClr val="bg1"/>
                </a:solidFill>
              </a:rPr>
              <a:t> </a:t>
            </a:r>
            <a:r>
              <a:rPr lang="en-US" dirty="0" smtClean="0">
                <a:solidFill>
                  <a:schemeClr val="bg1"/>
                </a:solidFill>
              </a:rPr>
              <a:t>TCO:</a:t>
            </a:r>
            <a:endParaRPr lang="en-US" dirty="0">
              <a:solidFill>
                <a:schemeClr val="bg1"/>
              </a:solidFill>
            </a:endParaRPr>
          </a:p>
          <a:p>
            <a:pPr lvl="1"/>
            <a:r>
              <a:rPr lang="en-US" dirty="0">
                <a:solidFill>
                  <a:schemeClr val="bg1"/>
                </a:solidFill>
              </a:rPr>
              <a:t>return on investment (ROI)</a:t>
            </a:r>
          </a:p>
          <a:p>
            <a:pPr lvl="1"/>
            <a:r>
              <a:rPr lang="en-US" dirty="0">
                <a:solidFill>
                  <a:schemeClr val="bg1"/>
                </a:solidFill>
              </a:rPr>
              <a:t>net present value (NPV)</a:t>
            </a:r>
          </a:p>
          <a:p>
            <a:pPr lvl="1"/>
            <a:r>
              <a:rPr lang="en-US" dirty="0">
                <a:solidFill>
                  <a:schemeClr val="bg1"/>
                </a:solidFill>
              </a:rPr>
              <a:t>internal rate of return (IRR) or Economic Value Added (EVA).</a:t>
            </a:r>
          </a:p>
        </p:txBody>
      </p:sp>
    </p:spTree>
    <p:extLst>
      <p:ext uri="{BB962C8B-B14F-4D97-AF65-F5344CB8AC3E}">
        <p14:creationId xmlns:p14="http://schemas.microsoft.com/office/powerpoint/2010/main" val="4098314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a:solidFill>
                  <a:schemeClr val="bg1"/>
                </a:solidFill>
              </a:rPr>
              <a:t>TCO (Total Cost of Ownership)</a:t>
            </a: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dirty="0" err="1" smtClean="0">
                <a:solidFill>
                  <a:schemeClr val="bg1"/>
                </a:solidFill>
              </a:rPr>
              <a:t>Penghitungan</a:t>
            </a:r>
            <a:r>
              <a:rPr lang="en-US" dirty="0" smtClean="0">
                <a:solidFill>
                  <a:schemeClr val="bg1"/>
                </a:solidFill>
              </a:rPr>
              <a:t>:</a:t>
            </a:r>
          </a:p>
          <a:p>
            <a:pPr marL="0" indent="0">
              <a:buNone/>
            </a:pPr>
            <a:r>
              <a:rPr lang="en-US" dirty="0" smtClean="0">
                <a:solidFill>
                  <a:schemeClr val="bg1"/>
                </a:solidFill>
              </a:rPr>
              <a:t>    </a:t>
            </a:r>
            <a:r>
              <a:rPr lang="en-US" i="1" dirty="0" smtClean="0">
                <a:solidFill>
                  <a:srgbClr val="FFFF00"/>
                </a:solidFill>
              </a:rPr>
              <a:t>TCO </a:t>
            </a:r>
            <a:r>
              <a:rPr lang="en-US" i="1" dirty="0">
                <a:solidFill>
                  <a:srgbClr val="FFFF00"/>
                </a:solidFill>
              </a:rPr>
              <a:t>= Σ ( Direct cost , Indirect cost , Overhead </a:t>
            </a:r>
            <a:r>
              <a:rPr lang="en-US" i="1" dirty="0" smtClean="0">
                <a:solidFill>
                  <a:srgbClr val="FFFF00"/>
                </a:solidFill>
              </a:rPr>
              <a:t>)</a:t>
            </a:r>
          </a:p>
          <a:p>
            <a:r>
              <a:rPr lang="en-US" dirty="0" err="1" smtClean="0">
                <a:solidFill>
                  <a:schemeClr val="bg1"/>
                </a:solidFill>
              </a:rPr>
              <a:t>Contoh</a:t>
            </a:r>
            <a:r>
              <a:rPr lang="en-US" dirty="0" smtClean="0">
                <a:solidFill>
                  <a:schemeClr val="bg1"/>
                </a:solidFill>
              </a:rPr>
              <a:t> </a:t>
            </a:r>
            <a:r>
              <a:rPr lang="en-US" dirty="0" err="1" smtClean="0">
                <a:solidFill>
                  <a:schemeClr val="bg1"/>
                </a:solidFill>
              </a:rPr>
              <a:t>komponen</a:t>
            </a:r>
            <a:r>
              <a:rPr lang="en-US" dirty="0" smtClean="0">
                <a:solidFill>
                  <a:schemeClr val="bg1"/>
                </a:solidFill>
              </a:rPr>
              <a:t> </a:t>
            </a:r>
            <a:r>
              <a:rPr lang="en-US" dirty="0" err="1" smtClean="0">
                <a:solidFill>
                  <a:schemeClr val="bg1"/>
                </a:solidFill>
              </a:rPr>
              <a:t>pembiayaan</a:t>
            </a:r>
            <a:r>
              <a:rPr lang="en-US" dirty="0" smtClean="0">
                <a:solidFill>
                  <a:schemeClr val="bg1"/>
                </a:solidFill>
              </a:rPr>
              <a:t> IT</a:t>
            </a:r>
            <a:endParaRPr lang="en-US" dirty="0">
              <a:solidFill>
                <a:schemeClr val="bg1"/>
              </a:solidFill>
            </a:endParaRPr>
          </a:p>
        </p:txBody>
      </p:sp>
      <p:pic>
        <p:nvPicPr>
          <p:cNvPr id="4" name="Picture 3"/>
          <p:cNvPicPr>
            <a:picLocks noChangeAspect="1"/>
          </p:cNvPicPr>
          <p:nvPr/>
        </p:nvPicPr>
        <p:blipFill>
          <a:blip r:embed="rId3"/>
          <a:stretch>
            <a:fillRect/>
          </a:stretch>
        </p:blipFill>
        <p:spPr>
          <a:xfrm>
            <a:off x="628650" y="3346667"/>
            <a:ext cx="8503076" cy="3199906"/>
          </a:xfrm>
          <a:prstGeom prst="rect">
            <a:avLst/>
          </a:prstGeom>
        </p:spPr>
      </p:pic>
    </p:spTree>
    <p:extLst>
      <p:ext uri="{BB962C8B-B14F-4D97-AF65-F5344CB8AC3E}">
        <p14:creationId xmlns:p14="http://schemas.microsoft.com/office/powerpoint/2010/main" val="957157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chemeClr val="bg1"/>
                </a:solidFill>
              </a:rPr>
              <a:t>Pengantar</a:t>
            </a:r>
            <a:r>
              <a:rPr lang="en-US" dirty="0" smtClean="0">
                <a:solidFill>
                  <a:schemeClr val="bg1"/>
                </a:solidFill>
              </a:rPr>
              <a:t> &amp; </a:t>
            </a:r>
            <a:r>
              <a:rPr lang="en-US" dirty="0" err="1" smtClean="0">
                <a:solidFill>
                  <a:schemeClr val="bg1"/>
                </a:solidFill>
              </a:rPr>
              <a:t>Konteks</a:t>
            </a:r>
            <a:r>
              <a:rPr lang="en-US" dirty="0" smtClean="0">
                <a:solidFill>
                  <a:schemeClr val="bg1"/>
                </a:solidFill>
              </a:rPr>
              <a:t> </a:t>
            </a:r>
            <a:r>
              <a:rPr lang="en-US" dirty="0" err="1">
                <a:solidFill>
                  <a:schemeClr val="bg1"/>
                </a:solidFill>
              </a:rPr>
              <a:t>Sejarah</a:t>
            </a:r>
            <a:endParaRPr lang="en-US" dirty="0">
              <a:solidFill>
                <a:schemeClr val="bg1"/>
              </a:solidFill>
            </a:endParaRPr>
          </a:p>
          <a:p>
            <a:r>
              <a:rPr lang="en-US" dirty="0" err="1">
                <a:solidFill>
                  <a:schemeClr val="bg1"/>
                </a:solidFill>
              </a:rPr>
              <a:t>Investasi</a:t>
            </a:r>
            <a:r>
              <a:rPr lang="en-US" dirty="0">
                <a:solidFill>
                  <a:schemeClr val="bg1"/>
                </a:solidFill>
              </a:rPr>
              <a:t> di Cloud Computing</a:t>
            </a:r>
          </a:p>
          <a:p>
            <a:r>
              <a:rPr lang="en-US" dirty="0">
                <a:solidFill>
                  <a:schemeClr val="bg1"/>
                </a:solidFill>
              </a:rPr>
              <a:t>KPI (Key </a:t>
            </a:r>
            <a:r>
              <a:rPr lang="en-US" dirty="0" smtClean="0">
                <a:solidFill>
                  <a:schemeClr val="bg1"/>
                </a:solidFill>
              </a:rPr>
              <a:t>Performance Indicators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a:p>
            <a:r>
              <a:rPr lang="en-US" dirty="0">
                <a:solidFill>
                  <a:schemeClr val="bg1"/>
                </a:solidFill>
              </a:rPr>
              <a:t>CAPEX </a:t>
            </a:r>
            <a:r>
              <a:rPr lang="en-US" dirty="0" err="1">
                <a:solidFill>
                  <a:schemeClr val="bg1"/>
                </a:solidFill>
              </a:rPr>
              <a:t>vs</a:t>
            </a:r>
            <a:r>
              <a:rPr lang="en-US" dirty="0">
                <a:solidFill>
                  <a:schemeClr val="bg1"/>
                </a:solidFill>
              </a:rPr>
              <a:t> OPEX</a:t>
            </a:r>
          </a:p>
          <a:p>
            <a:r>
              <a:rPr lang="en-US" dirty="0">
                <a:solidFill>
                  <a:schemeClr val="bg1"/>
                </a:solidFill>
              </a:rPr>
              <a:t>TCO (Total Cost of Ownership</a:t>
            </a:r>
            <a:r>
              <a:rPr lang="en-US" dirty="0" smtClean="0">
                <a:solidFill>
                  <a:schemeClr val="bg1"/>
                </a:solidFill>
              </a:rPr>
              <a:t>)</a:t>
            </a:r>
          </a:p>
          <a:p>
            <a:r>
              <a:rPr lang="en-US" dirty="0" err="1">
                <a:solidFill>
                  <a:srgbClr val="FFFF00"/>
                </a:solidFill>
              </a:rPr>
              <a:t>Efisiensi</a:t>
            </a:r>
            <a:r>
              <a:rPr lang="en-US" dirty="0">
                <a:solidFill>
                  <a:srgbClr val="FFFF00"/>
                </a:solidFill>
              </a:rPr>
              <a:t> </a:t>
            </a:r>
            <a:r>
              <a:rPr lang="en-US" dirty="0" err="1">
                <a:solidFill>
                  <a:srgbClr val="FFFF00"/>
                </a:solidFill>
              </a:rPr>
              <a:t>Biaya</a:t>
            </a:r>
            <a:endParaRPr lang="en-US" dirty="0">
              <a:solidFill>
                <a:srgbClr val="FFFF00"/>
              </a:solidFill>
            </a:endParaRPr>
          </a:p>
          <a:p>
            <a:r>
              <a:rPr lang="en-US" dirty="0">
                <a:solidFill>
                  <a:schemeClr val="bg1"/>
                </a:solidFill>
              </a:rPr>
              <a:t>Return on Capital Employed</a:t>
            </a:r>
          </a:p>
          <a:p>
            <a:r>
              <a:rPr lang="en-US" dirty="0">
                <a:solidFill>
                  <a:schemeClr val="bg1"/>
                </a:solidFill>
              </a:rPr>
              <a:t>Payback Period</a:t>
            </a:r>
          </a:p>
          <a:p>
            <a:r>
              <a:rPr lang="en-US" dirty="0">
                <a:solidFill>
                  <a:schemeClr val="bg1"/>
                </a:solidFill>
              </a:rPr>
              <a:t>NPV</a:t>
            </a:r>
          </a:p>
          <a:p>
            <a:r>
              <a:rPr lang="en-US" dirty="0">
                <a:solidFill>
                  <a:schemeClr val="bg1"/>
                </a:solidFill>
              </a:rPr>
              <a:t>IRR</a:t>
            </a:r>
          </a:p>
          <a:p>
            <a:r>
              <a:rPr lang="en-US" dirty="0">
                <a:solidFill>
                  <a:schemeClr val="bg1"/>
                </a:solidFill>
              </a:rPr>
              <a:t>EVA</a:t>
            </a:r>
          </a:p>
          <a:p>
            <a:r>
              <a:rPr lang="en-US" dirty="0">
                <a:solidFill>
                  <a:schemeClr val="bg1"/>
                </a:solidFill>
              </a:rPr>
              <a:t>KPI</a:t>
            </a:r>
          </a:p>
          <a:p>
            <a:r>
              <a:rPr lang="en-US" dirty="0">
                <a:solidFill>
                  <a:schemeClr val="bg1"/>
                </a:solidFill>
              </a:rPr>
              <a:t>Cloud </a:t>
            </a:r>
            <a:r>
              <a:rPr lang="en-US" dirty="0" smtClean="0">
                <a:solidFill>
                  <a:schemeClr val="bg1"/>
                </a:solidFill>
              </a:rPr>
              <a:t>ROI</a:t>
            </a:r>
            <a:endParaRPr lang="en-US" dirty="0">
              <a:solidFill>
                <a:schemeClr val="bg1"/>
              </a:solidFill>
            </a:endParaRPr>
          </a:p>
        </p:txBody>
      </p:sp>
    </p:spTree>
    <p:extLst>
      <p:ext uri="{BB962C8B-B14F-4D97-AF65-F5344CB8AC3E}">
        <p14:creationId xmlns:p14="http://schemas.microsoft.com/office/powerpoint/2010/main" val="1732765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sz="3600" dirty="0" err="1">
                <a:solidFill>
                  <a:schemeClr val="bg1"/>
                </a:solidFill>
              </a:rPr>
              <a:t>Kategori</a:t>
            </a:r>
            <a:r>
              <a:rPr lang="en-US" sz="3600" dirty="0">
                <a:solidFill>
                  <a:schemeClr val="bg1"/>
                </a:solidFill>
              </a:rPr>
              <a:t> </a:t>
            </a:r>
            <a:r>
              <a:rPr lang="en-US" sz="3600" dirty="0" err="1">
                <a:solidFill>
                  <a:schemeClr val="bg1"/>
                </a:solidFill>
              </a:rPr>
              <a:t>efisiensi</a:t>
            </a:r>
            <a:r>
              <a:rPr lang="en-US" sz="3600" dirty="0">
                <a:solidFill>
                  <a:schemeClr val="bg1"/>
                </a:solidFill>
              </a:rPr>
              <a:t> </a:t>
            </a:r>
            <a:r>
              <a:rPr lang="en-US" sz="3600" dirty="0" err="1">
                <a:solidFill>
                  <a:schemeClr val="bg1"/>
                </a:solidFill>
              </a:rPr>
              <a:t>biaya</a:t>
            </a:r>
            <a:endParaRPr lang="en-US" sz="3600" dirty="0">
              <a:solidFill>
                <a:schemeClr val="bg1"/>
              </a:solidFill>
            </a:endParaRPr>
          </a:p>
          <a:p>
            <a:pPr lvl="1"/>
            <a:r>
              <a:rPr lang="en-US" sz="3200" dirty="0" err="1">
                <a:solidFill>
                  <a:schemeClr val="bg1"/>
                </a:solidFill>
              </a:rPr>
              <a:t>infrastruktur</a:t>
            </a:r>
            <a:endParaRPr lang="en-US" sz="3200" dirty="0">
              <a:solidFill>
                <a:schemeClr val="bg1"/>
              </a:solidFill>
            </a:endParaRPr>
          </a:p>
          <a:p>
            <a:pPr lvl="1"/>
            <a:r>
              <a:rPr lang="en-US" sz="3200" dirty="0" err="1">
                <a:solidFill>
                  <a:schemeClr val="bg1"/>
                </a:solidFill>
              </a:rPr>
              <a:t>aplikasi</a:t>
            </a:r>
            <a:r>
              <a:rPr lang="en-US" sz="3200" dirty="0">
                <a:solidFill>
                  <a:schemeClr val="bg1"/>
                </a:solidFill>
              </a:rPr>
              <a:t> software</a:t>
            </a:r>
          </a:p>
          <a:p>
            <a:pPr lvl="1"/>
            <a:r>
              <a:rPr lang="en-US" sz="3200" dirty="0" err="1">
                <a:solidFill>
                  <a:schemeClr val="bg1"/>
                </a:solidFill>
              </a:rPr>
              <a:t>perbaikan</a:t>
            </a:r>
            <a:r>
              <a:rPr lang="en-US" sz="3200" dirty="0">
                <a:solidFill>
                  <a:schemeClr val="bg1"/>
                </a:solidFill>
              </a:rPr>
              <a:t> </a:t>
            </a:r>
            <a:r>
              <a:rPr lang="en-US" sz="3200" dirty="0" err="1">
                <a:solidFill>
                  <a:schemeClr val="bg1"/>
                </a:solidFill>
              </a:rPr>
              <a:t>produktifitas</a:t>
            </a:r>
            <a:endParaRPr lang="en-US" sz="3200" dirty="0">
              <a:solidFill>
                <a:schemeClr val="bg1"/>
              </a:solidFill>
            </a:endParaRPr>
          </a:p>
          <a:p>
            <a:pPr lvl="1"/>
            <a:r>
              <a:rPr lang="en-US" sz="3200" dirty="0" err="1">
                <a:solidFill>
                  <a:schemeClr val="bg1"/>
                </a:solidFill>
              </a:rPr>
              <a:t>sistem</a:t>
            </a:r>
            <a:r>
              <a:rPr lang="en-US" sz="3200" dirty="0">
                <a:solidFill>
                  <a:schemeClr val="bg1"/>
                </a:solidFill>
              </a:rPr>
              <a:t> </a:t>
            </a:r>
            <a:r>
              <a:rPr lang="en-US" sz="3200" dirty="0" err="1">
                <a:solidFill>
                  <a:schemeClr val="bg1"/>
                </a:solidFill>
              </a:rPr>
              <a:t>pengelolaan</a:t>
            </a:r>
            <a:r>
              <a:rPr lang="en-US" sz="3200" dirty="0">
                <a:solidFill>
                  <a:schemeClr val="bg1"/>
                </a:solidFill>
              </a:rPr>
              <a:t> </a:t>
            </a:r>
            <a:r>
              <a:rPr lang="en-US" sz="3200" dirty="0" err="1">
                <a:solidFill>
                  <a:schemeClr val="bg1"/>
                </a:solidFill>
              </a:rPr>
              <a:t>dan</a:t>
            </a:r>
            <a:r>
              <a:rPr lang="en-US" sz="3200" dirty="0">
                <a:solidFill>
                  <a:schemeClr val="bg1"/>
                </a:solidFill>
              </a:rPr>
              <a:t> </a:t>
            </a:r>
            <a:r>
              <a:rPr lang="en-US" sz="3200" dirty="0" err="1">
                <a:solidFill>
                  <a:schemeClr val="bg1"/>
                </a:solidFill>
              </a:rPr>
              <a:t>administrasi</a:t>
            </a:r>
            <a:endParaRPr lang="en-US" sz="3200" dirty="0">
              <a:solidFill>
                <a:schemeClr val="bg1"/>
              </a:solidFill>
            </a:endParaRPr>
          </a:p>
        </p:txBody>
      </p:sp>
    </p:spTree>
    <p:extLst>
      <p:ext uri="{BB962C8B-B14F-4D97-AF65-F5344CB8AC3E}">
        <p14:creationId xmlns:p14="http://schemas.microsoft.com/office/powerpoint/2010/main" val="3622086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chemeClr val="bg1"/>
                </a:solidFill>
              </a:rPr>
              <a:t>Pengantar</a:t>
            </a:r>
            <a:r>
              <a:rPr lang="en-US" dirty="0" smtClean="0">
                <a:solidFill>
                  <a:schemeClr val="bg1"/>
                </a:solidFill>
              </a:rPr>
              <a:t> &amp; </a:t>
            </a:r>
            <a:r>
              <a:rPr lang="en-US" dirty="0" err="1" smtClean="0">
                <a:solidFill>
                  <a:schemeClr val="bg1"/>
                </a:solidFill>
              </a:rPr>
              <a:t>Konteks</a:t>
            </a:r>
            <a:r>
              <a:rPr lang="en-US" dirty="0" smtClean="0">
                <a:solidFill>
                  <a:schemeClr val="bg1"/>
                </a:solidFill>
              </a:rPr>
              <a:t> </a:t>
            </a:r>
            <a:r>
              <a:rPr lang="en-US" dirty="0" err="1">
                <a:solidFill>
                  <a:schemeClr val="bg1"/>
                </a:solidFill>
              </a:rPr>
              <a:t>Sejarah</a:t>
            </a:r>
            <a:endParaRPr lang="en-US" dirty="0">
              <a:solidFill>
                <a:schemeClr val="bg1"/>
              </a:solidFill>
            </a:endParaRPr>
          </a:p>
          <a:p>
            <a:r>
              <a:rPr lang="en-US" dirty="0" err="1">
                <a:solidFill>
                  <a:schemeClr val="bg1"/>
                </a:solidFill>
              </a:rPr>
              <a:t>Investasi</a:t>
            </a:r>
            <a:r>
              <a:rPr lang="en-US" dirty="0">
                <a:solidFill>
                  <a:schemeClr val="bg1"/>
                </a:solidFill>
              </a:rPr>
              <a:t> di Cloud Computing</a:t>
            </a:r>
          </a:p>
          <a:p>
            <a:r>
              <a:rPr lang="en-US" dirty="0">
                <a:solidFill>
                  <a:schemeClr val="bg1"/>
                </a:solidFill>
              </a:rPr>
              <a:t>KPI (Key </a:t>
            </a:r>
            <a:r>
              <a:rPr lang="en-US" dirty="0" smtClean="0">
                <a:solidFill>
                  <a:schemeClr val="bg1"/>
                </a:solidFill>
              </a:rPr>
              <a:t>Performance Indicators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a:p>
            <a:r>
              <a:rPr lang="en-US" dirty="0">
                <a:solidFill>
                  <a:schemeClr val="bg1"/>
                </a:solidFill>
              </a:rPr>
              <a:t>CAPEX </a:t>
            </a:r>
            <a:r>
              <a:rPr lang="en-US" dirty="0" err="1">
                <a:solidFill>
                  <a:schemeClr val="bg1"/>
                </a:solidFill>
              </a:rPr>
              <a:t>vs</a:t>
            </a:r>
            <a:r>
              <a:rPr lang="en-US" dirty="0">
                <a:solidFill>
                  <a:schemeClr val="bg1"/>
                </a:solidFill>
              </a:rPr>
              <a:t> OPEX</a:t>
            </a:r>
          </a:p>
          <a:p>
            <a:r>
              <a:rPr lang="en-US" dirty="0">
                <a:solidFill>
                  <a:schemeClr val="bg1"/>
                </a:solidFill>
              </a:rPr>
              <a:t>TCO (Total Cost of Ownership</a:t>
            </a:r>
            <a:r>
              <a:rPr lang="en-US" dirty="0" smtClean="0">
                <a:solidFill>
                  <a:schemeClr val="bg1"/>
                </a:solidFill>
              </a:rPr>
              <a:t>)</a:t>
            </a:r>
          </a:p>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a:p>
            <a:r>
              <a:rPr lang="en-US" dirty="0">
                <a:solidFill>
                  <a:srgbClr val="FFFF00"/>
                </a:solidFill>
              </a:rPr>
              <a:t>Return on Capital Employed</a:t>
            </a:r>
          </a:p>
          <a:p>
            <a:r>
              <a:rPr lang="en-US" dirty="0">
                <a:solidFill>
                  <a:schemeClr val="bg1"/>
                </a:solidFill>
              </a:rPr>
              <a:t>Payback Period</a:t>
            </a:r>
          </a:p>
          <a:p>
            <a:r>
              <a:rPr lang="en-US" dirty="0">
                <a:solidFill>
                  <a:schemeClr val="bg1"/>
                </a:solidFill>
              </a:rPr>
              <a:t>NPV</a:t>
            </a:r>
          </a:p>
          <a:p>
            <a:r>
              <a:rPr lang="en-US" dirty="0">
                <a:solidFill>
                  <a:schemeClr val="bg1"/>
                </a:solidFill>
              </a:rPr>
              <a:t>IRR</a:t>
            </a:r>
          </a:p>
          <a:p>
            <a:r>
              <a:rPr lang="en-US" dirty="0">
                <a:solidFill>
                  <a:schemeClr val="bg1"/>
                </a:solidFill>
              </a:rPr>
              <a:t>EVA</a:t>
            </a:r>
          </a:p>
          <a:p>
            <a:r>
              <a:rPr lang="en-US" dirty="0">
                <a:solidFill>
                  <a:schemeClr val="bg1"/>
                </a:solidFill>
              </a:rPr>
              <a:t>KPI</a:t>
            </a:r>
          </a:p>
          <a:p>
            <a:r>
              <a:rPr lang="en-US" dirty="0">
                <a:solidFill>
                  <a:schemeClr val="bg1"/>
                </a:solidFill>
              </a:rPr>
              <a:t>Cloud </a:t>
            </a:r>
            <a:r>
              <a:rPr lang="en-US" dirty="0" smtClean="0">
                <a:solidFill>
                  <a:schemeClr val="bg1"/>
                </a:solidFill>
              </a:rPr>
              <a:t>ROI</a:t>
            </a:r>
            <a:endParaRPr lang="en-US" dirty="0">
              <a:solidFill>
                <a:schemeClr val="bg1"/>
              </a:solidFill>
            </a:endParaRPr>
          </a:p>
        </p:txBody>
      </p:sp>
    </p:spTree>
    <p:extLst>
      <p:ext uri="{BB962C8B-B14F-4D97-AF65-F5344CB8AC3E}">
        <p14:creationId xmlns:p14="http://schemas.microsoft.com/office/powerpoint/2010/main" val="4153091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a:solidFill>
                  <a:schemeClr val="bg1"/>
                </a:solidFill>
              </a:rPr>
              <a:t>Return on Capital Employed</a:t>
            </a: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dirty="0">
                <a:solidFill>
                  <a:schemeClr val="bg1"/>
                </a:solidFill>
              </a:rPr>
              <a:t>Return on capital employed, </a:t>
            </a:r>
            <a:r>
              <a:rPr lang="en-US" dirty="0" err="1">
                <a:solidFill>
                  <a:schemeClr val="bg1"/>
                </a:solidFill>
              </a:rPr>
              <a:t>adalah</a:t>
            </a:r>
            <a:r>
              <a:rPr lang="en-US" dirty="0">
                <a:solidFill>
                  <a:schemeClr val="bg1"/>
                </a:solidFill>
              </a:rPr>
              <a:t> </a:t>
            </a:r>
            <a:r>
              <a:rPr lang="en-US" dirty="0" err="1">
                <a:solidFill>
                  <a:schemeClr val="bg1"/>
                </a:solidFill>
              </a:rPr>
              <a:t>pengukuran</a:t>
            </a:r>
            <a:r>
              <a:rPr lang="en-US" dirty="0">
                <a:solidFill>
                  <a:schemeClr val="bg1"/>
                </a:solidFill>
              </a:rPr>
              <a:t> </a:t>
            </a:r>
            <a:r>
              <a:rPr lang="en-US" dirty="0" err="1">
                <a:solidFill>
                  <a:schemeClr val="bg1"/>
                </a:solidFill>
              </a:rPr>
              <a:t>keuangan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menentukan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membandingkan</a:t>
            </a:r>
            <a:r>
              <a:rPr lang="en-US" dirty="0">
                <a:solidFill>
                  <a:schemeClr val="bg1"/>
                </a:solidFill>
              </a:rPr>
              <a:t> </a:t>
            </a:r>
            <a:r>
              <a:rPr lang="en-US" dirty="0" err="1">
                <a:solidFill>
                  <a:schemeClr val="bg1"/>
                </a:solidFill>
              </a:rPr>
              <a:t>pengembalian</a:t>
            </a:r>
            <a:r>
              <a:rPr lang="en-US" dirty="0">
                <a:solidFill>
                  <a:schemeClr val="bg1"/>
                </a:solidFill>
              </a:rPr>
              <a:t> </a:t>
            </a:r>
            <a:r>
              <a:rPr lang="en-US" dirty="0" err="1">
                <a:solidFill>
                  <a:schemeClr val="bg1"/>
                </a:solidFill>
              </a:rPr>
              <a:t>uang</a:t>
            </a:r>
            <a:r>
              <a:rPr lang="en-US" dirty="0">
                <a:solidFill>
                  <a:schemeClr val="bg1"/>
                </a:solidFill>
              </a:rPr>
              <a:t> </a:t>
            </a:r>
            <a:r>
              <a:rPr lang="en-US" dirty="0" err="1">
                <a:solidFill>
                  <a:schemeClr val="bg1"/>
                </a:solidFill>
              </a:rPr>
              <a:t>bersih</a:t>
            </a:r>
            <a:r>
              <a:rPr lang="en-US" dirty="0">
                <a:solidFill>
                  <a:schemeClr val="bg1"/>
                </a:solidFill>
              </a:rPr>
              <a:t> (</a:t>
            </a:r>
            <a:r>
              <a:rPr lang="en-US" dirty="0" err="1">
                <a:solidFill>
                  <a:schemeClr val="bg1"/>
                </a:solidFill>
              </a:rPr>
              <a:t>untung</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rugi</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investasi</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hubungannya</a:t>
            </a:r>
            <a:r>
              <a:rPr lang="en-US" dirty="0">
                <a:solidFill>
                  <a:schemeClr val="bg1"/>
                </a:solidFill>
              </a:rPr>
              <a:t> </a:t>
            </a:r>
            <a:r>
              <a:rPr lang="en-US" dirty="0" err="1">
                <a:solidFill>
                  <a:schemeClr val="bg1"/>
                </a:solidFill>
              </a:rPr>
              <a:t>dengan</a:t>
            </a:r>
            <a:r>
              <a:rPr lang="en-US" dirty="0">
                <a:solidFill>
                  <a:schemeClr val="bg1"/>
                </a:solidFill>
              </a:rPr>
              <a:t> modal yang </a:t>
            </a:r>
            <a:r>
              <a:rPr lang="en-US" dirty="0" err="1">
                <a:solidFill>
                  <a:schemeClr val="bg1"/>
                </a:solidFill>
              </a:rPr>
              <a:t>ditujukan</a:t>
            </a:r>
            <a:r>
              <a:rPr lang="en-US" dirty="0">
                <a:solidFill>
                  <a:schemeClr val="bg1"/>
                </a:solidFill>
              </a:rPr>
              <a:t> </a:t>
            </a:r>
            <a:r>
              <a:rPr lang="en-US" dirty="0" err="1">
                <a:solidFill>
                  <a:schemeClr val="bg1"/>
                </a:solidFill>
              </a:rPr>
              <a:t>untuk</a:t>
            </a:r>
            <a:r>
              <a:rPr lang="en-US" dirty="0">
                <a:solidFill>
                  <a:schemeClr val="bg1"/>
                </a:solidFill>
              </a:rPr>
              <a:t> project cloud</a:t>
            </a:r>
          </a:p>
        </p:txBody>
      </p:sp>
      <p:pic>
        <p:nvPicPr>
          <p:cNvPr id="4" name="Picture 3"/>
          <p:cNvPicPr>
            <a:picLocks noChangeAspect="1"/>
          </p:cNvPicPr>
          <p:nvPr/>
        </p:nvPicPr>
        <p:blipFill>
          <a:blip r:embed="rId3"/>
          <a:stretch>
            <a:fillRect/>
          </a:stretch>
        </p:blipFill>
        <p:spPr>
          <a:xfrm>
            <a:off x="628650" y="2771895"/>
            <a:ext cx="8515350" cy="3774678"/>
          </a:xfrm>
          <a:prstGeom prst="rect">
            <a:avLst/>
          </a:prstGeom>
        </p:spPr>
      </p:pic>
    </p:spTree>
    <p:extLst>
      <p:ext uri="{BB962C8B-B14F-4D97-AF65-F5344CB8AC3E}">
        <p14:creationId xmlns:p14="http://schemas.microsoft.com/office/powerpoint/2010/main" val="317930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err="1" smtClean="0">
                <a:solidFill>
                  <a:schemeClr val="bg1"/>
                </a:solidFill>
              </a:rPr>
              <a:t>Kontrak</a:t>
            </a:r>
            <a:r>
              <a:rPr lang="en-US" dirty="0" smtClean="0">
                <a:solidFill>
                  <a:schemeClr val="bg1"/>
                </a:solidFill>
              </a:rPr>
              <a:t> </a:t>
            </a:r>
            <a:r>
              <a:rPr lang="en-US" dirty="0" err="1" smtClean="0">
                <a:solidFill>
                  <a:schemeClr val="bg1"/>
                </a:solidFill>
              </a:rPr>
              <a:t>Pengajaran</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lstStyle/>
          <a:p>
            <a:r>
              <a:rPr lang="en-US" dirty="0" err="1" smtClean="0">
                <a:solidFill>
                  <a:schemeClr val="bg1"/>
                </a:solidFill>
              </a:rPr>
              <a:t>Keterlambatan</a:t>
            </a:r>
            <a:r>
              <a:rPr lang="en-US" dirty="0" smtClean="0">
                <a:solidFill>
                  <a:schemeClr val="bg1"/>
                </a:solidFill>
              </a:rPr>
              <a:t> 15 </a:t>
            </a:r>
            <a:r>
              <a:rPr lang="en-US" dirty="0" err="1" smtClean="0">
                <a:solidFill>
                  <a:schemeClr val="bg1"/>
                </a:solidFill>
              </a:rPr>
              <a:t>menit</a:t>
            </a:r>
            <a:endParaRPr lang="en-US" dirty="0" smtClean="0">
              <a:solidFill>
                <a:schemeClr val="bg1"/>
              </a:solidFill>
            </a:endParaRPr>
          </a:p>
          <a:p>
            <a:r>
              <a:rPr lang="en-US" dirty="0" err="1" smtClean="0">
                <a:solidFill>
                  <a:schemeClr val="bg1"/>
                </a:solidFill>
              </a:rPr>
              <a:t>Komponen</a:t>
            </a:r>
            <a:r>
              <a:rPr lang="en-US" dirty="0" smtClean="0">
                <a:solidFill>
                  <a:schemeClr val="bg1"/>
                </a:solidFill>
              </a:rPr>
              <a:t> </a:t>
            </a:r>
            <a:r>
              <a:rPr lang="en-US" dirty="0" err="1" smtClean="0">
                <a:solidFill>
                  <a:schemeClr val="bg1"/>
                </a:solidFill>
              </a:rPr>
              <a:t>penilaian</a:t>
            </a:r>
            <a:endParaRPr lang="en-US" dirty="0" smtClean="0">
              <a:solidFill>
                <a:schemeClr val="bg1"/>
              </a:solidFill>
            </a:endParaRPr>
          </a:p>
          <a:p>
            <a:pPr lvl="1"/>
            <a:r>
              <a:rPr lang="en-US" dirty="0" smtClean="0">
                <a:solidFill>
                  <a:schemeClr val="bg1"/>
                </a:solidFill>
              </a:rPr>
              <a:t>UTS </a:t>
            </a:r>
            <a:r>
              <a:rPr lang="en-US" dirty="0">
                <a:solidFill>
                  <a:schemeClr val="bg1"/>
                </a:solidFill>
              </a:rPr>
              <a:t>5</a:t>
            </a:r>
            <a:r>
              <a:rPr lang="en-US" dirty="0" smtClean="0">
                <a:solidFill>
                  <a:schemeClr val="bg1"/>
                </a:solidFill>
              </a:rPr>
              <a:t>0 %</a:t>
            </a:r>
          </a:p>
          <a:p>
            <a:pPr lvl="1"/>
            <a:r>
              <a:rPr lang="en-US" dirty="0" smtClean="0">
                <a:solidFill>
                  <a:schemeClr val="bg1"/>
                </a:solidFill>
              </a:rPr>
              <a:t>UAS 50 %</a:t>
            </a:r>
            <a:endParaRPr lang="en-US" dirty="0">
              <a:solidFill>
                <a:schemeClr val="bg1"/>
              </a:solidFill>
            </a:endParaRPr>
          </a:p>
        </p:txBody>
      </p:sp>
    </p:spTree>
    <p:extLst>
      <p:ext uri="{BB962C8B-B14F-4D97-AF65-F5344CB8AC3E}">
        <p14:creationId xmlns:p14="http://schemas.microsoft.com/office/powerpoint/2010/main" val="2461762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chemeClr val="bg1"/>
                </a:solidFill>
              </a:rPr>
              <a:t>Pengantar</a:t>
            </a:r>
            <a:r>
              <a:rPr lang="en-US" dirty="0" smtClean="0">
                <a:solidFill>
                  <a:schemeClr val="bg1"/>
                </a:solidFill>
              </a:rPr>
              <a:t> &amp; </a:t>
            </a:r>
            <a:r>
              <a:rPr lang="en-US" dirty="0" err="1" smtClean="0">
                <a:solidFill>
                  <a:schemeClr val="bg1"/>
                </a:solidFill>
              </a:rPr>
              <a:t>Konteks</a:t>
            </a:r>
            <a:r>
              <a:rPr lang="en-US" dirty="0" smtClean="0">
                <a:solidFill>
                  <a:schemeClr val="bg1"/>
                </a:solidFill>
              </a:rPr>
              <a:t> </a:t>
            </a:r>
            <a:r>
              <a:rPr lang="en-US" dirty="0" err="1">
                <a:solidFill>
                  <a:schemeClr val="bg1"/>
                </a:solidFill>
              </a:rPr>
              <a:t>Sejarah</a:t>
            </a:r>
            <a:endParaRPr lang="en-US" dirty="0">
              <a:solidFill>
                <a:schemeClr val="bg1"/>
              </a:solidFill>
            </a:endParaRPr>
          </a:p>
          <a:p>
            <a:r>
              <a:rPr lang="en-US" dirty="0" err="1">
                <a:solidFill>
                  <a:schemeClr val="bg1"/>
                </a:solidFill>
              </a:rPr>
              <a:t>Investasi</a:t>
            </a:r>
            <a:r>
              <a:rPr lang="en-US" dirty="0">
                <a:solidFill>
                  <a:schemeClr val="bg1"/>
                </a:solidFill>
              </a:rPr>
              <a:t> di Cloud Computing</a:t>
            </a:r>
          </a:p>
          <a:p>
            <a:r>
              <a:rPr lang="en-US" dirty="0">
                <a:solidFill>
                  <a:schemeClr val="bg1"/>
                </a:solidFill>
              </a:rPr>
              <a:t>KPI (Key </a:t>
            </a:r>
            <a:r>
              <a:rPr lang="en-US" dirty="0" smtClean="0">
                <a:solidFill>
                  <a:schemeClr val="bg1"/>
                </a:solidFill>
              </a:rPr>
              <a:t>Performance Indicators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a:p>
            <a:r>
              <a:rPr lang="en-US" dirty="0">
                <a:solidFill>
                  <a:schemeClr val="bg1"/>
                </a:solidFill>
              </a:rPr>
              <a:t>CAPEX </a:t>
            </a:r>
            <a:r>
              <a:rPr lang="en-US" dirty="0" err="1">
                <a:solidFill>
                  <a:schemeClr val="bg1"/>
                </a:solidFill>
              </a:rPr>
              <a:t>vs</a:t>
            </a:r>
            <a:r>
              <a:rPr lang="en-US" dirty="0">
                <a:solidFill>
                  <a:schemeClr val="bg1"/>
                </a:solidFill>
              </a:rPr>
              <a:t> OPEX</a:t>
            </a:r>
          </a:p>
          <a:p>
            <a:r>
              <a:rPr lang="en-US" dirty="0">
                <a:solidFill>
                  <a:schemeClr val="bg1"/>
                </a:solidFill>
              </a:rPr>
              <a:t>TCO (Total Cost of Ownership</a:t>
            </a:r>
            <a:r>
              <a:rPr lang="en-US" dirty="0" smtClean="0">
                <a:solidFill>
                  <a:schemeClr val="bg1"/>
                </a:solidFill>
              </a:rPr>
              <a:t>)</a:t>
            </a:r>
          </a:p>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a:p>
            <a:r>
              <a:rPr lang="en-US" dirty="0">
                <a:solidFill>
                  <a:schemeClr val="bg1"/>
                </a:solidFill>
              </a:rPr>
              <a:t>Return on Capital Employed</a:t>
            </a:r>
          </a:p>
          <a:p>
            <a:r>
              <a:rPr lang="en-US" dirty="0">
                <a:solidFill>
                  <a:srgbClr val="FFFF00"/>
                </a:solidFill>
              </a:rPr>
              <a:t>Payback Period</a:t>
            </a:r>
          </a:p>
          <a:p>
            <a:r>
              <a:rPr lang="en-US" dirty="0">
                <a:solidFill>
                  <a:schemeClr val="bg1"/>
                </a:solidFill>
              </a:rPr>
              <a:t>NPV</a:t>
            </a:r>
          </a:p>
          <a:p>
            <a:r>
              <a:rPr lang="en-US" dirty="0">
                <a:solidFill>
                  <a:schemeClr val="bg1"/>
                </a:solidFill>
              </a:rPr>
              <a:t>IRR</a:t>
            </a:r>
          </a:p>
          <a:p>
            <a:r>
              <a:rPr lang="en-US" dirty="0">
                <a:solidFill>
                  <a:schemeClr val="bg1"/>
                </a:solidFill>
              </a:rPr>
              <a:t>EVA</a:t>
            </a:r>
          </a:p>
          <a:p>
            <a:r>
              <a:rPr lang="en-US" dirty="0">
                <a:solidFill>
                  <a:schemeClr val="bg1"/>
                </a:solidFill>
              </a:rPr>
              <a:t>KPI</a:t>
            </a:r>
          </a:p>
          <a:p>
            <a:r>
              <a:rPr lang="en-US" dirty="0">
                <a:solidFill>
                  <a:schemeClr val="bg1"/>
                </a:solidFill>
              </a:rPr>
              <a:t>Cloud </a:t>
            </a:r>
            <a:r>
              <a:rPr lang="en-US" dirty="0" smtClean="0">
                <a:solidFill>
                  <a:schemeClr val="bg1"/>
                </a:solidFill>
              </a:rPr>
              <a:t>ROI</a:t>
            </a:r>
            <a:endParaRPr lang="en-US" dirty="0">
              <a:solidFill>
                <a:schemeClr val="bg1"/>
              </a:solidFill>
            </a:endParaRPr>
          </a:p>
        </p:txBody>
      </p:sp>
    </p:spTree>
    <p:extLst>
      <p:ext uri="{BB962C8B-B14F-4D97-AF65-F5344CB8AC3E}">
        <p14:creationId xmlns:p14="http://schemas.microsoft.com/office/powerpoint/2010/main" val="2491563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a:solidFill>
                  <a:schemeClr val="bg1"/>
                </a:solidFill>
              </a:rPr>
              <a:t>Payback Period</a:t>
            </a: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sv-SE" dirty="0">
                <a:solidFill>
                  <a:schemeClr val="bg1"/>
                </a:solidFill>
              </a:rPr>
              <a:t>Payback period menunjuk pada periode waktu (bulan/tahun) yang kita harapkan untuk mengembalikan investasi dalam </a:t>
            </a:r>
            <a:r>
              <a:rPr lang="sv-SE" dirty="0" smtClean="0">
                <a:solidFill>
                  <a:schemeClr val="bg1"/>
                </a:solidFill>
              </a:rPr>
              <a:t>cloud.</a:t>
            </a:r>
            <a:endParaRPr lang="en-US" dirty="0">
              <a:solidFill>
                <a:schemeClr val="bg1"/>
              </a:solidFill>
            </a:endParaRPr>
          </a:p>
        </p:txBody>
      </p:sp>
      <p:pic>
        <p:nvPicPr>
          <p:cNvPr id="4" name="Picture 3"/>
          <p:cNvPicPr>
            <a:picLocks noChangeAspect="1"/>
          </p:cNvPicPr>
          <p:nvPr/>
        </p:nvPicPr>
        <p:blipFill>
          <a:blip r:embed="rId3"/>
          <a:stretch>
            <a:fillRect/>
          </a:stretch>
        </p:blipFill>
        <p:spPr>
          <a:xfrm>
            <a:off x="628650" y="2409876"/>
            <a:ext cx="8515350" cy="4148088"/>
          </a:xfrm>
          <a:prstGeom prst="rect">
            <a:avLst/>
          </a:prstGeom>
        </p:spPr>
      </p:pic>
    </p:spTree>
    <p:extLst>
      <p:ext uri="{BB962C8B-B14F-4D97-AF65-F5344CB8AC3E}">
        <p14:creationId xmlns:p14="http://schemas.microsoft.com/office/powerpoint/2010/main" val="224764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chemeClr val="bg1"/>
                </a:solidFill>
              </a:rPr>
              <a:t>Pengantar</a:t>
            </a:r>
            <a:r>
              <a:rPr lang="en-US" dirty="0" smtClean="0">
                <a:solidFill>
                  <a:schemeClr val="bg1"/>
                </a:solidFill>
              </a:rPr>
              <a:t> &amp; </a:t>
            </a:r>
            <a:r>
              <a:rPr lang="en-US" dirty="0" err="1" smtClean="0">
                <a:solidFill>
                  <a:schemeClr val="bg1"/>
                </a:solidFill>
              </a:rPr>
              <a:t>Konteks</a:t>
            </a:r>
            <a:r>
              <a:rPr lang="en-US" dirty="0" smtClean="0">
                <a:solidFill>
                  <a:schemeClr val="bg1"/>
                </a:solidFill>
              </a:rPr>
              <a:t> </a:t>
            </a:r>
            <a:r>
              <a:rPr lang="en-US" dirty="0" err="1">
                <a:solidFill>
                  <a:schemeClr val="bg1"/>
                </a:solidFill>
              </a:rPr>
              <a:t>Sejarah</a:t>
            </a:r>
            <a:endParaRPr lang="en-US" dirty="0">
              <a:solidFill>
                <a:schemeClr val="bg1"/>
              </a:solidFill>
            </a:endParaRPr>
          </a:p>
          <a:p>
            <a:r>
              <a:rPr lang="en-US" dirty="0" err="1">
                <a:solidFill>
                  <a:schemeClr val="bg1"/>
                </a:solidFill>
              </a:rPr>
              <a:t>Investasi</a:t>
            </a:r>
            <a:r>
              <a:rPr lang="en-US" dirty="0">
                <a:solidFill>
                  <a:schemeClr val="bg1"/>
                </a:solidFill>
              </a:rPr>
              <a:t> di Cloud Computing</a:t>
            </a:r>
          </a:p>
          <a:p>
            <a:r>
              <a:rPr lang="en-US" dirty="0">
                <a:solidFill>
                  <a:schemeClr val="bg1"/>
                </a:solidFill>
              </a:rPr>
              <a:t>KPI (Key </a:t>
            </a:r>
            <a:r>
              <a:rPr lang="en-US" dirty="0" smtClean="0">
                <a:solidFill>
                  <a:schemeClr val="bg1"/>
                </a:solidFill>
              </a:rPr>
              <a:t>Performance Indicators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a:p>
            <a:r>
              <a:rPr lang="en-US" dirty="0">
                <a:solidFill>
                  <a:schemeClr val="bg1"/>
                </a:solidFill>
              </a:rPr>
              <a:t>CAPEX </a:t>
            </a:r>
            <a:r>
              <a:rPr lang="en-US" dirty="0" err="1">
                <a:solidFill>
                  <a:schemeClr val="bg1"/>
                </a:solidFill>
              </a:rPr>
              <a:t>vs</a:t>
            </a:r>
            <a:r>
              <a:rPr lang="en-US" dirty="0">
                <a:solidFill>
                  <a:schemeClr val="bg1"/>
                </a:solidFill>
              </a:rPr>
              <a:t> OPEX</a:t>
            </a:r>
          </a:p>
          <a:p>
            <a:r>
              <a:rPr lang="en-US" dirty="0">
                <a:solidFill>
                  <a:schemeClr val="bg1"/>
                </a:solidFill>
              </a:rPr>
              <a:t>TCO (Total Cost of Ownership</a:t>
            </a:r>
            <a:r>
              <a:rPr lang="en-US" dirty="0" smtClean="0">
                <a:solidFill>
                  <a:schemeClr val="bg1"/>
                </a:solidFill>
              </a:rPr>
              <a:t>)</a:t>
            </a:r>
          </a:p>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a:p>
            <a:r>
              <a:rPr lang="en-US" dirty="0">
                <a:solidFill>
                  <a:schemeClr val="bg1"/>
                </a:solidFill>
              </a:rPr>
              <a:t>Return on Capital Employed</a:t>
            </a:r>
          </a:p>
          <a:p>
            <a:r>
              <a:rPr lang="en-US" dirty="0">
                <a:solidFill>
                  <a:schemeClr val="bg1"/>
                </a:solidFill>
              </a:rPr>
              <a:t>Payback Period</a:t>
            </a:r>
          </a:p>
          <a:p>
            <a:r>
              <a:rPr lang="en-US" dirty="0">
                <a:solidFill>
                  <a:srgbClr val="FFFF00"/>
                </a:solidFill>
              </a:rPr>
              <a:t>NPV</a:t>
            </a:r>
          </a:p>
          <a:p>
            <a:r>
              <a:rPr lang="en-US" dirty="0">
                <a:solidFill>
                  <a:schemeClr val="bg1"/>
                </a:solidFill>
              </a:rPr>
              <a:t>IRR</a:t>
            </a:r>
          </a:p>
          <a:p>
            <a:r>
              <a:rPr lang="en-US" dirty="0">
                <a:solidFill>
                  <a:schemeClr val="bg1"/>
                </a:solidFill>
              </a:rPr>
              <a:t>EVA</a:t>
            </a:r>
          </a:p>
          <a:p>
            <a:r>
              <a:rPr lang="en-US" dirty="0">
                <a:solidFill>
                  <a:schemeClr val="bg1"/>
                </a:solidFill>
              </a:rPr>
              <a:t>KPI</a:t>
            </a:r>
          </a:p>
          <a:p>
            <a:r>
              <a:rPr lang="en-US" dirty="0">
                <a:solidFill>
                  <a:schemeClr val="bg1"/>
                </a:solidFill>
              </a:rPr>
              <a:t>Cloud </a:t>
            </a:r>
            <a:r>
              <a:rPr lang="en-US" dirty="0" smtClean="0">
                <a:solidFill>
                  <a:schemeClr val="bg1"/>
                </a:solidFill>
              </a:rPr>
              <a:t>ROI</a:t>
            </a:r>
            <a:endParaRPr lang="en-US" dirty="0">
              <a:solidFill>
                <a:schemeClr val="bg1"/>
              </a:solidFill>
            </a:endParaRPr>
          </a:p>
        </p:txBody>
      </p:sp>
    </p:spTree>
    <p:extLst>
      <p:ext uri="{BB962C8B-B14F-4D97-AF65-F5344CB8AC3E}">
        <p14:creationId xmlns:p14="http://schemas.microsoft.com/office/powerpoint/2010/main" val="4115876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a:solidFill>
                  <a:schemeClr val="bg1"/>
                </a:solidFill>
              </a:rPr>
              <a:t>NPV</a:t>
            </a: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dirty="0">
                <a:solidFill>
                  <a:schemeClr val="bg1"/>
                </a:solidFill>
              </a:rPr>
              <a:t>Net present value (NPV), </a:t>
            </a:r>
            <a:r>
              <a:rPr lang="en-US" dirty="0" err="1" smtClean="0">
                <a:solidFill>
                  <a:schemeClr val="bg1"/>
                </a:solidFill>
              </a:rPr>
              <a:t>adalah</a:t>
            </a:r>
            <a:r>
              <a:rPr lang="en-US" dirty="0" smtClean="0">
                <a:solidFill>
                  <a:schemeClr val="bg1"/>
                </a:solidFill>
              </a:rPr>
              <a:t> </a:t>
            </a:r>
            <a:r>
              <a:rPr lang="en-US" dirty="0" err="1">
                <a:solidFill>
                  <a:schemeClr val="bg1"/>
                </a:solidFill>
              </a:rPr>
              <a:t>pengukuran</a:t>
            </a:r>
            <a:r>
              <a:rPr lang="en-US" dirty="0">
                <a:solidFill>
                  <a:schemeClr val="bg1"/>
                </a:solidFill>
              </a:rPr>
              <a:t> </a:t>
            </a:r>
            <a:r>
              <a:rPr lang="en-US" dirty="0" err="1">
                <a:solidFill>
                  <a:schemeClr val="bg1"/>
                </a:solidFill>
              </a:rPr>
              <a:t>investasi</a:t>
            </a:r>
            <a:r>
              <a:rPr lang="en-US" dirty="0">
                <a:solidFill>
                  <a:schemeClr val="bg1"/>
                </a:solidFill>
              </a:rPr>
              <a:t> modal </a:t>
            </a:r>
            <a:r>
              <a:rPr lang="en-US" dirty="0" err="1">
                <a:solidFill>
                  <a:schemeClr val="bg1"/>
                </a:solidFill>
              </a:rPr>
              <a:t>untuk</a:t>
            </a:r>
            <a:r>
              <a:rPr lang="en-US" dirty="0">
                <a:solidFill>
                  <a:schemeClr val="bg1"/>
                </a:solidFill>
              </a:rPr>
              <a:t> </a:t>
            </a:r>
            <a:r>
              <a:rPr lang="en-US" dirty="0" err="1">
                <a:solidFill>
                  <a:schemeClr val="bg1"/>
                </a:solidFill>
              </a:rPr>
              <a:t>menentukan</a:t>
            </a:r>
            <a:r>
              <a:rPr lang="en-US" dirty="0">
                <a:solidFill>
                  <a:schemeClr val="bg1"/>
                </a:solidFill>
              </a:rPr>
              <a:t> </a:t>
            </a:r>
            <a:r>
              <a:rPr lang="en-US" dirty="0" err="1">
                <a:solidFill>
                  <a:schemeClr val="bg1"/>
                </a:solidFill>
              </a:rPr>
              <a:t>nilai</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kontribusi</a:t>
            </a:r>
            <a:r>
              <a:rPr lang="en-US" dirty="0">
                <a:solidFill>
                  <a:schemeClr val="bg1"/>
                </a:solidFill>
              </a:rPr>
              <a:t> </a:t>
            </a:r>
            <a:r>
              <a:rPr lang="en-US" dirty="0" err="1">
                <a:solidFill>
                  <a:schemeClr val="bg1"/>
                </a:solidFill>
              </a:rPr>
              <a:t>investasi</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menggunakan</a:t>
            </a:r>
            <a:r>
              <a:rPr lang="en-US" dirty="0">
                <a:solidFill>
                  <a:schemeClr val="bg1"/>
                </a:solidFill>
              </a:rPr>
              <a:t> cash flow yang </a:t>
            </a:r>
            <a:r>
              <a:rPr lang="en-US" dirty="0" err="1">
                <a:solidFill>
                  <a:schemeClr val="bg1"/>
                </a:solidFill>
              </a:rPr>
              <a:t>didiskon</a:t>
            </a:r>
            <a:r>
              <a:rPr lang="en-US" dirty="0" smtClean="0">
                <a:solidFill>
                  <a:schemeClr val="bg1"/>
                </a:solidFill>
              </a:rPr>
              <a:t>.</a:t>
            </a:r>
          </a:p>
          <a:p>
            <a:endParaRPr lang="en-US" dirty="0">
              <a:solidFill>
                <a:schemeClr val="bg1"/>
              </a:solidFill>
            </a:endParaRPr>
          </a:p>
        </p:txBody>
      </p:sp>
      <p:pic>
        <p:nvPicPr>
          <p:cNvPr id="4" name="Picture 3"/>
          <p:cNvPicPr>
            <a:picLocks noChangeAspect="1"/>
          </p:cNvPicPr>
          <p:nvPr/>
        </p:nvPicPr>
        <p:blipFill>
          <a:blip r:embed="rId3"/>
          <a:stretch>
            <a:fillRect/>
          </a:stretch>
        </p:blipFill>
        <p:spPr>
          <a:xfrm>
            <a:off x="2049517" y="1819620"/>
            <a:ext cx="7094483" cy="4726953"/>
          </a:xfrm>
          <a:prstGeom prst="rect">
            <a:avLst/>
          </a:prstGeom>
        </p:spPr>
      </p:pic>
    </p:spTree>
    <p:extLst>
      <p:ext uri="{BB962C8B-B14F-4D97-AF65-F5344CB8AC3E}">
        <p14:creationId xmlns:p14="http://schemas.microsoft.com/office/powerpoint/2010/main" val="254375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chemeClr val="bg1"/>
                </a:solidFill>
              </a:rPr>
              <a:t>Pengantar</a:t>
            </a:r>
            <a:r>
              <a:rPr lang="en-US" dirty="0" smtClean="0">
                <a:solidFill>
                  <a:schemeClr val="bg1"/>
                </a:solidFill>
              </a:rPr>
              <a:t> &amp; </a:t>
            </a:r>
            <a:r>
              <a:rPr lang="en-US" dirty="0" err="1" smtClean="0">
                <a:solidFill>
                  <a:schemeClr val="bg1"/>
                </a:solidFill>
              </a:rPr>
              <a:t>Konteks</a:t>
            </a:r>
            <a:r>
              <a:rPr lang="en-US" dirty="0" smtClean="0">
                <a:solidFill>
                  <a:schemeClr val="bg1"/>
                </a:solidFill>
              </a:rPr>
              <a:t> </a:t>
            </a:r>
            <a:r>
              <a:rPr lang="en-US" dirty="0" err="1">
                <a:solidFill>
                  <a:schemeClr val="bg1"/>
                </a:solidFill>
              </a:rPr>
              <a:t>Sejarah</a:t>
            </a:r>
            <a:endParaRPr lang="en-US" dirty="0">
              <a:solidFill>
                <a:schemeClr val="bg1"/>
              </a:solidFill>
            </a:endParaRPr>
          </a:p>
          <a:p>
            <a:r>
              <a:rPr lang="en-US" dirty="0" err="1">
                <a:solidFill>
                  <a:schemeClr val="bg1"/>
                </a:solidFill>
              </a:rPr>
              <a:t>Investasi</a:t>
            </a:r>
            <a:r>
              <a:rPr lang="en-US" dirty="0">
                <a:solidFill>
                  <a:schemeClr val="bg1"/>
                </a:solidFill>
              </a:rPr>
              <a:t> di Cloud Computing</a:t>
            </a:r>
          </a:p>
          <a:p>
            <a:r>
              <a:rPr lang="en-US" dirty="0">
                <a:solidFill>
                  <a:schemeClr val="bg1"/>
                </a:solidFill>
              </a:rPr>
              <a:t>KPI (Key </a:t>
            </a:r>
            <a:r>
              <a:rPr lang="en-US" dirty="0" smtClean="0">
                <a:solidFill>
                  <a:schemeClr val="bg1"/>
                </a:solidFill>
              </a:rPr>
              <a:t>Performance Indicators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a:p>
            <a:r>
              <a:rPr lang="en-US" dirty="0">
                <a:solidFill>
                  <a:schemeClr val="bg1"/>
                </a:solidFill>
              </a:rPr>
              <a:t>CAPEX </a:t>
            </a:r>
            <a:r>
              <a:rPr lang="en-US" dirty="0" err="1">
                <a:solidFill>
                  <a:schemeClr val="bg1"/>
                </a:solidFill>
              </a:rPr>
              <a:t>vs</a:t>
            </a:r>
            <a:r>
              <a:rPr lang="en-US" dirty="0">
                <a:solidFill>
                  <a:schemeClr val="bg1"/>
                </a:solidFill>
              </a:rPr>
              <a:t> OPEX</a:t>
            </a:r>
          </a:p>
          <a:p>
            <a:r>
              <a:rPr lang="en-US" dirty="0">
                <a:solidFill>
                  <a:schemeClr val="bg1"/>
                </a:solidFill>
              </a:rPr>
              <a:t>TCO (Total Cost of Ownership</a:t>
            </a:r>
            <a:r>
              <a:rPr lang="en-US" dirty="0" smtClean="0">
                <a:solidFill>
                  <a:schemeClr val="bg1"/>
                </a:solidFill>
              </a:rPr>
              <a:t>)</a:t>
            </a:r>
          </a:p>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a:p>
            <a:r>
              <a:rPr lang="en-US" dirty="0">
                <a:solidFill>
                  <a:schemeClr val="bg1"/>
                </a:solidFill>
              </a:rPr>
              <a:t>Return on Capital Employed</a:t>
            </a:r>
          </a:p>
          <a:p>
            <a:r>
              <a:rPr lang="en-US" dirty="0">
                <a:solidFill>
                  <a:schemeClr val="bg1"/>
                </a:solidFill>
              </a:rPr>
              <a:t>Payback Period</a:t>
            </a:r>
          </a:p>
          <a:p>
            <a:r>
              <a:rPr lang="en-US" dirty="0">
                <a:solidFill>
                  <a:schemeClr val="bg1"/>
                </a:solidFill>
              </a:rPr>
              <a:t>NPV</a:t>
            </a:r>
          </a:p>
          <a:p>
            <a:r>
              <a:rPr lang="en-US" dirty="0">
                <a:solidFill>
                  <a:srgbClr val="FFFF00"/>
                </a:solidFill>
              </a:rPr>
              <a:t>IRR</a:t>
            </a:r>
          </a:p>
          <a:p>
            <a:r>
              <a:rPr lang="en-US" dirty="0">
                <a:solidFill>
                  <a:schemeClr val="bg1"/>
                </a:solidFill>
              </a:rPr>
              <a:t>EVA</a:t>
            </a:r>
          </a:p>
          <a:p>
            <a:r>
              <a:rPr lang="en-US" dirty="0">
                <a:solidFill>
                  <a:schemeClr val="bg1"/>
                </a:solidFill>
              </a:rPr>
              <a:t>KPI</a:t>
            </a:r>
          </a:p>
          <a:p>
            <a:r>
              <a:rPr lang="en-US" dirty="0">
                <a:solidFill>
                  <a:schemeClr val="bg1"/>
                </a:solidFill>
              </a:rPr>
              <a:t>Cloud </a:t>
            </a:r>
            <a:r>
              <a:rPr lang="en-US" dirty="0" smtClean="0">
                <a:solidFill>
                  <a:schemeClr val="bg1"/>
                </a:solidFill>
              </a:rPr>
              <a:t>ROI</a:t>
            </a:r>
            <a:endParaRPr lang="en-US" dirty="0">
              <a:solidFill>
                <a:schemeClr val="bg1"/>
              </a:solidFill>
            </a:endParaRPr>
          </a:p>
        </p:txBody>
      </p:sp>
    </p:spTree>
    <p:extLst>
      <p:ext uri="{BB962C8B-B14F-4D97-AF65-F5344CB8AC3E}">
        <p14:creationId xmlns:p14="http://schemas.microsoft.com/office/powerpoint/2010/main" val="2716515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a:solidFill>
                  <a:schemeClr val="bg1"/>
                </a:solidFill>
              </a:rPr>
              <a:t>IRR</a:t>
            </a: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dirty="0">
                <a:solidFill>
                  <a:schemeClr val="bg1"/>
                </a:solidFill>
              </a:rPr>
              <a:t>Internal rate of return (IRR), </a:t>
            </a:r>
            <a:r>
              <a:rPr lang="en-US" dirty="0" err="1">
                <a:solidFill>
                  <a:schemeClr val="bg1"/>
                </a:solidFill>
              </a:rPr>
              <a:t>adalah</a:t>
            </a:r>
            <a:r>
              <a:rPr lang="en-US" dirty="0">
                <a:solidFill>
                  <a:schemeClr val="bg1"/>
                </a:solidFill>
              </a:rPr>
              <a:t> </a:t>
            </a:r>
            <a:r>
              <a:rPr lang="en-US" dirty="0" err="1">
                <a:solidFill>
                  <a:schemeClr val="bg1"/>
                </a:solidFill>
              </a:rPr>
              <a:t>pengukuran</a:t>
            </a:r>
            <a:r>
              <a:rPr lang="en-US" dirty="0">
                <a:solidFill>
                  <a:schemeClr val="bg1"/>
                </a:solidFill>
              </a:rPr>
              <a:t> </a:t>
            </a:r>
            <a:r>
              <a:rPr lang="en-US" dirty="0" err="1">
                <a:solidFill>
                  <a:schemeClr val="bg1"/>
                </a:solidFill>
              </a:rPr>
              <a:t>investasi</a:t>
            </a:r>
            <a:r>
              <a:rPr lang="en-US" dirty="0">
                <a:solidFill>
                  <a:schemeClr val="bg1"/>
                </a:solidFill>
              </a:rPr>
              <a:t> modal yang </a:t>
            </a:r>
            <a:r>
              <a:rPr lang="en-US" dirty="0" err="1">
                <a:solidFill>
                  <a:schemeClr val="bg1"/>
                </a:solidFill>
              </a:rPr>
              <a:t>mengindikasikan</a:t>
            </a:r>
            <a:r>
              <a:rPr lang="en-US" dirty="0">
                <a:solidFill>
                  <a:schemeClr val="bg1"/>
                </a:solidFill>
              </a:rPr>
              <a:t> </a:t>
            </a:r>
            <a:r>
              <a:rPr lang="en-US" dirty="0" err="1">
                <a:solidFill>
                  <a:schemeClr val="bg1"/>
                </a:solidFill>
              </a:rPr>
              <a:t>bagaimana</a:t>
            </a:r>
            <a:r>
              <a:rPr lang="en-US" dirty="0">
                <a:solidFill>
                  <a:schemeClr val="bg1"/>
                </a:solidFill>
              </a:rPr>
              <a:t> </a:t>
            </a:r>
            <a:r>
              <a:rPr lang="en-US" dirty="0" err="1">
                <a:solidFill>
                  <a:schemeClr val="bg1"/>
                </a:solidFill>
              </a:rPr>
              <a:t>efisiensi</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investasi</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menggunakan</a:t>
            </a:r>
            <a:r>
              <a:rPr lang="en-US" dirty="0">
                <a:solidFill>
                  <a:schemeClr val="bg1"/>
                </a:solidFill>
              </a:rPr>
              <a:t> </a:t>
            </a:r>
            <a:r>
              <a:rPr lang="en-US" dirty="0" err="1">
                <a:solidFill>
                  <a:schemeClr val="bg1"/>
                </a:solidFill>
              </a:rPr>
              <a:t>penggabungan</a:t>
            </a:r>
            <a:r>
              <a:rPr lang="en-US" dirty="0">
                <a:solidFill>
                  <a:schemeClr val="bg1"/>
                </a:solidFill>
              </a:rPr>
              <a:t> rata-rata </a:t>
            </a:r>
            <a:r>
              <a:rPr lang="en-US" dirty="0" err="1">
                <a:solidFill>
                  <a:schemeClr val="bg1"/>
                </a:solidFill>
              </a:rPr>
              <a:t>pengembalian</a:t>
            </a:r>
            <a:r>
              <a:rPr lang="en-US" dirty="0">
                <a:solidFill>
                  <a:schemeClr val="bg1"/>
                </a:solidFill>
              </a:rPr>
              <a:t>.</a:t>
            </a:r>
          </a:p>
          <a:p>
            <a:r>
              <a:rPr lang="en-US" dirty="0" err="1">
                <a:solidFill>
                  <a:schemeClr val="bg1"/>
                </a:solidFill>
              </a:rPr>
              <a:t>Jika</a:t>
            </a:r>
            <a:r>
              <a:rPr lang="en-US" dirty="0">
                <a:solidFill>
                  <a:schemeClr val="bg1"/>
                </a:solidFill>
              </a:rPr>
              <a:t> </a:t>
            </a:r>
            <a:r>
              <a:rPr lang="en-US" dirty="0" err="1">
                <a:solidFill>
                  <a:schemeClr val="bg1"/>
                </a:solidFill>
              </a:rPr>
              <a:t>pengeluaran</a:t>
            </a:r>
            <a:r>
              <a:rPr lang="en-US" dirty="0">
                <a:solidFill>
                  <a:schemeClr val="bg1"/>
                </a:solidFill>
              </a:rPr>
              <a:t> </a:t>
            </a:r>
            <a:r>
              <a:rPr lang="en-US" dirty="0" err="1">
                <a:solidFill>
                  <a:schemeClr val="bg1"/>
                </a:solidFill>
              </a:rPr>
              <a:t>untuk</a:t>
            </a:r>
            <a:r>
              <a:rPr lang="en-US" dirty="0">
                <a:solidFill>
                  <a:schemeClr val="bg1"/>
                </a:solidFill>
              </a:rPr>
              <a:t> modal yang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mendiskon</a:t>
            </a:r>
            <a:r>
              <a:rPr lang="en-US" dirty="0">
                <a:solidFill>
                  <a:schemeClr val="bg1"/>
                </a:solidFill>
              </a:rPr>
              <a:t> cash flow </a:t>
            </a:r>
            <a:r>
              <a:rPr lang="en-US" dirty="0" err="1">
                <a:solidFill>
                  <a:schemeClr val="bg1"/>
                </a:solidFill>
              </a:rPr>
              <a:t>meningkat</a:t>
            </a:r>
            <a:r>
              <a:rPr lang="en-US" dirty="0">
                <a:solidFill>
                  <a:schemeClr val="bg1"/>
                </a:solidFill>
              </a:rPr>
              <a:t>, NPV </a:t>
            </a:r>
            <a:r>
              <a:rPr lang="en-US" dirty="0" err="1">
                <a:solidFill>
                  <a:schemeClr val="bg1"/>
                </a:solidFill>
              </a:rPr>
              <a:t>dari</a:t>
            </a:r>
            <a:r>
              <a:rPr lang="en-US" dirty="0">
                <a:solidFill>
                  <a:schemeClr val="bg1"/>
                </a:solidFill>
              </a:rPr>
              <a:t> </a:t>
            </a:r>
            <a:r>
              <a:rPr lang="en-US" dirty="0" err="1">
                <a:solidFill>
                  <a:schemeClr val="bg1"/>
                </a:solidFill>
              </a:rPr>
              <a:t>projeck</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jatuh</a:t>
            </a:r>
            <a:r>
              <a:rPr lang="en-US" dirty="0">
                <a:solidFill>
                  <a:schemeClr val="bg1"/>
                </a:solidFill>
              </a:rPr>
              <a:t>, </a:t>
            </a:r>
            <a:r>
              <a:rPr lang="en-US" dirty="0" err="1">
                <a:solidFill>
                  <a:schemeClr val="bg1"/>
                </a:solidFill>
              </a:rPr>
              <a:t>sebagaimana</a:t>
            </a:r>
            <a:r>
              <a:rPr lang="en-US" dirty="0">
                <a:solidFill>
                  <a:schemeClr val="bg1"/>
                </a:solidFill>
              </a:rPr>
              <a:t> </a:t>
            </a:r>
            <a:r>
              <a:rPr lang="en-US" dirty="0" err="1">
                <a:solidFill>
                  <a:schemeClr val="bg1"/>
                </a:solidFill>
              </a:rPr>
              <a:t>pengeluaran</a:t>
            </a:r>
            <a:r>
              <a:rPr lang="en-US" dirty="0">
                <a:solidFill>
                  <a:schemeClr val="bg1"/>
                </a:solidFill>
              </a:rPr>
              <a:t> </a:t>
            </a:r>
            <a:r>
              <a:rPr lang="en-US" dirty="0" err="1">
                <a:solidFill>
                  <a:schemeClr val="bg1"/>
                </a:solidFill>
              </a:rPr>
              <a:t>untuk</a:t>
            </a:r>
            <a:r>
              <a:rPr lang="en-US" dirty="0">
                <a:solidFill>
                  <a:schemeClr val="bg1"/>
                </a:solidFill>
              </a:rPr>
              <a:t> modal </a:t>
            </a:r>
            <a:r>
              <a:rPr lang="en-US" dirty="0" err="1">
                <a:solidFill>
                  <a:schemeClr val="bg1"/>
                </a:solidFill>
              </a:rPr>
              <a:t>meningkat</a:t>
            </a:r>
            <a:r>
              <a:rPr lang="en-US" dirty="0">
                <a:solidFill>
                  <a:schemeClr val="bg1"/>
                </a:solidFill>
              </a:rPr>
              <a:t>, </a:t>
            </a:r>
            <a:r>
              <a:rPr lang="en-US" dirty="0" err="1">
                <a:solidFill>
                  <a:schemeClr val="bg1"/>
                </a:solidFill>
              </a:rPr>
              <a:t>maka</a:t>
            </a:r>
            <a:r>
              <a:rPr lang="en-US" dirty="0">
                <a:solidFill>
                  <a:schemeClr val="bg1"/>
                </a:solidFill>
              </a:rPr>
              <a:t> net present value </a:t>
            </a:r>
            <a:r>
              <a:rPr lang="en-US" dirty="0" err="1">
                <a:solidFill>
                  <a:schemeClr val="bg1"/>
                </a:solidFill>
              </a:rPr>
              <a:t>akan</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nol</a:t>
            </a:r>
            <a:r>
              <a:rPr lang="en-US" dirty="0">
                <a:solidFill>
                  <a:schemeClr val="bg1"/>
                </a:solidFill>
              </a:rPr>
              <a:t> </a:t>
            </a:r>
            <a:r>
              <a:rPr lang="en-US" dirty="0" err="1">
                <a:solidFill>
                  <a:schemeClr val="bg1"/>
                </a:solidFill>
              </a:rPr>
              <a:t>sebelum</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negatif</a:t>
            </a:r>
            <a:endParaRPr lang="en-US" dirty="0">
              <a:solidFill>
                <a:schemeClr val="bg1"/>
              </a:solidFill>
            </a:endParaRPr>
          </a:p>
        </p:txBody>
      </p:sp>
      <p:pic>
        <p:nvPicPr>
          <p:cNvPr id="4" name="Picture 3"/>
          <p:cNvPicPr>
            <a:picLocks noChangeAspect="1"/>
          </p:cNvPicPr>
          <p:nvPr/>
        </p:nvPicPr>
        <p:blipFill>
          <a:blip r:embed="rId3"/>
          <a:stretch>
            <a:fillRect/>
          </a:stretch>
        </p:blipFill>
        <p:spPr>
          <a:xfrm>
            <a:off x="2159876" y="2311092"/>
            <a:ext cx="6984124" cy="4235481"/>
          </a:xfrm>
          <a:prstGeom prst="rect">
            <a:avLst/>
          </a:prstGeom>
        </p:spPr>
      </p:pic>
    </p:spTree>
    <p:extLst>
      <p:ext uri="{BB962C8B-B14F-4D97-AF65-F5344CB8AC3E}">
        <p14:creationId xmlns:p14="http://schemas.microsoft.com/office/powerpoint/2010/main" val="115899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chemeClr val="bg1"/>
                </a:solidFill>
              </a:rPr>
              <a:t>Pengantar</a:t>
            </a:r>
            <a:r>
              <a:rPr lang="en-US" dirty="0" smtClean="0">
                <a:solidFill>
                  <a:schemeClr val="bg1"/>
                </a:solidFill>
              </a:rPr>
              <a:t> &amp; </a:t>
            </a:r>
            <a:r>
              <a:rPr lang="en-US" dirty="0" err="1" smtClean="0">
                <a:solidFill>
                  <a:schemeClr val="bg1"/>
                </a:solidFill>
              </a:rPr>
              <a:t>Konteks</a:t>
            </a:r>
            <a:r>
              <a:rPr lang="en-US" dirty="0" smtClean="0">
                <a:solidFill>
                  <a:schemeClr val="bg1"/>
                </a:solidFill>
              </a:rPr>
              <a:t> </a:t>
            </a:r>
            <a:r>
              <a:rPr lang="en-US" dirty="0" err="1">
                <a:solidFill>
                  <a:schemeClr val="bg1"/>
                </a:solidFill>
              </a:rPr>
              <a:t>Sejarah</a:t>
            </a:r>
            <a:endParaRPr lang="en-US" dirty="0">
              <a:solidFill>
                <a:schemeClr val="bg1"/>
              </a:solidFill>
            </a:endParaRPr>
          </a:p>
          <a:p>
            <a:r>
              <a:rPr lang="en-US" dirty="0" err="1">
                <a:solidFill>
                  <a:schemeClr val="bg1"/>
                </a:solidFill>
              </a:rPr>
              <a:t>Investasi</a:t>
            </a:r>
            <a:r>
              <a:rPr lang="en-US" dirty="0">
                <a:solidFill>
                  <a:schemeClr val="bg1"/>
                </a:solidFill>
              </a:rPr>
              <a:t> di Cloud Computing</a:t>
            </a:r>
          </a:p>
          <a:p>
            <a:r>
              <a:rPr lang="en-US" dirty="0">
                <a:solidFill>
                  <a:schemeClr val="bg1"/>
                </a:solidFill>
              </a:rPr>
              <a:t>KPI (Key </a:t>
            </a:r>
            <a:r>
              <a:rPr lang="en-US" dirty="0" smtClean="0">
                <a:solidFill>
                  <a:schemeClr val="bg1"/>
                </a:solidFill>
              </a:rPr>
              <a:t>Performance Indicators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a:p>
            <a:r>
              <a:rPr lang="en-US" dirty="0">
                <a:solidFill>
                  <a:schemeClr val="bg1"/>
                </a:solidFill>
              </a:rPr>
              <a:t>CAPEX </a:t>
            </a:r>
            <a:r>
              <a:rPr lang="en-US" dirty="0" err="1">
                <a:solidFill>
                  <a:schemeClr val="bg1"/>
                </a:solidFill>
              </a:rPr>
              <a:t>vs</a:t>
            </a:r>
            <a:r>
              <a:rPr lang="en-US" dirty="0">
                <a:solidFill>
                  <a:schemeClr val="bg1"/>
                </a:solidFill>
              </a:rPr>
              <a:t> OPEX</a:t>
            </a:r>
          </a:p>
          <a:p>
            <a:r>
              <a:rPr lang="en-US" dirty="0">
                <a:solidFill>
                  <a:schemeClr val="bg1"/>
                </a:solidFill>
              </a:rPr>
              <a:t>TCO (Total Cost of Ownership</a:t>
            </a:r>
            <a:r>
              <a:rPr lang="en-US" dirty="0" smtClean="0">
                <a:solidFill>
                  <a:schemeClr val="bg1"/>
                </a:solidFill>
              </a:rPr>
              <a:t>)</a:t>
            </a:r>
          </a:p>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a:p>
            <a:r>
              <a:rPr lang="en-US" dirty="0">
                <a:solidFill>
                  <a:schemeClr val="bg1"/>
                </a:solidFill>
              </a:rPr>
              <a:t>Return on Capital Employed</a:t>
            </a:r>
          </a:p>
          <a:p>
            <a:r>
              <a:rPr lang="en-US" dirty="0">
                <a:solidFill>
                  <a:schemeClr val="bg1"/>
                </a:solidFill>
              </a:rPr>
              <a:t>Payback Period</a:t>
            </a:r>
          </a:p>
          <a:p>
            <a:r>
              <a:rPr lang="en-US" dirty="0">
                <a:solidFill>
                  <a:schemeClr val="bg1"/>
                </a:solidFill>
              </a:rPr>
              <a:t>NPV</a:t>
            </a:r>
          </a:p>
          <a:p>
            <a:r>
              <a:rPr lang="en-US" dirty="0">
                <a:solidFill>
                  <a:schemeClr val="bg1"/>
                </a:solidFill>
              </a:rPr>
              <a:t>IRR</a:t>
            </a:r>
          </a:p>
          <a:p>
            <a:r>
              <a:rPr lang="en-US" dirty="0">
                <a:solidFill>
                  <a:srgbClr val="FFFF00"/>
                </a:solidFill>
              </a:rPr>
              <a:t>EVA</a:t>
            </a:r>
          </a:p>
          <a:p>
            <a:r>
              <a:rPr lang="en-US" dirty="0">
                <a:solidFill>
                  <a:schemeClr val="bg1"/>
                </a:solidFill>
              </a:rPr>
              <a:t>KPI</a:t>
            </a:r>
          </a:p>
          <a:p>
            <a:r>
              <a:rPr lang="en-US" dirty="0">
                <a:solidFill>
                  <a:schemeClr val="bg1"/>
                </a:solidFill>
              </a:rPr>
              <a:t>Cloud </a:t>
            </a:r>
            <a:r>
              <a:rPr lang="en-US" dirty="0" smtClean="0">
                <a:solidFill>
                  <a:schemeClr val="bg1"/>
                </a:solidFill>
              </a:rPr>
              <a:t>ROI</a:t>
            </a:r>
            <a:endParaRPr lang="en-US" dirty="0">
              <a:solidFill>
                <a:schemeClr val="bg1"/>
              </a:solidFill>
            </a:endParaRPr>
          </a:p>
        </p:txBody>
      </p:sp>
    </p:spTree>
    <p:extLst>
      <p:ext uri="{BB962C8B-B14F-4D97-AF65-F5344CB8AC3E}">
        <p14:creationId xmlns:p14="http://schemas.microsoft.com/office/powerpoint/2010/main" val="2018509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a:solidFill>
                  <a:schemeClr val="bg1"/>
                </a:solidFill>
              </a:rPr>
              <a:t>EVA</a:t>
            </a: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dirty="0">
                <a:solidFill>
                  <a:schemeClr val="bg1"/>
                </a:solidFill>
              </a:rPr>
              <a:t>Economic Value Added (EVA) </a:t>
            </a:r>
            <a:r>
              <a:rPr lang="en-US" dirty="0" err="1">
                <a:solidFill>
                  <a:schemeClr val="bg1"/>
                </a:solidFill>
              </a:rPr>
              <a:t>atau</a:t>
            </a:r>
            <a:r>
              <a:rPr lang="en-US" dirty="0">
                <a:solidFill>
                  <a:schemeClr val="bg1"/>
                </a:solidFill>
              </a:rPr>
              <a:t> economic profit, </a:t>
            </a:r>
            <a:r>
              <a:rPr lang="en-US" dirty="0" err="1">
                <a:solidFill>
                  <a:schemeClr val="bg1"/>
                </a:solidFill>
              </a:rPr>
              <a:t>adalah</a:t>
            </a:r>
            <a:r>
              <a:rPr lang="en-US" dirty="0">
                <a:solidFill>
                  <a:schemeClr val="bg1"/>
                </a:solidFill>
              </a:rPr>
              <a:t> </a:t>
            </a:r>
            <a:r>
              <a:rPr lang="en-US" dirty="0" err="1">
                <a:solidFill>
                  <a:schemeClr val="bg1"/>
                </a:solidFill>
              </a:rPr>
              <a:t>pengukuran</a:t>
            </a:r>
            <a:r>
              <a:rPr lang="en-US" dirty="0">
                <a:solidFill>
                  <a:schemeClr val="bg1"/>
                </a:solidFill>
              </a:rPr>
              <a:t> yang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menentukan</a:t>
            </a:r>
            <a:r>
              <a:rPr lang="en-US" dirty="0">
                <a:solidFill>
                  <a:schemeClr val="bg1"/>
                </a:solidFill>
              </a:rPr>
              <a:t> </a:t>
            </a:r>
            <a:r>
              <a:rPr lang="en-US" dirty="0" err="1">
                <a:solidFill>
                  <a:schemeClr val="bg1"/>
                </a:solidFill>
              </a:rPr>
              <a:t>pelaksanaan</a:t>
            </a:r>
            <a:r>
              <a:rPr lang="en-US" dirty="0">
                <a:solidFill>
                  <a:schemeClr val="bg1"/>
                </a:solidFill>
              </a:rPr>
              <a:t> </a:t>
            </a:r>
            <a:r>
              <a:rPr lang="en-US" dirty="0" err="1">
                <a:solidFill>
                  <a:schemeClr val="bg1"/>
                </a:solidFill>
              </a:rPr>
              <a:t>keuangan</a:t>
            </a:r>
            <a:r>
              <a:rPr lang="en-US" dirty="0">
                <a:solidFill>
                  <a:schemeClr val="bg1"/>
                </a:solidFill>
              </a:rPr>
              <a:t> </a:t>
            </a:r>
            <a:r>
              <a:rPr lang="en-US" dirty="0" err="1">
                <a:solidFill>
                  <a:schemeClr val="bg1"/>
                </a:solidFill>
              </a:rPr>
              <a:t>perusahaan</a:t>
            </a:r>
            <a:r>
              <a:rPr lang="en-US" dirty="0">
                <a:solidFill>
                  <a:schemeClr val="bg1"/>
                </a:solidFill>
              </a:rPr>
              <a:t> yang </a:t>
            </a:r>
            <a:r>
              <a:rPr lang="en-US" dirty="0" err="1">
                <a:solidFill>
                  <a:schemeClr val="bg1"/>
                </a:solidFill>
              </a:rPr>
              <a:t>berdasar</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kekayaan</a:t>
            </a:r>
            <a:r>
              <a:rPr lang="en-US" dirty="0">
                <a:solidFill>
                  <a:schemeClr val="bg1"/>
                </a:solidFill>
              </a:rPr>
              <a:t> </a:t>
            </a:r>
            <a:r>
              <a:rPr lang="en-US" dirty="0" err="1">
                <a:solidFill>
                  <a:schemeClr val="bg1"/>
                </a:solidFill>
              </a:rPr>
              <a:t>sisa</a:t>
            </a:r>
            <a:r>
              <a:rPr lang="en-US" dirty="0">
                <a:solidFill>
                  <a:schemeClr val="bg1"/>
                </a:solidFill>
              </a:rPr>
              <a:t> yang </a:t>
            </a:r>
            <a:r>
              <a:rPr lang="en-US" dirty="0" err="1">
                <a:solidFill>
                  <a:schemeClr val="bg1"/>
                </a:solidFill>
              </a:rPr>
              <a:t>didapatkan</a:t>
            </a:r>
            <a:r>
              <a:rPr lang="en-US" dirty="0">
                <a:solidFill>
                  <a:schemeClr val="bg1"/>
                </a:solidFill>
              </a:rPr>
              <a:t>.</a:t>
            </a:r>
          </a:p>
        </p:txBody>
      </p:sp>
      <p:pic>
        <p:nvPicPr>
          <p:cNvPr id="4" name="Picture 3"/>
          <p:cNvPicPr>
            <a:picLocks noChangeAspect="1"/>
          </p:cNvPicPr>
          <p:nvPr/>
        </p:nvPicPr>
        <p:blipFill>
          <a:blip r:embed="rId3"/>
          <a:stretch>
            <a:fillRect/>
          </a:stretch>
        </p:blipFill>
        <p:spPr>
          <a:xfrm>
            <a:off x="3253932" y="1825624"/>
            <a:ext cx="5890068" cy="5032376"/>
          </a:xfrm>
          <a:prstGeom prst="rect">
            <a:avLst/>
          </a:prstGeom>
        </p:spPr>
      </p:pic>
    </p:spTree>
    <p:extLst>
      <p:ext uri="{BB962C8B-B14F-4D97-AF65-F5344CB8AC3E}">
        <p14:creationId xmlns:p14="http://schemas.microsoft.com/office/powerpoint/2010/main" val="96796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chemeClr val="bg1"/>
                </a:solidFill>
              </a:rPr>
              <a:t>Pengantar</a:t>
            </a:r>
            <a:r>
              <a:rPr lang="en-US" dirty="0" smtClean="0">
                <a:solidFill>
                  <a:schemeClr val="bg1"/>
                </a:solidFill>
              </a:rPr>
              <a:t> &amp; </a:t>
            </a:r>
            <a:r>
              <a:rPr lang="en-US" dirty="0" err="1" smtClean="0">
                <a:solidFill>
                  <a:schemeClr val="bg1"/>
                </a:solidFill>
              </a:rPr>
              <a:t>Konteks</a:t>
            </a:r>
            <a:r>
              <a:rPr lang="en-US" dirty="0" smtClean="0">
                <a:solidFill>
                  <a:schemeClr val="bg1"/>
                </a:solidFill>
              </a:rPr>
              <a:t> </a:t>
            </a:r>
            <a:r>
              <a:rPr lang="en-US" dirty="0" err="1">
                <a:solidFill>
                  <a:schemeClr val="bg1"/>
                </a:solidFill>
              </a:rPr>
              <a:t>Sejarah</a:t>
            </a:r>
            <a:endParaRPr lang="en-US" dirty="0">
              <a:solidFill>
                <a:schemeClr val="bg1"/>
              </a:solidFill>
            </a:endParaRPr>
          </a:p>
          <a:p>
            <a:r>
              <a:rPr lang="en-US" dirty="0" err="1">
                <a:solidFill>
                  <a:schemeClr val="bg1"/>
                </a:solidFill>
              </a:rPr>
              <a:t>Investasi</a:t>
            </a:r>
            <a:r>
              <a:rPr lang="en-US" dirty="0">
                <a:solidFill>
                  <a:schemeClr val="bg1"/>
                </a:solidFill>
              </a:rPr>
              <a:t> di Cloud Computing</a:t>
            </a:r>
          </a:p>
          <a:p>
            <a:r>
              <a:rPr lang="en-US" dirty="0">
                <a:solidFill>
                  <a:schemeClr val="bg1"/>
                </a:solidFill>
              </a:rPr>
              <a:t>KPI (Key </a:t>
            </a:r>
            <a:r>
              <a:rPr lang="en-US" dirty="0" smtClean="0">
                <a:solidFill>
                  <a:schemeClr val="bg1"/>
                </a:solidFill>
              </a:rPr>
              <a:t>Performance Indicators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a:p>
            <a:r>
              <a:rPr lang="en-US" dirty="0">
                <a:solidFill>
                  <a:schemeClr val="bg1"/>
                </a:solidFill>
              </a:rPr>
              <a:t>CAPEX </a:t>
            </a:r>
            <a:r>
              <a:rPr lang="en-US" dirty="0" err="1">
                <a:solidFill>
                  <a:schemeClr val="bg1"/>
                </a:solidFill>
              </a:rPr>
              <a:t>vs</a:t>
            </a:r>
            <a:r>
              <a:rPr lang="en-US" dirty="0">
                <a:solidFill>
                  <a:schemeClr val="bg1"/>
                </a:solidFill>
              </a:rPr>
              <a:t> OPEX</a:t>
            </a:r>
          </a:p>
          <a:p>
            <a:r>
              <a:rPr lang="en-US" dirty="0">
                <a:solidFill>
                  <a:schemeClr val="bg1"/>
                </a:solidFill>
              </a:rPr>
              <a:t>TCO (Total Cost of Ownership</a:t>
            </a:r>
            <a:r>
              <a:rPr lang="en-US" dirty="0" smtClean="0">
                <a:solidFill>
                  <a:schemeClr val="bg1"/>
                </a:solidFill>
              </a:rPr>
              <a:t>)</a:t>
            </a:r>
          </a:p>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a:p>
            <a:r>
              <a:rPr lang="en-US" dirty="0">
                <a:solidFill>
                  <a:schemeClr val="bg1"/>
                </a:solidFill>
              </a:rPr>
              <a:t>Return on Capital Employed</a:t>
            </a:r>
          </a:p>
          <a:p>
            <a:r>
              <a:rPr lang="en-US" dirty="0">
                <a:solidFill>
                  <a:schemeClr val="bg1"/>
                </a:solidFill>
              </a:rPr>
              <a:t>Payback Period</a:t>
            </a:r>
          </a:p>
          <a:p>
            <a:r>
              <a:rPr lang="en-US" dirty="0">
                <a:solidFill>
                  <a:schemeClr val="bg1"/>
                </a:solidFill>
              </a:rPr>
              <a:t>NPV</a:t>
            </a:r>
          </a:p>
          <a:p>
            <a:r>
              <a:rPr lang="en-US" dirty="0">
                <a:solidFill>
                  <a:schemeClr val="bg1"/>
                </a:solidFill>
              </a:rPr>
              <a:t>IRR</a:t>
            </a:r>
          </a:p>
          <a:p>
            <a:r>
              <a:rPr lang="en-US" dirty="0">
                <a:solidFill>
                  <a:schemeClr val="bg1"/>
                </a:solidFill>
              </a:rPr>
              <a:t>EVA</a:t>
            </a:r>
          </a:p>
          <a:p>
            <a:r>
              <a:rPr lang="en-US" dirty="0">
                <a:solidFill>
                  <a:srgbClr val="FFFF00"/>
                </a:solidFill>
              </a:rPr>
              <a:t>KPI</a:t>
            </a:r>
          </a:p>
          <a:p>
            <a:r>
              <a:rPr lang="en-US" dirty="0">
                <a:solidFill>
                  <a:schemeClr val="bg1"/>
                </a:solidFill>
              </a:rPr>
              <a:t>Cloud </a:t>
            </a:r>
            <a:r>
              <a:rPr lang="en-US" dirty="0" smtClean="0">
                <a:solidFill>
                  <a:schemeClr val="bg1"/>
                </a:solidFill>
              </a:rPr>
              <a:t>ROI</a:t>
            </a:r>
            <a:endParaRPr lang="en-US" dirty="0">
              <a:solidFill>
                <a:schemeClr val="bg1"/>
              </a:solidFill>
            </a:endParaRPr>
          </a:p>
        </p:txBody>
      </p:sp>
    </p:spTree>
    <p:extLst>
      <p:ext uri="{BB962C8B-B14F-4D97-AF65-F5344CB8AC3E}">
        <p14:creationId xmlns:p14="http://schemas.microsoft.com/office/powerpoint/2010/main" val="25788812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a:solidFill>
                  <a:schemeClr val="bg1"/>
                </a:solidFill>
              </a:rPr>
              <a:t>KPI</a:t>
            </a: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dirty="0">
                <a:solidFill>
                  <a:schemeClr val="bg1"/>
                </a:solidFill>
              </a:rPr>
              <a:t>Key Performance Indicators </a:t>
            </a:r>
            <a:r>
              <a:rPr lang="en-US" dirty="0" err="1">
                <a:solidFill>
                  <a:schemeClr val="bg1"/>
                </a:solidFill>
              </a:rPr>
              <a:t>atau</a:t>
            </a:r>
            <a:r>
              <a:rPr lang="en-US" dirty="0">
                <a:solidFill>
                  <a:schemeClr val="bg1"/>
                </a:solidFill>
              </a:rPr>
              <a:t> </a:t>
            </a:r>
            <a:r>
              <a:rPr lang="en-US" dirty="0" err="1">
                <a:solidFill>
                  <a:schemeClr val="bg1"/>
                </a:solidFill>
              </a:rPr>
              <a:t>kunci</a:t>
            </a:r>
            <a:r>
              <a:rPr lang="en-US" dirty="0">
                <a:solidFill>
                  <a:schemeClr val="bg1"/>
                </a:solidFill>
              </a:rPr>
              <a:t> </a:t>
            </a:r>
            <a:r>
              <a:rPr lang="en-US" dirty="0" err="1">
                <a:solidFill>
                  <a:schemeClr val="bg1"/>
                </a:solidFill>
              </a:rPr>
              <a:t>indikator</a:t>
            </a:r>
            <a:r>
              <a:rPr lang="en-US" dirty="0">
                <a:solidFill>
                  <a:schemeClr val="bg1"/>
                </a:solidFill>
              </a:rPr>
              <a:t> </a:t>
            </a:r>
            <a:r>
              <a:rPr lang="en-US" dirty="0" err="1">
                <a:solidFill>
                  <a:schemeClr val="bg1"/>
                </a:solidFill>
              </a:rPr>
              <a:t>pelaksanaan</a:t>
            </a:r>
            <a:r>
              <a:rPr lang="en-US" dirty="0">
                <a:solidFill>
                  <a:schemeClr val="bg1"/>
                </a:solidFill>
              </a:rPr>
              <a:t>, </a:t>
            </a:r>
            <a:r>
              <a:rPr lang="en-US" dirty="0" err="1">
                <a:solidFill>
                  <a:schemeClr val="bg1"/>
                </a:solidFill>
              </a:rPr>
              <a:t>adalah</a:t>
            </a:r>
            <a:r>
              <a:rPr lang="en-US" dirty="0">
                <a:solidFill>
                  <a:schemeClr val="bg1"/>
                </a:solidFill>
              </a:rPr>
              <a:t> </a:t>
            </a:r>
            <a:r>
              <a:rPr lang="en-US" dirty="0" err="1">
                <a:solidFill>
                  <a:schemeClr val="bg1"/>
                </a:solidFill>
              </a:rPr>
              <a:t>indikator-indikator</a:t>
            </a:r>
            <a:r>
              <a:rPr lang="en-US" dirty="0">
                <a:solidFill>
                  <a:schemeClr val="bg1"/>
                </a:solidFill>
              </a:rPr>
              <a:t> yang </a:t>
            </a:r>
            <a:r>
              <a:rPr lang="en-US" dirty="0" err="1">
                <a:solidFill>
                  <a:schemeClr val="bg1"/>
                </a:solidFill>
              </a:rPr>
              <a:t>merupakan</a:t>
            </a:r>
            <a:r>
              <a:rPr lang="en-US" dirty="0">
                <a:solidFill>
                  <a:schemeClr val="bg1"/>
                </a:solidFill>
              </a:rPr>
              <a:t> </a:t>
            </a:r>
            <a:r>
              <a:rPr lang="en-US" dirty="0" err="1">
                <a:solidFill>
                  <a:schemeClr val="bg1"/>
                </a:solidFill>
              </a:rPr>
              <a:t>kunci</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kinerja</a:t>
            </a:r>
            <a:r>
              <a:rPr lang="en-US" dirty="0">
                <a:solidFill>
                  <a:schemeClr val="bg1"/>
                </a:solidFill>
              </a:rPr>
              <a:t> </a:t>
            </a:r>
            <a:r>
              <a:rPr lang="en-US" dirty="0" err="1">
                <a:solidFill>
                  <a:schemeClr val="bg1"/>
                </a:solidFill>
              </a:rPr>
              <a:t>organisasi</a:t>
            </a:r>
            <a:r>
              <a:rPr lang="en-US" dirty="0">
                <a:solidFill>
                  <a:schemeClr val="bg1"/>
                </a:solidFill>
              </a:rPr>
              <a:t> yang </a:t>
            </a:r>
            <a:r>
              <a:rPr lang="en-US" dirty="0" err="1">
                <a:solidFill>
                  <a:schemeClr val="bg1"/>
                </a:solidFill>
              </a:rPr>
              <a:t>memanfaatkan</a:t>
            </a:r>
            <a:r>
              <a:rPr lang="en-US" dirty="0">
                <a:solidFill>
                  <a:schemeClr val="bg1"/>
                </a:solidFill>
              </a:rPr>
              <a:t> </a:t>
            </a:r>
            <a:r>
              <a:rPr lang="en-US" dirty="0" err="1">
                <a:solidFill>
                  <a:schemeClr val="bg1"/>
                </a:solidFill>
              </a:rPr>
              <a:t>layanan</a:t>
            </a:r>
            <a:r>
              <a:rPr lang="en-US" dirty="0">
                <a:solidFill>
                  <a:schemeClr val="bg1"/>
                </a:solidFill>
              </a:rPr>
              <a:t> </a:t>
            </a:r>
            <a:r>
              <a:rPr lang="en-US" dirty="0" smtClean="0">
                <a:solidFill>
                  <a:schemeClr val="bg1"/>
                </a:solidFill>
              </a:rPr>
              <a:t>cloud.</a:t>
            </a:r>
          </a:p>
          <a:p>
            <a:pPr lvl="1"/>
            <a:r>
              <a:rPr lang="en-US" dirty="0" err="1" smtClean="0">
                <a:solidFill>
                  <a:schemeClr val="bg1"/>
                </a:solidFill>
              </a:rPr>
              <a:t>aktif</a:t>
            </a:r>
            <a:r>
              <a:rPr lang="en-US" dirty="0" smtClean="0">
                <a:solidFill>
                  <a:schemeClr val="bg1"/>
                </a:solidFill>
              </a:rPr>
              <a:t> </a:t>
            </a:r>
            <a:r>
              <a:rPr lang="en-US" dirty="0" err="1">
                <a:solidFill>
                  <a:schemeClr val="bg1"/>
                </a:solidFill>
              </a:rPr>
              <a:t>mengelola</a:t>
            </a:r>
            <a:r>
              <a:rPr lang="en-US" dirty="0">
                <a:solidFill>
                  <a:schemeClr val="bg1"/>
                </a:solidFill>
              </a:rPr>
              <a:t> </a:t>
            </a:r>
            <a:r>
              <a:rPr lang="en-US" dirty="0" err="1">
                <a:solidFill>
                  <a:schemeClr val="bg1"/>
                </a:solidFill>
              </a:rPr>
              <a:t>layanan</a:t>
            </a:r>
            <a:r>
              <a:rPr lang="en-US" dirty="0">
                <a:solidFill>
                  <a:schemeClr val="bg1"/>
                </a:solidFill>
              </a:rPr>
              <a:t> </a:t>
            </a:r>
          </a:p>
          <a:p>
            <a:pPr lvl="1"/>
            <a:r>
              <a:rPr lang="en-US" dirty="0" err="1" smtClean="0">
                <a:solidFill>
                  <a:schemeClr val="bg1"/>
                </a:solidFill>
              </a:rPr>
              <a:t>memonitor</a:t>
            </a:r>
            <a:r>
              <a:rPr lang="en-US" dirty="0" smtClean="0">
                <a:solidFill>
                  <a:schemeClr val="bg1"/>
                </a:solidFill>
              </a:rPr>
              <a:t> </a:t>
            </a:r>
            <a:r>
              <a:rPr lang="en-US" dirty="0">
                <a:solidFill>
                  <a:schemeClr val="bg1"/>
                </a:solidFill>
              </a:rPr>
              <a:t>proses </a:t>
            </a:r>
            <a:r>
              <a:rPr lang="en-US" dirty="0" err="1">
                <a:solidFill>
                  <a:schemeClr val="bg1"/>
                </a:solidFill>
              </a:rPr>
              <a:t>untuk</a:t>
            </a:r>
            <a:r>
              <a:rPr lang="en-US" dirty="0">
                <a:solidFill>
                  <a:schemeClr val="bg1"/>
                </a:solidFill>
              </a:rPr>
              <a:t> </a:t>
            </a:r>
            <a:r>
              <a:rPr lang="en-US" dirty="0" err="1">
                <a:solidFill>
                  <a:schemeClr val="bg1"/>
                </a:solidFill>
              </a:rPr>
              <a:t>pengelolaan</a:t>
            </a:r>
            <a:r>
              <a:rPr lang="en-US" dirty="0">
                <a:solidFill>
                  <a:schemeClr val="bg1"/>
                </a:solidFill>
              </a:rPr>
              <a:t> </a:t>
            </a:r>
            <a:r>
              <a:rPr lang="en-US" dirty="0" err="1">
                <a:solidFill>
                  <a:schemeClr val="bg1"/>
                </a:solidFill>
              </a:rPr>
              <a:t>kualitas</a:t>
            </a:r>
            <a:r>
              <a:rPr lang="en-US" dirty="0">
                <a:solidFill>
                  <a:schemeClr val="bg1"/>
                </a:solidFill>
              </a:rPr>
              <a:t> </a:t>
            </a:r>
            <a:r>
              <a:rPr lang="en-US" dirty="0" err="1">
                <a:solidFill>
                  <a:schemeClr val="bg1"/>
                </a:solidFill>
              </a:rPr>
              <a:t>layanan</a:t>
            </a:r>
            <a:endParaRPr lang="en-US" dirty="0">
              <a:solidFill>
                <a:schemeClr val="bg1"/>
              </a:solidFill>
            </a:endParaRPr>
          </a:p>
          <a:p>
            <a:r>
              <a:rPr lang="en-US" dirty="0" smtClean="0">
                <a:solidFill>
                  <a:schemeClr val="bg1"/>
                </a:solidFill>
              </a:rPr>
              <a:t>Balanced </a:t>
            </a:r>
            <a:r>
              <a:rPr lang="en-US" dirty="0">
                <a:solidFill>
                  <a:schemeClr val="bg1"/>
                </a:solidFill>
              </a:rPr>
              <a:t>scorecard </a:t>
            </a:r>
            <a:r>
              <a:rPr lang="en-US" dirty="0" err="1">
                <a:solidFill>
                  <a:schemeClr val="bg1"/>
                </a:solidFill>
              </a:rPr>
              <a:t>merupakan</a:t>
            </a:r>
            <a:r>
              <a:rPr lang="en-US" dirty="0">
                <a:solidFill>
                  <a:schemeClr val="bg1"/>
                </a:solidFill>
              </a:rPr>
              <a:t> </a:t>
            </a:r>
            <a:r>
              <a:rPr lang="en-US" dirty="0" err="1">
                <a:solidFill>
                  <a:schemeClr val="bg1"/>
                </a:solidFill>
              </a:rPr>
              <a:t>pendekatan</a:t>
            </a:r>
            <a:r>
              <a:rPr lang="en-US" dirty="0">
                <a:solidFill>
                  <a:schemeClr val="bg1"/>
                </a:solidFill>
              </a:rPr>
              <a:t> yang </a:t>
            </a:r>
            <a:r>
              <a:rPr lang="en-US" dirty="0" err="1">
                <a:solidFill>
                  <a:schemeClr val="bg1"/>
                </a:solidFill>
              </a:rPr>
              <a:t>bisa</a:t>
            </a:r>
            <a:r>
              <a:rPr lang="en-US" dirty="0">
                <a:solidFill>
                  <a:schemeClr val="bg1"/>
                </a:solidFill>
              </a:rPr>
              <a:t>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mengelola</a:t>
            </a:r>
            <a:r>
              <a:rPr lang="en-US" dirty="0">
                <a:solidFill>
                  <a:schemeClr val="bg1"/>
                </a:solidFill>
              </a:rPr>
              <a:t> KPI.</a:t>
            </a:r>
          </a:p>
          <a:p>
            <a:r>
              <a:rPr lang="en-US" dirty="0" smtClean="0">
                <a:solidFill>
                  <a:schemeClr val="bg1"/>
                </a:solidFill>
              </a:rPr>
              <a:t>Balanced </a:t>
            </a:r>
            <a:r>
              <a:rPr lang="en-US" dirty="0">
                <a:solidFill>
                  <a:schemeClr val="bg1"/>
                </a:solidFill>
              </a:rPr>
              <a:t>scorecard, </a:t>
            </a:r>
            <a:r>
              <a:rPr lang="en-US" dirty="0" err="1">
                <a:solidFill>
                  <a:schemeClr val="bg1"/>
                </a:solidFill>
              </a:rPr>
              <a:t>adalah</a:t>
            </a:r>
            <a:r>
              <a:rPr lang="en-US" dirty="0">
                <a:solidFill>
                  <a:schemeClr val="bg1"/>
                </a:solidFill>
              </a:rPr>
              <a:t> </a:t>
            </a:r>
            <a:r>
              <a:rPr lang="en-US" dirty="0" err="1">
                <a:solidFill>
                  <a:schemeClr val="bg1"/>
                </a:solidFill>
              </a:rPr>
              <a:t>pendekatan</a:t>
            </a:r>
            <a:r>
              <a:rPr lang="en-US" dirty="0">
                <a:solidFill>
                  <a:schemeClr val="bg1"/>
                </a:solidFill>
              </a:rPr>
              <a:t> yang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mengukur</a:t>
            </a:r>
            <a:r>
              <a:rPr lang="en-US" dirty="0">
                <a:solidFill>
                  <a:schemeClr val="bg1"/>
                </a:solidFill>
              </a:rPr>
              <a:t> </a:t>
            </a:r>
            <a:r>
              <a:rPr lang="en-US" dirty="0" err="1">
                <a:solidFill>
                  <a:schemeClr val="bg1"/>
                </a:solidFill>
              </a:rPr>
              <a:t>keseimbangan</a:t>
            </a:r>
            <a:r>
              <a:rPr lang="en-US" dirty="0">
                <a:solidFill>
                  <a:schemeClr val="bg1"/>
                </a:solidFill>
              </a:rPr>
              <a:t> </a:t>
            </a:r>
            <a:r>
              <a:rPr lang="en-US" dirty="0" err="1">
                <a:solidFill>
                  <a:schemeClr val="bg1"/>
                </a:solidFill>
              </a:rPr>
              <a:t>antara</a:t>
            </a:r>
            <a:r>
              <a:rPr lang="en-US" dirty="0">
                <a:solidFill>
                  <a:schemeClr val="bg1"/>
                </a:solidFill>
              </a:rPr>
              <a:t> </a:t>
            </a:r>
            <a:r>
              <a:rPr lang="en-US" dirty="0" err="1">
                <a:solidFill>
                  <a:schemeClr val="bg1"/>
                </a:solidFill>
              </a:rPr>
              <a:t>tujuan</a:t>
            </a:r>
            <a:r>
              <a:rPr lang="en-US" dirty="0">
                <a:solidFill>
                  <a:schemeClr val="bg1"/>
                </a:solidFill>
              </a:rPr>
              <a:t> </a:t>
            </a:r>
            <a:r>
              <a:rPr lang="en-US" dirty="0" err="1">
                <a:solidFill>
                  <a:schemeClr val="bg1"/>
                </a:solidFill>
              </a:rPr>
              <a:t>bisnis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rasio</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pengukuran</a:t>
            </a:r>
            <a:r>
              <a:rPr lang="en-US" dirty="0">
                <a:solidFill>
                  <a:schemeClr val="bg1"/>
                </a:solidFill>
              </a:rPr>
              <a:t> yang </a:t>
            </a:r>
            <a:r>
              <a:rPr lang="en-US" dirty="0" err="1">
                <a:solidFill>
                  <a:schemeClr val="bg1"/>
                </a:solidFill>
              </a:rPr>
              <a:t>relevan</a:t>
            </a:r>
            <a:r>
              <a:rPr lang="en-US" dirty="0">
                <a:solidFill>
                  <a:schemeClr val="bg1"/>
                </a:solidFill>
              </a:rPr>
              <a:t>.</a:t>
            </a:r>
          </a:p>
        </p:txBody>
      </p:sp>
    </p:spTree>
    <p:extLst>
      <p:ext uri="{BB962C8B-B14F-4D97-AF65-F5344CB8AC3E}">
        <p14:creationId xmlns:p14="http://schemas.microsoft.com/office/powerpoint/2010/main" val="516679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chemeClr val="bg1"/>
                </a:solidFill>
              </a:rPr>
              <a:t>Pengantar</a:t>
            </a:r>
            <a:r>
              <a:rPr lang="en-US" dirty="0" smtClean="0">
                <a:solidFill>
                  <a:schemeClr val="bg1"/>
                </a:solidFill>
              </a:rPr>
              <a:t> &amp; </a:t>
            </a:r>
            <a:r>
              <a:rPr lang="en-US" dirty="0" err="1" smtClean="0">
                <a:solidFill>
                  <a:schemeClr val="bg1"/>
                </a:solidFill>
              </a:rPr>
              <a:t>Konteks</a:t>
            </a:r>
            <a:r>
              <a:rPr lang="en-US" dirty="0" smtClean="0">
                <a:solidFill>
                  <a:schemeClr val="bg1"/>
                </a:solidFill>
              </a:rPr>
              <a:t> </a:t>
            </a:r>
            <a:r>
              <a:rPr lang="en-US" dirty="0" err="1">
                <a:solidFill>
                  <a:schemeClr val="bg1"/>
                </a:solidFill>
              </a:rPr>
              <a:t>Sejarah</a:t>
            </a:r>
            <a:endParaRPr lang="en-US" dirty="0">
              <a:solidFill>
                <a:schemeClr val="bg1"/>
              </a:solidFill>
            </a:endParaRPr>
          </a:p>
          <a:p>
            <a:r>
              <a:rPr lang="en-US" dirty="0" err="1">
                <a:solidFill>
                  <a:schemeClr val="bg1"/>
                </a:solidFill>
              </a:rPr>
              <a:t>Investasi</a:t>
            </a:r>
            <a:r>
              <a:rPr lang="en-US" dirty="0">
                <a:solidFill>
                  <a:schemeClr val="bg1"/>
                </a:solidFill>
              </a:rPr>
              <a:t> di Cloud Computing</a:t>
            </a:r>
          </a:p>
          <a:p>
            <a:r>
              <a:rPr lang="en-US" dirty="0">
                <a:solidFill>
                  <a:schemeClr val="bg1"/>
                </a:solidFill>
              </a:rPr>
              <a:t>KPI (Key </a:t>
            </a:r>
            <a:r>
              <a:rPr lang="en-US" dirty="0" smtClean="0">
                <a:solidFill>
                  <a:schemeClr val="bg1"/>
                </a:solidFill>
              </a:rPr>
              <a:t>Performance Indicators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a:p>
            <a:r>
              <a:rPr lang="en-US" dirty="0">
                <a:solidFill>
                  <a:schemeClr val="bg1"/>
                </a:solidFill>
              </a:rPr>
              <a:t>CAPEX </a:t>
            </a:r>
            <a:r>
              <a:rPr lang="en-US" dirty="0" err="1">
                <a:solidFill>
                  <a:schemeClr val="bg1"/>
                </a:solidFill>
              </a:rPr>
              <a:t>vs</a:t>
            </a:r>
            <a:r>
              <a:rPr lang="en-US" dirty="0">
                <a:solidFill>
                  <a:schemeClr val="bg1"/>
                </a:solidFill>
              </a:rPr>
              <a:t> OPEX</a:t>
            </a:r>
          </a:p>
          <a:p>
            <a:r>
              <a:rPr lang="en-US" dirty="0">
                <a:solidFill>
                  <a:schemeClr val="bg1"/>
                </a:solidFill>
              </a:rPr>
              <a:t>TCO (Total Cost of Ownership</a:t>
            </a:r>
            <a:r>
              <a:rPr lang="en-US" dirty="0" smtClean="0">
                <a:solidFill>
                  <a:schemeClr val="bg1"/>
                </a:solidFill>
              </a:rPr>
              <a:t>)</a:t>
            </a:r>
          </a:p>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a:p>
            <a:r>
              <a:rPr lang="en-US" dirty="0">
                <a:solidFill>
                  <a:schemeClr val="bg1"/>
                </a:solidFill>
              </a:rPr>
              <a:t>Return on Capital Employed</a:t>
            </a:r>
          </a:p>
          <a:p>
            <a:r>
              <a:rPr lang="en-US" dirty="0">
                <a:solidFill>
                  <a:schemeClr val="bg1"/>
                </a:solidFill>
              </a:rPr>
              <a:t>Payback Period</a:t>
            </a:r>
          </a:p>
          <a:p>
            <a:r>
              <a:rPr lang="en-US" dirty="0">
                <a:solidFill>
                  <a:schemeClr val="bg1"/>
                </a:solidFill>
              </a:rPr>
              <a:t>NPV</a:t>
            </a:r>
          </a:p>
          <a:p>
            <a:r>
              <a:rPr lang="en-US" dirty="0">
                <a:solidFill>
                  <a:schemeClr val="bg1"/>
                </a:solidFill>
              </a:rPr>
              <a:t>IRR</a:t>
            </a:r>
          </a:p>
          <a:p>
            <a:r>
              <a:rPr lang="en-US" dirty="0">
                <a:solidFill>
                  <a:schemeClr val="bg1"/>
                </a:solidFill>
              </a:rPr>
              <a:t>EVA</a:t>
            </a:r>
          </a:p>
          <a:p>
            <a:r>
              <a:rPr lang="en-US" dirty="0">
                <a:solidFill>
                  <a:schemeClr val="bg1"/>
                </a:solidFill>
              </a:rPr>
              <a:t>KPI</a:t>
            </a:r>
          </a:p>
          <a:p>
            <a:r>
              <a:rPr lang="en-US" dirty="0">
                <a:solidFill>
                  <a:schemeClr val="bg1"/>
                </a:solidFill>
              </a:rPr>
              <a:t>Cloud </a:t>
            </a:r>
            <a:r>
              <a:rPr lang="en-US" dirty="0" smtClean="0">
                <a:solidFill>
                  <a:schemeClr val="bg1"/>
                </a:solidFill>
              </a:rPr>
              <a:t>ROI</a:t>
            </a:r>
            <a:endParaRPr lang="en-US" dirty="0">
              <a:solidFill>
                <a:schemeClr val="bg1"/>
              </a:solidFill>
            </a:endParaRPr>
          </a:p>
        </p:txBody>
      </p:sp>
    </p:spTree>
    <p:extLst>
      <p:ext uri="{BB962C8B-B14F-4D97-AF65-F5344CB8AC3E}">
        <p14:creationId xmlns:p14="http://schemas.microsoft.com/office/powerpoint/2010/main" val="18674009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chemeClr val="bg1"/>
                </a:solidFill>
              </a:rPr>
              <a:t>Pengantar</a:t>
            </a:r>
            <a:r>
              <a:rPr lang="en-US" dirty="0" smtClean="0">
                <a:solidFill>
                  <a:schemeClr val="bg1"/>
                </a:solidFill>
              </a:rPr>
              <a:t> &amp; </a:t>
            </a:r>
            <a:r>
              <a:rPr lang="en-US" dirty="0" err="1" smtClean="0">
                <a:solidFill>
                  <a:schemeClr val="bg1"/>
                </a:solidFill>
              </a:rPr>
              <a:t>Konteks</a:t>
            </a:r>
            <a:r>
              <a:rPr lang="en-US" dirty="0" smtClean="0">
                <a:solidFill>
                  <a:schemeClr val="bg1"/>
                </a:solidFill>
              </a:rPr>
              <a:t> </a:t>
            </a:r>
            <a:r>
              <a:rPr lang="en-US" dirty="0" err="1">
                <a:solidFill>
                  <a:schemeClr val="bg1"/>
                </a:solidFill>
              </a:rPr>
              <a:t>Sejarah</a:t>
            </a:r>
            <a:endParaRPr lang="en-US" dirty="0">
              <a:solidFill>
                <a:schemeClr val="bg1"/>
              </a:solidFill>
            </a:endParaRPr>
          </a:p>
          <a:p>
            <a:r>
              <a:rPr lang="en-US" dirty="0" err="1">
                <a:solidFill>
                  <a:schemeClr val="bg1"/>
                </a:solidFill>
              </a:rPr>
              <a:t>Investasi</a:t>
            </a:r>
            <a:r>
              <a:rPr lang="en-US" dirty="0">
                <a:solidFill>
                  <a:schemeClr val="bg1"/>
                </a:solidFill>
              </a:rPr>
              <a:t> di Cloud Computing</a:t>
            </a:r>
          </a:p>
          <a:p>
            <a:r>
              <a:rPr lang="en-US" dirty="0">
                <a:solidFill>
                  <a:schemeClr val="bg1"/>
                </a:solidFill>
              </a:rPr>
              <a:t>KPI (Key </a:t>
            </a:r>
            <a:r>
              <a:rPr lang="en-US" dirty="0" smtClean="0">
                <a:solidFill>
                  <a:schemeClr val="bg1"/>
                </a:solidFill>
              </a:rPr>
              <a:t>Performance Indicators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a:p>
            <a:r>
              <a:rPr lang="en-US" dirty="0">
                <a:solidFill>
                  <a:schemeClr val="bg1"/>
                </a:solidFill>
              </a:rPr>
              <a:t>CAPEX </a:t>
            </a:r>
            <a:r>
              <a:rPr lang="en-US" dirty="0" err="1">
                <a:solidFill>
                  <a:schemeClr val="bg1"/>
                </a:solidFill>
              </a:rPr>
              <a:t>vs</a:t>
            </a:r>
            <a:r>
              <a:rPr lang="en-US" dirty="0">
                <a:solidFill>
                  <a:schemeClr val="bg1"/>
                </a:solidFill>
              </a:rPr>
              <a:t> OPEX</a:t>
            </a:r>
          </a:p>
          <a:p>
            <a:r>
              <a:rPr lang="en-US" dirty="0">
                <a:solidFill>
                  <a:schemeClr val="bg1"/>
                </a:solidFill>
              </a:rPr>
              <a:t>TCO (Total Cost of Ownership</a:t>
            </a:r>
            <a:r>
              <a:rPr lang="en-US" dirty="0" smtClean="0">
                <a:solidFill>
                  <a:schemeClr val="bg1"/>
                </a:solidFill>
              </a:rPr>
              <a:t>)</a:t>
            </a:r>
          </a:p>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a:p>
            <a:r>
              <a:rPr lang="en-US" dirty="0">
                <a:solidFill>
                  <a:schemeClr val="bg1"/>
                </a:solidFill>
              </a:rPr>
              <a:t>Return on Capital Employed</a:t>
            </a:r>
          </a:p>
          <a:p>
            <a:r>
              <a:rPr lang="en-US" dirty="0">
                <a:solidFill>
                  <a:schemeClr val="bg1"/>
                </a:solidFill>
              </a:rPr>
              <a:t>Payback Period</a:t>
            </a:r>
          </a:p>
          <a:p>
            <a:r>
              <a:rPr lang="en-US" dirty="0">
                <a:solidFill>
                  <a:schemeClr val="bg1"/>
                </a:solidFill>
              </a:rPr>
              <a:t>NPV</a:t>
            </a:r>
          </a:p>
          <a:p>
            <a:r>
              <a:rPr lang="en-US" dirty="0">
                <a:solidFill>
                  <a:schemeClr val="bg1"/>
                </a:solidFill>
              </a:rPr>
              <a:t>IRR</a:t>
            </a:r>
          </a:p>
          <a:p>
            <a:r>
              <a:rPr lang="en-US" dirty="0">
                <a:solidFill>
                  <a:schemeClr val="bg1"/>
                </a:solidFill>
              </a:rPr>
              <a:t>EVA</a:t>
            </a:r>
          </a:p>
          <a:p>
            <a:r>
              <a:rPr lang="en-US" dirty="0">
                <a:solidFill>
                  <a:schemeClr val="bg1"/>
                </a:solidFill>
              </a:rPr>
              <a:t>KPI</a:t>
            </a:r>
          </a:p>
          <a:p>
            <a:r>
              <a:rPr lang="en-US" dirty="0">
                <a:solidFill>
                  <a:srgbClr val="FFFF00"/>
                </a:solidFill>
              </a:rPr>
              <a:t>Cloud </a:t>
            </a:r>
            <a:r>
              <a:rPr lang="en-US" dirty="0" smtClean="0">
                <a:solidFill>
                  <a:srgbClr val="FFFF00"/>
                </a:solidFill>
              </a:rPr>
              <a:t>ROI</a:t>
            </a:r>
            <a:endParaRPr lang="en-US" dirty="0">
              <a:solidFill>
                <a:srgbClr val="FFFF00"/>
              </a:solidFill>
            </a:endParaRPr>
          </a:p>
        </p:txBody>
      </p:sp>
    </p:spTree>
    <p:extLst>
      <p:ext uri="{BB962C8B-B14F-4D97-AF65-F5344CB8AC3E}">
        <p14:creationId xmlns:p14="http://schemas.microsoft.com/office/powerpoint/2010/main" val="1920563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a:solidFill>
                  <a:schemeClr val="bg1"/>
                </a:solidFill>
              </a:rPr>
              <a:t>Cloud ROI</a:t>
            </a: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dirty="0">
                <a:solidFill>
                  <a:schemeClr val="bg1"/>
                </a:solidFill>
              </a:rPr>
              <a:t>Return on Investment, </a:t>
            </a:r>
            <a:r>
              <a:rPr lang="en-US" dirty="0" err="1">
                <a:solidFill>
                  <a:schemeClr val="bg1"/>
                </a:solidFill>
              </a:rPr>
              <a:t>adalah</a:t>
            </a:r>
            <a:r>
              <a:rPr lang="en-US" dirty="0">
                <a:solidFill>
                  <a:schemeClr val="bg1"/>
                </a:solidFill>
              </a:rPr>
              <a:t> </a:t>
            </a:r>
            <a:r>
              <a:rPr lang="en-US" dirty="0" err="1">
                <a:solidFill>
                  <a:schemeClr val="bg1"/>
                </a:solidFill>
              </a:rPr>
              <a:t>rasio</a:t>
            </a:r>
            <a:r>
              <a:rPr lang="en-US" dirty="0">
                <a:solidFill>
                  <a:schemeClr val="bg1"/>
                </a:solidFill>
              </a:rPr>
              <a:t> </a:t>
            </a:r>
            <a:r>
              <a:rPr lang="en-US" dirty="0" err="1">
                <a:solidFill>
                  <a:schemeClr val="bg1"/>
                </a:solidFill>
              </a:rPr>
              <a:t>uang</a:t>
            </a:r>
            <a:r>
              <a:rPr lang="en-US" dirty="0">
                <a:solidFill>
                  <a:schemeClr val="bg1"/>
                </a:solidFill>
              </a:rPr>
              <a:t> yang </a:t>
            </a:r>
            <a:r>
              <a:rPr lang="en-US" dirty="0" err="1">
                <a:solidFill>
                  <a:schemeClr val="bg1"/>
                </a:solidFill>
              </a:rPr>
              <a:t>diperoleh</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hilang</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suatu</a:t>
            </a:r>
            <a:r>
              <a:rPr lang="en-US" dirty="0">
                <a:solidFill>
                  <a:schemeClr val="bg1"/>
                </a:solidFill>
              </a:rPr>
              <a:t> </a:t>
            </a:r>
            <a:r>
              <a:rPr lang="en-US" dirty="0" err="1">
                <a:solidFill>
                  <a:schemeClr val="bg1"/>
                </a:solidFill>
              </a:rPr>
              <a:t>investasi</a:t>
            </a:r>
            <a:r>
              <a:rPr lang="en-US" dirty="0">
                <a:solidFill>
                  <a:schemeClr val="bg1"/>
                </a:solidFill>
              </a:rPr>
              <a:t>, </a:t>
            </a:r>
            <a:r>
              <a:rPr lang="en-US" dirty="0" err="1">
                <a:solidFill>
                  <a:schemeClr val="bg1"/>
                </a:solidFill>
              </a:rPr>
              <a:t>relatif</a:t>
            </a:r>
            <a:r>
              <a:rPr lang="en-US" dirty="0">
                <a:solidFill>
                  <a:schemeClr val="bg1"/>
                </a:solidFill>
              </a:rPr>
              <a:t> </a:t>
            </a:r>
            <a:r>
              <a:rPr lang="en-US" dirty="0" err="1">
                <a:solidFill>
                  <a:schemeClr val="bg1"/>
                </a:solidFill>
              </a:rPr>
              <a:t>terhadap</a:t>
            </a:r>
            <a:r>
              <a:rPr lang="en-US" dirty="0">
                <a:solidFill>
                  <a:schemeClr val="bg1"/>
                </a:solidFill>
              </a:rPr>
              <a:t> </a:t>
            </a:r>
            <a:r>
              <a:rPr lang="en-US" dirty="0" err="1">
                <a:solidFill>
                  <a:schemeClr val="bg1"/>
                </a:solidFill>
              </a:rPr>
              <a:t>jumlah</a:t>
            </a:r>
            <a:r>
              <a:rPr lang="en-US" dirty="0">
                <a:solidFill>
                  <a:schemeClr val="bg1"/>
                </a:solidFill>
              </a:rPr>
              <a:t> </a:t>
            </a:r>
            <a:r>
              <a:rPr lang="en-US" dirty="0" err="1">
                <a:solidFill>
                  <a:schemeClr val="bg1"/>
                </a:solidFill>
              </a:rPr>
              <a:t>uang</a:t>
            </a:r>
            <a:r>
              <a:rPr lang="en-US" dirty="0">
                <a:solidFill>
                  <a:schemeClr val="bg1"/>
                </a:solidFill>
              </a:rPr>
              <a:t> yang </a:t>
            </a:r>
            <a:r>
              <a:rPr lang="en-US" dirty="0" err="1">
                <a:solidFill>
                  <a:schemeClr val="bg1"/>
                </a:solidFill>
              </a:rPr>
              <a:t>diinvestasikan</a:t>
            </a:r>
            <a:r>
              <a:rPr lang="en-US" dirty="0" smtClean="0">
                <a:solidFill>
                  <a:schemeClr val="bg1"/>
                </a:solidFill>
              </a:rPr>
              <a:t>.</a:t>
            </a:r>
          </a:p>
          <a:p>
            <a:r>
              <a:rPr lang="en-US" dirty="0" err="1">
                <a:solidFill>
                  <a:schemeClr val="bg1"/>
                </a:solidFill>
              </a:rPr>
              <a:t>Peningkatan</a:t>
            </a:r>
            <a:r>
              <a:rPr lang="en-US" dirty="0">
                <a:solidFill>
                  <a:schemeClr val="bg1"/>
                </a:solidFill>
              </a:rPr>
              <a:t> cloud </a:t>
            </a:r>
            <a:r>
              <a:rPr lang="en-US" dirty="0" smtClean="0">
                <a:solidFill>
                  <a:schemeClr val="bg1"/>
                </a:solidFill>
              </a:rPr>
              <a:t>ROI:</a:t>
            </a:r>
            <a:endParaRPr lang="en-US" dirty="0">
              <a:solidFill>
                <a:schemeClr val="bg1"/>
              </a:solidFill>
            </a:endParaRPr>
          </a:p>
          <a:p>
            <a:pPr lvl="1"/>
            <a:r>
              <a:rPr lang="en-US" dirty="0">
                <a:solidFill>
                  <a:schemeClr val="bg1"/>
                </a:solidFill>
              </a:rPr>
              <a:t>Value linking</a:t>
            </a:r>
          </a:p>
          <a:p>
            <a:pPr lvl="1"/>
            <a:r>
              <a:rPr lang="en-US" dirty="0">
                <a:solidFill>
                  <a:schemeClr val="bg1"/>
                </a:solidFill>
              </a:rPr>
              <a:t>Value acceleration</a:t>
            </a:r>
          </a:p>
          <a:p>
            <a:pPr lvl="1"/>
            <a:r>
              <a:rPr lang="en-US" dirty="0">
                <a:solidFill>
                  <a:schemeClr val="bg1"/>
                </a:solidFill>
              </a:rPr>
              <a:t>Value restructuring</a:t>
            </a:r>
          </a:p>
          <a:p>
            <a:pPr lvl="1"/>
            <a:r>
              <a:rPr lang="en-US" dirty="0">
                <a:solidFill>
                  <a:schemeClr val="bg1"/>
                </a:solidFill>
              </a:rPr>
              <a:t>Innovation valuation</a:t>
            </a:r>
          </a:p>
        </p:txBody>
      </p:sp>
    </p:spTree>
    <p:extLst>
      <p:ext uri="{BB962C8B-B14F-4D97-AF65-F5344CB8AC3E}">
        <p14:creationId xmlns:p14="http://schemas.microsoft.com/office/powerpoint/2010/main" val="694986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err="1" smtClean="0">
                <a:solidFill>
                  <a:schemeClr val="bg1"/>
                </a:solidFill>
              </a:rPr>
              <a:t>Tugas</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lstStyle/>
          <a:p>
            <a:r>
              <a:rPr lang="en-US" dirty="0" smtClean="0">
                <a:solidFill>
                  <a:schemeClr val="bg1"/>
                </a:solidFill>
              </a:rPr>
              <a:t>join to group Facebook</a:t>
            </a:r>
          </a:p>
          <a:p>
            <a:pPr marL="0" indent="0">
              <a:buNone/>
            </a:pPr>
            <a:r>
              <a:rPr lang="en-US" dirty="0">
                <a:solidFill>
                  <a:schemeClr val="bg1"/>
                </a:solidFill>
              </a:rPr>
              <a:t>	</a:t>
            </a:r>
            <a:r>
              <a:rPr lang="en-US" dirty="0" smtClean="0">
                <a:solidFill>
                  <a:schemeClr val="bg1"/>
                </a:solidFill>
              </a:rPr>
              <a:t>(</a:t>
            </a:r>
            <a:r>
              <a:rPr lang="en-US" dirty="0" err="1">
                <a:solidFill>
                  <a:srgbClr val="FFFF00"/>
                </a:solidFill>
              </a:rPr>
              <a:t>Konsep</a:t>
            </a:r>
            <a:r>
              <a:rPr lang="en-US" dirty="0">
                <a:solidFill>
                  <a:srgbClr val="FFFF00"/>
                </a:solidFill>
              </a:rPr>
              <a:t> Cloud Computing - </a:t>
            </a:r>
            <a:r>
              <a:rPr lang="en-US">
                <a:solidFill>
                  <a:srgbClr val="FFFF00"/>
                </a:solidFill>
              </a:rPr>
              <a:t>S.2.2</a:t>
            </a:r>
            <a:r>
              <a:rPr lang="en-US" smtClean="0">
                <a:solidFill>
                  <a:schemeClr val="bg1"/>
                </a:solidFill>
              </a:rPr>
              <a:t>)</a:t>
            </a:r>
            <a:endParaRPr lang="en-US" dirty="0" smtClean="0">
              <a:solidFill>
                <a:schemeClr val="bg1"/>
              </a:solidFill>
            </a:endParaRPr>
          </a:p>
        </p:txBody>
      </p:sp>
    </p:spTree>
    <p:extLst>
      <p:ext uri="{BB962C8B-B14F-4D97-AF65-F5344CB8AC3E}">
        <p14:creationId xmlns:p14="http://schemas.microsoft.com/office/powerpoint/2010/main" val="78786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err="1" smtClean="0">
                <a:solidFill>
                  <a:schemeClr val="bg1"/>
                </a:solidFill>
              </a:rPr>
              <a:t>Referensi</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dirty="0">
                <a:solidFill>
                  <a:schemeClr val="bg1"/>
                </a:solidFill>
              </a:rPr>
              <a:t>Richard Hill,  Laurie Hirsch,  Peter Lake,  </a:t>
            </a:r>
            <a:r>
              <a:rPr lang="en-US" dirty="0" err="1">
                <a:solidFill>
                  <a:schemeClr val="bg1"/>
                </a:solidFill>
              </a:rPr>
              <a:t>Siavash</a:t>
            </a:r>
            <a:r>
              <a:rPr lang="en-US" dirty="0">
                <a:solidFill>
                  <a:schemeClr val="bg1"/>
                </a:solidFill>
              </a:rPr>
              <a:t> </a:t>
            </a:r>
            <a:r>
              <a:rPr lang="en-US" dirty="0" err="1">
                <a:solidFill>
                  <a:schemeClr val="bg1"/>
                </a:solidFill>
              </a:rPr>
              <a:t>Moshiri</a:t>
            </a:r>
            <a:r>
              <a:rPr lang="en-US" dirty="0">
                <a:solidFill>
                  <a:schemeClr val="bg1"/>
                </a:solidFill>
              </a:rPr>
              <a:t>  (auth.) Guide to Cloud Computing - Principles and Practice, Springer, 2013.</a:t>
            </a:r>
          </a:p>
          <a:p>
            <a:r>
              <a:rPr lang="en-US" dirty="0" err="1">
                <a:solidFill>
                  <a:schemeClr val="bg1"/>
                </a:solidFill>
              </a:rPr>
              <a:t>Rajkumar</a:t>
            </a:r>
            <a:r>
              <a:rPr lang="en-US" dirty="0">
                <a:solidFill>
                  <a:schemeClr val="bg1"/>
                </a:solidFill>
              </a:rPr>
              <a:t>, Cristian, </a:t>
            </a:r>
            <a:r>
              <a:rPr lang="en-US" dirty="0" err="1">
                <a:solidFill>
                  <a:schemeClr val="bg1"/>
                </a:solidFill>
              </a:rPr>
              <a:t>S.Thamarai</a:t>
            </a:r>
            <a:r>
              <a:rPr lang="en-US" dirty="0">
                <a:solidFill>
                  <a:schemeClr val="bg1"/>
                </a:solidFill>
              </a:rPr>
              <a:t>, Mastering Cloud Computing foundation and application programming, </a:t>
            </a:r>
            <a:r>
              <a:rPr lang="en-US" dirty="0" err="1">
                <a:solidFill>
                  <a:schemeClr val="bg1"/>
                </a:solidFill>
              </a:rPr>
              <a:t>morgan</a:t>
            </a:r>
            <a:r>
              <a:rPr lang="en-US" dirty="0">
                <a:solidFill>
                  <a:schemeClr val="bg1"/>
                </a:solidFill>
              </a:rPr>
              <a:t> </a:t>
            </a:r>
            <a:r>
              <a:rPr lang="en-US" dirty="0" err="1">
                <a:solidFill>
                  <a:schemeClr val="bg1"/>
                </a:solidFill>
              </a:rPr>
              <a:t>kaufman</a:t>
            </a:r>
            <a:r>
              <a:rPr lang="en-US" dirty="0">
                <a:solidFill>
                  <a:schemeClr val="bg1"/>
                </a:solidFill>
              </a:rPr>
              <a:t>, 2013.</a:t>
            </a:r>
          </a:p>
          <a:p>
            <a:r>
              <a:rPr lang="en-US" dirty="0">
                <a:solidFill>
                  <a:schemeClr val="bg1"/>
                </a:solidFill>
              </a:rPr>
              <a:t>Lee </a:t>
            </a:r>
            <a:r>
              <a:rPr lang="en-US" dirty="0" err="1">
                <a:solidFill>
                  <a:schemeClr val="bg1"/>
                </a:solidFill>
              </a:rPr>
              <a:t>Newcombe</a:t>
            </a:r>
            <a:r>
              <a:rPr lang="en-US" dirty="0">
                <a:solidFill>
                  <a:schemeClr val="bg1"/>
                </a:solidFill>
              </a:rPr>
              <a:t>, Securing Cloud Services, </a:t>
            </a:r>
            <a:r>
              <a:rPr lang="en-US" dirty="0" err="1">
                <a:solidFill>
                  <a:schemeClr val="bg1"/>
                </a:solidFill>
              </a:rPr>
              <a:t>Capgemini</a:t>
            </a:r>
            <a:r>
              <a:rPr lang="en-US" dirty="0">
                <a:solidFill>
                  <a:schemeClr val="bg1"/>
                </a:solidFill>
              </a:rPr>
              <a:t>, 2012.</a:t>
            </a:r>
          </a:p>
          <a:p>
            <a:r>
              <a:rPr lang="en-US" dirty="0">
                <a:solidFill>
                  <a:schemeClr val="bg1"/>
                </a:solidFill>
              </a:rPr>
              <a:t>S. </a:t>
            </a:r>
            <a:r>
              <a:rPr lang="en-US">
                <a:solidFill>
                  <a:schemeClr val="bg1"/>
                </a:solidFill>
              </a:rPr>
              <a:t>Srinivasan, Cloud Computing Basics, Springer, 2014.</a:t>
            </a:r>
            <a:endParaRPr lang="en-US" dirty="0">
              <a:solidFill>
                <a:schemeClr val="bg1"/>
              </a:solidFill>
            </a:endParaRPr>
          </a:p>
        </p:txBody>
      </p:sp>
    </p:spTree>
    <p:extLst>
      <p:ext uri="{BB962C8B-B14F-4D97-AF65-F5344CB8AC3E}">
        <p14:creationId xmlns:p14="http://schemas.microsoft.com/office/powerpoint/2010/main" val="3899752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rgbClr val="FFFF00"/>
                </a:solidFill>
              </a:rPr>
              <a:t>Pengantar</a:t>
            </a:r>
            <a:r>
              <a:rPr lang="en-US" dirty="0" smtClean="0">
                <a:solidFill>
                  <a:srgbClr val="FFFF00"/>
                </a:solidFill>
              </a:rPr>
              <a:t> &amp; </a:t>
            </a:r>
            <a:r>
              <a:rPr lang="en-US" dirty="0" err="1" smtClean="0">
                <a:solidFill>
                  <a:srgbClr val="FFFF00"/>
                </a:solidFill>
              </a:rPr>
              <a:t>Konteks</a:t>
            </a:r>
            <a:r>
              <a:rPr lang="en-US" dirty="0" smtClean="0">
                <a:solidFill>
                  <a:srgbClr val="FFFF00"/>
                </a:solidFill>
              </a:rPr>
              <a:t> </a:t>
            </a:r>
            <a:r>
              <a:rPr lang="en-US" dirty="0" err="1">
                <a:solidFill>
                  <a:srgbClr val="FFFF00"/>
                </a:solidFill>
              </a:rPr>
              <a:t>Sejarah</a:t>
            </a:r>
            <a:endParaRPr lang="en-US" dirty="0">
              <a:solidFill>
                <a:srgbClr val="FFFF00"/>
              </a:solidFill>
            </a:endParaRPr>
          </a:p>
          <a:p>
            <a:r>
              <a:rPr lang="en-US" dirty="0" err="1">
                <a:solidFill>
                  <a:schemeClr val="bg1"/>
                </a:solidFill>
              </a:rPr>
              <a:t>Investasi</a:t>
            </a:r>
            <a:r>
              <a:rPr lang="en-US" dirty="0">
                <a:solidFill>
                  <a:schemeClr val="bg1"/>
                </a:solidFill>
              </a:rPr>
              <a:t> di Cloud Computing</a:t>
            </a:r>
          </a:p>
          <a:p>
            <a:r>
              <a:rPr lang="en-US" dirty="0">
                <a:solidFill>
                  <a:schemeClr val="bg1"/>
                </a:solidFill>
              </a:rPr>
              <a:t>KPI (Key </a:t>
            </a:r>
            <a:r>
              <a:rPr lang="en-US" dirty="0" smtClean="0">
                <a:solidFill>
                  <a:schemeClr val="bg1"/>
                </a:solidFill>
              </a:rPr>
              <a:t>Performance Indicators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a:p>
            <a:r>
              <a:rPr lang="en-US" dirty="0">
                <a:solidFill>
                  <a:schemeClr val="bg1"/>
                </a:solidFill>
              </a:rPr>
              <a:t>CAPEX </a:t>
            </a:r>
            <a:r>
              <a:rPr lang="en-US" dirty="0" err="1">
                <a:solidFill>
                  <a:schemeClr val="bg1"/>
                </a:solidFill>
              </a:rPr>
              <a:t>vs</a:t>
            </a:r>
            <a:r>
              <a:rPr lang="en-US" dirty="0">
                <a:solidFill>
                  <a:schemeClr val="bg1"/>
                </a:solidFill>
              </a:rPr>
              <a:t> OPEX</a:t>
            </a:r>
          </a:p>
          <a:p>
            <a:r>
              <a:rPr lang="en-US" dirty="0">
                <a:solidFill>
                  <a:schemeClr val="bg1"/>
                </a:solidFill>
              </a:rPr>
              <a:t>TCO (Total Cost of Ownership</a:t>
            </a:r>
            <a:r>
              <a:rPr lang="en-US" dirty="0" smtClean="0">
                <a:solidFill>
                  <a:schemeClr val="bg1"/>
                </a:solidFill>
              </a:rPr>
              <a:t>)</a:t>
            </a:r>
          </a:p>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a:p>
            <a:r>
              <a:rPr lang="en-US" dirty="0">
                <a:solidFill>
                  <a:schemeClr val="bg1"/>
                </a:solidFill>
              </a:rPr>
              <a:t>Return on Capital Employed</a:t>
            </a:r>
          </a:p>
          <a:p>
            <a:r>
              <a:rPr lang="en-US" dirty="0">
                <a:solidFill>
                  <a:schemeClr val="bg1"/>
                </a:solidFill>
              </a:rPr>
              <a:t>Payback Period</a:t>
            </a:r>
          </a:p>
          <a:p>
            <a:r>
              <a:rPr lang="en-US" dirty="0">
                <a:solidFill>
                  <a:schemeClr val="bg1"/>
                </a:solidFill>
              </a:rPr>
              <a:t>NPV</a:t>
            </a:r>
          </a:p>
          <a:p>
            <a:r>
              <a:rPr lang="en-US" dirty="0">
                <a:solidFill>
                  <a:schemeClr val="bg1"/>
                </a:solidFill>
              </a:rPr>
              <a:t>IRR</a:t>
            </a:r>
          </a:p>
          <a:p>
            <a:r>
              <a:rPr lang="en-US" dirty="0">
                <a:solidFill>
                  <a:schemeClr val="bg1"/>
                </a:solidFill>
              </a:rPr>
              <a:t>EVA</a:t>
            </a:r>
          </a:p>
          <a:p>
            <a:r>
              <a:rPr lang="en-US" dirty="0">
                <a:solidFill>
                  <a:schemeClr val="bg1"/>
                </a:solidFill>
              </a:rPr>
              <a:t>KPI</a:t>
            </a:r>
          </a:p>
          <a:p>
            <a:r>
              <a:rPr lang="en-US" dirty="0">
                <a:solidFill>
                  <a:schemeClr val="bg1"/>
                </a:solidFill>
              </a:rPr>
              <a:t>Cloud </a:t>
            </a:r>
            <a:r>
              <a:rPr lang="en-US" dirty="0" smtClean="0">
                <a:solidFill>
                  <a:schemeClr val="bg1"/>
                </a:solidFill>
              </a:rPr>
              <a:t>ROI</a:t>
            </a:r>
            <a:endParaRPr lang="en-US" dirty="0">
              <a:solidFill>
                <a:schemeClr val="bg1"/>
              </a:solidFill>
            </a:endParaRPr>
          </a:p>
        </p:txBody>
      </p:sp>
    </p:spTree>
    <p:extLst>
      <p:ext uri="{BB962C8B-B14F-4D97-AF65-F5344CB8AC3E}">
        <p14:creationId xmlns:p14="http://schemas.microsoft.com/office/powerpoint/2010/main" val="3342119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err="1">
                <a:solidFill>
                  <a:schemeClr val="bg1"/>
                </a:solidFill>
              </a:rPr>
              <a:t>Pengantar</a:t>
            </a:r>
            <a:r>
              <a:rPr lang="en-US" dirty="0">
                <a:solidFill>
                  <a:schemeClr val="bg1"/>
                </a:solidFill>
              </a:rPr>
              <a:t> &amp; </a:t>
            </a:r>
            <a:r>
              <a:rPr lang="en-US" dirty="0" err="1">
                <a:solidFill>
                  <a:schemeClr val="bg1"/>
                </a:solidFill>
              </a:rPr>
              <a:t>Konteks</a:t>
            </a:r>
            <a:r>
              <a:rPr lang="en-US" dirty="0">
                <a:solidFill>
                  <a:schemeClr val="bg1"/>
                </a:solidFill>
              </a:rPr>
              <a:t> </a:t>
            </a:r>
            <a:r>
              <a:rPr lang="en-US" dirty="0" err="1">
                <a:solidFill>
                  <a:schemeClr val="bg1"/>
                </a:solidFill>
              </a:rPr>
              <a:t>Sejarah</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dirty="0" err="1">
                <a:solidFill>
                  <a:schemeClr val="bg1"/>
                </a:solidFill>
              </a:rPr>
              <a:t>Keuntungan</a:t>
            </a:r>
            <a:r>
              <a:rPr lang="en-US" dirty="0">
                <a:solidFill>
                  <a:schemeClr val="bg1"/>
                </a:solidFill>
              </a:rPr>
              <a:t> </a:t>
            </a:r>
            <a:r>
              <a:rPr lang="en-US" dirty="0" err="1">
                <a:solidFill>
                  <a:schemeClr val="bg1"/>
                </a:solidFill>
              </a:rPr>
              <a:t>teknis</a:t>
            </a:r>
            <a:r>
              <a:rPr lang="en-US" dirty="0">
                <a:solidFill>
                  <a:schemeClr val="bg1"/>
                </a:solidFill>
              </a:rPr>
              <a:t> </a:t>
            </a:r>
            <a:r>
              <a:rPr lang="en-US" dirty="0" err="1">
                <a:solidFill>
                  <a:schemeClr val="bg1"/>
                </a:solidFill>
              </a:rPr>
              <a:t>dari</a:t>
            </a:r>
            <a:r>
              <a:rPr lang="en-US" dirty="0">
                <a:solidFill>
                  <a:schemeClr val="bg1"/>
                </a:solidFill>
              </a:rPr>
              <a:t> cloud computing </a:t>
            </a:r>
            <a:r>
              <a:rPr lang="en-US" dirty="0" err="1" smtClean="0">
                <a:solidFill>
                  <a:schemeClr val="bg1"/>
                </a:solidFill>
              </a:rPr>
              <a:t>ditinjau</a:t>
            </a:r>
            <a:r>
              <a:rPr lang="en-US" dirty="0" smtClean="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nilai</a:t>
            </a:r>
            <a:r>
              <a:rPr lang="en-US" dirty="0">
                <a:solidFill>
                  <a:schemeClr val="bg1"/>
                </a:solidFill>
              </a:rPr>
              <a:t> </a:t>
            </a:r>
            <a:r>
              <a:rPr lang="en-US" dirty="0" err="1">
                <a:solidFill>
                  <a:schemeClr val="bg1"/>
                </a:solidFill>
              </a:rPr>
              <a:t>bisnis</a:t>
            </a:r>
            <a:r>
              <a:rPr lang="en-US" dirty="0">
                <a:solidFill>
                  <a:schemeClr val="bg1"/>
                </a:solidFill>
              </a:rPr>
              <a:t>:</a:t>
            </a:r>
          </a:p>
          <a:p>
            <a:pPr lvl="1"/>
            <a:r>
              <a:rPr lang="en-US" dirty="0">
                <a:solidFill>
                  <a:schemeClr val="bg1"/>
                </a:solidFill>
              </a:rPr>
              <a:t>Cloud elasticity</a:t>
            </a:r>
          </a:p>
          <a:p>
            <a:pPr lvl="1"/>
            <a:r>
              <a:rPr lang="en-US" dirty="0">
                <a:solidFill>
                  <a:schemeClr val="bg1"/>
                </a:solidFill>
              </a:rPr>
              <a:t>Rapid deployment</a:t>
            </a:r>
          </a:p>
          <a:p>
            <a:pPr lvl="1"/>
            <a:r>
              <a:rPr lang="en-US" dirty="0">
                <a:solidFill>
                  <a:schemeClr val="bg1"/>
                </a:solidFill>
              </a:rPr>
              <a:t>Abstraction of infrastructure</a:t>
            </a:r>
          </a:p>
          <a:p>
            <a:pPr lvl="1"/>
            <a:r>
              <a:rPr lang="en-US" dirty="0">
                <a:solidFill>
                  <a:schemeClr val="bg1"/>
                </a:solidFill>
              </a:rPr>
              <a:t>Multi-tenancy</a:t>
            </a:r>
          </a:p>
          <a:p>
            <a:pPr lvl="1"/>
            <a:r>
              <a:rPr lang="en-US" dirty="0">
                <a:solidFill>
                  <a:schemeClr val="bg1"/>
                </a:solidFill>
              </a:rPr>
              <a:t>Cloud quality of service (</a:t>
            </a:r>
            <a:r>
              <a:rPr lang="en-US" dirty="0" err="1">
                <a:solidFill>
                  <a:schemeClr val="bg1"/>
                </a:solidFill>
              </a:rPr>
              <a:t>QoS</a:t>
            </a:r>
            <a:r>
              <a:rPr lang="en-US" dirty="0">
                <a:solidFill>
                  <a:schemeClr val="bg1"/>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08946"/>
            <a:ext cx="9144000" cy="21543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2667" y="1825624"/>
            <a:ext cx="4751333" cy="472973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2858" y="1825624"/>
            <a:ext cx="4391142" cy="472094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2328" y="2418786"/>
            <a:ext cx="5501672" cy="4127787"/>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5730" y="1825624"/>
            <a:ext cx="6688270" cy="4729736"/>
          </a:xfrm>
          <a:prstGeom prst="rect">
            <a:avLst/>
          </a:prstGeom>
        </p:spPr>
      </p:pic>
    </p:spTree>
    <p:extLst>
      <p:ext uri="{BB962C8B-B14F-4D97-AF65-F5344CB8AC3E}">
        <p14:creationId xmlns:p14="http://schemas.microsoft.com/office/powerpoint/2010/main" val="236884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err="1">
                <a:solidFill>
                  <a:schemeClr val="bg1"/>
                </a:solidFill>
              </a:rPr>
              <a:t>Pengantar</a:t>
            </a:r>
            <a:r>
              <a:rPr lang="en-US" dirty="0">
                <a:solidFill>
                  <a:schemeClr val="bg1"/>
                </a:solidFill>
              </a:rPr>
              <a:t> &amp; </a:t>
            </a:r>
            <a:r>
              <a:rPr lang="en-US" dirty="0" err="1">
                <a:solidFill>
                  <a:schemeClr val="bg1"/>
                </a:solidFill>
              </a:rPr>
              <a:t>Konteks</a:t>
            </a:r>
            <a:r>
              <a:rPr lang="en-US" dirty="0">
                <a:solidFill>
                  <a:schemeClr val="bg1"/>
                </a:solidFill>
              </a:rPr>
              <a:t> </a:t>
            </a:r>
            <a:r>
              <a:rPr lang="en-US" dirty="0" err="1">
                <a:solidFill>
                  <a:schemeClr val="bg1"/>
                </a:solidFill>
              </a:rPr>
              <a:t>Sejarah</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sz="3200" dirty="0" err="1">
                <a:solidFill>
                  <a:schemeClr val="bg1"/>
                </a:solidFill>
              </a:rPr>
              <a:t>Konteks</a:t>
            </a:r>
            <a:r>
              <a:rPr lang="en-US" sz="3200" dirty="0">
                <a:solidFill>
                  <a:schemeClr val="bg1"/>
                </a:solidFill>
              </a:rPr>
              <a:t> </a:t>
            </a:r>
            <a:r>
              <a:rPr lang="en-US" sz="3200" dirty="0" err="1">
                <a:solidFill>
                  <a:schemeClr val="bg1"/>
                </a:solidFill>
              </a:rPr>
              <a:t>sejarah</a:t>
            </a:r>
            <a:r>
              <a:rPr lang="en-US" sz="3200" dirty="0">
                <a:solidFill>
                  <a:schemeClr val="bg1"/>
                </a:solidFill>
              </a:rPr>
              <a:t> </a:t>
            </a:r>
            <a:r>
              <a:rPr lang="en-US" sz="3200" dirty="0" err="1">
                <a:solidFill>
                  <a:schemeClr val="bg1"/>
                </a:solidFill>
              </a:rPr>
              <a:t>dari</a:t>
            </a:r>
            <a:r>
              <a:rPr lang="en-US" sz="3200" dirty="0">
                <a:solidFill>
                  <a:schemeClr val="bg1"/>
                </a:solidFill>
              </a:rPr>
              <a:t> cloud</a:t>
            </a:r>
          </a:p>
          <a:p>
            <a:pPr lvl="1"/>
            <a:r>
              <a:rPr lang="en-US" sz="2800" dirty="0">
                <a:solidFill>
                  <a:schemeClr val="bg1"/>
                </a:solidFill>
              </a:rPr>
              <a:t>Model </a:t>
            </a:r>
            <a:r>
              <a:rPr lang="en-US" sz="2800" dirty="0" err="1">
                <a:solidFill>
                  <a:schemeClr val="bg1"/>
                </a:solidFill>
              </a:rPr>
              <a:t>tradisional</a:t>
            </a:r>
            <a:endParaRPr lang="en-US" sz="2800" dirty="0">
              <a:solidFill>
                <a:schemeClr val="bg1"/>
              </a:solidFill>
            </a:endParaRPr>
          </a:p>
          <a:p>
            <a:pPr lvl="1"/>
            <a:r>
              <a:rPr lang="en-US" sz="2800" dirty="0">
                <a:solidFill>
                  <a:schemeClr val="bg1"/>
                </a:solidFill>
              </a:rPr>
              <a:t>Open source</a:t>
            </a:r>
          </a:p>
          <a:p>
            <a:pPr lvl="1"/>
            <a:r>
              <a:rPr lang="en-US" sz="2800" dirty="0" err="1">
                <a:solidFill>
                  <a:schemeClr val="bg1"/>
                </a:solidFill>
              </a:rPr>
              <a:t>Layanan</a:t>
            </a:r>
            <a:r>
              <a:rPr lang="en-US" sz="2800" dirty="0">
                <a:solidFill>
                  <a:schemeClr val="bg1"/>
                </a:solidFill>
              </a:rPr>
              <a:t> outsource </a:t>
            </a:r>
            <a:r>
              <a:rPr lang="en-US" sz="2800" dirty="0" err="1">
                <a:solidFill>
                  <a:schemeClr val="bg1"/>
                </a:solidFill>
              </a:rPr>
              <a:t>dan</a:t>
            </a:r>
            <a:r>
              <a:rPr lang="en-US" sz="2800" dirty="0">
                <a:solidFill>
                  <a:schemeClr val="bg1"/>
                </a:solidFill>
              </a:rPr>
              <a:t> </a:t>
            </a:r>
            <a:r>
              <a:rPr lang="en-US" sz="2800" dirty="0" err="1">
                <a:solidFill>
                  <a:schemeClr val="bg1"/>
                </a:solidFill>
              </a:rPr>
              <a:t>terkelola</a:t>
            </a:r>
            <a:endParaRPr lang="en-US" sz="2800" dirty="0">
              <a:solidFill>
                <a:schemeClr val="bg1"/>
              </a:solidFill>
            </a:endParaRPr>
          </a:p>
          <a:p>
            <a:pPr lvl="1"/>
            <a:r>
              <a:rPr lang="en-US" sz="2800" dirty="0" err="1">
                <a:solidFill>
                  <a:schemeClr val="bg1"/>
                </a:solidFill>
              </a:rPr>
              <a:t>Layanan</a:t>
            </a:r>
            <a:r>
              <a:rPr lang="en-US" sz="2800" dirty="0">
                <a:solidFill>
                  <a:schemeClr val="bg1"/>
                </a:solidFill>
              </a:rPr>
              <a:t> </a:t>
            </a:r>
            <a:r>
              <a:rPr lang="en-US" sz="2800" dirty="0" err="1">
                <a:solidFill>
                  <a:schemeClr val="bg1"/>
                </a:solidFill>
              </a:rPr>
              <a:t>pada</a:t>
            </a:r>
            <a:r>
              <a:rPr lang="en-US" sz="2800" dirty="0">
                <a:solidFill>
                  <a:schemeClr val="bg1"/>
                </a:solidFill>
              </a:rPr>
              <a:t> cloud</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676" y="2354043"/>
            <a:ext cx="5155324" cy="419253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2356858"/>
            <a:ext cx="5504136" cy="418971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1927" y="2354043"/>
            <a:ext cx="6288795" cy="4192530"/>
          </a:xfrm>
          <a:prstGeom prst="rect">
            <a:avLst/>
          </a:prstGeom>
        </p:spPr>
      </p:pic>
    </p:spTree>
    <p:extLst>
      <p:ext uri="{BB962C8B-B14F-4D97-AF65-F5344CB8AC3E}">
        <p14:creationId xmlns:p14="http://schemas.microsoft.com/office/powerpoint/2010/main" val="302206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chemeClr val="bg1"/>
                </a:solidFill>
              </a:rPr>
              <a:t>Pengantar</a:t>
            </a:r>
            <a:r>
              <a:rPr lang="en-US" dirty="0" smtClean="0">
                <a:solidFill>
                  <a:schemeClr val="bg1"/>
                </a:solidFill>
              </a:rPr>
              <a:t> &amp; </a:t>
            </a:r>
            <a:r>
              <a:rPr lang="en-US" dirty="0" err="1" smtClean="0">
                <a:solidFill>
                  <a:schemeClr val="bg1"/>
                </a:solidFill>
              </a:rPr>
              <a:t>Konteks</a:t>
            </a:r>
            <a:r>
              <a:rPr lang="en-US" dirty="0" smtClean="0">
                <a:solidFill>
                  <a:schemeClr val="bg1"/>
                </a:solidFill>
              </a:rPr>
              <a:t> </a:t>
            </a:r>
            <a:r>
              <a:rPr lang="en-US" dirty="0" err="1">
                <a:solidFill>
                  <a:schemeClr val="bg1"/>
                </a:solidFill>
              </a:rPr>
              <a:t>Sejarah</a:t>
            </a:r>
            <a:endParaRPr lang="en-US" dirty="0">
              <a:solidFill>
                <a:schemeClr val="bg1"/>
              </a:solidFill>
            </a:endParaRPr>
          </a:p>
          <a:p>
            <a:r>
              <a:rPr lang="en-US" dirty="0" err="1">
                <a:solidFill>
                  <a:srgbClr val="FFFF00"/>
                </a:solidFill>
              </a:rPr>
              <a:t>Investasi</a:t>
            </a:r>
            <a:r>
              <a:rPr lang="en-US" dirty="0">
                <a:solidFill>
                  <a:srgbClr val="FFFF00"/>
                </a:solidFill>
              </a:rPr>
              <a:t> di Cloud Computing</a:t>
            </a:r>
          </a:p>
          <a:p>
            <a:r>
              <a:rPr lang="en-US" dirty="0">
                <a:solidFill>
                  <a:schemeClr val="bg1"/>
                </a:solidFill>
              </a:rPr>
              <a:t>KPI (Key </a:t>
            </a:r>
            <a:r>
              <a:rPr lang="en-US" dirty="0" smtClean="0">
                <a:solidFill>
                  <a:schemeClr val="bg1"/>
                </a:solidFill>
              </a:rPr>
              <a:t>Performance Indicators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Metriks</a:t>
            </a:r>
            <a:endParaRPr lang="en-US" dirty="0">
              <a:solidFill>
                <a:schemeClr val="bg1"/>
              </a:solidFill>
            </a:endParaRPr>
          </a:p>
          <a:p>
            <a:r>
              <a:rPr lang="en-US" dirty="0">
                <a:solidFill>
                  <a:schemeClr val="bg1"/>
                </a:solidFill>
              </a:rPr>
              <a:t>CAPEX </a:t>
            </a:r>
            <a:r>
              <a:rPr lang="en-US" dirty="0" err="1">
                <a:solidFill>
                  <a:schemeClr val="bg1"/>
                </a:solidFill>
              </a:rPr>
              <a:t>vs</a:t>
            </a:r>
            <a:r>
              <a:rPr lang="en-US" dirty="0">
                <a:solidFill>
                  <a:schemeClr val="bg1"/>
                </a:solidFill>
              </a:rPr>
              <a:t> OPEX</a:t>
            </a:r>
          </a:p>
          <a:p>
            <a:r>
              <a:rPr lang="en-US" dirty="0">
                <a:solidFill>
                  <a:schemeClr val="bg1"/>
                </a:solidFill>
              </a:rPr>
              <a:t>TCO (Total Cost of Ownership</a:t>
            </a:r>
            <a:r>
              <a:rPr lang="en-US" dirty="0" smtClean="0">
                <a:solidFill>
                  <a:schemeClr val="bg1"/>
                </a:solidFill>
              </a:rPr>
              <a:t>)</a:t>
            </a:r>
          </a:p>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a:p>
            <a:r>
              <a:rPr lang="en-US" dirty="0">
                <a:solidFill>
                  <a:schemeClr val="bg1"/>
                </a:solidFill>
              </a:rPr>
              <a:t>Return on Capital Employed</a:t>
            </a:r>
          </a:p>
          <a:p>
            <a:r>
              <a:rPr lang="en-US" dirty="0">
                <a:solidFill>
                  <a:schemeClr val="bg1"/>
                </a:solidFill>
              </a:rPr>
              <a:t>Payback Period</a:t>
            </a:r>
          </a:p>
          <a:p>
            <a:r>
              <a:rPr lang="en-US" dirty="0">
                <a:solidFill>
                  <a:schemeClr val="bg1"/>
                </a:solidFill>
              </a:rPr>
              <a:t>NPV</a:t>
            </a:r>
          </a:p>
          <a:p>
            <a:r>
              <a:rPr lang="en-US" dirty="0">
                <a:solidFill>
                  <a:schemeClr val="bg1"/>
                </a:solidFill>
              </a:rPr>
              <a:t>IRR</a:t>
            </a:r>
          </a:p>
          <a:p>
            <a:r>
              <a:rPr lang="en-US" dirty="0">
                <a:solidFill>
                  <a:schemeClr val="bg1"/>
                </a:solidFill>
              </a:rPr>
              <a:t>EVA</a:t>
            </a:r>
          </a:p>
          <a:p>
            <a:r>
              <a:rPr lang="en-US" dirty="0">
                <a:solidFill>
                  <a:schemeClr val="bg1"/>
                </a:solidFill>
              </a:rPr>
              <a:t>KPI</a:t>
            </a:r>
          </a:p>
          <a:p>
            <a:r>
              <a:rPr lang="en-US" dirty="0">
                <a:solidFill>
                  <a:schemeClr val="bg1"/>
                </a:solidFill>
              </a:rPr>
              <a:t>Cloud </a:t>
            </a:r>
            <a:r>
              <a:rPr lang="en-US" dirty="0" smtClean="0">
                <a:solidFill>
                  <a:schemeClr val="bg1"/>
                </a:solidFill>
              </a:rPr>
              <a:t>ROI</a:t>
            </a:r>
            <a:endParaRPr lang="en-US" dirty="0">
              <a:solidFill>
                <a:schemeClr val="bg1"/>
              </a:solidFill>
            </a:endParaRPr>
          </a:p>
        </p:txBody>
      </p:sp>
    </p:spTree>
    <p:extLst>
      <p:ext uri="{BB962C8B-B14F-4D97-AF65-F5344CB8AC3E}">
        <p14:creationId xmlns:p14="http://schemas.microsoft.com/office/powerpoint/2010/main" val="1360364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err="1">
                <a:solidFill>
                  <a:schemeClr val="bg1"/>
                </a:solidFill>
              </a:rPr>
              <a:t>Investasi</a:t>
            </a:r>
            <a:r>
              <a:rPr lang="en-US" dirty="0">
                <a:solidFill>
                  <a:schemeClr val="bg1"/>
                </a:solidFill>
              </a:rPr>
              <a:t> di Cloud Computing</a:t>
            </a: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a:bodyPr>
          <a:lstStyle/>
          <a:p>
            <a:r>
              <a:rPr lang="en-US" dirty="0" err="1">
                <a:solidFill>
                  <a:schemeClr val="bg1"/>
                </a:solidFill>
              </a:rPr>
              <a:t>Inovasi</a:t>
            </a:r>
            <a:r>
              <a:rPr lang="en-US" dirty="0">
                <a:solidFill>
                  <a:schemeClr val="bg1"/>
                </a:solidFill>
              </a:rPr>
              <a:t> </a:t>
            </a:r>
            <a:r>
              <a:rPr lang="en-US" dirty="0" err="1">
                <a:solidFill>
                  <a:schemeClr val="bg1"/>
                </a:solidFill>
              </a:rPr>
              <a:t>teknologi</a:t>
            </a:r>
            <a:r>
              <a:rPr lang="en-US" dirty="0">
                <a:solidFill>
                  <a:schemeClr val="bg1"/>
                </a:solidFill>
              </a:rPr>
              <a:t> </a:t>
            </a:r>
            <a:r>
              <a:rPr lang="en-US" dirty="0" err="1">
                <a:solidFill>
                  <a:schemeClr val="bg1"/>
                </a:solidFill>
              </a:rPr>
              <a:t>yg</a:t>
            </a:r>
            <a:r>
              <a:rPr lang="en-US" dirty="0">
                <a:solidFill>
                  <a:schemeClr val="bg1"/>
                </a:solidFill>
              </a:rPr>
              <a:t> </a:t>
            </a:r>
            <a:r>
              <a:rPr lang="en-US" dirty="0" err="1">
                <a:solidFill>
                  <a:schemeClr val="bg1"/>
                </a:solidFill>
              </a:rPr>
              <a:t>cepat</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biaya</a:t>
            </a:r>
            <a:r>
              <a:rPr lang="en-US" dirty="0">
                <a:solidFill>
                  <a:schemeClr val="bg1"/>
                </a:solidFill>
              </a:rPr>
              <a:t> </a:t>
            </a:r>
            <a:r>
              <a:rPr lang="en-US" dirty="0" err="1">
                <a:solidFill>
                  <a:schemeClr val="bg1"/>
                </a:solidFill>
              </a:rPr>
              <a:t>pemrosesan</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rendah</a:t>
            </a:r>
            <a:r>
              <a:rPr lang="en-US" dirty="0">
                <a:solidFill>
                  <a:schemeClr val="bg1"/>
                </a:solidFill>
              </a:rPr>
              <a:t>, </a:t>
            </a:r>
            <a:r>
              <a:rPr lang="en-US" dirty="0" err="1">
                <a:solidFill>
                  <a:schemeClr val="bg1"/>
                </a:solidFill>
              </a:rPr>
              <a:t>ditambah</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lingkungan</a:t>
            </a:r>
            <a:r>
              <a:rPr lang="en-US" dirty="0">
                <a:solidFill>
                  <a:schemeClr val="bg1"/>
                </a:solidFill>
              </a:rPr>
              <a:t> </a:t>
            </a:r>
            <a:r>
              <a:rPr lang="en-US" dirty="0" err="1">
                <a:solidFill>
                  <a:schemeClr val="bg1"/>
                </a:solidFill>
              </a:rPr>
              <a:t>bisnis</a:t>
            </a:r>
            <a:r>
              <a:rPr lang="en-US" dirty="0">
                <a:solidFill>
                  <a:schemeClr val="bg1"/>
                </a:solidFill>
              </a:rPr>
              <a:t> yang </a:t>
            </a:r>
            <a:r>
              <a:rPr lang="en-US" dirty="0" err="1">
                <a:solidFill>
                  <a:schemeClr val="bg1"/>
                </a:solidFill>
              </a:rPr>
              <a:t>tak</a:t>
            </a:r>
            <a:r>
              <a:rPr lang="en-US" dirty="0">
                <a:solidFill>
                  <a:schemeClr val="bg1"/>
                </a:solidFill>
              </a:rPr>
              <a:t> </a:t>
            </a:r>
            <a:r>
              <a:rPr lang="en-US" dirty="0" err="1">
                <a:solidFill>
                  <a:schemeClr val="bg1"/>
                </a:solidFill>
              </a:rPr>
              <a:t>terduga</a:t>
            </a:r>
            <a:r>
              <a:rPr lang="en-US" dirty="0">
                <a:solidFill>
                  <a:schemeClr val="bg1"/>
                </a:solidFill>
              </a:rPr>
              <a:t>, </a:t>
            </a:r>
            <a:r>
              <a:rPr lang="en-US" dirty="0" err="1">
                <a:solidFill>
                  <a:schemeClr val="bg1"/>
                </a:solidFill>
              </a:rPr>
              <a:t>membutuhkan</a:t>
            </a:r>
            <a:r>
              <a:rPr lang="en-US" dirty="0">
                <a:solidFill>
                  <a:schemeClr val="bg1"/>
                </a:solidFill>
              </a:rPr>
              <a:t> model </a:t>
            </a:r>
            <a:r>
              <a:rPr lang="en-US" dirty="0" err="1">
                <a:solidFill>
                  <a:schemeClr val="bg1"/>
                </a:solidFill>
              </a:rPr>
              <a:t>bisnis</a:t>
            </a:r>
            <a:r>
              <a:rPr lang="en-US" dirty="0">
                <a:solidFill>
                  <a:schemeClr val="bg1"/>
                </a:solidFill>
              </a:rPr>
              <a:t> yang </a:t>
            </a:r>
            <a:r>
              <a:rPr lang="en-US" dirty="0" err="1">
                <a:solidFill>
                  <a:schemeClr val="bg1"/>
                </a:solidFill>
              </a:rPr>
              <a:t>fleksibel</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adaptif</a:t>
            </a:r>
            <a:r>
              <a:rPr lang="en-US" dirty="0">
                <a:solidFill>
                  <a:schemeClr val="bg1"/>
                </a:solidFill>
              </a:rPr>
              <a:t> </a:t>
            </a:r>
            <a:r>
              <a:rPr lang="en-US" dirty="0" err="1">
                <a:solidFill>
                  <a:schemeClr val="bg1"/>
                </a:solidFill>
              </a:rPr>
              <a:t>dibangun</a:t>
            </a:r>
            <a:r>
              <a:rPr lang="en-US" dirty="0">
                <a:solidFill>
                  <a:schemeClr val="bg1"/>
                </a:solidFill>
              </a:rPr>
              <a:t> di </a:t>
            </a:r>
            <a:r>
              <a:rPr lang="en-US" dirty="0" err="1">
                <a:solidFill>
                  <a:schemeClr val="bg1"/>
                </a:solidFill>
              </a:rPr>
              <a:t>atas</a:t>
            </a:r>
            <a:r>
              <a:rPr lang="en-US" dirty="0">
                <a:solidFill>
                  <a:schemeClr val="bg1"/>
                </a:solidFill>
              </a:rPr>
              <a:t> platform IT </a:t>
            </a:r>
            <a:r>
              <a:rPr lang="en-US" dirty="0" err="1">
                <a:solidFill>
                  <a:schemeClr val="bg1"/>
                </a:solidFill>
              </a:rPr>
              <a:t>handal</a:t>
            </a:r>
            <a:r>
              <a:rPr lang="en-US" dirty="0">
                <a:solidFill>
                  <a:schemeClr val="bg1"/>
                </a:solidFill>
              </a:rPr>
              <a:t>. </a:t>
            </a:r>
            <a:r>
              <a:rPr lang="en-US" dirty="0" err="1">
                <a:solidFill>
                  <a:schemeClr val="bg1"/>
                </a:solidFill>
              </a:rPr>
              <a:t>Investasi</a:t>
            </a:r>
            <a:r>
              <a:rPr lang="en-US" dirty="0">
                <a:solidFill>
                  <a:schemeClr val="bg1"/>
                </a:solidFill>
              </a:rPr>
              <a:t> TI </a:t>
            </a:r>
            <a:r>
              <a:rPr lang="en-US" dirty="0" err="1">
                <a:solidFill>
                  <a:schemeClr val="bg1"/>
                </a:solidFill>
              </a:rPr>
              <a:t>baru</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teknologi</a:t>
            </a:r>
            <a:r>
              <a:rPr lang="en-US" dirty="0">
                <a:solidFill>
                  <a:schemeClr val="bg1"/>
                </a:solidFill>
              </a:rPr>
              <a:t> cloud </a:t>
            </a:r>
            <a:r>
              <a:rPr lang="en-US" dirty="0" err="1">
                <a:solidFill>
                  <a:schemeClr val="bg1"/>
                </a:solidFill>
              </a:rPr>
              <a:t>atau</a:t>
            </a:r>
            <a:r>
              <a:rPr lang="en-US" dirty="0">
                <a:solidFill>
                  <a:schemeClr val="bg1"/>
                </a:solidFill>
              </a:rPr>
              <a:t> </a:t>
            </a:r>
            <a:r>
              <a:rPr lang="en-US" dirty="0" err="1">
                <a:solidFill>
                  <a:schemeClr val="bg1"/>
                </a:solidFill>
              </a:rPr>
              <a:t>teknologi</a:t>
            </a:r>
            <a:r>
              <a:rPr lang="en-US" dirty="0">
                <a:solidFill>
                  <a:schemeClr val="bg1"/>
                </a:solidFill>
              </a:rPr>
              <a:t> </a:t>
            </a:r>
            <a:r>
              <a:rPr lang="en-US" dirty="0" err="1">
                <a:solidFill>
                  <a:schemeClr val="bg1"/>
                </a:solidFill>
              </a:rPr>
              <a:t>baru</a:t>
            </a:r>
            <a:r>
              <a:rPr lang="en-US" dirty="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sebelumnya</a:t>
            </a:r>
            <a:r>
              <a:rPr lang="en-US" dirty="0">
                <a:solidFill>
                  <a:schemeClr val="bg1"/>
                </a:solidFill>
              </a:rPr>
              <a:t> </a:t>
            </a:r>
            <a:r>
              <a:rPr lang="en-US" dirty="0" err="1">
                <a:solidFill>
                  <a:schemeClr val="bg1"/>
                </a:solidFill>
              </a:rPr>
              <a:t>membutuhkan</a:t>
            </a:r>
            <a:r>
              <a:rPr lang="en-US" dirty="0">
                <a:solidFill>
                  <a:schemeClr val="bg1"/>
                </a:solidFill>
              </a:rPr>
              <a:t> </a:t>
            </a:r>
            <a:r>
              <a:rPr lang="en-US" dirty="0" err="1">
                <a:solidFill>
                  <a:schemeClr val="bg1"/>
                </a:solidFill>
              </a:rPr>
              <a:t>keselarasan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fokus</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arah</a:t>
            </a:r>
            <a:r>
              <a:rPr lang="en-US" dirty="0">
                <a:solidFill>
                  <a:schemeClr val="bg1"/>
                </a:solidFill>
              </a:rPr>
              <a:t> </a:t>
            </a:r>
            <a:r>
              <a:rPr lang="en-US" dirty="0" err="1">
                <a:solidFill>
                  <a:schemeClr val="bg1"/>
                </a:solidFill>
              </a:rPr>
              <a:t>strategis</a:t>
            </a:r>
            <a:r>
              <a:rPr lang="en-US" dirty="0">
                <a:solidFill>
                  <a:schemeClr val="bg1"/>
                </a:solidFill>
              </a:rPr>
              <a:t> </a:t>
            </a:r>
            <a:r>
              <a:rPr lang="en-US" dirty="0" err="1">
                <a:solidFill>
                  <a:schemeClr val="bg1"/>
                </a:solidFill>
              </a:rPr>
              <a:t>bisnis</a:t>
            </a:r>
            <a:r>
              <a:rPr lang="en-US" dirty="0">
                <a:solidFill>
                  <a:schemeClr val="bg1"/>
                </a:solidFill>
              </a:rPr>
              <a:t>.</a:t>
            </a:r>
          </a:p>
        </p:txBody>
      </p:sp>
    </p:spTree>
    <p:extLst>
      <p:ext uri="{BB962C8B-B14F-4D97-AF65-F5344CB8AC3E}">
        <p14:creationId xmlns:p14="http://schemas.microsoft.com/office/powerpoint/2010/main" val="2246240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a:solidFill>
            <a:schemeClr val="tx1">
              <a:alpha val="50000"/>
            </a:schemeClr>
          </a:solidFill>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628650" y="1825624"/>
            <a:ext cx="8515350" cy="4720949"/>
          </a:xfrm>
          <a:solidFill>
            <a:schemeClr val="tx1">
              <a:alpha val="35000"/>
            </a:schemeClr>
          </a:solidFill>
        </p:spPr>
        <p:txBody>
          <a:bodyPr>
            <a:normAutofit fontScale="77500" lnSpcReduction="20000"/>
          </a:bodyPr>
          <a:lstStyle/>
          <a:p>
            <a:r>
              <a:rPr lang="en-US" dirty="0" err="1" smtClean="0">
                <a:solidFill>
                  <a:schemeClr val="bg1"/>
                </a:solidFill>
              </a:rPr>
              <a:t>Pengantar</a:t>
            </a:r>
            <a:r>
              <a:rPr lang="en-US" dirty="0" smtClean="0">
                <a:solidFill>
                  <a:schemeClr val="bg1"/>
                </a:solidFill>
              </a:rPr>
              <a:t> &amp; </a:t>
            </a:r>
            <a:r>
              <a:rPr lang="en-US" dirty="0" err="1" smtClean="0">
                <a:solidFill>
                  <a:schemeClr val="bg1"/>
                </a:solidFill>
              </a:rPr>
              <a:t>Konteks</a:t>
            </a:r>
            <a:r>
              <a:rPr lang="en-US" dirty="0" smtClean="0">
                <a:solidFill>
                  <a:schemeClr val="bg1"/>
                </a:solidFill>
              </a:rPr>
              <a:t> </a:t>
            </a:r>
            <a:r>
              <a:rPr lang="en-US" dirty="0" err="1">
                <a:solidFill>
                  <a:schemeClr val="bg1"/>
                </a:solidFill>
              </a:rPr>
              <a:t>Sejarah</a:t>
            </a:r>
            <a:endParaRPr lang="en-US" dirty="0">
              <a:solidFill>
                <a:schemeClr val="bg1"/>
              </a:solidFill>
            </a:endParaRPr>
          </a:p>
          <a:p>
            <a:r>
              <a:rPr lang="en-US" dirty="0" err="1">
                <a:solidFill>
                  <a:schemeClr val="bg1"/>
                </a:solidFill>
              </a:rPr>
              <a:t>Investasi</a:t>
            </a:r>
            <a:r>
              <a:rPr lang="en-US" dirty="0">
                <a:solidFill>
                  <a:schemeClr val="bg1"/>
                </a:solidFill>
              </a:rPr>
              <a:t> di Cloud Computing</a:t>
            </a:r>
          </a:p>
          <a:p>
            <a:r>
              <a:rPr lang="en-US" dirty="0">
                <a:solidFill>
                  <a:srgbClr val="FFFF00"/>
                </a:solidFill>
              </a:rPr>
              <a:t>KPI (Key </a:t>
            </a:r>
            <a:r>
              <a:rPr lang="en-US" dirty="0" smtClean="0">
                <a:solidFill>
                  <a:srgbClr val="FFFF00"/>
                </a:solidFill>
              </a:rPr>
              <a:t>Performance Indicators</a:t>
            </a:r>
            <a:r>
              <a:rPr lang="en-US" dirty="0">
                <a:solidFill>
                  <a:srgbClr val="FFFF00"/>
                </a:solidFill>
              </a:rPr>
              <a:t>) </a:t>
            </a:r>
            <a:r>
              <a:rPr lang="en-US" dirty="0" err="1">
                <a:solidFill>
                  <a:srgbClr val="FFFF00"/>
                </a:solidFill>
              </a:rPr>
              <a:t>dan</a:t>
            </a:r>
            <a:r>
              <a:rPr lang="en-US" dirty="0">
                <a:solidFill>
                  <a:srgbClr val="FFFF00"/>
                </a:solidFill>
              </a:rPr>
              <a:t> </a:t>
            </a:r>
            <a:r>
              <a:rPr lang="en-US" dirty="0" err="1">
                <a:solidFill>
                  <a:srgbClr val="FFFF00"/>
                </a:solidFill>
              </a:rPr>
              <a:t>Metriks</a:t>
            </a:r>
            <a:endParaRPr lang="en-US" dirty="0">
              <a:solidFill>
                <a:srgbClr val="FFFF00"/>
              </a:solidFill>
            </a:endParaRPr>
          </a:p>
          <a:p>
            <a:r>
              <a:rPr lang="en-US" dirty="0">
                <a:solidFill>
                  <a:schemeClr val="bg1"/>
                </a:solidFill>
              </a:rPr>
              <a:t>CAPEX </a:t>
            </a:r>
            <a:r>
              <a:rPr lang="en-US" dirty="0" err="1">
                <a:solidFill>
                  <a:schemeClr val="bg1"/>
                </a:solidFill>
              </a:rPr>
              <a:t>vs</a:t>
            </a:r>
            <a:r>
              <a:rPr lang="en-US" dirty="0">
                <a:solidFill>
                  <a:schemeClr val="bg1"/>
                </a:solidFill>
              </a:rPr>
              <a:t> OPEX</a:t>
            </a:r>
          </a:p>
          <a:p>
            <a:r>
              <a:rPr lang="en-US" dirty="0">
                <a:solidFill>
                  <a:schemeClr val="bg1"/>
                </a:solidFill>
              </a:rPr>
              <a:t>TCO (Total Cost of Ownership</a:t>
            </a:r>
            <a:r>
              <a:rPr lang="en-US" dirty="0" smtClean="0">
                <a:solidFill>
                  <a:schemeClr val="bg1"/>
                </a:solidFill>
              </a:rPr>
              <a:t>)</a:t>
            </a:r>
          </a:p>
          <a:p>
            <a:r>
              <a:rPr lang="en-US" dirty="0" err="1">
                <a:solidFill>
                  <a:schemeClr val="bg1"/>
                </a:solidFill>
              </a:rPr>
              <a:t>Efisiensi</a:t>
            </a:r>
            <a:r>
              <a:rPr lang="en-US" dirty="0">
                <a:solidFill>
                  <a:schemeClr val="bg1"/>
                </a:solidFill>
              </a:rPr>
              <a:t> </a:t>
            </a:r>
            <a:r>
              <a:rPr lang="en-US" dirty="0" err="1">
                <a:solidFill>
                  <a:schemeClr val="bg1"/>
                </a:solidFill>
              </a:rPr>
              <a:t>Biaya</a:t>
            </a:r>
            <a:endParaRPr lang="en-US" dirty="0">
              <a:solidFill>
                <a:schemeClr val="bg1"/>
              </a:solidFill>
            </a:endParaRPr>
          </a:p>
          <a:p>
            <a:r>
              <a:rPr lang="en-US" dirty="0">
                <a:solidFill>
                  <a:schemeClr val="bg1"/>
                </a:solidFill>
              </a:rPr>
              <a:t>Return on Capital Employed</a:t>
            </a:r>
          </a:p>
          <a:p>
            <a:r>
              <a:rPr lang="en-US" dirty="0">
                <a:solidFill>
                  <a:schemeClr val="bg1"/>
                </a:solidFill>
              </a:rPr>
              <a:t>Payback Period</a:t>
            </a:r>
          </a:p>
          <a:p>
            <a:r>
              <a:rPr lang="en-US" dirty="0">
                <a:solidFill>
                  <a:schemeClr val="bg1"/>
                </a:solidFill>
              </a:rPr>
              <a:t>NPV</a:t>
            </a:r>
          </a:p>
          <a:p>
            <a:r>
              <a:rPr lang="en-US" dirty="0">
                <a:solidFill>
                  <a:schemeClr val="bg1"/>
                </a:solidFill>
              </a:rPr>
              <a:t>IRR</a:t>
            </a:r>
          </a:p>
          <a:p>
            <a:r>
              <a:rPr lang="en-US" dirty="0">
                <a:solidFill>
                  <a:schemeClr val="bg1"/>
                </a:solidFill>
              </a:rPr>
              <a:t>EVA</a:t>
            </a:r>
          </a:p>
          <a:p>
            <a:r>
              <a:rPr lang="en-US" dirty="0">
                <a:solidFill>
                  <a:schemeClr val="bg1"/>
                </a:solidFill>
              </a:rPr>
              <a:t>KPI</a:t>
            </a:r>
          </a:p>
          <a:p>
            <a:r>
              <a:rPr lang="en-US" dirty="0">
                <a:solidFill>
                  <a:schemeClr val="bg1"/>
                </a:solidFill>
              </a:rPr>
              <a:t>Cloud </a:t>
            </a:r>
            <a:r>
              <a:rPr lang="en-US" dirty="0" smtClean="0">
                <a:solidFill>
                  <a:schemeClr val="bg1"/>
                </a:solidFill>
              </a:rPr>
              <a:t>ROI</a:t>
            </a:r>
            <a:endParaRPr lang="en-US" dirty="0">
              <a:solidFill>
                <a:schemeClr val="bg1"/>
              </a:solidFill>
            </a:endParaRPr>
          </a:p>
        </p:txBody>
      </p:sp>
    </p:spTree>
    <p:extLst>
      <p:ext uri="{BB962C8B-B14F-4D97-AF65-F5344CB8AC3E}">
        <p14:creationId xmlns:p14="http://schemas.microsoft.com/office/powerpoint/2010/main" val="1266222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3458</TotalTime>
  <Words>2411</Words>
  <Application>Microsoft Office PowerPoint</Application>
  <PresentationFormat>On-screen Show (4:3)</PresentationFormat>
  <Paragraphs>415</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 Lebih Lanjut dengan Aspek Ekonomi dan Bisnis dari Cloud Computing</vt:lpstr>
      <vt:lpstr>Kontrak Pengajaran</vt:lpstr>
      <vt:lpstr>Outline</vt:lpstr>
      <vt:lpstr>Outline</vt:lpstr>
      <vt:lpstr>Pengantar &amp; Konteks Sejarah</vt:lpstr>
      <vt:lpstr>Pengantar &amp; Konteks Sejarah</vt:lpstr>
      <vt:lpstr>Outline</vt:lpstr>
      <vt:lpstr>Investasi di Cloud Computing</vt:lpstr>
      <vt:lpstr>Outline</vt:lpstr>
      <vt:lpstr>KPI (Key Performance Indicators) dan Metriks</vt:lpstr>
      <vt:lpstr>Outline</vt:lpstr>
      <vt:lpstr>CAPEX vs OPEX</vt:lpstr>
      <vt:lpstr>Outline</vt:lpstr>
      <vt:lpstr>TCO (Total Cost of Ownership)</vt:lpstr>
      <vt:lpstr>TCO (Total Cost of Ownership)</vt:lpstr>
      <vt:lpstr>Outline</vt:lpstr>
      <vt:lpstr>Efisiensi Biaya</vt:lpstr>
      <vt:lpstr>Outline</vt:lpstr>
      <vt:lpstr>Return on Capital Employed</vt:lpstr>
      <vt:lpstr>Outline</vt:lpstr>
      <vt:lpstr>Payback Period</vt:lpstr>
      <vt:lpstr>Outline</vt:lpstr>
      <vt:lpstr>NPV</vt:lpstr>
      <vt:lpstr>Outline</vt:lpstr>
      <vt:lpstr>IRR</vt:lpstr>
      <vt:lpstr>Outline</vt:lpstr>
      <vt:lpstr>EVA</vt:lpstr>
      <vt:lpstr>Outline</vt:lpstr>
      <vt:lpstr>KPI</vt:lpstr>
      <vt:lpstr>Outline</vt:lpstr>
      <vt:lpstr>Cloud ROI</vt:lpstr>
      <vt:lpstr>Tugas</vt:lpstr>
      <vt:lpstr>Referensi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Phann</dc:creator>
  <cp:lastModifiedBy>Windows User</cp:lastModifiedBy>
  <cp:revision>660</cp:revision>
  <dcterms:created xsi:type="dcterms:W3CDTF">2014-09-09T06:33:56Z</dcterms:created>
  <dcterms:modified xsi:type="dcterms:W3CDTF">2018-11-05T12:48:35Z</dcterms:modified>
</cp:coreProperties>
</file>