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9"/>
  </p:notesMasterIdLst>
  <p:handoutMasterIdLst>
    <p:handoutMasterId r:id="rId60"/>
  </p:handoutMasterIdLst>
  <p:sldIdLst>
    <p:sldId id="256" r:id="rId2"/>
    <p:sldId id="370" r:id="rId3"/>
    <p:sldId id="330" r:id="rId4"/>
    <p:sldId id="261" r:id="rId5"/>
    <p:sldId id="260" r:id="rId6"/>
    <p:sldId id="333" r:id="rId7"/>
    <p:sldId id="372" r:id="rId8"/>
    <p:sldId id="373" r:id="rId9"/>
    <p:sldId id="374" r:id="rId10"/>
    <p:sldId id="375" r:id="rId11"/>
    <p:sldId id="335" r:id="rId12"/>
    <p:sldId id="376" r:id="rId13"/>
    <p:sldId id="377" r:id="rId14"/>
    <p:sldId id="378" r:id="rId15"/>
    <p:sldId id="379" r:id="rId16"/>
    <p:sldId id="380" r:id="rId17"/>
    <p:sldId id="382" r:id="rId18"/>
    <p:sldId id="381" r:id="rId19"/>
    <p:sldId id="383" r:id="rId20"/>
    <p:sldId id="384" r:id="rId21"/>
    <p:sldId id="385" r:id="rId22"/>
    <p:sldId id="332" r:id="rId23"/>
    <p:sldId id="369" r:id="rId24"/>
    <p:sldId id="334" r:id="rId25"/>
    <p:sldId id="336" r:id="rId26"/>
    <p:sldId id="337" r:id="rId27"/>
    <p:sldId id="338" r:id="rId28"/>
    <p:sldId id="339" r:id="rId29"/>
    <p:sldId id="340" r:id="rId30"/>
    <p:sldId id="341" r:id="rId31"/>
    <p:sldId id="342" r:id="rId32"/>
    <p:sldId id="343" r:id="rId33"/>
    <p:sldId id="344" r:id="rId34"/>
    <p:sldId id="345" r:id="rId35"/>
    <p:sldId id="346" r:id="rId36"/>
    <p:sldId id="348" r:id="rId37"/>
    <p:sldId id="349" r:id="rId38"/>
    <p:sldId id="350" r:id="rId39"/>
    <p:sldId id="352" r:id="rId40"/>
    <p:sldId id="353" r:id="rId41"/>
    <p:sldId id="351" r:id="rId42"/>
    <p:sldId id="354" r:id="rId43"/>
    <p:sldId id="355" r:id="rId44"/>
    <p:sldId id="356" r:id="rId45"/>
    <p:sldId id="357" r:id="rId46"/>
    <p:sldId id="358" r:id="rId47"/>
    <p:sldId id="359" r:id="rId48"/>
    <p:sldId id="360" r:id="rId49"/>
    <p:sldId id="361" r:id="rId50"/>
    <p:sldId id="362" r:id="rId51"/>
    <p:sldId id="363" r:id="rId52"/>
    <p:sldId id="364" r:id="rId53"/>
    <p:sldId id="365" r:id="rId54"/>
    <p:sldId id="366" r:id="rId55"/>
    <p:sldId id="368" r:id="rId56"/>
    <p:sldId id="367" r:id="rId57"/>
    <p:sldId id="264" r:id="rId5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1" initials="1" lastIdx="4" clrIdx="0">
    <p:extLst>
      <p:ext uri="{19B8F6BF-5375-455C-9EA6-DF929625EA0E}">
        <p15:presenceInfo xmlns:p15="http://schemas.microsoft.com/office/powerpoint/2012/main" userId="1" providerId="None"/>
      </p:ext>
    </p:extLst>
  </p:cmAuthor>
  <p:cmAuthor id="2" name="甄教明" initials="甄教明" lastIdx="1" clrIdx="1">
    <p:extLst>
      <p:ext uri="{19B8F6BF-5375-455C-9EA6-DF929625EA0E}">
        <p15:presenceInfo xmlns:p15="http://schemas.microsoft.com/office/powerpoint/2012/main" userId="S-1-5-21-311901813-4102147542-3192379241-13475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4825"/>
    <a:srgbClr val="C23C20"/>
    <a:srgbClr val="6920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47" autoAdjust="0"/>
    <p:restoredTop sz="84685" autoAdjust="0"/>
  </p:normalViewPr>
  <p:slideViewPr>
    <p:cSldViewPr snapToGrid="0" snapToObjects="1">
      <p:cViewPr varScale="1">
        <p:scale>
          <a:sx n="63" d="100"/>
          <a:sy n="63" d="100"/>
        </p:scale>
        <p:origin x="91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9" d="100"/>
          <a:sy n="99" d="100"/>
        </p:scale>
        <p:origin x="4272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commentAuthors" Target="commentAuthor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handoutMaster" Target="handoutMasters/handout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A6074F-7D77-7F4B-BEA8-C9E79E58EFA6}" type="datetimeFigureOut">
              <a:rPr kumimoji="1" lang="zh-CN" altLang="en-US" smtClean="0"/>
              <a:t>2023/7/1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1A9BF5-D6D1-3F49-9D4D-8C57C88DE1D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168077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2023/7/1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70726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pringframework.org/schema/beans" TargetMode="External"/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59820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39852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52056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4232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69656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28427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77276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162116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66329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70558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81058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7449403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12515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444903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079984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970475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747102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39000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125258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663208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992326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66049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580450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680269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386109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339308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154925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476986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576358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只有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http://www.springframework.org/schema/beans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，会被认为是默认的命名空间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757561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626184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6274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21604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59132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78203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25644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12039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 smtClean="0"/>
              <a:t>抽象：忽略问题中与当前目标无关的方面，更充分的注意与当前目标有关的特性</a:t>
            </a:r>
            <a:endParaRPr lang="en-US" altLang="zh-CN" dirty="0" smtClean="0"/>
          </a:p>
          <a:p>
            <a:pPr latinLnBrk="1"/>
            <a:r>
              <a:rPr lang="zh-CN" altLang="en-US" dirty="0" smtClean="0"/>
              <a:t>封装：信息隐蔽，利用抽象数据类型将数据和基于数据的操作封装在一起，边界，接口，实现</a:t>
            </a:r>
            <a:endParaRPr lang="en-US" altLang="zh-CN" dirty="0" smtClean="0"/>
          </a:p>
          <a:p>
            <a:pPr latinLnBrk="1"/>
            <a:r>
              <a:rPr lang="zh-CN" altLang="en-US" dirty="0" smtClean="0"/>
              <a:t>继承：新类获取已有类的属性和行为，派生类盒和子类，单继承，多继承，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是不支持多继承的，有没有变通的方式实现多继承？</a:t>
            </a:r>
            <a:endParaRPr lang="en-US" altLang="zh-CN" dirty="0" smtClean="0"/>
          </a:p>
          <a:p>
            <a:pPr latinLnBrk="1"/>
            <a:r>
              <a:rPr lang="zh-CN" altLang="en-US" dirty="0" smtClean="0"/>
              <a:t>多态：同名的不同方法可以共存（动态的多态，静态的多态），重载和重写两种方式</a:t>
            </a:r>
            <a:endParaRPr lang="en-US" altLang="zh-CN" dirty="0" smtClean="0"/>
          </a:p>
          <a:p>
            <a:pPr latinLnBrk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5766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节标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圆角矩形 9"/>
          <p:cNvSpPr/>
          <p:nvPr userDrawn="1"/>
        </p:nvSpPr>
        <p:spPr>
          <a:xfrm>
            <a:off x="3008670" y="2806700"/>
            <a:ext cx="1565787" cy="539810"/>
          </a:xfrm>
          <a:prstGeom prst="roundRect">
            <a:avLst>
              <a:gd name="adj" fmla="val 50000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E748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3547058" y="2842752"/>
            <a:ext cx="489010" cy="4890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/>
              <a:t>   </a:t>
            </a:r>
          </a:p>
        </p:txBody>
      </p:sp>
      <p:sp>
        <p:nvSpPr>
          <p:cNvPr id="14" name="圆角矩形 13"/>
          <p:cNvSpPr/>
          <p:nvPr userDrawn="1"/>
        </p:nvSpPr>
        <p:spPr>
          <a:xfrm>
            <a:off x="4602619" y="2806700"/>
            <a:ext cx="4973999" cy="561114"/>
          </a:xfrm>
          <a:prstGeom prst="roundRect">
            <a:avLst>
              <a:gd name="adj" fmla="val 5000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3571" y="160337"/>
            <a:ext cx="3136229" cy="588963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49308-7154-BA42-8511-3EFED9A26904}" type="datetimeFigureOut">
              <a:rPr kumimoji="1" lang="zh-CN" altLang="en-US" smtClean="0"/>
              <a:t>2023/7/1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37F04-587F-1747-87A1-273CB6C5639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49308-7154-BA42-8511-3EFED9A26904}" type="datetimeFigureOut">
              <a:rPr kumimoji="1" lang="zh-CN" altLang="en-US" smtClean="0"/>
              <a:t>2023/7/1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37F04-587F-1747-87A1-273CB6C5639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http://www.wfit.edu.cn/templates/net/images/f_logo.png"/>
          <p:cNvSpPr>
            <a:spLocks noChangeAspect="1" noChangeArrowheads="1"/>
          </p:cNvSpPr>
          <p:nvPr userDrawn="1"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6" descr="http://www.wfit.edu.cn/html/green-campus/img/images/logo.png"/>
          <p:cNvSpPr>
            <a:spLocks noChangeAspect="1" noChangeArrowheads="1"/>
          </p:cNvSpPr>
          <p:nvPr userDrawn="1"/>
        </p:nvSpPr>
        <p:spPr bwMode="auto">
          <a:xfrm>
            <a:off x="307974" y="7937"/>
            <a:ext cx="2536825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3571" y="160337"/>
            <a:ext cx="3136229" cy="58896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3571" y="160337"/>
            <a:ext cx="3136229" cy="58896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49308-7154-BA42-8511-3EFED9A26904}" type="datetimeFigureOut">
              <a:rPr kumimoji="1" lang="zh-CN" altLang="en-US" smtClean="0"/>
              <a:t>2023/7/1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37F04-587F-1747-87A1-273CB6C56392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3571" y="160337"/>
            <a:ext cx="3136229" cy="58896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49308-7154-BA42-8511-3EFED9A26904}" type="datetimeFigureOut">
              <a:rPr kumimoji="1" lang="zh-CN" altLang="en-US" smtClean="0"/>
              <a:t>2023/7/1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37F04-587F-1747-87A1-273CB6C56392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9471" y="142875"/>
            <a:ext cx="3136229" cy="58896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49308-7154-BA42-8511-3EFED9A26904}" type="datetimeFigureOut">
              <a:rPr kumimoji="1" lang="zh-CN" altLang="en-US" smtClean="0"/>
              <a:t>2023/7/1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37F04-587F-1747-87A1-273CB6C5639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49308-7154-BA42-8511-3EFED9A26904}" type="datetimeFigureOut">
              <a:rPr kumimoji="1" lang="zh-CN" altLang="en-US" smtClean="0"/>
              <a:t>2023/7/1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37F04-587F-1747-87A1-273CB6C56392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3571" y="160337"/>
            <a:ext cx="3136229" cy="58896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49308-7154-BA42-8511-3EFED9A26904}" type="datetimeFigureOut">
              <a:rPr kumimoji="1" lang="zh-CN" altLang="en-US" smtClean="0"/>
              <a:t>2023/7/1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37F04-587F-1747-87A1-273CB6C56392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3571" y="160337"/>
            <a:ext cx="3136229" cy="58896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49308-7154-BA42-8511-3EFED9A26904}" type="datetimeFigureOut">
              <a:rPr kumimoji="1" lang="zh-CN" altLang="en-US" smtClean="0"/>
              <a:t>2023/7/1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37F04-587F-1747-87A1-273CB6C56392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3571" y="160337"/>
            <a:ext cx="3136229" cy="588963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B49308-7154-BA42-8511-3EFED9A26904}" type="datetimeFigureOut">
              <a:rPr kumimoji="1" lang="zh-CN" altLang="en-US" smtClean="0"/>
              <a:t>2023/7/1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937F04-587F-1747-87A1-273CB6C5639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1893966" y="2731016"/>
            <a:ext cx="88197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Lantinghei SC Demibold" charset="-122"/>
              </a:rPr>
              <a:t>Java</a:t>
            </a:r>
            <a:r>
              <a:rPr kumimoji="1" lang="zh-CN" altLang="en-US" sz="4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Lantinghei SC Demibold" charset="-122"/>
              </a:rPr>
              <a:t>程序设计</a:t>
            </a:r>
            <a:r>
              <a:rPr kumimoji="1" lang="en-US" altLang="zh-CN" sz="4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Lantinghei SC Demibold" charset="-122"/>
              </a:rPr>
              <a:t>--</a:t>
            </a:r>
            <a:r>
              <a:rPr kumimoji="1" lang="zh-CN" altLang="en-US" sz="4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Lantinghei SC Demibold" charset="-122"/>
              </a:rPr>
              <a:t>第</a:t>
            </a:r>
            <a:r>
              <a:rPr kumimoji="1" lang="en-US" altLang="zh-CN" sz="4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Lantinghei SC Demibold" charset="-122"/>
              </a:rPr>
              <a:t>2</a:t>
            </a:r>
            <a:r>
              <a:rPr kumimoji="1" lang="zh-CN" altLang="en-US" sz="4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Lantinghei SC Demibold" charset="-122"/>
              </a:rPr>
              <a:t>章 类与对象</a:t>
            </a:r>
            <a:endParaRPr kumimoji="1" lang="zh-CN" altLang="en-US" sz="44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Lantinghei SC Demibold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604" y="160337"/>
            <a:ext cx="3136229" cy="5889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F0F9E516-D9F6-4449-BAC2-EB05DC6F2554}"/>
              </a:ext>
            </a:extLst>
          </p:cNvPr>
          <p:cNvSpPr txBox="1"/>
          <p:nvPr/>
        </p:nvSpPr>
        <p:spPr>
          <a:xfrm>
            <a:off x="314222" y="272104"/>
            <a:ext cx="59189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2.1</a:t>
            </a:r>
            <a:r>
              <a:rPr kumimoji="1"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面向对象的程序设计方法概述</a:t>
            </a:r>
            <a:endParaRPr kumimoji="1" lang="zh-CN" altLang="en-US" sz="28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209" y="1191027"/>
            <a:ext cx="6341272" cy="5057131"/>
          </a:xfrm>
          <a:prstGeom prst="rect">
            <a:avLst/>
          </a:prstGeom>
        </p:spPr>
      </p:pic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7028481" y="1216693"/>
            <a:ext cx="4532146" cy="229184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思考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一下？</a:t>
            </a:r>
            <a:endParaRPr lang="en-US" altLang="zh-CN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哪一个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不算是面向对象特有的</a:t>
            </a:r>
            <a:r>
              <a:rPr lang="zh-CN" altLang="en-US" sz="2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？</a:t>
            </a:r>
            <a:endParaRPr lang="en-US" altLang="zh-CN" sz="26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1604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圆角矩形 9"/>
          <p:cNvSpPr/>
          <p:nvPr/>
        </p:nvSpPr>
        <p:spPr>
          <a:xfrm>
            <a:off x="3008670" y="2821940"/>
            <a:ext cx="1565787" cy="53981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solidFill>
              <a:srgbClr val="E748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2.2</a:t>
            </a:r>
            <a:endParaRPr kumimoji="1" lang="zh-CN" altLang="en-US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4602619" y="2806700"/>
            <a:ext cx="4973999" cy="561114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类与对象</a:t>
            </a:r>
            <a:endParaRPr kumimoji="1" lang="zh-CN" altLang="en-US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60942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F0F9E516-D9F6-4449-BAC2-EB05DC6F2554}"/>
              </a:ext>
            </a:extLst>
          </p:cNvPr>
          <p:cNvSpPr txBox="1"/>
          <p:nvPr/>
        </p:nvSpPr>
        <p:spPr>
          <a:xfrm>
            <a:off x="314222" y="272104"/>
            <a:ext cx="59189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2.1 </a:t>
            </a:r>
            <a:r>
              <a:rPr kumimoji="1" lang="zh-CN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类与对象</a:t>
            </a:r>
            <a:endParaRPr kumimoji="1" lang="zh-CN" altLang="en-US" sz="28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8" name="TextBox 707"/>
          <p:cNvSpPr txBox="1"/>
          <p:nvPr/>
        </p:nvSpPr>
        <p:spPr>
          <a:xfrm>
            <a:off x="347727" y="1101707"/>
            <a:ext cx="1123467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400" dirty="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400" dirty="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类与对象</a:t>
            </a:r>
            <a:endParaRPr lang="en-US" altLang="zh-CN" sz="2400" dirty="0" smtClean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4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400" dirty="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在程序中，对象是通过一种抽象数据类型来描述的，这种抽象数据类型称为类（</a:t>
            </a:r>
            <a:r>
              <a:rPr lang="en-US" altLang="zh-CN" sz="2400" dirty="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</a:t>
            </a:r>
            <a:r>
              <a:rPr lang="zh-CN" altLang="en-US" sz="2400" dirty="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）。</a:t>
            </a:r>
            <a:endParaRPr lang="en-US" altLang="zh-CN" sz="2400" dirty="0" smtClean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4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400" dirty="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一个类是一类对象的描述，类是对象的构造模板，对象是类的具体实例。</a:t>
            </a:r>
            <a:endParaRPr lang="en-US" altLang="zh-CN" sz="2400" dirty="0" smtClean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22600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F0F9E516-D9F6-4449-BAC2-EB05DC6F2554}"/>
              </a:ext>
            </a:extLst>
          </p:cNvPr>
          <p:cNvSpPr txBox="1"/>
          <p:nvPr/>
        </p:nvSpPr>
        <p:spPr>
          <a:xfrm>
            <a:off x="314222" y="272104"/>
            <a:ext cx="59189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2.1 </a:t>
            </a:r>
            <a:r>
              <a:rPr kumimoji="1" lang="zh-CN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类定义</a:t>
            </a:r>
            <a:endParaRPr kumimoji="1" lang="zh-CN" altLang="en-US" sz="28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8" name="TextBox 707"/>
          <p:cNvSpPr txBox="1"/>
          <p:nvPr/>
        </p:nvSpPr>
        <p:spPr>
          <a:xfrm>
            <a:off x="347727" y="829797"/>
            <a:ext cx="1123467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dirty="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声明形式</a:t>
            </a:r>
            <a:endParaRPr lang="en-US" altLang="zh-CN" sz="2400" dirty="0" smtClean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400" dirty="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24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</a:t>
            </a:r>
            <a:r>
              <a:rPr lang="en-US" altLang="zh-CN" sz="2400" dirty="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][</a:t>
            </a:r>
            <a:r>
              <a:rPr lang="en-US" altLang="zh-CN" sz="2400" dirty="0" err="1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abstract|final</a:t>
            </a:r>
            <a:r>
              <a:rPr lang="en-US" altLang="zh-CN" sz="2400" dirty="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 class </a:t>
            </a:r>
            <a:r>
              <a:rPr lang="zh-CN" altLang="en-US" sz="2400" dirty="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类名称 </a:t>
            </a:r>
            <a:endParaRPr lang="en-US" altLang="zh-CN" sz="2400" dirty="0" smtClean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400" dirty="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24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extends</a:t>
            </a:r>
            <a:r>
              <a:rPr lang="en-US" altLang="zh-CN" sz="2400" dirty="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父类名称</a:t>
            </a:r>
            <a:r>
              <a:rPr lang="en-US" altLang="zh-CN" sz="2400" dirty="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 [</a:t>
            </a:r>
            <a:r>
              <a:rPr lang="en-US" altLang="zh-CN" sz="24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implements</a:t>
            </a:r>
            <a:r>
              <a:rPr lang="en-US" altLang="zh-CN" sz="2400" dirty="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接口名称列表</a:t>
            </a:r>
            <a:r>
              <a:rPr lang="en-US" altLang="zh-CN" sz="2400" dirty="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 </a:t>
            </a:r>
          </a:p>
          <a:p>
            <a:pPr>
              <a:lnSpc>
                <a:spcPct val="200000"/>
              </a:lnSpc>
            </a:pPr>
            <a:r>
              <a:rPr lang="en-US" altLang="zh-CN" sz="2400" dirty="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pPr>
              <a:lnSpc>
                <a:spcPct val="200000"/>
              </a:lnSpc>
            </a:pPr>
            <a:r>
              <a:rPr lang="en-US" altLang="zh-CN" sz="24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400" dirty="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变量成员声明及初始化</a:t>
            </a:r>
            <a:r>
              <a:rPr lang="en-US" altLang="zh-CN" sz="2400" dirty="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>
              <a:lnSpc>
                <a:spcPct val="200000"/>
              </a:lnSpc>
            </a:pPr>
            <a:r>
              <a:rPr lang="en-US" altLang="zh-CN" sz="24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400" dirty="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方法声明及方法体；</a:t>
            </a:r>
            <a:endParaRPr lang="en-US" altLang="zh-CN" sz="2400" dirty="0" smtClean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400" dirty="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 </a:t>
            </a:r>
            <a:endParaRPr lang="en-US" altLang="zh-CN" sz="2400" dirty="0" smtClean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71636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F0F9E516-D9F6-4449-BAC2-EB05DC6F2554}"/>
              </a:ext>
            </a:extLst>
          </p:cNvPr>
          <p:cNvSpPr txBox="1"/>
          <p:nvPr/>
        </p:nvSpPr>
        <p:spPr>
          <a:xfrm>
            <a:off x="314222" y="272104"/>
            <a:ext cx="59189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2.1 </a:t>
            </a:r>
            <a:r>
              <a:rPr kumimoji="1" lang="zh-CN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类定义</a:t>
            </a:r>
            <a:r>
              <a:rPr kumimoji="1" lang="en-US" altLang="zh-CN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</a:t>
            </a:r>
            <a:r>
              <a:rPr kumimoji="1" lang="zh-CN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修饰符</a:t>
            </a:r>
            <a:endParaRPr kumimoji="1" lang="zh-CN" altLang="en-US" sz="28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8" name="TextBox 707"/>
          <p:cNvSpPr txBox="1"/>
          <p:nvPr/>
        </p:nvSpPr>
        <p:spPr>
          <a:xfrm>
            <a:off x="347727" y="829797"/>
            <a:ext cx="1123467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dirty="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◆ 修饰符</a:t>
            </a:r>
            <a:endParaRPr lang="en-US" altLang="zh-CN" sz="2400" dirty="0" smtClean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zh-CN" sz="2400" dirty="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□</a:t>
            </a:r>
            <a:r>
              <a:rPr lang="en-US" altLang="zh-CN" sz="2400" dirty="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可以有多个，用来限定类的表达式</a:t>
            </a:r>
            <a:endParaRPr lang="en-US" altLang="zh-CN" sz="2400" dirty="0" smtClean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zh-CN" sz="2400" dirty="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□</a:t>
            </a:r>
            <a:r>
              <a:rPr lang="en-US" altLang="zh-CN" sz="2400" dirty="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public </a:t>
            </a:r>
            <a:r>
              <a:rPr lang="en-US" altLang="zh-CN" sz="2400" dirty="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● </a:t>
            </a:r>
            <a:r>
              <a:rPr lang="zh-CN" altLang="en-US" sz="2400" dirty="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公有类</a:t>
            </a:r>
            <a:endParaRPr lang="en-US" altLang="zh-CN" sz="2400" dirty="0" smtClean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zh-CN" sz="2400" dirty="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□</a:t>
            </a:r>
            <a:r>
              <a:rPr lang="en-US" altLang="zh-CN" sz="2400" dirty="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abstract ● </a:t>
            </a:r>
            <a:r>
              <a:rPr lang="zh-CN" altLang="en-US" sz="2400" dirty="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抽象类</a:t>
            </a:r>
            <a:endParaRPr lang="en-US" altLang="zh-CN" sz="2400" dirty="0" smtClean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zh-CN" sz="2400" dirty="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□</a:t>
            </a:r>
            <a:r>
              <a:rPr lang="en-US" altLang="zh-CN" sz="2400" dirty="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final ● </a:t>
            </a:r>
            <a:r>
              <a:rPr lang="zh-CN" altLang="en-US" sz="2400" dirty="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不可变类，比如包装类（</a:t>
            </a:r>
            <a:r>
              <a:rPr lang="en-US" altLang="zh-CN" sz="2400" dirty="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Integer</a:t>
            </a:r>
            <a:r>
              <a:rPr lang="zh-CN" altLang="en-US" sz="2400" dirty="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dirty="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Double</a:t>
            </a:r>
            <a:r>
              <a:rPr lang="zh-CN" altLang="en-US" sz="2400" dirty="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等）</a:t>
            </a:r>
            <a:endParaRPr lang="en-US" altLang="zh-CN" sz="2400" dirty="0" smtClean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◆ </a:t>
            </a:r>
            <a:r>
              <a:rPr lang="zh-CN" altLang="en-US" sz="2400" dirty="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类声明体</a:t>
            </a:r>
            <a:endParaRPr lang="en-US" altLang="zh-CN" sz="2400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4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zh-CN" sz="2400" dirty="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□</a:t>
            </a:r>
            <a:r>
              <a:rPr lang="en-US" altLang="zh-CN" sz="2400" dirty="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变量成员声明及初始化，可以有多个</a:t>
            </a:r>
            <a:endParaRPr lang="en-US" altLang="zh-CN" sz="2400" dirty="0" smtClean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4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zh-CN" sz="2400" dirty="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□</a:t>
            </a:r>
            <a:r>
              <a:rPr lang="en-US" altLang="zh-CN" sz="2400" dirty="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方法声明及方法体，可以多个</a:t>
            </a:r>
            <a:endParaRPr lang="en-US" altLang="zh-CN" sz="2400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93710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F0F9E516-D9F6-4449-BAC2-EB05DC6F2554}"/>
              </a:ext>
            </a:extLst>
          </p:cNvPr>
          <p:cNvSpPr txBox="1"/>
          <p:nvPr/>
        </p:nvSpPr>
        <p:spPr>
          <a:xfrm>
            <a:off x="314222" y="272104"/>
            <a:ext cx="59189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2.1 </a:t>
            </a:r>
            <a:r>
              <a:rPr kumimoji="1" lang="zh-CN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类定义</a:t>
            </a:r>
            <a:r>
              <a:rPr kumimoji="1" lang="en-US" altLang="zh-CN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</a:t>
            </a:r>
            <a:r>
              <a:rPr kumimoji="1"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关键字</a:t>
            </a:r>
            <a:endParaRPr kumimoji="1" lang="zh-CN" altLang="en-US" sz="28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8" name="TextBox 707"/>
          <p:cNvSpPr txBox="1"/>
          <p:nvPr/>
        </p:nvSpPr>
        <p:spPr>
          <a:xfrm>
            <a:off x="347727" y="829797"/>
            <a:ext cx="1123467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dirty="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◆ </a:t>
            </a:r>
            <a:r>
              <a:rPr lang="en-US" altLang="zh-CN" sz="2400" dirty="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implements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zh-CN" sz="2400" dirty="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□</a:t>
            </a:r>
            <a:r>
              <a:rPr lang="en-US" altLang="zh-CN" sz="2400" dirty="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实现类接口</a:t>
            </a:r>
            <a:endParaRPr lang="en-US" altLang="zh-CN" sz="2400" dirty="0" smtClean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zh-CN" sz="2400" dirty="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□</a:t>
            </a:r>
            <a:r>
              <a:rPr lang="en-US" altLang="zh-CN" sz="2400" dirty="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可实现多个（集合类）</a:t>
            </a:r>
            <a:endParaRPr lang="en-US" altLang="zh-CN" sz="2400" dirty="0" smtClean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zh-CN" sz="2400" dirty="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□</a:t>
            </a:r>
            <a:r>
              <a:rPr lang="en-US" altLang="zh-CN" sz="2400" dirty="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默认实现（</a:t>
            </a:r>
            <a:r>
              <a:rPr lang="en-US" altLang="zh-CN" sz="2400" dirty="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default</a:t>
            </a:r>
            <a:r>
              <a:rPr lang="zh-CN" altLang="en-US" sz="2400" dirty="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400" dirty="0" smtClean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◆ </a:t>
            </a:r>
            <a:r>
              <a:rPr lang="en-US" altLang="zh-CN" sz="24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extends</a:t>
            </a:r>
          </a:p>
          <a:p>
            <a:pPr>
              <a:lnSpc>
                <a:spcPct val="200000"/>
              </a:lnSpc>
            </a:pPr>
            <a:r>
              <a:rPr lang="en-US" altLang="zh-CN" sz="24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zh-CN" sz="2400" dirty="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□</a:t>
            </a:r>
            <a:r>
              <a:rPr lang="en-US" altLang="zh-CN" sz="2400" dirty="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单一继承</a:t>
            </a:r>
            <a:endParaRPr lang="en-US" altLang="zh-CN" sz="2400" dirty="0" smtClean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772834" y="3244334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476582"/>
                </a:solidFill>
                <a:latin typeface="source-code-pro"/>
              </a:rPr>
              <a:t>List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1061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F0F9E516-D9F6-4449-BAC2-EB05DC6F2554}"/>
              </a:ext>
            </a:extLst>
          </p:cNvPr>
          <p:cNvSpPr txBox="1"/>
          <p:nvPr/>
        </p:nvSpPr>
        <p:spPr>
          <a:xfrm>
            <a:off x="314222" y="272104"/>
            <a:ext cx="59189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2.1 </a:t>
            </a:r>
            <a:r>
              <a:rPr kumimoji="1" lang="zh-CN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类定义</a:t>
            </a:r>
            <a:r>
              <a:rPr kumimoji="1" lang="en-US" altLang="zh-CN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</a:t>
            </a:r>
            <a:r>
              <a:rPr kumimoji="1"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示例</a:t>
            </a:r>
            <a:endParaRPr kumimoji="1" lang="zh-CN" altLang="en-US" sz="28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TextBox 707"/>
          <p:cNvSpPr txBox="1"/>
          <p:nvPr/>
        </p:nvSpPr>
        <p:spPr>
          <a:xfrm>
            <a:off x="347727" y="829797"/>
            <a:ext cx="11234673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public class Clock {</a:t>
            </a:r>
            <a:br>
              <a:rPr lang="en-US" altLang="zh-CN" dirty="0"/>
            </a:br>
            <a:r>
              <a:rPr lang="en-US" altLang="zh-CN" dirty="0"/>
              <a:t>    private </a:t>
            </a:r>
            <a:r>
              <a:rPr lang="en-US" altLang="zh-CN" dirty="0" err="1"/>
              <a:t>int</a:t>
            </a:r>
            <a:r>
              <a:rPr lang="en-US" altLang="zh-CN" dirty="0"/>
              <a:t> hour;</a:t>
            </a:r>
            <a:br>
              <a:rPr lang="en-US" altLang="zh-CN" dirty="0"/>
            </a:br>
            <a:r>
              <a:rPr lang="en-US" altLang="zh-CN" dirty="0"/>
              <a:t>    private </a:t>
            </a:r>
            <a:r>
              <a:rPr lang="en-US" altLang="zh-CN" dirty="0" err="1"/>
              <a:t>int</a:t>
            </a:r>
            <a:r>
              <a:rPr lang="en-US" altLang="zh-CN" dirty="0"/>
              <a:t> minute;</a:t>
            </a:r>
            <a:br>
              <a:rPr lang="en-US" altLang="zh-CN" dirty="0"/>
            </a:br>
            <a:r>
              <a:rPr lang="en-US" altLang="zh-CN" dirty="0"/>
              <a:t>    private </a:t>
            </a:r>
            <a:r>
              <a:rPr lang="en-US" altLang="zh-CN" dirty="0" err="1"/>
              <a:t>int</a:t>
            </a:r>
            <a:r>
              <a:rPr lang="en-US" altLang="zh-CN" dirty="0"/>
              <a:t> second</a:t>
            </a:r>
            <a:r>
              <a:rPr lang="en-US" altLang="zh-CN" dirty="0" smtClean="0"/>
              <a:t>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public Clock(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h,int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m,int</a:t>
            </a:r>
            <a:r>
              <a:rPr lang="en-US" altLang="zh-CN" dirty="0" smtClean="0"/>
              <a:t> s){</a:t>
            </a:r>
          </a:p>
          <a:p>
            <a:r>
              <a:rPr lang="en-US" altLang="zh-CN" dirty="0" smtClean="0"/>
              <a:t>	hour=h;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minute=m;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second=s;</a:t>
            </a:r>
            <a:r>
              <a:rPr lang="en-US" altLang="zh-CN" dirty="0"/>
              <a:t>	</a:t>
            </a:r>
          </a:p>
          <a:p>
            <a:r>
              <a:rPr lang="en-US" altLang="zh-CN" dirty="0" smtClean="0"/>
              <a:t>     }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    public void </a:t>
            </a:r>
            <a:r>
              <a:rPr lang="en-US" altLang="zh-CN" dirty="0" err="1"/>
              <a:t>setTime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hour, </a:t>
            </a:r>
            <a:r>
              <a:rPr lang="en-US" altLang="zh-CN" dirty="0" err="1"/>
              <a:t>int</a:t>
            </a:r>
            <a:r>
              <a:rPr lang="en-US" altLang="zh-CN" dirty="0"/>
              <a:t> minute, </a:t>
            </a:r>
            <a:r>
              <a:rPr lang="en-US" altLang="zh-CN" dirty="0" err="1"/>
              <a:t>int</a:t>
            </a:r>
            <a:r>
              <a:rPr lang="en-US" altLang="zh-CN" dirty="0"/>
              <a:t> second) {</a:t>
            </a:r>
            <a:br>
              <a:rPr lang="en-US" altLang="zh-CN" dirty="0"/>
            </a:br>
            <a:r>
              <a:rPr lang="en-US" altLang="zh-CN" dirty="0"/>
              <a:t>        if (hour &gt;= 0 &amp;&amp; hour &lt; 24 &amp;&amp; minute &gt;= 0 &amp;&amp; minute &lt; 60 &amp;&amp; second &gt;= 0 &amp;&amp; second &lt; 60) {</a:t>
            </a:r>
            <a:br>
              <a:rPr lang="en-US" altLang="zh-CN" dirty="0"/>
            </a:br>
            <a:r>
              <a:rPr lang="en-US" altLang="zh-CN" dirty="0"/>
              <a:t>            </a:t>
            </a:r>
            <a:r>
              <a:rPr lang="en-US" altLang="zh-CN" dirty="0" err="1"/>
              <a:t>this.hour</a:t>
            </a:r>
            <a:r>
              <a:rPr lang="en-US" altLang="zh-CN" dirty="0"/>
              <a:t> = hour;</a:t>
            </a:r>
            <a:br>
              <a:rPr lang="en-US" altLang="zh-CN" dirty="0"/>
            </a:br>
            <a:r>
              <a:rPr lang="en-US" altLang="zh-CN" dirty="0"/>
              <a:t>            </a:t>
            </a:r>
            <a:r>
              <a:rPr lang="en-US" altLang="zh-CN" dirty="0" err="1"/>
              <a:t>this.minute</a:t>
            </a:r>
            <a:r>
              <a:rPr lang="en-US" altLang="zh-CN" dirty="0"/>
              <a:t> = minute;</a:t>
            </a:r>
            <a:br>
              <a:rPr lang="en-US" altLang="zh-CN" dirty="0"/>
            </a:br>
            <a:r>
              <a:rPr lang="en-US" altLang="zh-CN" dirty="0"/>
              <a:t>            </a:t>
            </a:r>
            <a:r>
              <a:rPr lang="en-US" altLang="zh-CN" dirty="0" err="1"/>
              <a:t>this.second</a:t>
            </a:r>
            <a:r>
              <a:rPr lang="en-US" altLang="zh-CN" dirty="0"/>
              <a:t> = second;</a:t>
            </a:r>
            <a:br>
              <a:rPr lang="en-US" altLang="zh-CN" dirty="0"/>
            </a:br>
            <a:r>
              <a:rPr lang="en-US" altLang="zh-CN" dirty="0"/>
              <a:t>        } else {</a:t>
            </a:r>
            <a:br>
              <a:rPr lang="en-US" altLang="zh-CN" dirty="0"/>
            </a:br>
            <a:r>
              <a:rPr lang="en-US" altLang="zh-CN" dirty="0"/>
              <a:t>            </a:t>
            </a:r>
            <a:r>
              <a:rPr lang="en-US" altLang="zh-CN" dirty="0" err="1"/>
              <a:t>System.</a:t>
            </a:r>
            <a:r>
              <a:rPr lang="en-US" altLang="zh-CN" i="1" dirty="0" err="1"/>
              <a:t>out</a:t>
            </a:r>
            <a:r>
              <a:rPr lang="en-US" altLang="zh-CN" dirty="0" err="1"/>
              <a:t>.println</a:t>
            </a:r>
            <a:r>
              <a:rPr lang="en-US" altLang="zh-CN" dirty="0"/>
              <a:t>("Invalid time!");</a:t>
            </a:r>
            <a:br>
              <a:rPr lang="en-US" altLang="zh-CN" dirty="0"/>
            </a:br>
            <a:r>
              <a:rPr lang="en-US" altLang="zh-CN" dirty="0"/>
              <a:t>        }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dirty="0" smtClean="0"/>
              <a:t>}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    public void </a:t>
            </a:r>
            <a:r>
              <a:rPr lang="en-US" altLang="zh-CN" dirty="0" err="1"/>
              <a:t>displayTime</a:t>
            </a:r>
            <a:r>
              <a:rPr lang="en-US" altLang="zh-CN" dirty="0"/>
              <a:t>() {</a:t>
            </a:r>
            <a:br>
              <a:rPr lang="en-US" altLang="zh-CN" dirty="0"/>
            </a:br>
            <a:r>
              <a:rPr lang="en-US" altLang="zh-CN" dirty="0" smtClean="0"/>
              <a:t>	</a:t>
            </a:r>
            <a:r>
              <a:rPr lang="en-US" altLang="zh-CN" dirty="0" err="1" smtClean="0"/>
              <a:t>System.</a:t>
            </a:r>
            <a:r>
              <a:rPr lang="en-US" altLang="zh-CN" i="1" dirty="0" err="1" smtClean="0"/>
              <a:t>out</a:t>
            </a:r>
            <a:r>
              <a:rPr lang="en-US" altLang="zh-CN" dirty="0" err="1" smtClean="0"/>
              <a:t>.println</a:t>
            </a:r>
            <a:r>
              <a:rPr lang="en-US" altLang="zh-CN" dirty="0"/>
              <a:t>("Current time: " + </a:t>
            </a:r>
            <a:r>
              <a:rPr lang="en-US" altLang="zh-CN" dirty="0" err="1"/>
              <a:t>hourStr</a:t>
            </a:r>
            <a:r>
              <a:rPr lang="en-US" altLang="zh-CN" dirty="0"/>
              <a:t> + ":" + </a:t>
            </a:r>
            <a:r>
              <a:rPr lang="en-US" altLang="zh-CN" dirty="0" err="1"/>
              <a:t>minuteStr</a:t>
            </a:r>
            <a:r>
              <a:rPr lang="en-US" altLang="zh-CN" dirty="0"/>
              <a:t> + ":" + </a:t>
            </a:r>
            <a:r>
              <a:rPr lang="en-US" altLang="zh-CN" dirty="0" err="1"/>
              <a:t>secondStr</a:t>
            </a:r>
            <a:r>
              <a:rPr lang="en-US" altLang="zh-CN" dirty="0"/>
              <a:t>);</a:t>
            </a:r>
            <a:br>
              <a:rPr lang="en-US" altLang="zh-CN" dirty="0"/>
            </a:br>
            <a:r>
              <a:rPr lang="en-US" altLang="zh-CN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439406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圆角矩形 9"/>
          <p:cNvSpPr/>
          <p:nvPr/>
        </p:nvSpPr>
        <p:spPr>
          <a:xfrm>
            <a:off x="3008670" y="2821940"/>
            <a:ext cx="1565787" cy="53981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solidFill>
              <a:srgbClr val="E748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2.3</a:t>
            </a:r>
            <a:endParaRPr kumimoji="1" lang="zh-CN" altLang="en-US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4602619" y="2806700"/>
            <a:ext cx="4973999" cy="561114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初始化与回收</a:t>
            </a:r>
            <a:endParaRPr kumimoji="1" lang="zh-CN" altLang="en-US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51450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F0F9E516-D9F6-4449-BAC2-EB05DC6F2554}"/>
              </a:ext>
            </a:extLst>
          </p:cNvPr>
          <p:cNvSpPr txBox="1"/>
          <p:nvPr/>
        </p:nvSpPr>
        <p:spPr>
          <a:xfrm>
            <a:off x="314222" y="272104"/>
            <a:ext cx="59189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2.1 </a:t>
            </a:r>
            <a:r>
              <a:rPr kumimoji="1" lang="zh-CN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类创建</a:t>
            </a:r>
            <a:endParaRPr kumimoji="1" lang="zh-CN" altLang="en-US" sz="28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TextBox 707"/>
          <p:cNvSpPr txBox="1"/>
          <p:nvPr/>
        </p:nvSpPr>
        <p:spPr>
          <a:xfrm>
            <a:off x="347727" y="829797"/>
            <a:ext cx="1123467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+mj-ea"/>
                <a:ea typeface="+mj-ea"/>
              </a:rPr>
              <a:t>类</a:t>
            </a:r>
            <a:r>
              <a:rPr lang="zh-CN" altLang="en-US" sz="2000" dirty="0" smtClean="0">
                <a:latin typeface="+mj-ea"/>
                <a:ea typeface="+mj-ea"/>
              </a:rPr>
              <a:t>名 对象名</a:t>
            </a:r>
            <a:r>
              <a:rPr lang="en-US" altLang="zh-CN" sz="2000" dirty="0" smtClean="0">
                <a:latin typeface="+mj-ea"/>
                <a:ea typeface="+mj-ea"/>
              </a:rPr>
              <a:t>=new </a:t>
            </a:r>
            <a:r>
              <a:rPr lang="zh-CN" altLang="en-US" sz="2000" dirty="0">
                <a:latin typeface="+mj-ea"/>
                <a:ea typeface="+mj-ea"/>
              </a:rPr>
              <a:t>类</a:t>
            </a:r>
            <a:r>
              <a:rPr lang="zh-CN" altLang="en-US" sz="2000" dirty="0" smtClean="0">
                <a:latin typeface="+mj-ea"/>
                <a:ea typeface="+mj-ea"/>
              </a:rPr>
              <a:t>名（参数）</a:t>
            </a:r>
            <a:endParaRPr lang="en-US" altLang="zh-CN" sz="2000" dirty="0" smtClean="0">
              <a:latin typeface="+mj-ea"/>
              <a:ea typeface="+mj-ea"/>
            </a:endParaRPr>
          </a:p>
          <a:p>
            <a:endParaRPr lang="en-US" altLang="zh-CN" sz="2000" dirty="0">
              <a:latin typeface="+mj-ea"/>
              <a:ea typeface="+mj-ea"/>
            </a:endParaRPr>
          </a:p>
          <a:p>
            <a:r>
              <a:rPr lang="zh-CN" altLang="en-US" sz="2000" dirty="0" smtClean="0">
                <a:latin typeface="+mj-ea"/>
                <a:ea typeface="+mj-ea"/>
              </a:rPr>
              <a:t>比如：</a:t>
            </a:r>
            <a:r>
              <a:rPr lang="en-US" altLang="zh-CN" sz="2000" dirty="0" smtClean="0">
                <a:latin typeface="+mj-ea"/>
                <a:ea typeface="+mj-ea"/>
              </a:rPr>
              <a:t/>
            </a:r>
            <a:br>
              <a:rPr lang="en-US" altLang="zh-CN" sz="2000" dirty="0" smtClean="0">
                <a:latin typeface="+mj-ea"/>
                <a:ea typeface="+mj-ea"/>
              </a:rPr>
            </a:br>
            <a:r>
              <a:rPr lang="en-US" altLang="zh-CN" sz="2000" dirty="0" smtClean="0">
                <a:latin typeface="+mj-ea"/>
                <a:ea typeface="+mj-ea"/>
              </a:rPr>
              <a:t>Clock clock=new Clock();</a:t>
            </a:r>
          </a:p>
          <a:p>
            <a:endParaRPr lang="en-US" altLang="zh-CN" sz="2000" dirty="0">
              <a:latin typeface="+mj-ea"/>
              <a:ea typeface="+mj-ea"/>
            </a:endParaRPr>
          </a:p>
          <a:p>
            <a:r>
              <a:rPr lang="zh-CN" altLang="en-US" sz="2000" dirty="0" smtClean="0">
                <a:latin typeface="+mj-ea"/>
                <a:ea typeface="+mj-ea"/>
              </a:rPr>
              <a:t>思考：</a:t>
            </a:r>
            <a:endParaRPr lang="en-US" altLang="zh-CN" sz="2000" dirty="0" smtClean="0">
              <a:latin typeface="+mj-ea"/>
              <a:ea typeface="+mj-ea"/>
            </a:endParaRPr>
          </a:p>
          <a:p>
            <a:r>
              <a:rPr lang="en-US" altLang="zh-CN" sz="2000" dirty="0" smtClean="0">
                <a:latin typeface="+mj-ea"/>
                <a:ea typeface="+mj-ea"/>
              </a:rPr>
              <a:t>1</a:t>
            </a:r>
            <a:r>
              <a:rPr lang="zh-CN" altLang="en-US" sz="2000" dirty="0" smtClean="0">
                <a:latin typeface="+mj-ea"/>
                <a:ea typeface="+mj-ea"/>
              </a:rPr>
              <a:t>：为什么可以通过</a:t>
            </a:r>
            <a:r>
              <a:rPr lang="en-US" altLang="zh-CN" sz="2000" dirty="0" smtClean="0">
                <a:latin typeface="+mj-ea"/>
                <a:ea typeface="+mj-ea"/>
              </a:rPr>
              <a:t>new </a:t>
            </a:r>
            <a:r>
              <a:rPr lang="zh-CN" altLang="en-US" sz="2000" dirty="0" smtClean="0">
                <a:latin typeface="+mj-ea"/>
                <a:ea typeface="+mj-ea"/>
              </a:rPr>
              <a:t>关键字创建呢？</a:t>
            </a:r>
            <a:endParaRPr lang="en-US" altLang="zh-CN" sz="2000" dirty="0" smtClean="0">
              <a:latin typeface="+mj-ea"/>
              <a:ea typeface="+mj-ea"/>
            </a:endParaRPr>
          </a:p>
          <a:p>
            <a:endParaRPr lang="en-US" altLang="zh-CN" sz="2000" dirty="0" smtClean="0">
              <a:latin typeface="+mj-ea"/>
              <a:ea typeface="+mj-ea"/>
            </a:endParaRPr>
          </a:p>
          <a:p>
            <a:r>
              <a:rPr lang="en-US" altLang="zh-CN" sz="2000" dirty="0" smtClean="0">
                <a:latin typeface="+mj-ea"/>
                <a:ea typeface="+mj-ea"/>
              </a:rPr>
              <a:t>2</a:t>
            </a:r>
            <a:r>
              <a:rPr lang="zh-CN" altLang="en-US" sz="2000" dirty="0" smtClean="0">
                <a:latin typeface="+mj-ea"/>
                <a:ea typeface="+mj-ea"/>
              </a:rPr>
              <a:t>：有参与无参的构造函数，构造函数是否可以私有？</a:t>
            </a:r>
            <a:endParaRPr lang="en-US" altLang="zh-CN" sz="20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529510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F0F9E516-D9F6-4449-BAC2-EB05DC6F2554}"/>
              </a:ext>
            </a:extLst>
          </p:cNvPr>
          <p:cNvSpPr txBox="1"/>
          <p:nvPr/>
        </p:nvSpPr>
        <p:spPr>
          <a:xfrm>
            <a:off x="314222" y="272104"/>
            <a:ext cx="59189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2.1 </a:t>
            </a:r>
            <a:r>
              <a:rPr kumimoji="1" lang="zh-CN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类成员</a:t>
            </a:r>
            <a:endParaRPr kumimoji="1" lang="zh-CN" altLang="en-US" sz="28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TextBox 707"/>
          <p:cNvSpPr txBox="1"/>
          <p:nvPr/>
        </p:nvSpPr>
        <p:spPr>
          <a:xfrm>
            <a:off x="347727" y="829797"/>
            <a:ext cx="1123467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dirty="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◆ 修饰符</a:t>
            </a:r>
            <a:endParaRPr lang="en-US" altLang="zh-CN" sz="2400" dirty="0" smtClean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zh-CN" sz="2400" dirty="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□</a:t>
            </a:r>
            <a:r>
              <a:rPr lang="en-US" altLang="zh-CN" sz="2400" dirty="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public 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zh-CN" sz="2400" dirty="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□</a:t>
            </a:r>
            <a:r>
              <a:rPr lang="en-US" altLang="zh-CN" sz="2400" dirty="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private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zh-CN" sz="2400" dirty="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□</a:t>
            </a:r>
            <a:r>
              <a:rPr lang="en-US" altLang="zh-CN" sz="2400" dirty="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protected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zh-CN" sz="2400" dirty="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□</a:t>
            </a:r>
            <a:r>
              <a:rPr lang="en-US" altLang="zh-CN" sz="2400" dirty="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static</a:t>
            </a:r>
            <a:endParaRPr lang="en-US" altLang="zh-CN" sz="2400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zh-CN" sz="2400" dirty="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□</a:t>
            </a:r>
            <a:r>
              <a:rPr lang="en-US" altLang="zh-CN" sz="2400" dirty="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err="1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final,transient,volatile,syncholized</a:t>
            </a:r>
            <a:endParaRPr lang="en-US" altLang="zh-CN" sz="2400" dirty="0" smtClean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58944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B3B4FC35-15BB-407A-959B-24BC84CB680B}"/>
              </a:ext>
            </a:extLst>
          </p:cNvPr>
          <p:cNvSpPr txBox="1"/>
          <p:nvPr/>
        </p:nvSpPr>
        <p:spPr>
          <a:xfrm>
            <a:off x="608832" y="176097"/>
            <a:ext cx="49400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预留作业</a:t>
            </a:r>
            <a:endParaRPr kumimoji="1" lang="zh-CN" altLang="en-US" sz="28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90EF5A34-920A-4C23-9AFC-CCE523E3A84A}"/>
              </a:ext>
            </a:extLst>
          </p:cNvPr>
          <p:cNvSpPr txBox="1"/>
          <p:nvPr/>
        </p:nvSpPr>
        <p:spPr>
          <a:xfrm>
            <a:off x="1610677" y="1214848"/>
            <a:ext cx="6527483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什么是面向对象，最突出的特点是？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l">
              <a:buFont typeface="Wingdings" panose="05000000000000000000" pitchFamily="2" charset="2"/>
              <a:buChar char="u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l"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哪些语言是面向对象的语言？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l">
              <a:buFont typeface="Wingdings" panose="05000000000000000000" pitchFamily="2" charset="2"/>
              <a:buChar char="u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81070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F0F9E516-D9F6-4449-BAC2-EB05DC6F2554}"/>
              </a:ext>
            </a:extLst>
          </p:cNvPr>
          <p:cNvSpPr txBox="1"/>
          <p:nvPr/>
        </p:nvSpPr>
        <p:spPr>
          <a:xfrm>
            <a:off x="314222" y="272104"/>
            <a:ext cx="59189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2.1 </a:t>
            </a:r>
            <a:r>
              <a:rPr kumimoji="1" lang="zh-CN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类成员</a:t>
            </a:r>
            <a:endParaRPr kumimoji="1" lang="zh-CN" altLang="en-US" sz="28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TextBox 707"/>
          <p:cNvSpPr txBox="1"/>
          <p:nvPr/>
        </p:nvSpPr>
        <p:spPr>
          <a:xfrm>
            <a:off x="347727" y="829797"/>
            <a:ext cx="1123467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dirty="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 class Test{</a:t>
            </a:r>
          </a:p>
          <a:p>
            <a:pPr lvl="1">
              <a:lnSpc>
                <a:spcPct val="150000"/>
              </a:lnSpc>
            </a:pPr>
            <a:r>
              <a:rPr lang="en-US" altLang="zh-CN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dirty="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 </a:t>
            </a:r>
            <a:r>
              <a:rPr lang="en-US" altLang="zh-CN" dirty="0" err="1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dirty="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a;</a:t>
            </a:r>
          </a:p>
          <a:p>
            <a:pPr lvl="1">
              <a:lnSpc>
                <a:spcPct val="150000"/>
              </a:lnSpc>
            </a:pPr>
            <a:r>
              <a:rPr lang="en-US" altLang="zh-CN" dirty="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en-US" altLang="zh-CN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 class </a:t>
            </a:r>
            <a:r>
              <a:rPr lang="en-US" altLang="zh-CN" dirty="0" err="1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TestOut</a:t>
            </a:r>
            <a:r>
              <a:rPr lang="en-US" altLang="zh-CN" dirty="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pPr lvl="1">
              <a:lnSpc>
                <a:spcPct val="150000"/>
              </a:lnSpc>
            </a:pPr>
            <a:r>
              <a:rPr lang="en-US" altLang="zh-CN" dirty="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public static void main(String </a:t>
            </a:r>
            <a:r>
              <a:rPr lang="en-US" altLang="zh-CN" dirty="0" err="1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args</a:t>
            </a:r>
            <a:r>
              <a:rPr lang="en-US" altLang="zh-CN" dirty="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[]){</a:t>
            </a:r>
          </a:p>
          <a:p>
            <a:pPr lvl="1">
              <a:lnSpc>
                <a:spcPct val="150000"/>
              </a:lnSpc>
            </a:pPr>
            <a:r>
              <a:rPr lang="en-US" altLang="zh-CN" dirty="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Test t=new Test();</a:t>
            </a:r>
          </a:p>
          <a:p>
            <a:pPr lvl="1">
              <a:lnSpc>
                <a:spcPct val="150000"/>
              </a:lnSpc>
            </a:pPr>
            <a:r>
              <a:rPr lang="en-US" altLang="zh-CN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dirty="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dirty="0" err="1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System.out.print</a:t>
            </a:r>
            <a:r>
              <a:rPr lang="en-US" altLang="zh-CN" dirty="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(t);</a:t>
            </a:r>
          </a:p>
          <a:p>
            <a:pPr lvl="1">
              <a:lnSpc>
                <a:spcPct val="150000"/>
              </a:lnSpc>
            </a:pPr>
            <a:r>
              <a:rPr lang="en-US" altLang="zh-CN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 </a:t>
            </a:r>
            <a:r>
              <a:rPr lang="en-US" altLang="zh-CN" dirty="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en-US" altLang="zh-CN" dirty="0" err="1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System.out.print</a:t>
            </a:r>
            <a:r>
              <a:rPr lang="en-US" altLang="zh-CN" dirty="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(“a=”+</a:t>
            </a:r>
            <a:r>
              <a:rPr lang="en-US" altLang="zh-CN" dirty="0" err="1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t.a</a:t>
            </a:r>
            <a:r>
              <a:rPr lang="en-US" altLang="zh-CN" dirty="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pPr lvl="1">
              <a:lnSpc>
                <a:spcPct val="150000"/>
              </a:lnSpc>
            </a:pPr>
            <a:r>
              <a:rPr lang="en-US" altLang="zh-CN" dirty="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}</a:t>
            </a:r>
          </a:p>
          <a:p>
            <a:pPr lvl="1">
              <a:lnSpc>
                <a:spcPct val="150000"/>
              </a:lnSpc>
            </a:pPr>
            <a:r>
              <a:rPr lang="en-US" altLang="zh-CN" dirty="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en-US" altLang="zh-CN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4782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F0F9E516-D9F6-4449-BAC2-EB05DC6F2554}"/>
              </a:ext>
            </a:extLst>
          </p:cNvPr>
          <p:cNvSpPr txBox="1"/>
          <p:nvPr/>
        </p:nvSpPr>
        <p:spPr>
          <a:xfrm>
            <a:off x="314222" y="272104"/>
            <a:ext cx="59189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2.1 </a:t>
            </a:r>
            <a:r>
              <a:rPr kumimoji="1" lang="zh-CN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类</a:t>
            </a:r>
            <a:r>
              <a:rPr kumimoji="1" lang="zh-CN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定义</a:t>
            </a:r>
            <a:r>
              <a:rPr kumimoji="1" lang="en-US" altLang="zh-CN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</a:t>
            </a:r>
            <a:r>
              <a:rPr kumimoji="1"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示例</a:t>
            </a:r>
            <a:endParaRPr kumimoji="1" lang="zh-CN" altLang="en-US" sz="28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TextBox 707"/>
          <p:cNvSpPr txBox="1"/>
          <p:nvPr/>
        </p:nvSpPr>
        <p:spPr>
          <a:xfrm>
            <a:off x="347727" y="829797"/>
            <a:ext cx="11234673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</a:pPr>
            <a:r>
              <a:rPr lang="zh-CN" altLang="en-US" dirty="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定义一个圆类，增加一个属性，圆周率</a:t>
            </a:r>
            <a:r>
              <a:rPr lang="en-US" altLang="zh-CN" dirty="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PI</a:t>
            </a:r>
            <a:r>
              <a:rPr lang="zh-CN" altLang="en-US" dirty="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dirty="0" smtClean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思考：所有圆的圆周率属性都是一样的，并且不允许修改，那么成员如何定义</a:t>
            </a:r>
            <a:endParaRPr lang="en-US" altLang="zh-CN" dirty="0" smtClean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endParaRPr lang="en-US" altLang="zh-CN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 class Circle{</a:t>
            </a:r>
          </a:p>
          <a:p>
            <a:pPr lvl="1">
              <a:lnSpc>
                <a:spcPct val="150000"/>
              </a:lnSpc>
            </a:pPr>
            <a:r>
              <a:rPr lang="en-US" altLang="zh-CN" dirty="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public static long PI=3.1415926;</a:t>
            </a:r>
            <a:endParaRPr lang="en-US" altLang="zh-CN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pPr lvl="1">
              <a:lnSpc>
                <a:spcPct val="150000"/>
              </a:lnSpc>
            </a:pPr>
            <a:endParaRPr lang="en-US" altLang="zh-CN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思考：这个属性是不是还可以进一步进行修饰</a:t>
            </a:r>
            <a:endParaRPr lang="en-US" altLang="zh-CN" dirty="0" smtClean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final</a:t>
            </a:r>
            <a:endParaRPr lang="en-US" altLang="zh-CN" dirty="0" smtClean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04806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reeform 50">
            <a:extLst>
              <a:ext uri="{FF2B5EF4-FFF2-40B4-BE49-F238E27FC236}">
                <a16:creationId xmlns:a16="http://schemas.microsoft.com/office/drawing/2014/main" xmlns="" id="{7AA7DD52-0D7C-4C49-8DCA-700504ECCC5F}"/>
              </a:ext>
            </a:extLst>
          </p:cNvPr>
          <p:cNvSpPr/>
          <p:nvPr/>
        </p:nvSpPr>
        <p:spPr bwMode="auto">
          <a:xfrm>
            <a:off x="2490880" y="3345525"/>
            <a:ext cx="2033687" cy="2389897"/>
          </a:xfrm>
          <a:custGeom>
            <a:avLst/>
            <a:gdLst>
              <a:gd name="T0" fmla="*/ 74 w 120"/>
              <a:gd name="T1" fmla="*/ 39 h 140"/>
              <a:gd name="T2" fmla="*/ 82 w 120"/>
              <a:gd name="T3" fmla="*/ 22 h 140"/>
              <a:gd name="T4" fmla="*/ 60 w 120"/>
              <a:gd name="T5" fmla="*/ 0 h 140"/>
              <a:gd name="T6" fmla="*/ 38 w 120"/>
              <a:gd name="T7" fmla="*/ 22 h 140"/>
              <a:gd name="T8" fmla="*/ 46 w 120"/>
              <a:gd name="T9" fmla="*/ 39 h 140"/>
              <a:gd name="T10" fmla="*/ 8 w 120"/>
              <a:gd name="T11" fmla="*/ 98 h 140"/>
              <a:gd name="T12" fmla="*/ 37 w 120"/>
              <a:gd name="T13" fmla="*/ 78 h 140"/>
              <a:gd name="T14" fmla="*/ 25 w 120"/>
              <a:gd name="T15" fmla="*/ 140 h 140"/>
              <a:gd name="T16" fmla="*/ 45 w 120"/>
              <a:gd name="T17" fmla="*/ 140 h 140"/>
              <a:gd name="T18" fmla="*/ 60 w 120"/>
              <a:gd name="T19" fmla="*/ 114 h 140"/>
              <a:gd name="T20" fmla="*/ 75 w 120"/>
              <a:gd name="T21" fmla="*/ 140 h 140"/>
              <a:gd name="T22" fmla="*/ 95 w 120"/>
              <a:gd name="T23" fmla="*/ 140 h 140"/>
              <a:gd name="T24" fmla="*/ 83 w 120"/>
              <a:gd name="T25" fmla="*/ 78 h 140"/>
              <a:gd name="T26" fmla="*/ 112 w 120"/>
              <a:gd name="T27" fmla="*/ 98 h 140"/>
              <a:gd name="T28" fmla="*/ 74 w 120"/>
              <a:gd name="T29" fmla="*/ 39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20" h="140">
                <a:moveTo>
                  <a:pt x="74" y="39"/>
                </a:moveTo>
                <a:cubicBezTo>
                  <a:pt x="78" y="35"/>
                  <a:pt x="82" y="29"/>
                  <a:pt x="82" y="22"/>
                </a:cubicBezTo>
                <a:cubicBezTo>
                  <a:pt x="82" y="10"/>
                  <a:pt x="72" y="0"/>
                  <a:pt x="60" y="0"/>
                </a:cubicBezTo>
                <a:cubicBezTo>
                  <a:pt x="48" y="0"/>
                  <a:pt x="38" y="10"/>
                  <a:pt x="38" y="22"/>
                </a:cubicBezTo>
                <a:cubicBezTo>
                  <a:pt x="38" y="29"/>
                  <a:pt x="42" y="35"/>
                  <a:pt x="46" y="39"/>
                </a:cubicBezTo>
                <a:cubicBezTo>
                  <a:pt x="24" y="46"/>
                  <a:pt x="0" y="91"/>
                  <a:pt x="8" y="98"/>
                </a:cubicBezTo>
                <a:cubicBezTo>
                  <a:pt x="15" y="105"/>
                  <a:pt x="27" y="91"/>
                  <a:pt x="37" y="78"/>
                </a:cubicBezTo>
                <a:cubicBezTo>
                  <a:pt x="32" y="99"/>
                  <a:pt x="27" y="121"/>
                  <a:pt x="25" y="140"/>
                </a:cubicBezTo>
                <a:cubicBezTo>
                  <a:pt x="45" y="140"/>
                  <a:pt x="45" y="140"/>
                  <a:pt x="45" y="140"/>
                </a:cubicBezTo>
                <a:cubicBezTo>
                  <a:pt x="45" y="129"/>
                  <a:pt x="52" y="114"/>
                  <a:pt x="60" y="114"/>
                </a:cubicBezTo>
                <a:cubicBezTo>
                  <a:pt x="68" y="114"/>
                  <a:pt x="75" y="129"/>
                  <a:pt x="75" y="140"/>
                </a:cubicBezTo>
                <a:cubicBezTo>
                  <a:pt x="95" y="140"/>
                  <a:pt x="95" y="140"/>
                  <a:pt x="95" y="140"/>
                </a:cubicBezTo>
                <a:cubicBezTo>
                  <a:pt x="93" y="121"/>
                  <a:pt x="88" y="99"/>
                  <a:pt x="83" y="78"/>
                </a:cubicBezTo>
                <a:cubicBezTo>
                  <a:pt x="93" y="91"/>
                  <a:pt x="105" y="105"/>
                  <a:pt x="112" y="98"/>
                </a:cubicBezTo>
                <a:cubicBezTo>
                  <a:pt x="120" y="91"/>
                  <a:pt x="96" y="46"/>
                  <a:pt x="74" y="3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31" tIns="45715" rIns="91431" bIns="45715" numCol="1" anchor="t" anchorCtr="0" compatLnSpc="1"/>
          <a:lstStyle/>
          <a:p>
            <a:pPr defTabSz="1219048">
              <a:defRPr/>
            </a:pPr>
            <a:endParaRPr lang="zh-CN" altLang="en-US" sz="1467" kern="0" dirty="0">
              <a:solidFill>
                <a:schemeClr val="bg1"/>
              </a:solidFill>
            </a:endParaRPr>
          </a:p>
        </p:txBody>
      </p:sp>
      <p:sp>
        <p:nvSpPr>
          <p:cNvPr id="34" name="Freeform 50">
            <a:extLst>
              <a:ext uri="{FF2B5EF4-FFF2-40B4-BE49-F238E27FC236}">
                <a16:creationId xmlns:a16="http://schemas.microsoft.com/office/drawing/2014/main" xmlns="" id="{6603F9CB-16CE-475F-87FF-CEF0C10AC988}"/>
              </a:ext>
            </a:extLst>
          </p:cNvPr>
          <p:cNvSpPr/>
          <p:nvPr/>
        </p:nvSpPr>
        <p:spPr bwMode="auto">
          <a:xfrm>
            <a:off x="1654289" y="4568840"/>
            <a:ext cx="922460" cy="1084035"/>
          </a:xfrm>
          <a:custGeom>
            <a:avLst/>
            <a:gdLst>
              <a:gd name="T0" fmla="*/ 74 w 120"/>
              <a:gd name="T1" fmla="*/ 39 h 140"/>
              <a:gd name="T2" fmla="*/ 82 w 120"/>
              <a:gd name="T3" fmla="*/ 22 h 140"/>
              <a:gd name="T4" fmla="*/ 60 w 120"/>
              <a:gd name="T5" fmla="*/ 0 h 140"/>
              <a:gd name="T6" fmla="*/ 38 w 120"/>
              <a:gd name="T7" fmla="*/ 22 h 140"/>
              <a:gd name="T8" fmla="*/ 46 w 120"/>
              <a:gd name="T9" fmla="*/ 39 h 140"/>
              <a:gd name="T10" fmla="*/ 8 w 120"/>
              <a:gd name="T11" fmla="*/ 98 h 140"/>
              <a:gd name="T12" fmla="*/ 37 w 120"/>
              <a:gd name="T13" fmla="*/ 78 h 140"/>
              <a:gd name="T14" fmla="*/ 25 w 120"/>
              <a:gd name="T15" fmla="*/ 140 h 140"/>
              <a:gd name="T16" fmla="*/ 45 w 120"/>
              <a:gd name="T17" fmla="*/ 140 h 140"/>
              <a:gd name="T18" fmla="*/ 60 w 120"/>
              <a:gd name="T19" fmla="*/ 114 h 140"/>
              <a:gd name="T20" fmla="*/ 75 w 120"/>
              <a:gd name="T21" fmla="*/ 140 h 140"/>
              <a:gd name="T22" fmla="*/ 95 w 120"/>
              <a:gd name="T23" fmla="*/ 140 h 140"/>
              <a:gd name="T24" fmla="*/ 83 w 120"/>
              <a:gd name="T25" fmla="*/ 78 h 140"/>
              <a:gd name="T26" fmla="*/ 112 w 120"/>
              <a:gd name="T27" fmla="*/ 98 h 140"/>
              <a:gd name="T28" fmla="*/ 74 w 120"/>
              <a:gd name="T29" fmla="*/ 39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20" h="140">
                <a:moveTo>
                  <a:pt x="74" y="39"/>
                </a:moveTo>
                <a:cubicBezTo>
                  <a:pt x="78" y="35"/>
                  <a:pt x="82" y="29"/>
                  <a:pt x="82" y="22"/>
                </a:cubicBezTo>
                <a:cubicBezTo>
                  <a:pt x="82" y="10"/>
                  <a:pt x="72" y="0"/>
                  <a:pt x="60" y="0"/>
                </a:cubicBezTo>
                <a:cubicBezTo>
                  <a:pt x="48" y="0"/>
                  <a:pt x="38" y="10"/>
                  <a:pt x="38" y="22"/>
                </a:cubicBezTo>
                <a:cubicBezTo>
                  <a:pt x="38" y="29"/>
                  <a:pt x="42" y="35"/>
                  <a:pt x="46" y="39"/>
                </a:cubicBezTo>
                <a:cubicBezTo>
                  <a:pt x="24" y="46"/>
                  <a:pt x="0" y="91"/>
                  <a:pt x="8" y="98"/>
                </a:cubicBezTo>
                <a:cubicBezTo>
                  <a:pt x="15" y="105"/>
                  <a:pt x="27" y="91"/>
                  <a:pt x="37" y="78"/>
                </a:cubicBezTo>
                <a:cubicBezTo>
                  <a:pt x="32" y="99"/>
                  <a:pt x="27" y="121"/>
                  <a:pt x="25" y="140"/>
                </a:cubicBezTo>
                <a:cubicBezTo>
                  <a:pt x="45" y="140"/>
                  <a:pt x="45" y="140"/>
                  <a:pt x="45" y="140"/>
                </a:cubicBezTo>
                <a:cubicBezTo>
                  <a:pt x="45" y="129"/>
                  <a:pt x="52" y="114"/>
                  <a:pt x="60" y="114"/>
                </a:cubicBezTo>
                <a:cubicBezTo>
                  <a:pt x="68" y="114"/>
                  <a:pt x="75" y="129"/>
                  <a:pt x="75" y="140"/>
                </a:cubicBezTo>
                <a:cubicBezTo>
                  <a:pt x="95" y="140"/>
                  <a:pt x="95" y="140"/>
                  <a:pt x="95" y="140"/>
                </a:cubicBezTo>
                <a:cubicBezTo>
                  <a:pt x="93" y="121"/>
                  <a:pt x="88" y="99"/>
                  <a:pt x="83" y="78"/>
                </a:cubicBezTo>
                <a:cubicBezTo>
                  <a:pt x="93" y="91"/>
                  <a:pt x="105" y="105"/>
                  <a:pt x="112" y="98"/>
                </a:cubicBezTo>
                <a:cubicBezTo>
                  <a:pt x="120" y="91"/>
                  <a:pt x="96" y="46"/>
                  <a:pt x="74" y="3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31" tIns="45715" rIns="91431" bIns="45715" numCol="1" anchor="t" anchorCtr="0" compatLnSpc="1"/>
          <a:lstStyle/>
          <a:p>
            <a:pPr defTabSz="1219048">
              <a:defRPr/>
            </a:pPr>
            <a:endParaRPr lang="zh-CN" altLang="en-US" sz="1467" kern="0" dirty="0">
              <a:solidFill>
                <a:schemeClr val="bg1"/>
              </a:solidFill>
            </a:endParaRPr>
          </a:p>
        </p:txBody>
      </p:sp>
      <p:sp>
        <p:nvSpPr>
          <p:cNvPr id="35" name="Freeform 50">
            <a:extLst>
              <a:ext uri="{FF2B5EF4-FFF2-40B4-BE49-F238E27FC236}">
                <a16:creationId xmlns:a16="http://schemas.microsoft.com/office/drawing/2014/main" xmlns="" id="{BA03BD58-D745-48ED-83AA-693AD355C8FE}"/>
              </a:ext>
            </a:extLst>
          </p:cNvPr>
          <p:cNvSpPr/>
          <p:nvPr/>
        </p:nvSpPr>
        <p:spPr bwMode="auto">
          <a:xfrm>
            <a:off x="4396642" y="4647864"/>
            <a:ext cx="922460" cy="1084035"/>
          </a:xfrm>
          <a:custGeom>
            <a:avLst/>
            <a:gdLst>
              <a:gd name="T0" fmla="*/ 74 w 120"/>
              <a:gd name="T1" fmla="*/ 39 h 140"/>
              <a:gd name="T2" fmla="*/ 82 w 120"/>
              <a:gd name="T3" fmla="*/ 22 h 140"/>
              <a:gd name="T4" fmla="*/ 60 w 120"/>
              <a:gd name="T5" fmla="*/ 0 h 140"/>
              <a:gd name="T6" fmla="*/ 38 w 120"/>
              <a:gd name="T7" fmla="*/ 22 h 140"/>
              <a:gd name="T8" fmla="*/ 46 w 120"/>
              <a:gd name="T9" fmla="*/ 39 h 140"/>
              <a:gd name="T10" fmla="*/ 8 w 120"/>
              <a:gd name="T11" fmla="*/ 98 h 140"/>
              <a:gd name="T12" fmla="*/ 37 w 120"/>
              <a:gd name="T13" fmla="*/ 78 h 140"/>
              <a:gd name="T14" fmla="*/ 25 w 120"/>
              <a:gd name="T15" fmla="*/ 140 h 140"/>
              <a:gd name="T16" fmla="*/ 45 w 120"/>
              <a:gd name="T17" fmla="*/ 140 h 140"/>
              <a:gd name="T18" fmla="*/ 60 w 120"/>
              <a:gd name="T19" fmla="*/ 114 h 140"/>
              <a:gd name="T20" fmla="*/ 75 w 120"/>
              <a:gd name="T21" fmla="*/ 140 h 140"/>
              <a:gd name="T22" fmla="*/ 95 w 120"/>
              <a:gd name="T23" fmla="*/ 140 h 140"/>
              <a:gd name="T24" fmla="*/ 83 w 120"/>
              <a:gd name="T25" fmla="*/ 78 h 140"/>
              <a:gd name="T26" fmla="*/ 112 w 120"/>
              <a:gd name="T27" fmla="*/ 98 h 140"/>
              <a:gd name="T28" fmla="*/ 74 w 120"/>
              <a:gd name="T29" fmla="*/ 39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20" h="140">
                <a:moveTo>
                  <a:pt x="74" y="39"/>
                </a:moveTo>
                <a:cubicBezTo>
                  <a:pt x="78" y="35"/>
                  <a:pt x="82" y="29"/>
                  <a:pt x="82" y="22"/>
                </a:cubicBezTo>
                <a:cubicBezTo>
                  <a:pt x="82" y="10"/>
                  <a:pt x="72" y="0"/>
                  <a:pt x="60" y="0"/>
                </a:cubicBezTo>
                <a:cubicBezTo>
                  <a:pt x="48" y="0"/>
                  <a:pt x="38" y="10"/>
                  <a:pt x="38" y="22"/>
                </a:cubicBezTo>
                <a:cubicBezTo>
                  <a:pt x="38" y="29"/>
                  <a:pt x="42" y="35"/>
                  <a:pt x="46" y="39"/>
                </a:cubicBezTo>
                <a:cubicBezTo>
                  <a:pt x="24" y="46"/>
                  <a:pt x="0" y="91"/>
                  <a:pt x="8" y="98"/>
                </a:cubicBezTo>
                <a:cubicBezTo>
                  <a:pt x="15" y="105"/>
                  <a:pt x="27" y="91"/>
                  <a:pt x="37" y="78"/>
                </a:cubicBezTo>
                <a:cubicBezTo>
                  <a:pt x="32" y="99"/>
                  <a:pt x="27" y="121"/>
                  <a:pt x="25" y="140"/>
                </a:cubicBezTo>
                <a:cubicBezTo>
                  <a:pt x="45" y="140"/>
                  <a:pt x="45" y="140"/>
                  <a:pt x="45" y="140"/>
                </a:cubicBezTo>
                <a:cubicBezTo>
                  <a:pt x="45" y="129"/>
                  <a:pt x="52" y="114"/>
                  <a:pt x="60" y="114"/>
                </a:cubicBezTo>
                <a:cubicBezTo>
                  <a:pt x="68" y="114"/>
                  <a:pt x="75" y="129"/>
                  <a:pt x="75" y="140"/>
                </a:cubicBezTo>
                <a:cubicBezTo>
                  <a:pt x="95" y="140"/>
                  <a:pt x="95" y="140"/>
                  <a:pt x="95" y="140"/>
                </a:cubicBezTo>
                <a:cubicBezTo>
                  <a:pt x="93" y="121"/>
                  <a:pt x="88" y="99"/>
                  <a:pt x="83" y="78"/>
                </a:cubicBezTo>
                <a:cubicBezTo>
                  <a:pt x="93" y="91"/>
                  <a:pt x="105" y="105"/>
                  <a:pt x="112" y="98"/>
                </a:cubicBezTo>
                <a:cubicBezTo>
                  <a:pt x="120" y="91"/>
                  <a:pt x="96" y="46"/>
                  <a:pt x="74" y="3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31" tIns="45715" rIns="91431" bIns="45715" numCol="1" anchor="t" anchorCtr="0" compatLnSpc="1"/>
          <a:lstStyle/>
          <a:p>
            <a:pPr defTabSz="1219048">
              <a:defRPr/>
            </a:pPr>
            <a:endParaRPr lang="zh-CN" altLang="en-US" sz="1467" kern="0" dirty="0">
              <a:solidFill>
                <a:schemeClr val="bg1"/>
              </a:solidFill>
            </a:endParaRPr>
          </a:p>
        </p:txBody>
      </p:sp>
      <p:grpSp>
        <p:nvGrpSpPr>
          <p:cNvPr id="38" name="组合 39">
            <a:extLst>
              <a:ext uri="{FF2B5EF4-FFF2-40B4-BE49-F238E27FC236}">
                <a16:creationId xmlns:a16="http://schemas.microsoft.com/office/drawing/2014/main" xmlns="" id="{B8C68A15-C40F-4F3C-9B5F-6555744654CC}"/>
              </a:ext>
            </a:extLst>
          </p:cNvPr>
          <p:cNvGrpSpPr/>
          <p:nvPr/>
        </p:nvGrpSpPr>
        <p:grpSpPr>
          <a:xfrm>
            <a:off x="7431744" y="1870316"/>
            <a:ext cx="799028" cy="800380"/>
            <a:chOff x="3069803" y="657624"/>
            <a:chExt cx="1139586" cy="1141162"/>
          </a:xfrm>
        </p:grpSpPr>
        <p:sp>
          <p:nvSpPr>
            <p:cNvPr id="39" name="Freeform 29">
              <a:extLst>
                <a:ext uri="{FF2B5EF4-FFF2-40B4-BE49-F238E27FC236}">
                  <a16:creationId xmlns:a16="http://schemas.microsoft.com/office/drawing/2014/main" xmlns="" id="{5DAE384A-A829-471E-B498-F4160755A1E8}"/>
                </a:ext>
              </a:extLst>
            </p:cNvPr>
            <p:cNvSpPr>
              <a:spLocks noEditPoints="1"/>
            </p:cNvSpPr>
            <p:nvPr/>
          </p:nvSpPr>
          <p:spPr bwMode="auto">
            <a:xfrm flipH="1">
              <a:off x="3069803" y="657624"/>
              <a:ext cx="1139586" cy="1141162"/>
            </a:xfrm>
            <a:custGeom>
              <a:avLst/>
              <a:gdLst>
                <a:gd name="T0" fmla="*/ 305 w 305"/>
                <a:gd name="T1" fmla="*/ 154 h 305"/>
                <a:gd name="T2" fmla="*/ 283 w 305"/>
                <a:gd name="T3" fmla="*/ 120 h 305"/>
                <a:gd name="T4" fmla="*/ 295 w 305"/>
                <a:gd name="T5" fmla="*/ 98 h 305"/>
                <a:gd name="T6" fmla="*/ 260 w 305"/>
                <a:gd name="T7" fmla="*/ 72 h 305"/>
                <a:gd name="T8" fmla="*/ 262 w 305"/>
                <a:gd name="T9" fmla="*/ 46 h 305"/>
                <a:gd name="T10" fmla="*/ 222 w 305"/>
                <a:gd name="T11" fmla="*/ 38 h 305"/>
                <a:gd name="T12" fmla="*/ 214 w 305"/>
                <a:gd name="T13" fmla="*/ 13 h 305"/>
                <a:gd name="T14" fmla="*/ 171 w 305"/>
                <a:gd name="T15" fmla="*/ 20 h 305"/>
                <a:gd name="T16" fmla="*/ 155 w 305"/>
                <a:gd name="T17" fmla="*/ 0 h 305"/>
                <a:gd name="T18" fmla="*/ 120 w 305"/>
                <a:gd name="T19" fmla="*/ 22 h 305"/>
                <a:gd name="T20" fmla="*/ 98 w 305"/>
                <a:gd name="T21" fmla="*/ 11 h 305"/>
                <a:gd name="T22" fmla="*/ 72 w 305"/>
                <a:gd name="T23" fmla="*/ 46 h 305"/>
                <a:gd name="T24" fmla="*/ 46 w 305"/>
                <a:gd name="T25" fmla="*/ 44 h 305"/>
                <a:gd name="T26" fmla="*/ 38 w 305"/>
                <a:gd name="T27" fmla="*/ 84 h 305"/>
                <a:gd name="T28" fmla="*/ 13 w 305"/>
                <a:gd name="T29" fmla="*/ 91 h 305"/>
                <a:gd name="T30" fmla="*/ 20 w 305"/>
                <a:gd name="T31" fmla="*/ 134 h 305"/>
                <a:gd name="T32" fmla="*/ 0 w 305"/>
                <a:gd name="T33" fmla="*/ 151 h 305"/>
                <a:gd name="T34" fmla="*/ 23 w 305"/>
                <a:gd name="T35" fmla="*/ 185 h 305"/>
                <a:gd name="T36" fmla="*/ 11 w 305"/>
                <a:gd name="T37" fmla="*/ 207 h 305"/>
                <a:gd name="T38" fmla="*/ 46 w 305"/>
                <a:gd name="T39" fmla="*/ 234 h 305"/>
                <a:gd name="T40" fmla="*/ 44 w 305"/>
                <a:gd name="T41" fmla="*/ 259 h 305"/>
                <a:gd name="T42" fmla="*/ 84 w 305"/>
                <a:gd name="T43" fmla="*/ 268 h 305"/>
                <a:gd name="T44" fmla="*/ 91 w 305"/>
                <a:gd name="T45" fmla="*/ 292 h 305"/>
                <a:gd name="T46" fmla="*/ 134 w 305"/>
                <a:gd name="T47" fmla="*/ 285 h 305"/>
                <a:gd name="T48" fmla="*/ 151 w 305"/>
                <a:gd name="T49" fmla="*/ 305 h 305"/>
                <a:gd name="T50" fmla="*/ 185 w 305"/>
                <a:gd name="T51" fmla="*/ 283 h 305"/>
                <a:gd name="T52" fmla="*/ 207 w 305"/>
                <a:gd name="T53" fmla="*/ 295 h 305"/>
                <a:gd name="T54" fmla="*/ 234 w 305"/>
                <a:gd name="T55" fmla="*/ 259 h 305"/>
                <a:gd name="T56" fmla="*/ 259 w 305"/>
                <a:gd name="T57" fmla="*/ 261 h 305"/>
                <a:gd name="T58" fmla="*/ 267 w 305"/>
                <a:gd name="T59" fmla="*/ 222 h 305"/>
                <a:gd name="T60" fmla="*/ 292 w 305"/>
                <a:gd name="T61" fmla="*/ 214 h 305"/>
                <a:gd name="T62" fmla="*/ 285 w 305"/>
                <a:gd name="T63" fmla="*/ 171 h 305"/>
                <a:gd name="T64" fmla="*/ 187 w 305"/>
                <a:gd name="T65" fmla="*/ 259 h 305"/>
                <a:gd name="T66" fmla="*/ 118 w 305"/>
                <a:gd name="T67" fmla="*/ 47 h 305"/>
                <a:gd name="T68" fmla="*/ 187 w 305"/>
                <a:gd name="T69" fmla="*/ 259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05" h="305">
                  <a:moveTo>
                    <a:pt x="304" y="172"/>
                  </a:moveTo>
                  <a:cubicBezTo>
                    <a:pt x="305" y="154"/>
                    <a:pt x="305" y="154"/>
                    <a:pt x="305" y="154"/>
                  </a:cubicBezTo>
                  <a:cubicBezTo>
                    <a:pt x="287" y="153"/>
                    <a:pt x="287" y="153"/>
                    <a:pt x="287" y="153"/>
                  </a:cubicBezTo>
                  <a:cubicBezTo>
                    <a:pt x="287" y="142"/>
                    <a:pt x="285" y="131"/>
                    <a:pt x="283" y="120"/>
                  </a:cubicBezTo>
                  <a:cubicBezTo>
                    <a:pt x="300" y="115"/>
                    <a:pt x="300" y="115"/>
                    <a:pt x="300" y="115"/>
                  </a:cubicBezTo>
                  <a:cubicBezTo>
                    <a:pt x="295" y="98"/>
                    <a:pt x="295" y="98"/>
                    <a:pt x="295" y="98"/>
                  </a:cubicBezTo>
                  <a:cubicBezTo>
                    <a:pt x="277" y="103"/>
                    <a:pt x="277" y="103"/>
                    <a:pt x="277" y="103"/>
                  </a:cubicBezTo>
                  <a:cubicBezTo>
                    <a:pt x="273" y="92"/>
                    <a:pt x="267" y="81"/>
                    <a:pt x="260" y="72"/>
                  </a:cubicBezTo>
                  <a:cubicBezTo>
                    <a:pt x="273" y="60"/>
                    <a:pt x="273" y="60"/>
                    <a:pt x="273" y="60"/>
                  </a:cubicBezTo>
                  <a:cubicBezTo>
                    <a:pt x="262" y="46"/>
                    <a:pt x="262" y="46"/>
                    <a:pt x="262" y="46"/>
                  </a:cubicBezTo>
                  <a:cubicBezTo>
                    <a:pt x="248" y="58"/>
                    <a:pt x="248" y="58"/>
                    <a:pt x="248" y="58"/>
                  </a:cubicBezTo>
                  <a:cubicBezTo>
                    <a:pt x="240" y="50"/>
                    <a:pt x="231" y="43"/>
                    <a:pt x="222" y="38"/>
                  </a:cubicBezTo>
                  <a:cubicBezTo>
                    <a:pt x="230" y="22"/>
                    <a:pt x="230" y="22"/>
                    <a:pt x="230" y="22"/>
                  </a:cubicBezTo>
                  <a:cubicBezTo>
                    <a:pt x="214" y="13"/>
                    <a:pt x="214" y="13"/>
                    <a:pt x="214" y="13"/>
                  </a:cubicBezTo>
                  <a:cubicBezTo>
                    <a:pt x="206" y="30"/>
                    <a:pt x="206" y="30"/>
                    <a:pt x="206" y="30"/>
                  </a:cubicBezTo>
                  <a:cubicBezTo>
                    <a:pt x="195" y="24"/>
                    <a:pt x="183" y="21"/>
                    <a:pt x="171" y="20"/>
                  </a:cubicBezTo>
                  <a:cubicBezTo>
                    <a:pt x="172" y="1"/>
                    <a:pt x="172" y="1"/>
                    <a:pt x="172" y="1"/>
                  </a:cubicBezTo>
                  <a:cubicBezTo>
                    <a:pt x="155" y="0"/>
                    <a:pt x="155" y="0"/>
                    <a:pt x="155" y="0"/>
                  </a:cubicBezTo>
                  <a:cubicBezTo>
                    <a:pt x="153" y="18"/>
                    <a:pt x="153" y="18"/>
                    <a:pt x="153" y="18"/>
                  </a:cubicBezTo>
                  <a:cubicBezTo>
                    <a:pt x="142" y="18"/>
                    <a:pt x="131" y="20"/>
                    <a:pt x="120" y="22"/>
                  </a:cubicBezTo>
                  <a:cubicBezTo>
                    <a:pt x="115" y="5"/>
                    <a:pt x="115" y="5"/>
                    <a:pt x="115" y="5"/>
                  </a:cubicBezTo>
                  <a:cubicBezTo>
                    <a:pt x="98" y="11"/>
                    <a:pt x="98" y="11"/>
                    <a:pt x="98" y="11"/>
                  </a:cubicBezTo>
                  <a:cubicBezTo>
                    <a:pt x="103" y="28"/>
                    <a:pt x="103" y="28"/>
                    <a:pt x="103" y="28"/>
                  </a:cubicBezTo>
                  <a:cubicBezTo>
                    <a:pt x="92" y="32"/>
                    <a:pt x="81" y="39"/>
                    <a:pt x="72" y="46"/>
                  </a:cubicBezTo>
                  <a:cubicBezTo>
                    <a:pt x="60" y="32"/>
                    <a:pt x="60" y="32"/>
                    <a:pt x="60" y="32"/>
                  </a:cubicBezTo>
                  <a:cubicBezTo>
                    <a:pt x="46" y="44"/>
                    <a:pt x="46" y="44"/>
                    <a:pt x="46" y="44"/>
                  </a:cubicBezTo>
                  <a:cubicBezTo>
                    <a:pt x="58" y="57"/>
                    <a:pt x="58" y="57"/>
                    <a:pt x="58" y="57"/>
                  </a:cubicBezTo>
                  <a:cubicBezTo>
                    <a:pt x="50" y="65"/>
                    <a:pt x="43" y="74"/>
                    <a:pt x="38" y="84"/>
                  </a:cubicBezTo>
                  <a:cubicBezTo>
                    <a:pt x="22" y="75"/>
                    <a:pt x="22" y="75"/>
                    <a:pt x="22" y="75"/>
                  </a:cubicBezTo>
                  <a:cubicBezTo>
                    <a:pt x="13" y="91"/>
                    <a:pt x="13" y="91"/>
                    <a:pt x="13" y="91"/>
                  </a:cubicBezTo>
                  <a:cubicBezTo>
                    <a:pt x="30" y="99"/>
                    <a:pt x="30" y="99"/>
                    <a:pt x="30" y="99"/>
                  </a:cubicBezTo>
                  <a:cubicBezTo>
                    <a:pt x="25" y="110"/>
                    <a:pt x="21" y="122"/>
                    <a:pt x="20" y="134"/>
                  </a:cubicBezTo>
                  <a:cubicBezTo>
                    <a:pt x="2" y="133"/>
                    <a:pt x="2" y="133"/>
                    <a:pt x="2" y="133"/>
                  </a:cubicBezTo>
                  <a:cubicBezTo>
                    <a:pt x="0" y="151"/>
                    <a:pt x="0" y="151"/>
                    <a:pt x="0" y="151"/>
                  </a:cubicBezTo>
                  <a:cubicBezTo>
                    <a:pt x="18" y="152"/>
                    <a:pt x="18" y="152"/>
                    <a:pt x="18" y="152"/>
                  </a:cubicBezTo>
                  <a:cubicBezTo>
                    <a:pt x="18" y="163"/>
                    <a:pt x="20" y="174"/>
                    <a:pt x="23" y="185"/>
                  </a:cubicBezTo>
                  <a:cubicBezTo>
                    <a:pt x="5" y="190"/>
                    <a:pt x="5" y="190"/>
                    <a:pt x="5" y="190"/>
                  </a:cubicBezTo>
                  <a:cubicBezTo>
                    <a:pt x="11" y="207"/>
                    <a:pt x="11" y="207"/>
                    <a:pt x="11" y="207"/>
                  </a:cubicBezTo>
                  <a:cubicBezTo>
                    <a:pt x="28" y="202"/>
                    <a:pt x="28" y="202"/>
                    <a:pt x="28" y="202"/>
                  </a:cubicBezTo>
                  <a:cubicBezTo>
                    <a:pt x="32" y="213"/>
                    <a:pt x="38" y="224"/>
                    <a:pt x="46" y="234"/>
                  </a:cubicBezTo>
                  <a:cubicBezTo>
                    <a:pt x="32" y="245"/>
                    <a:pt x="32" y="245"/>
                    <a:pt x="32" y="245"/>
                  </a:cubicBezTo>
                  <a:cubicBezTo>
                    <a:pt x="44" y="259"/>
                    <a:pt x="44" y="259"/>
                    <a:pt x="44" y="259"/>
                  </a:cubicBezTo>
                  <a:cubicBezTo>
                    <a:pt x="57" y="247"/>
                    <a:pt x="57" y="247"/>
                    <a:pt x="57" y="247"/>
                  </a:cubicBezTo>
                  <a:cubicBezTo>
                    <a:pt x="65" y="255"/>
                    <a:pt x="74" y="262"/>
                    <a:pt x="84" y="268"/>
                  </a:cubicBezTo>
                  <a:cubicBezTo>
                    <a:pt x="75" y="284"/>
                    <a:pt x="75" y="284"/>
                    <a:pt x="75" y="284"/>
                  </a:cubicBezTo>
                  <a:cubicBezTo>
                    <a:pt x="91" y="292"/>
                    <a:pt x="91" y="292"/>
                    <a:pt x="91" y="292"/>
                  </a:cubicBezTo>
                  <a:cubicBezTo>
                    <a:pt x="99" y="275"/>
                    <a:pt x="99" y="275"/>
                    <a:pt x="99" y="275"/>
                  </a:cubicBezTo>
                  <a:cubicBezTo>
                    <a:pt x="110" y="280"/>
                    <a:pt x="122" y="284"/>
                    <a:pt x="134" y="285"/>
                  </a:cubicBezTo>
                  <a:cubicBezTo>
                    <a:pt x="133" y="304"/>
                    <a:pt x="133" y="304"/>
                    <a:pt x="133" y="304"/>
                  </a:cubicBezTo>
                  <a:cubicBezTo>
                    <a:pt x="151" y="305"/>
                    <a:pt x="151" y="305"/>
                    <a:pt x="151" y="305"/>
                  </a:cubicBezTo>
                  <a:cubicBezTo>
                    <a:pt x="152" y="287"/>
                    <a:pt x="152" y="287"/>
                    <a:pt x="152" y="287"/>
                  </a:cubicBezTo>
                  <a:cubicBezTo>
                    <a:pt x="163" y="287"/>
                    <a:pt x="174" y="285"/>
                    <a:pt x="185" y="283"/>
                  </a:cubicBezTo>
                  <a:cubicBezTo>
                    <a:pt x="190" y="300"/>
                    <a:pt x="190" y="300"/>
                    <a:pt x="190" y="300"/>
                  </a:cubicBezTo>
                  <a:cubicBezTo>
                    <a:pt x="207" y="295"/>
                    <a:pt x="207" y="295"/>
                    <a:pt x="207" y="295"/>
                  </a:cubicBezTo>
                  <a:cubicBezTo>
                    <a:pt x="202" y="277"/>
                    <a:pt x="202" y="277"/>
                    <a:pt x="202" y="277"/>
                  </a:cubicBezTo>
                  <a:cubicBezTo>
                    <a:pt x="214" y="273"/>
                    <a:pt x="224" y="267"/>
                    <a:pt x="234" y="259"/>
                  </a:cubicBezTo>
                  <a:cubicBezTo>
                    <a:pt x="245" y="273"/>
                    <a:pt x="245" y="273"/>
                    <a:pt x="245" y="273"/>
                  </a:cubicBezTo>
                  <a:cubicBezTo>
                    <a:pt x="259" y="261"/>
                    <a:pt x="259" y="261"/>
                    <a:pt x="259" y="261"/>
                  </a:cubicBezTo>
                  <a:cubicBezTo>
                    <a:pt x="247" y="248"/>
                    <a:pt x="247" y="248"/>
                    <a:pt x="247" y="248"/>
                  </a:cubicBezTo>
                  <a:cubicBezTo>
                    <a:pt x="255" y="240"/>
                    <a:pt x="262" y="231"/>
                    <a:pt x="267" y="222"/>
                  </a:cubicBezTo>
                  <a:cubicBezTo>
                    <a:pt x="284" y="230"/>
                    <a:pt x="284" y="230"/>
                    <a:pt x="284" y="230"/>
                  </a:cubicBezTo>
                  <a:cubicBezTo>
                    <a:pt x="292" y="214"/>
                    <a:pt x="292" y="214"/>
                    <a:pt x="292" y="214"/>
                  </a:cubicBezTo>
                  <a:cubicBezTo>
                    <a:pt x="276" y="206"/>
                    <a:pt x="276" y="206"/>
                    <a:pt x="276" y="206"/>
                  </a:cubicBezTo>
                  <a:cubicBezTo>
                    <a:pt x="281" y="195"/>
                    <a:pt x="284" y="183"/>
                    <a:pt x="285" y="171"/>
                  </a:cubicBezTo>
                  <a:lnTo>
                    <a:pt x="304" y="172"/>
                  </a:lnTo>
                  <a:close/>
                  <a:moveTo>
                    <a:pt x="187" y="259"/>
                  </a:moveTo>
                  <a:cubicBezTo>
                    <a:pt x="128" y="277"/>
                    <a:pt x="65" y="245"/>
                    <a:pt x="47" y="186"/>
                  </a:cubicBezTo>
                  <a:cubicBezTo>
                    <a:pt x="28" y="128"/>
                    <a:pt x="60" y="65"/>
                    <a:pt x="118" y="47"/>
                  </a:cubicBezTo>
                  <a:cubicBezTo>
                    <a:pt x="177" y="28"/>
                    <a:pt x="240" y="60"/>
                    <a:pt x="258" y="118"/>
                  </a:cubicBezTo>
                  <a:cubicBezTo>
                    <a:pt x="277" y="177"/>
                    <a:pt x="245" y="240"/>
                    <a:pt x="187" y="25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3" tIns="60941" rIns="121883" bIns="60941" numCol="1" anchor="t" anchorCtr="0" compatLnSpc="1"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40" name="Freeform 30">
              <a:extLst>
                <a:ext uri="{FF2B5EF4-FFF2-40B4-BE49-F238E27FC236}">
                  <a16:creationId xmlns:a16="http://schemas.microsoft.com/office/drawing/2014/main" xmlns="" id="{44D64E27-82B0-48FA-BE6F-FC028839F2C7}"/>
                </a:ext>
              </a:extLst>
            </p:cNvPr>
            <p:cNvSpPr/>
            <p:nvPr/>
          </p:nvSpPr>
          <p:spPr bwMode="auto">
            <a:xfrm flipH="1">
              <a:off x="3260523" y="845190"/>
              <a:ext cx="764453" cy="766028"/>
            </a:xfrm>
            <a:custGeom>
              <a:avLst/>
              <a:gdLst>
                <a:gd name="T0" fmla="*/ 190 w 205"/>
                <a:gd name="T1" fmla="*/ 74 h 205"/>
                <a:gd name="T2" fmla="*/ 131 w 205"/>
                <a:gd name="T3" fmla="*/ 190 h 205"/>
                <a:gd name="T4" fmla="*/ 15 w 205"/>
                <a:gd name="T5" fmla="*/ 130 h 205"/>
                <a:gd name="T6" fmla="*/ 74 w 205"/>
                <a:gd name="T7" fmla="*/ 15 h 205"/>
                <a:gd name="T8" fmla="*/ 190 w 205"/>
                <a:gd name="T9" fmla="*/ 74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5" h="205">
                  <a:moveTo>
                    <a:pt x="190" y="74"/>
                  </a:moveTo>
                  <a:cubicBezTo>
                    <a:pt x="205" y="123"/>
                    <a:pt x="179" y="174"/>
                    <a:pt x="131" y="190"/>
                  </a:cubicBezTo>
                  <a:cubicBezTo>
                    <a:pt x="82" y="205"/>
                    <a:pt x="31" y="179"/>
                    <a:pt x="15" y="130"/>
                  </a:cubicBezTo>
                  <a:cubicBezTo>
                    <a:pt x="0" y="82"/>
                    <a:pt x="27" y="31"/>
                    <a:pt x="74" y="15"/>
                  </a:cubicBezTo>
                  <a:cubicBezTo>
                    <a:pt x="123" y="0"/>
                    <a:pt x="174" y="26"/>
                    <a:pt x="190" y="7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3" tIns="60941" rIns="121883" bIns="60941" numCol="1" anchor="t" anchorCtr="0" compatLnSpc="1"/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</a:rPr>
                <a:t>B</a:t>
              </a:r>
              <a:endParaRPr lang="zh-CN" altLang="en-US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3" name="组合 40">
            <a:extLst>
              <a:ext uri="{FF2B5EF4-FFF2-40B4-BE49-F238E27FC236}">
                <a16:creationId xmlns:a16="http://schemas.microsoft.com/office/drawing/2014/main" xmlns="" id="{A71B4C77-79FC-4DF6-9D2D-A6ADFFE55F30}"/>
              </a:ext>
            </a:extLst>
          </p:cNvPr>
          <p:cNvGrpSpPr/>
          <p:nvPr/>
        </p:nvGrpSpPr>
        <p:grpSpPr>
          <a:xfrm>
            <a:off x="7431744" y="2808159"/>
            <a:ext cx="799028" cy="800381"/>
            <a:chOff x="3069803" y="657624"/>
            <a:chExt cx="1139586" cy="1141162"/>
          </a:xfrm>
        </p:grpSpPr>
        <p:sp>
          <p:nvSpPr>
            <p:cNvPr id="44" name="Freeform 29">
              <a:extLst>
                <a:ext uri="{FF2B5EF4-FFF2-40B4-BE49-F238E27FC236}">
                  <a16:creationId xmlns:a16="http://schemas.microsoft.com/office/drawing/2014/main" xmlns="" id="{599AB10E-B922-4540-94EB-C07A95A29494}"/>
                </a:ext>
              </a:extLst>
            </p:cNvPr>
            <p:cNvSpPr>
              <a:spLocks noEditPoints="1"/>
            </p:cNvSpPr>
            <p:nvPr/>
          </p:nvSpPr>
          <p:spPr bwMode="auto">
            <a:xfrm flipH="1">
              <a:off x="3069803" y="657624"/>
              <a:ext cx="1139586" cy="1141162"/>
            </a:xfrm>
            <a:custGeom>
              <a:avLst/>
              <a:gdLst>
                <a:gd name="T0" fmla="*/ 305 w 305"/>
                <a:gd name="T1" fmla="*/ 154 h 305"/>
                <a:gd name="T2" fmla="*/ 283 w 305"/>
                <a:gd name="T3" fmla="*/ 120 h 305"/>
                <a:gd name="T4" fmla="*/ 295 w 305"/>
                <a:gd name="T5" fmla="*/ 98 h 305"/>
                <a:gd name="T6" fmla="*/ 260 w 305"/>
                <a:gd name="T7" fmla="*/ 72 h 305"/>
                <a:gd name="T8" fmla="*/ 262 w 305"/>
                <a:gd name="T9" fmla="*/ 46 h 305"/>
                <a:gd name="T10" fmla="*/ 222 w 305"/>
                <a:gd name="T11" fmla="*/ 38 h 305"/>
                <a:gd name="T12" fmla="*/ 214 w 305"/>
                <a:gd name="T13" fmla="*/ 13 h 305"/>
                <a:gd name="T14" fmla="*/ 171 w 305"/>
                <a:gd name="T15" fmla="*/ 20 h 305"/>
                <a:gd name="T16" fmla="*/ 155 w 305"/>
                <a:gd name="T17" fmla="*/ 0 h 305"/>
                <a:gd name="T18" fmla="*/ 120 w 305"/>
                <a:gd name="T19" fmla="*/ 22 h 305"/>
                <a:gd name="T20" fmla="*/ 98 w 305"/>
                <a:gd name="T21" fmla="*/ 11 h 305"/>
                <a:gd name="T22" fmla="*/ 72 w 305"/>
                <a:gd name="T23" fmla="*/ 46 h 305"/>
                <a:gd name="T24" fmla="*/ 46 w 305"/>
                <a:gd name="T25" fmla="*/ 44 h 305"/>
                <a:gd name="T26" fmla="*/ 38 w 305"/>
                <a:gd name="T27" fmla="*/ 84 h 305"/>
                <a:gd name="T28" fmla="*/ 13 w 305"/>
                <a:gd name="T29" fmla="*/ 91 h 305"/>
                <a:gd name="T30" fmla="*/ 20 w 305"/>
                <a:gd name="T31" fmla="*/ 134 h 305"/>
                <a:gd name="T32" fmla="*/ 0 w 305"/>
                <a:gd name="T33" fmla="*/ 151 h 305"/>
                <a:gd name="T34" fmla="*/ 23 w 305"/>
                <a:gd name="T35" fmla="*/ 185 h 305"/>
                <a:gd name="T36" fmla="*/ 11 w 305"/>
                <a:gd name="T37" fmla="*/ 207 h 305"/>
                <a:gd name="T38" fmla="*/ 46 w 305"/>
                <a:gd name="T39" fmla="*/ 234 h 305"/>
                <a:gd name="T40" fmla="*/ 44 w 305"/>
                <a:gd name="T41" fmla="*/ 259 h 305"/>
                <a:gd name="T42" fmla="*/ 84 w 305"/>
                <a:gd name="T43" fmla="*/ 268 h 305"/>
                <a:gd name="T44" fmla="*/ 91 w 305"/>
                <a:gd name="T45" fmla="*/ 292 h 305"/>
                <a:gd name="T46" fmla="*/ 134 w 305"/>
                <a:gd name="T47" fmla="*/ 285 h 305"/>
                <a:gd name="T48" fmla="*/ 151 w 305"/>
                <a:gd name="T49" fmla="*/ 305 h 305"/>
                <a:gd name="T50" fmla="*/ 185 w 305"/>
                <a:gd name="T51" fmla="*/ 283 h 305"/>
                <a:gd name="T52" fmla="*/ 207 w 305"/>
                <a:gd name="T53" fmla="*/ 295 h 305"/>
                <a:gd name="T54" fmla="*/ 234 w 305"/>
                <a:gd name="T55" fmla="*/ 259 h 305"/>
                <a:gd name="T56" fmla="*/ 259 w 305"/>
                <a:gd name="T57" fmla="*/ 261 h 305"/>
                <a:gd name="T58" fmla="*/ 267 w 305"/>
                <a:gd name="T59" fmla="*/ 222 h 305"/>
                <a:gd name="T60" fmla="*/ 292 w 305"/>
                <a:gd name="T61" fmla="*/ 214 h 305"/>
                <a:gd name="T62" fmla="*/ 285 w 305"/>
                <a:gd name="T63" fmla="*/ 171 h 305"/>
                <a:gd name="T64" fmla="*/ 187 w 305"/>
                <a:gd name="T65" fmla="*/ 259 h 305"/>
                <a:gd name="T66" fmla="*/ 118 w 305"/>
                <a:gd name="T67" fmla="*/ 47 h 305"/>
                <a:gd name="T68" fmla="*/ 187 w 305"/>
                <a:gd name="T69" fmla="*/ 259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05" h="305">
                  <a:moveTo>
                    <a:pt x="304" y="172"/>
                  </a:moveTo>
                  <a:cubicBezTo>
                    <a:pt x="305" y="154"/>
                    <a:pt x="305" y="154"/>
                    <a:pt x="305" y="154"/>
                  </a:cubicBezTo>
                  <a:cubicBezTo>
                    <a:pt x="287" y="153"/>
                    <a:pt x="287" y="153"/>
                    <a:pt x="287" y="153"/>
                  </a:cubicBezTo>
                  <a:cubicBezTo>
                    <a:pt x="287" y="142"/>
                    <a:pt x="285" y="131"/>
                    <a:pt x="283" y="120"/>
                  </a:cubicBezTo>
                  <a:cubicBezTo>
                    <a:pt x="300" y="115"/>
                    <a:pt x="300" y="115"/>
                    <a:pt x="300" y="115"/>
                  </a:cubicBezTo>
                  <a:cubicBezTo>
                    <a:pt x="295" y="98"/>
                    <a:pt x="295" y="98"/>
                    <a:pt x="295" y="98"/>
                  </a:cubicBezTo>
                  <a:cubicBezTo>
                    <a:pt x="277" y="103"/>
                    <a:pt x="277" y="103"/>
                    <a:pt x="277" y="103"/>
                  </a:cubicBezTo>
                  <a:cubicBezTo>
                    <a:pt x="273" y="92"/>
                    <a:pt x="267" y="81"/>
                    <a:pt x="260" y="72"/>
                  </a:cubicBezTo>
                  <a:cubicBezTo>
                    <a:pt x="273" y="60"/>
                    <a:pt x="273" y="60"/>
                    <a:pt x="273" y="60"/>
                  </a:cubicBezTo>
                  <a:cubicBezTo>
                    <a:pt x="262" y="46"/>
                    <a:pt x="262" y="46"/>
                    <a:pt x="262" y="46"/>
                  </a:cubicBezTo>
                  <a:cubicBezTo>
                    <a:pt x="248" y="58"/>
                    <a:pt x="248" y="58"/>
                    <a:pt x="248" y="58"/>
                  </a:cubicBezTo>
                  <a:cubicBezTo>
                    <a:pt x="240" y="50"/>
                    <a:pt x="231" y="43"/>
                    <a:pt x="222" y="38"/>
                  </a:cubicBezTo>
                  <a:cubicBezTo>
                    <a:pt x="230" y="22"/>
                    <a:pt x="230" y="22"/>
                    <a:pt x="230" y="22"/>
                  </a:cubicBezTo>
                  <a:cubicBezTo>
                    <a:pt x="214" y="13"/>
                    <a:pt x="214" y="13"/>
                    <a:pt x="214" y="13"/>
                  </a:cubicBezTo>
                  <a:cubicBezTo>
                    <a:pt x="206" y="30"/>
                    <a:pt x="206" y="30"/>
                    <a:pt x="206" y="30"/>
                  </a:cubicBezTo>
                  <a:cubicBezTo>
                    <a:pt x="195" y="24"/>
                    <a:pt x="183" y="21"/>
                    <a:pt x="171" y="20"/>
                  </a:cubicBezTo>
                  <a:cubicBezTo>
                    <a:pt x="172" y="1"/>
                    <a:pt x="172" y="1"/>
                    <a:pt x="172" y="1"/>
                  </a:cubicBezTo>
                  <a:cubicBezTo>
                    <a:pt x="155" y="0"/>
                    <a:pt x="155" y="0"/>
                    <a:pt x="155" y="0"/>
                  </a:cubicBezTo>
                  <a:cubicBezTo>
                    <a:pt x="153" y="18"/>
                    <a:pt x="153" y="18"/>
                    <a:pt x="153" y="18"/>
                  </a:cubicBezTo>
                  <a:cubicBezTo>
                    <a:pt x="142" y="18"/>
                    <a:pt x="131" y="20"/>
                    <a:pt x="120" y="22"/>
                  </a:cubicBezTo>
                  <a:cubicBezTo>
                    <a:pt x="115" y="5"/>
                    <a:pt x="115" y="5"/>
                    <a:pt x="115" y="5"/>
                  </a:cubicBezTo>
                  <a:cubicBezTo>
                    <a:pt x="98" y="11"/>
                    <a:pt x="98" y="11"/>
                    <a:pt x="98" y="11"/>
                  </a:cubicBezTo>
                  <a:cubicBezTo>
                    <a:pt x="103" y="28"/>
                    <a:pt x="103" y="28"/>
                    <a:pt x="103" y="28"/>
                  </a:cubicBezTo>
                  <a:cubicBezTo>
                    <a:pt x="92" y="32"/>
                    <a:pt x="81" y="39"/>
                    <a:pt x="72" y="46"/>
                  </a:cubicBezTo>
                  <a:cubicBezTo>
                    <a:pt x="60" y="32"/>
                    <a:pt x="60" y="32"/>
                    <a:pt x="60" y="32"/>
                  </a:cubicBezTo>
                  <a:cubicBezTo>
                    <a:pt x="46" y="44"/>
                    <a:pt x="46" y="44"/>
                    <a:pt x="46" y="44"/>
                  </a:cubicBezTo>
                  <a:cubicBezTo>
                    <a:pt x="58" y="57"/>
                    <a:pt x="58" y="57"/>
                    <a:pt x="58" y="57"/>
                  </a:cubicBezTo>
                  <a:cubicBezTo>
                    <a:pt x="50" y="65"/>
                    <a:pt x="43" y="74"/>
                    <a:pt x="38" y="84"/>
                  </a:cubicBezTo>
                  <a:cubicBezTo>
                    <a:pt x="22" y="75"/>
                    <a:pt x="22" y="75"/>
                    <a:pt x="22" y="75"/>
                  </a:cubicBezTo>
                  <a:cubicBezTo>
                    <a:pt x="13" y="91"/>
                    <a:pt x="13" y="91"/>
                    <a:pt x="13" y="91"/>
                  </a:cubicBezTo>
                  <a:cubicBezTo>
                    <a:pt x="30" y="99"/>
                    <a:pt x="30" y="99"/>
                    <a:pt x="30" y="99"/>
                  </a:cubicBezTo>
                  <a:cubicBezTo>
                    <a:pt x="25" y="110"/>
                    <a:pt x="21" y="122"/>
                    <a:pt x="20" y="134"/>
                  </a:cubicBezTo>
                  <a:cubicBezTo>
                    <a:pt x="2" y="133"/>
                    <a:pt x="2" y="133"/>
                    <a:pt x="2" y="133"/>
                  </a:cubicBezTo>
                  <a:cubicBezTo>
                    <a:pt x="0" y="151"/>
                    <a:pt x="0" y="151"/>
                    <a:pt x="0" y="151"/>
                  </a:cubicBezTo>
                  <a:cubicBezTo>
                    <a:pt x="18" y="152"/>
                    <a:pt x="18" y="152"/>
                    <a:pt x="18" y="152"/>
                  </a:cubicBezTo>
                  <a:cubicBezTo>
                    <a:pt x="18" y="163"/>
                    <a:pt x="20" y="174"/>
                    <a:pt x="23" y="185"/>
                  </a:cubicBezTo>
                  <a:cubicBezTo>
                    <a:pt x="5" y="190"/>
                    <a:pt x="5" y="190"/>
                    <a:pt x="5" y="190"/>
                  </a:cubicBezTo>
                  <a:cubicBezTo>
                    <a:pt x="11" y="207"/>
                    <a:pt x="11" y="207"/>
                    <a:pt x="11" y="207"/>
                  </a:cubicBezTo>
                  <a:cubicBezTo>
                    <a:pt x="28" y="202"/>
                    <a:pt x="28" y="202"/>
                    <a:pt x="28" y="202"/>
                  </a:cubicBezTo>
                  <a:cubicBezTo>
                    <a:pt x="32" y="213"/>
                    <a:pt x="38" y="224"/>
                    <a:pt x="46" y="234"/>
                  </a:cubicBezTo>
                  <a:cubicBezTo>
                    <a:pt x="32" y="245"/>
                    <a:pt x="32" y="245"/>
                    <a:pt x="32" y="245"/>
                  </a:cubicBezTo>
                  <a:cubicBezTo>
                    <a:pt x="44" y="259"/>
                    <a:pt x="44" y="259"/>
                    <a:pt x="44" y="259"/>
                  </a:cubicBezTo>
                  <a:cubicBezTo>
                    <a:pt x="57" y="247"/>
                    <a:pt x="57" y="247"/>
                    <a:pt x="57" y="247"/>
                  </a:cubicBezTo>
                  <a:cubicBezTo>
                    <a:pt x="65" y="255"/>
                    <a:pt x="74" y="262"/>
                    <a:pt x="84" y="268"/>
                  </a:cubicBezTo>
                  <a:cubicBezTo>
                    <a:pt x="75" y="284"/>
                    <a:pt x="75" y="284"/>
                    <a:pt x="75" y="284"/>
                  </a:cubicBezTo>
                  <a:cubicBezTo>
                    <a:pt x="91" y="292"/>
                    <a:pt x="91" y="292"/>
                    <a:pt x="91" y="292"/>
                  </a:cubicBezTo>
                  <a:cubicBezTo>
                    <a:pt x="99" y="275"/>
                    <a:pt x="99" y="275"/>
                    <a:pt x="99" y="275"/>
                  </a:cubicBezTo>
                  <a:cubicBezTo>
                    <a:pt x="110" y="280"/>
                    <a:pt x="122" y="284"/>
                    <a:pt x="134" y="285"/>
                  </a:cubicBezTo>
                  <a:cubicBezTo>
                    <a:pt x="133" y="304"/>
                    <a:pt x="133" y="304"/>
                    <a:pt x="133" y="304"/>
                  </a:cubicBezTo>
                  <a:cubicBezTo>
                    <a:pt x="151" y="305"/>
                    <a:pt x="151" y="305"/>
                    <a:pt x="151" y="305"/>
                  </a:cubicBezTo>
                  <a:cubicBezTo>
                    <a:pt x="152" y="287"/>
                    <a:pt x="152" y="287"/>
                    <a:pt x="152" y="287"/>
                  </a:cubicBezTo>
                  <a:cubicBezTo>
                    <a:pt x="163" y="287"/>
                    <a:pt x="174" y="285"/>
                    <a:pt x="185" y="283"/>
                  </a:cubicBezTo>
                  <a:cubicBezTo>
                    <a:pt x="190" y="300"/>
                    <a:pt x="190" y="300"/>
                    <a:pt x="190" y="300"/>
                  </a:cubicBezTo>
                  <a:cubicBezTo>
                    <a:pt x="207" y="295"/>
                    <a:pt x="207" y="295"/>
                    <a:pt x="207" y="295"/>
                  </a:cubicBezTo>
                  <a:cubicBezTo>
                    <a:pt x="202" y="277"/>
                    <a:pt x="202" y="277"/>
                    <a:pt x="202" y="277"/>
                  </a:cubicBezTo>
                  <a:cubicBezTo>
                    <a:pt x="214" y="273"/>
                    <a:pt x="224" y="267"/>
                    <a:pt x="234" y="259"/>
                  </a:cubicBezTo>
                  <a:cubicBezTo>
                    <a:pt x="245" y="273"/>
                    <a:pt x="245" y="273"/>
                    <a:pt x="245" y="273"/>
                  </a:cubicBezTo>
                  <a:cubicBezTo>
                    <a:pt x="259" y="261"/>
                    <a:pt x="259" y="261"/>
                    <a:pt x="259" y="261"/>
                  </a:cubicBezTo>
                  <a:cubicBezTo>
                    <a:pt x="247" y="248"/>
                    <a:pt x="247" y="248"/>
                    <a:pt x="247" y="248"/>
                  </a:cubicBezTo>
                  <a:cubicBezTo>
                    <a:pt x="255" y="240"/>
                    <a:pt x="262" y="231"/>
                    <a:pt x="267" y="222"/>
                  </a:cubicBezTo>
                  <a:cubicBezTo>
                    <a:pt x="284" y="230"/>
                    <a:pt x="284" y="230"/>
                    <a:pt x="284" y="230"/>
                  </a:cubicBezTo>
                  <a:cubicBezTo>
                    <a:pt x="292" y="214"/>
                    <a:pt x="292" y="214"/>
                    <a:pt x="292" y="214"/>
                  </a:cubicBezTo>
                  <a:cubicBezTo>
                    <a:pt x="276" y="206"/>
                    <a:pt x="276" y="206"/>
                    <a:pt x="276" y="206"/>
                  </a:cubicBezTo>
                  <a:cubicBezTo>
                    <a:pt x="281" y="195"/>
                    <a:pt x="284" y="183"/>
                    <a:pt x="285" y="171"/>
                  </a:cubicBezTo>
                  <a:lnTo>
                    <a:pt x="304" y="172"/>
                  </a:lnTo>
                  <a:close/>
                  <a:moveTo>
                    <a:pt x="187" y="259"/>
                  </a:moveTo>
                  <a:cubicBezTo>
                    <a:pt x="128" y="277"/>
                    <a:pt x="65" y="245"/>
                    <a:pt x="47" y="186"/>
                  </a:cubicBezTo>
                  <a:cubicBezTo>
                    <a:pt x="28" y="128"/>
                    <a:pt x="60" y="65"/>
                    <a:pt x="118" y="47"/>
                  </a:cubicBezTo>
                  <a:cubicBezTo>
                    <a:pt x="177" y="28"/>
                    <a:pt x="240" y="60"/>
                    <a:pt x="258" y="118"/>
                  </a:cubicBezTo>
                  <a:cubicBezTo>
                    <a:pt x="277" y="177"/>
                    <a:pt x="245" y="240"/>
                    <a:pt x="187" y="25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3" tIns="60941" rIns="121883" bIns="60941" numCol="1" anchor="t" anchorCtr="0" compatLnSpc="1"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45" name="Freeform 30">
              <a:extLst>
                <a:ext uri="{FF2B5EF4-FFF2-40B4-BE49-F238E27FC236}">
                  <a16:creationId xmlns:a16="http://schemas.microsoft.com/office/drawing/2014/main" xmlns="" id="{80AE3DAF-77EA-47C3-ADFB-FAEA420EB987}"/>
                </a:ext>
              </a:extLst>
            </p:cNvPr>
            <p:cNvSpPr/>
            <p:nvPr/>
          </p:nvSpPr>
          <p:spPr bwMode="auto">
            <a:xfrm flipH="1">
              <a:off x="3260523" y="845190"/>
              <a:ext cx="764453" cy="766028"/>
            </a:xfrm>
            <a:custGeom>
              <a:avLst/>
              <a:gdLst>
                <a:gd name="T0" fmla="*/ 190 w 205"/>
                <a:gd name="T1" fmla="*/ 74 h 205"/>
                <a:gd name="T2" fmla="*/ 131 w 205"/>
                <a:gd name="T3" fmla="*/ 190 h 205"/>
                <a:gd name="T4" fmla="*/ 15 w 205"/>
                <a:gd name="T5" fmla="*/ 130 h 205"/>
                <a:gd name="T6" fmla="*/ 74 w 205"/>
                <a:gd name="T7" fmla="*/ 15 h 205"/>
                <a:gd name="T8" fmla="*/ 190 w 205"/>
                <a:gd name="T9" fmla="*/ 74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5" h="205">
                  <a:moveTo>
                    <a:pt x="190" y="74"/>
                  </a:moveTo>
                  <a:cubicBezTo>
                    <a:pt x="205" y="123"/>
                    <a:pt x="179" y="174"/>
                    <a:pt x="131" y="190"/>
                  </a:cubicBezTo>
                  <a:cubicBezTo>
                    <a:pt x="82" y="205"/>
                    <a:pt x="31" y="179"/>
                    <a:pt x="15" y="130"/>
                  </a:cubicBezTo>
                  <a:cubicBezTo>
                    <a:pt x="0" y="82"/>
                    <a:pt x="27" y="31"/>
                    <a:pt x="74" y="15"/>
                  </a:cubicBezTo>
                  <a:cubicBezTo>
                    <a:pt x="123" y="0"/>
                    <a:pt x="174" y="26"/>
                    <a:pt x="190" y="7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3" tIns="60941" rIns="121883" bIns="60941" numCol="1" anchor="t" anchorCtr="0" compatLnSpc="1"/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</a:rPr>
                <a:t>C</a:t>
              </a:r>
              <a:endParaRPr lang="zh-CN" altLang="en-US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8" name="组合 43">
            <a:extLst>
              <a:ext uri="{FF2B5EF4-FFF2-40B4-BE49-F238E27FC236}">
                <a16:creationId xmlns:a16="http://schemas.microsoft.com/office/drawing/2014/main" xmlns="" id="{A2565941-16BE-45C2-A916-BFCDEEF21B7E}"/>
              </a:ext>
            </a:extLst>
          </p:cNvPr>
          <p:cNvGrpSpPr/>
          <p:nvPr/>
        </p:nvGrpSpPr>
        <p:grpSpPr>
          <a:xfrm>
            <a:off x="7429448" y="3740094"/>
            <a:ext cx="799028" cy="800380"/>
            <a:chOff x="3069803" y="657624"/>
            <a:chExt cx="1139586" cy="1141162"/>
          </a:xfrm>
        </p:grpSpPr>
        <p:sp>
          <p:nvSpPr>
            <p:cNvPr id="49" name="Freeform 29">
              <a:extLst>
                <a:ext uri="{FF2B5EF4-FFF2-40B4-BE49-F238E27FC236}">
                  <a16:creationId xmlns:a16="http://schemas.microsoft.com/office/drawing/2014/main" xmlns="" id="{7BADFCAE-C995-4D29-AB8B-D305920782FD}"/>
                </a:ext>
              </a:extLst>
            </p:cNvPr>
            <p:cNvSpPr>
              <a:spLocks noEditPoints="1"/>
            </p:cNvSpPr>
            <p:nvPr/>
          </p:nvSpPr>
          <p:spPr bwMode="auto">
            <a:xfrm flipH="1">
              <a:off x="3069803" y="657624"/>
              <a:ext cx="1139586" cy="1141162"/>
            </a:xfrm>
            <a:custGeom>
              <a:avLst/>
              <a:gdLst>
                <a:gd name="T0" fmla="*/ 305 w 305"/>
                <a:gd name="T1" fmla="*/ 154 h 305"/>
                <a:gd name="T2" fmla="*/ 283 w 305"/>
                <a:gd name="T3" fmla="*/ 120 h 305"/>
                <a:gd name="T4" fmla="*/ 295 w 305"/>
                <a:gd name="T5" fmla="*/ 98 h 305"/>
                <a:gd name="T6" fmla="*/ 260 w 305"/>
                <a:gd name="T7" fmla="*/ 72 h 305"/>
                <a:gd name="T8" fmla="*/ 262 w 305"/>
                <a:gd name="T9" fmla="*/ 46 h 305"/>
                <a:gd name="T10" fmla="*/ 222 w 305"/>
                <a:gd name="T11" fmla="*/ 38 h 305"/>
                <a:gd name="T12" fmla="*/ 214 w 305"/>
                <a:gd name="T13" fmla="*/ 13 h 305"/>
                <a:gd name="T14" fmla="*/ 171 w 305"/>
                <a:gd name="T15" fmla="*/ 20 h 305"/>
                <a:gd name="T16" fmla="*/ 155 w 305"/>
                <a:gd name="T17" fmla="*/ 0 h 305"/>
                <a:gd name="T18" fmla="*/ 120 w 305"/>
                <a:gd name="T19" fmla="*/ 22 h 305"/>
                <a:gd name="T20" fmla="*/ 98 w 305"/>
                <a:gd name="T21" fmla="*/ 11 h 305"/>
                <a:gd name="T22" fmla="*/ 72 w 305"/>
                <a:gd name="T23" fmla="*/ 46 h 305"/>
                <a:gd name="T24" fmla="*/ 46 w 305"/>
                <a:gd name="T25" fmla="*/ 44 h 305"/>
                <a:gd name="T26" fmla="*/ 38 w 305"/>
                <a:gd name="T27" fmla="*/ 84 h 305"/>
                <a:gd name="T28" fmla="*/ 13 w 305"/>
                <a:gd name="T29" fmla="*/ 91 h 305"/>
                <a:gd name="T30" fmla="*/ 20 w 305"/>
                <a:gd name="T31" fmla="*/ 134 h 305"/>
                <a:gd name="T32" fmla="*/ 0 w 305"/>
                <a:gd name="T33" fmla="*/ 151 h 305"/>
                <a:gd name="T34" fmla="*/ 23 w 305"/>
                <a:gd name="T35" fmla="*/ 185 h 305"/>
                <a:gd name="T36" fmla="*/ 11 w 305"/>
                <a:gd name="T37" fmla="*/ 207 h 305"/>
                <a:gd name="T38" fmla="*/ 46 w 305"/>
                <a:gd name="T39" fmla="*/ 234 h 305"/>
                <a:gd name="T40" fmla="*/ 44 w 305"/>
                <a:gd name="T41" fmla="*/ 259 h 305"/>
                <a:gd name="T42" fmla="*/ 84 w 305"/>
                <a:gd name="T43" fmla="*/ 268 h 305"/>
                <a:gd name="T44" fmla="*/ 91 w 305"/>
                <a:gd name="T45" fmla="*/ 292 h 305"/>
                <a:gd name="T46" fmla="*/ 134 w 305"/>
                <a:gd name="T47" fmla="*/ 285 h 305"/>
                <a:gd name="T48" fmla="*/ 151 w 305"/>
                <a:gd name="T49" fmla="*/ 305 h 305"/>
                <a:gd name="T50" fmla="*/ 185 w 305"/>
                <a:gd name="T51" fmla="*/ 283 h 305"/>
                <a:gd name="T52" fmla="*/ 207 w 305"/>
                <a:gd name="T53" fmla="*/ 295 h 305"/>
                <a:gd name="T54" fmla="*/ 234 w 305"/>
                <a:gd name="T55" fmla="*/ 259 h 305"/>
                <a:gd name="T56" fmla="*/ 259 w 305"/>
                <a:gd name="T57" fmla="*/ 261 h 305"/>
                <a:gd name="T58" fmla="*/ 267 w 305"/>
                <a:gd name="T59" fmla="*/ 222 h 305"/>
                <a:gd name="T60" fmla="*/ 292 w 305"/>
                <a:gd name="T61" fmla="*/ 214 h 305"/>
                <a:gd name="T62" fmla="*/ 285 w 305"/>
                <a:gd name="T63" fmla="*/ 171 h 305"/>
                <a:gd name="T64" fmla="*/ 187 w 305"/>
                <a:gd name="T65" fmla="*/ 259 h 305"/>
                <a:gd name="T66" fmla="*/ 118 w 305"/>
                <a:gd name="T67" fmla="*/ 47 h 305"/>
                <a:gd name="T68" fmla="*/ 187 w 305"/>
                <a:gd name="T69" fmla="*/ 259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05" h="305">
                  <a:moveTo>
                    <a:pt x="304" y="172"/>
                  </a:moveTo>
                  <a:cubicBezTo>
                    <a:pt x="305" y="154"/>
                    <a:pt x="305" y="154"/>
                    <a:pt x="305" y="154"/>
                  </a:cubicBezTo>
                  <a:cubicBezTo>
                    <a:pt x="287" y="153"/>
                    <a:pt x="287" y="153"/>
                    <a:pt x="287" y="153"/>
                  </a:cubicBezTo>
                  <a:cubicBezTo>
                    <a:pt x="287" y="142"/>
                    <a:pt x="285" y="131"/>
                    <a:pt x="283" y="120"/>
                  </a:cubicBezTo>
                  <a:cubicBezTo>
                    <a:pt x="300" y="115"/>
                    <a:pt x="300" y="115"/>
                    <a:pt x="300" y="115"/>
                  </a:cubicBezTo>
                  <a:cubicBezTo>
                    <a:pt x="295" y="98"/>
                    <a:pt x="295" y="98"/>
                    <a:pt x="295" y="98"/>
                  </a:cubicBezTo>
                  <a:cubicBezTo>
                    <a:pt x="277" y="103"/>
                    <a:pt x="277" y="103"/>
                    <a:pt x="277" y="103"/>
                  </a:cubicBezTo>
                  <a:cubicBezTo>
                    <a:pt x="273" y="92"/>
                    <a:pt x="267" y="81"/>
                    <a:pt x="260" y="72"/>
                  </a:cubicBezTo>
                  <a:cubicBezTo>
                    <a:pt x="273" y="60"/>
                    <a:pt x="273" y="60"/>
                    <a:pt x="273" y="60"/>
                  </a:cubicBezTo>
                  <a:cubicBezTo>
                    <a:pt x="262" y="46"/>
                    <a:pt x="262" y="46"/>
                    <a:pt x="262" y="46"/>
                  </a:cubicBezTo>
                  <a:cubicBezTo>
                    <a:pt x="248" y="58"/>
                    <a:pt x="248" y="58"/>
                    <a:pt x="248" y="58"/>
                  </a:cubicBezTo>
                  <a:cubicBezTo>
                    <a:pt x="240" y="50"/>
                    <a:pt x="231" y="43"/>
                    <a:pt x="222" y="38"/>
                  </a:cubicBezTo>
                  <a:cubicBezTo>
                    <a:pt x="230" y="22"/>
                    <a:pt x="230" y="22"/>
                    <a:pt x="230" y="22"/>
                  </a:cubicBezTo>
                  <a:cubicBezTo>
                    <a:pt x="214" y="13"/>
                    <a:pt x="214" y="13"/>
                    <a:pt x="214" y="13"/>
                  </a:cubicBezTo>
                  <a:cubicBezTo>
                    <a:pt x="206" y="30"/>
                    <a:pt x="206" y="30"/>
                    <a:pt x="206" y="30"/>
                  </a:cubicBezTo>
                  <a:cubicBezTo>
                    <a:pt x="195" y="24"/>
                    <a:pt x="183" y="21"/>
                    <a:pt x="171" y="20"/>
                  </a:cubicBezTo>
                  <a:cubicBezTo>
                    <a:pt x="172" y="1"/>
                    <a:pt x="172" y="1"/>
                    <a:pt x="172" y="1"/>
                  </a:cubicBezTo>
                  <a:cubicBezTo>
                    <a:pt x="155" y="0"/>
                    <a:pt x="155" y="0"/>
                    <a:pt x="155" y="0"/>
                  </a:cubicBezTo>
                  <a:cubicBezTo>
                    <a:pt x="153" y="18"/>
                    <a:pt x="153" y="18"/>
                    <a:pt x="153" y="18"/>
                  </a:cubicBezTo>
                  <a:cubicBezTo>
                    <a:pt x="142" y="18"/>
                    <a:pt x="131" y="20"/>
                    <a:pt x="120" y="22"/>
                  </a:cubicBezTo>
                  <a:cubicBezTo>
                    <a:pt x="115" y="5"/>
                    <a:pt x="115" y="5"/>
                    <a:pt x="115" y="5"/>
                  </a:cubicBezTo>
                  <a:cubicBezTo>
                    <a:pt x="98" y="11"/>
                    <a:pt x="98" y="11"/>
                    <a:pt x="98" y="11"/>
                  </a:cubicBezTo>
                  <a:cubicBezTo>
                    <a:pt x="103" y="28"/>
                    <a:pt x="103" y="28"/>
                    <a:pt x="103" y="28"/>
                  </a:cubicBezTo>
                  <a:cubicBezTo>
                    <a:pt x="92" y="32"/>
                    <a:pt x="81" y="39"/>
                    <a:pt x="72" y="46"/>
                  </a:cubicBezTo>
                  <a:cubicBezTo>
                    <a:pt x="60" y="32"/>
                    <a:pt x="60" y="32"/>
                    <a:pt x="60" y="32"/>
                  </a:cubicBezTo>
                  <a:cubicBezTo>
                    <a:pt x="46" y="44"/>
                    <a:pt x="46" y="44"/>
                    <a:pt x="46" y="44"/>
                  </a:cubicBezTo>
                  <a:cubicBezTo>
                    <a:pt x="58" y="57"/>
                    <a:pt x="58" y="57"/>
                    <a:pt x="58" y="57"/>
                  </a:cubicBezTo>
                  <a:cubicBezTo>
                    <a:pt x="50" y="65"/>
                    <a:pt x="43" y="74"/>
                    <a:pt x="38" y="84"/>
                  </a:cubicBezTo>
                  <a:cubicBezTo>
                    <a:pt x="22" y="75"/>
                    <a:pt x="22" y="75"/>
                    <a:pt x="22" y="75"/>
                  </a:cubicBezTo>
                  <a:cubicBezTo>
                    <a:pt x="13" y="91"/>
                    <a:pt x="13" y="91"/>
                    <a:pt x="13" y="91"/>
                  </a:cubicBezTo>
                  <a:cubicBezTo>
                    <a:pt x="30" y="99"/>
                    <a:pt x="30" y="99"/>
                    <a:pt x="30" y="99"/>
                  </a:cubicBezTo>
                  <a:cubicBezTo>
                    <a:pt x="25" y="110"/>
                    <a:pt x="21" y="122"/>
                    <a:pt x="20" y="134"/>
                  </a:cubicBezTo>
                  <a:cubicBezTo>
                    <a:pt x="2" y="133"/>
                    <a:pt x="2" y="133"/>
                    <a:pt x="2" y="133"/>
                  </a:cubicBezTo>
                  <a:cubicBezTo>
                    <a:pt x="0" y="151"/>
                    <a:pt x="0" y="151"/>
                    <a:pt x="0" y="151"/>
                  </a:cubicBezTo>
                  <a:cubicBezTo>
                    <a:pt x="18" y="152"/>
                    <a:pt x="18" y="152"/>
                    <a:pt x="18" y="152"/>
                  </a:cubicBezTo>
                  <a:cubicBezTo>
                    <a:pt x="18" y="163"/>
                    <a:pt x="20" y="174"/>
                    <a:pt x="23" y="185"/>
                  </a:cubicBezTo>
                  <a:cubicBezTo>
                    <a:pt x="5" y="190"/>
                    <a:pt x="5" y="190"/>
                    <a:pt x="5" y="190"/>
                  </a:cubicBezTo>
                  <a:cubicBezTo>
                    <a:pt x="11" y="207"/>
                    <a:pt x="11" y="207"/>
                    <a:pt x="11" y="207"/>
                  </a:cubicBezTo>
                  <a:cubicBezTo>
                    <a:pt x="28" y="202"/>
                    <a:pt x="28" y="202"/>
                    <a:pt x="28" y="202"/>
                  </a:cubicBezTo>
                  <a:cubicBezTo>
                    <a:pt x="32" y="213"/>
                    <a:pt x="38" y="224"/>
                    <a:pt x="46" y="234"/>
                  </a:cubicBezTo>
                  <a:cubicBezTo>
                    <a:pt x="32" y="245"/>
                    <a:pt x="32" y="245"/>
                    <a:pt x="32" y="245"/>
                  </a:cubicBezTo>
                  <a:cubicBezTo>
                    <a:pt x="44" y="259"/>
                    <a:pt x="44" y="259"/>
                    <a:pt x="44" y="259"/>
                  </a:cubicBezTo>
                  <a:cubicBezTo>
                    <a:pt x="57" y="247"/>
                    <a:pt x="57" y="247"/>
                    <a:pt x="57" y="247"/>
                  </a:cubicBezTo>
                  <a:cubicBezTo>
                    <a:pt x="65" y="255"/>
                    <a:pt x="74" y="262"/>
                    <a:pt x="84" y="268"/>
                  </a:cubicBezTo>
                  <a:cubicBezTo>
                    <a:pt x="75" y="284"/>
                    <a:pt x="75" y="284"/>
                    <a:pt x="75" y="284"/>
                  </a:cubicBezTo>
                  <a:cubicBezTo>
                    <a:pt x="91" y="292"/>
                    <a:pt x="91" y="292"/>
                    <a:pt x="91" y="292"/>
                  </a:cubicBezTo>
                  <a:cubicBezTo>
                    <a:pt x="99" y="275"/>
                    <a:pt x="99" y="275"/>
                    <a:pt x="99" y="275"/>
                  </a:cubicBezTo>
                  <a:cubicBezTo>
                    <a:pt x="110" y="280"/>
                    <a:pt x="122" y="284"/>
                    <a:pt x="134" y="285"/>
                  </a:cubicBezTo>
                  <a:cubicBezTo>
                    <a:pt x="133" y="304"/>
                    <a:pt x="133" y="304"/>
                    <a:pt x="133" y="304"/>
                  </a:cubicBezTo>
                  <a:cubicBezTo>
                    <a:pt x="151" y="305"/>
                    <a:pt x="151" y="305"/>
                    <a:pt x="151" y="305"/>
                  </a:cubicBezTo>
                  <a:cubicBezTo>
                    <a:pt x="152" y="287"/>
                    <a:pt x="152" y="287"/>
                    <a:pt x="152" y="287"/>
                  </a:cubicBezTo>
                  <a:cubicBezTo>
                    <a:pt x="163" y="287"/>
                    <a:pt x="174" y="285"/>
                    <a:pt x="185" y="283"/>
                  </a:cubicBezTo>
                  <a:cubicBezTo>
                    <a:pt x="190" y="300"/>
                    <a:pt x="190" y="300"/>
                    <a:pt x="190" y="300"/>
                  </a:cubicBezTo>
                  <a:cubicBezTo>
                    <a:pt x="207" y="295"/>
                    <a:pt x="207" y="295"/>
                    <a:pt x="207" y="295"/>
                  </a:cubicBezTo>
                  <a:cubicBezTo>
                    <a:pt x="202" y="277"/>
                    <a:pt x="202" y="277"/>
                    <a:pt x="202" y="277"/>
                  </a:cubicBezTo>
                  <a:cubicBezTo>
                    <a:pt x="214" y="273"/>
                    <a:pt x="224" y="267"/>
                    <a:pt x="234" y="259"/>
                  </a:cubicBezTo>
                  <a:cubicBezTo>
                    <a:pt x="245" y="273"/>
                    <a:pt x="245" y="273"/>
                    <a:pt x="245" y="273"/>
                  </a:cubicBezTo>
                  <a:cubicBezTo>
                    <a:pt x="259" y="261"/>
                    <a:pt x="259" y="261"/>
                    <a:pt x="259" y="261"/>
                  </a:cubicBezTo>
                  <a:cubicBezTo>
                    <a:pt x="247" y="248"/>
                    <a:pt x="247" y="248"/>
                    <a:pt x="247" y="248"/>
                  </a:cubicBezTo>
                  <a:cubicBezTo>
                    <a:pt x="255" y="240"/>
                    <a:pt x="262" y="231"/>
                    <a:pt x="267" y="222"/>
                  </a:cubicBezTo>
                  <a:cubicBezTo>
                    <a:pt x="284" y="230"/>
                    <a:pt x="284" y="230"/>
                    <a:pt x="284" y="230"/>
                  </a:cubicBezTo>
                  <a:cubicBezTo>
                    <a:pt x="292" y="214"/>
                    <a:pt x="292" y="214"/>
                    <a:pt x="292" y="214"/>
                  </a:cubicBezTo>
                  <a:cubicBezTo>
                    <a:pt x="276" y="206"/>
                    <a:pt x="276" y="206"/>
                    <a:pt x="276" y="206"/>
                  </a:cubicBezTo>
                  <a:cubicBezTo>
                    <a:pt x="281" y="195"/>
                    <a:pt x="284" y="183"/>
                    <a:pt x="285" y="171"/>
                  </a:cubicBezTo>
                  <a:lnTo>
                    <a:pt x="304" y="172"/>
                  </a:lnTo>
                  <a:close/>
                  <a:moveTo>
                    <a:pt x="187" y="259"/>
                  </a:moveTo>
                  <a:cubicBezTo>
                    <a:pt x="128" y="277"/>
                    <a:pt x="65" y="245"/>
                    <a:pt x="47" y="186"/>
                  </a:cubicBezTo>
                  <a:cubicBezTo>
                    <a:pt x="28" y="128"/>
                    <a:pt x="60" y="65"/>
                    <a:pt x="118" y="47"/>
                  </a:cubicBezTo>
                  <a:cubicBezTo>
                    <a:pt x="177" y="28"/>
                    <a:pt x="240" y="60"/>
                    <a:pt x="258" y="118"/>
                  </a:cubicBezTo>
                  <a:cubicBezTo>
                    <a:pt x="277" y="177"/>
                    <a:pt x="245" y="240"/>
                    <a:pt x="187" y="25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3" tIns="60941" rIns="121883" bIns="60941" numCol="1" anchor="t" anchorCtr="0" compatLnSpc="1"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50" name="Freeform 30">
              <a:extLst>
                <a:ext uri="{FF2B5EF4-FFF2-40B4-BE49-F238E27FC236}">
                  <a16:creationId xmlns:a16="http://schemas.microsoft.com/office/drawing/2014/main" xmlns="" id="{FAF6559D-F4D3-4518-9C8A-A164F253F2B5}"/>
                </a:ext>
              </a:extLst>
            </p:cNvPr>
            <p:cNvSpPr/>
            <p:nvPr/>
          </p:nvSpPr>
          <p:spPr bwMode="auto">
            <a:xfrm flipH="1">
              <a:off x="3260523" y="845190"/>
              <a:ext cx="764453" cy="766028"/>
            </a:xfrm>
            <a:custGeom>
              <a:avLst/>
              <a:gdLst>
                <a:gd name="T0" fmla="*/ 190 w 205"/>
                <a:gd name="T1" fmla="*/ 74 h 205"/>
                <a:gd name="T2" fmla="*/ 131 w 205"/>
                <a:gd name="T3" fmla="*/ 190 h 205"/>
                <a:gd name="T4" fmla="*/ 15 w 205"/>
                <a:gd name="T5" fmla="*/ 130 h 205"/>
                <a:gd name="T6" fmla="*/ 74 w 205"/>
                <a:gd name="T7" fmla="*/ 15 h 205"/>
                <a:gd name="T8" fmla="*/ 190 w 205"/>
                <a:gd name="T9" fmla="*/ 74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5" h="205">
                  <a:moveTo>
                    <a:pt x="190" y="74"/>
                  </a:moveTo>
                  <a:cubicBezTo>
                    <a:pt x="205" y="123"/>
                    <a:pt x="179" y="174"/>
                    <a:pt x="131" y="190"/>
                  </a:cubicBezTo>
                  <a:cubicBezTo>
                    <a:pt x="82" y="205"/>
                    <a:pt x="31" y="179"/>
                    <a:pt x="15" y="130"/>
                  </a:cubicBezTo>
                  <a:cubicBezTo>
                    <a:pt x="0" y="82"/>
                    <a:pt x="27" y="31"/>
                    <a:pt x="74" y="15"/>
                  </a:cubicBezTo>
                  <a:cubicBezTo>
                    <a:pt x="123" y="0"/>
                    <a:pt x="174" y="26"/>
                    <a:pt x="190" y="7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3" tIns="60941" rIns="121883" bIns="60941" numCol="1" anchor="t" anchorCtr="0" compatLnSpc="1"/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</a:rPr>
                <a:t>D</a:t>
              </a:r>
              <a:endParaRPr lang="zh-CN" altLang="en-US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3" name="组合 46">
            <a:extLst>
              <a:ext uri="{FF2B5EF4-FFF2-40B4-BE49-F238E27FC236}">
                <a16:creationId xmlns:a16="http://schemas.microsoft.com/office/drawing/2014/main" xmlns="" id="{655F5CF3-58BE-4847-AA87-734ACC9DDB4D}"/>
              </a:ext>
            </a:extLst>
          </p:cNvPr>
          <p:cNvGrpSpPr/>
          <p:nvPr/>
        </p:nvGrpSpPr>
        <p:grpSpPr>
          <a:xfrm>
            <a:off x="7431744" y="4648798"/>
            <a:ext cx="799028" cy="800380"/>
            <a:chOff x="3069803" y="657624"/>
            <a:chExt cx="1139586" cy="1141162"/>
          </a:xfrm>
        </p:grpSpPr>
        <p:sp>
          <p:nvSpPr>
            <p:cNvPr id="54" name="Freeform 29">
              <a:extLst>
                <a:ext uri="{FF2B5EF4-FFF2-40B4-BE49-F238E27FC236}">
                  <a16:creationId xmlns:a16="http://schemas.microsoft.com/office/drawing/2014/main" xmlns="" id="{2A760EFA-EBEF-46DB-A95D-3D280A49A716}"/>
                </a:ext>
              </a:extLst>
            </p:cNvPr>
            <p:cNvSpPr>
              <a:spLocks noEditPoints="1"/>
            </p:cNvSpPr>
            <p:nvPr/>
          </p:nvSpPr>
          <p:spPr bwMode="auto">
            <a:xfrm flipH="1">
              <a:off x="3069803" y="657624"/>
              <a:ext cx="1139586" cy="1141162"/>
            </a:xfrm>
            <a:custGeom>
              <a:avLst/>
              <a:gdLst>
                <a:gd name="T0" fmla="*/ 305 w 305"/>
                <a:gd name="T1" fmla="*/ 154 h 305"/>
                <a:gd name="T2" fmla="*/ 283 w 305"/>
                <a:gd name="T3" fmla="*/ 120 h 305"/>
                <a:gd name="T4" fmla="*/ 295 w 305"/>
                <a:gd name="T5" fmla="*/ 98 h 305"/>
                <a:gd name="T6" fmla="*/ 260 w 305"/>
                <a:gd name="T7" fmla="*/ 72 h 305"/>
                <a:gd name="T8" fmla="*/ 262 w 305"/>
                <a:gd name="T9" fmla="*/ 46 h 305"/>
                <a:gd name="T10" fmla="*/ 222 w 305"/>
                <a:gd name="T11" fmla="*/ 38 h 305"/>
                <a:gd name="T12" fmla="*/ 214 w 305"/>
                <a:gd name="T13" fmla="*/ 13 h 305"/>
                <a:gd name="T14" fmla="*/ 171 w 305"/>
                <a:gd name="T15" fmla="*/ 20 h 305"/>
                <a:gd name="T16" fmla="*/ 155 w 305"/>
                <a:gd name="T17" fmla="*/ 0 h 305"/>
                <a:gd name="T18" fmla="*/ 120 w 305"/>
                <a:gd name="T19" fmla="*/ 22 h 305"/>
                <a:gd name="T20" fmla="*/ 98 w 305"/>
                <a:gd name="T21" fmla="*/ 11 h 305"/>
                <a:gd name="T22" fmla="*/ 72 w 305"/>
                <a:gd name="T23" fmla="*/ 46 h 305"/>
                <a:gd name="T24" fmla="*/ 46 w 305"/>
                <a:gd name="T25" fmla="*/ 44 h 305"/>
                <a:gd name="T26" fmla="*/ 38 w 305"/>
                <a:gd name="T27" fmla="*/ 84 h 305"/>
                <a:gd name="T28" fmla="*/ 13 w 305"/>
                <a:gd name="T29" fmla="*/ 91 h 305"/>
                <a:gd name="T30" fmla="*/ 20 w 305"/>
                <a:gd name="T31" fmla="*/ 134 h 305"/>
                <a:gd name="T32" fmla="*/ 0 w 305"/>
                <a:gd name="T33" fmla="*/ 151 h 305"/>
                <a:gd name="T34" fmla="*/ 23 w 305"/>
                <a:gd name="T35" fmla="*/ 185 h 305"/>
                <a:gd name="T36" fmla="*/ 11 w 305"/>
                <a:gd name="T37" fmla="*/ 207 h 305"/>
                <a:gd name="T38" fmla="*/ 46 w 305"/>
                <a:gd name="T39" fmla="*/ 234 h 305"/>
                <a:gd name="T40" fmla="*/ 44 w 305"/>
                <a:gd name="T41" fmla="*/ 259 h 305"/>
                <a:gd name="T42" fmla="*/ 84 w 305"/>
                <a:gd name="T43" fmla="*/ 268 h 305"/>
                <a:gd name="T44" fmla="*/ 91 w 305"/>
                <a:gd name="T45" fmla="*/ 292 h 305"/>
                <a:gd name="T46" fmla="*/ 134 w 305"/>
                <a:gd name="T47" fmla="*/ 285 h 305"/>
                <a:gd name="T48" fmla="*/ 151 w 305"/>
                <a:gd name="T49" fmla="*/ 305 h 305"/>
                <a:gd name="T50" fmla="*/ 185 w 305"/>
                <a:gd name="T51" fmla="*/ 283 h 305"/>
                <a:gd name="T52" fmla="*/ 207 w 305"/>
                <a:gd name="T53" fmla="*/ 295 h 305"/>
                <a:gd name="T54" fmla="*/ 234 w 305"/>
                <a:gd name="T55" fmla="*/ 259 h 305"/>
                <a:gd name="T56" fmla="*/ 259 w 305"/>
                <a:gd name="T57" fmla="*/ 261 h 305"/>
                <a:gd name="T58" fmla="*/ 267 w 305"/>
                <a:gd name="T59" fmla="*/ 222 h 305"/>
                <a:gd name="T60" fmla="*/ 292 w 305"/>
                <a:gd name="T61" fmla="*/ 214 h 305"/>
                <a:gd name="T62" fmla="*/ 285 w 305"/>
                <a:gd name="T63" fmla="*/ 171 h 305"/>
                <a:gd name="T64" fmla="*/ 187 w 305"/>
                <a:gd name="T65" fmla="*/ 259 h 305"/>
                <a:gd name="T66" fmla="*/ 118 w 305"/>
                <a:gd name="T67" fmla="*/ 47 h 305"/>
                <a:gd name="T68" fmla="*/ 187 w 305"/>
                <a:gd name="T69" fmla="*/ 259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05" h="305">
                  <a:moveTo>
                    <a:pt x="304" y="172"/>
                  </a:moveTo>
                  <a:cubicBezTo>
                    <a:pt x="305" y="154"/>
                    <a:pt x="305" y="154"/>
                    <a:pt x="305" y="154"/>
                  </a:cubicBezTo>
                  <a:cubicBezTo>
                    <a:pt x="287" y="153"/>
                    <a:pt x="287" y="153"/>
                    <a:pt x="287" y="153"/>
                  </a:cubicBezTo>
                  <a:cubicBezTo>
                    <a:pt x="287" y="142"/>
                    <a:pt x="285" y="131"/>
                    <a:pt x="283" y="120"/>
                  </a:cubicBezTo>
                  <a:cubicBezTo>
                    <a:pt x="300" y="115"/>
                    <a:pt x="300" y="115"/>
                    <a:pt x="300" y="115"/>
                  </a:cubicBezTo>
                  <a:cubicBezTo>
                    <a:pt x="295" y="98"/>
                    <a:pt x="295" y="98"/>
                    <a:pt x="295" y="98"/>
                  </a:cubicBezTo>
                  <a:cubicBezTo>
                    <a:pt x="277" y="103"/>
                    <a:pt x="277" y="103"/>
                    <a:pt x="277" y="103"/>
                  </a:cubicBezTo>
                  <a:cubicBezTo>
                    <a:pt x="273" y="92"/>
                    <a:pt x="267" y="81"/>
                    <a:pt x="260" y="72"/>
                  </a:cubicBezTo>
                  <a:cubicBezTo>
                    <a:pt x="273" y="60"/>
                    <a:pt x="273" y="60"/>
                    <a:pt x="273" y="60"/>
                  </a:cubicBezTo>
                  <a:cubicBezTo>
                    <a:pt x="262" y="46"/>
                    <a:pt x="262" y="46"/>
                    <a:pt x="262" y="46"/>
                  </a:cubicBezTo>
                  <a:cubicBezTo>
                    <a:pt x="248" y="58"/>
                    <a:pt x="248" y="58"/>
                    <a:pt x="248" y="58"/>
                  </a:cubicBezTo>
                  <a:cubicBezTo>
                    <a:pt x="240" y="50"/>
                    <a:pt x="231" y="43"/>
                    <a:pt x="222" y="38"/>
                  </a:cubicBezTo>
                  <a:cubicBezTo>
                    <a:pt x="230" y="22"/>
                    <a:pt x="230" y="22"/>
                    <a:pt x="230" y="22"/>
                  </a:cubicBezTo>
                  <a:cubicBezTo>
                    <a:pt x="214" y="13"/>
                    <a:pt x="214" y="13"/>
                    <a:pt x="214" y="13"/>
                  </a:cubicBezTo>
                  <a:cubicBezTo>
                    <a:pt x="206" y="30"/>
                    <a:pt x="206" y="30"/>
                    <a:pt x="206" y="30"/>
                  </a:cubicBezTo>
                  <a:cubicBezTo>
                    <a:pt x="195" y="24"/>
                    <a:pt x="183" y="21"/>
                    <a:pt x="171" y="20"/>
                  </a:cubicBezTo>
                  <a:cubicBezTo>
                    <a:pt x="172" y="1"/>
                    <a:pt x="172" y="1"/>
                    <a:pt x="172" y="1"/>
                  </a:cubicBezTo>
                  <a:cubicBezTo>
                    <a:pt x="155" y="0"/>
                    <a:pt x="155" y="0"/>
                    <a:pt x="155" y="0"/>
                  </a:cubicBezTo>
                  <a:cubicBezTo>
                    <a:pt x="153" y="18"/>
                    <a:pt x="153" y="18"/>
                    <a:pt x="153" y="18"/>
                  </a:cubicBezTo>
                  <a:cubicBezTo>
                    <a:pt x="142" y="18"/>
                    <a:pt x="131" y="20"/>
                    <a:pt x="120" y="22"/>
                  </a:cubicBezTo>
                  <a:cubicBezTo>
                    <a:pt x="115" y="5"/>
                    <a:pt x="115" y="5"/>
                    <a:pt x="115" y="5"/>
                  </a:cubicBezTo>
                  <a:cubicBezTo>
                    <a:pt x="98" y="11"/>
                    <a:pt x="98" y="11"/>
                    <a:pt x="98" y="11"/>
                  </a:cubicBezTo>
                  <a:cubicBezTo>
                    <a:pt x="103" y="28"/>
                    <a:pt x="103" y="28"/>
                    <a:pt x="103" y="28"/>
                  </a:cubicBezTo>
                  <a:cubicBezTo>
                    <a:pt x="92" y="32"/>
                    <a:pt x="81" y="39"/>
                    <a:pt x="72" y="46"/>
                  </a:cubicBezTo>
                  <a:cubicBezTo>
                    <a:pt x="60" y="32"/>
                    <a:pt x="60" y="32"/>
                    <a:pt x="60" y="32"/>
                  </a:cubicBezTo>
                  <a:cubicBezTo>
                    <a:pt x="46" y="44"/>
                    <a:pt x="46" y="44"/>
                    <a:pt x="46" y="44"/>
                  </a:cubicBezTo>
                  <a:cubicBezTo>
                    <a:pt x="58" y="57"/>
                    <a:pt x="58" y="57"/>
                    <a:pt x="58" y="57"/>
                  </a:cubicBezTo>
                  <a:cubicBezTo>
                    <a:pt x="50" y="65"/>
                    <a:pt x="43" y="74"/>
                    <a:pt x="38" y="84"/>
                  </a:cubicBezTo>
                  <a:cubicBezTo>
                    <a:pt x="22" y="75"/>
                    <a:pt x="22" y="75"/>
                    <a:pt x="22" y="75"/>
                  </a:cubicBezTo>
                  <a:cubicBezTo>
                    <a:pt x="13" y="91"/>
                    <a:pt x="13" y="91"/>
                    <a:pt x="13" y="91"/>
                  </a:cubicBezTo>
                  <a:cubicBezTo>
                    <a:pt x="30" y="99"/>
                    <a:pt x="30" y="99"/>
                    <a:pt x="30" y="99"/>
                  </a:cubicBezTo>
                  <a:cubicBezTo>
                    <a:pt x="25" y="110"/>
                    <a:pt x="21" y="122"/>
                    <a:pt x="20" y="134"/>
                  </a:cubicBezTo>
                  <a:cubicBezTo>
                    <a:pt x="2" y="133"/>
                    <a:pt x="2" y="133"/>
                    <a:pt x="2" y="133"/>
                  </a:cubicBezTo>
                  <a:cubicBezTo>
                    <a:pt x="0" y="151"/>
                    <a:pt x="0" y="151"/>
                    <a:pt x="0" y="151"/>
                  </a:cubicBezTo>
                  <a:cubicBezTo>
                    <a:pt x="18" y="152"/>
                    <a:pt x="18" y="152"/>
                    <a:pt x="18" y="152"/>
                  </a:cubicBezTo>
                  <a:cubicBezTo>
                    <a:pt x="18" y="163"/>
                    <a:pt x="20" y="174"/>
                    <a:pt x="23" y="185"/>
                  </a:cubicBezTo>
                  <a:cubicBezTo>
                    <a:pt x="5" y="190"/>
                    <a:pt x="5" y="190"/>
                    <a:pt x="5" y="190"/>
                  </a:cubicBezTo>
                  <a:cubicBezTo>
                    <a:pt x="11" y="207"/>
                    <a:pt x="11" y="207"/>
                    <a:pt x="11" y="207"/>
                  </a:cubicBezTo>
                  <a:cubicBezTo>
                    <a:pt x="28" y="202"/>
                    <a:pt x="28" y="202"/>
                    <a:pt x="28" y="202"/>
                  </a:cubicBezTo>
                  <a:cubicBezTo>
                    <a:pt x="32" y="213"/>
                    <a:pt x="38" y="224"/>
                    <a:pt x="46" y="234"/>
                  </a:cubicBezTo>
                  <a:cubicBezTo>
                    <a:pt x="32" y="245"/>
                    <a:pt x="32" y="245"/>
                    <a:pt x="32" y="245"/>
                  </a:cubicBezTo>
                  <a:cubicBezTo>
                    <a:pt x="44" y="259"/>
                    <a:pt x="44" y="259"/>
                    <a:pt x="44" y="259"/>
                  </a:cubicBezTo>
                  <a:cubicBezTo>
                    <a:pt x="57" y="247"/>
                    <a:pt x="57" y="247"/>
                    <a:pt x="57" y="247"/>
                  </a:cubicBezTo>
                  <a:cubicBezTo>
                    <a:pt x="65" y="255"/>
                    <a:pt x="74" y="262"/>
                    <a:pt x="84" y="268"/>
                  </a:cubicBezTo>
                  <a:cubicBezTo>
                    <a:pt x="75" y="284"/>
                    <a:pt x="75" y="284"/>
                    <a:pt x="75" y="284"/>
                  </a:cubicBezTo>
                  <a:cubicBezTo>
                    <a:pt x="91" y="292"/>
                    <a:pt x="91" y="292"/>
                    <a:pt x="91" y="292"/>
                  </a:cubicBezTo>
                  <a:cubicBezTo>
                    <a:pt x="99" y="275"/>
                    <a:pt x="99" y="275"/>
                    <a:pt x="99" y="275"/>
                  </a:cubicBezTo>
                  <a:cubicBezTo>
                    <a:pt x="110" y="280"/>
                    <a:pt x="122" y="284"/>
                    <a:pt x="134" y="285"/>
                  </a:cubicBezTo>
                  <a:cubicBezTo>
                    <a:pt x="133" y="304"/>
                    <a:pt x="133" y="304"/>
                    <a:pt x="133" y="304"/>
                  </a:cubicBezTo>
                  <a:cubicBezTo>
                    <a:pt x="151" y="305"/>
                    <a:pt x="151" y="305"/>
                    <a:pt x="151" y="305"/>
                  </a:cubicBezTo>
                  <a:cubicBezTo>
                    <a:pt x="152" y="287"/>
                    <a:pt x="152" y="287"/>
                    <a:pt x="152" y="287"/>
                  </a:cubicBezTo>
                  <a:cubicBezTo>
                    <a:pt x="163" y="287"/>
                    <a:pt x="174" y="285"/>
                    <a:pt x="185" y="283"/>
                  </a:cubicBezTo>
                  <a:cubicBezTo>
                    <a:pt x="190" y="300"/>
                    <a:pt x="190" y="300"/>
                    <a:pt x="190" y="300"/>
                  </a:cubicBezTo>
                  <a:cubicBezTo>
                    <a:pt x="207" y="295"/>
                    <a:pt x="207" y="295"/>
                    <a:pt x="207" y="295"/>
                  </a:cubicBezTo>
                  <a:cubicBezTo>
                    <a:pt x="202" y="277"/>
                    <a:pt x="202" y="277"/>
                    <a:pt x="202" y="277"/>
                  </a:cubicBezTo>
                  <a:cubicBezTo>
                    <a:pt x="214" y="273"/>
                    <a:pt x="224" y="267"/>
                    <a:pt x="234" y="259"/>
                  </a:cubicBezTo>
                  <a:cubicBezTo>
                    <a:pt x="245" y="273"/>
                    <a:pt x="245" y="273"/>
                    <a:pt x="245" y="273"/>
                  </a:cubicBezTo>
                  <a:cubicBezTo>
                    <a:pt x="259" y="261"/>
                    <a:pt x="259" y="261"/>
                    <a:pt x="259" y="261"/>
                  </a:cubicBezTo>
                  <a:cubicBezTo>
                    <a:pt x="247" y="248"/>
                    <a:pt x="247" y="248"/>
                    <a:pt x="247" y="248"/>
                  </a:cubicBezTo>
                  <a:cubicBezTo>
                    <a:pt x="255" y="240"/>
                    <a:pt x="262" y="231"/>
                    <a:pt x="267" y="222"/>
                  </a:cubicBezTo>
                  <a:cubicBezTo>
                    <a:pt x="284" y="230"/>
                    <a:pt x="284" y="230"/>
                    <a:pt x="284" y="230"/>
                  </a:cubicBezTo>
                  <a:cubicBezTo>
                    <a:pt x="292" y="214"/>
                    <a:pt x="292" y="214"/>
                    <a:pt x="292" y="214"/>
                  </a:cubicBezTo>
                  <a:cubicBezTo>
                    <a:pt x="276" y="206"/>
                    <a:pt x="276" y="206"/>
                    <a:pt x="276" y="206"/>
                  </a:cubicBezTo>
                  <a:cubicBezTo>
                    <a:pt x="281" y="195"/>
                    <a:pt x="284" y="183"/>
                    <a:pt x="285" y="171"/>
                  </a:cubicBezTo>
                  <a:lnTo>
                    <a:pt x="304" y="172"/>
                  </a:lnTo>
                  <a:close/>
                  <a:moveTo>
                    <a:pt x="187" y="259"/>
                  </a:moveTo>
                  <a:cubicBezTo>
                    <a:pt x="128" y="277"/>
                    <a:pt x="65" y="245"/>
                    <a:pt x="47" y="186"/>
                  </a:cubicBezTo>
                  <a:cubicBezTo>
                    <a:pt x="28" y="128"/>
                    <a:pt x="60" y="65"/>
                    <a:pt x="118" y="47"/>
                  </a:cubicBezTo>
                  <a:cubicBezTo>
                    <a:pt x="177" y="28"/>
                    <a:pt x="240" y="60"/>
                    <a:pt x="258" y="118"/>
                  </a:cubicBezTo>
                  <a:cubicBezTo>
                    <a:pt x="277" y="177"/>
                    <a:pt x="245" y="240"/>
                    <a:pt x="187" y="25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3" tIns="60941" rIns="121883" bIns="60941" numCol="1" anchor="t" anchorCtr="0" compatLnSpc="1"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55" name="Freeform 30">
              <a:extLst>
                <a:ext uri="{FF2B5EF4-FFF2-40B4-BE49-F238E27FC236}">
                  <a16:creationId xmlns:a16="http://schemas.microsoft.com/office/drawing/2014/main" xmlns="" id="{1FE2A0C7-770F-48DC-924C-19528211C430}"/>
                </a:ext>
              </a:extLst>
            </p:cNvPr>
            <p:cNvSpPr/>
            <p:nvPr/>
          </p:nvSpPr>
          <p:spPr bwMode="auto">
            <a:xfrm flipH="1">
              <a:off x="3260523" y="845190"/>
              <a:ext cx="764453" cy="766028"/>
            </a:xfrm>
            <a:custGeom>
              <a:avLst/>
              <a:gdLst>
                <a:gd name="T0" fmla="*/ 190 w 205"/>
                <a:gd name="T1" fmla="*/ 74 h 205"/>
                <a:gd name="T2" fmla="*/ 131 w 205"/>
                <a:gd name="T3" fmla="*/ 190 h 205"/>
                <a:gd name="T4" fmla="*/ 15 w 205"/>
                <a:gd name="T5" fmla="*/ 130 h 205"/>
                <a:gd name="T6" fmla="*/ 74 w 205"/>
                <a:gd name="T7" fmla="*/ 15 h 205"/>
                <a:gd name="T8" fmla="*/ 190 w 205"/>
                <a:gd name="T9" fmla="*/ 74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5" h="205">
                  <a:moveTo>
                    <a:pt x="190" y="74"/>
                  </a:moveTo>
                  <a:cubicBezTo>
                    <a:pt x="205" y="123"/>
                    <a:pt x="179" y="174"/>
                    <a:pt x="131" y="190"/>
                  </a:cubicBezTo>
                  <a:cubicBezTo>
                    <a:pt x="82" y="205"/>
                    <a:pt x="31" y="179"/>
                    <a:pt x="15" y="130"/>
                  </a:cubicBezTo>
                  <a:cubicBezTo>
                    <a:pt x="0" y="82"/>
                    <a:pt x="27" y="31"/>
                    <a:pt x="74" y="15"/>
                  </a:cubicBezTo>
                  <a:cubicBezTo>
                    <a:pt x="123" y="0"/>
                    <a:pt x="174" y="26"/>
                    <a:pt x="190" y="7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3" tIns="60941" rIns="121883" bIns="60941" numCol="1" anchor="t" anchorCtr="0" compatLnSpc="1"/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</a:rPr>
                <a:t>E</a:t>
              </a:r>
              <a:endParaRPr lang="zh-CN" altLang="en-US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6" name="组合 53">
            <a:extLst>
              <a:ext uri="{FF2B5EF4-FFF2-40B4-BE49-F238E27FC236}">
                <a16:creationId xmlns:a16="http://schemas.microsoft.com/office/drawing/2014/main" xmlns="" id="{35490349-3DDD-4FAC-8BB0-E319644C2416}"/>
              </a:ext>
            </a:extLst>
          </p:cNvPr>
          <p:cNvGrpSpPr/>
          <p:nvPr/>
        </p:nvGrpSpPr>
        <p:grpSpPr>
          <a:xfrm>
            <a:off x="4785218" y="2979319"/>
            <a:ext cx="1518979" cy="1521549"/>
            <a:chOff x="2172336" y="1563557"/>
            <a:chExt cx="1139586" cy="1141162"/>
          </a:xfrm>
        </p:grpSpPr>
        <p:sp>
          <p:nvSpPr>
            <p:cNvPr id="57" name="Freeform 30">
              <a:extLst>
                <a:ext uri="{FF2B5EF4-FFF2-40B4-BE49-F238E27FC236}">
                  <a16:creationId xmlns:a16="http://schemas.microsoft.com/office/drawing/2014/main" xmlns="" id="{F161A6EE-CB44-44A4-9F64-9D61F9510519}"/>
                </a:ext>
              </a:extLst>
            </p:cNvPr>
            <p:cNvSpPr/>
            <p:nvPr/>
          </p:nvSpPr>
          <p:spPr bwMode="auto">
            <a:xfrm flipH="1">
              <a:off x="2363056" y="1751123"/>
              <a:ext cx="764453" cy="766028"/>
            </a:xfrm>
            <a:custGeom>
              <a:avLst/>
              <a:gdLst>
                <a:gd name="T0" fmla="*/ 190 w 205"/>
                <a:gd name="T1" fmla="*/ 74 h 205"/>
                <a:gd name="T2" fmla="*/ 131 w 205"/>
                <a:gd name="T3" fmla="*/ 190 h 205"/>
                <a:gd name="T4" fmla="*/ 15 w 205"/>
                <a:gd name="T5" fmla="*/ 130 h 205"/>
                <a:gd name="T6" fmla="*/ 74 w 205"/>
                <a:gd name="T7" fmla="*/ 15 h 205"/>
                <a:gd name="T8" fmla="*/ 190 w 205"/>
                <a:gd name="T9" fmla="*/ 74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5" h="205">
                  <a:moveTo>
                    <a:pt x="190" y="74"/>
                  </a:moveTo>
                  <a:cubicBezTo>
                    <a:pt x="205" y="123"/>
                    <a:pt x="179" y="174"/>
                    <a:pt x="131" y="190"/>
                  </a:cubicBezTo>
                  <a:cubicBezTo>
                    <a:pt x="82" y="205"/>
                    <a:pt x="31" y="179"/>
                    <a:pt x="15" y="130"/>
                  </a:cubicBezTo>
                  <a:cubicBezTo>
                    <a:pt x="0" y="82"/>
                    <a:pt x="27" y="31"/>
                    <a:pt x="74" y="15"/>
                  </a:cubicBezTo>
                  <a:cubicBezTo>
                    <a:pt x="123" y="0"/>
                    <a:pt x="174" y="26"/>
                    <a:pt x="190" y="7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3" tIns="60941" rIns="121883" bIns="60941" numCol="1" anchor="t" anchorCtr="0" compatLnSpc="1"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58" name="文本框 147">
              <a:extLst>
                <a:ext uri="{FF2B5EF4-FFF2-40B4-BE49-F238E27FC236}">
                  <a16:creationId xmlns:a16="http://schemas.microsoft.com/office/drawing/2014/main" xmlns="" id="{EEEF4501-1923-4620-9D4A-64FCD42E1F2F}"/>
                </a:ext>
              </a:extLst>
            </p:cNvPr>
            <p:cNvSpPr txBox="1"/>
            <p:nvPr/>
          </p:nvSpPr>
          <p:spPr>
            <a:xfrm flipH="1">
              <a:off x="2328353" y="1877683"/>
              <a:ext cx="827551" cy="530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面向</a:t>
              </a:r>
              <a:endPara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对象</a:t>
              </a:r>
            </a:p>
          </p:txBody>
        </p:sp>
        <p:sp>
          <p:nvSpPr>
            <p:cNvPr id="59" name="Freeform 29">
              <a:extLst>
                <a:ext uri="{FF2B5EF4-FFF2-40B4-BE49-F238E27FC236}">
                  <a16:creationId xmlns:a16="http://schemas.microsoft.com/office/drawing/2014/main" xmlns="" id="{069BF668-FE49-4947-9BD4-5471F2A381F7}"/>
                </a:ext>
              </a:extLst>
            </p:cNvPr>
            <p:cNvSpPr>
              <a:spLocks noEditPoints="1"/>
            </p:cNvSpPr>
            <p:nvPr/>
          </p:nvSpPr>
          <p:spPr bwMode="auto">
            <a:xfrm flipH="1">
              <a:off x="2172336" y="1563557"/>
              <a:ext cx="1139586" cy="1141162"/>
            </a:xfrm>
            <a:custGeom>
              <a:avLst/>
              <a:gdLst>
                <a:gd name="T0" fmla="*/ 305 w 305"/>
                <a:gd name="T1" fmla="*/ 154 h 305"/>
                <a:gd name="T2" fmla="*/ 283 w 305"/>
                <a:gd name="T3" fmla="*/ 120 h 305"/>
                <a:gd name="T4" fmla="*/ 295 w 305"/>
                <a:gd name="T5" fmla="*/ 98 h 305"/>
                <a:gd name="T6" fmla="*/ 260 w 305"/>
                <a:gd name="T7" fmla="*/ 72 h 305"/>
                <a:gd name="T8" fmla="*/ 262 w 305"/>
                <a:gd name="T9" fmla="*/ 46 h 305"/>
                <a:gd name="T10" fmla="*/ 222 w 305"/>
                <a:gd name="T11" fmla="*/ 38 h 305"/>
                <a:gd name="T12" fmla="*/ 214 w 305"/>
                <a:gd name="T13" fmla="*/ 13 h 305"/>
                <a:gd name="T14" fmla="*/ 171 w 305"/>
                <a:gd name="T15" fmla="*/ 20 h 305"/>
                <a:gd name="T16" fmla="*/ 155 w 305"/>
                <a:gd name="T17" fmla="*/ 0 h 305"/>
                <a:gd name="T18" fmla="*/ 120 w 305"/>
                <a:gd name="T19" fmla="*/ 22 h 305"/>
                <a:gd name="T20" fmla="*/ 98 w 305"/>
                <a:gd name="T21" fmla="*/ 11 h 305"/>
                <a:gd name="T22" fmla="*/ 72 w 305"/>
                <a:gd name="T23" fmla="*/ 46 h 305"/>
                <a:gd name="T24" fmla="*/ 46 w 305"/>
                <a:gd name="T25" fmla="*/ 44 h 305"/>
                <a:gd name="T26" fmla="*/ 38 w 305"/>
                <a:gd name="T27" fmla="*/ 84 h 305"/>
                <a:gd name="T28" fmla="*/ 13 w 305"/>
                <a:gd name="T29" fmla="*/ 91 h 305"/>
                <a:gd name="T30" fmla="*/ 20 w 305"/>
                <a:gd name="T31" fmla="*/ 134 h 305"/>
                <a:gd name="T32" fmla="*/ 0 w 305"/>
                <a:gd name="T33" fmla="*/ 151 h 305"/>
                <a:gd name="T34" fmla="*/ 23 w 305"/>
                <a:gd name="T35" fmla="*/ 185 h 305"/>
                <a:gd name="T36" fmla="*/ 11 w 305"/>
                <a:gd name="T37" fmla="*/ 207 h 305"/>
                <a:gd name="T38" fmla="*/ 46 w 305"/>
                <a:gd name="T39" fmla="*/ 234 h 305"/>
                <a:gd name="T40" fmla="*/ 44 w 305"/>
                <a:gd name="T41" fmla="*/ 259 h 305"/>
                <a:gd name="T42" fmla="*/ 84 w 305"/>
                <a:gd name="T43" fmla="*/ 268 h 305"/>
                <a:gd name="T44" fmla="*/ 91 w 305"/>
                <a:gd name="T45" fmla="*/ 292 h 305"/>
                <a:gd name="T46" fmla="*/ 134 w 305"/>
                <a:gd name="T47" fmla="*/ 285 h 305"/>
                <a:gd name="T48" fmla="*/ 151 w 305"/>
                <a:gd name="T49" fmla="*/ 305 h 305"/>
                <a:gd name="T50" fmla="*/ 185 w 305"/>
                <a:gd name="T51" fmla="*/ 283 h 305"/>
                <a:gd name="T52" fmla="*/ 207 w 305"/>
                <a:gd name="T53" fmla="*/ 295 h 305"/>
                <a:gd name="T54" fmla="*/ 234 w 305"/>
                <a:gd name="T55" fmla="*/ 259 h 305"/>
                <a:gd name="T56" fmla="*/ 259 w 305"/>
                <a:gd name="T57" fmla="*/ 261 h 305"/>
                <a:gd name="T58" fmla="*/ 267 w 305"/>
                <a:gd name="T59" fmla="*/ 222 h 305"/>
                <a:gd name="T60" fmla="*/ 292 w 305"/>
                <a:gd name="T61" fmla="*/ 214 h 305"/>
                <a:gd name="T62" fmla="*/ 285 w 305"/>
                <a:gd name="T63" fmla="*/ 171 h 305"/>
                <a:gd name="T64" fmla="*/ 187 w 305"/>
                <a:gd name="T65" fmla="*/ 259 h 305"/>
                <a:gd name="T66" fmla="*/ 118 w 305"/>
                <a:gd name="T67" fmla="*/ 47 h 305"/>
                <a:gd name="T68" fmla="*/ 187 w 305"/>
                <a:gd name="T69" fmla="*/ 259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05" h="305">
                  <a:moveTo>
                    <a:pt x="304" y="172"/>
                  </a:moveTo>
                  <a:cubicBezTo>
                    <a:pt x="305" y="154"/>
                    <a:pt x="305" y="154"/>
                    <a:pt x="305" y="154"/>
                  </a:cubicBezTo>
                  <a:cubicBezTo>
                    <a:pt x="287" y="153"/>
                    <a:pt x="287" y="153"/>
                    <a:pt x="287" y="153"/>
                  </a:cubicBezTo>
                  <a:cubicBezTo>
                    <a:pt x="287" y="142"/>
                    <a:pt x="285" y="131"/>
                    <a:pt x="283" y="120"/>
                  </a:cubicBezTo>
                  <a:cubicBezTo>
                    <a:pt x="300" y="115"/>
                    <a:pt x="300" y="115"/>
                    <a:pt x="300" y="115"/>
                  </a:cubicBezTo>
                  <a:cubicBezTo>
                    <a:pt x="295" y="98"/>
                    <a:pt x="295" y="98"/>
                    <a:pt x="295" y="98"/>
                  </a:cubicBezTo>
                  <a:cubicBezTo>
                    <a:pt x="277" y="103"/>
                    <a:pt x="277" y="103"/>
                    <a:pt x="277" y="103"/>
                  </a:cubicBezTo>
                  <a:cubicBezTo>
                    <a:pt x="273" y="92"/>
                    <a:pt x="267" y="81"/>
                    <a:pt x="260" y="72"/>
                  </a:cubicBezTo>
                  <a:cubicBezTo>
                    <a:pt x="273" y="60"/>
                    <a:pt x="273" y="60"/>
                    <a:pt x="273" y="60"/>
                  </a:cubicBezTo>
                  <a:cubicBezTo>
                    <a:pt x="262" y="46"/>
                    <a:pt x="262" y="46"/>
                    <a:pt x="262" y="46"/>
                  </a:cubicBezTo>
                  <a:cubicBezTo>
                    <a:pt x="248" y="58"/>
                    <a:pt x="248" y="58"/>
                    <a:pt x="248" y="58"/>
                  </a:cubicBezTo>
                  <a:cubicBezTo>
                    <a:pt x="240" y="50"/>
                    <a:pt x="231" y="43"/>
                    <a:pt x="222" y="38"/>
                  </a:cubicBezTo>
                  <a:cubicBezTo>
                    <a:pt x="230" y="22"/>
                    <a:pt x="230" y="22"/>
                    <a:pt x="230" y="22"/>
                  </a:cubicBezTo>
                  <a:cubicBezTo>
                    <a:pt x="214" y="13"/>
                    <a:pt x="214" y="13"/>
                    <a:pt x="214" y="13"/>
                  </a:cubicBezTo>
                  <a:cubicBezTo>
                    <a:pt x="206" y="30"/>
                    <a:pt x="206" y="30"/>
                    <a:pt x="206" y="30"/>
                  </a:cubicBezTo>
                  <a:cubicBezTo>
                    <a:pt x="195" y="24"/>
                    <a:pt x="183" y="21"/>
                    <a:pt x="171" y="20"/>
                  </a:cubicBezTo>
                  <a:cubicBezTo>
                    <a:pt x="172" y="1"/>
                    <a:pt x="172" y="1"/>
                    <a:pt x="172" y="1"/>
                  </a:cubicBezTo>
                  <a:cubicBezTo>
                    <a:pt x="155" y="0"/>
                    <a:pt x="155" y="0"/>
                    <a:pt x="155" y="0"/>
                  </a:cubicBezTo>
                  <a:cubicBezTo>
                    <a:pt x="153" y="18"/>
                    <a:pt x="153" y="18"/>
                    <a:pt x="153" y="18"/>
                  </a:cubicBezTo>
                  <a:cubicBezTo>
                    <a:pt x="142" y="18"/>
                    <a:pt x="131" y="20"/>
                    <a:pt x="120" y="22"/>
                  </a:cubicBezTo>
                  <a:cubicBezTo>
                    <a:pt x="115" y="5"/>
                    <a:pt x="115" y="5"/>
                    <a:pt x="115" y="5"/>
                  </a:cubicBezTo>
                  <a:cubicBezTo>
                    <a:pt x="98" y="11"/>
                    <a:pt x="98" y="11"/>
                    <a:pt x="98" y="11"/>
                  </a:cubicBezTo>
                  <a:cubicBezTo>
                    <a:pt x="103" y="28"/>
                    <a:pt x="103" y="28"/>
                    <a:pt x="103" y="28"/>
                  </a:cubicBezTo>
                  <a:cubicBezTo>
                    <a:pt x="92" y="32"/>
                    <a:pt x="81" y="39"/>
                    <a:pt x="72" y="46"/>
                  </a:cubicBezTo>
                  <a:cubicBezTo>
                    <a:pt x="60" y="32"/>
                    <a:pt x="60" y="32"/>
                    <a:pt x="60" y="32"/>
                  </a:cubicBezTo>
                  <a:cubicBezTo>
                    <a:pt x="46" y="44"/>
                    <a:pt x="46" y="44"/>
                    <a:pt x="46" y="44"/>
                  </a:cubicBezTo>
                  <a:cubicBezTo>
                    <a:pt x="58" y="57"/>
                    <a:pt x="58" y="57"/>
                    <a:pt x="58" y="57"/>
                  </a:cubicBezTo>
                  <a:cubicBezTo>
                    <a:pt x="50" y="65"/>
                    <a:pt x="43" y="74"/>
                    <a:pt x="38" y="84"/>
                  </a:cubicBezTo>
                  <a:cubicBezTo>
                    <a:pt x="22" y="75"/>
                    <a:pt x="22" y="75"/>
                    <a:pt x="22" y="75"/>
                  </a:cubicBezTo>
                  <a:cubicBezTo>
                    <a:pt x="13" y="91"/>
                    <a:pt x="13" y="91"/>
                    <a:pt x="13" y="91"/>
                  </a:cubicBezTo>
                  <a:cubicBezTo>
                    <a:pt x="30" y="99"/>
                    <a:pt x="30" y="99"/>
                    <a:pt x="30" y="99"/>
                  </a:cubicBezTo>
                  <a:cubicBezTo>
                    <a:pt x="25" y="110"/>
                    <a:pt x="21" y="122"/>
                    <a:pt x="20" y="134"/>
                  </a:cubicBezTo>
                  <a:cubicBezTo>
                    <a:pt x="2" y="133"/>
                    <a:pt x="2" y="133"/>
                    <a:pt x="2" y="133"/>
                  </a:cubicBezTo>
                  <a:cubicBezTo>
                    <a:pt x="0" y="151"/>
                    <a:pt x="0" y="151"/>
                    <a:pt x="0" y="151"/>
                  </a:cubicBezTo>
                  <a:cubicBezTo>
                    <a:pt x="18" y="152"/>
                    <a:pt x="18" y="152"/>
                    <a:pt x="18" y="152"/>
                  </a:cubicBezTo>
                  <a:cubicBezTo>
                    <a:pt x="18" y="163"/>
                    <a:pt x="20" y="174"/>
                    <a:pt x="23" y="185"/>
                  </a:cubicBezTo>
                  <a:cubicBezTo>
                    <a:pt x="5" y="190"/>
                    <a:pt x="5" y="190"/>
                    <a:pt x="5" y="190"/>
                  </a:cubicBezTo>
                  <a:cubicBezTo>
                    <a:pt x="11" y="207"/>
                    <a:pt x="11" y="207"/>
                    <a:pt x="11" y="207"/>
                  </a:cubicBezTo>
                  <a:cubicBezTo>
                    <a:pt x="28" y="202"/>
                    <a:pt x="28" y="202"/>
                    <a:pt x="28" y="202"/>
                  </a:cubicBezTo>
                  <a:cubicBezTo>
                    <a:pt x="32" y="213"/>
                    <a:pt x="38" y="224"/>
                    <a:pt x="46" y="234"/>
                  </a:cubicBezTo>
                  <a:cubicBezTo>
                    <a:pt x="32" y="245"/>
                    <a:pt x="32" y="245"/>
                    <a:pt x="32" y="245"/>
                  </a:cubicBezTo>
                  <a:cubicBezTo>
                    <a:pt x="44" y="259"/>
                    <a:pt x="44" y="259"/>
                    <a:pt x="44" y="259"/>
                  </a:cubicBezTo>
                  <a:cubicBezTo>
                    <a:pt x="57" y="247"/>
                    <a:pt x="57" y="247"/>
                    <a:pt x="57" y="247"/>
                  </a:cubicBezTo>
                  <a:cubicBezTo>
                    <a:pt x="65" y="255"/>
                    <a:pt x="74" y="262"/>
                    <a:pt x="84" y="268"/>
                  </a:cubicBezTo>
                  <a:cubicBezTo>
                    <a:pt x="75" y="284"/>
                    <a:pt x="75" y="284"/>
                    <a:pt x="75" y="284"/>
                  </a:cubicBezTo>
                  <a:cubicBezTo>
                    <a:pt x="91" y="292"/>
                    <a:pt x="91" y="292"/>
                    <a:pt x="91" y="292"/>
                  </a:cubicBezTo>
                  <a:cubicBezTo>
                    <a:pt x="99" y="275"/>
                    <a:pt x="99" y="275"/>
                    <a:pt x="99" y="275"/>
                  </a:cubicBezTo>
                  <a:cubicBezTo>
                    <a:pt x="110" y="280"/>
                    <a:pt x="122" y="284"/>
                    <a:pt x="134" y="285"/>
                  </a:cubicBezTo>
                  <a:cubicBezTo>
                    <a:pt x="133" y="304"/>
                    <a:pt x="133" y="304"/>
                    <a:pt x="133" y="304"/>
                  </a:cubicBezTo>
                  <a:cubicBezTo>
                    <a:pt x="151" y="305"/>
                    <a:pt x="151" y="305"/>
                    <a:pt x="151" y="305"/>
                  </a:cubicBezTo>
                  <a:cubicBezTo>
                    <a:pt x="152" y="287"/>
                    <a:pt x="152" y="287"/>
                    <a:pt x="152" y="287"/>
                  </a:cubicBezTo>
                  <a:cubicBezTo>
                    <a:pt x="163" y="287"/>
                    <a:pt x="174" y="285"/>
                    <a:pt x="185" y="283"/>
                  </a:cubicBezTo>
                  <a:cubicBezTo>
                    <a:pt x="190" y="300"/>
                    <a:pt x="190" y="300"/>
                    <a:pt x="190" y="300"/>
                  </a:cubicBezTo>
                  <a:cubicBezTo>
                    <a:pt x="207" y="295"/>
                    <a:pt x="207" y="295"/>
                    <a:pt x="207" y="295"/>
                  </a:cubicBezTo>
                  <a:cubicBezTo>
                    <a:pt x="202" y="277"/>
                    <a:pt x="202" y="277"/>
                    <a:pt x="202" y="277"/>
                  </a:cubicBezTo>
                  <a:cubicBezTo>
                    <a:pt x="214" y="273"/>
                    <a:pt x="224" y="267"/>
                    <a:pt x="234" y="259"/>
                  </a:cubicBezTo>
                  <a:cubicBezTo>
                    <a:pt x="245" y="273"/>
                    <a:pt x="245" y="273"/>
                    <a:pt x="245" y="273"/>
                  </a:cubicBezTo>
                  <a:cubicBezTo>
                    <a:pt x="259" y="261"/>
                    <a:pt x="259" y="261"/>
                    <a:pt x="259" y="261"/>
                  </a:cubicBezTo>
                  <a:cubicBezTo>
                    <a:pt x="247" y="248"/>
                    <a:pt x="247" y="248"/>
                    <a:pt x="247" y="248"/>
                  </a:cubicBezTo>
                  <a:cubicBezTo>
                    <a:pt x="255" y="240"/>
                    <a:pt x="262" y="231"/>
                    <a:pt x="267" y="222"/>
                  </a:cubicBezTo>
                  <a:cubicBezTo>
                    <a:pt x="284" y="230"/>
                    <a:pt x="284" y="230"/>
                    <a:pt x="284" y="230"/>
                  </a:cubicBezTo>
                  <a:cubicBezTo>
                    <a:pt x="292" y="214"/>
                    <a:pt x="292" y="214"/>
                    <a:pt x="292" y="214"/>
                  </a:cubicBezTo>
                  <a:cubicBezTo>
                    <a:pt x="276" y="206"/>
                    <a:pt x="276" y="206"/>
                    <a:pt x="276" y="206"/>
                  </a:cubicBezTo>
                  <a:cubicBezTo>
                    <a:pt x="281" y="195"/>
                    <a:pt x="284" y="183"/>
                    <a:pt x="285" y="171"/>
                  </a:cubicBezTo>
                  <a:lnTo>
                    <a:pt x="304" y="172"/>
                  </a:lnTo>
                  <a:close/>
                  <a:moveTo>
                    <a:pt x="187" y="259"/>
                  </a:moveTo>
                  <a:cubicBezTo>
                    <a:pt x="128" y="277"/>
                    <a:pt x="65" y="245"/>
                    <a:pt x="47" y="186"/>
                  </a:cubicBezTo>
                  <a:cubicBezTo>
                    <a:pt x="28" y="128"/>
                    <a:pt x="60" y="65"/>
                    <a:pt x="118" y="47"/>
                  </a:cubicBezTo>
                  <a:cubicBezTo>
                    <a:pt x="177" y="28"/>
                    <a:pt x="240" y="60"/>
                    <a:pt x="258" y="118"/>
                  </a:cubicBezTo>
                  <a:cubicBezTo>
                    <a:pt x="277" y="177"/>
                    <a:pt x="245" y="240"/>
                    <a:pt x="187" y="25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3" tIns="60941" rIns="121883" bIns="60941" numCol="1" anchor="t" anchorCtr="0" compatLnSpc="1"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</p:grpSp>
      <p:grpSp>
        <p:nvGrpSpPr>
          <p:cNvPr id="62" name="组合 46">
            <a:extLst>
              <a:ext uri="{FF2B5EF4-FFF2-40B4-BE49-F238E27FC236}">
                <a16:creationId xmlns:a16="http://schemas.microsoft.com/office/drawing/2014/main" xmlns="" id="{0534D63A-3BB0-43B6-B626-528205E86756}"/>
              </a:ext>
            </a:extLst>
          </p:cNvPr>
          <p:cNvGrpSpPr/>
          <p:nvPr/>
        </p:nvGrpSpPr>
        <p:grpSpPr>
          <a:xfrm>
            <a:off x="7429448" y="5557502"/>
            <a:ext cx="799028" cy="800380"/>
            <a:chOff x="3452030" y="1504881"/>
            <a:chExt cx="1139586" cy="1141162"/>
          </a:xfrm>
        </p:grpSpPr>
        <p:sp>
          <p:nvSpPr>
            <p:cNvPr id="63" name="Freeform 29">
              <a:extLst>
                <a:ext uri="{FF2B5EF4-FFF2-40B4-BE49-F238E27FC236}">
                  <a16:creationId xmlns:a16="http://schemas.microsoft.com/office/drawing/2014/main" xmlns="" id="{B4C11F28-53D5-46EB-945B-3C55B860E1D6}"/>
                </a:ext>
              </a:extLst>
            </p:cNvPr>
            <p:cNvSpPr>
              <a:spLocks noEditPoints="1"/>
            </p:cNvSpPr>
            <p:nvPr/>
          </p:nvSpPr>
          <p:spPr bwMode="auto">
            <a:xfrm flipH="1">
              <a:off x="3452030" y="1504881"/>
              <a:ext cx="1139586" cy="1141162"/>
            </a:xfrm>
            <a:custGeom>
              <a:avLst/>
              <a:gdLst>
                <a:gd name="T0" fmla="*/ 305 w 305"/>
                <a:gd name="T1" fmla="*/ 154 h 305"/>
                <a:gd name="T2" fmla="*/ 283 w 305"/>
                <a:gd name="T3" fmla="*/ 120 h 305"/>
                <a:gd name="T4" fmla="*/ 295 w 305"/>
                <a:gd name="T5" fmla="*/ 98 h 305"/>
                <a:gd name="T6" fmla="*/ 260 w 305"/>
                <a:gd name="T7" fmla="*/ 72 h 305"/>
                <a:gd name="T8" fmla="*/ 262 w 305"/>
                <a:gd name="T9" fmla="*/ 46 h 305"/>
                <a:gd name="T10" fmla="*/ 222 w 305"/>
                <a:gd name="T11" fmla="*/ 38 h 305"/>
                <a:gd name="T12" fmla="*/ 214 w 305"/>
                <a:gd name="T13" fmla="*/ 13 h 305"/>
                <a:gd name="T14" fmla="*/ 171 w 305"/>
                <a:gd name="T15" fmla="*/ 20 h 305"/>
                <a:gd name="T16" fmla="*/ 155 w 305"/>
                <a:gd name="T17" fmla="*/ 0 h 305"/>
                <a:gd name="T18" fmla="*/ 120 w 305"/>
                <a:gd name="T19" fmla="*/ 22 h 305"/>
                <a:gd name="T20" fmla="*/ 98 w 305"/>
                <a:gd name="T21" fmla="*/ 11 h 305"/>
                <a:gd name="T22" fmla="*/ 72 w 305"/>
                <a:gd name="T23" fmla="*/ 46 h 305"/>
                <a:gd name="T24" fmla="*/ 46 w 305"/>
                <a:gd name="T25" fmla="*/ 44 h 305"/>
                <a:gd name="T26" fmla="*/ 38 w 305"/>
                <a:gd name="T27" fmla="*/ 84 h 305"/>
                <a:gd name="T28" fmla="*/ 13 w 305"/>
                <a:gd name="T29" fmla="*/ 91 h 305"/>
                <a:gd name="T30" fmla="*/ 20 w 305"/>
                <a:gd name="T31" fmla="*/ 134 h 305"/>
                <a:gd name="T32" fmla="*/ 0 w 305"/>
                <a:gd name="T33" fmla="*/ 151 h 305"/>
                <a:gd name="T34" fmla="*/ 23 w 305"/>
                <a:gd name="T35" fmla="*/ 185 h 305"/>
                <a:gd name="T36" fmla="*/ 11 w 305"/>
                <a:gd name="T37" fmla="*/ 207 h 305"/>
                <a:gd name="T38" fmla="*/ 46 w 305"/>
                <a:gd name="T39" fmla="*/ 234 h 305"/>
                <a:gd name="T40" fmla="*/ 44 w 305"/>
                <a:gd name="T41" fmla="*/ 259 h 305"/>
                <a:gd name="T42" fmla="*/ 84 w 305"/>
                <a:gd name="T43" fmla="*/ 268 h 305"/>
                <a:gd name="T44" fmla="*/ 91 w 305"/>
                <a:gd name="T45" fmla="*/ 292 h 305"/>
                <a:gd name="T46" fmla="*/ 134 w 305"/>
                <a:gd name="T47" fmla="*/ 285 h 305"/>
                <a:gd name="T48" fmla="*/ 151 w 305"/>
                <a:gd name="T49" fmla="*/ 305 h 305"/>
                <a:gd name="T50" fmla="*/ 185 w 305"/>
                <a:gd name="T51" fmla="*/ 283 h 305"/>
                <a:gd name="T52" fmla="*/ 207 w 305"/>
                <a:gd name="T53" fmla="*/ 295 h 305"/>
                <a:gd name="T54" fmla="*/ 234 w 305"/>
                <a:gd name="T55" fmla="*/ 259 h 305"/>
                <a:gd name="T56" fmla="*/ 259 w 305"/>
                <a:gd name="T57" fmla="*/ 261 h 305"/>
                <a:gd name="T58" fmla="*/ 267 w 305"/>
                <a:gd name="T59" fmla="*/ 222 h 305"/>
                <a:gd name="T60" fmla="*/ 292 w 305"/>
                <a:gd name="T61" fmla="*/ 214 h 305"/>
                <a:gd name="T62" fmla="*/ 285 w 305"/>
                <a:gd name="T63" fmla="*/ 171 h 305"/>
                <a:gd name="T64" fmla="*/ 187 w 305"/>
                <a:gd name="T65" fmla="*/ 259 h 305"/>
                <a:gd name="T66" fmla="*/ 118 w 305"/>
                <a:gd name="T67" fmla="*/ 47 h 305"/>
                <a:gd name="T68" fmla="*/ 187 w 305"/>
                <a:gd name="T69" fmla="*/ 259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05" h="305">
                  <a:moveTo>
                    <a:pt x="304" y="172"/>
                  </a:moveTo>
                  <a:cubicBezTo>
                    <a:pt x="305" y="154"/>
                    <a:pt x="305" y="154"/>
                    <a:pt x="305" y="154"/>
                  </a:cubicBezTo>
                  <a:cubicBezTo>
                    <a:pt x="287" y="153"/>
                    <a:pt x="287" y="153"/>
                    <a:pt x="287" y="153"/>
                  </a:cubicBezTo>
                  <a:cubicBezTo>
                    <a:pt x="287" y="142"/>
                    <a:pt x="285" y="131"/>
                    <a:pt x="283" y="120"/>
                  </a:cubicBezTo>
                  <a:cubicBezTo>
                    <a:pt x="300" y="115"/>
                    <a:pt x="300" y="115"/>
                    <a:pt x="300" y="115"/>
                  </a:cubicBezTo>
                  <a:cubicBezTo>
                    <a:pt x="295" y="98"/>
                    <a:pt x="295" y="98"/>
                    <a:pt x="295" y="98"/>
                  </a:cubicBezTo>
                  <a:cubicBezTo>
                    <a:pt x="277" y="103"/>
                    <a:pt x="277" y="103"/>
                    <a:pt x="277" y="103"/>
                  </a:cubicBezTo>
                  <a:cubicBezTo>
                    <a:pt x="273" y="92"/>
                    <a:pt x="267" y="81"/>
                    <a:pt x="260" y="72"/>
                  </a:cubicBezTo>
                  <a:cubicBezTo>
                    <a:pt x="273" y="60"/>
                    <a:pt x="273" y="60"/>
                    <a:pt x="273" y="60"/>
                  </a:cubicBezTo>
                  <a:cubicBezTo>
                    <a:pt x="262" y="46"/>
                    <a:pt x="262" y="46"/>
                    <a:pt x="262" y="46"/>
                  </a:cubicBezTo>
                  <a:cubicBezTo>
                    <a:pt x="248" y="58"/>
                    <a:pt x="248" y="58"/>
                    <a:pt x="248" y="58"/>
                  </a:cubicBezTo>
                  <a:cubicBezTo>
                    <a:pt x="240" y="50"/>
                    <a:pt x="231" y="43"/>
                    <a:pt x="222" y="38"/>
                  </a:cubicBezTo>
                  <a:cubicBezTo>
                    <a:pt x="230" y="22"/>
                    <a:pt x="230" y="22"/>
                    <a:pt x="230" y="22"/>
                  </a:cubicBezTo>
                  <a:cubicBezTo>
                    <a:pt x="214" y="13"/>
                    <a:pt x="214" y="13"/>
                    <a:pt x="214" y="13"/>
                  </a:cubicBezTo>
                  <a:cubicBezTo>
                    <a:pt x="206" y="30"/>
                    <a:pt x="206" y="30"/>
                    <a:pt x="206" y="30"/>
                  </a:cubicBezTo>
                  <a:cubicBezTo>
                    <a:pt x="195" y="24"/>
                    <a:pt x="183" y="21"/>
                    <a:pt x="171" y="20"/>
                  </a:cubicBezTo>
                  <a:cubicBezTo>
                    <a:pt x="172" y="1"/>
                    <a:pt x="172" y="1"/>
                    <a:pt x="172" y="1"/>
                  </a:cubicBezTo>
                  <a:cubicBezTo>
                    <a:pt x="155" y="0"/>
                    <a:pt x="155" y="0"/>
                    <a:pt x="155" y="0"/>
                  </a:cubicBezTo>
                  <a:cubicBezTo>
                    <a:pt x="153" y="18"/>
                    <a:pt x="153" y="18"/>
                    <a:pt x="153" y="18"/>
                  </a:cubicBezTo>
                  <a:cubicBezTo>
                    <a:pt x="142" y="18"/>
                    <a:pt x="131" y="20"/>
                    <a:pt x="120" y="22"/>
                  </a:cubicBezTo>
                  <a:cubicBezTo>
                    <a:pt x="115" y="5"/>
                    <a:pt x="115" y="5"/>
                    <a:pt x="115" y="5"/>
                  </a:cubicBezTo>
                  <a:cubicBezTo>
                    <a:pt x="98" y="11"/>
                    <a:pt x="98" y="11"/>
                    <a:pt x="98" y="11"/>
                  </a:cubicBezTo>
                  <a:cubicBezTo>
                    <a:pt x="103" y="28"/>
                    <a:pt x="103" y="28"/>
                    <a:pt x="103" y="28"/>
                  </a:cubicBezTo>
                  <a:cubicBezTo>
                    <a:pt x="92" y="32"/>
                    <a:pt x="81" y="39"/>
                    <a:pt x="72" y="46"/>
                  </a:cubicBezTo>
                  <a:cubicBezTo>
                    <a:pt x="60" y="32"/>
                    <a:pt x="60" y="32"/>
                    <a:pt x="60" y="32"/>
                  </a:cubicBezTo>
                  <a:cubicBezTo>
                    <a:pt x="46" y="44"/>
                    <a:pt x="46" y="44"/>
                    <a:pt x="46" y="44"/>
                  </a:cubicBezTo>
                  <a:cubicBezTo>
                    <a:pt x="58" y="57"/>
                    <a:pt x="58" y="57"/>
                    <a:pt x="58" y="57"/>
                  </a:cubicBezTo>
                  <a:cubicBezTo>
                    <a:pt x="50" y="65"/>
                    <a:pt x="43" y="74"/>
                    <a:pt x="38" y="84"/>
                  </a:cubicBezTo>
                  <a:cubicBezTo>
                    <a:pt x="22" y="75"/>
                    <a:pt x="22" y="75"/>
                    <a:pt x="22" y="75"/>
                  </a:cubicBezTo>
                  <a:cubicBezTo>
                    <a:pt x="13" y="91"/>
                    <a:pt x="13" y="91"/>
                    <a:pt x="13" y="91"/>
                  </a:cubicBezTo>
                  <a:cubicBezTo>
                    <a:pt x="30" y="99"/>
                    <a:pt x="30" y="99"/>
                    <a:pt x="30" y="99"/>
                  </a:cubicBezTo>
                  <a:cubicBezTo>
                    <a:pt x="25" y="110"/>
                    <a:pt x="21" y="122"/>
                    <a:pt x="20" y="134"/>
                  </a:cubicBezTo>
                  <a:cubicBezTo>
                    <a:pt x="2" y="133"/>
                    <a:pt x="2" y="133"/>
                    <a:pt x="2" y="133"/>
                  </a:cubicBezTo>
                  <a:cubicBezTo>
                    <a:pt x="0" y="151"/>
                    <a:pt x="0" y="151"/>
                    <a:pt x="0" y="151"/>
                  </a:cubicBezTo>
                  <a:cubicBezTo>
                    <a:pt x="18" y="152"/>
                    <a:pt x="18" y="152"/>
                    <a:pt x="18" y="152"/>
                  </a:cubicBezTo>
                  <a:cubicBezTo>
                    <a:pt x="18" y="163"/>
                    <a:pt x="20" y="174"/>
                    <a:pt x="23" y="185"/>
                  </a:cubicBezTo>
                  <a:cubicBezTo>
                    <a:pt x="5" y="190"/>
                    <a:pt x="5" y="190"/>
                    <a:pt x="5" y="190"/>
                  </a:cubicBezTo>
                  <a:cubicBezTo>
                    <a:pt x="11" y="207"/>
                    <a:pt x="11" y="207"/>
                    <a:pt x="11" y="207"/>
                  </a:cubicBezTo>
                  <a:cubicBezTo>
                    <a:pt x="28" y="202"/>
                    <a:pt x="28" y="202"/>
                    <a:pt x="28" y="202"/>
                  </a:cubicBezTo>
                  <a:cubicBezTo>
                    <a:pt x="32" y="213"/>
                    <a:pt x="38" y="224"/>
                    <a:pt x="46" y="234"/>
                  </a:cubicBezTo>
                  <a:cubicBezTo>
                    <a:pt x="32" y="245"/>
                    <a:pt x="32" y="245"/>
                    <a:pt x="32" y="245"/>
                  </a:cubicBezTo>
                  <a:cubicBezTo>
                    <a:pt x="44" y="259"/>
                    <a:pt x="44" y="259"/>
                    <a:pt x="44" y="259"/>
                  </a:cubicBezTo>
                  <a:cubicBezTo>
                    <a:pt x="57" y="247"/>
                    <a:pt x="57" y="247"/>
                    <a:pt x="57" y="247"/>
                  </a:cubicBezTo>
                  <a:cubicBezTo>
                    <a:pt x="65" y="255"/>
                    <a:pt x="74" y="262"/>
                    <a:pt x="84" y="268"/>
                  </a:cubicBezTo>
                  <a:cubicBezTo>
                    <a:pt x="75" y="284"/>
                    <a:pt x="75" y="284"/>
                    <a:pt x="75" y="284"/>
                  </a:cubicBezTo>
                  <a:cubicBezTo>
                    <a:pt x="91" y="292"/>
                    <a:pt x="91" y="292"/>
                    <a:pt x="91" y="292"/>
                  </a:cubicBezTo>
                  <a:cubicBezTo>
                    <a:pt x="99" y="275"/>
                    <a:pt x="99" y="275"/>
                    <a:pt x="99" y="275"/>
                  </a:cubicBezTo>
                  <a:cubicBezTo>
                    <a:pt x="110" y="280"/>
                    <a:pt x="122" y="284"/>
                    <a:pt x="134" y="285"/>
                  </a:cubicBezTo>
                  <a:cubicBezTo>
                    <a:pt x="133" y="304"/>
                    <a:pt x="133" y="304"/>
                    <a:pt x="133" y="304"/>
                  </a:cubicBezTo>
                  <a:cubicBezTo>
                    <a:pt x="151" y="305"/>
                    <a:pt x="151" y="305"/>
                    <a:pt x="151" y="305"/>
                  </a:cubicBezTo>
                  <a:cubicBezTo>
                    <a:pt x="152" y="287"/>
                    <a:pt x="152" y="287"/>
                    <a:pt x="152" y="287"/>
                  </a:cubicBezTo>
                  <a:cubicBezTo>
                    <a:pt x="163" y="287"/>
                    <a:pt x="174" y="285"/>
                    <a:pt x="185" y="283"/>
                  </a:cubicBezTo>
                  <a:cubicBezTo>
                    <a:pt x="190" y="300"/>
                    <a:pt x="190" y="300"/>
                    <a:pt x="190" y="300"/>
                  </a:cubicBezTo>
                  <a:cubicBezTo>
                    <a:pt x="207" y="295"/>
                    <a:pt x="207" y="295"/>
                    <a:pt x="207" y="295"/>
                  </a:cubicBezTo>
                  <a:cubicBezTo>
                    <a:pt x="202" y="277"/>
                    <a:pt x="202" y="277"/>
                    <a:pt x="202" y="277"/>
                  </a:cubicBezTo>
                  <a:cubicBezTo>
                    <a:pt x="214" y="273"/>
                    <a:pt x="224" y="267"/>
                    <a:pt x="234" y="259"/>
                  </a:cubicBezTo>
                  <a:cubicBezTo>
                    <a:pt x="245" y="273"/>
                    <a:pt x="245" y="273"/>
                    <a:pt x="245" y="273"/>
                  </a:cubicBezTo>
                  <a:cubicBezTo>
                    <a:pt x="259" y="261"/>
                    <a:pt x="259" y="261"/>
                    <a:pt x="259" y="261"/>
                  </a:cubicBezTo>
                  <a:cubicBezTo>
                    <a:pt x="247" y="248"/>
                    <a:pt x="247" y="248"/>
                    <a:pt x="247" y="248"/>
                  </a:cubicBezTo>
                  <a:cubicBezTo>
                    <a:pt x="255" y="240"/>
                    <a:pt x="262" y="231"/>
                    <a:pt x="267" y="222"/>
                  </a:cubicBezTo>
                  <a:cubicBezTo>
                    <a:pt x="284" y="230"/>
                    <a:pt x="284" y="230"/>
                    <a:pt x="284" y="230"/>
                  </a:cubicBezTo>
                  <a:cubicBezTo>
                    <a:pt x="292" y="214"/>
                    <a:pt x="292" y="214"/>
                    <a:pt x="292" y="214"/>
                  </a:cubicBezTo>
                  <a:cubicBezTo>
                    <a:pt x="276" y="206"/>
                    <a:pt x="276" y="206"/>
                    <a:pt x="276" y="206"/>
                  </a:cubicBezTo>
                  <a:cubicBezTo>
                    <a:pt x="281" y="195"/>
                    <a:pt x="284" y="183"/>
                    <a:pt x="285" y="171"/>
                  </a:cubicBezTo>
                  <a:lnTo>
                    <a:pt x="304" y="172"/>
                  </a:lnTo>
                  <a:close/>
                  <a:moveTo>
                    <a:pt x="187" y="259"/>
                  </a:moveTo>
                  <a:cubicBezTo>
                    <a:pt x="128" y="277"/>
                    <a:pt x="65" y="245"/>
                    <a:pt x="47" y="186"/>
                  </a:cubicBezTo>
                  <a:cubicBezTo>
                    <a:pt x="28" y="128"/>
                    <a:pt x="60" y="65"/>
                    <a:pt x="118" y="47"/>
                  </a:cubicBezTo>
                  <a:cubicBezTo>
                    <a:pt x="177" y="28"/>
                    <a:pt x="240" y="60"/>
                    <a:pt x="258" y="118"/>
                  </a:cubicBezTo>
                  <a:cubicBezTo>
                    <a:pt x="277" y="177"/>
                    <a:pt x="245" y="240"/>
                    <a:pt x="187" y="25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3" tIns="60941" rIns="121883" bIns="60941" numCol="1" anchor="t" anchorCtr="0" compatLnSpc="1"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64" name="Freeform 30">
              <a:extLst>
                <a:ext uri="{FF2B5EF4-FFF2-40B4-BE49-F238E27FC236}">
                  <a16:creationId xmlns:a16="http://schemas.microsoft.com/office/drawing/2014/main" xmlns="" id="{FD579672-04BA-48FA-B7F2-38952A6CF3CC}"/>
                </a:ext>
              </a:extLst>
            </p:cNvPr>
            <p:cNvSpPr/>
            <p:nvPr/>
          </p:nvSpPr>
          <p:spPr bwMode="auto">
            <a:xfrm flipH="1">
              <a:off x="3642749" y="1692447"/>
              <a:ext cx="764453" cy="766028"/>
            </a:xfrm>
            <a:custGeom>
              <a:avLst/>
              <a:gdLst>
                <a:gd name="T0" fmla="*/ 190 w 205"/>
                <a:gd name="T1" fmla="*/ 74 h 205"/>
                <a:gd name="T2" fmla="*/ 131 w 205"/>
                <a:gd name="T3" fmla="*/ 190 h 205"/>
                <a:gd name="T4" fmla="*/ 15 w 205"/>
                <a:gd name="T5" fmla="*/ 130 h 205"/>
                <a:gd name="T6" fmla="*/ 74 w 205"/>
                <a:gd name="T7" fmla="*/ 15 h 205"/>
                <a:gd name="T8" fmla="*/ 190 w 205"/>
                <a:gd name="T9" fmla="*/ 74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5" h="205">
                  <a:moveTo>
                    <a:pt x="190" y="74"/>
                  </a:moveTo>
                  <a:cubicBezTo>
                    <a:pt x="205" y="123"/>
                    <a:pt x="179" y="174"/>
                    <a:pt x="131" y="190"/>
                  </a:cubicBezTo>
                  <a:cubicBezTo>
                    <a:pt x="82" y="205"/>
                    <a:pt x="31" y="179"/>
                    <a:pt x="15" y="130"/>
                  </a:cubicBezTo>
                  <a:cubicBezTo>
                    <a:pt x="0" y="82"/>
                    <a:pt x="27" y="31"/>
                    <a:pt x="74" y="15"/>
                  </a:cubicBezTo>
                  <a:cubicBezTo>
                    <a:pt x="123" y="0"/>
                    <a:pt x="174" y="26"/>
                    <a:pt x="190" y="7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3" tIns="60941" rIns="121883" bIns="60941" numCol="1" anchor="t" anchorCtr="0" compatLnSpc="1"/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</a:rPr>
                <a:t>F</a:t>
              </a:r>
              <a:endParaRPr lang="zh-CN" altLang="en-US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7" name="组合 39">
            <a:extLst>
              <a:ext uri="{FF2B5EF4-FFF2-40B4-BE49-F238E27FC236}">
                <a16:creationId xmlns:a16="http://schemas.microsoft.com/office/drawing/2014/main" xmlns="" id="{BBF62049-9291-456E-8E5F-51C3C292F4DD}"/>
              </a:ext>
            </a:extLst>
          </p:cNvPr>
          <p:cNvGrpSpPr/>
          <p:nvPr/>
        </p:nvGrpSpPr>
        <p:grpSpPr>
          <a:xfrm>
            <a:off x="7351661" y="943167"/>
            <a:ext cx="799028" cy="800380"/>
            <a:chOff x="3382016" y="-276130"/>
            <a:chExt cx="1139585" cy="1141162"/>
          </a:xfrm>
        </p:grpSpPr>
        <p:sp>
          <p:nvSpPr>
            <p:cNvPr id="68" name="Freeform 29">
              <a:extLst>
                <a:ext uri="{FF2B5EF4-FFF2-40B4-BE49-F238E27FC236}">
                  <a16:creationId xmlns:a16="http://schemas.microsoft.com/office/drawing/2014/main" xmlns="" id="{9BAB9D8E-4674-4D2B-AF80-FB13E1F28DC1}"/>
                </a:ext>
              </a:extLst>
            </p:cNvPr>
            <p:cNvSpPr>
              <a:spLocks noEditPoints="1"/>
            </p:cNvSpPr>
            <p:nvPr/>
          </p:nvSpPr>
          <p:spPr bwMode="auto">
            <a:xfrm flipH="1">
              <a:off x="3382016" y="-276130"/>
              <a:ext cx="1139585" cy="1141162"/>
            </a:xfrm>
            <a:custGeom>
              <a:avLst/>
              <a:gdLst>
                <a:gd name="T0" fmla="*/ 305 w 305"/>
                <a:gd name="T1" fmla="*/ 154 h 305"/>
                <a:gd name="T2" fmla="*/ 283 w 305"/>
                <a:gd name="T3" fmla="*/ 120 h 305"/>
                <a:gd name="T4" fmla="*/ 295 w 305"/>
                <a:gd name="T5" fmla="*/ 98 h 305"/>
                <a:gd name="T6" fmla="*/ 260 w 305"/>
                <a:gd name="T7" fmla="*/ 72 h 305"/>
                <a:gd name="T8" fmla="*/ 262 w 305"/>
                <a:gd name="T9" fmla="*/ 46 h 305"/>
                <a:gd name="T10" fmla="*/ 222 w 305"/>
                <a:gd name="T11" fmla="*/ 38 h 305"/>
                <a:gd name="T12" fmla="*/ 214 w 305"/>
                <a:gd name="T13" fmla="*/ 13 h 305"/>
                <a:gd name="T14" fmla="*/ 171 w 305"/>
                <a:gd name="T15" fmla="*/ 20 h 305"/>
                <a:gd name="T16" fmla="*/ 155 w 305"/>
                <a:gd name="T17" fmla="*/ 0 h 305"/>
                <a:gd name="T18" fmla="*/ 120 w 305"/>
                <a:gd name="T19" fmla="*/ 22 h 305"/>
                <a:gd name="T20" fmla="*/ 98 w 305"/>
                <a:gd name="T21" fmla="*/ 11 h 305"/>
                <a:gd name="T22" fmla="*/ 72 w 305"/>
                <a:gd name="T23" fmla="*/ 46 h 305"/>
                <a:gd name="T24" fmla="*/ 46 w 305"/>
                <a:gd name="T25" fmla="*/ 44 h 305"/>
                <a:gd name="T26" fmla="*/ 38 w 305"/>
                <a:gd name="T27" fmla="*/ 84 h 305"/>
                <a:gd name="T28" fmla="*/ 13 w 305"/>
                <a:gd name="T29" fmla="*/ 91 h 305"/>
                <a:gd name="T30" fmla="*/ 20 w 305"/>
                <a:gd name="T31" fmla="*/ 134 h 305"/>
                <a:gd name="T32" fmla="*/ 0 w 305"/>
                <a:gd name="T33" fmla="*/ 151 h 305"/>
                <a:gd name="T34" fmla="*/ 23 w 305"/>
                <a:gd name="T35" fmla="*/ 185 h 305"/>
                <a:gd name="T36" fmla="*/ 11 w 305"/>
                <a:gd name="T37" fmla="*/ 207 h 305"/>
                <a:gd name="T38" fmla="*/ 46 w 305"/>
                <a:gd name="T39" fmla="*/ 234 h 305"/>
                <a:gd name="T40" fmla="*/ 44 w 305"/>
                <a:gd name="T41" fmla="*/ 259 h 305"/>
                <a:gd name="T42" fmla="*/ 84 w 305"/>
                <a:gd name="T43" fmla="*/ 268 h 305"/>
                <a:gd name="T44" fmla="*/ 91 w 305"/>
                <a:gd name="T45" fmla="*/ 292 h 305"/>
                <a:gd name="T46" fmla="*/ 134 w 305"/>
                <a:gd name="T47" fmla="*/ 285 h 305"/>
                <a:gd name="T48" fmla="*/ 151 w 305"/>
                <a:gd name="T49" fmla="*/ 305 h 305"/>
                <a:gd name="T50" fmla="*/ 185 w 305"/>
                <a:gd name="T51" fmla="*/ 283 h 305"/>
                <a:gd name="T52" fmla="*/ 207 w 305"/>
                <a:gd name="T53" fmla="*/ 295 h 305"/>
                <a:gd name="T54" fmla="*/ 234 w 305"/>
                <a:gd name="T55" fmla="*/ 259 h 305"/>
                <a:gd name="T56" fmla="*/ 259 w 305"/>
                <a:gd name="T57" fmla="*/ 261 h 305"/>
                <a:gd name="T58" fmla="*/ 267 w 305"/>
                <a:gd name="T59" fmla="*/ 222 h 305"/>
                <a:gd name="T60" fmla="*/ 292 w 305"/>
                <a:gd name="T61" fmla="*/ 214 h 305"/>
                <a:gd name="T62" fmla="*/ 285 w 305"/>
                <a:gd name="T63" fmla="*/ 171 h 305"/>
                <a:gd name="T64" fmla="*/ 187 w 305"/>
                <a:gd name="T65" fmla="*/ 259 h 305"/>
                <a:gd name="T66" fmla="*/ 118 w 305"/>
                <a:gd name="T67" fmla="*/ 47 h 305"/>
                <a:gd name="T68" fmla="*/ 187 w 305"/>
                <a:gd name="T69" fmla="*/ 259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05" h="305">
                  <a:moveTo>
                    <a:pt x="304" y="172"/>
                  </a:moveTo>
                  <a:cubicBezTo>
                    <a:pt x="305" y="154"/>
                    <a:pt x="305" y="154"/>
                    <a:pt x="305" y="154"/>
                  </a:cubicBezTo>
                  <a:cubicBezTo>
                    <a:pt x="287" y="153"/>
                    <a:pt x="287" y="153"/>
                    <a:pt x="287" y="153"/>
                  </a:cubicBezTo>
                  <a:cubicBezTo>
                    <a:pt x="287" y="142"/>
                    <a:pt x="285" y="131"/>
                    <a:pt x="283" y="120"/>
                  </a:cubicBezTo>
                  <a:cubicBezTo>
                    <a:pt x="300" y="115"/>
                    <a:pt x="300" y="115"/>
                    <a:pt x="300" y="115"/>
                  </a:cubicBezTo>
                  <a:cubicBezTo>
                    <a:pt x="295" y="98"/>
                    <a:pt x="295" y="98"/>
                    <a:pt x="295" y="98"/>
                  </a:cubicBezTo>
                  <a:cubicBezTo>
                    <a:pt x="277" y="103"/>
                    <a:pt x="277" y="103"/>
                    <a:pt x="277" y="103"/>
                  </a:cubicBezTo>
                  <a:cubicBezTo>
                    <a:pt x="273" y="92"/>
                    <a:pt x="267" y="81"/>
                    <a:pt x="260" y="72"/>
                  </a:cubicBezTo>
                  <a:cubicBezTo>
                    <a:pt x="273" y="60"/>
                    <a:pt x="273" y="60"/>
                    <a:pt x="273" y="60"/>
                  </a:cubicBezTo>
                  <a:cubicBezTo>
                    <a:pt x="262" y="46"/>
                    <a:pt x="262" y="46"/>
                    <a:pt x="262" y="46"/>
                  </a:cubicBezTo>
                  <a:cubicBezTo>
                    <a:pt x="248" y="58"/>
                    <a:pt x="248" y="58"/>
                    <a:pt x="248" y="58"/>
                  </a:cubicBezTo>
                  <a:cubicBezTo>
                    <a:pt x="240" y="50"/>
                    <a:pt x="231" y="43"/>
                    <a:pt x="222" y="38"/>
                  </a:cubicBezTo>
                  <a:cubicBezTo>
                    <a:pt x="230" y="22"/>
                    <a:pt x="230" y="22"/>
                    <a:pt x="230" y="22"/>
                  </a:cubicBezTo>
                  <a:cubicBezTo>
                    <a:pt x="214" y="13"/>
                    <a:pt x="214" y="13"/>
                    <a:pt x="214" y="13"/>
                  </a:cubicBezTo>
                  <a:cubicBezTo>
                    <a:pt x="206" y="30"/>
                    <a:pt x="206" y="30"/>
                    <a:pt x="206" y="30"/>
                  </a:cubicBezTo>
                  <a:cubicBezTo>
                    <a:pt x="195" y="24"/>
                    <a:pt x="183" y="21"/>
                    <a:pt x="171" y="20"/>
                  </a:cubicBezTo>
                  <a:cubicBezTo>
                    <a:pt x="172" y="1"/>
                    <a:pt x="172" y="1"/>
                    <a:pt x="172" y="1"/>
                  </a:cubicBezTo>
                  <a:cubicBezTo>
                    <a:pt x="155" y="0"/>
                    <a:pt x="155" y="0"/>
                    <a:pt x="155" y="0"/>
                  </a:cubicBezTo>
                  <a:cubicBezTo>
                    <a:pt x="153" y="18"/>
                    <a:pt x="153" y="18"/>
                    <a:pt x="153" y="18"/>
                  </a:cubicBezTo>
                  <a:cubicBezTo>
                    <a:pt x="142" y="18"/>
                    <a:pt x="131" y="20"/>
                    <a:pt x="120" y="22"/>
                  </a:cubicBezTo>
                  <a:cubicBezTo>
                    <a:pt x="115" y="5"/>
                    <a:pt x="115" y="5"/>
                    <a:pt x="115" y="5"/>
                  </a:cubicBezTo>
                  <a:cubicBezTo>
                    <a:pt x="98" y="11"/>
                    <a:pt x="98" y="11"/>
                    <a:pt x="98" y="11"/>
                  </a:cubicBezTo>
                  <a:cubicBezTo>
                    <a:pt x="103" y="28"/>
                    <a:pt x="103" y="28"/>
                    <a:pt x="103" y="28"/>
                  </a:cubicBezTo>
                  <a:cubicBezTo>
                    <a:pt x="92" y="32"/>
                    <a:pt x="81" y="39"/>
                    <a:pt x="72" y="46"/>
                  </a:cubicBezTo>
                  <a:cubicBezTo>
                    <a:pt x="60" y="32"/>
                    <a:pt x="60" y="32"/>
                    <a:pt x="60" y="32"/>
                  </a:cubicBezTo>
                  <a:cubicBezTo>
                    <a:pt x="46" y="44"/>
                    <a:pt x="46" y="44"/>
                    <a:pt x="46" y="44"/>
                  </a:cubicBezTo>
                  <a:cubicBezTo>
                    <a:pt x="58" y="57"/>
                    <a:pt x="58" y="57"/>
                    <a:pt x="58" y="57"/>
                  </a:cubicBezTo>
                  <a:cubicBezTo>
                    <a:pt x="50" y="65"/>
                    <a:pt x="43" y="74"/>
                    <a:pt x="38" y="84"/>
                  </a:cubicBezTo>
                  <a:cubicBezTo>
                    <a:pt x="22" y="75"/>
                    <a:pt x="22" y="75"/>
                    <a:pt x="22" y="75"/>
                  </a:cubicBezTo>
                  <a:cubicBezTo>
                    <a:pt x="13" y="91"/>
                    <a:pt x="13" y="91"/>
                    <a:pt x="13" y="91"/>
                  </a:cubicBezTo>
                  <a:cubicBezTo>
                    <a:pt x="30" y="99"/>
                    <a:pt x="30" y="99"/>
                    <a:pt x="30" y="99"/>
                  </a:cubicBezTo>
                  <a:cubicBezTo>
                    <a:pt x="25" y="110"/>
                    <a:pt x="21" y="122"/>
                    <a:pt x="20" y="134"/>
                  </a:cubicBezTo>
                  <a:cubicBezTo>
                    <a:pt x="2" y="133"/>
                    <a:pt x="2" y="133"/>
                    <a:pt x="2" y="133"/>
                  </a:cubicBezTo>
                  <a:cubicBezTo>
                    <a:pt x="0" y="151"/>
                    <a:pt x="0" y="151"/>
                    <a:pt x="0" y="151"/>
                  </a:cubicBezTo>
                  <a:cubicBezTo>
                    <a:pt x="18" y="152"/>
                    <a:pt x="18" y="152"/>
                    <a:pt x="18" y="152"/>
                  </a:cubicBezTo>
                  <a:cubicBezTo>
                    <a:pt x="18" y="163"/>
                    <a:pt x="20" y="174"/>
                    <a:pt x="23" y="185"/>
                  </a:cubicBezTo>
                  <a:cubicBezTo>
                    <a:pt x="5" y="190"/>
                    <a:pt x="5" y="190"/>
                    <a:pt x="5" y="190"/>
                  </a:cubicBezTo>
                  <a:cubicBezTo>
                    <a:pt x="11" y="207"/>
                    <a:pt x="11" y="207"/>
                    <a:pt x="11" y="207"/>
                  </a:cubicBezTo>
                  <a:cubicBezTo>
                    <a:pt x="28" y="202"/>
                    <a:pt x="28" y="202"/>
                    <a:pt x="28" y="202"/>
                  </a:cubicBezTo>
                  <a:cubicBezTo>
                    <a:pt x="32" y="213"/>
                    <a:pt x="38" y="224"/>
                    <a:pt x="46" y="234"/>
                  </a:cubicBezTo>
                  <a:cubicBezTo>
                    <a:pt x="32" y="245"/>
                    <a:pt x="32" y="245"/>
                    <a:pt x="32" y="245"/>
                  </a:cubicBezTo>
                  <a:cubicBezTo>
                    <a:pt x="44" y="259"/>
                    <a:pt x="44" y="259"/>
                    <a:pt x="44" y="259"/>
                  </a:cubicBezTo>
                  <a:cubicBezTo>
                    <a:pt x="57" y="247"/>
                    <a:pt x="57" y="247"/>
                    <a:pt x="57" y="247"/>
                  </a:cubicBezTo>
                  <a:cubicBezTo>
                    <a:pt x="65" y="255"/>
                    <a:pt x="74" y="262"/>
                    <a:pt x="84" y="268"/>
                  </a:cubicBezTo>
                  <a:cubicBezTo>
                    <a:pt x="75" y="284"/>
                    <a:pt x="75" y="284"/>
                    <a:pt x="75" y="284"/>
                  </a:cubicBezTo>
                  <a:cubicBezTo>
                    <a:pt x="91" y="292"/>
                    <a:pt x="91" y="292"/>
                    <a:pt x="91" y="292"/>
                  </a:cubicBezTo>
                  <a:cubicBezTo>
                    <a:pt x="99" y="275"/>
                    <a:pt x="99" y="275"/>
                    <a:pt x="99" y="275"/>
                  </a:cubicBezTo>
                  <a:cubicBezTo>
                    <a:pt x="110" y="280"/>
                    <a:pt x="122" y="284"/>
                    <a:pt x="134" y="285"/>
                  </a:cubicBezTo>
                  <a:cubicBezTo>
                    <a:pt x="133" y="304"/>
                    <a:pt x="133" y="304"/>
                    <a:pt x="133" y="304"/>
                  </a:cubicBezTo>
                  <a:cubicBezTo>
                    <a:pt x="151" y="305"/>
                    <a:pt x="151" y="305"/>
                    <a:pt x="151" y="305"/>
                  </a:cubicBezTo>
                  <a:cubicBezTo>
                    <a:pt x="152" y="287"/>
                    <a:pt x="152" y="287"/>
                    <a:pt x="152" y="287"/>
                  </a:cubicBezTo>
                  <a:cubicBezTo>
                    <a:pt x="163" y="287"/>
                    <a:pt x="174" y="285"/>
                    <a:pt x="185" y="283"/>
                  </a:cubicBezTo>
                  <a:cubicBezTo>
                    <a:pt x="190" y="300"/>
                    <a:pt x="190" y="300"/>
                    <a:pt x="190" y="300"/>
                  </a:cubicBezTo>
                  <a:cubicBezTo>
                    <a:pt x="207" y="295"/>
                    <a:pt x="207" y="295"/>
                    <a:pt x="207" y="295"/>
                  </a:cubicBezTo>
                  <a:cubicBezTo>
                    <a:pt x="202" y="277"/>
                    <a:pt x="202" y="277"/>
                    <a:pt x="202" y="277"/>
                  </a:cubicBezTo>
                  <a:cubicBezTo>
                    <a:pt x="214" y="273"/>
                    <a:pt x="224" y="267"/>
                    <a:pt x="234" y="259"/>
                  </a:cubicBezTo>
                  <a:cubicBezTo>
                    <a:pt x="245" y="273"/>
                    <a:pt x="245" y="273"/>
                    <a:pt x="245" y="273"/>
                  </a:cubicBezTo>
                  <a:cubicBezTo>
                    <a:pt x="259" y="261"/>
                    <a:pt x="259" y="261"/>
                    <a:pt x="259" y="261"/>
                  </a:cubicBezTo>
                  <a:cubicBezTo>
                    <a:pt x="247" y="248"/>
                    <a:pt x="247" y="248"/>
                    <a:pt x="247" y="248"/>
                  </a:cubicBezTo>
                  <a:cubicBezTo>
                    <a:pt x="255" y="240"/>
                    <a:pt x="262" y="231"/>
                    <a:pt x="267" y="222"/>
                  </a:cubicBezTo>
                  <a:cubicBezTo>
                    <a:pt x="284" y="230"/>
                    <a:pt x="284" y="230"/>
                    <a:pt x="284" y="230"/>
                  </a:cubicBezTo>
                  <a:cubicBezTo>
                    <a:pt x="292" y="214"/>
                    <a:pt x="292" y="214"/>
                    <a:pt x="292" y="214"/>
                  </a:cubicBezTo>
                  <a:cubicBezTo>
                    <a:pt x="276" y="206"/>
                    <a:pt x="276" y="206"/>
                    <a:pt x="276" y="206"/>
                  </a:cubicBezTo>
                  <a:cubicBezTo>
                    <a:pt x="281" y="195"/>
                    <a:pt x="284" y="183"/>
                    <a:pt x="285" y="171"/>
                  </a:cubicBezTo>
                  <a:lnTo>
                    <a:pt x="304" y="172"/>
                  </a:lnTo>
                  <a:close/>
                  <a:moveTo>
                    <a:pt x="187" y="259"/>
                  </a:moveTo>
                  <a:cubicBezTo>
                    <a:pt x="128" y="277"/>
                    <a:pt x="65" y="245"/>
                    <a:pt x="47" y="186"/>
                  </a:cubicBezTo>
                  <a:cubicBezTo>
                    <a:pt x="28" y="128"/>
                    <a:pt x="60" y="65"/>
                    <a:pt x="118" y="47"/>
                  </a:cubicBezTo>
                  <a:cubicBezTo>
                    <a:pt x="177" y="28"/>
                    <a:pt x="240" y="60"/>
                    <a:pt x="258" y="118"/>
                  </a:cubicBezTo>
                  <a:cubicBezTo>
                    <a:pt x="277" y="177"/>
                    <a:pt x="245" y="240"/>
                    <a:pt x="187" y="25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3" tIns="60941" rIns="121883" bIns="60941" numCol="1" anchor="t" anchorCtr="0" compatLnSpc="1"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69" name="Freeform 30">
              <a:extLst>
                <a:ext uri="{FF2B5EF4-FFF2-40B4-BE49-F238E27FC236}">
                  <a16:creationId xmlns:a16="http://schemas.microsoft.com/office/drawing/2014/main" xmlns="" id="{24D3CEBA-1192-4F48-A7D8-0847F4737DC9}"/>
                </a:ext>
              </a:extLst>
            </p:cNvPr>
            <p:cNvSpPr/>
            <p:nvPr/>
          </p:nvSpPr>
          <p:spPr bwMode="auto">
            <a:xfrm flipH="1">
              <a:off x="3552675" y="-62261"/>
              <a:ext cx="764452" cy="766028"/>
            </a:xfrm>
            <a:custGeom>
              <a:avLst/>
              <a:gdLst>
                <a:gd name="T0" fmla="*/ 190 w 205"/>
                <a:gd name="T1" fmla="*/ 74 h 205"/>
                <a:gd name="T2" fmla="*/ 131 w 205"/>
                <a:gd name="T3" fmla="*/ 190 h 205"/>
                <a:gd name="T4" fmla="*/ 15 w 205"/>
                <a:gd name="T5" fmla="*/ 130 h 205"/>
                <a:gd name="T6" fmla="*/ 74 w 205"/>
                <a:gd name="T7" fmla="*/ 15 h 205"/>
                <a:gd name="T8" fmla="*/ 190 w 205"/>
                <a:gd name="T9" fmla="*/ 74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5" h="205">
                  <a:moveTo>
                    <a:pt x="190" y="74"/>
                  </a:moveTo>
                  <a:cubicBezTo>
                    <a:pt x="205" y="123"/>
                    <a:pt x="179" y="174"/>
                    <a:pt x="131" y="190"/>
                  </a:cubicBezTo>
                  <a:cubicBezTo>
                    <a:pt x="82" y="205"/>
                    <a:pt x="31" y="179"/>
                    <a:pt x="15" y="130"/>
                  </a:cubicBezTo>
                  <a:cubicBezTo>
                    <a:pt x="0" y="82"/>
                    <a:pt x="27" y="31"/>
                    <a:pt x="74" y="15"/>
                  </a:cubicBezTo>
                  <a:cubicBezTo>
                    <a:pt x="123" y="0"/>
                    <a:pt x="174" y="26"/>
                    <a:pt x="190" y="7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3" tIns="60941" rIns="121883" bIns="60941" numCol="1" anchor="t" anchorCtr="0" compatLnSpc="1"/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</a:rPr>
                <a:t>A</a:t>
              </a:r>
              <a:endParaRPr lang="zh-CN" altLang="en-US" sz="2400" dirty="0">
                <a:solidFill>
                  <a:schemeClr val="bg1"/>
                </a:solidFill>
              </a:endParaRPr>
            </a:p>
          </p:txBody>
        </p:sp>
      </p:grpSp>
      <p:sp>
        <p:nvSpPr>
          <p:cNvPr id="70" name="文本框 8">
            <a:extLst>
              <a:ext uri="{FF2B5EF4-FFF2-40B4-BE49-F238E27FC236}">
                <a16:creationId xmlns:a16="http://schemas.microsoft.com/office/drawing/2014/main" xmlns="" id="{A097E0C8-F2D8-4443-B6AF-29F81DF41740}"/>
              </a:ext>
            </a:extLst>
          </p:cNvPr>
          <p:cNvSpPr txBox="1"/>
          <p:nvPr/>
        </p:nvSpPr>
        <p:spPr>
          <a:xfrm>
            <a:off x="8640026" y="1053430"/>
            <a:ext cx="2163299" cy="43857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lIns="68573" tIns="34286" rIns="68573" bIns="34286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单一职责原则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文本框 8">
            <a:extLst>
              <a:ext uri="{FF2B5EF4-FFF2-40B4-BE49-F238E27FC236}">
                <a16:creationId xmlns:a16="http://schemas.microsoft.com/office/drawing/2014/main" xmlns="" id="{65C02900-98D5-4BD1-982B-DF7C3269FA62}"/>
              </a:ext>
            </a:extLst>
          </p:cNvPr>
          <p:cNvSpPr txBox="1"/>
          <p:nvPr/>
        </p:nvSpPr>
        <p:spPr>
          <a:xfrm>
            <a:off x="8640025" y="2051218"/>
            <a:ext cx="2163299" cy="43857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lIns="68573" tIns="34286" rIns="68573" bIns="34286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依赖倒置原则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文本框 8">
            <a:extLst>
              <a:ext uri="{FF2B5EF4-FFF2-40B4-BE49-F238E27FC236}">
                <a16:creationId xmlns:a16="http://schemas.microsoft.com/office/drawing/2014/main" xmlns="" id="{DA86CE57-F8EE-46E8-944F-CD890A21C6E9}"/>
              </a:ext>
            </a:extLst>
          </p:cNvPr>
          <p:cNvSpPr txBox="1"/>
          <p:nvPr/>
        </p:nvSpPr>
        <p:spPr>
          <a:xfrm>
            <a:off x="8640026" y="3010120"/>
            <a:ext cx="2163299" cy="43857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lIns="68573" tIns="34286" rIns="68573" bIns="34286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里式替换原则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文本框 8">
            <a:extLst>
              <a:ext uri="{FF2B5EF4-FFF2-40B4-BE49-F238E27FC236}">
                <a16:creationId xmlns:a16="http://schemas.microsoft.com/office/drawing/2014/main" xmlns="" id="{75179BA1-0B1C-4A4C-B9C0-CB7BC8C942A2}"/>
              </a:ext>
            </a:extLst>
          </p:cNvPr>
          <p:cNvSpPr txBox="1"/>
          <p:nvPr/>
        </p:nvSpPr>
        <p:spPr>
          <a:xfrm>
            <a:off x="8640026" y="3886754"/>
            <a:ext cx="2163299" cy="43857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lIns="68573" tIns="34286" rIns="68573" bIns="34286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开闭原则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文本框 8">
            <a:extLst>
              <a:ext uri="{FF2B5EF4-FFF2-40B4-BE49-F238E27FC236}">
                <a16:creationId xmlns:a16="http://schemas.microsoft.com/office/drawing/2014/main" xmlns="" id="{28595988-8860-4126-8125-BD4ABB5D9221}"/>
              </a:ext>
            </a:extLst>
          </p:cNvPr>
          <p:cNvSpPr txBox="1"/>
          <p:nvPr/>
        </p:nvSpPr>
        <p:spPr>
          <a:xfrm>
            <a:off x="8640026" y="4829700"/>
            <a:ext cx="2163299" cy="43857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lIns="68573" tIns="34286" rIns="68573" bIns="34286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接口隔离原则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文本框 8">
            <a:extLst>
              <a:ext uri="{FF2B5EF4-FFF2-40B4-BE49-F238E27FC236}">
                <a16:creationId xmlns:a16="http://schemas.microsoft.com/office/drawing/2014/main" xmlns="" id="{D5B513CC-ED4A-48F8-B79B-A1D22418CC67}"/>
              </a:ext>
            </a:extLst>
          </p:cNvPr>
          <p:cNvSpPr txBox="1"/>
          <p:nvPr/>
        </p:nvSpPr>
        <p:spPr>
          <a:xfrm>
            <a:off x="8640024" y="5744438"/>
            <a:ext cx="2163299" cy="43857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lIns="68573" tIns="34286" rIns="68573" bIns="34286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迪米特原则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97148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ACB5B002-8B3D-4753-B51C-48E522BA5B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832" y="1044445"/>
            <a:ext cx="5485714" cy="3390476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F258A386-3145-4CBB-B926-2D5C2817BE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8546" y="998725"/>
            <a:ext cx="3885714" cy="44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088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8A93AE06-2660-40FD-936B-EEB06509AF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550" y="265566"/>
            <a:ext cx="344282" cy="344282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F0F9E516-D9F6-4449-BAC2-EB05DC6F2554}"/>
              </a:ext>
            </a:extLst>
          </p:cNvPr>
          <p:cNvSpPr txBox="1"/>
          <p:nvPr/>
        </p:nvSpPr>
        <p:spPr>
          <a:xfrm>
            <a:off x="608832" y="265592"/>
            <a:ext cx="49400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DIP</a:t>
            </a:r>
            <a:r>
              <a:rPr kumimoji="1"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kumimoji="1"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DI</a:t>
            </a:r>
            <a:r>
              <a:rPr kumimoji="1"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kumimoji="1"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IOC</a:t>
            </a:r>
            <a:r>
              <a:rPr kumimoji="1"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之间的关系</a:t>
            </a:r>
          </a:p>
        </p:txBody>
      </p:sp>
      <p:grpSp>
        <p:nvGrpSpPr>
          <p:cNvPr id="47" name="Group 58">
            <a:extLst>
              <a:ext uri="{FF2B5EF4-FFF2-40B4-BE49-F238E27FC236}">
                <a16:creationId xmlns:a16="http://schemas.microsoft.com/office/drawing/2014/main" xmlns="" id="{3B735BE6-E654-49D7-87A0-E589AB2EF442}"/>
              </a:ext>
            </a:extLst>
          </p:cNvPr>
          <p:cNvGrpSpPr/>
          <p:nvPr/>
        </p:nvGrpSpPr>
        <p:grpSpPr>
          <a:xfrm>
            <a:off x="3017847" y="2199563"/>
            <a:ext cx="2275369" cy="439633"/>
            <a:chOff x="7174424" y="1400217"/>
            <a:chExt cx="2276195" cy="439633"/>
          </a:xfrm>
        </p:grpSpPr>
        <p:sp>
          <p:nvSpPr>
            <p:cNvPr id="48" name="TextBox 109">
              <a:extLst>
                <a:ext uri="{FF2B5EF4-FFF2-40B4-BE49-F238E27FC236}">
                  <a16:creationId xmlns:a16="http://schemas.microsoft.com/office/drawing/2014/main" xmlns="" id="{95D802AF-45B1-400E-AE65-728DE39057AD}"/>
                </a:ext>
              </a:extLst>
            </p:cNvPr>
            <p:cNvSpPr txBox="1"/>
            <p:nvPr/>
          </p:nvSpPr>
          <p:spPr>
            <a:xfrm>
              <a:off x="7174424" y="1671086"/>
              <a:ext cx="2276195" cy="16876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just">
                <a:lnSpc>
                  <a:spcPct val="120000"/>
                </a:lnSpc>
                <a:defRPr sz="1800">
                  <a:solidFill>
                    <a:srgbClr val="000000"/>
                  </a:solidFill>
                </a:defRPr>
              </a:pPr>
              <a:r>
                <a:rPr lang="zh-CN" altLang="en-US" sz="10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请替换文字内容，点击添加相关标题</a:t>
              </a:r>
              <a:endParaRPr lang="zh-CN" altLang="en-US" sz="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9" name="Rectangle 110">
              <a:extLst>
                <a:ext uri="{FF2B5EF4-FFF2-40B4-BE49-F238E27FC236}">
                  <a16:creationId xmlns:a16="http://schemas.microsoft.com/office/drawing/2014/main" xmlns="" id="{915A3537-34CD-484B-B733-0FF4A9FB8029}"/>
                </a:ext>
              </a:extLst>
            </p:cNvPr>
            <p:cNvSpPr/>
            <p:nvPr/>
          </p:nvSpPr>
          <p:spPr>
            <a:xfrm>
              <a:off x="7174424" y="1400217"/>
              <a:ext cx="718060" cy="215377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14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文字内容</a:t>
              </a:r>
            </a:p>
          </p:txBody>
        </p:sp>
      </p:grpSp>
      <p:sp>
        <p:nvSpPr>
          <p:cNvPr id="82" name="Oval 12">
            <a:extLst>
              <a:ext uri="{FF2B5EF4-FFF2-40B4-BE49-F238E27FC236}">
                <a16:creationId xmlns:a16="http://schemas.microsoft.com/office/drawing/2014/main" xmlns="" id="{78D447C2-6D8B-44C0-80E6-E0F15578AD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6928" y="2308735"/>
            <a:ext cx="974424" cy="976615"/>
          </a:xfrm>
          <a:prstGeom prst="ellipse">
            <a:avLst/>
          </a:prstGeom>
          <a:solidFill>
            <a:schemeClr val="accent1"/>
          </a:solidFill>
          <a:ln>
            <a:noFill/>
          </a:ln>
          <a:extLst/>
        </p:spPr>
        <p:txBody>
          <a:bodyPr lIns="91430" tIns="45715" rIns="91430" bIns="45715"/>
          <a:lstStyle/>
          <a:p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Freeform 13">
            <a:extLst>
              <a:ext uri="{FF2B5EF4-FFF2-40B4-BE49-F238E27FC236}">
                <a16:creationId xmlns:a16="http://schemas.microsoft.com/office/drawing/2014/main" xmlns="" id="{D42DE5A8-534E-4158-AEB8-1B871B00B25A}"/>
              </a:ext>
            </a:extLst>
          </p:cNvPr>
          <p:cNvSpPr>
            <a:spLocks/>
          </p:cNvSpPr>
          <p:nvPr/>
        </p:nvSpPr>
        <p:spPr bwMode="auto">
          <a:xfrm>
            <a:off x="3724140" y="2102296"/>
            <a:ext cx="688762" cy="693952"/>
          </a:xfrm>
          <a:custGeom>
            <a:avLst/>
            <a:gdLst>
              <a:gd name="T0" fmla="*/ 184 w 184"/>
              <a:gd name="T1" fmla="*/ 185 h 185"/>
              <a:gd name="T2" fmla="*/ 0 w 184"/>
              <a:gd name="T3" fmla="*/ 0 h 18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84" h="185">
                <a:moveTo>
                  <a:pt x="184" y="185"/>
                </a:moveTo>
                <a:cubicBezTo>
                  <a:pt x="184" y="83"/>
                  <a:pt x="102" y="0"/>
                  <a:pt x="0" y="0"/>
                </a:cubicBezTo>
              </a:path>
            </a:pathLst>
          </a:custGeom>
          <a:noFill/>
          <a:ln w="6350" cap="flat" cmpd="sng">
            <a:solidFill>
              <a:schemeClr val="accent1"/>
            </a:solidFill>
            <a:prstDash val="solid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30" tIns="45715" rIns="91430" bIns="45715"/>
          <a:lstStyle/>
          <a:p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Oval 14">
            <a:extLst>
              <a:ext uri="{FF2B5EF4-FFF2-40B4-BE49-F238E27FC236}">
                <a16:creationId xmlns:a16="http://schemas.microsoft.com/office/drawing/2014/main" xmlns="" id="{07BB1116-1258-4F2A-A32E-47CD50AF0D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8655" y="2308735"/>
            <a:ext cx="971250" cy="976615"/>
          </a:xfrm>
          <a:prstGeom prst="ellipse">
            <a:avLst/>
          </a:prstGeom>
          <a:solidFill>
            <a:schemeClr val="accent3"/>
          </a:solidFill>
          <a:ln>
            <a:noFill/>
          </a:ln>
          <a:extLst/>
        </p:spPr>
        <p:txBody>
          <a:bodyPr lIns="91430" tIns="45715" rIns="91430" bIns="45715"/>
          <a:lstStyle/>
          <a:p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5" name="Freeform 15">
            <a:extLst>
              <a:ext uri="{FF2B5EF4-FFF2-40B4-BE49-F238E27FC236}">
                <a16:creationId xmlns:a16="http://schemas.microsoft.com/office/drawing/2014/main" xmlns="" id="{1304B434-47C0-45DF-BA3C-832B9B30A03E}"/>
              </a:ext>
            </a:extLst>
          </p:cNvPr>
          <p:cNvSpPr>
            <a:spLocks/>
          </p:cNvSpPr>
          <p:nvPr/>
        </p:nvSpPr>
        <p:spPr bwMode="auto">
          <a:xfrm>
            <a:off x="7277455" y="2102296"/>
            <a:ext cx="688762" cy="693952"/>
          </a:xfrm>
          <a:custGeom>
            <a:avLst/>
            <a:gdLst>
              <a:gd name="T0" fmla="*/ 184 w 184"/>
              <a:gd name="T1" fmla="*/ 185 h 185"/>
              <a:gd name="T2" fmla="*/ 0 w 184"/>
              <a:gd name="T3" fmla="*/ 0 h 18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84" h="185">
                <a:moveTo>
                  <a:pt x="184" y="185"/>
                </a:moveTo>
                <a:cubicBezTo>
                  <a:pt x="184" y="83"/>
                  <a:pt x="101" y="0"/>
                  <a:pt x="0" y="0"/>
                </a:cubicBezTo>
              </a:path>
            </a:pathLst>
          </a:custGeom>
          <a:noFill/>
          <a:ln w="6350" cap="flat" cmpd="sng">
            <a:solidFill>
              <a:schemeClr val="accent3"/>
            </a:solidFill>
            <a:prstDash val="solid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30" tIns="45715" rIns="91430" bIns="45715"/>
          <a:lstStyle/>
          <a:p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Oval 16">
            <a:extLst>
              <a:ext uri="{FF2B5EF4-FFF2-40B4-BE49-F238E27FC236}">
                <a16:creationId xmlns:a16="http://schemas.microsoft.com/office/drawing/2014/main" xmlns="" id="{835F16E2-F6EB-4F5C-9B50-BBD439C329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0898" y="3340930"/>
            <a:ext cx="974424" cy="975026"/>
          </a:xfrm>
          <a:prstGeom prst="ellipse">
            <a:avLst/>
          </a:prstGeom>
          <a:solidFill>
            <a:schemeClr val="accent2"/>
          </a:solidFill>
          <a:ln>
            <a:noFill/>
          </a:ln>
          <a:extLst/>
        </p:spPr>
        <p:txBody>
          <a:bodyPr lIns="91430" tIns="45715" rIns="91430" bIns="45715"/>
          <a:lstStyle/>
          <a:p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" name="Freeform 17">
            <a:extLst>
              <a:ext uri="{FF2B5EF4-FFF2-40B4-BE49-F238E27FC236}">
                <a16:creationId xmlns:a16="http://schemas.microsoft.com/office/drawing/2014/main" xmlns="" id="{A3E9E27A-7AEB-4BE2-8D3D-121BD60D182D}"/>
              </a:ext>
            </a:extLst>
          </p:cNvPr>
          <p:cNvSpPr>
            <a:spLocks/>
          </p:cNvSpPr>
          <p:nvPr/>
        </p:nvSpPr>
        <p:spPr bwMode="auto">
          <a:xfrm>
            <a:off x="5438111" y="3828445"/>
            <a:ext cx="693523" cy="693951"/>
          </a:xfrm>
          <a:custGeom>
            <a:avLst/>
            <a:gdLst>
              <a:gd name="T0" fmla="*/ 0 w 185"/>
              <a:gd name="T1" fmla="*/ 185 h 185"/>
              <a:gd name="T2" fmla="*/ 185 w 185"/>
              <a:gd name="T3" fmla="*/ 0 h 18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85" h="185">
                <a:moveTo>
                  <a:pt x="0" y="185"/>
                </a:moveTo>
                <a:cubicBezTo>
                  <a:pt x="102" y="185"/>
                  <a:pt x="185" y="102"/>
                  <a:pt x="185" y="0"/>
                </a:cubicBezTo>
              </a:path>
            </a:pathLst>
          </a:custGeom>
          <a:noFill/>
          <a:ln w="6350" cap="flat" cmpd="sng">
            <a:solidFill>
              <a:schemeClr val="accent2"/>
            </a:solidFill>
            <a:prstDash val="solid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30" tIns="45715" rIns="91430" bIns="45715"/>
          <a:lstStyle/>
          <a:p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8" name="Group 21">
            <a:extLst>
              <a:ext uri="{FF2B5EF4-FFF2-40B4-BE49-F238E27FC236}">
                <a16:creationId xmlns:a16="http://schemas.microsoft.com/office/drawing/2014/main" xmlns="" id="{DF31C360-889F-4866-8516-A6AD5D72F9B9}"/>
              </a:ext>
            </a:extLst>
          </p:cNvPr>
          <p:cNvGrpSpPr>
            <a:grpSpLocks/>
          </p:cNvGrpSpPr>
          <p:nvPr/>
        </p:nvGrpSpPr>
        <p:grpSpPr bwMode="auto">
          <a:xfrm>
            <a:off x="5250843" y="3663291"/>
            <a:ext cx="374534" cy="330302"/>
            <a:chOff x="0" y="0"/>
            <a:chExt cx="236" cy="208"/>
          </a:xfrm>
        </p:grpSpPr>
        <p:sp>
          <p:nvSpPr>
            <p:cNvPr id="89" name="Freeform 22">
              <a:extLst>
                <a:ext uri="{FF2B5EF4-FFF2-40B4-BE49-F238E27FC236}">
                  <a16:creationId xmlns:a16="http://schemas.microsoft.com/office/drawing/2014/main" xmlns="" id="{FFB32D3D-D01C-4E17-962A-0FBE7BDA59D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0" y="45"/>
              <a:ext cx="193" cy="163"/>
            </a:xfrm>
            <a:custGeom>
              <a:avLst/>
              <a:gdLst>
                <a:gd name="T0" fmla="*/ 77 w 82"/>
                <a:gd name="T1" fmla="*/ 0 h 69"/>
                <a:gd name="T2" fmla="*/ 4 w 82"/>
                <a:gd name="T3" fmla="*/ 0 h 69"/>
                <a:gd name="T4" fmla="*/ 0 w 82"/>
                <a:gd name="T5" fmla="*/ 4 h 69"/>
                <a:gd name="T6" fmla="*/ 0 w 82"/>
                <a:gd name="T7" fmla="*/ 65 h 69"/>
                <a:gd name="T8" fmla="*/ 4 w 82"/>
                <a:gd name="T9" fmla="*/ 69 h 69"/>
                <a:gd name="T10" fmla="*/ 77 w 82"/>
                <a:gd name="T11" fmla="*/ 69 h 69"/>
                <a:gd name="T12" fmla="*/ 82 w 82"/>
                <a:gd name="T13" fmla="*/ 65 h 69"/>
                <a:gd name="T14" fmla="*/ 82 w 82"/>
                <a:gd name="T15" fmla="*/ 40 h 69"/>
                <a:gd name="T16" fmla="*/ 82 w 82"/>
                <a:gd name="T17" fmla="*/ 29 h 69"/>
                <a:gd name="T18" fmla="*/ 82 w 82"/>
                <a:gd name="T19" fmla="*/ 4 h 69"/>
                <a:gd name="T20" fmla="*/ 77 w 82"/>
                <a:gd name="T21" fmla="*/ 0 h 69"/>
                <a:gd name="T22" fmla="*/ 9 w 82"/>
                <a:gd name="T23" fmla="*/ 61 h 69"/>
                <a:gd name="T24" fmla="*/ 9 w 82"/>
                <a:gd name="T25" fmla="*/ 9 h 69"/>
                <a:gd name="T26" fmla="*/ 73 w 82"/>
                <a:gd name="T27" fmla="*/ 9 h 69"/>
                <a:gd name="T28" fmla="*/ 73 w 82"/>
                <a:gd name="T29" fmla="*/ 25 h 69"/>
                <a:gd name="T30" fmla="*/ 64 w 82"/>
                <a:gd name="T31" fmla="*/ 25 h 69"/>
                <a:gd name="T32" fmla="*/ 55 w 82"/>
                <a:gd name="T33" fmla="*/ 35 h 69"/>
                <a:gd name="T34" fmla="*/ 64 w 82"/>
                <a:gd name="T35" fmla="*/ 44 h 69"/>
                <a:gd name="T36" fmla="*/ 73 w 82"/>
                <a:gd name="T37" fmla="*/ 44 h 69"/>
                <a:gd name="T38" fmla="*/ 73 w 82"/>
                <a:gd name="T39" fmla="*/ 61 h 69"/>
                <a:gd name="T40" fmla="*/ 9 w 82"/>
                <a:gd name="T41" fmla="*/ 61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2" h="69">
                  <a:moveTo>
                    <a:pt x="77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0" y="67"/>
                    <a:pt x="2" y="69"/>
                    <a:pt x="4" y="69"/>
                  </a:cubicBezTo>
                  <a:cubicBezTo>
                    <a:pt x="77" y="69"/>
                    <a:pt x="77" y="69"/>
                    <a:pt x="77" y="69"/>
                  </a:cubicBezTo>
                  <a:cubicBezTo>
                    <a:pt x="80" y="69"/>
                    <a:pt x="82" y="67"/>
                    <a:pt x="82" y="65"/>
                  </a:cubicBezTo>
                  <a:cubicBezTo>
                    <a:pt x="82" y="40"/>
                    <a:pt x="82" y="40"/>
                    <a:pt x="82" y="40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82" y="4"/>
                    <a:pt x="82" y="4"/>
                    <a:pt x="82" y="4"/>
                  </a:cubicBezTo>
                  <a:cubicBezTo>
                    <a:pt x="82" y="2"/>
                    <a:pt x="80" y="0"/>
                    <a:pt x="77" y="0"/>
                  </a:cubicBezTo>
                  <a:moveTo>
                    <a:pt x="9" y="61"/>
                  </a:moveTo>
                  <a:cubicBezTo>
                    <a:pt x="9" y="9"/>
                    <a:pt x="9" y="9"/>
                    <a:pt x="9" y="9"/>
                  </a:cubicBezTo>
                  <a:cubicBezTo>
                    <a:pt x="73" y="9"/>
                    <a:pt x="73" y="9"/>
                    <a:pt x="73" y="9"/>
                  </a:cubicBezTo>
                  <a:cubicBezTo>
                    <a:pt x="73" y="25"/>
                    <a:pt x="73" y="25"/>
                    <a:pt x="73" y="25"/>
                  </a:cubicBezTo>
                  <a:cubicBezTo>
                    <a:pt x="64" y="25"/>
                    <a:pt x="64" y="25"/>
                    <a:pt x="64" y="25"/>
                  </a:cubicBezTo>
                  <a:cubicBezTo>
                    <a:pt x="59" y="25"/>
                    <a:pt x="55" y="29"/>
                    <a:pt x="55" y="35"/>
                  </a:cubicBezTo>
                  <a:cubicBezTo>
                    <a:pt x="55" y="40"/>
                    <a:pt x="59" y="44"/>
                    <a:pt x="64" y="44"/>
                  </a:cubicBezTo>
                  <a:cubicBezTo>
                    <a:pt x="73" y="44"/>
                    <a:pt x="73" y="44"/>
                    <a:pt x="73" y="44"/>
                  </a:cubicBezTo>
                  <a:cubicBezTo>
                    <a:pt x="73" y="61"/>
                    <a:pt x="73" y="61"/>
                    <a:pt x="73" y="61"/>
                  </a:cubicBezTo>
                  <a:lnTo>
                    <a:pt x="9" y="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0" name="Freeform 23">
              <a:extLst>
                <a:ext uri="{FF2B5EF4-FFF2-40B4-BE49-F238E27FC236}">
                  <a16:creationId xmlns:a16="http://schemas.microsoft.com/office/drawing/2014/main" xmlns="" id="{D503FAD4-BCA5-41C9-88A2-98DDBDB1B3F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" y="0"/>
              <a:ext cx="192" cy="165"/>
            </a:xfrm>
            <a:custGeom>
              <a:avLst/>
              <a:gdLst>
                <a:gd name="T0" fmla="*/ 77 w 81"/>
                <a:gd name="T1" fmla="*/ 0 h 70"/>
                <a:gd name="T2" fmla="*/ 4 w 81"/>
                <a:gd name="T3" fmla="*/ 0 h 70"/>
                <a:gd name="T4" fmla="*/ 0 w 81"/>
                <a:gd name="T5" fmla="*/ 4 h 70"/>
                <a:gd name="T6" fmla="*/ 4 w 81"/>
                <a:gd name="T7" fmla="*/ 9 h 70"/>
                <a:gd name="T8" fmla="*/ 73 w 81"/>
                <a:gd name="T9" fmla="*/ 9 h 70"/>
                <a:gd name="T10" fmla="*/ 73 w 81"/>
                <a:gd name="T11" fmla="*/ 65 h 70"/>
                <a:gd name="T12" fmla="*/ 77 w 81"/>
                <a:gd name="T13" fmla="*/ 70 h 70"/>
                <a:gd name="T14" fmla="*/ 81 w 81"/>
                <a:gd name="T15" fmla="*/ 65 h 70"/>
                <a:gd name="T16" fmla="*/ 81 w 81"/>
                <a:gd name="T17" fmla="*/ 4 h 70"/>
                <a:gd name="T18" fmla="*/ 77 w 81"/>
                <a:gd name="T19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1" h="70">
                  <a:moveTo>
                    <a:pt x="77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7"/>
                    <a:pt x="2" y="9"/>
                    <a:pt x="4" y="9"/>
                  </a:cubicBezTo>
                  <a:cubicBezTo>
                    <a:pt x="73" y="9"/>
                    <a:pt x="73" y="9"/>
                    <a:pt x="73" y="9"/>
                  </a:cubicBezTo>
                  <a:cubicBezTo>
                    <a:pt x="73" y="65"/>
                    <a:pt x="73" y="65"/>
                    <a:pt x="73" y="65"/>
                  </a:cubicBezTo>
                  <a:cubicBezTo>
                    <a:pt x="73" y="68"/>
                    <a:pt x="75" y="70"/>
                    <a:pt x="77" y="70"/>
                  </a:cubicBezTo>
                  <a:cubicBezTo>
                    <a:pt x="79" y="70"/>
                    <a:pt x="81" y="68"/>
                    <a:pt x="81" y="65"/>
                  </a:cubicBezTo>
                  <a:cubicBezTo>
                    <a:pt x="81" y="4"/>
                    <a:pt x="81" y="4"/>
                    <a:pt x="81" y="4"/>
                  </a:cubicBezTo>
                  <a:cubicBezTo>
                    <a:pt x="81" y="2"/>
                    <a:pt x="79" y="0"/>
                    <a:pt x="77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1" name="Group 24">
            <a:extLst>
              <a:ext uri="{FF2B5EF4-FFF2-40B4-BE49-F238E27FC236}">
                <a16:creationId xmlns:a16="http://schemas.microsoft.com/office/drawing/2014/main" xmlns="" id="{4C7BD58E-121B-4B0C-AD07-9B421D99D694}"/>
              </a:ext>
            </a:extLst>
          </p:cNvPr>
          <p:cNvGrpSpPr>
            <a:grpSpLocks/>
          </p:cNvGrpSpPr>
          <p:nvPr/>
        </p:nvGrpSpPr>
        <p:grpSpPr bwMode="auto">
          <a:xfrm>
            <a:off x="7085425" y="2608868"/>
            <a:ext cx="379295" cy="376353"/>
            <a:chOff x="0" y="0"/>
            <a:chExt cx="239" cy="237"/>
          </a:xfrm>
        </p:grpSpPr>
        <p:sp>
          <p:nvSpPr>
            <p:cNvPr id="92" name="Freeform 25">
              <a:extLst>
                <a:ext uri="{FF2B5EF4-FFF2-40B4-BE49-F238E27FC236}">
                  <a16:creationId xmlns:a16="http://schemas.microsoft.com/office/drawing/2014/main" xmlns="" id="{9601482C-0373-43AD-9DB6-F540E26B5E4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22"/>
              <a:ext cx="217" cy="215"/>
            </a:xfrm>
            <a:custGeom>
              <a:avLst/>
              <a:gdLst>
                <a:gd name="T0" fmla="*/ 87 w 92"/>
                <a:gd name="T1" fmla="*/ 41 h 91"/>
                <a:gd name="T2" fmla="*/ 83 w 92"/>
                <a:gd name="T3" fmla="*/ 45 h 91"/>
                <a:gd name="T4" fmla="*/ 83 w 92"/>
                <a:gd name="T5" fmla="*/ 67 h 91"/>
                <a:gd name="T6" fmla="*/ 73 w 92"/>
                <a:gd name="T7" fmla="*/ 81 h 91"/>
                <a:gd name="T8" fmla="*/ 68 w 92"/>
                <a:gd name="T9" fmla="*/ 82 h 91"/>
                <a:gd name="T10" fmla="*/ 24 w 92"/>
                <a:gd name="T11" fmla="*/ 82 h 91"/>
                <a:gd name="T12" fmla="*/ 9 w 92"/>
                <a:gd name="T13" fmla="*/ 67 h 91"/>
                <a:gd name="T14" fmla="*/ 9 w 92"/>
                <a:gd name="T15" fmla="*/ 24 h 91"/>
                <a:gd name="T16" fmla="*/ 24 w 92"/>
                <a:gd name="T17" fmla="*/ 8 h 91"/>
                <a:gd name="T18" fmla="*/ 46 w 92"/>
                <a:gd name="T19" fmla="*/ 8 h 91"/>
                <a:gd name="T20" fmla="*/ 50 w 92"/>
                <a:gd name="T21" fmla="*/ 4 h 91"/>
                <a:gd name="T22" fmla="*/ 46 w 92"/>
                <a:gd name="T23" fmla="*/ 0 h 91"/>
                <a:gd name="T24" fmla="*/ 24 w 92"/>
                <a:gd name="T25" fmla="*/ 0 h 91"/>
                <a:gd name="T26" fmla="*/ 0 w 92"/>
                <a:gd name="T27" fmla="*/ 24 h 91"/>
                <a:gd name="T28" fmla="*/ 0 w 92"/>
                <a:gd name="T29" fmla="*/ 67 h 91"/>
                <a:gd name="T30" fmla="*/ 24 w 92"/>
                <a:gd name="T31" fmla="*/ 91 h 91"/>
                <a:gd name="T32" fmla="*/ 68 w 92"/>
                <a:gd name="T33" fmla="*/ 91 h 91"/>
                <a:gd name="T34" fmla="*/ 76 w 92"/>
                <a:gd name="T35" fmla="*/ 89 h 91"/>
                <a:gd name="T36" fmla="*/ 92 w 92"/>
                <a:gd name="T37" fmla="*/ 67 h 91"/>
                <a:gd name="T38" fmla="*/ 92 w 92"/>
                <a:gd name="T39" fmla="*/ 45 h 91"/>
                <a:gd name="T40" fmla="*/ 87 w 92"/>
                <a:gd name="T41" fmla="*/ 4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2" h="91">
                  <a:moveTo>
                    <a:pt x="87" y="41"/>
                  </a:moveTo>
                  <a:cubicBezTo>
                    <a:pt x="85" y="41"/>
                    <a:pt x="83" y="43"/>
                    <a:pt x="83" y="45"/>
                  </a:cubicBezTo>
                  <a:cubicBezTo>
                    <a:pt x="83" y="67"/>
                    <a:pt x="83" y="67"/>
                    <a:pt x="83" y="67"/>
                  </a:cubicBezTo>
                  <a:cubicBezTo>
                    <a:pt x="83" y="73"/>
                    <a:pt x="79" y="79"/>
                    <a:pt x="73" y="81"/>
                  </a:cubicBezTo>
                  <a:cubicBezTo>
                    <a:pt x="71" y="82"/>
                    <a:pt x="70" y="82"/>
                    <a:pt x="68" y="82"/>
                  </a:cubicBezTo>
                  <a:cubicBezTo>
                    <a:pt x="24" y="82"/>
                    <a:pt x="24" y="82"/>
                    <a:pt x="24" y="82"/>
                  </a:cubicBezTo>
                  <a:cubicBezTo>
                    <a:pt x="16" y="82"/>
                    <a:pt x="9" y="75"/>
                    <a:pt x="9" y="67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9" y="15"/>
                    <a:pt x="16" y="8"/>
                    <a:pt x="24" y="8"/>
                  </a:cubicBezTo>
                  <a:cubicBezTo>
                    <a:pt x="46" y="8"/>
                    <a:pt x="46" y="8"/>
                    <a:pt x="46" y="8"/>
                  </a:cubicBezTo>
                  <a:cubicBezTo>
                    <a:pt x="48" y="8"/>
                    <a:pt x="50" y="6"/>
                    <a:pt x="50" y="4"/>
                  </a:cubicBezTo>
                  <a:cubicBezTo>
                    <a:pt x="50" y="2"/>
                    <a:pt x="48" y="0"/>
                    <a:pt x="46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0"/>
                    <a:pt x="0" y="24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80"/>
                    <a:pt x="11" y="91"/>
                    <a:pt x="24" y="91"/>
                  </a:cubicBezTo>
                  <a:cubicBezTo>
                    <a:pt x="68" y="91"/>
                    <a:pt x="68" y="91"/>
                    <a:pt x="68" y="91"/>
                  </a:cubicBezTo>
                  <a:cubicBezTo>
                    <a:pt x="71" y="91"/>
                    <a:pt x="74" y="90"/>
                    <a:pt x="76" y="89"/>
                  </a:cubicBezTo>
                  <a:cubicBezTo>
                    <a:pt x="85" y="86"/>
                    <a:pt x="92" y="77"/>
                    <a:pt x="92" y="67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43"/>
                    <a:pt x="90" y="41"/>
                    <a:pt x="87" y="4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3" name="Freeform 26">
              <a:extLst>
                <a:ext uri="{FF2B5EF4-FFF2-40B4-BE49-F238E27FC236}">
                  <a16:creationId xmlns:a16="http://schemas.microsoft.com/office/drawing/2014/main" xmlns="" id="{DF8E9AB8-2694-4CD5-9D6B-6F84D3E2D2D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5" y="0"/>
              <a:ext cx="104" cy="104"/>
            </a:xfrm>
            <a:custGeom>
              <a:avLst/>
              <a:gdLst>
                <a:gd name="T0" fmla="*/ 22 w 44"/>
                <a:gd name="T1" fmla="*/ 0 h 44"/>
                <a:gd name="T2" fmla="*/ 0 w 44"/>
                <a:gd name="T3" fmla="*/ 22 h 44"/>
                <a:gd name="T4" fmla="*/ 22 w 44"/>
                <a:gd name="T5" fmla="*/ 44 h 44"/>
                <a:gd name="T6" fmla="*/ 44 w 44"/>
                <a:gd name="T7" fmla="*/ 22 h 44"/>
                <a:gd name="T8" fmla="*/ 22 w 44"/>
                <a:gd name="T9" fmla="*/ 0 h 44"/>
                <a:gd name="T10" fmla="*/ 22 w 44"/>
                <a:gd name="T11" fmla="*/ 35 h 44"/>
                <a:gd name="T12" fmla="*/ 8 w 44"/>
                <a:gd name="T13" fmla="*/ 22 h 44"/>
                <a:gd name="T14" fmla="*/ 22 w 44"/>
                <a:gd name="T15" fmla="*/ 8 h 44"/>
                <a:gd name="T16" fmla="*/ 35 w 44"/>
                <a:gd name="T17" fmla="*/ 22 h 44"/>
                <a:gd name="T18" fmla="*/ 22 w 44"/>
                <a:gd name="T19" fmla="*/ 35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" h="44">
                  <a:moveTo>
                    <a:pt x="22" y="0"/>
                  </a:moveTo>
                  <a:cubicBezTo>
                    <a:pt x="10" y="0"/>
                    <a:pt x="0" y="9"/>
                    <a:pt x="0" y="22"/>
                  </a:cubicBezTo>
                  <a:cubicBezTo>
                    <a:pt x="0" y="34"/>
                    <a:pt x="10" y="44"/>
                    <a:pt x="22" y="44"/>
                  </a:cubicBezTo>
                  <a:cubicBezTo>
                    <a:pt x="34" y="44"/>
                    <a:pt x="44" y="34"/>
                    <a:pt x="44" y="22"/>
                  </a:cubicBezTo>
                  <a:cubicBezTo>
                    <a:pt x="44" y="9"/>
                    <a:pt x="34" y="0"/>
                    <a:pt x="22" y="0"/>
                  </a:cubicBezTo>
                  <a:moveTo>
                    <a:pt x="22" y="35"/>
                  </a:moveTo>
                  <a:cubicBezTo>
                    <a:pt x="14" y="35"/>
                    <a:pt x="8" y="29"/>
                    <a:pt x="8" y="22"/>
                  </a:cubicBezTo>
                  <a:cubicBezTo>
                    <a:pt x="8" y="14"/>
                    <a:pt x="14" y="8"/>
                    <a:pt x="22" y="8"/>
                  </a:cubicBezTo>
                  <a:cubicBezTo>
                    <a:pt x="29" y="8"/>
                    <a:pt x="35" y="14"/>
                    <a:pt x="35" y="22"/>
                  </a:cubicBezTo>
                  <a:cubicBezTo>
                    <a:pt x="35" y="29"/>
                    <a:pt x="29" y="35"/>
                    <a:pt x="22" y="3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4" name="Freeform 27">
              <a:extLst>
                <a:ext uri="{FF2B5EF4-FFF2-40B4-BE49-F238E27FC236}">
                  <a16:creationId xmlns:a16="http://schemas.microsoft.com/office/drawing/2014/main" xmlns="" id="{0B359163-85FE-45CA-9386-A1F3E6855BF1}"/>
                </a:ext>
              </a:extLst>
            </p:cNvPr>
            <p:cNvSpPr>
              <a:spLocks/>
            </p:cNvSpPr>
            <p:nvPr/>
          </p:nvSpPr>
          <p:spPr bwMode="auto">
            <a:xfrm>
              <a:off x="80" y="97"/>
              <a:ext cx="57" cy="21"/>
            </a:xfrm>
            <a:custGeom>
              <a:avLst/>
              <a:gdLst>
                <a:gd name="T0" fmla="*/ 0 w 24"/>
                <a:gd name="T1" fmla="*/ 4 h 9"/>
                <a:gd name="T2" fmla="*/ 5 w 24"/>
                <a:gd name="T3" fmla="*/ 9 h 9"/>
                <a:gd name="T4" fmla="*/ 20 w 24"/>
                <a:gd name="T5" fmla="*/ 9 h 9"/>
                <a:gd name="T6" fmla="*/ 24 w 24"/>
                <a:gd name="T7" fmla="*/ 4 h 9"/>
                <a:gd name="T8" fmla="*/ 20 w 24"/>
                <a:gd name="T9" fmla="*/ 0 h 9"/>
                <a:gd name="T10" fmla="*/ 5 w 24"/>
                <a:gd name="T11" fmla="*/ 0 h 9"/>
                <a:gd name="T12" fmla="*/ 0 w 24"/>
                <a:gd name="T13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9">
                  <a:moveTo>
                    <a:pt x="0" y="4"/>
                  </a:moveTo>
                  <a:cubicBezTo>
                    <a:pt x="0" y="7"/>
                    <a:pt x="2" y="9"/>
                    <a:pt x="5" y="9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22" y="9"/>
                    <a:pt x="24" y="7"/>
                    <a:pt x="24" y="4"/>
                  </a:cubicBezTo>
                  <a:cubicBezTo>
                    <a:pt x="24" y="2"/>
                    <a:pt x="22" y="0"/>
                    <a:pt x="2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5" name="Freeform 28">
              <a:extLst>
                <a:ext uri="{FF2B5EF4-FFF2-40B4-BE49-F238E27FC236}">
                  <a16:creationId xmlns:a16="http://schemas.microsoft.com/office/drawing/2014/main" xmlns="" id="{B9B8144A-C128-4722-9E12-0021CCDF0FB9}"/>
                </a:ext>
              </a:extLst>
            </p:cNvPr>
            <p:cNvSpPr>
              <a:spLocks/>
            </p:cNvSpPr>
            <p:nvPr/>
          </p:nvSpPr>
          <p:spPr bwMode="auto">
            <a:xfrm>
              <a:off x="80" y="140"/>
              <a:ext cx="57" cy="21"/>
            </a:xfrm>
            <a:custGeom>
              <a:avLst/>
              <a:gdLst>
                <a:gd name="T0" fmla="*/ 20 w 24"/>
                <a:gd name="T1" fmla="*/ 0 h 9"/>
                <a:gd name="T2" fmla="*/ 5 w 24"/>
                <a:gd name="T3" fmla="*/ 0 h 9"/>
                <a:gd name="T4" fmla="*/ 0 w 24"/>
                <a:gd name="T5" fmla="*/ 4 h 9"/>
                <a:gd name="T6" fmla="*/ 5 w 24"/>
                <a:gd name="T7" fmla="*/ 9 h 9"/>
                <a:gd name="T8" fmla="*/ 20 w 24"/>
                <a:gd name="T9" fmla="*/ 9 h 9"/>
                <a:gd name="T10" fmla="*/ 24 w 24"/>
                <a:gd name="T11" fmla="*/ 4 h 9"/>
                <a:gd name="T12" fmla="*/ 20 w 24"/>
                <a:gd name="T13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9">
                  <a:moveTo>
                    <a:pt x="20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7"/>
                    <a:pt x="2" y="9"/>
                    <a:pt x="5" y="9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22" y="9"/>
                    <a:pt x="24" y="7"/>
                    <a:pt x="24" y="4"/>
                  </a:cubicBezTo>
                  <a:cubicBezTo>
                    <a:pt x="24" y="2"/>
                    <a:pt x="22" y="0"/>
                    <a:pt x="20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6" name="Group 29">
            <a:extLst>
              <a:ext uri="{FF2B5EF4-FFF2-40B4-BE49-F238E27FC236}">
                <a16:creationId xmlns:a16="http://schemas.microsoft.com/office/drawing/2014/main" xmlns="" id="{2DFBC5DB-4690-474D-B9EB-8C665F13B14C}"/>
              </a:ext>
            </a:extLst>
          </p:cNvPr>
          <p:cNvGrpSpPr>
            <a:grpSpLocks/>
          </p:cNvGrpSpPr>
          <p:nvPr/>
        </p:nvGrpSpPr>
        <p:grpSpPr bwMode="auto">
          <a:xfrm>
            <a:off x="3536871" y="2619981"/>
            <a:ext cx="374534" cy="376354"/>
            <a:chOff x="0" y="0"/>
            <a:chExt cx="236" cy="237"/>
          </a:xfrm>
        </p:grpSpPr>
        <p:sp>
          <p:nvSpPr>
            <p:cNvPr id="97" name="Freeform 30">
              <a:extLst>
                <a:ext uri="{FF2B5EF4-FFF2-40B4-BE49-F238E27FC236}">
                  <a16:creationId xmlns:a16="http://schemas.microsoft.com/office/drawing/2014/main" xmlns="" id="{96CADF31-639E-4ACC-91D1-E8622DA2F5D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" y="64"/>
              <a:ext cx="109" cy="109"/>
            </a:xfrm>
            <a:custGeom>
              <a:avLst/>
              <a:gdLst>
                <a:gd name="T0" fmla="*/ 40 w 46"/>
                <a:gd name="T1" fmla="*/ 1 h 46"/>
                <a:gd name="T2" fmla="*/ 13 w 46"/>
                <a:gd name="T3" fmla="*/ 10 h 46"/>
                <a:gd name="T4" fmla="*/ 13 w 46"/>
                <a:gd name="T5" fmla="*/ 10 h 46"/>
                <a:gd name="T6" fmla="*/ 12 w 46"/>
                <a:gd name="T7" fmla="*/ 11 h 46"/>
                <a:gd name="T8" fmla="*/ 12 w 46"/>
                <a:gd name="T9" fmla="*/ 11 h 46"/>
                <a:gd name="T10" fmla="*/ 11 w 46"/>
                <a:gd name="T11" fmla="*/ 11 h 46"/>
                <a:gd name="T12" fmla="*/ 11 w 46"/>
                <a:gd name="T13" fmla="*/ 12 h 46"/>
                <a:gd name="T14" fmla="*/ 11 w 46"/>
                <a:gd name="T15" fmla="*/ 12 h 46"/>
                <a:gd name="T16" fmla="*/ 10 w 46"/>
                <a:gd name="T17" fmla="*/ 13 h 46"/>
                <a:gd name="T18" fmla="*/ 10 w 46"/>
                <a:gd name="T19" fmla="*/ 13 h 46"/>
                <a:gd name="T20" fmla="*/ 0 w 46"/>
                <a:gd name="T21" fmla="*/ 40 h 46"/>
                <a:gd name="T22" fmla="*/ 1 w 46"/>
                <a:gd name="T23" fmla="*/ 45 h 46"/>
                <a:gd name="T24" fmla="*/ 4 w 46"/>
                <a:gd name="T25" fmla="*/ 46 h 46"/>
                <a:gd name="T26" fmla="*/ 6 w 46"/>
                <a:gd name="T27" fmla="*/ 46 h 46"/>
                <a:gd name="T28" fmla="*/ 33 w 46"/>
                <a:gd name="T29" fmla="*/ 36 h 46"/>
                <a:gd name="T30" fmla="*/ 33 w 46"/>
                <a:gd name="T31" fmla="*/ 36 h 46"/>
                <a:gd name="T32" fmla="*/ 34 w 46"/>
                <a:gd name="T33" fmla="*/ 35 h 46"/>
                <a:gd name="T34" fmla="*/ 34 w 46"/>
                <a:gd name="T35" fmla="*/ 35 h 46"/>
                <a:gd name="T36" fmla="*/ 35 w 46"/>
                <a:gd name="T37" fmla="*/ 35 h 46"/>
                <a:gd name="T38" fmla="*/ 35 w 46"/>
                <a:gd name="T39" fmla="*/ 34 h 46"/>
                <a:gd name="T40" fmla="*/ 35 w 46"/>
                <a:gd name="T41" fmla="*/ 34 h 46"/>
                <a:gd name="T42" fmla="*/ 36 w 46"/>
                <a:gd name="T43" fmla="*/ 33 h 46"/>
                <a:gd name="T44" fmla="*/ 36 w 46"/>
                <a:gd name="T45" fmla="*/ 33 h 46"/>
                <a:gd name="T46" fmla="*/ 45 w 46"/>
                <a:gd name="T47" fmla="*/ 6 h 46"/>
                <a:gd name="T48" fmla="*/ 44 w 46"/>
                <a:gd name="T49" fmla="*/ 2 h 46"/>
                <a:gd name="T50" fmla="*/ 40 w 46"/>
                <a:gd name="T51" fmla="*/ 1 h 46"/>
                <a:gd name="T52" fmla="*/ 12 w 46"/>
                <a:gd name="T53" fmla="*/ 34 h 46"/>
                <a:gd name="T54" fmla="*/ 16 w 46"/>
                <a:gd name="T55" fmla="*/ 22 h 46"/>
                <a:gd name="T56" fmla="*/ 24 w 46"/>
                <a:gd name="T57" fmla="*/ 30 h 46"/>
                <a:gd name="T58" fmla="*/ 12 w 46"/>
                <a:gd name="T59" fmla="*/ 34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6" h="46">
                  <a:moveTo>
                    <a:pt x="40" y="1"/>
                  </a:moveTo>
                  <a:cubicBezTo>
                    <a:pt x="13" y="10"/>
                    <a:pt x="13" y="10"/>
                    <a:pt x="13" y="10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2" y="10"/>
                    <a:pt x="12" y="11"/>
                    <a:pt x="1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1"/>
                    <a:pt x="11" y="11"/>
                    <a:pt x="11" y="11"/>
                  </a:cubicBezTo>
                  <a:cubicBezTo>
                    <a:pt x="11" y="11"/>
                    <a:pt x="11" y="12"/>
                    <a:pt x="11" y="12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1" y="12"/>
                    <a:pt x="10" y="12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2"/>
                    <a:pt x="0" y="43"/>
                    <a:pt x="1" y="45"/>
                  </a:cubicBezTo>
                  <a:cubicBezTo>
                    <a:pt x="2" y="45"/>
                    <a:pt x="3" y="46"/>
                    <a:pt x="4" y="46"/>
                  </a:cubicBezTo>
                  <a:cubicBezTo>
                    <a:pt x="5" y="46"/>
                    <a:pt x="5" y="46"/>
                    <a:pt x="6" y="46"/>
                  </a:cubicBezTo>
                  <a:cubicBezTo>
                    <a:pt x="33" y="36"/>
                    <a:pt x="33" y="36"/>
                    <a:pt x="33" y="36"/>
                  </a:cubicBezTo>
                  <a:cubicBezTo>
                    <a:pt x="33" y="36"/>
                    <a:pt x="33" y="36"/>
                    <a:pt x="33" y="36"/>
                  </a:cubicBezTo>
                  <a:cubicBezTo>
                    <a:pt x="34" y="36"/>
                    <a:pt x="34" y="35"/>
                    <a:pt x="34" y="35"/>
                  </a:cubicBezTo>
                  <a:cubicBezTo>
                    <a:pt x="34" y="35"/>
                    <a:pt x="34" y="35"/>
                    <a:pt x="34" y="35"/>
                  </a:cubicBezTo>
                  <a:cubicBezTo>
                    <a:pt x="34" y="35"/>
                    <a:pt x="35" y="35"/>
                    <a:pt x="35" y="35"/>
                  </a:cubicBezTo>
                  <a:cubicBezTo>
                    <a:pt x="35" y="35"/>
                    <a:pt x="35" y="34"/>
                    <a:pt x="35" y="34"/>
                  </a:cubicBezTo>
                  <a:cubicBezTo>
                    <a:pt x="35" y="34"/>
                    <a:pt x="35" y="34"/>
                    <a:pt x="35" y="34"/>
                  </a:cubicBezTo>
                  <a:cubicBezTo>
                    <a:pt x="35" y="34"/>
                    <a:pt x="35" y="34"/>
                    <a:pt x="36" y="33"/>
                  </a:cubicBezTo>
                  <a:cubicBezTo>
                    <a:pt x="36" y="33"/>
                    <a:pt x="36" y="33"/>
                    <a:pt x="36" y="33"/>
                  </a:cubicBezTo>
                  <a:cubicBezTo>
                    <a:pt x="45" y="6"/>
                    <a:pt x="45" y="6"/>
                    <a:pt x="45" y="6"/>
                  </a:cubicBezTo>
                  <a:cubicBezTo>
                    <a:pt x="46" y="4"/>
                    <a:pt x="46" y="3"/>
                    <a:pt x="44" y="2"/>
                  </a:cubicBezTo>
                  <a:cubicBezTo>
                    <a:pt x="43" y="0"/>
                    <a:pt x="42" y="0"/>
                    <a:pt x="40" y="1"/>
                  </a:cubicBezTo>
                  <a:moveTo>
                    <a:pt x="12" y="34"/>
                  </a:moveTo>
                  <a:cubicBezTo>
                    <a:pt x="16" y="22"/>
                    <a:pt x="16" y="22"/>
                    <a:pt x="16" y="22"/>
                  </a:cubicBezTo>
                  <a:cubicBezTo>
                    <a:pt x="24" y="30"/>
                    <a:pt x="24" y="30"/>
                    <a:pt x="24" y="30"/>
                  </a:cubicBezTo>
                  <a:lnTo>
                    <a:pt x="12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8" name="Freeform 31">
              <a:extLst>
                <a:ext uri="{FF2B5EF4-FFF2-40B4-BE49-F238E27FC236}">
                  <a16:creationId xmlns:a16="http://schemas.microsoft.com/office/drawing/2014/main" xmlns="" id="{ED729B76-CBB3-4BFE-A4C7-6466AC30DC7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0" y="0"/>
              <a:ext cx="236" cy="237"/>
            </a:xfrm>
            <a:custGeom>
              <a:avLst/>
              <a:gdLst>
                <a:gd name="T0" fmla="*/ 81 w 100"/>
                <a:gd name="T1" fmla="*/ 0 h 100"/>
                <a:gd name="T2" fmla="*/ 18 w 100"/>
                <a:gd name="T3" fmla="*/ 0 h 100"/>
                <a:gd name="T4" fmla="*/ 0 w 100"/>
                <a:gd name="T5" fmla="*/ 18 h 100"/>
                <a:gd name="T6" fmla="*/ 0 w 100"/>
                <a:gd name="T7" fmla="*/ 82 h 100"/>
                <a:gd name="T8" fmla="*/ 18 w 100"/>
                <a:gd name="T9" fmla="*/ 100 h 100"/>
                <a:gd name="T10" fmla="*/ 81 w 100"/>
                <a:gd name="T11" fmla="*/ 100 h 100"/>
                <a:gd name="T12" fmla="*/ 85 w 100"/>
                <a:gd name="T13" fmla="*/ 100 h 100"/>
                <a:gd name="T14" fmla="*/ 100 w 100"/>
                <a:gd name="T15" fmla="*/ 82 h 100"/>
                <a:gd name="T16" fmla="*/ 100 w 100"/>
                <a:gd name="T17" fmla="*/ 18 h 100"/>
                <a:gd name="T18" fmla="*/ 81 w 100"/>
                <a:gd name="T19" fmla="*/ 0 h 100"/>
                <a:gd name="T20" fmla="*/ 92 w 100"/>
                <a:gd name="T21" fmla="*/ 82 h 100"/>
                <a:gd name="T22" fmla="*/ 84 w 100"/>
                <a:gd name="T23" fmla="*/ 91 h 100"/>
                <a:gd name="T24" fmla="*/ 81 w 100"/>
                <a:gd name="T25" fmla="*/ 92 h 100"/>
                <a:gd name="T26" fmla="*/ 18 w 100"/>
                <a:gd name="T27" fmla="*/ 92 h 100"/>
                <a:gd name="T28" fmla="*/ 8 w 100"/>
                <a:gd name="T29" fmla="*/ 82 h 100"/>
                <a:gd name="T30" fmla="*/ 8 w 100"/>
                <a:gd name="T31" fmla="*/ 18 h 100"/>
                <a:gd name="T32" fmla="*/ 18 w 100"/>
                <a:gd name="T33" fmla="*/ 8 h 100"/>
                <a:gd name="T34" fmla="*/ 81 w 100"/>
                <a:gd name="T35" fmla="*/ 8 h 100"/>
                <a:gd name="T36" fmla="*/ 92 w 100"/>
                <a:gd name="T37" fmla="*/ 18 h 100"/>
                <a:gd name="T38" fmla="*/ 92 w 100"/>
                <a:gd name="T39" fmla="*/ 82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0" h="100">
                  <a:moveTo>
                    <a:pt x="81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8" y="0"/>
                    <a:pt x="0" y="8"/>
                    <a:pt x="0" y="18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0" y="92"/>
                    <a:pt x="8" y="100"/>
                    <a:pt x="18" y="100"/>
                  </a:cubicBezTo>
                  <a:cubicBezTo>
                    <a:pt x="81" y="100"/>
                    <a:pt x="81" y="100"/>
                    <a:pt x="81" y="100"/>
                  </a:cubicBezTo>
                  <a:cubicBezTo>
                    <a:pt x="83" y="100"/>
                    <a:pt x="84" y="100"/>
                    <a:pt x="85" y="100"/>
                  </a:cubicBezTo>
                  <a:cubicBezTo>
                    <a:pt x="94" y="98"/>
                    <a:pt x="100" y="90"/>
                    <a:pt x="100" y="82"/>
                  </a:cubicBezTo>
                  <a:cubicBezTo>
                    <a:pt x="100" y="18"/>
                    <a:pt x="100" y="18"/>
                    <a:pt x="100" y="18"/>
                  </a:cubicBezTo>
                  <a:cubicBezTo>
                    <a:pt x="100" y="8"/>
                    <a:pt x="92" y="0"/>
                    <a:pt x="81" y="0"/>
                  </a:cubicBezTo>
                  <a:moveTo>
                    <a:pt x="92" y="82"/>
                  </a:moveTo>
                  <a:cubicBezTo>
                    <a:pt x="92" y="86"/>
                    <a:pt x="88" y="90"/>
                    <a:pt x="84" y="91"/>
                  </a:cubicBezTo>
                  <a:cubicBezTo>
                    <a:pt x="83" y="92"/>
                    <a:pt x="82" y="92"/>
                    <a:pt x="81" y="92"/>
                  </a:cubicBezTo>
                  <a:cubicBezTo>
                    <a:pt x="18" y="92"/>
                    <a:pt x="18" y="92"/>
                    <a:pt x="18" y="92"/>
                  </a:cubicBezTo>
                  <a:cubicBezTo>
                    <a:pt x="13" y="92"/>
                    <a:pt x="8" y="87"/>
                    <a:pt x="8" y="82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3"/>
                    <a:pt x="13" y="8"/>
                    <a:pt x="18" y="8"/>
                  </a:cubicBezTo>
                  <a:cubicBezTo>
                    <a:pt x="81" y="8"/>
                    <a:pt x="81" y="8"/>
                    <a:pt x="81" y="8"/>
                  </a:cubicBezTo>
                  <a:cubicBezTo>
                    <a:pt x="87" y="8"/>
                    <a:pt x="92" y="13"/>
                    <a:pt x="92" y="18"/>
                  </a:cubicBezTo>
                  <a:lnTo>
                    <a:pt x="92" y="8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9" name="TextBox 13">
            <a:extLst>
              <a:ext uri="{FF2B5EF4-FFF2-40B4-BE49-F238E27FC236}">
                <a16:creationId xmlns:a16="http://schemas.microsoft.com/office/drawing/2014/main" xmlns="" id="{4648215A-4751-44DF-83D8-5D45013BEF57}"/>
              </a:ext>
            </a:extLst>
          </p:cNvPr>
          <p:cNvSpPr txBox="1"/>
          <p:nvPr/>
        </p:nvSpPr>
        <p:spPr>
          <a:xfrm>
            <a:off x="3106000" y="3355514"/>
            <a:ext cx="1464017" cy="3077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sz="20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  <a:sym typeface="Arial" pitchFamily="34" charset="0"/>
              </a:rPr>
              <a:t>DIP</a:t>
            </a:r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  <a:sym typeface="Arial" pitchFamily="34" charset="0"/>
              </a:rPr>
              <a:t>击编辑标题</a:t>
            </a:r>
            <a:endParaRPr lang="en-US" altLang="zh-CN"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itchFamily="2" charset="-122"/>
              <a:sym typeface="Arial" pitchFamily="34" charset="0"/>
            </a:endParaRPr>
          </a:p>
        </p:txBody>
      </p:sp>
      <p:sp>
        <p:nvSpPr>
          <p:cNvPr id="100" name="TextBox 13">
            <a:extLst>
              <a:ext uri="{FF2B5EF4-FFF2-40B4-BE49-F238E27FC236}">
                <a16:creationId xmlns:a16="http://schemas.microsoft.com/office/drawing/2014/main" xmlns="" id="{F72ADDF7-469E-4FA5-AD0D-A3ACE88F2725}"/>
              </a:ext>
            </a:extLst>
          </p:cNvPr>
          <p:cNvSpPr txBox="1"/>
          <p:nvPr/>
        </p:nvSpPr>
        <p:spPr>
          <a:xfrm>
            <a:off x="3108380" y="3707294"/>
            <a:ext cx="1542573" cy="1415772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defTabSz="912522">
              <a:spcBef>
                <a:spcPct val="20000"/>
              </a:spcBef>
              <a:defRPr/>
            </a:pPr>
            <a:r>
              <a:rPr lang="en-US" altLang="zh-CN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DIP</a:t>
            </a:r>
            <a:r>
              <a:rPr lang="zh-CN" altLang="en-US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：一种软件架构设计的原则，面向对象设计原则之一</a:t>
            </a:r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编辑内容，根据您的需要自由拉伸文本框大小</a:t>
            </a:r>
            <a:endParaRPr lang="en-US" altLang="zh-CN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1" name="TextBox 13">
            <a:extLst>
              <a:ext uri="{FF2B5EF4-FFF2-40B4-BE49-F238E27FC236}">
                <a16:creationId xmlns:a16="http://schemas.microsoft.com/office/drawing/2014/main" xmlns="" id="{06EE7E62-0CA9-49DD-A198-786D9798E807}"/>
              </a:ext>
            </a:extLst>
          </p:cNvPr>
          <p:cNvSpPr txBox="1"/>
          <p:nvPr/>
        </p:nvSpPr>
        <p:spPr>
          <a:xfrm>
            <a:off x="4912413" y="2151167"/>
            <a:ext cx="1464017" cy="3077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sz="20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  <a:sym typeface="Arial" pitchFamily="34" charset="0"/>
              </a:rPr>
              <a:t>IOC</a:t>
            </a:r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  <a:sym typeface="Arial" pitchFamily="34" charset="0"/>
              </a:rPr>
              <a:t>标题</a:t>
            </a:r>
            <a:endParaRPr lang="en-US" altLang="zh-CN"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itchFamily="2" charset="-122"/>
              <a:sym typeface="Arial" pitchFamily="34" charset="0"/>
            </a:endParaRPr>
          </a:p>
        </p:txBody>
      </p:sp>
      <p:sp>
        <p:nvSpPr>
          <p:cNvPr id="102" name="TextBox 13">
            <a:extLst>
              <a:ext uri="{FF2B5EF4-FFF2-40B4-BE49-F238E27FC236}">
                <a16:creationId xmlns:a16="http://schemas.microsoft.com/office/drawing/2014/main" xmlns="" id="{0C96ED80-3AAA-4517-8B85-7CF28DF3E88B}"/>
              </a:ext>
            </a:extLst>
          </p:cNvPr>
          <p:cNvSpPr txBox="1"/>
          <p:nvPr/>
        </p:nvSpPr>
        <p:spPr>
          <a:xfrm>
            <a:off x="4914794" y="2524240"/>
            <a:ext cx="1542573" cy="83099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defTabSz="912522">
              <a:spcBef>
                <a:spcPct val="20000"/>
              </a:spcBef>
              <a:defRPr/>
            </a:pPr>
            <a:r>
              <a:rPr lang="en-US" altLang="zh-CN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IOC:DIP</a:t>
            </a:r>
            <a:r>
              <a:rPr lang="zh-CN" altLang="en-US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的具体实现方式，控制反转</a:t>
            </a:r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处可编辑内容，</a:t>
            </a:r>
            <a:endParaRPr lang="en-US" altLang="zh-CN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3" name="TextBox 13">
            <a:extLst>
              <a:ext uri="{FF2B5EF4-FFF2-40B4-BE49-F238E27FC236}">
                <a16:creationId xmlns:a16="http://schemas.microsoft.com/office/drawing/2014/main" xmlns="" id="{290E7A5A-1DE0-4914-A247-59C561FC440E}"/>
              </a:ext>
            </a:extLst>
          </p:cNvPr>
          <p:cNvSpPr txBox="1"/>
          <p:nvPr/>
        </p:nvSpPr>
        <p:spPr>
          <a:xfrm>
            <a:off x="6629722" y="3426974"/>
            <a:ext cx="1464017" cy="3077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sz="20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  <a:sym typeface="Arial" pitchFamily="34" charset="0"/>
              </a:rPr>
              <a:t>DI</a:t>
            </a:r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  <a:sym typeface="Arial" pitchFamily="34" charset="0"/>
              </a:rPr>
              <a:t>编辑标题</a:t>
            </a:r>
            <a:endParaRPr lang="en-US" altLang="zh-CN"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itchFamily="2" charset="-122"/>
              <a:sym typeface="Arial" pitchFamily="34" charset="0"/>
            </a:endParaRPr>
          </a:p>
        </p:txBody>
      </p:sp>
      <p:sp>
        <p:nvSpPr>
          <p:cNvPr id="104" name="TextBox 13">
            <a:extLst>
              <a:ext uri="{FF2B5EF4-FFF2-40B4-BE49-F238E27FC236}">
                <a16:creationId xmlns:a16="http://schemas.microsoft.com/office/drawing/2014/main" xmlns="" id="{DAF816B6-3999-4381-96AE-7FB30CC590CE}"/>
              </a:ext>
            </a:extLst>
          </p:cNvPr>
          <p:cNvSpPr txBox="1"/>
          <p:nvPr/>
        </p:nvSpPr>
        <p:spPr>
          <a:xfrm>
            <a:off x="6632103" y="3708652"/>
            <a:ext cx="1542573" cy="1138773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defTabSz="912522">
              <a:spcBef>
                <a:spcPct val="20000"/>
              </a:spcBef>
              <a:defRPr/>
            </a:pPr>
            <a:r>
              <a:rPr lang="en-US" altLang="zh-CN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DI</a:t>
            </a:r>
            <a:r>
              <a:rPr lang="zh-CN" altLang="en-US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：实现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IOC</a:t>
            </a:r>
            <a:r>
              <a:rPr lang="zh-CN" altLang="en-US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的常用实现方式，依赖注入</a:t>
            </a:r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编辑内容，根据您的需要自由拉伸文本框大小</a:t>
            </a:r>
            <a:endParaRPr lang="en-US" altLang="zh-CN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2389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 animBg="1"/>
      <p:bldP spid="84" grpId="0" animBg="1"/>
      <p:bldP spid="85" grpId="0" animBg="1"/>
      <p:bldP spid="87" grpId="0" animBg="1"/>
      <p:bldP spid="99" grpId="0"/>
      <p:bldP spid="100" grpId="0"/>
      <p:bldP spid="102" grpId="0"/>
      <p:bldP spid="10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3008670" y="2806700"/>
            <a:ext cx="1565787" cy="539810"/>
          </a:xfrm>
          <a:prstGeom prst="roundRect">
            <a:avLst>
              <a:gd name="adj" fmla="val 50000"/>
            </a:avLst>
          </a:prstGeom>
          <a:noFill/>
          <a:ln>
            <a:solidFill>
              <a:srgbClr val="E748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2" name="组 1"/>
          <p:cNvGrpSpPr/>
          <p:nvPr/>
        </p:nvGrpSpPr>
        <p:grpSpPr>
          <a:xfrm>
            <a:off x="3547058" y="2827031"/>
            <a:ext cx="489010" cy="489010"/>
            <a:chOff x="4368800" y="2829601"/>
            <a:chExt cx="673100" cy="673100"/>
          </a:xfrm>
        </p:grpSpPr>
        <p:sp>
          <p:nvSpPr>
            <p:cNvPr id="4" name="椭圆 3"/>
            <p:cNvSpPr/>
            <p:nvPr/>
          </p:nvSpPr>
          <p:spPr>
            <a:xfrm>
              <a:off x="4368800" y="2829601"/>
              <a:ext cx="673100" cy="673100"/>
            </a:xfrm>
            <a:prstGeom prst="ellipse">
              <a:avLst/>
            </a:prstGeom>
            <a:solidFill>
              <a:srgbClr val="E748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400" dirty="0"/>
                <a:t>   </a:t>
              </a: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4481434" y="2891434"/>
              <a:ext cx="369917" cy="5507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0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3</a:t>
              </a:r>
              <a:endParaRPr kumimoji="1" lang="zh-CN" altLang="en-US" sz="2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sp>
        <p:nvSpPr>
          <p:cNvPr id="7" name="圆角矩形 6"/>
          <p:cNvSpPr/>
          <p:nvPr/>
        </p:nvSpPr>
        <p:spPr>
          <a:xfrm>
            <a:off x="4602619" y="2806700"/>
            <a:ext cx="4973999" cy="561114"/>
          </a:xfrm>
          <a:prstGeom prst="roundRect">
            <a:avLst>
              <a:gd name="adj" fmla="val 50000"/>
            </a:avLst>
          </a:prstGeom>
          <a:solidFill>
            <a:srgbClr val="E748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什么是</a:t>
            </a:r>
            <a:r>
              <a:rPr kumimoji="1" lang="en-US" altLang="zh-CN" dirty="0"/>
              <a:t>IOC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3165988" y="2871953"/>
            <a:ext cx="331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第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3999910" y="2871953"/>
            <a:ext cx="331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4923562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8A93AE06-2660-40FD-936B-EEB06509AF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550" y="265566"/>
            <a:ext cx="344282" cy="344282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F0F9E516-D9F6-4449-BAC2-EB05DC6F2554}"/>
              </a:ext>
            </a:extLst>
          </p:cNvPr>
          <p:cNvSpPr txBox="1"/>
          <p:nvPr/>
        </p:nvSpPr>
        <p:spPr>
          <a:xfrm>
            <a:off x="608832" y="265592"/>
            <a:ext cx="49400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IOC</a:t>
            </a:r>
            <a:r>
              <a:rPr kumimoji="1"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概述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2ABAF95A-532D-4755-B110-4D249326EC23}"/>
              </a:ext>
            </a:extLst>
          </p:cNvPr>
          <p:cNvSpPr txBox="1"/>
          <p:nvPr/>
        </p:nvSpPr>
        <p:spPr>
          <a:xfrm>
            <a:off x="1227909" y="1724297"/>
            <a:ext cx="4859022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u"/>
            </a:pP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Spring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容器的内核</a:t>
            </a:r>
          </a:p>
          <a:p>
            <a:pPr algn="l"/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285750" indent="-285750" algn="l">
              <a:buFont typeface="Wingdings" panose="05000000000000000000" pitchFamily="2" charset="2"/>
              <a:buChar char="u"/>
            </a:pP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AOP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，声明式事务等都依赖于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IOC</a:t>
            </a:r>
          </a:p>
          <a:p>
            <a:pPr marL="285750" indent="-285750" algn="l">
              <a:buFont typeface="Wingdings" panose="05000000000000000000" pitchFamily="2" charset="2"/>
              <a:buChar char="u"/>
            </a:pP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285750" indent="-285750" algn="l">
              <a:buFont typeface="Wingdings" panose="05000000000000000000" pitchFamily="2" charset="2"/>
              <a:buChar char="u"/>
            </a:pP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涉及代码解耦，设计模式和代码优化等考量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285750" indent="-285750" algn="l">
              <a:buFont typeface="Wingdings" panose="05000000000000000000" pitchFamily="2" charset="2"/>
              <a:buChar char="u"/>
            </a:pP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285750" indent="-285750" algn="l">
              <a:buFont typeface="Wingdings" panose="05000000000000000000" pitchFamily="2" charset="2"/>
              <a:buChar char="u"/>
            </a:pP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我们从以下三个方面认识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IOC</a:t>
            </a:r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IOC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的初步理解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IOC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的注入类型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IOC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的注入方式</a:t>
            </a:r>
          </a:p>
          <a:p>
            <a:pPr algn="l"/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96936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8A93AE06-2660-40FD-936B-EEB06509AF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550" y="265566"/>
            <a:ext cx="344282" cy="344282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F0F9E516-D9F6-4449-BAC2-EB05DC6F2554}"/>
              </a:ext>
            </a:extLst>
          </p:cNvPr>
          <p:cNvSpPr txBox="1"/>
          <p:nvPr/>
        </p:nvSpPr>
        <p:spPr>
          <a:xfrm>
            <a:off x="608832" y="265592"/>
            <a:ext cx="49400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IOC</a:t>
            </a:r>
            <a:r>
              <a:rPr kumimoji="1"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概述</a:t>
            </a:r>
            <a:r>
              <a:rPr kumimoji="1"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</a:t>
            </a:r>
            <a:r>
              <a:rPr kumimoji="1"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初步理解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2ABAF95A-532D-4755-B110-4D249326EC23}"/>
              </a:ext>
            </a:extLst>
          </p:cNvPr>
          <p:cNvSpPr txBox="1"/>
          <p:nvPr/>
        </p:nvSpPr>
        <p:spPr>
          <a:xfrm>
            <a:off x="1227909" y="1724297"/>
            <a:ext cx="60131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u"/>
            </a:pP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通过一个示例来理解以下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IOC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的基本概念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285750" indent="-285750" algn="l">
              <a:buFont typeface="Wingdings" panose="05000000000000000000" pitchFamily="2" charset="2"/>
              <a:buChar char="u"/>
            </a:pP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示例场景：电影：战狼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》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角色：冷锋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》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演员：吴京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BABC3E1C-53E2-45EF-9EC8-4B1D6F8B42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5676" y="3988305"/>
            <a:ext cx="4541353" cy="859562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xmlns="" id="{07879858-A743-4AE4-9FA5-82101DCD1D53}"/>
              </a:ext>
            </a:extLst>
          </p:cNvPr>
          <p:cNvSpPr/>
          <p:nvPr/>
        </p:nvSpPr>
        <p:spPr>
          <a:xfrm>
            <a:off x="2200695" y="3252651"/>
            <a:ext cx="2351314" cy="454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剧本和演员直接耦合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xmlns="" id="{E826A980-F71A-4C2C-BBCC-B6AA0DAB9417}"/>
              </a:ext>
            </a:extLst>
          </p:cNvPr>
          <p:cNvSpPr/>
          <p:nvPr/>
        </p:nvSpPr>
        <p:spPr>
          <a:xfrm>
            <a:off x="7715794" y="3707552"/>
            <a:ext cx="2351314" cy="454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引入角色接口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xmlns="" id="{DD56FAA0-44EC-4AA0-9C77-5B2459CBDF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65280" y="4590809"/>
            <a:ext cx="5652342" cy="1771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159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7E7412D6-11DE-446F-941D-8F3B401C10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550" y="265566"/>
            <a:ext cx="344282" cy="344282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B3B4FC35-15BB-407A-959B-24BC84CB680B}"/>
              </a:ext>
            </a:extLst>
          </p:cNvPr>
          <p:cNvSpPr txBox="1"/>
          <p:nvPr/>
        </p:nvSpPr>
        <p:spPr>
          <a:xfrm>
            <a:off x="608832" y="265592"/>
            <a:ext cx="49400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IOC</a:t>
            </a:r>
            <a:r>
              <a:rPr kumimoji="1"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概述</a:t>
            </a:r>
            <a:r>
              <a:rPr kumimoji="1"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</a:t>
            </a:r>
            <a:r>
              <a:rPr kumimoji="1"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初步理解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73A8DE69-1663-4686-B0A4-A3C7B6919BF7}"/>
              </a:ext>
            </a:extLst>
          </p:cNvPr>
          <p:cNvSpPr txBox="1"/>
          <p:nvPr/>
        </p:nvSpPr>
        <p:spPr>
          <a:xfrm>
            <a:off x="783772" y="1071154"/>
            <a:ext cx="60131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示例场景：电影：战狼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》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角色：冷锋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》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演员：吴京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398B3671-F89E-49CD-A028-C9C0580F87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832" y="2496615"/>
            <a:ext cx="6790476" cy="3980952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xmlns="" id="{7F50EF2E-7692-4854-BE3F-0F5873F6AC5D}"/>
              </a:ext>
            </a:extLst>
          </p:cNvPr>
          <p:cNvSpPr/>
          <p:nvPr/>
        </p:nvSpPr>
        <p:spPr>
          <a:xfrm>
            <a:off x="1851005" y="1891513"/>
            <a:ext cx="3006593" cy="431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引入导演解耦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90EF5A34-920A-4C23-9AFC-CCE523E3A84A}"/>
              </a:ext>
            </a:extLst>
          </p:cNvPr>
          <p:cNvSpPr txBox="1"/>
          <p:nvPr/>
        </p:nvSpPr>
        <p:spPr>
          <a:xfrm>
            <a:off x="7371397" y="1724297"/>
            <a:ext cx="4397358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u"/>
            </a:pP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IOC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的字面理解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1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：控制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2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：反转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285750" indent="-285750" algn="l">
              <a:buFont typeface="Wingdings" panose="05000000000000000000" pitchFamily="2" charset="2"/>
              <a:buChar char="u"/>
            </a:pP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DI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概念的引入：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调用类对某接口实现类的依赖关系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第三方注入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移除调用类对某接口实现类的依赖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285750" indent="-285750" algn="l">
              <a:buFont typeface="Wingdings" panose="05000000000000000000" pitchFamily="2" charset="2"/>
              <a:buChar char="u"/>
            </a:pP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l"/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65278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7E7412D6-11DE-446F-941D-8F3B401C10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550" y="265566"/>
            <a:ext cx="344282" cy="344282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B3B4FC35-15BB-407A-959B-24BC84CB680B}"/>
              </a:ext>
            </a:extLst>
          </p:cNvPr>
          <p:cNvSpPr txBox="1"/>
          <p:nvPr/>
        </p:nvSpPr>
        <p:spPr>
          <a:xfrm>
            <a:off x="608832" y="265592"/>
            <a:ext cx="49400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IOC</a:t>
            </a:r>
            <a:r>
              <a:rPr kumimoji="1"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概述</a:t>
            </a:r>
            <a:r>
              <a:rPr kumimoji="1"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</a:t>
            </a:r>
            <a:r>
              <a:rPr kumimoji="1"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注入类型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90EF5A34-920A-4C23-9AFC-CCE523E3A84A}"/>
              </a:ext>
            </a:extLst>
          </p:cNvPr>
          <p:cNvSpPr txBox="1"/>
          <p:nvPr/>
        </p:nvSpPr>
        <p:spPr>
          <a:xfrm>
            <a:off x="1610677" y="1214848"/>
            <a:ext cx="652748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u"/>
            </a:pP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从注入方法上来讲，分为三种注入类型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285750" indent="-285750" algn="l">
              <a:buFont typeface="Wingdings" panose="05000000000000000000" pitchFamily="2" charset="2"/>
              <a:buChar char="u"/>
            </a:pP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构造函数注入（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Spring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）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属性注入（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Spring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）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接口注入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l"/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27796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reeform 50">
            <a:extLst>
              <a:ext uri="{FF2B5EF4-FFF2-40B4-BE49-F238E27FC236}">
                <a16:creationId xmlns:a16="http://schemas.microsoft.com/office/drawing/2014/main" xmlns="" id="{7AA7DD52-0D7C-4C49-8DCA-700504ECCC5F}"/>
              </a:ext>
            </a:extLst>
          </p:cNvPr>
          <p:cNvSpPr/>
          <p:nvPr/>
        </p:nvSpPr>
        <p:spPr bwMode="auto">
          <a:xfrm>
            <a:off x="2490880" y="3345525"/>
            <a:ext cx="2033687" cy="2389897"/>
          </a:xfrm>
          <a:custGeom>
            <a:avLst/>
            <a:gdLst>
              <a:gd name="T0" fmla="*/ 74 w 120"/>
              <a:gd name="T1" fmla="*/ 39 h 140"/>
              <a:gd name="T2" fmla="*/ 82 w 120"/>
              <a:gd name="T3" fmla="*/ 22 h 140"/>
              <a:gd name="T4" fmla="*/ 60 w 120"/>
              <a:gd name="T5" fmla="*/ 0 h 140"/>
              <a:gd name="T6" fmla="*/ 38 w 120"/>
              <a:gd name="T7" fmla="*/ 22 h 140"/>
              <a:gd name="T8" fmla="*/ 46 w 120"/>
              <a:gd name="T9" fmla="*/ 39 h 140"/>
              <a:gd name="T10" fmla="*/ 8 w 120"/>
              <a:gd name="T11" fmla="*/ 98 h 140"/>
              <a:gd name="T12" fmla="*/ 37 w 120"/>
              <a:gd name="T13" fmla="*/ 78 h 140"/>
              <a:gd name="T14" fmla="*/ 25 w 120"/>
              <a:gd name="T15" fmla="*/ 140 h 140"/>
              <a:gd name="T16" fmla="*/ 45 w 120"/>
              <a:gd name="T17" fmla="*/ 140 h 140"/>
              <a:gd name="T18" fmla="*/ 60 w 120"/>
              <a:gd name="T19" fmla="*/ 114 h 140"/>
              <a:gd name="T20" fmla="*/ 75 w 120"/>
              <a:gd name="T21" fmla="*/ 140 h 140"/>
              <a:gd name="T22" fmla="*/ 95 w 120"/>
              <a:gd name="T23" fmla="*/ 140 h 140"/>
              <a:gd name="T24" fmla="*/ 83 w 120"/>
              <a:gd name="T25" fmla="*/ 78 h 140"/>
              <a:gd name="T26" fmla="*/ 112 w 120"/>
              <a:gd name="T27" fmla="*/ 98 h 140"/>
              <a:gd name="T28" fmla="*/ 74 w 120"/>
              <a:gd name="T29" fmla="*/ 39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20" h="140">
                <a:moveTo>
                  <a:pt x="74" y="39"/>
                </a:moveTo>
                <a:cubicBezTo>
                  <a:pt x="78" y="35"/>
                  <a:pt x="82" y="29"/>
                  <a:pt x="82" y="22"/>
                </a:cubicBezTo>
                <a:cubicBezTo>
                  <a:pt x="82" y="10"/>
                  <a:pt x="72" y="0"/>
                  <a:pt x="60" y="0"/>
                </a:cubicBezTo>
                <a:cubicBezTo>
                  <a:pt x="48" y="0"/>
                  <a:pt x="38" y="10"/>
                  <a:pt x="38" y="22"/>
                </a:cubicBezTo>
                <a:cubicBezTo>
                  <a:pt x="38" y="29"/>
                  <a:pt x="42" y="35"/>
                  <a:pt x="46" y="39"/>
                </a:cubicBezTo>
                <a:cubicBezTo>
                  <a:pt x="24" y="46"/>
                  <a:pt x="0" y="91"/>
                  <a:pt x="8" y="98"/>
                </a:cubicBezTo>
                <a:cubicBezTo>
                  <a:pt x="15" y="105"/>
                  <a:pt x="27" y="91"/>
                  <a:pt x="37" y="78"/>
                </a:cubicBezTo>
                <a:cubicBezTo>
                  <a:pt x="32" y="99"/>
                  <a:pt x="27" y="121"/>
                  <a:pt x="25" y="140"/>
                </a:cubicBezTo>
                <a:cubicBezTo>
                  <a:pt x="45" y="140"/>
                  <a:pt x="45" y="140"/>
                  <a:pt x="45" y="140"/>
                </a:cubicBezTo>
                <a:cubicBezTo>
                  <a:pt x="45" y="129"/>
                  <a:pt x="52" y="114"/>
                  <a:pt x="60" y="114"/>
                </a:cubicBezTo>
                <a:cubicBezTo>
                  <a:pt x="68" y="114"/>
                  <a:pt x="75" y="129"/>
                  <a:pt x="75" y="140"/>
                </a:cubicBezTo>
                <a:cubicBezTo>
                  <a:pt x="95" y="140"/>
                  <a:pt x="95" y="140"/>
                  <a:pt x="95" y="140"/>
                </a:cubicBezTo>
                <a:cubicBezTo>
                  <a:pt x="93" y="121"/>
                  <a:pt x="88" y="99"/>
                  <a:pt x="83" y="78"/>
                </a:cubicBezTo>
                <a:cubicBezTo>
                  <a:pt x="93" y="91"/>
                  <a:pt x="105" y="105"/>
                  <a:pt x="112" y="98"/>
                </a:cubicBezTo>
                <a:cubicBezTo>
                  <a:pt x="120" y="91"/>
                  <a:pt x="96" y="46"/>
                  <a:pt x="74" y="3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31" tIns="45715" rIns="91431" bIns="45715" numCol="1" anchor="t" anchorCtr="0" compatLnSpc="1"/>
          <a:lstStyle/>
          <a:p>
            <a:pPr defTabSz="1219048">
              <a:defRPr/>
            </a:pPr>
            <a:endParaRPr lang="zh-CN" altLang="en-US" sz="1467" kern="0" dirty="0">
              <a:solidFill>
                <a:schemeClr val="bg1"/>
              </a:solidFill>
            </a:endParaRPr>
          </a:p>
        </p:txBody>
      </p:sp>
      <p:sp>
        <p:nvSpPr>
          <p:cNvPr id="34" name="Freeform 50">
            <a:extLst>
              <a:ext uri="{FF2B5EF4-FFF2-40B4-BE49-F238E27FC236}">
                <a16:creationId xmlns:a16="http://schemas.microsoft.com/office/drawing/2014/main" xmlns="" id="{6603F9CB-16CE-475F-87FF-CEF0C10AC988}"/>
              </a:ext>
            </a:extLst>
          </p:cNvPr>
          <p:cNvSpPr/>
          <p:nvPr/>
        </p:nvSpPr>
        <p:spPr bwMode="auto">
          <a:xfrm>
            <a:off x="1654289" y="4568840"/>
            <a:ext cx="922460" cy="1084035"/>
          </a:xfrm>
          <a:custGeom>
            <a:avLst/>
            <a:gdLst>
              <a:gd name="T0" fmla="*/ 74 w 120"/>
              <a:gd name="T1" fmla="*/ 39 h 140"/>
              <a:gd name="T2" fmla="*/ 82 w 120"/>
              <a:gd name="T3" fmla="*/ 22 h 140"/>
              <a:gd name="T4" fmla="*/ 60 w 120"/>
              <a:gd name="T5" fmla="*/ 0 h 140"/>
              <a:gd name="T6" fmla="*/ 38 w 120"/>
              <a:gd name="T7" fmla="*/ 22 h 140"/>
              <a:gd name="T8" fmla="*/ 46 w 120"/>
              <a:gd name="T9" fmla="*/ 39 h 140"/>
              <a:gd name="T10" fmla="*/ 8 w 120"/>
              <a:gd name="T11" fmla="*/ 98 h 140"/>
              <a:gd name="T12" fmla="*/ 37 w 120"/>
              <a:gd name="T13" fmla="*/ 78 h 140"/>
              <a:gd name="T14" fmla="*/ 25 w 120"/>
              <a:gd name="T15" fmla="*/ 140 h 140"/>
              <a:gd name="T16" fmla="*/ 45 w 120"/>
              <a:gd name="T17" fmla="*/ 140 h 140"/>
              <a:gd name="T18" fmla="*/ 60 w 120"/>
              <a:gd name="T19" fmla="*/ 114 h 140"/>
              <a:gd name="T20" fmla="*/ 75 w 120"/>
              <a:gd name="T21" fmla="*/ 140 h 140"/>
              <a:gd name="T22" fmla="*/ 95 w 120"/>
              <a:gd name="T23" fmla="*/ 140 h 140"/>
              <a:gd name="T24" fmla="*/ 83 w 120"/>
              <a:gd name="T25" fmla="*/ 78 h 140"/>
              <a:gd name="T26" fmla="*/ 112 w 120"/>
              <a:gd name="T27" fmla="*/ 98 h 140"/>
              <a:gd name="T28" fmla="*/ 74 w 120"/>
              <a:gd name="T29" fmla="*/ 39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20" h="140">
                <a:moveTo>
                  <a:pt x="74" y="39"/>
                </a:moveTo>
                <a:cubicBezTo>
                  <a:pt x="78" y="35"/>
                  <a:pt x="82" y="29"/>
                  <a:pt x="82" y="22"/>
                </a:cubicBezTo>
                <a:cubicBezTo>
                  <a:pt x="82" y="10"/>
                  <a:pt x="72" y="0"/>
                  <a:pt x="60" y="0"/>
                </a:cubicBezTo>
                <a:cubicBezTo>
                  <a:pt x="48" y="0"/>
                  <a:pt x="38" y="10"/>
                  <a:pt x="38" y="22"/>
                </a:cubicBezTo>
                <a:cubicBezTo>
                  <a:pt x="38" y="29"/>
                  <a:pt x="42" y="35"/>
                  <a:pt x="46" y="39"/>
                </a:cubicBezTo>
                <a:cubicBezTo>
                  <a:pt x="24" y="46"/>
                  <a:pt x="0" y="91"/>
                  <a:pt x="8" y="98"/>
                </a:cubicBezTo>
                <a:cubicBezTo>
                  <a:pt x="15" y="105"/>
                  <a:pt x="27" y="91"/>
                  <a:pt x="37" y="78"/>
                </a:cubicBezTo>
                <a:cubicBezTo>
                  <a:pt x="32" y="99"/>
                  <a:pt x="27" y="121"/>
                  <a:pt x="25" y="140"/>
                </a:cubicBezTo>
                <a:cubicBezTo>
                  <a:pt x="45" y="140"/>
                  <a:pt x="45" y="140"/>
                  <a:pt x="45" y="140"/>
                </a:cubicBezTo>
                <a:cubicBezTo>
                  <a:pt x="45" y="129"/>
                  <a:pt x="52" y="114"/>
                  <a:pt x="60" y="114"/>
                </a:cubicBezTo>
                <a:cubicBezTo>
                  <a:pt x="68" y="114"/>
                  <a:pt x="75" y="129"/>
                  <a:pt x="75" y="140"/>
                </a:cubicBezTo>
                <a:cubicBezTo>
                  <a:pt x="95" y="140"/>
                  <a:pt x="95" y="140"/>
                  <a:pt x="95" y="140"/>
                </a:cubicBezTo>
                <a:cubicBezTo>
                  <a:pt x="93" y="121"/>
                  <a:pt x="88" y="99"/>
                  <a:pt x="83" y="78"/>
                </a:cubicBezTo>
                <a:cubicBezTo>
                  <a:pt x="93" y="91"/>
                  <a:pt x="105" y="105"/>
                  <a:pt x="112" y="98"/>
                </a:cubicBezTo>
                <a:cubicBezTo>
                  <a:pt x="120" y="91"/>
                  <a:pt x="96" y="46"/>
                  <a:pt x="74" y="3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31" tIns="45715" rIns="91431" bIns="45715" numCol="1" anchor="t" anchorCtr="0" compatLnSpc="1"/>
          <a:lstStyle/>
          <a:p>
            <a:pPr defTabSz="1219048">
              <a:defRPr/>
            </a:pPr>
            <a:endParaRPr lang="zh-CN" altLang="en-US" sz="1467" kern="0" dirty="0">
              <a:solidFill>
                <a:schemeClr val="bg1"/>
              </a:solidFill>
            </a:endParaRPr>
          </a:p>
        </p:txBody>
      </p:sp>
      <p:sp>
        <p:nvSpPr>
          <p:cNvPr id="35" name="Freeform 50">
            <a:extLst>
              <a:ext uri="{FF2B5EF4-FFF2-40B4-BE49-F238E27FC236}">
                <a16:creationId xmlns:a16="http://schemas.microsoft.com/office/drawing/2014/main" xmlns="" id="{BA03BD58-D745-48ED-83AA-693AD355C8FE}"/>
              </a:ext>
            </a:extLst>
          </p:cNvPr>
          <p:cNvSpPr/>
          <p:nvPr/>
        </p:nvSpPr>
        <p:spPr bwMode="auto">
          <a:xfrm>
            <a:off x="4396642" y="4647864"/>
            <a:ext cx="922460" cy="1084035"/>
          </a:xfrm>
          <a:custGeom>
            <a:avLst/>
            <a:gdLst>
              <a:gd name="T0" fmla="*/ 74 w 120"/>
              <a:gd name="T1" fmla="*/ 39 h 140"/>
              <a:gd name="T2" fmla="*/ 82 w 120"/>
              <a:gd name="T3" fmla="*/ 22 h 140"/>
              <a:gd name="T4" fmla="*/ 60 w 120"/>
              <a:gd name="T5" fmla="*/ 0 h 140"/>
              <a:gd name="T6" fmla="*/ 38 w 120"/>
              <a:gd name="T7" fmla="*/ 22 h 140"/>
              <a:gd name="T8" fmla="*/ 46 w 120"/>
              <a:gd name="T9" fmla="*/ 39 h 140"/>
              <a:gd name="T10" fmla="*/ 8 w 120"/>
              <a:gd name="T11" fmla="*/ 98 h 140"/>
              <a:gd name="T12" fmla="*/ 37 w 120"/>
              <a:gd name="T13" fmla="*/ 78 h 140"/>
              <a:gd name="T14" fmla="*/ 25 w 120"/>
              <a:gd name="T15" fmla="*/ 140 h 140"/>
              <a:gd name="T16" fmla="*/ 45 w 120"/>
              <a:gd name="T17" fmla="*/ 140 h 140"/>
              <a:gd name="T18" fmla="*/ 60 w 120"/>
              <a:gd name="T19" fmla="*/ 114 h 140"/>
              <a:gd name="T20" fmla="*/ 75 w 120"/>
              <a:gd name="T21" fmla="*/ 140 h 140"/>
              <a:gd name="T22" fmla="*/ 95 w 120"/>
              <a:gd name="T23" fmla="*/ 140 h 140"/>
              <a:gd name="T24" fmla="*/ 83 w 120"/>
              <a:gd name="T25" fmla="*/ 78 h 140"/>
              <a:gd name="T26" fmla="*/ 112 w 120"/>
              <a:gd name="T27" fmla="*/ 98 h 140"/>
              <a:gd name="T28" fmla="*/ 74 w 120"/>
              <a:gd name="T29" fmla="*/ 39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20" h="140">
                <a:moveTo>
                  <a:pt x="74" y="39"/>
                </a:moveTo>
                <a:cubicBezTo>
                  <a:pt x="78" y="35"/>
                  <a:pt x="82" y="29"/>
                  <a:pt x="82" y="22"/>
                </a:cubicBezTo>
                <a:cubicBezTo>
                  <a:pt x="82" y="10"/>
                  <a:pt x="72" y="0"/>
                  <a:pt x="60" y="0"/>
                </a:cubicBezTo>
                <a:cubicBezTo>
                  <a:pt x="48" y="0"/>
                  <a:pt x="38" y="10"/>
                  <a:pt x="38" y="22"/>
                </a:cubicBezTo>
                <a:cubicBezTo>
                  <a:pt x="38" y="29"/>
                  <a:pt x="42" y="35"/>
                  <a:pt x="46" y="39"/>
                </a:cubicBezTo>
                <a:cubicBezTo>
                  <a:pt x="24" y="46"/>
                  <a:pt x="0" y="91"/>
                  <a:pt x="8" y="98"/>
                </a:cubicBezTo>
                <a:cubicBezTo>
                  <a:pt x="15" y="105"/>
                  <a:pt x="27" y="91"/>
                  <a:pt x="37" y="78"/>
                </a:cubicBezTo>
                <a:cubicBezTo>
                  <a:pt x="32" y="99"/>
                  <a:pt x="27" y="121"/>
                  <a:pt x="25" y="140"/>
                </a:cubicBezTo>
                <a:cubicBezTo>
                  <a:pt x="45" y="140"/>
                  <a:pt x="45" y="140"/>
                  <a:pt x="45" y="140"/>
                </a:cubicBezTo>
                <a:cubicBezTo>
                  <a:pt x="45" y="129"/>
                  <a:pt x="52" y="114"/>
                  <a:pt x="60" y="114"/>
                </a:cubicBezTo>
                <a:cubicBezTo>
                  <a:pt x="68" y="114"/>
                  <a:pt x="75" y="129"/>
                  <a:pt x="75" y="140"/>
                </a:cubicBezTo>
                <a:cubicBezTo>
                  <a:pt x="95" y="140"/>
                  <a:pt x="95" y="140"/>
                  <a:pt x="95" y="140"/>
                </a:cubicBezTo>
                <a:cubicBezTo>
                  <a:pt x="93" y="121"/>
                  <a:pt x="88" y="99"/>
                  <a:pt x="83" y="78"/>
                </a:cubicBezTo>
                <a:cubicBezTo>
                  <a:pt x="93" y="91"/>
                  <a:pt x="105" y="105"/>
                  <a:pt x="112" y="98"/>
                </a:cubicBezTo>
                <a:cubicBezTo>
                  <a:pt x="120" y="91"/>
                  <a:pt x="96" y="46"/>
                  <a:pt x="74" y="3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31" tIns="45715" rIns="91431" bIns="45715" numCol="1" anchor="t" anchorCtr="0" compatLnSpc="1"/>
          <a:lstStyle/>
          <a:p>
            <a:pPr defTabSz="1219048">
              <a:defRPr/>
            </a:pPr>
            <a:endParaRPr lang="zh-CN" altLang="en-US" sz="1467" kern="0" dirty="0">
              <a:solidFill>
                <a:schemeClr val="bg1"/>
              </a:solidFill>
            </a:endParaRPr>
          </a:p>
        </p:txBody>
      </p:sp>
      <p:sp>
        <p:nvSpPr>
          <p:cNvPr id="39" name="Freeform 29">
            <a:extLst>
              <a:ext uri="{FF2B5EF4-FFF2-40B4-BE49-F238E27FC236}">
                <a16:creationId xmlns:a16="http://schemas.microsoft.com/office/drawing/2014/main" xmlns="" id="{5DAE384A-A829-471E-B498-F4160755A1E8}"/>
              </a:ext>
            </a:extLst>
          </p:cNvPr>
          <p:cNvSpPr>
            <a:spLocks noEditPoints="1"/>
          </p:cNvSpPr>
          <p:nvPr/>
        </p:nvSpPr>
        <p:spPr bwMode="auto">
          <a:xfrm flipH="1">
            <a:off x="6672292" y="2596857"/>
            <a:ext cx="799028" cy="800380"/>
          </a:xfrm>
          <a:custGeom>
            <a:avLst/>
            <a:gdLst>
              <a:gd name="T0" fmla="*/ 305 w 305"/>
              <a:gd name="T1" fmla="*/ 154 h 305"/>
              <a:gd name="T2" fmla="*/ 283 w 305"/>
              <a:gd name="T3" fmla="*/ 120 h 305"/>
              <a:gd name="T4" fmla="*/ 295 w 305"/>
              <a:gd name="T5" fmla="*/ 98 h 305"/>
              <a:gd name="T6" fmla="*/ 260 w 305"/>
              <a:gd name="T7" fmla="*/ 72 h 305"/>
              <a:gd name="T8" fmla="*/ 262 w 305"/>
              <a:gd name="T9" fmla="*/ 46 h 305"/>
              <a:gd name="T10" fmla="*/ 222 w 305"/>
              <a:gd name="T11" fmla="*/ 38 h 305"/>
              <a:gd name="T12" fmla="*/ 214 w 305"/>
              <a:gd name="T13" fmla="*/ 13 h 305"/>
              <a:gd name="T14" fmla="*/ 171 w 305"/>
              <a:gd name="T15" fmla="*/ 20 h 305"/>
              <a:gd name="T16" fmla="*/ 155 w 305"/>
              <a:gd name="T17" fmla="*/ 0 h 305"/>
              <a:gd name="T18" fmla="*/ 120 w 305"/>
              <a:gd name="T19" fmla="*/ 22 h 305"/>
              <a:gd name="T20" fmla="*/ 98 w 305"/>
              <a:gd name="T21" fmla="*/ 11 h 305"/>
              <a:gd name="T22" fmla="*/ 72 w 305"/>
              <a:gd name="T23" fmla="*/ 46 h 305"/>
              <a:gd name="T24" fmla="*/ 46 w 305"/>
              <a:gd name="T25" fmla="*/ 44 h 305"/>
              <a:gd name="T26" fmla="*/ 38 w 305"/>
              <a:gd name="T27" fmla="*/ 84 h 305"/>
              <a:gd name="T28" fmla="*/ 13 w 305"/>
              <a:gd name="T29" fmla="*/ 91 h 305"/>
              <a:gd name="T30" fmla="*/ 20 w 305"/>
              <a:gd name="T31" fmla="*/ 134 h 305"/>
              <a:gd name="T32" fmla="*/ 0 w 305"/>
              <a:gd name="T33" fmla="*/ 151 h 305"/>
              <a:gd name="T34" fmla="*/ 23 w 305"/>
              <a:gd name="T35" fmla="*/ 185 h 305"/>
              <a:gd name="T36" fmla="*/ 11 w 305"/>
              <a:gd name="T37" fmla="*/ 207 h 305"/>
              <a:gd name="T38" fmla="*/ 46 w 305"/>
              <a:gd name="T39" fmla="*/ 234 h 305"/>
              <a:gd name="T40" fmla="*/ 44 w 305"/>
              <a:gd name="T41" fmla="*/ 259 h 305"/>
              <a:gd name="T42" fmla="*/ 84 w 305"/>
              <a:gd name="T43" fmla="*/ 268 h 305"/>
              <a:gd name="T44" fmla="*/ 91 w 305"/>
              <a:gd name="T45" fmla="*/ 292 h 305"/>
              <a:gd name="T46" fmla="*/ 134 w 305"/>
              <a:gd name="T47" fmla="*/ 285 h 305"/>
              <a:gd name="T48" fmla="*/ 151 w 305"/>
              <a:gd name="T49" fmla="*/ 305 h 305"/>
              <a:gd name="T50" fmla="*/ 185 w 305"/>
              <a:gd name="T51" fmla="*/ 283 h 305"/>
              <a:gd name="T52" fmla="*/ 207 w 305"/>
              <a:gd name="T53" fmla="*/ 295 h 305"/>
              <a:gd name="T54" fmla="*/ 234 w 305"/>
              <a:gd name="T55" fmla="*/ 259 h 305"/>
              <a:gd name="T56" fmla="*/ 259 w 305"/>
              <a:gd name="T57" fmla="*/ 261 h 305"/>
              <a:gd name="T58" fmla="*/ 267 w 305"/>
              <a:gd name="T59" fmla="*/ 222 h 305"/>
              <a:gd name="T60" fmla="*/ 292 w 305"/>
              <a:gd name="T61" fmla="*/ 214 h 305"/>
              <a:gd name="T62" fmla="*/ 285 w 305"/>
              <a:gd name="T63" fmla="*/ 171 h 305"/>
              <a:gd name="T64" fmla="*/ 187 w 305"/>
              <a:gd name="T65" fmla="*/ 259 h 305"/>
              <a:gd name="T66" fmla="*/ 118 w 305"/>
              <a:gd name="T67" fmla="*/ 47 h 305"/>
              <a:gd name="T68" fmla="*/ 187 w 305"/>
              <a:gd name="T69" fmla="*/ 259 h 3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305" h="305">
                <a:moveTo>
                  <a:pt x="304" y="172"/>
                </a:moveTo>
                <a:cubicBezTo>
                  <a:pt x="305" y="154"/>
                  <a:pt x="305" y="154"/>
                  <a:pt x="305" y="154"/>
                </a:cubicBezTo>
                <a:cubicBezTo>
                  <a:pt x="287" y="153"/>
                  <a:pt x="287" y="153"/>
                  <a:pt x="287" y="153"/>
                </a:cubicBezTo>
                <a:cubicBezTo>
                  <a:pt x="287" y="142"/>
                  <a:pt x="285" y="131"/>
                  <a:pt x="283" y="120"/>
                </a:cubicBezTo>
                <a:cubicBezTo>
                  <a:pt x="300" y="115"/>
                  <a:pt x="300" y="115"/>
                  <a:pt x="300" y="115"/>
                </a:cubicBezTo>
                <a:cubicBezTo>
                  <a:pt x="295" y="98"/>
                  <a:pt x="295" y="98"/>
                  <a:pt x="295" y="98"/>
                </a:cubicBezTo>
                <a:cubicBezTo>
                  <a:pt x="277" y="103"/>
                  <a:pt x="277" y="103"/>
                  <a:pt x="277" y="103"/>
                </a:cubicBezTo>
                <a:cubicBezTo>
                  <a:pt x="273" y="92"/>
                  <a:pt x="267" y="81"/>
                  <a:pt x="260" y="72"/>
                </a:cubicBezTo>
                <a:cubicBezTo>
                  <a:pt x="273" y="60"/>
                  <a:pt x="273" y="60"/>
                  <a:pt x="273" y="60"/>
                </a:cubicBezTo>
                <a:cubicBezTo>
                  <a:pt x="262" y="46"/>
                  <a:pt x="262" y="46"/>
                  <a:pt x="262" y="46"/>
                </a:cubicBezTo>
                <a:cubicBezTo>
                  <a:pt x="248" y="58"/>
                  <a:pt x="248" y="58"/>
                  <a:pt x="248" y="58"/>
                </a:cubicBezTo>
                <a:cubicBezTo>
                  <a:pt x="240" y="50"/>
                  <a:pt x="231" y="43"/>
                  <a:pt x="222" y="38"/>
                </a:cubicBezTo>
                <a:cubicBezTo>
                  <a:pt x="230" y="22"/>
                  <a:pt x="230" y="22"/>
                  <a:pt x="230" y="22"/>
                </a:cubicBezTo>
                <a:cubicBezTo>
                  <a:pt x="214" y="13"/>
                  <a:pt x="214" y="13"/>
                  <a:pt x="214" y="13"/>
                </a:cubicBezTo>
                <a:cubicBezTo>
                  <a:pt x="206" y="30"/>
                  <a:pt x="206" y="30"/>
                  <a:pt x="206" y="30"/>
                </a:cubicBezTo>
                <a:cubicBezTo>
                  <a:pt x="195" y="24"/>
                  <a:pt x="183" y="21"/>
                  <a:pt x="171" y="20"/>
                </a:cubicBezTo>
                <a:cubicBezTo>
                  <a:pt x="172" y="1"/>
                  <a:pt x="172" y="1"/>
                  <a:pt x="172" y="1"/>
                </a:cubicBezTo>
                <a:cubicBezTo>
                  <a:pt x="155" y="0"/>
                  <a:pt x="155" y="0"/>
                  <a:pt x="155" y="0"/>
                </a:cubicBezTo>
                <a:cubicBezTo>
                  <a:pt x="153" y="18"/>
                  <a:pt x="153" y="18"/>
                  <a:pt x="153" y="18"/>
                </a:cubicBezTo>
                <a:cubicBezTo>
                  <a:pt x="142" y="18"/>
                  <a:pt x="131" y="20"/>
                  <a:pt x="120" y="22"/>
                </a:cubicBezTo>
                <a:cubicBezTo>
                  <a:pt x="115" y="5"/>
                  <a:pt x="115" y="5"/>
                  <a:pt x="115" y="5"/>
                </a:cubicBezTo>
                <a:cubicBezTo>
                  <a:pt x="98" y="11"/>
                  <a:pt x="98" y="11"/>
                  <a:pt x="98" y="11"/>
                </a:cubicBezTo>
                <a:cubicBezTo>
                  <a:pt x="103" y="28"/>
                  <a:pt x="103" y="28"/>
                  <a:pt x="103" y="28"/>
                </a:cubicBezTo>
                <a:cubicBezTo>
                  <a:pt x="92" y="32"/>
                  <a:pt x="81" y="39"/>
                  <a:pt x="72" y="46"/>
                </a:cubicBezTo>
                <a:cubicBezTo>
                  <a:pt x="60" y="32"/>
                  <a:pt x="60" y="32"/>
                  <a:pt x="60" y="32"/>
                </a:cubicBezTo>
                <a:cubicBezTo>
                  <a:pt x="46" y="44"/>
                  <a:pt x="46" y="44"/>
                  <a:pt x="46" y="44"/>
                </a:cubicBezTo>
                <a:cubicBezTo>
                  <a:pt x="58" y="57"/>
                  <a:pt x="58" y="57"/>
                  <a:pt x="58" y="57"/>
                </a:cubicBezTo>
                <a:cubicBezTo>
                  <a:pt x="50" y="65"/>
                  <a:pt x="43" y="74"/>
                  <a:pt x="38" y="84"/>
                </a:cubicBezTo>
                <a:cubicBezTo>
                  <a:pt x="22" y="75"/>
                  <a:pt x="22" y="75"/>
                  <a:pt x="22" y="75"/>
                </a:cubicBezTo>
                <a:cubicBezTo>
                  <a:pt x="13" y="91"/>
                  <a:pt x="13" y="91"/>
                  <a:pt x="13" y="91"/>
                </a:cubicBezTo>
                <a:cubicBezTo>
                  <a:pt x="30" y="99"/>
                  <a:pt x="30" y="99"/>
                  <a:pt x="30" y="99"/>
                </a:cubicBezTo>
                <a:cubicBezTo>
                  <a:pt x="25" y="110"/>
                  <a:pt x="21" y="122"/>
                  <a:pt x="20" y="134"/>
                </a:cubicBezTo>
                <a:cubicBezTo>
                  <a:pt x="2" y="133"/>
                  <a:pt x="2" y="133"/>
                  <a:pt x="2" y="133"/>
                </a:cubicBezTo>
                <a:cubicBezTo>
                  <a:pt x="0" y="151"/>
                  <a:pt x="0" y="151"/>
                  <a:pt x="0" y="151"/>
                </a:cubicBezTo>
                <a:cubicBezTo>
                  <a:pt x="18" y="152"/>
                  <a:pt x="18" y="152"/>
                  <a:pt x="18" y="152"/>
                </a:cubicBezTo>
                <a:cubicBezTo>
                  <a:pt x="18" y="163"/>
                  <a:pt x="20" y="174"/>
                  <a:pt x="23" y="185"/>
                </a:cubicBezTo>
                <a:cubicBezTo>
                  <a:pt x="5" y="190"/>
                  <a:pt x="5" y="190"/>
                  <a:pt x="5" y="190"/>
                </a:cubicBezTo>
                <a:cubicBezTo>
                  <a:pt x="11" y="207"/>
                  <a:pt x="11" y="207"/>
                  <a:pt x="11" y="207"/>
                </a:cubicBezTo>
                <a:cubicBezTo>
                  <a:pt x="28" y="202"/>
                  <a:pt x="28" y="202"/>
                  <a:pt x="28" y="202"/>
                </a:cubicBezTo>
                <a:cubicBezTo>
                  <a:pt x="32" y="213"/>
                  <a:pt x="38" y="224"/>
                  <a:pt x="46" y="234"/>
                </a:cubicBezTo>
                <a:cubicBezTo>
                  <a:pt x="32" y="245"/>
                  <a:pt x="32" y="245"/>
                  <a:pt x="32" y="245"/>
                </a:cubicBezTo>
                <a:cubicBezTo>
                  <a:pt x="44" y="259"/>
                  <a:pt x="44" y="259"/>
                  <a:pt x="44" y="259"/>
                </a:cubicBezTo>
                <a:cubicBezTo>
                  <a:pt x="57" y="247"/>
                  <a:pt x="57" y="247"/>
                  <a:pt x="57" y="247"/>
                </a:cubicBezTo>
                <a:cubicBezTo>
                  <a:pt x="65" y="255"/>
                  <a:pt x="74" y="262"/>
                  <a:pt x="84" y="268"/>
                </a:cubicBezTo>
                <a:cubicBezTo>
                  <a:pt x="75" y="284"/>
                  <a:pt x="75" y="284"/>
                  <a:pt x="75" y="284"/>
                </a:cubicBezTo>
                <a:cubicBezTo>
                  <a:pt x="91" y="292"/>
                  <a:pt x="91" y="292"/>
                  <a:pt x="91" y="292"/>
                </a:cubicBezTo>
                <a:cubicBezTo>
                  <a:pt x="99" y="275"/>
                  <a:pt x="99" y="275"/>
                  <a:pt x="99" y="275"/>
                </a:cubicBezTo>
                <a:cubicBezTo>
                  <a:pt x="110" y="280"/>
                  <a:pt x="122" y="284"/>
                  <a:pt x="134" y="285"/>
                </a:cubicBezTo>
                <a:cubicBezTo>
                  <a:pt x="133" y="304"/>
                  <a:pt x="133" y="304"/>
                  <a:pt x="133" y="304"/>
                </a:cubicBezTo>
                <a:cubicBezTo>
                  <a:pt x="151" y="305"/>
                  <a:pt x="151" y="305"/>
                  <a:pt x="151" y="305"/>
                </a:cubicBezTo>
                <a:cubicBezTo>
                  <a:pt x="152" y="287"/>
                  <a:pt x="152" y="287"/>
                  <a:pt x="152" y="287"/>
                </a:cubicBezTo>
                <a:cubicBezTo>
                  <a:pt x="163" y="287"/>
                  <a:pt x="174" y="285"/>
                  <a:pt x="185" y="283"/>
                </a:cubicBezTo>
                <a:cubicBezTo>
                  <a:pt x="190" y="300"/>
                  <a:pt x="190" y="300"/>
                  <a:pt x="190" y="300"/>
                </a:cubicBezTo>
                <a:cubicBezTo>
                  <a:pt x="207" y="295"/>
                  <a:pt x="207" y="295"/>
                  <a:pt x="207" y="295"/>
                </a:cubicBezTo>
                <a:cubicBezTo>
                  <a:pt x="202" y="277"/>
                  <a:pt x="202" y="277"/>
                  <a:pt x="202" y="277"/>
                </a:cubicBezTo>
                <a:cubicBezTo>
                  <a:pt x="214" y="273"/>
                  <a:pt x="224" y="267"/>
                  <a:pt x="234" y="259"/>
                </a:cubicBezTo>
                <a:cubicBezTo>
                  <a:pt x="245" y="273"/>
                  <a:pt x="245" y="273"/>
                  <a:pt x="245" y="273"/>
                </a:cubicBezTo>
                <a:cubicBezTo>
                  <a:pt x="259" y="261"/>
                  <a:pt x="259" y="261"/>
                  <a:pt x="259" y="261"/>
                </a:cubicBezTo>
                <a:cubicBezTo>
                  <a:pt x="247" y="248"/>
                  <a:pt x="247" y="248"/>
                  <a:pt x="247" y="248"/>
                </a:cubicBezTo>
                <a:cubicBezTo>
                  <a:pt x="255" y="240"/>
                  <a:pt x="262" y="231"/>
                  <a:pt x="267" y="222"/>
                </a:cubicBezTo>
                <a:cubicBezTo>
                  <a:pt x="284" y="230"/>
                  <a:pt x="284" y="230"/>
                  <a:pt x="284" y="230"/>
                </a:cubicBezTo>
                <a:cubicBezTo>
                  <a:pt x="292" y="214"/>
                  <a:pt x="292" y="214"/>
                  <a:pt x="292" y="214"/>
                </a:cubicBezTo>
                <a:cubicBezTo>
                  <a:pt x="276" y="206"/>
                  <a:pt x="276" y="206"/>
                  <a:pt x="276" y="206"/>
                </a:cubicBezTo>
                <a:cubicBezTo>
                  <a:pt x="281" y="195"/>
                  <a:pt x="284" y="183"/>
                  <a:pt x="285" y="171"/>
                </a:cubicBezTo>
                <a:lnTo>
                  <a:pt x="304" y="172"/>
                </a:lnTo>
                <a:close/>
                <a:moveTo>
                  <a:pt x="187" y="259"/>
                </a:moveTo>
                <a:cubicBezTo>
                  <a:pt x="128" y="277"/>
                  <a:pt x="65" y="245"/>
                  <a:pt x="47" y="186"/>
                </a:cubicBezTo>
                <a:cubicBezTo>
                  <a:pt x="28" y="128"/>
                  <a:pt x="60" y="65"/>
                  <a:pt x="118" y="47"/>
                </a:cubicBezTo>
                <a:cubicBezTo>
                  <a:pt x="177" y="28"/>
                  <a:pt x="240" y="60"/>
                  <a:pt x="258" y="118"/>
                </a:cubicBezTo>
                <a:cubicBezTo>
                  <a:pt x="277" y="177"/>
                  <a:pt x="245" y="240"/>
                  <a:pt x="187" y="25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883" tIns="60941" rIns="121883" bIns="60941" numCol="1" anchor="t" anchorCtr="0" compatLnSpc="1"/>
          <a:lstStyle/>
          <a:p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40" name="Freeform 30">
            <a:extLst>
              <a:ext uri="{FF2B5EF4-FFF2-40B4-BE49-F238E27FC236}">
                <a16:creationId xmlns:a16="http://schemas.microsoft.com/office/drawing/2014/main" xmlns="" id="{44D64E27-82B0-48FA-BE6F-FC028839F2C7}"/>
              </a:ext>
            </a:extLst>
          </p:cNvPr>
          <p:cNvSpPr/>
          <p:nvPr/>
        </p:nvSpPr>
        <p:spPr bwMode="auto">
          <a:xfrm flipH="1">
            <a:off x="6806017" y="2728411"/>
            <a:ext cx="536001" cy="537271"/>
          </a:xfrm>
          <a:custGeom>
            <a:avLst/>
            <a:gdLst>
              <a:gd name="T0" fmla="*/ 190 w 205"/>
              <a:gd name="T1" fmla="*/ 74 h 205"/>
              <a:gd name="T2" fmla="*/ 131 w 205"/>
              <a:gd name="T3" fmla="*/ 190 h 205"/>
              <a:gd name="T4" fmla="*/ 15 w 205"/>
              <a:gd name="T5" fmla="*/ 130 h 205"/>
              <a:gd name="T6" fmla="*/ 74 w 205"/>
              <a:gd name="T7" fmla="*/ 15 h 205"/>
              <a:gd name="T8" fmla="*/ 190 w 205"/>
              <a:gd name="T9" fmla="*/ 74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5" h="205">
                <a:moveTo>
                  <a:pt x="190" y="74"/>
                </a:moveTo>
                <a:cubicBezTo>
                  <a:pt x="205" y="123"/>
                  <a:pt x="179" y="174"/>
                  <a:pt x="131" y="190"/>
                </a:cubicBezTo>
                <a:cubicBezTo>
                  <a:pt x="82" y="205"/>
                  <a:pt x="31" y="179"/>
                  <a:pt x="15" y="130"/>
                </a:cubicBezTo>
                <a:cubicBezTo>
                  <a:pt x="0" y="82"/>
                  <a:pt x="27" y="31"/>
                  <a:pt x="74" y="15"/>
                </a:cubicBezTo>
                <a:cubicBezTo>
                  <a:pt x="123" y="0"/>
                  <a:pt x="174" y="26"/>
                  <a:pt x="190" y="7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883" tIns="60941" rIns="121883" bIns="60941" numCol="1" anchor="t" anchorCtr="0" compatLnSpc="1"/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</a:rPr>
              <a:t>B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4" name="Freeform 29">
            <a:extLst>
              <a:ext uri="{FF2B5EF4-FFF2-40B4-BE49-F238E27FC236}">
                <a16:creationId xmlns:a16="http://schemas.microsoft.com/office/drawing/2014/main" xmlns="" id="{599AB10E-B922-4540-94EB-C07A95A29494}"/>
              </a:ext>
            </a:extLst>
          </p:cNvPr>
          <p:cNvSpPr>
            <a:spLocks noEditPoints="1"/>
          </p:cNvSpPr>
          <p:nvPr/>
        </p:nvSpPr>
        <p:spPr bwMode="auto">
          <a:xfrm flipH="1">
            <a:off x="6672292" y="3534700"/>
            <a:ext cx="799028" cy="800381"/>
          </a:xfrm>
          <a:custGeom>
            <a:avLst/>
            <a:gdLst>
              <a:gd name="T0" fmla="*/ 305 w 305"/>
              <a:gd name="T1" fmla="*/ 154 h 305"/>
              <a:gd name="T2" fmla="*/ 283 w 305"/>
              <a:gd name="T3" fmla="*/ 120 h 305"/>
              <a:gd name="T4" fmla="*/ 295 w 305"/>
              <a:gd name="T5" fmla="*/ 98 h 305"/>
              <a:gd name="T6" fmla="*/ 260 w 305"/>
              <a:gd name="T7" fmla="*/ 72 h 305"/>
              <a:gd name="T8" fmla="*/ 262 w 305"/>
              <a:gd name="T9" fmla="*/ 46 h 305"/>
              <a:gd name="T10" fmla="*/ 222 w 305"/>
              <a:gd name="T11" fmla="*/ 38 h 305"/>
              <a:gd name="T12" fmla="*/ 214 w 305"/>
              <a:gd name="T13" fmla="*/ 13 h 305"/>
              <a:gd name="T14" fmla="*/ 171 w 305"/>
              <a:gd name="T15" fmla="*/ 20 h 305"/>
              <a:gd name="T16" fmla="*/ 155 w 305"/>
              <a:gd name="T17" fmla="*/ 0 h 305"/>
              <a:gd name="T18" fmla="*/ 120 w 305"/>
              <a:gd name="T19" fmla="*/ 22 h 305"/>
              <a:gd name="T20" fmla="*/ 98 w 305"/>
              <a:gd name="T21" fmla="*/ 11 h 305"/>
              <a:gd name="T22" fmla="*/ 72 w 305"/>
              <a:gd name="T23" fmla="*/ 46 h 305"/>
              <a:gd name="T24" fmla="*/ 46 w 305"/>
              <a:gd name="T25" fmla="*/ 44 h 305"/>
              <a:gd name="T26" fmla="*/ 38 w 305"/>
              <a:gd name="T27" fmla="*/ 84 h 305"/>
              <a:gd name="T28" fmla="*/ 13 w 305"/>
              <a:gd name="T29" fmla="*/ 91 h 305"/>
              <a:gd name="T30" fmla="*/ 20 w 305"/>
              <a:gd name="T31" fmla="*/ 134 h 305"/>
              <a:gd name="T32" fmla="*/ 0 w 305"/>
              <a:gd name="T33" fmla="*/ 151 h 305"/>
              <a:gd name="T34" fmla="*/ 23 w 305"/>
              <a:gd name="T35" fmla="*/ 185 h 305"/>
              <a:gd name="T36" fmla="*/ 11 w 305"/>
              <a:gd name="T37" fmla="*/ 207 h 305"/>
              <a:gd name="T38" fmla="*/ 46 w 305"/>
              <a:gd name="T39" fmla="*/ 234 h 305"/>
              <a:gd name="T40" fmla="*/ 44 w 305"/>
              <a:gd name="T41" fmla="*/ 259 h 305"/>
              <a:gd name="T42" fmla="*/ 84 w 305"/>
              <a:gd name="T43" fmla="*/ 268 h 305"/>
              <a:gd name="T44" fmla="*/ 91 w 305"/>
              <a:gd name="T45" fmla="*/ 292 h 305"/>
              <a:gd name="T46" fmla="*/ 134 w 305"/>
              <a:gd name="T47" fmla="*/ 285 h 305"/>
              <a:gd name="T48" fmla="*/ 151 w 305"/>
              <a:gd name="T49" fmla="*/ 305 h 305"/>
              <a:gd name="T50" fmla="*/ 185 w 305"/>
              <a:gd name="T51" fmla="*/ 283 h 305"/>
              <a:gd name="T52" fmla="*/ 207 w 305"/>
              <a:gd name="T53" fmla="*/ 295 h 305"/>
              <a:gd name="T54" fmla="*/ 234 w 305"/>
              <a:gd name="T55" fmla="*/ 259 h 305"/>
              <a:gd name="T56" fmla="*/ 259 w 305"/>
              <a:gd name="T57" fmla="*/ 261 h 305"/>
              <a:gd name="T58" fmla="*/ 267 w 305"/>
              <a:gd name="T59" fmla="*/ 222 h 305"/>
              <a:gd name="T60" fmla="*/ 292 w 305"/>
              <a:gd name="T61" fmla="*/ 214 h 305"/>
              <a:gd name="T62" fmla="*/ 285 w 305"/>
              <a:gd name="T63" fmla="*/ 171 h 305"/>
              <a:gd name="T64" fmla="*/ 187 w 305"/>
              <a:gd name="T65" fmla="*/ 259 h 305"/>
              <a:gd name="T66" fmla="*/ 118 w 305"/>
              <a:gd name="T67" fmla="*/ 47 h 305"/>
              <a:gd name="T68" fmla="*/ 187 w 305"/>
              <a:gd name="T69" fmla="*/ 259 h 3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305" h="305">
                <a:moveTo>
                  <a:pt x="304" y="172"/>
                </a:moveTo>
                <a:cubicBezTo>
                  <a:pt x="305" y="154"/>
                  <a:pt x="305" y="154"/>
                  <a:pt x="305" y="154"/>
                </a:cubicBezTo>
                <a:cubicBezTo>
                  <a:pt x="287" y="153"/>
                  <a:pt x="287" y="153"/>
                  <a:pt x="287" y="153"/>
                </a:cubicBezTo>
                <a:cubicBezTo>
                  <a:pt x="287" y="142"/>
                  <a:pt x="285" y="131"/>
                  <a:pt x="283" y="120"/>
                </a:cubicBezTo>
                <a:cubicBezTo>
                  <a:pt x="300" y="115"/>
                  <a:pt x="300" y="115"/>
                  <a:pt x="300" y="115"/>
                </a:cubicBezTo>
                <a:cubicBezTo>
                  <a:pt x="295" y="98"/>
                  <a:pt x="295" y="98"/>
                  <a:pt x="295" y="98"/>
                </a:cubicBezTo>
                <a:cubicBezTo>
                  <a:pt x="277" y="103"/>
                  <a:pt x="277" y="103"/>
                  <a:pt x="277" y="103"/>
                </a:cubicBezTo>
                <a:cubicBezTo>
                  <a:pt x="273" y="92"/>
                  <a:pt x="267" y="81"/>
                  <a:pt x="260" y="72"/>
                </a:cubicBezTo>
                <a:cubicBezTo>
                  <a:pt x="273" y="60"/>
                  <a:pt x="273" y="60"/>
                  <a:pt x="273" y="60"/>
                </a:cubicBezTo>
                <a:cubicBezTo>
                  <a:pt x="262" y="46"/>
                  <a:pt x="262" y="46"/>
                  <a:pt x="262" y="46"/>
                </a:cubicBezTo>
                <a:cubicBezTo>
                  <a:pt x="248" y="58"/>
                  <a:pt x="248" y="58"/>
                  <a:pt x="248" y="58"/>
                </a:cubicBezTo>
                <a:cubicBezTo>
                  <a:pt x="240" y="50"/>
                  <a:pt x="231" y="43"/>
                  <a:pt x="222" y="38"/>
                </a:cubicBezTo>
                <a:cubicBezTo>
                  <a:pt x="230" y="22"/>
                  <a:pt x="230" y="22"/>
                  <a:pt x="230" y="22"/>
                </a:cubicBezTo>
                <a:cubicBezTo>
                  <a:pt x="214" y="13"/>
                  <a:pt x="214" y="13"/>
                  <a:pt x="214" y="13"/>
                </a:cubicBezTo>
                <a:cubicBezTo>
                  <a:pt x="206" y="30"/>
                  <a:pt x="206" y="30"/>
                  <a:pt x="206" y="30"/>
                </a:cubicBezTo>
                <a:cubicBezTo>
                  <a:pt x="195" y="24"/>
                  <a:pt x="183" y="21"/>
                  <a:pt x="171" y="20"/>
                </a:cubicBezTo>
                <a:cubicBezTo>
                  <a:pt x="172" y="1"/>
                  <a:pt x="172" y="1"/>
                  <a:pt x="172" y="1"/>
                </a:cubicBezTo>
                <a:cubicBezTo>
                  <a:pt x="155" y="0"/>
                  <a:pt x="155" y="0"/>
                  <a:pt x="155" y="0"/>
                </a:cubicBezTo>
                <a:cubicBezTo>
                  <a:pt x="153" y="18"/>
                  <a:pt x="153" y="18"/>
                  <a:pt x="153" y="18"/>
                </a:cubicBezTo>
                <a:cubicBezTo>
                  <a:pt x="142" y="18"/>
                  <a:pt x="131" y="20"/>
                  <a:pt x="120" y="22"/>
                </a:cubicBezTo>
                <a:cubicBezTo>
                  <a:pt x="115" y="5"/>
                  <a:pt x="115" y="5"/>
                  <a:pt x="115" y="5"/>
                </a:cubicBezTo>
                <a:cubicBezTo>
                  <a:pt x="98" y="11"/>
                  <a:pt x="98" y="11"/>
                  <a:pt x="98" y="11"/>
                </a:cubicBezTo>
                <a:cubicBezTo>
                  <a:pt x="103" y="28"/>
                  <a:pt x="103" y="28"/>
                  <a:pt x="103" y="28"/>
                </a:cubicBezTo>
                <a:cubicBezTo>
                  <a:pt x="92" y="32"/>
                  <a:pt x="81" y="39"/>
                  <a:pt x="72" y="46"/>
                </a:cubicBezTo>
                <a:cubicBezTo>
                  <a:pt x="60" y="32"/>
                  <a:pt x="60" y="32"/>
                  <a:pt x="60" y="32"/>
                </a:cubicBezTo>
                <a:cubicBezTo>
                  <a:pt x="46" y="44"/>
                  <a:pt x="46" y="44"/>
                  <a:pt x="46" y="44"/>
                </a:cubicBezTo>
                <a:cubicBezTo>
                  <a:pt x="58" y="57"/>
                  <a:pt x="58" y="57"/>
                  <a:pt x="58" y="57"/>
                </a:cubicBezTo>
                <a:cubicBezTo>
                  <a:pt x="50" y="65"/>
                  <a:pt x="43" y="74"/>
                  <a:pt x="38" y="84"/>
                </a:cubicBezTo>
                <a:cubicBezTo>
                  <a:pt x="22" y="75"/>
                  <a:pt x="22" y="75"/>
                  <a:pt x="22" y="75"/>
                </a:cubicBezTo>
                <a:cubicBezTo>
                  <a:pt x="13" y="91"/>
                  <a:pt x="13" y="91"/>
                  <a:pt x="13" y="91"/>
                </a:cubicBezTo>
                <a:cubicBezTo>
                  <a:pt x="30" y="99"/>
                  <a:pt x="30" y="99"/>
                  <a:pt x="30" y="99"/>
                </a:cubicBezTo>
                <a:cubicBezTo>
                  <a:pt x="25" y="110"/>
                  <a:pt x="21" y="122"/>
                  <a:pt x="20" y="134"/>
                </a:cubicBezTo>
                <a:cubicBezTo>
                  <a:pt x="2" y="133"/>
                  <a:pt x="2" y="133"/>
                  <a:pt x="2" y="133"/>
                </a:cubicBezTo>
                <a:cubicBezTo>
                  <a:pt x="0" y="151"/>
                  <a:pt x="0" y="151"/>
                  <a:pt x="0" y="151"/>
                </a:cubicBezTo>
                <a:cubicBezTo>
                  <a:pt x="18" y="152"/>
                  <a:pt x="18" y="152"/>
                  <a:pt x="18" y="152"/>
                </a:cubicBezTo>
                <a:cubicBezTo>
                  <a:pt x="18" y="163"/>
                  <a:pt x="20" y="174"/>
                  <a:pt x="23" y="185"/>
                </a:cubicBezTo>
                <a:cubicBezTo>
                  <a:pt x="5" y="190"/>
                  <a:pt x="5" y="190"/>
                  <a:pt x="5" y="190"/>
                </a:cubicBezTo>
                <a:cubicBezTo>
                  <a:pt x="11" y="207"/>
                  <a:pt x="11" y="207"/>
                  <a:pt x="11" y="207"/>
                </a:cubicBezTo>
                <a:cubicBezTo>
                  <a:pt x="28" y="202"/>
                  <a:pt x="28" y="202"/>
                  <a:pt x="28" y="202"/>
                </a:cubicBezTo>
                <a:cubicBezTo>
                  <a:pt x="32" y="213"/>
                  <a:pt x="38" y="224"/>
                  <a:pt x="46" y="234"/>
                </a:cubicBezTo>
                <a:cubicBezTo>
                  <a:pt x="32" y="245"/>
                  <a:pt x="32" y="245"/>
                  <a:pt x="32" y="245"/>
                </a:cubicBezTo>
                <a:cubicBezTo>
                  <a:pt x="44" y="259"/>
                  <a:pt x="44" y="259"/>
                  <a:pt x="44" y="259"/>
                </a:cubicBezTo>
                <a:cubicBezTo>
                  <a:pt x="57" y="247"/>
                  <a:pt x="57" y="247"/>
                  <a:pt x="57" y="247"/>
                </a:cubicBezTo>
                <a:cubicBezTo>
                  <a:pt x="65" y="255"/>
                  <a:pt x="74" y="262"/>
                  <a:pt x="84" y="268"/>
                </a:cubicBezTo>
                <a:cubicBezTo>
                  <a:pt x="75" y="284"/>
                  <a:pt x="75" y="284"/>
                  <a:pt x="75" y="284"/>
                </a:cubicBezTo>
                <a:cubicBezTo>
                  <a:pt x="91" y="292"/>
                  <a:pt x="91" y="292"/>
                  <a:pt x="91" y="292"/>
                </a:cubicBezTo>
                <a:cubicBezTo>
                  <a:pt x="99" y="275"/>
                  <a:pt x="99" y="275"/>
                  <a:pt x="99" y="275"/>
                </a:cubicBezTo>
                <a:cubicBezTo>
                  <a:pt x="110" y="280"/>
                  <a:pt x="122" y="284"/>
                  <a:pt x="134" y="285"/>
                </a:cubicBezTo>
                <a:cubicBezTo>
                  <a:pt x="133" y="304"/>
                  <a:pt x="133" y="304"/>
                  <a:pt x="133" y="304"/>
                </a:cubicBezTo>
                <a:cubicBezTo>
                  <a:pt x="151" y="305"/>
                  <a:pt x="151" y="305"/>
                  <a:pt x="151" y="305"/>
                </a:cubicBezTo>
                <a:cubicBezTo>
                  <a:pt x="152" y="287"/>
                  <a:pt x="152" y="287"/>
                  <a:pt x="152" y="287"/>
                </a:cubicBezTo>
                <a:cubicBezTo>
                  <a:pt x="163" y="287"/>
                  <a:pt x="174" y="285"/>
                  <a:pt x="185" y="283"/>
                </a:cubicBezTo>
                <a:cubicBezTo>
                  <a:pt x="190" y="300"/>
                  <a:pt x="190" y="300"/>
                  <a:pt x="190" y="300"/>
                </a:cubicBezTo>
                <a:cubicBezTo>
                  <a:pt x="207" y="295"/>
                  <a:pt x="207" y="295"/>
                  <a:pt x="207" y="295"/>
                </a:cubicBezTo>
                <a:cubicBezTo>
                  <a:pt x="202" y="277"/>
                  <a:pt x="202" y="277"/>
                  <a:pt x="202" y="277"/>
                </a:cubicBezTo>
                <a:cubicBezTo>
                  <a:pt x="214" y="273"/>
                  <a:pt x="224" y="267"/>
                  <a:pt x="234" y="259"/>
                </a:cubicBezTo>
                <a:cubicBezTo>
                  <a:pt x="245" y="273"/>
                  <a:pt x="245" y="273"/>
                  <a:pt x="245" y="273"/>
                </a:cubicBezTo>
                <a:cubicBezTo>
                  <a:pt x="259" y="261"/>
                  <a:pt x="259" y="261"/>
                  <a:pt x="259" y="261"/>
                </a:cubicBezTo>
                <a:cubicBezTo>
                  <a:pt x="247" y="248"/>
                  <a:pt x="247" y="248"/>
                  <a:pt x="247" y="248"/>
                </a:cubicBezTo>
                <a:cubicBezTo>
                  <a:pt x="255" y="240"/>
                  <a:pt x="262" y="231"/>
                  <a:pt x="267" y="222"/>
                </a:cubicBezTo>
                <a:cubicBezTo>
                  <a:pt x="284" y="230"/>
                  <a:pt x="284" y="230"/>
                  <a:pt x="284" y="230"/>
                </a:cubicBezTo>
                <a:cubicBezTo>
                  <a:pt x="292" y="214"/>
                  <a:pt x="292" y="214"/>
                  <a:pt x="292" y="214"/>
                </a:cubicBezTo>
                <a:cubicBezTo>
                  <a:pt x="276" y="206"/>
                  <a:pt x="276" y="206"/>
                  <a:pt x="276" y="206"/>
                </a:cubicBezTo>
                <a:cubicBezTo>
                  <a:pt x="281" y="195"/>
                  <a:pt x="284" y="183"/>
                  <a:pt x="285" y="171"/>
                </a:cubicBezTo>
                <a:lnTo>
                  <a:pt x="304" y="172"/>
                </a:lnTo>
                <a:close/>
                <a:moveTo>
                  <a:pt x="187" y="259"/>
                </a:moveTo>
                <a:cubicBezTo>
                  <a:pt x="128" y="277"/>
                  <a:pt x="65" y="245"/>
                  <a:pt x="47" y="186"/>
                </a:cubicBezTo>
                <a:cubicBezTo>
                  <a:pt x="28" y="128"/>
                  <a:pt x="60" y="65"/>
                  <a:pt x="118" y="47"/>
                </a:cubicBezTo>
                <a:cubicBezTo>
                  <a:pt x="177" y="28"/>
                  <a:pt x="240" y="60"/>
                  <a:pt x="258" y="118"/>
                </a:cubicBezTo>
                <a:cubicBezTo>
                  <a:pt x="277" y="177"/>
                  <a:pt x="245" y="240"/>
                  <a:pt x="187" y="25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883" tIns="60941" rIns="121883" bIns="60941" numCol="1" anchor="t" anchorCtr="0" compatLnSpc="1"/>
          <a:lstStyle/>
          <a:p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45" name="Freeform 30">
            <a:extLst>
              <a:ext uri="{FF2B5EF4-FFF2-40B4-BE49-F238E27FC236}">
                <a16:creationId xmlns:a16="http://schemas.microsoft.com/office/drawing/2014/main" xmlns="" id="{80AE3DAF-77EA-47C3-ADFB-FAEA420EB987}"/>
              </a:ext>
            </a:extLst>
          </p:cNvPr>
          <p:cNvSpPr/>
          <p:nvPr/>
        </p:nvSpPr>
        <p:spPr bwMode="auto">
          <a:xfrm flipH="1">
            <a:off x="6806017" y="3666254"/>
            <a:ext cx="536001" cy="537272"/>
          </a:xfrm>
          <a:custGeom>
            <a:avLst/>
            <a:gdLst>
              <a:gd name="T0" fmla="*/ 190 w 205"/>
              <a:gd name="T1" fmla="*/ 74 h 205"/>
              <a:gd name="T2" fmla="*/ 131 w 205"/>
              <a:gd name="T3" fmla="*/ 190 h 205"/>
              <a:gd name="T4" fmla="*/ 15 w 205"/>
              <a:gd name="T5" fmla="*/ 130 h 205"/>
              <a:gd name="T6" fmla="*/ 74 w 205"/>
              <a:gd name="T7" fmla="*/ 15 h 205"/>
              <a:gd name="T8" fmla="*/ 190 w 205"/>
              <a:gd name="T9" fmla="*/ 74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5" h="205">
                <a:moveTo>
                  <a:pt x="190" y="74"/>
                </a:moveTo>
                <a:cubicBezTo>
                  <a:pt x="205" y="123"/>
                  <a:pt x="179" y="174"/>
                  <a:pt x="131" y="190"/>
                </a:cubicBezTo>
                <a:cubicBezTo>
                  <a:pt x="82" y="205"/>
                  <a:pt x="31" y="179"/>
                  <a:pt x="15" y="130"/>
                </a:cubicBezTo>
                <a:cubicBezTo>
                  <a:pt x="0" y="82"/>
                  <a:pt x="27" y="31"/>
                  <a:pt x="74" y="15"/>
                </a:cubicBezTo>
                <a:cubicBezTo>
                  <a:pt x="123" y="0"/>
                  <a:pt x="174" y="26"/>
                  <a:pt x="190" y="7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883" tIns="60941" rIns="121883" bIns="60941" numCol="1" anchor="t" anchorCtr="0" compatLnSpc="1"/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</a:rPr>
              <a:t>C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grpSp>
        <p:nvGrpSpPr>
          <p:cNvPr id="48" name="组合 43">
            <a:extLst>
              <a:ext uri="{FF2B5EF4-FFF2-40B4-BE49-F238E27FC236}">
                <a16:creationId xmlns:a16="http://schemas.microsoft.com/office/drawing/2014/main" xmlns="" id="{A2565941-16BE-45C2-A916-BFCDEEF21B7E}"/>
              </a:ext>
            </a:extLst>
          </p:cNvPr>
          <p:cNvGrpSpPr/>
          <p:nvPr/>
        </p:nvGrpSpPr>
        <p:grpSpPr>
          <a:xfrm>
            <a:off x="6669996" y="4466635"/>
            <a:ext cx="799028" cy="800380"/>
            <a:chOff x="3069803" y="657624"/>
            <a:chExt cx="1139586" cy="1141162"/>
          </a:xfrm>
        </p:grpSpPr>
        <p:sp>
          <p:nvSpPr>
            <p:cNvPr id="49" name="Freeform 29">
              <a:extLst>
                <a:ext uri="{FF2B5EF4-FFF2-40B4-BE49-F238E27FC236}">
                  <a16:creationId xmlns:a16="http://schemas.microsoft.com/office/drawing/2014/main" xmlns="" id="{7BADFCAE-C995-4D29-AB8B-D305920782FD}"/>
                </a:ext>
              </a:extLst>
            </p:cNvPr>
            <p:cNvSpPr>
              <a:spLocks noEditPoints="1"/>
            </p:cNvSpPr>
            <p:nvPr/>
          </p:nvSpPr>
          <p:spPr bwMode="auto">
            <a:xfrm flipH="1">
              <a:off x="3069803" y="657624"/>
              <a:ext cx="1139586" cy="1141162"/>
            </a:xfrm>
            <a:custGeom>
              <a:avLst/>
              <a:gdLst>
                <a:gd name="T0" fmla="*/ 305 w 305"/>
                <a:gd name="T1" fmla="*/ 154 h 305"/>
                <a:gd name="T2" fmla="*/ 283 w 305"/>
                <a:gd name="T3" fmla="*/ 120 h 305"/>
                <a:gd name="T4" fmla="*/ 295 w 305"/>
                <a:gd name="T5" fmla="*/ 98 h 305"/>
                <a:gd name="T6" fmla="*/ 260 w 305"/>
                <a:gd name="T7" fmla="*/ 72 h 305"/>
                <a:gd name="T8" fmla="*/ 262 w 305"/>
                <a:gd name="T9" fmla="*/ 46 h 305"/>
                <a:gd name="T10" fmla="*/ 222 w 305"/>
                <a:gd name="T11" fmla="*/ 38 h 305"/>
                <a:gd name="T12" fmla="*/ 214 w 305"/>
                <a:gd name="T13" fmla="*/ 13 h 305"/>
                <a:gd name="T14" fmla="*/ 171 w 305"/>
                <a:gd name="T15" fmla="*/ 20 h 305"/>
                <a:gd name="T16" fmla="*/ 155 w 305"/>
                <a:gd name="T17" fmla="*/ 0 h 305"/>
                <a:gd name="T18" fmla="*/ 120 w 305"/>
                <a:gd name="T19" fmla="*/ 22 h 305"/>
                <a:gd name="T20" fmla="*/ 98 w 305"/>
                <a:gd name="T21" fmla="*/ 11 h 305"/>
                <a:gd name="T22" fmla="*/ 72 w 305"/>
                <a:gd name="T23" fmla="*/ 46 h 305"/>
                <a:gd name="T24" fmla="*/ 46 w 305"/>
                <a:gd name="T25" fmla="*/ 44 h 305"/>
                <a:gd name="T26" fmla="*/ 38 w 305"/>
                <a:gd name="T27" fmla="*/ 84 h 305"/>
                <a:gd name="T28" fmla="*/ 13 w 305"/>
                <a:gd name="T29" fmla="*/ 91 h 305"/>
                <a:gd name="T30" fmla="*/ 20 w 305"/>
                <a:gd name="T31" fmla="*/ 134 h 305"/>
                <a:gd name="T32" fmla="*/ 0 w 305"/>
                <a:gd name="T33" fmla="*/ 151 h 305"/>
                <a:gd name="T34" fmla="*/ 23 w 305"/>
                <a:gd name="T35" fmla="*/ 185 h 305"/>
                <a:gd name="T36" fmla="*/ 11 w 305"/>
                <a:gd name="T37" fmla="*/ 207 h 305"/>
                <a:gd name="T38" fmla="*/ 46 w 305"/>
                <a:gd name="T39" fmla="*/ 234 h 305"/>
                <a:gd name="T40" fmla="*/ 44 w 305"/>
                <a:gd name="T41" fmla="*/ 259 h 305"/>
                <a:gd name="T42" fmla="*/ 84 w 305"/>
                <a:gd name="T43" fmla="*/ 268 h 305"/>
                <a:gd name="T44" fmla="*/ 91 w 305"/>
                <a:gd name="T45" fmla="*/ 292 h 305"/>
                <a:gd name="T46" fmla="*/ 134 w 305"/>
                <a:gd name="T47" fmla="*/ 285 h 305"/>
                <a:gd name="T48" fmla="*/ 151 w 305"/>
                <a:gd name="T49" fmla="*/ 305 h 305"/>
                <a:gd name="T50" fmla="*/ 185 w 305"/>
                <a:gd name="T51" fmla="*/ 283 h 305"/>
                <a:gd name="T52" fmla="*/ 207 w 305"/>
                <a:gd name="T53" fmla="*/ 295 h 305"/>
                <a:gd name="T54" fmla="*/ 234 w 305"/>
                <a:gd name="T55" fmla="*/ 259 h 305"/>
                <a:gd name="T56" fmla="*/ 259 w 305"/>
                <a:gd name="T57" fmla="*/ 261 h 305"/>
                <a:gd name="T58" fmla="*/ 267 w 305"/>
                <a:gd name="T59" fmla="*/ 222 h 305"/>
                <a:gd name="T60" fmla="*/ 292 w 305"/>
                <a:gd name="T61" fmla="*/ 214 h 305"/>
                <a:gd name="T62" fmla="*/ 285 w 305"/>
                <a:gd name="T63" fmla="*/ 171 h 305"/>
                <a:gd name="T64" fmla="*/ 187 w 305"/>
                <a:gd name="T65" fmla="*/ 259 h 305"/>
                <a:gd name="T66" fmla="*/ 118 w 305"/>
                <a:gd name="T67" fmla="*/ 47 h 305"/>
                <a:gd name="T68" fmla="*/ 187 w 305"/>
                <a:gd name="T69" fmla="*/ 259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05" h="305">
                  <a:moveTo>
                    <a:pt x="304" y="172"/>
                  </a:moveTo>
                  <a:cubicBezTo>
                    <a:pt x="305" y="154"/>
                    <a:pt x="305" y="154"/>
                    <a:pt x="305" y="154"/>
                  </a:cubicBezTo>
                  <a:cubicBezTo>
                    <a:pt x="287" y="153"/>
                    <a:pt x="287" y="153"/>
                    <a:pt x="287" y="153"/>
                  </a:cubicBezTo>
                  <a:cubicBezTo>
                    <a:pt x="287" y="142"/>
                    <a:pt x="285" y="131"/>
                    <a:pt x="283" y="120"/>
                  </a:cubicBezTo>
                  <a:cubicBezTo>
                    <a:pt x="300" y="115"/>
                    <a:pt x="300" y="115"/>
                    <a:pt x="300" y="115"/>
                  </a:cubicBezTo>
                  <a:cubicBezTo>
                    <a:pt x="295" y="98"/>
                    <a:pt x="295" y="98"/>
                    <a:pt x="295" y="98"/>
                  </a:cubicBezTo>
                  <a:cubicBezTo>
                    <a:pt x="277" y="103"/>
                    <a:pt x="277" y="103"/>
                    <a:pt x="277" y="103"/>
                  </a:cubicBezTo>
                  <a:cubicBezTo>
                    <a:pt x="273" y="92"/>
                    <a:pt x="267" y="81"/>
                    <a:pt x="260" y="72"/>
                  </a:cubicBezTo>
                  <a:cubicBezTo>
                    <a:pt x="273" y="60"/>
                    <a:pt x="273" y="60"/>
                    <a:pt x="273" y="60"/>
                  </a:cubicBezTo>
                  <a:cubicBezTo>
                    <a:pt x="262" y="46"/>
                    <a:pt x="262" y="46"/>
                    <a:pt x="262" y="46"/>
                  </a:cubicBezTo>
                  <a:cubicBezTo>
                    <a:pt x="248" y="58"/>
                    <a:pt x="248" y="58"/>
                    <a:pt x="248" y="58"/>
                  </a:cubicBezTo>
                  <a:cubicBezTo>
                    <a:pt x="240" y="50"/>
                    <a:pt x="231" y="43"/>
                    <a:pt x="222" y="38"/>
                  </a:cubicBezTo>
                  <a:cubicBezTo>
                    <a:pt x="230" y="22"/>
                    <a:pt x="230" y="22"/>
                    <a:pt x="230" y="22"/>
                  </a:cubicBezTo>
                  <a:cubicBezTo>
                    <a:pt x="214" y="13"/>
                    <a:pt x="214" y="13"/>
                    <a:pt x="214" y="13"/>
                  </a:cubicBezTo>
                  <a:cubicBezTo>
                    <a:pt x="206" y="30"/>
                    <a:pt x="206" y="30"/>
                    <a:pt x="206" y="30"/>
                  </a:cubicBezTo>
                  <a:cubicBezTo>
                    <a:pt x="195" y="24"/>
                    <a:pt x="183" y="21"/>
                    <a:pt x="171" y="20"/>
                  </a:cubicBezTo>
                  <a:cubicBezTo>
                    <a:pt x="172" y="1"/>
                    <a:pt x="172" y="1"/>
                    <a:pt x="172" y="1"/>
                  </a:cubicBezTo>
                  <a:cubicBezTo>
                    <a:pt x="155" y="0"/>
                    <a:pt x="155" y="0"/>
                    <a:pt x="155" y="0"/>
                  </a:cubicBezTo>
                  <a:cubicBezTo>
                    <a:pt x="153" y="18"/>
                    <a:pt x="153" y="18"/>
                    <a:pt x="153" y="18"/>
                  </a:cubicBezTo>
                  <a:cubicBezTo>
                    <a:pt x="142" y="18"/>
                    <a:pt x="131" y="20"/>
                    <a:pt x="120" y="22"/>
                  </a:cubicBezTo>
                  <a:cubicBezTo>
                    <a:pt x="115" y="5"/>
                    <a:pt x="115" y="5"/>
                    <a:pt x="115" y="5"/>
                  </a:cubicBezTo>
                  <a:cubicBezTo>
                    <a:pt x="98" y="11"/>
                    <a:pt x="98" y="11"/>
                    <a:pt x="98" y="11"/>
                  </a:cubicBezTo>
                  <a:cubicBezTo>
                    <a:pt x="103" y="28"/>
                    <a:pt x="103" y="28"/>
                    <a:pt x="103" y="28"/>
                  </a:cubicBezTo>
                  <a:cubicBezTo>
                    <a:pt x="92" y="32"/>
                    <a:pt x="81" y="39"/>
                    <a:pt x="72" y="46"/>
                  </a:cubicBezTo>
                  <a:cubicBezTo>
                    <a:pt x="60" y="32"/>
                    <a:pt x="60" y="32"/>
                    <a:pt x="60" y="32"/>
                  </a:cubicBezTo>
                  <a:cubicBezTo>
                    <a:pt x="46" y="44"/>
                    <a:pt x="46" y="44"/>
                    <a:pt x="46" y="44"/>
                  </a:cubicBezTo>
                  <a:cubicBezTo>
                    <a:pt x="58" y="57"/>
                    <a:pt x="58" y="57"/>
                    <a:pt x="58" y="57"/>
                  </a:cubicBezTo>
                  <a:cubicBezTo>
                    <a:pt x="50" y="65"/>
                    <a:pt x="43" y="74"/>
                    <a:pt x="38" y="84"/>
                  </a:cubicBezTo>
                  <a:cubicBezTo>
                    <a:pt x="22" y="75"/>
                    <a:pt x="22" y="75"/>
                    <a:pt x="22" y="75"/>
                  </a:cubicBezTo>
                  <a:cubicBezTo>
                    <a:pt x="13" y="91"/>
                    <a:pt x="13" y="91"/>
                    <a:pt x="13" y="91"/>
                  </a:cubicBezTo>
                  <a:cubicBezTo>
                    <a:pt x="30" y="99"/>
                    <a:pt x="30" y="99"/>
                    <a:pt x="30" y="99"/>
                  </a:cubicBezTo>
                  <a:cubicBezTo>
                    <a:pt x="25" y="110"/>
                    <a:pt x="21" y="122"/>
                    <a:pt x="20" y="134"/>
                  </a:cubicBezTo>
                  <a:cubicBezTo>
                    <a:pt x="2" y="133"/>
                    <a:pt x="2" y="133"/>
                    <a:pt x="2" y="133"/>
                  </a:cubicBezTo>
                  <a:cubicBezTo>
                    <a:pt x="0" y="151"/>
                    <a:pt x="0" y="151"/>
                    <a:pt x="0" y="151"/>
                  </a:cubicBezTo>
                  <a:cubicBezTo>
                    <a:pt x="18" y="152"/>
                    <a:pt x="18" y="152"/>
                    <a:pt x="18" y="152"/>
                  </a:cubicBezTo>
                  <a:cubicBezTo>
                    <a:pt x="18" y="163"/>
                    <a:pt x="20" y="174"/>
                    <a:pt x="23" y="185"/>
                  </a:cubicBezTo>
                  <a:cubicBezTo>
                    <a:pt x="5" y="190"/>
                    <a:pt x="5" y="190"/>
                    <a:pt x="5" y="190"/>
                  </a:cubicBezTo>
                  <a:cubicBezTo>
                    <a:pt x="11" y="207"/>
                    <a:pt x="11" y="207"/>
                    <a:pt x="11" y="207"/>
                  </a:cubicBezTo>
                  <a:cubicBezTo>
                    <a:pt x="28" y="202"/>
                    <a:pt x="28" y="202"/>
                    <a:pt x="28" y="202"/>
                  </a:cubicBezTo>
                  <a:cubicBezTo>
                    <a:pt x="32" y="213"/>
                    <a:pt x="38" y="224"/>
                    <a:pt x="46" y="234"/>
                  </a:cubicBezTo>
                  <a:cubicBezTo>
                    <a:pt x="32" y="245"/>
                    <a:pt x="32" y="245"/>
                    <a:pt x="32" y="245"/>
                  </a:cubicBezTo>
                  <a:cubicBezTo>
                    <a:pt x="44" y="259"/>
                    <a:pt x="44" y="259"/>
                    <a:pt x="44" y="259"/>
                  </a:cubicBezTo>
                  <a:cubicBezTo>
                    <a:pt x="57" y="247"/>
                    <a:pt x="57" y="247"/>
                    <a:pt x="57" y="247"/>
                  </a:cubicBezTo>
                  <a:cubicBezTo>
                    <a:pt x="65" y="255"/>
                    <a:pt x="74" y="262"/>
                    <a:pt x="84" y="268"/>
                  </a:cubicBezTo>
                  <a:cubicBezTo>
                    <a:pt x="75" y="284"/>
                    <a:pt x="75" y="284"/>
                    <a:pt x="75" y="284"/>
                  </a:cubicBezTo>
                  <a:cubicBezTo>
                    <a:pt x="91" y="292"/>
                    <a:pt x="91" y="292"/>
                    <a:pt x="91" y="292"/>
                  </a:cubicBezTo>
                  <a:cubicBezTo>
                    <a:pt x="99" y="275"/>
                    <a:pt x="99" y="275"/>
                    <a:pt x="99" y="275"/>
                  </a:cubicBezTo>
                  <a:cubicBezTo>
                    <a:pt x="110" y="280"/>
                    <a:pt x="122" y="284"/>
                    <a:pt x="134" y="285"/>
                  </a:cubicBezTo>
                  <a:cubicBezTo>
                    <a:pt x="133" y="304"/>
                    <a:pt x="133" y="304"/>
                    <a:pt x="133" y="304"/>
                  </a:cubicBezTo>
                  <a:cubicBezTo>
                    <a:pt x="151" y="305"/>
                    <a:pt x="151" y="305"/>
                    <a:pt x="151" y="305"/>
                  </a:cubicBezTo>
                  <a:cubicBezTo>
                    <a:pt x="152" y="287"/>
                    <a:pt x="152" y="287"/>
                    <a:pt x="152" y="287"/>
                  </a:cubicBezTo>
                  <a:cubicBezTo>
                    <a:pt x="163" y="287"/>
                    <a:pt x="174" y="285"/>
                    <a:pt x="185" y="283"/>
                  </a:cubicBezTo>
                  <a:cubicBezTo>
                    <a:pt x="190" y="300"/>
                    <a:pt x="190" y="300"/>
                    <a:pt x="190" y="300"/>
                  </a:cubicBezTo>
                  <a:cubicBezTo>
                    <a:pt x="207" y="295"/>
                    <a:pt x="207" y="295"/>
                    <a:pt x="207" y="295"/>
                  </a:cubicBezTo>
                  <a:cubicBezTo>
                    <a:pt x="202" y="277"/>
                    <a:pt x="202" y="277"/>
                    <a:pt x="202" y="277"/>
                  </a:cubicBezTo>
                  <a:cubicBezTo>
                    <a:pt x="214" y="273"/>
                    <a:pt x="224" y="267"/>
                    <a:pt x="234" y="259"/>
                  </a:cubicBezTo>
                  <a:cubicBezTo>
                    <a:pt x="245" y="273"/>
                    <a:pt x="245" y="273"/>
                    <a:pt x="245" y="273"/>
                  </a:cubicBezTo>
                  <a:cubicBezTo>
                    <a:pt x="259" y="261"/>
                    <a:pt x="259" y="261"/>
                    <a:pt x="259" y="261"/>
                  </a:cubicBezTo>
                  <a:cubicBezTo>
                    <a:pt x="247" y="248"/>
                    <a:pt x="247" y="248"/>
                    <a:pt x="247" y="248"/>
                  </a:cubicBezTo>
                  <a:cubicBezTo>
                    <a:pt x="255" y="240"/>
                    <a:pt x="262" y="231"/>
                    <a:pt x="267" y="222"/>
                  </a:cubicBezTo>
                  <a:cubicBezTo>
                    <a:pt x="284" y="230"/>
                    <a:pt x="284" y="230"/>
                    <a:pt x="284" y="230"/>
                  </a:cubicBezTo>
                  <a:cubicBezTo>
                    <a:pt x="292" y="214"/>
                    <a:pt x="292" y="214"/>
                    <a:pt x="292" y="214"/>
                  </a:cubicBezTo>
                  <a:cubicBezTo>
                    <a:pt x="276" y="206"/>
                    <a:pt x="276" y="206"/>
                    <a:pt x="276" y="206"/>
                  </a:cubicBezTo>
                  <a:cubicBezTo>
                    <a:pt x="281" y="195"/>
                    <a:pt x="284" y="183"/>
                    <a:pt x="285" y="171"/>
                  </a:cubicBezTo>
                  <a:lnTo>
                    <a:pt x="304" y="172"/>
                  </a:lnTo>
                  <a:close/>
                  <a:moveTo>
                    <a:pt x="187" y="259"/>
                  </a:moveTo>
                  <a:cubicBezTo>
                    <a:pt x="128" y="277"/>
                    <a:pt x="65" y="245"/>
                    <a:pt x="47" y="186"/>
                  </a:cubicBezTo>
                  <a:cubicBezTo>
                    <a:pt x="28" y="128"/>
                    <a:pt x="60" y="65"/>
                    <a:pt x="118" y="47"/>
                  </a:cubicBezTo>
                  <a:cubicBezTo>
                    <a:pt x="177" y="28"/>
                    <a:pt x="240" y="60"/>
                    <a:pt x="258" y="118"/>
                  </a:cubicBezTo>
                  <a:cubicBezTo>
                    <a:pt x="277" y="177"/>
                    <a:pt x="245" y="240"/>
                    <a:pt x="187" y="25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3" tIns="60941" rIns="121883" bIns="60941" numCol="1" anchor="t" anchorCtr="0" compatLnSpc="1"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50" name="Freeform 30">
              <a:extLst>
                <a:ext uri="{FF2B5EF4-FFF2-40B4-BE49-F238E27FC236}">
                  <a16:creationId xmlns:a16="http://schemas.microsoft.com/office/drawing/2014/main" xmlns="" id="{FAF6559D-F4D3-4518-9C8A-A164F253F2B5}"/>
                </a:ext>
              </a:extLst>
            </p:cNvPr>
            <p:cNvSpPr/>
            <p:nvPr/>
          </p:nvSpPr>
          <p:spPr bwMode="auto">
            <a:xfrm flipH="1">
              <a:off x="3260523" y="845190"/>
              <a:ext cx="764453" cy="766028"/>
            </a:xfrm>
            <a:custGeom>
              <a:avLst/>
              <a:gdLst>
                <a:gd name="T0" fmla="*/ 190 w 205"/>
                <a:gd name="T1" fmla="*/ 74 h 205"/>
                <a:gd name="T2" fmla="*/ 131 w 205"/>
                <a:gd name="T3" fmla="*/ 190 h 205"/>
                <a:gd name="T4" fmla="*/ 15 w 205"/>
                <a:gd name="T5" fmla="*/ 130 h 205"/>
                <a:gd name="T6" fmla="*/ 74 w 205"/>
                <a:gd name="T7" fmla="*/ 15 h 205"/>
                <a:gd name="T8" fmla="*/ 190 w 205"/>
                <a:gd name="T9" fmla="*/ 74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5" h="205">
                  <a:moveTo>
                    <a:pt x="190" y="74"/>
                  </a:moveTo>
                  <a:cubicBezTo>
                    <a:pt x="205" y="123"/>
                    <a:pt x="179" y="174"/>
                    <a:pt x="131" y="190"/>
                  </a:cubicBezTo>
                  <a:cubicBezTo>
                    <a:pt x="82" y="205"/>
                    <a:pt x="31" y="179"/>
                    <a:pt x="15" y="130"/>
                  </a:cubicBezTo>
                  <a:cubicBezTo>
                    <a:pt x="0" y="82"/>
                    <a:pt x="27" y="31"/>
                    <a:pt x="74" y="15"/>
                  </a:cubicBezTo>
                  <a:cubicBezTo>
                    <a:pt x="123" y="0"/>
                    <a:pt x="174" y="26"/>
                    <a:pt x="190" y="7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3" tIns="60941" rIns="121883" bIns="60941" numCol="1" anchor="t" anchorCtr="0" compatLnSpc="1"/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</a:rPr>
                <a:t>D</a:t>
              </a:r>
              <a:endParaRPr lang="zh-CN" altLang="en-US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6" name="组合 53">
            <a:extLst>
              <a:ext uri="{FF2B5EF4-FFF2-40B4-BE49-F238E27FC236}">
                <a16:creationId xmlns:a16="http://schemas.microsoft.com/office/drawing/2014/main" xmlns="" id="{35490349-3DDD-4FAC-8BB0-E319644C2416}"/>
              </a:ext>
            </a:extLst>
          </p:cNvPr>
          <p:cNvGrpSpPr/>
          <p:nvPr/>
        </p:nvGrpSpPr>
        <p:grpSpPr>
          <a:xfrm>
            <a:off x="4333592" y="2218545"/>
            <a:ext cx="1518979" cy="1521549"/>
            <a:chOff x="2172336" y="1563557"/>
            <a:chExt cx="1139586" cy="1141162"/>
          </a:xfrm>
        </p:grpSpPr>
        <p:sp>
          <p:nvSpPr>
            <p:cNvPr id="57" name="Freeform 30">
              <a:extLst>
                <a:ext uri="{FF2B5EF4-FFF2-40B4-BE49-F238E27FC236}">
                  <a16:creationId xmlns:a16="http://schemas.microsoft.com/office/drawing/2014/main" xmlns="" id="{F161A6EE-CB44-44A4-9F64-9D61F9510519}"/>
                </a:ext>
              </a:extLst>
            </p:cNvPr>
            <p:cNvSpPr/>
            <p:nvPr/>
          </p:nvSpPr>
          <p:spPr bwMode="auto">
            <a:xfrm flipH="1">
              <a:off x="2363056" y="1751123"/>
              <a:ext cx="764453" cy="766028"/>
            </a:xfrm>
            <a:custGeom>
              <a:avLst/>
              <a:gdLst>
                <a:gd name="T0" fmla="*/ 190 w 205"/>
                <a:gd name="T1" fmla="*/ 74 h 205"/>
                <a:gd name="T2" fmla="*/ 131 w 205"/>
                <a:gd name="T3" fmla="*/ 190 h 205"/>
                <a:gd name="T4" fmla="*/ 15 w 205"/>
                <a:gd name="T5" fmla="*/ 130 h 205"/>
                <a:gd name="T6" fmla="*/ 74 w 205"/>
                <a:gd name="T7" fmla="*/ 15 h 205"/>
                <a:gd name="T8" fmla="*/ 190 w 205"/>
                <a:gd name="T9" fmla="*/ 74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5" h="205">
                  <a:moveTo>
                    <a:pt x="190" y="74"/>
                  </a:moveTo>
                  <a:cubicBezTo>
                    <a:pt x="205" y="123"/>
                    <a:pt x="179" y="174"/>
                    <a:pt x="131" y="190"/>
                  </a:cubicBezTo>
                  <a:cubicBezTo>
                    <a:pt x="82" y="205"/>
                    <a:pt x="31" y="179"/>
                    <a:pt x="15" y="130"/>
                  </a:cubicBezTo>
                  <a:cubicBezTo>
                    <a:pt x="0" y="82"/>
                    <a:pt x="27" y="31"/>
                    <a:pt x="74" y="15"/>
                  </a:cubicBezTo>
                  <a:cubicBezTo>
                    <a:pt x="123" y="0"/>
                    <a:pt x="174" y="26"/>
                    <a:pt x="190" y="7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3" tIns="60941" rIns="121883" bIns="60941" numCol="1" anchor="t" anchorCtr="0" compatLnSpc="1"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58" name="文本框 147">
              <a:extLst>
                <a:ext uri="{FF2B5EF4-FFF2-40B4-BE49-F238E27FC236}">
                  <a16:creationId xmlns:a16="http://schemas.microsoft.com/office/drawing/2014/main" xmlns="" id="{EEEF4501-1923-4620-9D4A-64FCD42E1F2F}"/>
                </a:ext>
              </a:extLst>
            </p:cNvPr>
            <p:cNvSpPr txBox="1"/>
            <p:nvPr/>
          </p:nvSpPr>
          <p:spPr>
            <a:xfrm flipH="1">
              <a:off x="2328353" y="1877683"/>
              <a:ext cx="827551" cy="530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</a:t>
              </a:r>
              <a:endPara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20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目标</a:t>
              </a:r>
              <a:endPara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9" name="Freeform 29">
              <a:extLst>
                <a:ext uri="{FF2B5EF4-FFF2-40B4-BE49-F238E27FC236}">
                  <a16:creationId xmlns:a16="http://schemas.microsoft.com/office/drawing/2014/main" xmlns="" id="{069BF668-FE49-4947-9BD4-5471F2A381F7}"/>
                </a:ext>
              </a:extLst>
            </p:cNvPr>
            <p:cNvSpPr>
              <a:spLocks noEditPoints="1"/>
            </p:cNvSpPr>
            <p:nvPr/>
          </p:nvSpPr>
          <p:spPr bwMode="auto">
            <a:xfrm flipH="1">
              <a:off x="2172336" y="1563557"/>
              <a:ext cx="1139586" cy="1141162"/>
            </a:xfrm>
            <a:custGeom>
              <a:avLst/>
              <a:gdLst>
                <a:gd name="T0" fmla="*/ 305 w 305"/>
                <a:gd name="T1" fmla="*/ 154 h 305"/>
                <a:gd name="T2" fmla="*/ 283 w 305"/>
                <a:gd name="T3" fmla="*/ 120 h 305"/>
                <a:gd name="T4" fmla="*/ 295 w 305"/>
                <a:gd name="T5" fmla="*/ 98 h 305"/>
                <a:gd name="T6" fmla="*/ 260 w 305"/>
                <a:gd name="T7" fmla="*/ 72 h 305"/>
                <a:gd name="T8" fmla="*/ 262 w 305"/>
                <a:gd name="T9" fmla="*/ 46 h 305"/>
                <a:gd name="T10" fmla="*/ 222 w 305"/>
                <a:gd name="T11" fmla="*/ 38 h 305"/>
                <a:gd name="T12" fmla="*/ 214 w 305"/>
                <a:gd name="T13" fmla="*/ 13 h 305"/>
                <a:gd name="T14" fmla="*/ 171 w 305"/>
                <a:gd name="T15" fmla="*/ 20 h 305"/>
                <a:gd name="T16" fmla="*/ 155 w 305"/>
                <a:gd name="T17" fmla="*/ 0 h 305"/>
                <a:gd name="T18" fmla="*/ 120 w 305"/>
                <a:gd name="T19" fmla="*/ 22 h 305"/>
                <a:gd name="T20" fmla="*/ 98 w 305"/>
                <a:gd name="T21" fmla="*/ 11 h 305"/>
                <a:gd name="T22" fmla="*/ 72 w 305"/>
                <a:gd name="T23" fmla="*/ 46 h 305"/>
                <a:gd name="T24" fmla="*/ 46 w 305"/>
                <a:gd name="T25" fmla="*/ 44 h 305"/>
                <a:gd name="T26" fmla="*/ 38 w 305"/>
                <a:gd name="T27" fmla="*/ 84 h 305"/>
                <a:gd name="T28" fmla="*/ 13 w 305"/>
                <a:gd name="T29" fmla="*/ 91 h 305"/>
                <a:gd name="T30" fmla="*/ 20 w 305"/>
                <a:gd name="T31" fmla="*/ 134 h 305"/>
                <a:gd name="T32" fmla="*/ 0 w 305"/>
                <a:gd name="T33" fmla="*/ 151 h 305"/>
                <a:gd name="T34" fmla="*/ 23 w 305"/>
                <a:gd name="T35" fmla="*/ 185 h 305"/>
                <a:gd name="T36" fmla="*/ 11 w 305"/>
                <a:gd name="T37" fmla="*/ 207 h 305"/>
                <a:gd name="T38" fmla="*/ 46 w 305"/>
                <a:gd name="T39" fmla="*/ 234 h 305"/>
                <a:gd name="T40" fmla="*/ 44 w 305"/>
                <a:gd name="T41" fmla="*/ 259 h 305"/>
                <a:gd name="T42" fmla="*/ 84 w 305"/>
                <a:gd name="T43" fmla="*/ 268 h 305"/>
                <a:gd name="T44" fmla="*/ 91 w 305"/>
                <a:gd name="T45" fmla="*/ 292 h 305"/>
                <a:gd name="T46" fmla="*/ 134 w 305"/>
                <a:gd name="T47" fmla="*/ 285 h 305"/>
                <a:gd name="T48" fmla="*/ 151 w 305"/>
                <a:gd name="T49" fmla="*/ 305 h 305"/>
                <a:gd name="T50" fmla="*/ 185 w 305"/>
                <a:gd name="T51" fmla="*/ 283 h 305"/>
                <a:gd name="T52" fmla="*/ 207 w 305"/>
                <a:gd name="T53" fmla="*/ 295 h 305"/>
                <a:gd name="T54" fmla="*/ 234 w 305"/>
                <a:gd name="T55" fmla="*/ 259 h 305"/>
                <a:gd name="T56" fmla="*/ 259 w 305"/>
                <a:gd name="T57" fmla="*/ 261 h 305"/>
                <a:gd name="T58" fmla="*/ 267 w 305"/>
                <a:gd name="T59" fmla="*/ 222 h 305"/>
                <a:gd name="T60" fmla="*/ 292 w 305"/>
                <a:gd name="T61" fmla="*/ 214 h 305"/>
                <a:gd name="T62" fmla="*/ 285 w 305"/>
                <a:gd name="T63" fmla="*/ 171 h 305"/>
                <a:gd name="T64" fmla="*/ 187 w 305"/>
                <a:gd name="T65" fmla="*/ 259 h 305"/>
                <a:gd name="T66" fmla="*/ 118 w 305"/>
                <a:gd name="T67" fmla="*/ 47 h 305"/>
                <a:gd name="T68" fmla="*/ 187 w 305"/>
                <a:gd name="T69" fmla="*/ 259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05" h="305">
                  <a:moveTo>
                    <a:pt x="304" y="172"/>
                  </a:moveTo>
                  <a:cubicBezTo>
                    <a:pt x="305" y="154"/>
                    <a:pt x="305" y="154"/>
                    <a:pt x="305" y="154"/>
                  </a:cubicBezTo>
                  <a:cubicBezTo>
                    <a:pt x="287" y="153"/>
                    <a:pt x="287" y="153"/>
                    <a:pt x="287" y="153"/>
                  </a:cubicBezTo>
                  <a:cubicBezTo>
                    <a:pt x="287" y="142"/>
                    <a:pt x="285" y="131"/>
                    <a:pt x="283" y="120"/>
                  </a:cubicBezTo>
                  <a:cubicBezTo>
                    <a:pt x="300" y="115"/>
                    <a:pt x="300" y="115"/>
                    <a:pt x="300" y="115"/>
                  </a:cubicBezTo>
                  <a:cubicBezTo>
                    <a:pt x="295" y="98"/>
                    <a:pt x="295" y="98"/>
                    <a:pt x="295" y="98"/>
                  </a:cubicBezTo>
                  <a:cubicBezTo>
                    <a:pt x="277" y="103"/>
                    <a:pt x="277" y="103"/>
                    <a:pt x="277" y="103"/>
                  </a:cubicBezTo>
                  <a:cubicBezTo>
                    <a:pt x="273" y="92"/>
                    <a:pt x="267" y="81"/>
                    <a:pt x="260" y="72"/>
                  </a:cubicBezTo>
                  <a:cubicBezTo>
                    <a:pt x="273" y="60"/>
                    <a:pt x="273" y="60"/>
                    <a:pt x="273" y="60"/>
                  </a:cubicBezTo>
                  <a:cubicBezTo>
                    <a:pt x="262" y="46"/>
                    <a:pt x="262" y="46"/>
                    <a:pt x="262" y="46"/>
                  </a:cubicBezTo>
                  <a:cubicBezTo>
                    <a:pt x="248" y="58"/>
                    <a:pt x="248" y="58"/>
                    <a:pt x="248" y="58"/>
                  </a:cubicBezTo>
                  <a:cubicBezTo>
                    <a:pt x="240" y="50"/>
                    <a:pt x="231" y="43"/>
                    <a:pt x="222" y="38"/>
                  </a:cubicBezTo>
                  <a:cubicBezTo>
                    <a:pt x="230" y="22"/>
                    <a:pt x="230" y="22"/>
                    <a:pt x="230" y="22"/>
                  </a:cubicBezTo>
                  <a:cubicBezTo>
                    <a:pt x="214" y="13"/>
                    <a:pt x="214" y="13"/>
                    <a:pt x="214" y="13"/>
                  </a:cubicBezTo>
                  <a:cubicBezTo>
                    <a:pt x="206" y="30"/>
                    <a:pt x="206" y="30"/>
                    <a:pt x="206" y="30"/>
                  </a:cubicBezTo>
                  <a:cubicBezTo>
                    <a:pt x="195" y="24"/>
                    <a:pt x="183" y="21"/>
                    <a:pt x="171" y="20"/>
                  </a:cubicBezTo>
                  <a:cubicBezTo>
                    <a:pt x="172" y="1"/>
                    <a:pt x="172" y="1"/>
                    <a:pt x="172" y="1"/>
                  </a:cubicBezTo>
                  <a:cubicBezTo>
                    <a:pt x="155" y="0"/>
                    <a:pt x="155" y="0"/>
                    <a:pt x="155" y="0"/>
                  </a:cubicBezTo>
                  <a:cubicBezTo>
                    <a:pt x="153" y="18"/>
                    <a:pt x="153" y="18"/>
                    <a:pt x="153" y="18"/>
                  </a:cubicBezTo>
                  <a:cubicBezTo>
                    <a:pt x="142" y="18"/>
                    <a:pt x="131" y="20"/>
                    <a:pt x="120" y="22"/>
                  </a:cubicBezTo>
                  <a:cubicBezTo>
                    <a:pt x="115" y="5"/>
                    <a:pt x="115" y="5"/>
                    <a:pt x="115" y="5"/>
                  </a:cubicBezTo>
                  <a:cubicBezTo>
                    <a:pt x="98" y="11"/>
                    <a:pt x="98" y="11"/>
                    <a:pt x="98" y="11"/>
                  </a:cubicBezTo>
                  <a:cubicBezTo>
                    <a:pt x="103" y="28"/>
                    <a:pt x="103" y="28"/>
                    <a:pt x="103" y="28"/>
                  </a:cubicBezTo>
                  <a:cubicBezTo>
                    <a:pt x="92" y="32"/>
                    <a:pt x="81" y="39"/>
                    <a:pt x="72" y="46"/>
                  </a:cubicBezTo>
                  <a:cubicBezTo>
                    <a:pt x="60" y="32"/>
                    <a:pt x="60" y="32"/>
                    <a:pt x="60" y="32"/>
                  </a:cubicBezTo>
                  <a:cubicBezTo>
                    <a:pt x="46" y="44"/>
                    <a:pt x="46" y="44"/>
                    <a:pt x="46" y="44"/>
                  </a:cubicBezTo>
                  <a:cubicBezTo>
                    <a:pt x="58" y="57"/>
                    <a:pt x="58" y="57"/>
                    <a:pt x="58" y="57"/>
                  </a:cubicBezTo>
                  <a:cubicBezTo>
                    <a:pt x="50" y="65"/>
                    <a:pt x="43" y="74"/>
                    <a:pt x="38" y="84"/>
                  </a:cubicBezTo>
                  <a:cubicBezTo>
                    <a:pt x="22" y="75"/>
                    <a:pt x="22" y="75"/>
                    <a:pt x="22" y="75"/>
                  </a:cubicBezTo>
                  <a:cubicBezTo>
                    <a:pt x="13" y="91"/>
                    <a:pt x="13" y="91"/>
                    <a:pt x="13" y="91"/>
                  </a:cubicBezTo>
                  <a:cubicBezTo>
                    <a:pt x="30" y="99"/>
                    <a:pt x="30" y="99"/>
                    <a:pt x="30" y="99"/>
                  </a:cubicBezTo>
                  <a:cubicBezTo>
                    <a:pt x="25" y="110"/>
                    <a:pt x="21" y="122"/>
                    <a:pt x="20" y="134"/>
                  </a:cubicBezTo>
                  <a:cubicBezTo>
                    <a:pt x="2" y="133"/>
                    <a:pt x="2" y="133"/>
                    <a:pt x="2" y="133"/>
                  </a:cubicBezTo>
                  <a:cubicBezTo>
                    <a:pt x="0" y="151"/>
                    <a:pt x="0" y="151"/>
                    <a:pt x="0" y="151"/>
                  </a:cubicBezTo>
                  <a:cubicBezTo>
                    <a:pt x="18" y="152"/>
                    <a:pt x="18" y="152"/>
                    <a:pt x="18" y="152"/>
                  </a:cubicBezTo>
                  <a:cubicBezTo>
                    <a:pt x="18" y="163"/>
                    <a:pt x="20" y="174"/>
                    <a:pt x="23" y="185"/>
                  </a:cubicBezTo>
                  <a:cubicBezTo>
                    <a:pt x="5" y="190"/>
                    <a:pt x="5" y="190"/>
                    <a:pt x="5" y="190"/>
                  </a:cubicBezTo>
                  <a:cubicBezTo>
                    <a:pt x="11" y="207"/>
                    <a:pt x="11" y="207"/>
                    <a:pt x="11" y="207"/>
                  </a:cubicBezTo>
                  <a:cubicBezTo>
                    <a:pt x="28" y="202"/>
                    <a:pt x="28" y="202"/>
                    <a:pt x="28" y="202"/>
                  </a:cubicBezTo>
                  <a:cubicBezTo>
                    <a:pt x="32" y="213"/>
                    <a:pt x="38" y="224"/>
                    <a:pt x="46" y="234"/>
                  </a:cubicBezTo>
                  <a:cubicBezTo>
                    <a:pt x="32" y="245"/>
                    <a:pt x="32" y="245"/>
                    <a:pt x="32" y="245"/>
                  </a:cubicBezTo>
                  <a:cubicBezTo>
                    <a:pt x="44" y="259"/>
                    <a:pt x="44" y="259"/>
                    <a:pt x="44" y="259"/>
                  </a:cubicBezTo>
                  <a:cubicBezTo>
                    <a:pt x="57" y="247"/>
                    <a:pt x="57" y="247"/>
                    <a:pt x="57" y="247"/>
                  </a:cubicBezTo>
                  <a:cubicBezTo>
                    <a:pt x="65" y="255"/>
                    <a:pt x="74" y="262"/>
                    <a:pt x="84" y="268"/>
                  </a:cubicBezTo>
                  <a:cubicBezTo>
                    <a:pt x="75" y="284"/>
                    <a:pt x="75" y="284"/>
                    <a:pt x="75" y="284"/>
                  </a:cubicBezTo>
                  <a:cubicBezTo>
                    <a:pt x="91" y="292"/>
                    <a:pt x="91" y="292"/>
                    <a:pt x="91" y="292"/>
                  </a:cubicBezTo>
                  <a:cubicBezTo>
                    <a:pt x="99" y="275"/>
                    <a:pt x="99" y="275"/>
                    <a:pt x="99" y="275"/>
                  </a:cubicBezTo>
                  <a:cubicBezTo>
                    <a:pt x="110" y="280"/>
                    <a:pt x="122" y="284"/>
                    <a:pt x="134" y="285"/>
                  </a:cubicBezTo>
                  <a:cubicBezTo>
                    <a:pt x="133" y="304"/>
                    <a:pt x="133" y="304"/>
                    <a:pt x="133" y="304"/>
                  </a:cubicBezTo>
                  <a:cubicBezTo>
                    <a:pt x="151" y="305"/>
                    <a:pt x="151" y="305"/>
                    <a:pt x="151" y="305"/>
                  </a:cubicBezTo>
                  <a:cubicBezTo>
                    <a:pt x="152" y="287"/>
                    <a:pt x="152" y="287"/>
                    <a:pt x="152" y="287"/>
                  </a:cubicBezTo>
                  <a:cubicBezTo>
                    <a:pt x="163" y="287"/>
                    <a:pt x="174" y="285"/>
                    <a:pt x="185" y="283"/>
                  </a:cubicBezTo>
                  <a:cubicBezTo>
                    <a:pt x="190" y="300"/>
                    <a:pt x="190" y="300"/>
                    <a:pt x="190" y="300"/>
                  </a:cubicBezTo>
                  <a:cubicBezTo>
                    <a:pt x="207" y="295"/>
                    <a:pt x="207" y="295"/>
                    <a:pt x="207" y="295"/>
                  </a:cubicBezTo>
                  <a:cubicBezTo>
                    <a:pt x="202" y="277"/>
                    <a:pt x="202" y="277"/>
                    <a:pt x="202" y="277"/>
                  </a:cubicBezTo>
                  <a:cubicBezTo>
                    <a:pt x="214" y="273"/>
                    <a:pt x="224" y="267"/>
                    <a:pt x="234" y="259"/>
                  </a:cubicBezTo>
                  <a:cubicBezTo>
                    <a:pt x="245" y="273"/>
                    <a:pt x="245" y="273"/>
                    <a:pt x="245" y="273"/>
                  </a:cubicBezTo>
                  <a:cubicBezTo>
                    <a:pt x="259" y="261"/>
                    <a:pt x="259" y="261"/>
                    <a:pt x="259" y="261"/>
                  </a:cubicBezTo>
                  <a:cubicBezTo>
                    <a:pt x="247" y="248"/>
                    <a:pt x="247" y="248"/>
                    <a:pt x="247" y="248"/>
                  </a:cubicBezTo>
                  <a:cubicBezTo>
                    <a:pt x="255" y="240"/>
                    <a:pt x="262" y="231"/>
                    <a:pt x="267" y="222"/>
                  </a:cubicBezTo>
                  <a:cubicBezTo>
                    <a:pt x="284" y="230"/>
                    <a:pt x="284" y="230"/>
                    <a:pt x="284" y="230"/>
                  </a:cubicBezTo>
                  <a:cubicBezTo>
                    <a:pt x="292" y="214"/>
                    <a:pt x="292" y="214"/>
                    <a:pt x="292" y="214"/>
                  </a:cubicBezTo>
                  <a:cubicBezTo>
                    <a:pt x="276" y="206"/>
                    <a:pt x="276" y="206"/>
                    <a:pt x="276" y="206"/>
                  </a:cubicBezTo>
                  <a:cubicBezTo>
                    <a:pt x="281" y="195"/>
                    <a:pt x="284" y="183"/>
                    <a:pt x="285" y="171"/>
                  </a:cubicBezTo>
                  <a:lnTo>
                    <a:pt x="304" y="172"/>
                  </a:lnTo>
                  <a:close/>
                  <a:moveTo>
                    <a:pt x="187" y="259"/>
                  </a:moveTo>
                  <a:cubicBezTo>
                    <a:pt x="128" y="277"/>
                    <a:pt x="65" y="245"/>
                    <a:pt x="47" y="186"/>
                  </a:cubicBezTo>
                  <a:cubicBezTo>
                    <a:pt x="28" y="128"/>
                    <a:pt x="60" y="65"/>
                    <a:pt x="118" y="47"/>
                  </a:cubicBezTo>
                  <a:cubicBezTo>
                    <a:pt x="177" y="28"/>
                    <a:pt x="240" y="60"/>
                    <a:pt x="258" y="118"/>
                  </a:cubicBezTo>
                  <a:cubicBezTo>
                    <a:pt x="277" y="177"/>
                    <a:pt x="245" y="240"/>
                    <a:pt x="187" y="25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3" tIns="60941" rIns="121883" bIns="60941" numCol="1" anchor="t" anchorCtr="0" compatLnSpc="1"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</p:grpSp>
      <p:grpSp>
        <p:nvGrpSpPr>
          <p:cNvPr id="67" name="组合 39">
            <a:extLst>
              <a:ext uri="{FF2B5EF4-FFF2-40B4-BE49-F238E27FC236}">
                <a16:creationId xmlns:a16="http://schemas.microsoft.com/office/drawing/2014/main" xmlns="" id="{BBF62049-9291-456E-8E5F-51C3C292F4DD}"/>
              </a:ext>
            </a:extLst>
          </p:cNvPr>
          <p:cNvGrpSpPr/>
          <p:nvPr/>
        </p:nvGrpSpPr>
        <p:grpSpPr>
          <a:xfrm>
            <a:off x="6672292" y="1669708"/>
            <a:ext cx="799028" cy="800380"/>
            <a:chOff x="3382016" y="-276130"/>
            <a:chExt cx="1139585" cy="1141162"/>
          </a:xfrm>
        </p:grpSpPr>
        <p:sp>
          <p:nvSpPr>
            <p:cNvPr id="68" name="Freeform 29">
              <a:extLst>
                <a:ext uri="{FF2B5EF4-FFF2-40B4-BE49-F238E27FC236}">
                  <a16:creationId xmlns:a16="http://schemas.microsoft.com/office/drawing/2014/main" xmlns="" id="{9BAB9D8E-4674-4D2B-AF80-FB13E1F28DC1}"/>
                </a:ext>
              </a:extLst>
            </p:cNvPr>
            <p:cNvSpPr>
              <a:spLocks noEditPoints="1"/>
            </p:cNvSpPr>
            <p:nvPr/>
          </p:nvSpPr>
          <p:spPr bwMode="auto">
            <a:xfrm flipH="1">
              <a:off x="3382016" y="-276130"/>
              <a:ext cx="1139585" cy="1141162"/>
            </a:xfrm>
            <a:custGeom>
              <a:avLst/>
              <a:gdLst>
                <a:gd name="T0" fmla="*/ 305 w 305"/>
                <a:gd name="T1" fmla="*/ 154 h 305"/>
                <a:gd name="T2" fmla="*/ 283 w 305"/>
                <a:gd name="T3" fmla="*/ 120 h 305"/>
                <a:gd name="T4" fmla="*/ 295 w 305"/>
                <a:gd name="T5" fmla="*/ 98 h 305"/>
                <a:gd name="T6" fmla="*/ 260 w 305"/>
                <a:gd name="T7" fmla="*/ 72 h 305"/>
                <a:gd name="T8" fmla="*/ 262 w 305"/>
                <a:gd name="T9" fmla="*/ 46 h 305"/>
                <a:gd name="T10" fmla="*/ 222 w 305"/>
                <a:gd name="T11" fmla="*/ 38 h 305"/>
                <a:gd name="T12" fmla="*/ 214 w 305"/>
                <a:gd name="T13" fmla="*/ 13 h 305"/>
                <a:gd name="T14" fmla="*/ 171 w 305"/>
                <a:gd name="T15" fmla="*/ 20 h 305"/>
                <a:gd name="T16" fmla="*/ 155 w 305"/>
                <a:gd name="T17" fmla="*/ 0 h 305"/>
                <a:gd name="T18" fmla="*/ 120 w 305"/>
                <a:gd name="T19" fmla="*/ 22 h 305"/>
                <a:gd name="T20" fmla="*/ 98 w 305"/>
                <a:gd name="T21" fmla="*/ 11 h 305"/>
                <a:gd name="T22" fmla="*/ 72 w 305"/>
                <a:gd name="T23" fmla="*/ 46 h 305"/>
                <a:gd name="T24" fmla="*/ 46 w 305"/>
                <a:gd name="T25" fmla="*/ 44 h 305"/>
                <a:gd name="T26" fmla="*/ 38 w 305"/>
                <a:gd name="T27" fmla="*/ 84 h 305"/>
                <a:gd name="T28" fmla="*/ 13 w 305"/>
                <a:gd name="T29" fmla="*/ 91 h 305"/>
                <a:gd name="T30" fmla="*/ 20 w 305"/>
                <a:gd name="T31" fmla="*/ 134 h 305"/>
                <a:gd name="T32" fmla="*/ 0 w 305"/>
                <a:gd name="T33" fmla="*/ 151 h 305"/>
                <a:gd name="T34" fmla="*/ 23 w 305"/>
                <a:gd name="T35" fmla="*/ 185 h 305"/>
                <a:gd name="T36" fmla="*/ 11 w 305"/>
                <a:gd name="T37" fmla="*/ 207 h 305"/>
                <a:gd name="T38" fmla="*/ 46 w 305"/>
                <a:gd name="T39" fmla="*/ 234 h 305"/>
                <a:gd name="T40" fmla="*/ 44 w 305"/>
                <a:gd name="T41" fmla="*/ 259 h 305"/>
                <a:gd name="T42" fmla="*/ 84 w 305"/>
                <a:gd name="T43" fmla="*/ 268 h 305"/>
                <a:gd name="T44" fmla="*/ 91 w 305"/>
                <a:gd name="T45" fmla="*/ 292 h 305"/>
                <a:gd name="T46" fmla="*/ 134 w 305"/>
                <a:gd name="T47" fmla="*/ 285 h 305"/>
                <a:gd name="T48" fmla="*/ 151 w 305"/>
                <a:gd name="T49" fmla="*/ 305 h 305"/>
                <a:gd name="T50" fmla="*/ 185 w 305"/>
                <a:gd name="T51" fmla="*/ 283 h 305"/>
                <a:gd name="T52" fmla="*/ 207 w 305"/>
                <a:gd name="T53" fmla="*/ 295 h 305"/>
                <a:gd name="T54" fmla="*/ 234 w 305"/>
                <a:gd name="T55" fmla="*/ 259 h 305"/>
                <a:gd name="T56" fmla="*/ 259 w 305"/>
                <a:gd name="T57" fmla="*/ 261 h 305"/>
                <a:gd name="T58" fmla="*/ 267 w 305"/>
                <a:gd name="T59" fmla="*/ 222 h 305"/>
                <a:gd name="T60" fmla="*/ 292 w 305"/>
                <a:gd name="T61" fmla="*/ 214 h 305"/>
                <a:gd name="T62" fmla="*/ 285 w 305"/>
                <a:gd name="T63" fmla="*/ 171 h 305"/>
                <a:gd name="T64" fmla="*/ 187 w 305"/>
                <a:gd name="T65" fmla="*/ 259 h 305"/>
                <a:gd name="T66" fmla="*/ 118 w 305"/>
                <a:gd name="T67" fmla="*/ 47 h 305"/>
                <a:gd name="T68" fmla="*/ 187 w 305"/>
                <a:gd name="T69" fmla="*/ 259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05" h="305">
                  <a:moveTo>
                    <a:pt x="304" y="172"/>
                  </a:moveTo>
                  <a:cubicBezTo>
                    <a:pt x="305" y="154"/>
                    <a:pt x="305" y="154"/>
                    <a:pt x="305" y="154"/>
                  </a:cubicBezTo>
                  <a:cubicBezTo>
                    <a:pt x="287" y="153"/>
                    <a:pt x="287" y="153"/>
                    <a:pt x="287" y="153"/>
                  </a:cubicBezTo>
                  <a:cubicBezTo>
                    <a:pt x="287" y="142"/>
                    <a:pt x="285" y="131"/>
                    <a:pt x="283" y="120"/>
                  </a:cubicBezTo>
                  <a:cubicBezTo>
                    <a:pt x="300" y="115"/>
                    <a:pt x="300" y="115"/>
                    <a:pt x="300" y="115"/>
                  </a:cubicBezTo>
                  <a:cubicBezTo>
                    <a:pt x="295" y="98"/>
                    <a:pt x="295" y="98"/>
                    <a:pt x="295" y="98"/>
                  </a:cubicBezTo>
                  <a:cubicBezTo>
                    <a:pt x="277" y="103"/>
                    <a:pt x="277" y="103"/>
                    <a:pt x="277" y="103"/>
                  </a:cubicBezTo>
                  <a:cubicBezTo>
                    <a:pt x="273" y="92"/>
                    <a:pt x="267" y="81"/>
                    <a:pt x="260" y="72"/>
                  </a:cubicBezTo>
                  <a:cubicBezTo>
                    <a:pt x="273" y="60"/>
                    <a:pt x="273" y="60"/>
                    <a:pt x="273" y="60"/>
                  </a:cubicBezTo>
                  <a:cubicBezTo>
                    <a:pt x="262" y="46"/>
                    <a:pt x="262" y="46"/>
                    <a:pt x="262" y="46"/>
                  </a:cubicBezTo>
                  <a:cubicBezTo>
                    <a:pt x="248" y="58"/>
                    <a:pt x="248" y="58"/>
                    <a:pt x="248" y="58"/>
                  </a:cubicBezTo>
                  <a:cubicBezTo>
                    <a:pt x="240" y="50"/>
                    <a:pt x="231" y="43"/>
                    <a:pt x="222" y="38"/>
                  </a:cubicBezTo>
                  <a:cubicBezTo>
                    <a:pt x="230" y="22"/>
                    <a:pt x="230" y="22"/>
                    <a:pt x="230" y="22"/>
                  </a:cubicBezTo>
                  <a:cubicBezTo>
                    <a:pt x="214" y="13"/>
                    <a:pt x="214" y="13"/>
                    <a:pt x="214" y="13"/>
                  </a:cubicBezTo>
                  <a:cubicBezTo>
                    <a:pt x="206" y="30"/>
                    <a:pt x="206" y="30"/>
                    <a:pt x="206" y="30"/>
                  </a:cubicBezTo>
                  <a:cubicBezTo>
                    <a:pt x="195" y="24"/>
                    <a:pt x="183" y="21"/>
                    <a:pt x="171" y="20"/>
                  </a:cubicBezTo>
                  <a:cubicBezTo>
                    <a:pt x="172" y="1"/>
                    <a:pt x="172" y="1"/>
                    <a:pt x="172" y="1"/>
                  </a:cubicBezTo>
                  <a:cubicBezTo>
                    <a:pt x="155" y="0"/>
                    <a:pt x="155" y="0"/>
                    <a:pt x="155" y="0"/>
                  </a:cubicBezTo>
                  <a:cubicBezTo>
                    <a:pt x="153" y="18"/>
                    <a:pt x="153" y="18"/>
                    <a:pt x="153" y="18"/>
                  </a:cubicBezTo>
                  <a:cubicBezTo>
                    <a:pt x="142" y="18"/>
                    <a:pt x="131" y="20"/>
                    <a:pt x="120" y="22"/>
                  </a:cubicBezTo>
                  <a:cubicBezTo>
                    <a:pt x="115" y="5"/>
                    <a:pt x="115" y="5"/>
                    <a:pt x="115" y="5"/>
                  </a:cubicBezTo>
                  <a:cubicBezTo>
                    <a:pt x="98" y="11"/>
                    <a:pt x="98" y="11"/>
                    <a:pt x="98" y="11"/>
                  </a:cubicBezTo>
                  <a:cubicBezTo>
                    <a:pt x="103" y="28"/>
                    <a:pt x="103" y="28"/>
                    <a:pt x="103" y="28"/>
                  </a:cubicBezTo>
                  <a:cubicBezTo>
                    <a:pt x="92" y="32"/>
                    <a:pt x="81" y="39"/>
                    <a:pt x="72" y="46"/>
                  </a:cubicBezTo>
                  <a:cubicBezTo>
                    <a:pt x="60" y="32"/>
                    <a:pt x="60" y="32"/>
                    <a:pt x="60" y="32"/>
                  </a:cubicBezTo>
                  <a:cubicBezTo>
                    <a:pt x="46" y="44"/>
                    <a:pt x="46" y="44"/>
                    <a:pt x="46" y="44"/>
                  </a:cubicBezTo>
                  <a:cubicBezTo>
                    <a:pt x="58" y="57"/>
                    <a:pt x="58" y="57"/>
                    <a:pt x="58" y="57"/>
                  </a:cubicBezTo>
                  <a:cubicBezTo>
                    <a:pt x="50" y="65"/>
                    <a:pt x="43" y="74"/>
                    <a:pt x="38" y="84"/>
                  </a:cubicBezTo>
                  <a:cubicBezTo>
                    <a:pt x="22" y="75"/>
                    <a:pt x="22" y="75"/>
                    <a:pt x="22" y="75"/>
                  </a:cubicBezTo>
                  <a:cubicBezTo>
                    <a:pt x="13" y="91"/>
                    <a:pt x="13" y="91"/>
                    <a:pt x="13" y="91"/>
                  </a:cubicBezTo>
                  <a:cubicBezTo>
                    <a:pt x="30" y="99"/>
                    <a:pt x="30" y="99"/>
                    <a:pt x="30" y="99"/>
                  </a:cubicBezTo>
                  <a:cubicBezTo>
                    <a:pt x="25" y="110"/>
                    <a:pt x="21" y="122"/>
                    <a:pt x="20" y="134"/>
                  </a:cubicBezTo>
                  <a:cubicBezTo>
                    <a:pt x="2" y="133"/>
                    <a:pt x="2" y="133"/>
                    <a:pt x="2" y="133"/>
                  </a:cubicBezTo>
                  <a:cubicBezTo>
                    <a:pt x="0" y="151"/>
                    <a:pt x="0" y="151"/>
                    <a:pt x="0" y="151"/>
                  </a:cubicBezTo>
                  <a:cubicBezTo>
                    <a:pt x="18" y="152"/>
                    <a:pt x="18" y="152"/>
                    <a:pt x="18" y="152"/>
                  </a:cubicBezTo>
                  <a:cubicBezTo>
                    <a:pt x="18" y="163"/>
                    <a:pt x="20" y="174"/>
                    <a:pt x="23" y="185"/>
                  </a:cubicBezTo>
                  <a:cubicBezTo>
                    <a:pt x="5" y="190"/>
                    <a:pt x="5" y="190"/>
                    <a:pt x="5" y="190"/>
                  </a:cubicBezTo>
                  <a:cubicBezTo>
                    <a:pt x="11" y="207"/>
                    <a:pt x="11" y="207"/>
                    <a:pt x="11" y="207"/>
                  </a:cubicBezTo>
                  <a:cubicBezTo>
                    <a:pt x="28" y="202"/>
                    <a:pt x="28" y="202"/>
                    <a:pt x="28" y="202"/>
                  </a:cubicBezTo>
                  <a:cubicBezTo>
                    <a:pt x="32" y="213"/>
                    <a:pt x="38" y="224"/>
                    <a:pt x="46" y="234"/>
                  </a:cubicBezTo>
                  <a:cubicBezTo>
                    <a:pt x="32" y="245"/>
                    <a:pt x="32" y="245"/>
                    <a:pt x="32" y="245"/>
                  </a:cubicBezTo>
                  <a:cubicBezTo>
                    <a:pt x="44" y="259"/>
                    <a:pt x="44" y="259"/>
                    <a:pt x="44" y="259"/>
                  </a:cubicBezTo>
                  <a:cubicBezTo>
                    <a:pt x="57" y="247"/>
                    <a:pt x="57" y="247"/>
                    <a:pt x="57" y="247"/>
                  </a:cubicBezTo>
                  <a:cubicBezTo>
                    <a:pt x="65" y="255"/>
                    <a:pt x="74" y="262"/>
                    <a:pt x="84" y="268"/>
                  </a:cubicBezTo>
                  <a:cubicBezTo>
                    <a:pt x="75" y="284"/>
                    <a:pt x="75" y="284"/>
                    <a:pt x="75" y="284"/>
                  </a:cubicBezTo>
                  <a:cubicBezTo>
                    <a:pt x="91" y="292"/>
                    <a:pt x="91" y="292"/>
                    <a:pt x="91" y="292"/>
                  </a:cubicBezTo>
                  <a:cubicBezTo>
                    <a:pt x="99" y="275"/>
                    <a:pt x="99" y="275"/>
                    <a:pt x="99" y="275"/>
                  </a:cubicBezTo>
                  <a:cubicBezTo>
                    <a:pt x="110" y="280"/>
                    <a:pt x="122" y="284"/>
                    <a:pt x="134" y="285"/>
                  </a:cubicBezTo>
                  <a:cubicBezTo>
                    <a:pt x="133" y="304"/>
                    <a:pt x="133" y="304"/>
                    <a:pt x="133" y="304"/>
                  </a:cubicBezTo>
                  <a:cubicBezTo>
                    <a:pt x="151" y="305"/>
                    <a:pt x="151" y="305"/>
                    <a:pt x="151" y="305"/>
                  </a:cubicBezTo>
                  <a:cubicBezTo>
                    <a:pt x="152" y="287"/>
                    <a:pt x="152" y="287"/>
                    <a:pt x="152" y="287"/>
                  </a:cubicBezTo>
                  <a:cubicBezTo>
                    <a:pt x="163" y="287"/>
                    <a:pt x="174" y="285"/>
                    <a:pt x="185" y="283"/>
                  </a:cubicBezTo>
                  <a:cubicBezTo>
                    <a:pt x="190" y="300"/>
                    <a:pt x="190" y="300"/>
                    <a:pt x="190" y="300"/>
                  </a:cubicBezTo>
                  <a:cubicBezTo>
                    <a:pt x="207" y="295"/>
                    <a:pt x="207" y="295"/>
                    <a:pt x="207" y="295"/>
                  </a:cubicBezTo>
                  <a:cubicBezTo>
                    <a:pt x="202" y="277"/>
                    <a:pt x="202" y="277"/>
                    <a:pt x="202" y="277"/>
                  </a:cubicBezTo>
                  <a:cubicBezTo>
                    <a:pt x="214" y="273"/>
                    <a:pt x="224" y="267"/>
                    <a:pt x="234" y="259"/>
                  </a:cubicBezTo>
                  <a:cubicBezTo>
                    <a:pt x="245" y="273"/>
                    <a:pt x="245" y="273"/>
                    <a:pt x="245" y="273"/>
                  </a:cubicBezTo>
                  <a:cubicBezTo>
                    <a:pt x="259" y="261"/>
                    <a:pt x="259" y="261"/>
                    <a:pt x="259" y="261"/>
                  </a:cubicBezTo>
                  <a:cubicBezTo>
                    <a:pt x="247" y="248"/>
                    <a:pt x="247" y="248"/>
                    <a:pt x="247" y="248"/>
                  </a:cubicBezTo>
                  <a:cubicBezTo>
                    <a:pt x="255" y="240"/>
                    <a:pt x="262" y="231"/>
                    <a:pt x="267" y="222"/>
                  </a:cubicBezTo>
                  <a:cubicBezTo>
                    <a:pt x="284" y="230"/>
                    <a:pt x="284" y="230"/>
                    <a:pt x="284" y="230"/>
                  </a:cubicBezTo>
                  <a:cubicBezTo>
                    <a:pt x="292" y="214"/>
                    <a:pt x="292" y="214"/>
                    <a:pt x="292" y="214"/>
                  </a:cubicBezTo>
                  <a:cubicBezTo>
                    <a:pt x="276" y="206"/>
                    <a:pt x="276" y="206"/>
                    <a:pt x="276" y="206"/>
                  </a:cubicBezTo>
                  <a:cubicBezTo>
                    <a:pt x="281" y="195"/>
                    <a:pt x="284" y="183"/>
                    <a:pt x="285" y="171"/>
                  </a:cubicBezTo>
                  <a:lnTo>
                    <a:pt x="304" y="172"/>
                  </a:lnTo>
                  <a:close/>
                  <a:moveTo>
                    <a:pt x="187" y="259"/>
                  </a:moveTo>
                  <a:cubicBezTo>
                    <a:pt x="128" y="277"/>
                    <a:pt x="65" y="245"/>
                    <a:pt x="47" y="186"/>
                  </a:cubicBezTo>
                  <a:cubicBezTo>
                    <a:pt x="28" y="128"/>
                    <a:pt x="60" y="65"/>
                    <a:pt x="118" y="47"/>
                  </a:cubicBezTo>
                  <a:cubicBezTo>
                    <a:pt x="177" y="28"/>
                    <a:pt x="240" y="60"/>
                    <a:pt x="258" y="118"/>
                  </a:cubicBezTo>
                  <a:cubicBezTo>
                    <a:pt x="277" y="177"/>
                    <a:pt x="245" y="240"/>
                    <a:pt x="187" y="25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3" tIns="60941" rIns="121883" bIns="60941" numCol="1" anchor="t" anchorCtr="0" compatLnSpc="1"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69" name="Freeform 30">
              <a:extLst>
                <a:ext uri="{FF2B5EF4-FFF2-40B4-BE49-F238E27FC236}">
                  <a16:creationId xmlns:a16="http://schemas.microsoft.com/office/drawing/2014/main" xmlns="" id="{24D3CEBA-1192-4F48-A7D8-0847F4737DC9}"/>
                </a:ext>
              </a:extLst>
            </p:cNvPr>
            <p:cNvSpPr/>
            <p:nvPr/>
          </p:nvSpPr>
          <p:spPr bwMode="auto">
            <a:xfrm flipH="1">
              <a:off x="3552675" y="-62261"/>
              <a:ext cx="764452" cy="766028"/>
            </a:xfrm>
            <a:custGeom>
              <a:avLst/>
              <a:gdLst>
                <a:gd name="T0" fmla="*/ 190 w 205"/>
                <a:gd name="T1" fmla="*/ 74 h 205"/>
                <a:gd name="T2" fmla="*/ 131 w 205"/>
                <a:gd name="T3" fmla="*/ 190 h 205"/>
                <a:gd name="T4" fmla="*/ 15 w 205"/>
                <a:gd name="T5" fmla="*/ 130 h 205"/>
                <a:gd name="T6" fmla="*/ 74 w 205"/>
                <a:gd name="T7" fmla="*/ 15 h 205"/>
                <a:gd name="T8" fmla="*/ 190 w 205"/>
                <a:gd name="T9" fmla="*/ 74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5" h="205">
                  <a:moveTo>
                    <a:pt x="190" y="74"/>
                  </a:moveTo>
                  <a:cubicBezTo>
                    <a:pt x="205" y="123"/>
                    <a:pt x="179" y="174"/>
                    <a:pt x="131" y="190"/>
                  </a:cubicBezTo>
                  <a:cubicBezTo>
                    <a:pt x="82" y="205"/>
                    <a:pt x="31" y="179"/>
                    <a:pt x="15" y="130"/>
                  </a:cubicBezTo>
                  <a:cubicBezTo>
                    <a:pt x="0" y="82"/>
                    <a:pt x="27" y="31"/>
                    <a:pt x="74" y="15"/>
                  </a:cubicBezTo>
                  <a:cubicBezTo>
                    <a:pt x="123" y="0"/>
                    <a:pt x="174" y="26"/>
                    <a:pt x="190" y="7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3" tIns="60941" rIns="121883" bIns="60941" numCol="1" anchor="t" anchorCtr="0" compatLnSpc="1"/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</a:rPr>
                <a:t>A</a:t>
              </a:r>
              <a:endParaRPr lang="zh-CN" altLang="en-US" sz="2400" dirty="0">
                <a:solidFill>
                  <a:schemeClr val="bg1"/>
                </a:solidFill>
              </a:endParaRPr>
            </a:p>
          </p:txBody>
        </p:sp>
      </p:grpSp>
      <p:sp>
        <p:nvSpPr>
          <p:cNvPr id="70" name="文本框 8">
            <a:extLst>
              <a:ext uri="{FF2B5EF4-FFF2-40B4-BE49-F238E27FC236}">
                <a16:creationId xmlns:a16="http://schemas.microsoft.com/office/drawing/2014/main" xmlns="" id="{A097E0C8-F2D8-4443-B6AF-29F81DF41740}"/>
              </a:ext>
            </a:extLst>
          </p:cNvPr>
          <p:cNvSpPr txBox="1"/>
          <p:nvPr/>
        </p:nvSpPr>
        <p:spPr>
          <a:xfrm>
            <a:off x="7880574" y="1779971"/>
            <a:ext cx="2665506" cy="43857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lIns="68573" tIns="34286" rIns="68573" bIns="34286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面向对象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文本框 8">
            <a:extLst>
              <a:ext uri="{FF2B5EF4-FFF2-40B4-BE49-F238E27FC236}">
                <a16:creationId xmlns:a16="http://schemas.microsoft.com/office/drawing/2014/main" xmlns="" id="{65C02900-98D5-4BD1-982B-DF7C3269FA62}"/>
              </a:ext>
            </a:extLst>
          </p:cNvPr>
          <p:cNvSpPr txBox="1"/>
          <p:nvPr/>
        </p:nvSpPr>
        <p:spPr>
          <a:xfrm>
            <a:off x="7880573" y="2777759"/>
            <a:ext cx="2665507" cy="43857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lIns="68573" tIns="34286" rIns="68573" bIns="34286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类与对象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文本框 8">
            <a:extLst>
              <a:ext uri="{FF2B5EF4-FFF2-40B4-BE49-F238E27FC236}">
                <a16:creationId xmlns:a16="http://schemas.microsoft.com/office/drawing/2014/main" xmlns="" id="{DA86CE57-F8EE-46E8-944F-CD890A21C6E9}"/>
              </a:ext>
            </a:extLst>
          </p:cNvPr>
          <p:cNvSpPr txBox="1"/>
          <p:nvPr/>
        </p:nvSpPr>
        <p:spPr>
          <a:xfrm>
            <a:off x="7880572" y="4651855"/>
            <a:ext cx="2665506" cy="43857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lIns="68573" tIns="34286" rIns="68573" bIns="34286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编程范式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文本框 8">
            <a:extLst>
              <a:ext uri="{FF2B5EF4-FFF2-40B4-BE49-F238E27FC236}">
                <a16:creationId xmlns:a16="http://schemas.microsoft.com/office/drawing/2014/main" xmlns="" id="{75179BA1-0B1C-4A4C-B9C0-CB7BC8C942A2}"/>
              </a:ext>
            </a:extLst>
          </p:cNvPr>
          <p:cNvSpPr txBox="1"/>
          <p:nvPr/>
        </p:nvSpPr>
        <p:spPr>
          <a:xfrm>
            <a:off x="7880574" y="3717223"/>
            <a:ext cx="2665506" cy="43857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lIns="68573" tIns="34286" rIns="68573" bIns="34286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对象初始化，回收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35" grpId="0" animBg="1"/>
      <p:bldP spid="39" grpId="0" animBg="1"/>
      <p:bldP spid="40" grpId="0" animBg="1"/>
      <p:bldP spid="44" grpId="0" animBg="1"/>
      <p:bldP spid="45" grpId="0" animBg="1"/>
      <p:bldP spid="70" grpId="0" animBg="1"/>
      <p:bldP spid="71" grpId="0" animBg="1"/>
      <p:bldP spid="72" grpId="0" animBg="1"/>
      <p:bldP spid="73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7E7412D6-11DE-446F-941D-8F3B401C10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550" y="265566"/>
            <a:ext cx="344282" cy="344282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B3B4FC35-15BB-407A-959B-24BC84CB680B}"/>
              </a:ext>
            </a:extLst>
          </p:cNvPr>
          <p:cNvSpPr txBox="1"/>
          <p:nvPr/>
        </p:nvSpPr>
        <p:spPr>
          <a:xfrm>
            <a:off x="608832" y="265592"/>
            <a:ext cx="49400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IOC</a:t>
            </a:r>
            <a:r>
              <a:rPr kumimoji="1"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概述</a:t>
            </a:r>
            <a:r>
              <a:rPr kumimoji="1"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</a:t>
            </a:r>
            <a:r>
              <a:rPr kumimoji="1"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注入类型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90EF5A34-920A-4C23-9AFC-CCE523E3A84A}"/>
              </a:ext>
            </a:extLst>
          </p:cNvPr>
          <p:cNvSpPr txBox="1"/>
          <p:nvPr/>
        </p:nvSpPr>
        <p:spPr>
          <a:xfrm>
            <a:off x="748528" y="1214848"/>
            <a:ext cx="93229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u"/>
            </a:pP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构造函数注入：调用类的构造函数，将接口实现类通过构造函数变量传入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4F7BBAFE-22C2-44A8-929B-D3716F692D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380" y="2243285"/>
            <a:ext cx="5247619" cy="237142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4DFE9239-1467-4C4F-825F-9F27E1940B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34697" y="2243285"/>
            <a:ext cx="5119628" cy="23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616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7E7412D6-11DE-446F-941D-8F3B401C10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550" y="265566"/>
            <a:ext cx="344282" cy="344282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B3B4FC35-15BB-407A-959B-24BC84CB680B}"/>
              </a:ext>
            </a:extLst>
          </p:cNvPr>
          <p:cNvSpPr txBox="1"/>
          <p:nvPr/>
        </p:nvSpPr>
        <p:spPr>
          <a:xfrm>
            <a:off x="608832" y="265592"/>
            <a:ext cx="49400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IOC</a:t>
            </a:r>
            <a:r>
              <a:rPr kumimoji="1"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概述</a:t>
            </a:r>
            <a:r>
              <a:rPr kumimoji="1"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</a:t>
            </a:r>
            <a:r>
              <a:rPr kumimoji="1"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注入类型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90EF5A34-920A-4C23-9AFC-CCE523E3A84A}"/>
              </a:ext>
            </a:extLst>
          </p:cNvPr>
          <p:cNvSpPr txBox="1"/>
          <p:nvPr/>
        </p:nvSpPr>
        <p:spPr>
          <a:xfrm>
            <a:off x="748528" y="1214848"/>
            <a:ext cx="93229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u"/>
            </a:pP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属性注入：通过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setter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方法完成所需依赖类的注入，更加灵活方便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B16A7F5F-70AD-4A2C-84E0-42CBABB1BF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528" y="1857571"/>
            <a:ext cx="4894626" cy="282693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1C23745B-6E20-4FD7-8A1A-449221DA99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9845" y="1857571"/>
            <a:ext cx="5203627" cy="2826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210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7E7412D6-11DE-446F-941D-8F3B401C10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550" y="265566"/>
            <a:ext cx="344282" cy="344282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B3B4FC35-15BB-407A-959B-24BC84CB680B}"/>
              </a:ext>
            </a:extLst>
          </p:cNvPr>
          <p:cNvSpPr txBox="1"/>
          <p:nvPr/>
        </p:nvSpPr>
        <p:spPr>
          <a:xfrm>
            <a:off x="608832" y="265592"/>
            <a:ext cx="49400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IOC</a:t>
            </a:r>
            <a:r>
              <a:rPr kumimoji="1"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概述</a:t>
            </a:r>
            <a:r>
              <a:rPr kumimoji="1"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</a:t>
            </a:r>
            <a:r>
              <a:rPr kumimoji="1"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注入类型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90EF5A34-920A-4C23-9AFC-CCE523E3A84A}"/>
              </a:ext>
            </a:extLst>
          </p:cNvPr>
          <p:cNvSpPr txBox="1"/>
          <p:nvPr/>
        </p:nvSpPr>
        <p:spPr>
          <a:xfrm>
            <a:off x="748528" y="1214848"/>
            <a:ext cx="93229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u"/>
            </a:pP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接口注入：调用类所有依赖注入的方法抽取到接口中，调用类通过实现接口来提供注入方法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0F6F42FB-55A7-4AED-9F0D-526D7790BD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527" y="2241843"/>
            <a:ext cx="5482455" cy="72381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FA4BDEAC-6EF8-4823-82AE-D476039771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8528" y="3138825"/>
            <a:ext cx="5482455" cy="321904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xmlns="" id="{3442860E-5EBB-41ED-A295-102CEF124B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01492" y="2603748"/>
            <a:ext cx="5013382" cy="2229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218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7E7412D6-11DE-446F-941D-8F3B401C10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550" y="265566"/>
            <a:ext cx="344282" cy="344282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B3B4FC35-15BB-407A-959B-24BC84CB680B}"/>
              </a:ext>
            </a:extLst>
          </p:cNvPr>
          <p:cNvSpPr txBox="1"/>
          <p:nvPr/>
        </p:nvSpPr>
        <p:spPr>
          <a:xfrm>
            <a:off x="608832" y="265592"/>
            <a:ext cx="49400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IOC</a:t>
            </a:r>
            <a:r>
              <a:rPr kumimoji="1"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概述</a:t>
            </a:r>
            <a:r>
              <a:rPr kumimoji="1"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</a:t>
            </a:r>
            <a:r>
              <a:rPr kumimoji="1"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注入方法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90EF5A34-920A-4C23-9AFC-CCE523E3A84A}"/>
              </a:ext>
            </a:extLst>
          </p:cNvPr>
          <p:cNvSpPr txBox="1"/>
          <p:nvPr/>
        </p:nvSpPr>
        <p:spPr>
          <a:xfrm>
            <a:off x="748528" y="1214848"/>
            <a:ext cx="93229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注入方法：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spring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作为容器，提供了配置文件以及注解的方式来描述类与类之间的关系，自动完成依赖注入和初始化的工作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1200150" lvl="2" indent="-285750">
              <a:buFont typeface="Wingdings" panose="05000000000000000000" pitchFamily="2" charset="2"/>
              <a:buChar char="u"/>
            </a:pP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完成这些的核心机制是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Java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的反射机制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08AB32C1-03A1-4415-8BA3-A25307E060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528" y="2692176"/>
            <a:ext cx="11209524" cy="2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149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3008670" y="2806700"/>
            <a:ext cx="1565787" cy="539810"/>
          </a:xfrm>
          <a:prstGeom prst="roundRect">
            <a:avLst>
              <a:gd name="adj" fmla="val 50000"/>
            </a:avLst>
          </a:prstGeom>
          <a:noFill/>
          <a:ln>
            <a:solidFill>
              <a:srgbClr val="E748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2" name="组 1"/>
          <p:cNvGrpSpPr/>
          <p:nvPr/>
        </p:nvGrpSpPr>
        <p:grpSpPr>
          <a:xfrm>
            <a:off x="3547058" y="2827031"/>
            <a:ext cx="489010" cy="489010"/>
            <a:chOff x="4368800" y="2829601"/>
            <a:chExt cx="673100" cy="673100"/>
          </a:xfrm>
        </p:grpSpPr>
        <p:sp>
          <p:nvSpPr>
            <p:cNvPr id="4" name="椭圆 3"/>
            <p:cNvSpPr/>
            <p:nvPr/>
          </p:nvSpPr>
          <p:spPr>
            <a:xfrm>
              <a:off x="4368800" y="2829601"/>
              <a:ext cx="673100" cy="673100"/>
            </a:xfrm>
            <a:prstGeom prst="ellipse">
              <a:avLst/>
            </a:prstGeom>
            <a:solidFill>
              <a:srgbClr val="E748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400" dirty="0"/>
                <a:t>   </a:t>
              </a: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4481434" y="2891434"/>
              <a:ext cx="369917" cy="5507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0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4</a:t>
              </a:r>
              <a:endParaRPr kumimoji="1" lang="zh-CN" altLang="en-US" sz="2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sp>
        <p:nvSpPr>
          <p:cNvPr id="7" name="圆角矩形 6"/>
          <p:cNvSpPr/>
          <p:nvPr/>
        </p:nvSpPr>
        <p:spPr>
          <a:xfrm>
            <a:off x="4602619" y="2806700"/>
            <a:ext cx="4973999" cy="561114"/>
          </a:xfrm>
          <a:prstGeom prst="roundRect">
            <a:avLst>
              <a:gd name="adj" fmla="val 50000"/>
            </a:avLst>
          </a:prstGeom>
          <a:solidFill>
            <a:srgbClr val="E748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动手实现</a:t>
            </a:r>
            <a:r>
              <a:rPr kumimoji="1" lang="en-US" altLang="zh-CN" dirty="0"/>
              <a:t>IOC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3165988" y="2871953"/>
            <a:ext cx="331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第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3999910" y="2871953"/>
            <a:ext cx="331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18582666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3A5559BC-3C21-41DD-A1FA-27F25810CC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550" y="265566"/>
            <a:ext cx="344282" cy="344282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26457BA8-203B-435E-86EB-95D29A719E6A}"/>
              </a:ext>
            </a:extLst>
          </p:cNvPr>
          <p:cNvSpPr txBox="1"/>
          <p:nvPr/>
        </p:nvSpPr>
        <p:spPr>
          <a:xfrm>
            <a:off x="608832" y="265592"/>
            <a:ext cx="49400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自己动手实现</a:t>
            </a:r>
            <a:r>
              <a:rPr kumimoji="1"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IOC</a:t>
            </a:r>
            <a:endParaRPr kumimoji="1"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88E42B2C-F7BD-416C-8ABE-7D59AD2E3C89}"/>
              </a:ext>
            </a:extLst>
          </p:cNvPr>
          <p:cNvSpPr txBox="1"/>
          <p:nvPr/>
        </p:nvSpPr>
        <p:spPr>
          <a:xfrm>
            <a:off x="748528" y="1214848"/>
            <a:ext cx="93229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核心点：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1200150" lvl="2" indent="-285750">
              <a:buFont typeface="Wingdings" panose="05000000000000000000" pitchFamily="2" charset="2"/>
              <a:buChar char="u"/>
            </a:pP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读取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XML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文件，解析文件内容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1200150" lvl="2" indent="-285750">
              <a:buFont typeface="Wingdings" panose="05000000000000000000" pitchFamily="2" charset="2"/>
              <a:buChar char="u"/>
            </a:pP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通过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java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反射实现对象的创建和管理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73639D1A-F7A5-4033-BE6A-0D5BD8F537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4884" y="951311"/>
            <a:ext cx="4209524" cy="5723809"/>
          </a:xfrm>
          <a:prstGeom prst="rect">
            <a:avLst/>
          </a:prstGeom>
        </p:spPr>
      </p:pic>
      <p:sp>
        <p:nvSpPr>
          <p:cNvPr id="6" name="对话气泡: 椭圆形 5">
            <a:extLst>
              <a:ext uri="{FF2B5EF4-FFF2-40B4-BE49-F238E27FC236}">
                <a16:creationId xmlns:a16="http://schemas.microsoft.com/office/drawing/2014/main" xmlns="" id="{0FAD5C33-88EF-4892-99DC-D2207858AEA2}"/>
              </a:ext>
            </a:extLst>
          </p:cNvPr>
          <p:cNvSpPr/>
          <p:nvPr/>
        </p:nvSpPr>
        <p:spPr>
          <a:xfrm>
            <a:off x="2987039" y="3075163"/>
            <a:ext cx="2847703" cy="1476103"/>
          </a:xfrm>
          <a:prstGeom prst="wedgeEllipseCallout">
            <a:avLst>
              <a:gd name="adj1" fmla="val 126355"/>
              <a:gd name="adj2" fmla="val 6718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实现</a:t>
            </a:r>
            <a:r>
              <a:rPr lang="en-US" altLang="zh-CN" dirty="0"/>
              <a:t>bean</a:t>
            </a:r>
            <a:r>
              <a:rPr lang="zh-CN" altLang="en-US" dirty="0"/>
              <a:t>管理的接口和实现类</a:t>
            </a:r>
          </a:p>
        </p:txBody>
      </p:sp>
    </p:spTree>
    <p:extLst>
      <p:ext uri="{BB962C8B-B14F-4D97-AF65-F5344CB8AC3E}">
        <p14:creationId xmlns:p14="http://schemas.microsoft.com/office/powerpoint/2010/main" val="1762616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3A5559BC-3C21-41DD-A1FA-27F25810CC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550" y="265566"/>
            <a:ext cx="344282" cy="344282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26457BA8-203B-435E-86EB-95D29A719E6A}"/>
              </a:ext>
            </a:extLst>
          </p:cNvPr>
          <p:cNvSpPr txBox="1"/>
          <p:nvPr/>
        </p:nvSpPr>
        <p:spPr>
          <a:xfrm>
            <a:off x="608832" y="265592"/>
            <a:ext cx="49400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自己动手实现</a:t>
            </a:r>
            <a:r>
              <a:rPr kumimoji="1"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IOC</a:t>
            </a:r>
            <a:endParaRPr kumimoji="1"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88E42B2C-F7BD-416C-8ABE-7D59AD2E3C89}"/>
              </a:ext>
            </a:extLst>
          </p:cNvPr>
          <p:cNvSpPr txBox="1"/>
          <p:nvPr/>
        </p:nvSpPr>
        <p:spPr>
          <a:xfrm>
            <a:off x="0" y="753183"/>
            <a:ext cx="9322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核心代码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xmlns="" id="{71B7E7E9-2CA6-4844-8D8B-40E871EC76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833" y="3074717"/>
            <a:ext cx="9590476" cy="359047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xmlns="" id="{F89E3796-97BD-48D7-8E95-C492289EB5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833" y="1330860"/>
            <a:ext cx="9590477" cy="1285714"/>
          </a:xfrm>
          <a:prstGeom prst="rect">
            <a:avLst/>
          </a:prstGeom>
        </p:spPr>
      </p:pic>
      <p:sp>
        <p:nvSpPr>
          <p:cNvPr id="10" name="对话气泡: 椭圆形 9">
            <a:extLst>
              <a:ext uri="{FF2B5EF4-FFF2-40B4-BE49-F238E27FC236}">
                <a16:creationId xmlns:a16="http://schemas.microsoft.com/office/drawing/2014/main" xmlns="" id="{AD125C44-909F-4DF0-A6FD-94122CD1AB42}"/>
              </a:ext>
            </a:extLst>
          </p:cNvPr>
          <p:cNvSpPr/>
          <p:nvPr/>
        </p:nvSpPr>
        <p:spPr>
          <a:xfrm>
            <a:off x="10199309" y="560307"/>
            <a:ext cx="1917805" cy="1000920"/>
          </a:xfrm>
          <a:prstGeom prst="wedgeEllipseCallout">
            <a:avLst>
              <a:gd name="adj1" fmla="val -97318"/>
              <a:gd name="adj2" fmla="val 792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创建</a:t>
            </a:r>
            <a:r>
              <a:rPr lang="en-US" altLang="zh-CN" dirty="0"/>
              <a:t>bean</a:t>
            </a:r>
            <a:endParaRPr lang="zh-CN" altLang="en-US" dirty="0"/>
          </a:p>
        </p:txBody>
      </p:sp>
      <p:sp>
        <p:nvSpPr>
          <p:cNvPr id="11" name="对话气泡: 椭圆形 10">
            <a:extLst>
              <a:ext uri="{FF2B5EF4-FFF2-40B4-BE49-F238E27FC236}">
                <a16:creationId xmlns:a16="http://schemas.microsoft.com/office/drawing/2014/main" xmlns="" id="{56BDF43D-5EDF-430D-8A79-28D74FB34FF3}"/>
              </a:ext>
            </a:extLst>
          </p:cNvPr>
          <p:cNvSpPr/>
          <p:nvPr/>
        </p:nvSpPr>
        <p:spPr>
          <a:xfrm>
            <a:off x="10274195" y="2116114"/>
            <a:ext cx="1917805" cy="1000920"/>
          </a:xfrm>
          <a:prstGeom prst="wedgeEllipseCallout">
            <a:avLst>
              <a:gd name="adj1" fmla="val -97318"/>
              <a:gd name="adj2" fmla="val 792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注入属性</a:t>
            </a:r>
          </a:p>
        </p:txBody>
      </p:sp>
    </p:spTree>
    <p:extLst>
      <p:ext uri="{BB962C8B-B14F-4D97-AF65-F5344CB8AC3E}">
        <p14:creationId xmlns:p14="http://schemas.microsoft.com/office/powerpoint/2010/main" val="1666601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3A5559BC-3C21-41DD-A1FA-27F25810CC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550" y="265566"/>
            <a:ext cx="344282" cy="344282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26457BA8-203B-435E-86EB-95D29A719E6A}"/>
              </a:ext>
            </a:extLst>
          </p:cNvPr>
          <p:cNvSpPr txBox="1"/>
          <p:nvPr/>
        </p:nvSpPr>
        <p:spPr>
          <a:xfrm>
            <a:off x="608832" y="265592"/>
            <a:ext cx="49400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自己动手实现</a:t>
            </a:r>
            <a:r>
              <a:rPr kumimoji="1"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IOC</a:t>
            </a:r>
            <a:endParaRPr kumimoji="1"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88E42B2C-F7BD-416C-8ABE-7D59AD2E3C89}"/>
              </a:ext>
            </a:extLst>
          </p:cNvPr>
          <p:cNvSpPr txBox="1"/>
          <p:nvPr/>
        </p:nvSpPr>
        <p:spPr>
          <a:xfrm>
            <a:off x="0" y="753183"/>
            <a:ext cx="93229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自己动手实现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IOC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功能，可尝试增加扫描路径，或者注解的方式来注册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bean</a:t>
            </a:r>
          </a:p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Java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反射机制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可参照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Spring IOC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的源码（下节内容）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041706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3008670" y="2806700"/>
            <a:ext cx="1565787" cy="539810"/>
          </a:xfrm>
          <a:prstGeom prst="roundRect">
            <a:avLst>
              <a:gd name="adj" fmla="val 50000"/>
            </a:avLst>
          </a:prstGeom>
          <a:noFill/>
          <a:ln>
            <a:solidFill>
              <a:srgbClr val="E748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2" name="组 1"/>
          <p:cNvGrpSpPr/>
          <p:nvPr/>
        </p:nvGrpSpPr>
        <p:grpSpPr>
          <a:xfrm>
            <a:off x="3547058" y="2827031"/>
            <a:ext cx="489010" cy="489010"/>
            <a:chOff x="4368800" y="2829601"/>
            <a:chExt cx="673100" cy="673100"/>
          </a:xfrm>
        </p:grpSpPr>
        <p:sp>
          <p:nvSpPr>
            <p:cNvPr id="4" name="椭圆 3"/>
            <p:cNvSpPr/>
            <p:nvPr/>
          </p:nvSpPr>
          <p:spPr>
            <a:xfrm>
              <a:off x="4368800" y="2829601"/>
              <a:ext cx="673100" cy="673100"/>
            </a:xfrm>
            <a:prstGeom prst="ellipse">
              <a:avLst/>
            </a:prstGeom>
            <a:solidFill>
              <a:srgbClr val="E748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400" dirty="0"/>
                <a:t>   </a:t>
              </a: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4481434" y="2891434"/>
              <a:ext cx="369917" cy="5507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0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5</a:t>
              </a:r>
              <a:endParaRPr kumimoji="1" lang="zh-CN" altLang="en-US" sz="2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sp>
        <p:nvSpPr>
          <p:cNvPr id="7" name="圆角矩形 6"/>
          <p:cNvSpPr/>
          <p:nvPr/>
        </p:nvSpPr>
        <p:spPr>
          <a:xfrm>
            <a:off x="4602619" y="2806700"/>
            <a:ext cx="4973999" cy="561114"/>
          </a:xfrm>
          <a:prstGeom prst="roundRect">
            <a:avLst>
              <a:gd name="adj" fmla="val 50000"/>
            </a:avLst>
          </a:prstGeom>
          <a:solidFill>
            <a:srgbClr val="E748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Spring IOC</a:t>
            </a:r>
            <a:r>
              <a:rPr kumimoji="1" lang="zh-CN" altLang="en-US" dirty="0"/>
              <a:t>源码分析</a:t>
            </a:r>
            <a:r>
              <a:rPr kumimoji="1" lang="en-US" altLang="zh-CN" dirty="0"/>
              <a:t>-IOC</a:t>
            </a:r>
            <a:r>
              <a:rPr kumimoji="1" lang="zh-CN" altLang="en-US" dirty="0"/>
              <a:t>容器实例化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165988" y="2871953"/>
            <a:ext cx="331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第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3999910" y="2871953"/>
            <a:ext cx="331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401849584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3A5559BC-3C21-41DD-A1FA-27F25810CC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550" y="265566"/>
            <a:ext cx="344282" cy="344282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26457BA8-203B-435E-86EB-95D29A719E6A}"/>
              </a:ext>
            </a:extLst>
          </p:cNvPr>
          <p:cNvSpPr txBox="1"/>
          <p:nvPr/>
        </p:nvSpPr>
        <p:spPr>
          <a:xfrm>
            <a:off x="608832" y="265592"/>
            <a:ext cx="49400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Spring</a:t>
            </a:r>
            <a:r>
              <a:rPr kumimoji="1"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源码环境搭建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88E42B2C-F7BD-416C-8ABE-7D59AD2E3C89}"/>
              </a:ext>
            </a:extLst>
          </p:cNvPr>
          <p:cNvSpPr txBox="1"/>
          <p:nvPr/>
        </p:nvSpPr>
        <p:spPr>
          <a:xfrm>
            <a:off x="0" y="753183"/>
            <a:ext cx="932293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Spring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源码环境搭建流程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1200150" lvl="2" indent="-285750">
              <a:buFont typeface="Wingdings" panose="05000000000000000000" pitchFamily="2" charset="2"/>
              <a:buChar char="u"/>
            </a:pP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安装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maven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或者</a:t>
            </a:r>
            <a:r>
              <a:rPr lang="en-US" altLang="zh-CN" dirty="0" err="1">
                <a:latin typeface="仿宋" panose="02010609060101010101" pitchFamily="49" charset="-122"/>
                <a:ea typeface="仿宋" panose="02010609060101010101" pitchFamily="49" charset="-122"/>
              </a:rPr>
              <a:t>gradle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，以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spring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版本来选择，目前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spring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的源码环境是由</a:t>
            </a:r>
            <a:r>
              <a:rPr lang="en-US" altLang="zh-CN" dirty="0" err="1">
                <a:latin typeface="仿宋" panose="02010609060101010101" pitchFamily="49" charset="-122"/>
                <a:ea typeface="仿宋" panose="02010609060101010101" pitchFamily="49" charset="-122"/>
              </a:rPr>
              <a:t>gradle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构建的，早期版本是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maven</a:t>
            </a:r>
          </a:p>
          <a:p>
            <a:pPr marL="1200150" lvl="2" indent="-285750">
              <a:buFont typeface="Wingdings" panose="05000000000000000000" pitchFamily="2" charset="2"/>
              <a:buChar char="u"/>
            </a:pP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JDK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选择，如果是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spring 4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的话，选择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jdk8,5.0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之后支持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jdk9</a:t>
            </a:r>
          </a:p>
          <a:p>
            <a:pPr marL="1200150" lvl="2" indent="-285750">
              <a:buFont typeface="Wingdings" panose="05000000000000000000" pitchFamily="2" charset="2"/>
              <a:buChar char="u"/>
            </a:pPr>
            <a:r>
              <a:rPr lang="en-US" altLang="zh-CN" dirty="0" err="1">
                <a:latin typeface="仿宋" panose="02010609060101010101" pitchFamily="49" charset="-122"/>
                <a:ea typeface="仿宋" panose="02010609060101010101" pitchFamily="49" charset="-122"/>
              </a:rPr>
              <a:t>Github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上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clone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工程源码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1200150" lvl="2" indent="-285750">
              <a:buFont typeface="Wingdings" panose="05000000000000000000" pitchFamily="2" charset="2"/>
              <a:buChar char="u"/>
            </a:pP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源码路径下执行：</a:t>
            </a:r>
            <a:r>
              <a:rPr lang="en-US" altLang="zh-CN" dirty="0" err="1"/>
              <a:t>gradlew</a:t>
            </a:r>
            <a:r>
              <a:rPr lang="en-US" altLang="zh-CN" dirty="0"/>
              <a:t> :</a:t>
            </a:r>
            <a:r>
              <a:rPr lang="en-US" altLang="zh-CN" dirty="0" err="1"/>
              <a:t>spring-oxm:compileTestJava</a:t>
            </a:r>
            <a:endParaRPr lang="en-US" altLang="zh-CN" dirty="0"/>
          </a:p>
          <a:p>
            <a:pPr marL="1200150" lvl="2" indent="-285750">
              <a:buFont typeface="Wingdings" panose="05000000000000000000" pitchFamily="2" charset="2"/>
              <a:buChar char="u"/>
            </a:pP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导入源码到工程中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1200150" lvl="2" indent="-285750">
              <a:buFont typeface="Wingdings" panose="05000000000000000000" pitchFamily="2" charset="2"/>
              <a:buChar char="u"/>
            </a:pP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开启源码之旅，可通过测试类进入，也可以自己写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demo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进入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1200150" lvl="2" indent="-285750">
              <a:buFont typeface="Wingdings" panose="05000000000000000000" pitchFamily="2" charset="2"/>
              <a:buChar char="u"/>
            </a:pP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1200150" lvl="2" indent="-285750">
              <a:buFont typeface="Wingdings" panose="05000000000000000000" pitchFamily="2" charset="2"/>
              <a:buChar char="u"/>
            </a:pP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参考资料：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https://www.jianshu.com/p/fa992da65c4c</a:t>
            </a:r>
          </a:p>
        </p:txBody>
      </p:sp>
    </p:spTree>
    <p:extLst>
      <p:ext uri="{BB962C8B-B14F-4D97-AF65-F5344CB8AC3E}">
        <p14:creationId xmlns:p14="http://schemas.microsoft.com/office/powerpoint/2010/main" val="2498438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rot="10800000" flipH="1">
            <a:off x="0" y="0"/>
            <a:ext cx="4483510" cy="2448232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框 2"/>
          <p:cNvSpPr txBox="1"/>
          <p:nvPr/>
        </p:nvSpPr>
        <p:spPr>
          <a:xfrm rot="19915704">
            <a:off x="108193" y="-164847"/>
            <a:ext cx="357839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目录</a:t>
            </a:r>
            <a:endParaRPr kumimoji="1" lang="en-US" altLang="zh-CN" sz="4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kumimoji="1" lang="en-US" altLang="zh-CN" sz="2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CONTENTS</a:t>
            </a:r>
            <a:endParaRPr kumimoji="1" lang="zh-CN" altLang="en-US" sz="2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xmlns="" id="{AA829A55-BB02-45AB-8037-9A02922EBE84}"/>
              </a:ext>
            </a:extLst>
          </p:cNvPr>
          <p:cNvGrpSpPr/>
          <p:nvPr/>
        </p:nvGrpSpPr>
        <p:grpSpPr>
          <a:xfrm>
            <a:off x="3213406" y="3550883"/>
            <a:ext cx="5997677" cy="430888"/>
            <a:chOff x="3077497" y="3275461"/>
            <a:chExt cx="5997677" cy="430888"/>
          </a:xfrm>
          <a:solidFill>
            <a:schemeClr val="accent1"/>
          </a:solidFill>
        </p:grpSpPr>
        <p:sp>
          <p:nvSpPr>
            <p:cNvPr id="13" name="文本框 12"/>
            <p:cNvSpPr txBox="1"/>
            <p:nvPr/>
          </p:nvSpPr>
          <p:spPr>
            <a:xfrm>
              <a:off x="3077497" y="3275462"/>
              <a:ext cx="1233946" cy="43088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200" b="1" dirty="0" smtClean="0">
                  <a:solidFill>
                    <a:schemeClr val="bg2"/>
                  </a:solidFill>
                  <a:latin typeface="+mj-ea"/>
                  <a:ea typeface="+mj-ea"/>
                  <a:cs typeface="微软雅黑" panose="020B0503020204020204" charset="-122"/>
                </a:rPr>
                <a:t>2.3</a:t>
              </a:r>
              <a:endParaRPr kumimoji="1" lang="zh-CN" altLang="en-US" sz="2200" b="1" dirty="0">
                <a:solidFill>
                  <a:schemeClr val="bg2"/>
                </a:solidFill>
                <a:latin typeface="+mj-ea"/>
                <a:ea typeface="+mj-ea"/>
                <a:cs typeface="微软雅黑" panose="020B0503020204020204" charset="-122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4567083" y="3275461"/>
              <a:ext cx="4508091" cy="43088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2200" b="1" dirty="0" smtClean="0">
                  <a:solidFill>
                    <a:schemeClr val="bg1"/>
                  </a:solidFill>
                  <a:latin typeface="+mj-ea"/>
                  <a:ea typeface="+mj-ea"/>
                  <a:cs typeface="微软雅黑" panose="020B0503020204020204" charset="-122"/>
                </a:rPr>
                <a:t>对象的初始化和回收</a:t>
              </a:r>
              <a:endParaRPr kumimoji="1" lang="zh-CN" altLang="en-US" sz="2200" b="1" dirty="0">
                <a:solidFill>
                  <a:schemeClr val="bg1"/>
                </a:solidFill>
                <a:latin typeface="+mj-ea"/>
                <a:ea typeface="+mj-ea"/>
                <a:cs typeface="微软雅黑" panose="020B0503020204020204" charset="-122"/>
              </a:endParaRPr>
            </a:p>
          </p:txBody>
        </p: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xmlns="" id="{AA829A55-BB02-45AB-8037-9A02922EBE84}"/>
              </a:ext>
            </a:extLst>
          </p:cNvPr>
          <p:cNvGrpSpPr/>
          <p:nvPr/>
        </p:nvGrpSpPr>
        <p:grpSpPr>
          <a:xfrm>
            <a:off x="3213406" y="2860314"/>
            <a:ext cx="5997677" cy="430888"/>
            <a:chOff x="3077497" y="3275461"/>
            <a:chExt cx="5997677" cy="430888"/>
          </a:xfrm>
          <a:solidFill>
            <a:schemeClr val="accent1"/>
          </a:solidFill>
        </p:grpSpPr>
        <p:sp>
          <p:nvSpPr>
            <p:cNvPr id="40" name="文本框 39"/>
            <p:cNvSpPr txBox="1"/>
            <p:nvPr/>
          </p:nvSpPr>
          <p:spPr>
            <a:xfrm>
              <a:off x="3077497" y="3275462"/>
              <a:ext cx="1233946" cy="43088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200" b="1" dirty="0" smtClean="0">
                  <a:solidFill>
                    <a:schemeClr val="bg2"/>
                  </a:solidFill>
                  <a:latin typeface="+mj-ea"/>
                  <a:ea typeface="+mj-ea"/>
                  <a:cs typeface="微软雅黑" panose="020B0503020204020204" charset="-122"/>
                </a:rPr>
                <a:t>2.2</a:t>
              </a:r>
              <a:endParaRPr kumimoji="1" lang="zh-CN" altLang="en-US" sz="2200" b="1" dirty="0">
                <a:solidFill>
                  <a:schemeClr val="bg2"/>
                </a:solidFill>
                <a:latin typeface="+mj-ea"/>
                <a:ea typeface="+mj-ea"/>
                <a:cs typeface="微软雅黑" panose="020B0503020204020204" charset="-122"/>
              </a:endParaRPr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4567083" y="3275461"/>
              <a:ext cx="4508091" cy="43088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2200" b="1" dirty="0" smtClean="0">
                  <a:solidFill>
                    <a:schemeClr val="bg1"/>
                  </a:solidFill>
                  <a:latin typeface="+mj-ea"/>
                  <a:ea typeface="+mj-ea"/>
                  <a:cs typeface="微软雅黑" panose="020B0503020204020204" charset="-122"/>
                </a:rPr>
                <a:t>类和对象</a:t>
              </a:r>
              <a:r>
                <a:rPr kumimoji="1" lang="en-US" altLang="zh-CN" sz="2200" b="1" dirty="0" smtClean="0">
                  <a:solidFill>
                    <a:schemeClr val="bg1"/>
                  </a:solidFill>
                  <a:latin typeface="+mj-ea"/>
                  <a:ea typeface="+mj-ea"/>
                  <a:cs typeface="微软雅黑" panose="020B0503020204020204" charset="-122"/>
                </a:rPr>
                <a:t>	</a:t>
              </a:r>
              <a:endParaRPr kumimoji="1" lang="zh-CN" altLang="en-US" sz="2200" b="1" dirty="0">
                <a:solidFill>
                  <a:schemeClr val="bg1"/>
                </a:solidFill>
                <a:latin typeface="+mj-ea"/>
                <a:ea typeface="+mj-ea"/>
                <a:cs typeface="微软雅黑" panose="020B0503020204020204" charset="-122"/>
              </a:endParaRPr>
            </a:p>
          </p:txBody>
        </p:sp>
      </p:grpSp>
      <p:grpSp>
        <p:nvGrpSpPr>
          <p:cNvPr id="42" name="组合 41">
            <a:extLst>
              <a:ext uri="{FF2B5EF4-FFF2-40B4-BE49-F238E27FC236}">
                <a16:creationId xmlns:a16="http://schemas.microsoft.com/office/drawing/2014/main" xmlns="" id="{AA829A55-BB02-45AB-8037-9A02922EBE84}"/>
              </a:ext>
            </a:extLst>
          </p:cNvPr>
          <p:cNvGrpSpPr/>
          <p:nvPr/>
        </p:nvGrpSpPr>
        <p:grpSpPr>
          <a:xfrm>
            <a:off x="3213406" y="2169745"/>
            <a:ext cx="5997677" cy="430888"/>
            <a:chOff x="3077497" y="3275461"/>
            <a:chExt cx="5997677" cy="430888"/>
          </a:xfrm>
          <a:solidFill>
            <a:schemeClr val="accent1"/>
          </a:solidFill>
        </p:grpSpPr>
        <p:sp>
          <p:nvSpPr>
            <p:cNvPr id="43" name="文本框 42"/>
            <p:cNvSpPr txBox="1"/>
            <p:nvPr/>
          </p:nvSpPr>
          <p:spPr>
            <a:xfrm>
              <a:off x="3077497" y="3275462"/>
              <a:ext cx="1233946" cy="43088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200" b="1" dirty="0" smtClean="0">
                  <a:solidFill>
                    <a:schemeClr val="bg2"/>
                  </a:solidFill>
                  <a:latin typeface="+mj-ea"/>
                  <a:ea typeface="+mj-ea"/>
                  <a:cs typeface="微软雅黑" panose="020B0503020204020204" charset="-122"/>
                </a:rPr>
                <a:t>2.1</a:t>
              </a:r>
              <a:endParaRPr kumimoji="1" lang="zh-CN" altLang="en-US" sz="2200" b="1" dirty="0">
                <a:solidFill>
                  <a:schemeClr val="bg2"/>
                </a:solidFill>
                <a:latin typeface="+mj-ea"/>
                <a:ea typeface="+mj-ea"/>
                <a:cs typeface="微软雅黑" panose="020B0503020204020204" charset="-122"/>
              </a:endParaRP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4567083" y="3275461"/>
              <a:ext cx="4508091" cy="43088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2200" b="1" dirty="0" smtClean="0">
                  <a:solidFill>
                    <a:schemeClr val="bg1"/>
                  </a:solidFill>
                  <a:latin typeface="+mj-ea"/>
                  <a:ea typeface="+mj-ea"/>
                  <a:cs typeface="微软雅黑" panose="020B0503020204020204" charset="-122"/>
                </a:rPr>
                <a:t>面向对象的程序设计方法概述</a:t>
              </a:r>
              <a:endParaRPr kumimoji="1" lang="zh-CN" altLang="en-US" sz="2200" b="1" dirty="0">
                <a:solidFill>
                  <a:schemeClr val="bg1"/>
                </a:solidFill>
                <a:latin typeface="+mj-ea"/>
                <a:ea typeface="+mj-ea"/>
                <a:cs typeface="微软雅黑" panose="020B0503020204020204" charset="-122"/>
              </a:endParaRPr>
            </a:p>
          </p:txBody>
        </p:sp>
      </p:grpSp>
      <p:grpSp>
        <p:nvGrpSpPr>
          <p:cNvPr id="45" name="组合 44">
            <a:extLst>
              <a:ext uri="{FF2B5EF4-FFF2-40B4-BE49-F238E27FC236}">
                <a16:creationId xmlns:a16="http://schemas.microsoft.com/office/drawing/2014/main" xmlns="" id="{AA829A55-BB02-45AB-8037-9A02922EBE84}"/>
              </a:ext>
            </a:extLst>
          </p:cNvPr>
          <p:cNvGrpSpPr/>
          <p:nvPr/>
        </p:nvGrpSpPr>
        <p:grpSpPr>
          <a:xfrm>
            <a:off x="3213406" y="4246515"/>
            <a:ext cx="5997677" cy="430888"/>
            <a:chOff x="3077497" y="3275461"/>
            <a:chExt cx="5997677" cy="430888"/>
          </a:xfrm>
          <a:solidFill>
            <a:schemeClr val="accent1"/>
          </a:solidFill>
        </p:grpSpPr>
        <p:sp>
          <p:nvSpPr>
            <p:cNvPr id="46" name="文本框 45"/>
            <p:cNvSpPr txBox="1"/>
            <p:nvPr/>
          </p:nvSpPr>
          <p:spPr>
            <a:xfrm>
              <a:off x="3077497" y="3275462"/>
              <a:ext cx="1233946" cy="43088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200" b="1" dirty="0" smtClean="0">
                  <a:solidFill>
                    <a:schemeClr val="bg2"/>
                  </a:solidFill>
                  <a:latin typeface="+mj-ea"/>
                  <a:ea typeface="+mj-ea"/>
                  <a:cs typeface="微软雅黑" panose="020B0503020204020204" charset="-122"/>
                </a:rPr>
                <a:t>2.4</a:t>
              </a:r>
              <a:endParaRPr kumimoji="1" lang="zh-CN" altLang="en-US" sz="2200" b="1" dirty="0">
                <a:solidFill>
                  <a:schemeClr val="bg2"/>
                </a:solidFill>
                <a:latin typeface="+mj-ea"/>
                <a:ea typeface="+mj-ea"/>
                <a:cs typeface="微软雅黑" panose="020B0503020204020204" charset="-122"/>
              </a:endParaRPr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4567083" y="3275461"/>
              <a:ext cx="4508091" cy="43088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2200" b="1" dirty="0">
                  <a:solidFill>
                    <a:schemeClr val="bg1"/>
                  </a:solidFill>
                  <a:latin typeface="+mj-ea"/>
                  <a:ea typeface="+mj-ea"/>
                  <a:cs typeface="微软雅黑" panose="020B0503020204020204" charset="-122"/>
                </a:rPr>
                <a:t>编程</a:t>
              </a:r>
              <a:r>
                <a:rPr kumimoji="1" lang="zh-CN" altLang="en-US" sz="2200" b="1" dirty="0" smtClean="0">
                  <a:solidFill>
                    <a:schemeClr val="bg1"/>
                  </a:solidFill>
                  <a:latin typeface="+mj-ea"/>
                  <a:ea typeface="+mj-ea"/>
                  <a:cs typeface="微软雅黑" panose="020B0503020204020204" charset="-122"/>
                </a:rPr>
                <a:t>范式概述</a:t>
              </a:r>
              <a:endParaRPr kumimoji="1" lang="zh-CN" altLang="en-US" sz="2200" b="1" dirty="0">
                <a:solidFill>
                  <a:schemeClr val="bg1"/>
                </a:solidFill>
                <a:latin typeface="+mj-ea"/>
                <a:ea typeface="+mj-ea"/>
                <a:cs typeface="微软雅黑" panose="020B050302020402020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3A5559BC-3C21-41DD-A1FA-27F25810CC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550" y="265566"/>
            <a:ext cx="344282" cy="344282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26457BA8-203B-435E-86EB-95D29A719E6A}"/>
              </a:ext>
            </a:extLst>
          </p:cNvPr>
          <p:cNvSpPr txBox="1"/>
          <p:nvPr/>
        </p:nvSpPr>
        <p:spPr>
          <a:xfrm>
            <a:off x="608832" y="265592"/>
            <a:ext cx="49400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Spring</a:t>
            </a:r>
            <a:r>
              <a:rPr kumimoji="1"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源码阅读建议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88E42B2C-F7BD-416C-8ABE-7D59AD2E3C89}"/>
              </a:ext>
            </a:extLst>
          </p:cNvPr>
          <p:cNvSpPr txBox="1"/>
          <p:nvPr/>
        </p:nvSpPr>
        <p:spPr>
          <a:xfrm>
            <a:off x="0" y="753183"/>
            <a:ext cx="932293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由点入手，比如使用配置文件加载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bean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的流程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开始不要钻进细节，先大体了解流程自己画出时序图关键节点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最后研究细节，学习代码中的设计思想和精髓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最值得看的源码：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1200150" lvl="2" indent="-285750">
              <a:buFont typeface="Wingdings" panose="05000000000000000000" pitchFamily="2" charset="2"/>
              <a:buChar char="u"/>
            </a:pP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JAVA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泛型类的源码，比如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HashMap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，</a:t>
            </a:r>
            <a:r>
              <a:rPr lang="en-US" altLang="zh-CN" dirty="0" err="1">
                <a:latin typeface="仿宋" panose="02010609060101010101" pitchFamily="49" charset="-122"/>
                <a:ea typeface="仿宋" panose="02010609060101010101" pitchFamily="49" charset="-122"/>
              </a:rPr>
              <a:t>HashSet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，</a:t>
            </a:r>
            <a:r>
              <a:rPr lang="en-US" altLang="zh-CN" dirty="0" err="1">
                <a:latin typeface="仿宋" panose="02010609060101010101" pitchFamily="49" charset="-122"/>
                <a:ea typeface="仿宋" panose="02010609060101010101" pitchFamily="49" charset="-122"/>
              </a:rPr>
              <a:t>ConcurrentHashMap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，</a:t>
            </a:r>
            <a:r>
              <a:rPr lang="en-US" altLang="zh-CN" dirty="0" err="1">
                <a:latin typeface="仿宋" panose="02010609060101010101" pitchFamily="49" charset="-122"/>
                <a:ea typeface="仿宋" panose="02010609060101010101" pitchFamily="49" charset="-122"/>
              </a:rPr>
              <a:t>ArrayList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1200150" lvl="2" indent="-285750">
              <a:buFont typeface="Wingdings" panose="05000000000000000000" pitchFamily="2" charset="2"/>
              <a:buChar char="u"/>
            </a:pP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常用数据类型源码，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String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，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Integer</a:t>
            </a:r>
          </a:p>
          <a:p>
            <a:pPr marL="1200150" lvl="2" indent="-285750">
              <a:buFont typeface="Wingdings" panose="05000000000000000000" pitchFamily="2" charset="2"/>
              <a:buChar char="u"/>
            </a:pP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Java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线程池源码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1200150" lvl="2" indent="-285750">
              <a:buFont typeface="Wingdings" panose="05000000000000000000" pitchFamily="2" charset="2"/>
              <a:buChar char="u"/>
            </a:pP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常用开源组件源码，</a:t>
            </a:r>
            <a:r>
              <a:rPr lang="en-US" altLang="zh-CN" dirty="0" err="1">
                <a:latin typeface="仿宋" panose="02010609060101010101" pitchFamily="49" charset="-122"/>
                <a:ea typeface="仿宋" panose="02010609060101010101" pitchFamily="49" charset="-122"/>
              </a:rPr>
              <a:t>Mybatis,Spring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1774814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3A5559BC-3C21-41DD-A1FA-27F25810CC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550" y="265566"/>
            <a:ext cx="344282" cy="344282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26457BA8-203B-435E-86EB-95D29A719E6A}"/>
              </a:ext>
            </a:extLst>
          </p:cNvPr>
          <p:cNvSpPr txBox="1"/>
          <p:nvPr/>
        </p:nvSpPr>
        <p:spPr>
          <a:xfrm>
            <a:off x="608832" y="265592"/>
            <a:ext cx="49400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Spring IOC</a:t>
            </a:r>
            <a:r>
              <a:rPr kumimoji="1"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源码分析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88E42B2C-F7BD-416C-8ABE-7D59AD2E3C89}"/>
              </a:ext>
            </a:extLst>
          </p:cNvPr>
          <p:cNvSpPr txBox="1"/>
          <p:nvPr/>
        </p:nvSpPr>
        <p:spPr>
          <a:xfrm>
            <a:off x="0" y="753183"/>
            <a:ext cx="9322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依然两步：初始化，注入依赖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1200150" lvl="2" indent="-285750">
              <a:buFont typeface="Wingdings" panose="05000000000000000000" pitchFamily="2" charset="2"/>
              <a:buChar char="u"/>
            </a:pP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初始化流程如图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D25D52C0-F45A-417B-9B4A-6F389B092B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1507" y="1554070"/>
            <a:ext cx="7571428" cy="100952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BC090010-17D0-4ADA-B8A1-F2E3A50DD032}"/>
              </a:ext>
            </a:extLst>
          </p:cNvPr>
          <p:cNvSpPr txBox="1"/>
          <p:nvPr/>
        </p:nvSpPr>
        <p:spPr>
          <a:xfrm>
            <a:off x="-1" y="2563594"/>
            <a:ext cx="9322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00150" lvl="2" indent="-285750">
              <a:buFont typeface="Wingdings" panose="05000000000000000000" pitchFamily="2" charset="2"/>
              <a:buChar char="u"/>
            </a:pP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初始化调用栈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xmlns="" id="{B24A9337-B7F5-427C-8F88-E45E9C4AC6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1403" y="1313765"/>
            <a:ext cx="8257143" cy="36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569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A3A0C0C6-93B0-4337-A2F3-F226C02E37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550" y="265566"/>
            <a:ext cx="344282" cy="344282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BF94A5F9-58FA-41D3-951A-6CC3F7E4655C}"/>
              </a:ext>
            </a:extLst>
          </p:cNvPr>
          <p:cNvSpPr txBox="1"/>
          <p:nvPr/>
        </p:nvSpPr>
        <p:spPr>
          <a:xfrm>
            <a:off x="608832" y="265592"/>
            <a:ext cx="49400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Spring IOC</a:t>
            </a:r>
            <a:r>
              <a:rPr kumimoji="1"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源码分析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1A30F98E-F8C9-4110-A391-1A8032E42BBB}"/>
              </a:ext>
            </a:extLst>
          </p:cNvPr>
          <p:cNvSpPr txBox="1"/>
          <p:nvPr/>
        </p:nvSpPr>
        <p:spPr>
          <a:xfrm>
            <a:off x="0" y="753183"/>
            <a:ext cx="9322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en-US" altLang="zh-CN" dirty="0" err="1">
                <a:latin typeface="仿宋" panose="02010609060101010101" pitchFamily="49" charset="-122"/>
                <a:ea typeface="仿宋" panose="02010609060101010101" pitchFamily="49" charset="-122"/>
              </a:rPr>
              <a:t>ClassPathXmlApplicationContext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结构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1200150" lvl="2" indent="-285750">
              <a:buFont typeface="Wingdings" panose="05000000000000000000" pitchFamily="2" charset="2"/>
              <a:buChar char="u"/>
            </a:pP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适配器模式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68700A02-EB7E-46CF-83BF-8ACDD14AD7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923" y="1542849"/>
            <a:ext cx="11862153" cy="4779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65527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A3A0C0C6-93B0-4337-A2F3-F226C02E37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550" y="265566"/>
            <a:ext cx="344282" cy="344282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BF94A5F9-58FA-41D3-951A-6CC3F7E4655C}"/>
              </a:ext>
            </a:extLst>
          </p:cNvPr>
          <p:cNvSpPr txBox="1"/>
          <p:nvPr/>
        </p:nvSpPr>
        <p:spPr>
          <a:xfrm>
            <a:off x="608832" y="265592"/>
            <a:ext cx="49400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Spring IOC</a:t>
            </a:r>
            <a:r>
              <a:rPr kumimoji="1"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源码分析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1A30F98E-F8C9-4110-A391-1A8032E42BBB}"/>
              </a:ext>
            </a:extLst>
          </p:cNvPr>
          <p:cNvSpPr txBox="1"/>
          <p:nvPr/>
        </p:nvSpPr>
        <p:spPr>
          <a:xfrm>
            <a:off x="0" y="753183"/>
            <a:ext cx="9322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保存配置位置信息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B3F9A41E-8020-48C2-9494-1548300913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6005" y="1444395"/>
            <a:ext cx="6485714" cy="21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262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A3A0C0C6-93B0-4337-A2F3-F226C02E37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550" y="265566"/>
            <a:ext cx="344282" cy="344282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BF94A5F9-58FA-41D3-951A-6CC3F7E4655C}"/>
              </a:ext>
            </a:extLst>
          </p:cNvPr>
          <p:cNvSpPr txBox="1"/>
          <p:nvPr/>
        </p:nvSpPr>
        <p:spPr>
          <a:xfrm>
            <a:off x="608832" y="265592"/>
            <a:ext cx="49400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Spring IOC</a:t>
            </a:r>
            <a:r>
              <a:rPr kumimoji="1"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源码分析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1A30F98E-F8C9-4110-A391-1A8032E42BBB}"/>
              </a:ext>
            </a:extLst>
          </p:cNvPr>
          <p:cNvSpPr txBox="1"/>
          <p:nvPr/>
        </p:nvSpPr>
        <p:spPr>
          <a:xfrm>
            <a:off x="0" y="753183"/>
            <a:ext cx="9322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en-US" altLang="zh-CN" dirty="0" err="1">
                <a:latin typeface="仿宋" panose="02010609060101010101" pitchFamily="49" charset="-122"/>
                <a:ea typeface="仿宋" panose="02010609060101010101" pitchFamily="49" charset="-122"/>
              </a:rPr>
              <a:t>AbstractApplicationContext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刷新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xmlns="" id="{24C60E01-E8CC-494D-AE3B-B1A38CB294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3152" y="1211326"/>
            <a:ext cx="8663181" cy="5280914"/>
          </a:xfrm>
          <a:prstGeom prst="rect">
            <a:avLst/>
          </a:prstGeom>
        </p:spPr>
      </p:pic>
      <p:sp>
        <p:nvSpPr>
          <p:cNvPr id="2" name="对话气泡: 矩形 1">
            <a:extLst>
              <a:ext uri="{FF2B5EF4-FFF2-40B4-BE49-F238E27FC236}">
                <a16:creationId xmlns:a16="http://schemas.microsoft.com/office/drawing/2014/main" xmlns="" id="{76651A91-107D-49D2-A900-4FF1C29C8745}"/>
              </a:ext>
            </a:extLst>
          </p:cNvPr>
          <p:cNvSpPr/>
          <p:nvPr/>
        </p:nvSpPr>
        <p:spPr>
          <a:xfrm>
            <a:off x="8035372" y="1449977"/>
            <a:ext cx="2130961" cy="533487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核心函数</a:t>
            </a:r>
          </a:p>
        </p:txBody>
      </p:sp>
    </p:spTree>
    <p:extLst>
      <p:ext uri="{BB962C8B-B14F-4D97-AF65-F5344CB8AC3E}">
        <p14:creationId xmlns:p14="http://schemas.microsoft.com/office/powerpoint/2010/main" val="780222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BBD394FB-7768-4647-9B53-E405CC5D6A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550" y="265566"/>
            <a:ext cx="344282" cy="344282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8CC11BCA-21E9-46CB-9950-8FBED116C021}"/>
              </a:ext>
            </a:extLst>
          </p:cNvPr>
          <p:cNvSpPr txBox="1"/>
          <p:nvPr/>
        </p:nvSpPr>
        <p:spPr>
          <a:xfrm>
            <a:off x="608832" y="265592"/>
            <a:ext cx="49400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Spring IOC</a:t>
            </a:r>
            <a:r>
              <a:rPr kumimoji="1"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源码分析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7AAE26BA-DCA2-43A9-92A1-A8ECF23BDD10}"/>
              </a:ext>
            </a:extLst>
          </p:cNvPr>
          <p:cNvSpPr txBox="1"/>
          <p:nvPr/>
        </p:nvSpPr>
        <p:spPr>
          <a:xfrm>
            <a:off x="0" y="753183"/>
            <a:ext cx="9322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en-US" altLang="zh-CN" dirty="0" err="1">
                <a:latin typeface="仿宋" panose="02010609060101010101" pitchFamily="49" charset="-122"/>
                <a:ea typeface="仿宋" panose="02010609060101010101" pitchFamily="49" charset="-122"/>
              </a:rPr>
              <a:t>obtainFreshBeanFactory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()</a:t>
            </a:r>
          </a:p>
        </p:txBody>
      </p:sp>
      <p:sp>
        <p:nvSpPr>
          <p:cNvPr id="5" name="对话气泡: 矩形 4">
            <a:extLst>
              <a:ext uri="{FF2B5EF4-FFF2-40B4-BE49-F238E27FC236}">
                <a16:creationId xmlns:a16="http://schemas.microsoft.com/office/drawing/2014/main" xmlns="" id="{EAF7E999-0B56-4831-95D7-4EBCE87D482F}"/>
              </a:ext>
            </a:extLst>
          </p:cNvPr>
          <p:cNvSpPr/>
          <p:nvPr/>
        </p:nvSpPr>
        <p:spPr>
          <a:xfrm>
            <a:off x="8035372" y="1449977"/>
            <a:ext cx="2130961" cy="533487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核心函数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62658007-ECBE-4522-91DC-9B3AEB4B08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814" y="1211326"/>
            <a:ext cx="9638095" cy="186666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xmlns="" id="{77C1489F-2853-486F-BA38-2CE30FAA73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814" y="3094019"/>
            <a:ext cx="9638095" cy="3290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157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E8E2BEC1-5F7E-4E2E-91D2-640DAEE583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550" y="265566"/>
            <a:ext cx="344282" cy="344282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D1F0184F-3DDE-4D08-A0A4-A55E90BE1B15}"/>
              </a:ext>
            </a:extLst>
          </p:cNvPr>
          <p:cNvSpPr txBox="1"/>
          <p:nvPr/>
        </p:nvSpPr>
        <p:spPr>
          <a:xfrm>
            <a:off x="608832" y="265592"/>
            <a:ext cx="49400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Spring IOC</a:t>
            </a:r>
            <a:r>
              <a:rPr kumimoji="1"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源码分析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C4FD77C0-9E38-4954-B0D4-93AEF6397E34}"/>
              </a:ext>
            </a:extLst>
          </p:cNvPr>
          <p:cNvSpPr txBox="1"/>
          <p:nvPr/>
        </p:nvSpPr>
        <p:spPr>
          <a:xfrm>
            <a:off x="0" y="753183"/>
            <a:ext cx="9322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en-US" altLang="zh-CN" dirty="0" err="1">
                <a:latin typeface="仿宋" panose="02010609060101010101" pitchFamily="49" charset="-122"/>
                <a:ea typeface="仿宋" panose="02010609060101010101" pitchFamily="49" charset="-122"/>
              </a:rPr>
              <a:t>loadBeanDefinitions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()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1DCEC8EE-BC87-4106-8437-3071A7EDFB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269" y="1265850"/>
            <a:ext cx="11583461" cy="360345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05D860F7-6CA5-4B38-B3B6-7280A92AFD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269" y="4890738"/>
            <a:ext cx="11552375" cy="1701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336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B02A1052-9948-41DE-A6BA-170E42BDFD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635" y="1265850"/>
            <a:ext cx="10899622" cy="5239453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A7DEAC82-CEA8-4146-9D83-B637F95A87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550" y="265566"/>
            <a:ext cx="344282" cy="344282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E6A54534-3F3C-4129-A722-FDF6821A68D6}"/>
              </a:ext>
            </a:extLst>
          </p:cNvPr>
          <p:cNvSpPr txBox="1"/>
          <p:nvPr/>
        </p:nvSpPr>
        <p:spPr>
          <a:xfrm>
            <a:off x="608832" y="265592"/>
            <a:ext cx="49400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Spring IOC</a:t>
            </a:r>
            <a:r>
              <a:rPr kumimoji="1"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源码分析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FA3E75DD-4F5C-4FD7-A7A2-EB0F34194063}"/>
              </a:ext>
            </a:extLst>
          </p:cNvPr>
          <p:cNvSpPr txBox="1"/>
          <p:nvPr/>
        </p:nvSpPr>
        <p:spPr>
          <a:xfrm>
            <a:off x="0" y="753183"/>
            <a:ext cx="9322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en-US" altLang="zh-CN" dirty="0" err="1">
                <a:latin typeface="仿宋" panose="02010609060101010101" pitchFamily="49" charset="-122"/>
                <a:ea typeface="仿宋" panose="02010609060101010101" pitchFamily="49" charset="-122"/>
              </a:rPr>
              <a:t>loadBeanDefinitions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031742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F7B0A419-1C1E-4B0A-9D6F-8DFA7387F2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982" y="1384663"/>
            <a:ext cx="10946035" cy="514676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61F7FBF4-45E6-4082-968E-8EB63B1CAC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550" y="265566"/>
            <a:ext cx="344282" cy="344282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3F729B9F-FCF6-4380-B5DA-FE72CCD4A85D}"/>
              </a:ext>
            </a:extLst>
          </p:cNvPr>
          <p:cNvSpPr txBox="1"/>
          <p:nvPr/>
        </p:nvSpPr>
        <p:spPr>
          <a:xfrm>
            <a:off x="608832" y="265592"/>
            <a:ext cx="49400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Spring IOC</a:t>
            </a:r>
            <a:r>
              <a:rPr kumimoji="1"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源码分析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BC94DC51-95A1-4396-BF70-DACA35DC45A0}"/>
              </a:ext>
            </a:extLst>
          </p:cNvPr>
          <p:cNvSpPr txBox="1"/>
          <p:nvPr/>
        </p:nvSpPr>
        <p:spPr>
          <a:xfrm>
            <a:off x="0" y="753183"/>
            <a:ext cx="9322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en-US" altLang="zh-CN" dirty="0" err="1">
                <a:latin typeface="仿宋" panose="02010609060101010101" pitchFamily="49" charset="-122"/>
                <a:ea typeface="仿宋" panose="02010609060101010101" pitchFamily="49" charset="-122"/>
              </a:rPr>
              <a:t>loadBeanDefinitions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16193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0CB60731-BF40-41BF-AE02-C732C7C036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28" y="1371600"/>
            <a:ext cx="11857143" cy="524491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B056B45B-69C6-4ED6-87F7-2E7F709D72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550" y="265566"/>
            <a:ext cx="344282" cy="344282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410EA4F9-8E1A-4F57-9C89-FBE7DE7977B7}"/>
              </a:ext>
            </a:extLst>
          </p:cNvPr>
          <p:cNvSpPr txBox="1"/>
          <p:nvPr/>
        </p:nvSpPr>
        <p:spPr>
          <a:xfrm>
            <a:off x="608832" y="265592"/>
            <a:ext cx="49400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Spring IOC</a:t>
            </a:r>
            <a:r>
              <a:rPr kumimoji="1"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源码分析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E7BD4385-7F81-4C02-93D9-856D6C894901}"/>
              </a:ext>
            </a:extLst>
          </p:cNvPr>
          <p:cNvSpPr txBox="1"/>
          <p:nvPr/>
        </p:nvSpPr>
        <p:spPr>
          <a:xfrm>
            <a:off x="0" y="753183"/>
            <a:ext cx="9322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en-US" altLang="zh-CN" dirty="0" err="1">
                <a:latin typeface="仿宋" panose="02010609060101010101" pitchFamily="49" charset="-122"/>
                <a:ea typeface="仿宋" panose="02010609060101010101" pitchFamily="49" charset="-122"/>
              </a:rPr>
              <a:t>loadBeanDefinitions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()--</a:t>
            </a:r>
            <a:r>
              <a:rPr lang="en-US" altLang="zh-CN" dirty="0" err="1">
                <a:latin typeface="仿宋" panose="02010609060101010101" pitchFamily="49" charset="-122"/>
                <a:ea typeface="仿宋" panose="02010609060101010101" pitchFamily="49" charset="-122"/>
              </a:rPr>
              <a:t>XmlBeanDefinitionReader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01240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3008670" y="2821940"/>
            <a:ext cx="1565787" cy="53981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solidFill>
              <a:srgbClr val="E748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2.1</a:t>
            </a:r>
            <a:endParaRPr kumimoji="1" lang="zh-CN" altLang="en-US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4602619" y="2806700"/>
            <a:ext cx="4973999" cy="561114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面向对象的程序设计方法概述</a:t>
            </a:r>
            <a:endParaRPr kumimoji="1" lang="zh-CN" altLang="en-US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02EC3B34-A41B-4DFB-B221-D721F7CF33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503" y="1451026"/>
            <a:ext cx="11400000" cy="155238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7F0ADC12-D33F-479E-B95A-71B778C7FF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550" y="265566"/>
            <a:ext cx="344282" cy="344282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56EB4E26-524E-436E-922B-B385CF119D1B}"/>
              </a:ext>
            </a:extLst>
          </p:cNvPr>
          <p:cNvSpPr txBox="1"/>
          <p:nvPr/>
        </p:nvSpPr>
        <p:spPr>
          <a:xfrm>
            <a:off x="608832" y="265592"/>
            <a:ext cx="49400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Spring IOC</a:t>
            </a:r>
            <a:r>
              <a:rPr kumimoji="1"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源码分析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68ADC22D-13D5-4961-920A-C6A6D607B211}"/>
              </a:ext>
            </a:extLst>
          </p:cNvPr>
          <p:cNvSpPr txBox="1"/>
          <p:nvPr/>
        </p:nvSpPr>
        <p:spPr>
          <a:xfrm>
            <a:off x="0" y="753183"/>
            <a:ext cx="9322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en-US" altLang="zh-CN" dirty="0" err="1">
                <a:latin typeface="仿宋" panose="02010609060101010101" pitchFamily="49" charset="-122"/>
                <a:ea typeface="仿宋" panose="02010609060101010101" pitchFamily="49" charset="-122"/>
              </a:rPr>
              <a:t>loadBeanDefinitions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()--</a:t>
            </a:r>
            <a:r>
              <a:rPr lang="en-US" altLang="zh-CN" dirty="0" err="1">
                <a:latin typeface="仿宋" panose="02010609060101010101" pitchFamily="49" charset="-122"/>
                <a:ea typeface="仿宋" panose="02010609060101010101" pitchFamily="49" charset="-122"/>
              </a:rPr>
              <a:t>XmlBeanDefinitionReader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09A2D975-E17B-4C6F-A369-1E1D93F1C3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503" y="3073641"/>
            <a:ext cx="11400000" cy="15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143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ECE3BBA4-0219-4131-964F-441A2EB3AE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62" y="1345474"/>
            <a:ext cx="12095238" cy="5392086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435AABA7-582D-4FF8-B0CE-EB1BC3589E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550" y="265566"/>
            <a:ext cx="344282" cy="344282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AA2EB079-0A22-493C-8CB2-384E5BBE66B5}"/>
              </a:ext>
            </a:extLst>
          </p:cNvPr>
          <p:cNvSpPr txBox="1"/>
          <p:nvPr/>
        </p:nvSpPr>
        <p:spPr>
          <a:xfrm>
            <a:off x="608832" y="265592"/>
            <a:ext cx="49400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Spring IOC</a:t>
            </a:r>
            <a:r>
              <a:rPr kumimoji="1"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源码分析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1BA0CAC0-056E-4EB7-9DE0-00867A2DBF4B}"/>
              </a:ext>
            </a:extLst>
          </p:cNvPr>
          <p:cNvSpPr txBox="1"/>
          <p:nvPr/>
        </p:nvSpPr>
        <p:spPr>
          <a:xfrm>
            <a:off x="0" y="753183"/>
            <a:ext cx="9322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en-US" altLang="zh-CN" dirty="0" err="1">
                <a:latin typeface="仿宋" panose="02010609060101010101" pitchFamily="49" charset="-122"/>
                <a:ea typeface="仿宋" panose="02010609060101010101" pitchFamily="49" charset="-122"/>
              </a:rPr>
              <a:t>loadBeanDefinitions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()--</a:t>
            </a:r>
            <a:r>
              <a:rPr lang="en-US" altLang="zh-CN" dirty="0" err="1">
                <a:latin typeface="仿宋" panose="02010609060101010101" pitchFamily="49" charset="-122"/>
                <a:ea typeface="仿宋" panose="02010609060101010101" pitchFamily="49" charset="-122"/>
              </a:rPr>
              <a:t>XmlBeanDefinitionReader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43298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BC2A40DA-789B-4F01-9011-5DE3023BD8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938" y="1211326"/>
            <a:ext cx="11198131" cy="5154258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B86ED6FB-3B25-4D8A-AADE-96A6DF4453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550" y="265566"/>
            <a:ext cx="344282" cy="344282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19841D85-D17A-4826-918E-9935DDA3F9F0}"/>
              </a:ext>
            </a:extLst>
          </p:cNvPr>
          <p:cNvSpPr txBox="1"/>
          <p:nvPr/>
        </p:nvSpPr>
        <p:spPr>
          <a:xfrm>
            <a:off x="608832" y="265592"/>
            <a:ext cx="49400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Spring IOC</a:t>
            </a:r>
            <a:r>
              <a:rPr kumimoji="1"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源码分析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C315EF3D-CED0-4BC2-9155-8A5A2C78E8B7}"/>
              </a:ext>
            </a:extLst>
          </p:cNvPr>
          <p:cNvSpPr txBox="1"/>
          <p:nvPr/>
        </p:nvSpPr>
        <p:spPr>
          <a:xfrm>
            <a:off x="0" y="753183"/>
            <a:ext cx="9322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en-US" altLang="zh-CN" dirty="0" err="1">
                <a:latin typeface="仿宋" panose="02010609060101010101" pitchFamily="49" charset="-122"/>
                <a:ea typeface="仿宋" panose="02010609060101010101" pitchFamily="49" charset="-122"/>
              </a:rPr>
              <a:t>DefaultBeanDefinitionDocumentReader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91938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31E1C0B9-ECA4-4D14-89A2-044A790C5E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159" y="1282159"/>
            <a:ext cx="11168412" cy="2741202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A1254519-1936-46D6-B699-5C69D5CD5D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159" y="4140926"/>
            <a:ext cx="11168412" cy="2423699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9B41F35F-3F03-4C66-8DB3-107496BD78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550" y="265566"/>
            <a:ext cx="344282" cy="344282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4B91F4DC-F08C-4337-916B-9604484DBF71}"/>
              </a:ext>
            </a:extLst>
          </p:cNvPr>
          <p:cNvSpPr txBox="1"/>
          <p:nvPr/>
        </p:nvSpPr>
        <p:spPr>
          <a:xfrm>
            <a:off x="608832" y="265592"/>
            <a:ext cx="49400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Spring IOC</a:t>
            </a:r>
            <a:r>
              <a:rPr kumimoji="1"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源码分析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54AF0A52-E9C4-4CAB-944E-875FAA3D5DD6}"/>
              </a:ext>
            </a:extLst>
          </p:cNvPr>
          <p:cNvSpPr txBox="1"/>
          <p:nvPr/>
        </p:nvSpPr>
        <p:spPr>
          <a:xfrm>
            <a:off x="0" y="753183"/>
            <a:ext cx="9322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en-US" altLang="zh-CN" dirty="0" err="1">
                <a:latin typeface="仿宋" panose="02010609060101010101" pitchFamily="49" charset="-122"/>
                <a:ea typeface="仿宋" panose="02010609060101010101" pitchFamily="49" charset="-122"/>
              </a:rPr>
              <a:t>DefaultBeanDefinitionDocumentReader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39219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C9FEBC0A-7376-42E1-B251-8B7F987A3A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550" y="265566"/>
            <a:ext cx="344282" cy="344282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CFE8299D-63E6-40EE-B170-044174FE2590}"/>
              </a:ext>
            </a:extLst>
          </p:cNvPr>
          <p:cNvSpPr txBox="1"/>
          <p:nvPr/>
        </p:nvSpPr>
        <p:spPr>
          <a:xfrm>
            <a:off x="608832" y="265592"/>
            <a:ext cx="49400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Spring IOC</a:t>
            </a:r>
            <a:r>
              <a:rPr kumimoji="1"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源码分析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5DF56813-8F5F-44A8-8C23-F286B93669AF}"/>
              </a:ext>
            </a:extLst>
          </p:cNvPr>
          <p:cNvSpPr txBox="1"/>
          <p:nvPr/>
        </p:nvSpPr>
        <p:spPr>
          <a:xfrm>
            <a:off x="0" y="825666"/>
            <a:ext cx="9322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en-US" altLang="zh-CN" dirty="0" err="1">
                <a:latin typeface="仿宋" panose="02010609060101010101" pitchFamily="49" charset="-122"/>
                <a:ea typeface="仿宋" panose="02010609060101010101" pitchFamily="49" charset="-122"/>
              </a:rPr>
              <a:t>DefaultListableBeanFactory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410EF379-EBA5-4BE7-945F-95580FAF6E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833" y="1410816"/>
            <a:ext cx="11043236" cy="5181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535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F60235A5-D08B-4E5C-9DED-7FF9FA1AAF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550" y="265566"/>
            <a:ext cx="344282" cy="344282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3275EAAF-F1D0-4FAB-8547-0A941C62B569}"/>
              </a:ext>
            </a:extLst>
          </p:cNvPr>
          <p:cNvSpPr txBox="1"/>
          <p:nvPr/>
        </p:nvSpPr>
        <p:spPr>
          <a:xfrm>
            <a:off x="608832" y="265592"/>
            <a:ext cx="49400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Spring IOC</a:t>
            </a:r>
            <a:r>
              <a:rPr kumimoji="1"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源码分析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9030DB89-FFE7-49E7-8C4B-95156D858D98}"/>
              </a:ext>
            </a:extLst>
          </p:cNvPr>
          <p:cNvSpPr txBox="1"/>
          <p:nvPr/>
        </p:nvSpPr>
        <p:spPr>
          <a:xfrm>
            <a:off x="0" y="825666"/>
            <a:ext cx="932293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Spring IOC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初始化的过程总结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1200150" lvl="2" indent="-285750">
              <a:buFont typeface="Wingdings" panose="05000000000000000000" pitchFamily="2" charset="2"/>
              <a:buChar char="u"/>
            </a:pPr>
            <a:r>
              <a:rPr lang="zh-CN" altLang="en-US" dirty="0"/>
              <a:t>载入</a:t>
            </a:r>
            <a:r>
              <a:rPr lang="en-US" altLang="zh-CN" dirty="0"/>
              <a:t>bean</a:t>
            </a:r>
            <a:r>
              <a:rPr lang="zh-CN" altLang="en-US" dirty="0"/>
              <a:t>定义文件的过程</a:t>
            </a:r>
            <a:endParaRPr lang="en-US" altLang="zh-CN" dirty="0"/>
          </a:p>
          <a:p>
            <a:pPr marL="1200150" lvl="2" indent="-285750">
              <a:buFont typeface="Wingdings" panose="05000000000000000000" pitchFamily="2" charset="2"/>
              <a:buChar char="u"/>
            </a:pPr>
            <a:r>
              <a:rPr lang="zh-CN" altLang="en-US" dirty="0"/>
              <a:t>几个关键类：</a:t>
            </a:r>
            <a:endParaRPr lang="en-US" altLang="zh-CN" dirty="0"/>
          </a:p>
          <a:p>
            <a:pPr marL="1657350" lvl="3" indent="-285750">
              <a:buFont typeface="Wingdings" panose="05000000000000000000" pitchFamily="2" charset="2"/>
              <a:buChar char="u"/>
            </a:pPr>
            <a:r>
              <a:rPr lang="en-US" altLang="zh-CN" dirty="0" err="1"/>
              <a:t>BeanDefinitionReader</a:t>
            </a:r>
            <a:endParaRPr lang="en-US" altLang="zh-CN" dirty="0"/>
          </a:p>
          <a:p>
            <a:pPr marL="1657350" lvl="3" indent="-285750">
              <a:buFont typeface="Wingdings" panose="05000000000000000000" pitchFamily="2" charset="2"/>
              <a:buChar char="u"/>
            </a:pPr>
            <a:r>
              <a:rPr lang="en-US" altLang="zh-CN" dirty="0" err="1"/>
              <a:t>BeanDefinitionParserDelegate</a:t>
            </a:r>
            <a:endParaRPr lang="en-US" altLang="zh-CN" dirty="0"/>
          </a:p>
          <a:p>
            <a:pPr marL="1657350" lvl="3" indent="-285750">
              <a:buFont typeface="Wingdings" panose="05000000000000000000" pitchFamily="2" charset="2"/>
              <a:buChar char="u"/>
            </a:pPr>
            <a:r>
              <a:rPr lang="en-US" altLang="zh-CN" dirty="0" err="1"/>
              <a:t>BeanDefinition</a:t>
            </a:r>
            <a:endParaRPr lang="zh-CN" altLang="en-US" dirty="0"/>
          </a:p>
          <a:p>
            <a:pPr marL="1200150" lvl="2" indent="-285750">
              <a:buFont typeface="Wingdings" panose="05000000000000000000" pitchFamily="2" charset="2"/>
              <a:buChar char="u"/>
            </a:pP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2527856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109343CC-7918-4598-92C1-2EB32D972F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550" y="265566"/>
            <a:ext cx="344282" cy="344282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4E26FB46-8D6B-4AC4-BE85-996152BF4DDF}"/>
              </a:ext>
            </a:extLst>
          </p:cNvPr>
          <p:cNvSpPr txBox="1"/>
          <p:nvPr/>
        </p:nvSpPr>
        <p:spPr>
          <a:xfrm>
            <a:off x="608832" y="265592"/>
            <a:ext cx="49400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Spring</a:t>
            </a:r>
            <a:r>
              <a:rPr kumimoji="1"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实战</a:t>
            </a:r>
            <a:r>
              <a:rPr kumimoji="1"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</a:t>
            </a:r>
            <a:r>
              <a:rPr kumimoji="1"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下节预告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BCFBEAAD-5FB1-490B-891A-7F25F4D3E4D0}"/>
              </a:ext>
            </a:extLst>
          </p:cNvPr>
          <p:cNvSpPr txBox="1"/>
          <p:nvPr/>
        </p:nvSpPr>
        <p:spPr>
          <a:xfrm>
            <a:off x="0" y="825666"/>
            <a:ext cx="932293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zh-CN" altLang="en-US" sz="2800" dirty="0">
                <a:latin typeface="仿宋" panose="02010609060101010101" pitchFamily="49" charset="-122"/>
                <a:ea typeface="仿宋" panose="02010609060101010101" pitchFamily="49" charset="-122"/>
              </a:rPr>
              <a:t>分析源码依赖注入的流程</a:t>
            </a:r>
            <a:endParaRPr lang="en-US" altLang="zh-CN" sz="28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zh-CN" sz="28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zh-CN" altLang="en-US" sz="2800" dirty="0">
                <a:latin typeface="仿宋" panose="02010609060101010101" pitchFamily="49" charset="-122"/>
                <a:ea typeface="仿宋" panose="02010609060101010101" pitchFamily="49" charset="-122"/>
              </a:rPr>
              <a:t>动手实现</a:t>
            </a:r>
            <a:r>
              <a:rPr lang="en-US" altLang="zh-CN" sz="2800" dirty="0">
                <a:latin typeface="仿宋" panose="02010609060101010101" pitchFamily="49" charset="-122"/>
                <a:ea typeface="仿宋" panose="02010609060101010101" pitchFamily="49" charset="-122"/>
              </a:rPr>
              <a:t>AOP</a:t>
            </a:r>
            <a:r>
              <a:rPr lang="zh-CN" altLang="en-US" sz="2800" dirty="0">
                <a:latin typeface="仿宋" panose="02010609060101010101" pitchFamily="49" charset="-122"/>
                <a:ea typeface="仿宋" panose="02010609060101010101" pitchFamily="49" charset="-122"/>
              </a:rPr>
              <a:t>功能</a:t>
            </a:r>
            <a:endParaRPr lang="en-US" altLang="zh-CN" sz="28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1200150" lvl="2" indent="-285750">
              <a:buFont typeface="Wingdings" panose="05000000000000000000" pitchFamily="2" charset="2"/>
              <a:buChar char="u"/>
            </a:pPr>
            <a:r>
              <a:rPr lang="zh-CN" altLang="en-US" sz="2800" dirty="0">
                <a:latin typeface="仿宋" panose="02010609060101010101" pitchFamily="49" charset="-122"/>
                <a:ea typeface="仿宋" panose="02010609060101010101" pitchFamily="49" charset="-122"/>
              </a:rPr>
              <a:t>使用</a:t>
            </a:r>
            <a:r>
              <a:rPr lang="en-US" altLang="zh-CN" sz="2800" dirty="0" err="1">
                <a:latin typeface="仿宋" panose="02010609060101010101" pitchFamily="49" charset="-122"/>
                <a:ea typeface="仿宋" panose="02010609060101010101" pitchFamily="49" charset="-122"/>
              </a:rPr>
              <a:t>springAOP</a:t>
            </a:r>
            <a:r>
              <a:rPr lang="zh-CN" altLang="en-US" sz="2800" dirty="0">
                <a:latin typeface="仿宋" panose="02010609060101010101" pitchFamily="49" charset="-122"/>
                <a:ea typeface="仿宋" panose="02010609060101010101" pitchFamily="49" charset="-122"/>
              </a:rPr>
              <a:t>实现一个日志记录功能</a:t>
            </a:r>
            <a:endParaRPr lang="en-US" altLang="zh-CN" sz="28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1200150" lvl="2" indent="-285750">
              <a:buFont typeface="Wingdings" panose="05000000000000000000" pitchFamily="2" charset="2"/>
              <a:buChar char="u"/>
            </a:pPr>
            <a:r>
              <a:rPr lang="zh-CN" altLang="en-US" sz="2800" dirty="0">
                <a:latin typeface="仿宋" panose="02010609060101010101" pitchFamily="49" charset="-122"/>
                <a:ea typeface="仿宋" panose="02010609060101010101" pitchFamily="49" charset="-122"/>
              </a:rPr>
              <a:t>自己动手实现</a:t>
            </a:r>
            <a:r>
              <a:rPr lang="en-US" altLang="zh-CN" sz="2800" dirty="0" err="1">
                <a:latin typeface="仿宋" panose="02010609060101010101" pitchFamily="49" charset="-122"/>
                <a:ea typeface="仿宋" panose="02010609060101010101" pitchFamily="49" charset="-122"/>
              </a:rPr>
              <a:t>aop</a:t>
            </a:r>
            <a:endParaRPr lang="en-US" altLang="zh-CN" sz="28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6281743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3599234" y="1089498"/>
            <a:ext cx="4912468" cy="491246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空心弧 2"/>
          <p:cNvSpPr/>
          <p:nvPr/>
        </p:nvSpPr>
        <p:spPr>
          <a:xfrm>
            <a:off x="3599234" y="1089498"/>
            <a:ext cx="4912468" cy="4912468"/>
          </a:xfrm>
          <a:prstGeom prst="blockArc">
            <a:avLst>
              <a:gd name="adj1" fmla="val 11711343"/>
              <a:gd name="adj2" fmla="val 20799195"/>
              <a:gd name="adj3" fmla="val 1105"/>
            </a:avLst>
          </a:prstGeom>
          <a:solidFill>
            <a:srgbClr val="E748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>
                <a:solidFill>
                  <a:schemeClr val="tx1"/>
                </a:solidFill>
              </a:rPr>
              <a:t>          </a:t>
            </a:r>
          </a:p>
        </p:txBody>
      </p:sp>
      <p:sp>
        <p:nvSpPr>
          <p:cNvPr id="5" name="空心弧 4"/>
          <p:cNvSpPr/>
          <p:nvPr/>
        </p:nvSpPr>
        <p:spPr>
          <a:xfrm rot="10800000">
            <a:off x="3599234" y="1089498"/>
            <a:ext cx="4912468" cy="4912468"/>
          </a:xfrm>
          <a:prstGeom prst="blockArc">
            <a:avLst>
              <a:gd name="adj1" fmla="val 11746885"/>
              <a:gd name="adj2" fmla="val 20758671"/>
              <a:gd name="adj3" fmla="val 964"/>
            </a:avLst>
          </a:prstGeom>
          <a:solidFill>
            <a:srgbClr val="E748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>
                <a:solidFill>
                  <a:schemeClr val="tx1"/>
                </a:solidFill>
              </a:rPr>
              <a:t>          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2693721" y="3033162"/>
            <a:ext cx="67996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7200" dirty="0">
                <a:solidFill>
                  <a:schemeClr val="tx1">
                    <a:lumMod val="65000"/>
                    <a:lumOff val="35000"/>
                  </a:schemeClr>
                </a:solidFill>
                <a:latin typeface="Lantinghei SC Demibold" charset="-122"/>
                <a:ea typeface="Lantinghei SC Demibold" charset="-122"/>
                <a:cs typeface="Lantinghei SC Demibold" charset="-122"/>
              </a:rPr>
              <a:t>THANK</a:t>
            </a:r>
            <a:r>
              <a:rPr kumimoji="1" lang="zh-CN" altLang="en-US" sz="7200" dirty="0">
                <a:solidFill>
                  <a:schemeClr val="tx1">
                    <a:lumMod val="65000"/>
                    <a:lumOff val="35000"/>
                  </a:schemeClr>
                </a:solidFill>
                <a:latin typeface="Lantinghei SC Demibold" charset="-122"/>
                <a:ea typeface="Lantinghei SC Demibold" charset="-122"/>
                <a:cs typeface="Lantinghei SC Demibold" charset="-122"/>
              </a:rPr>
              <a:t>  </a:t>
            </a:r>
            <a:r>
              <a:rPr kumimoji="1" lang="en-US" altLang="zh-CN" sz="7200" dirty="0">
                <a:solidFill>
                  <a:schemeClr val="tx1">
                    <a:lumMod val="65000"/>
                    <a:lumOff val="35000"/>
                  </a:schemeClr>
                </a:solidFill>
                <a:latin typeface="Lantinghei SC Demibold" charset="-122"/>
                <a:ea typeface="Lantinghei SC Demibold" charset="-122"/>
                <a:cs typeface="Lantinghei SC Demibold" charset="-122"/>
              </a:rPr>
              <a:t>YOU</a:t>
            </a:r>
            <a:endParaRPr kumimoji="1" lang="zh-CN" altLang="en-US" sz="7200" dirty="0">
              <a:solidFill>
                <a:schemeClr val="tx1">
                  <a:lumMod val="65000"/>
                  <a:lumOff val="35000"/>
                </a:schemeClr>
              </a:solidFill>
              <a:latin typeface="Lantinghei SC Demibold" charset="-122"/>
              <a:ea typeface="Lantinghei SC Demibold" charset="-122"/>
              <a:cs typeface="Lantinghei SC Demibold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779056" y="4623037"/>
            <a:ext cx="330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chemeClr val="bg1">
                    <a:lumMod val="50000"/>
                  </a:schemeClr>
                </a:solidFill>
              </a:rPr>
              <a:t>联系我们</a:t>
            </a:r>
            <a:r>
              <a:rPr kumimoji="1" lang="en-US" altLang="zh-CN" dirty="0">
                <a:solidFill>
                  <a:schemeClr val="bg1">
                    <a:lumMod val="50000"/>
                  </a:schemeClr>
                </a:solidFill>
              </a:rPr>
              <a:t>:</a:t>
            </a:r>
            <a:r>
              <a:rPr kumimoji="1" lang="zh-CN" alt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kumimoji="1" lang="en-US" altLang="zh-CN" dirty="0">
                <a:solidFill>
                  <a:schemeClr val="bg1">
                    <a:lumMod val="50000"/>
                  </a:schemeClr>
                </a:solidFill>
              </a:rPr>
              <a:t>4008-100-167</a:t>
            </a:r>
            <a:endParaRPr kumimoji="1"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1" name="组 10"/>
          <p:cNvGrpSpPr/>
          <p:nvPr/>
        </p:nvGrpSpPr>
        <p:grpSpPr>
          <a:xfrm>
            <a:off x="4350648" y="1938139"/>
            <a:ext cx="3485837" cy="818430"/>
            <a:chOff x="9613899" y="105819"/>
            <a:chExt cx="2449929" cy="575212"/>
          </a:xfrm>
        </p:grpSpPr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13899" y="105819"/>
              <a:ext cx="1135287" cy="575212"/>
            </a:xfrm>
            <a:prstGeom prst="rect">
              <a:avLst/>
            </a:prstGeom>
          </p:spPr>
        </p:pic>
        <p:pic>
          <p:nvPicPr>
            <p:cNvPr id="13" name="图片 1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59141" y="217717"/>
              <a:ext cx="1304687" cy="46331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F0F9E516-D9F6-4449-BAC2-EB05DC6F2554}"/>
              </a:ext>
            </a:extLst>
          </p:cNvPr>
          <p:cNvSpPr txBox="1"/>
          <p:nvPr/>
        </p:nvSpPr>
        <p:spPr>
          <a:xfrm>
            <a:off x="314222" y="272104"/>
            <a:ext cx="59189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2.1 </a:t>
            </a:r>
            <a:r>
              <a:rPr kumimoji="1" lang="zh-CN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面向对象的程序设计方法概述</a:t>
            </a:r>
            <a:endParaRPr kumimoji="1" lang="zh-CN" altLang="en-US" sz="28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8" name="TextBox 707"/>
          <p:cNvSpPr txBox="1"/>
          <p:nvPr/>
        </p:nvSpPr>
        <p:spPr>
          <a:xfrm>
            <a:off x="347727" y="1558907"/>
            <a:ext cx="1123467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400" dirty="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400" dirty="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面向对象的程序设计与结构化设计方法相比，更符合人类认识现实世界的思维方式，这已经成为程序设计的主流方向。</a:t>
            </a:r>
            <a:endParaRPr lang="en-US" altLang="zh-CN" sz="2400" dirty="0" smtClean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10959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F0F9E516-D9F6-4449-BAC2-EB05DC6F2554}"/>
              </a:ext>
            </a:extLst>
          </p:cNvPr>
          <p:cNvSpPr txBox="1"/>
          <p:nvPr/>
        </p:nvSpPr>
        <p:spPr>
          <a:xfrm>
            <a:off x="314222" y="272104"/>
            <a:ext cx="59189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2.1 </a:t>
            </a:r>
            <a:r>
              <a:rPr kumimoji="1" lang="zh-CN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面向对象的程序设计方法概述</a:t>
            </a:r>
            <a:endParaRPr kumimoji="1" lang="zh-CN" altLang="en-US" sz="28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8" name="TextBox 707"/>
          <p:cNvSpPr txBox="1"/>
          <p:nvPr/>
        </p:nvSpPr>
        <p:spPr>
          <a:xfrm>
            <a:off x="314222" y="830231"/>
            <a:ext cx="1123467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400" dirty="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400" dirty="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程序中一切都是对象，都具有标识（</a:t>
            </a:r>
            <a:r>
              <a:rPr lang="en-US" altLang="zh-CN" sz="2400" dirty="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identity</a:t>
            </a:r>
            <a:r>
              <a:rPr lang="zh-CN" altLang="en-US" sz="2400" dirty="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）属性和行为（方法）。</a:t>
            </a:r>
            <a:endParaRPr lang="en-US" altLang="zh-CN" sz="2400" dirty="0" smtClean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400" dirty="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□ </a:t>
            </a:r>
            <a:r>
              <a:rPr lang="zh-CN" altLang="en-US" sz="2400" dirty="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通过一个或多个变量保存其状态</a:t>
            </a:r>
            <a:endParaRPr lang="en-US" altLang="zh-CN" sz="2400" dirty="0" smtClean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4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4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400" dirty="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□ </a:t>
            </a:r>
            <a:r>
              <a:rPr lang="zh-CN" altLang="en-US" sz="2400" dirty="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通过方法（</a:t>
            </a:r>
            <a:r>
              <a:rPr lang="en-US" altLang="zh-CN" sz="2400" dirty="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method</a:t>
            </a:r>
            <a:r>
              <a:rPr lang="zh-CN" altLang="en-US" sz="2400" dirty="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）实现他的行为</a:t>
            </a:r>
            <a:endParaRPr lang="en-US" altLang="zh-CN" sz="2400" dirty="0" smtClean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4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400" dirty="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endParaRPr lang="en-US" altLang="zh-CN" sz="2400" dirty="0" smtClean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4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400" dirty="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将属性和行为相同或相似的对象归为一类，对象是类的实例，类是我们抽象出来的共性概念。每个对象都有一个所属的类。</a:t>
            </a:r>
            <a:endParaRPr lang="en-US" altLang="zh-CN" sz="2400" dirty="0" smtClean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4891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F0F9E516-D9F6-4449-BAC2-EB05DC6F2554}"/>
              </a:ext>
            </a:extLst>
          </p:cNvPr>
          <p:cNvSpPr txBox="1"/>
          <p:nvPr/>
        </p:nvSpPr>
        <p:spPr>
          <a:xfrm>
            <a:off x="314222" y="272104"/>
            <a:ext cx="59189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2.1 </a:t>
            </a:r>
            <a:r>
              <a:rPr kumimoji="1" lang="zh-CN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面向对象的程序设计方法概述</a:t>
            </a:r>
            <a:endParaRPr kumimoji="1" lang="zh-CN" altLang="en-US" sz="28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8" name="TextBox 707"/>
          <p:cNvSpPr txBox="1"/>
          <p:nvPr/>
        </p:nvSpPr>
        <p:spPr>
          <a:xfrm>
            <a:off x="314222" y="830231"/>
            <a:ext cx="1123467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400" dirty="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400" dirty="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结构化程序设计</a:t>
            </a:r>
            <a:r>
              <a:rPr lang="en-US" altLang="zh-CN" sz="2400" dirty="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(C</a:t>
            </a:r>
            <a:r>
              <a:rPr lang="zh-CN" altLang="en-US" sz="2400" dirty="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</a:t>
            </a:r>
            <a:r>
              <a:rPr lang="en-US" altLang="zh-CN" sz="2400" dirty="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2400" dirty="0" smtClean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4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400" dirty="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由若干个程序模块组成，每个程序模块都可以是子程序或者函数。数据与功能是分离的。</a:t>
            </a:r>
            <a:endParaRPr lang="en-US" altLang="zh-CN" sz="2400" dirty="0" smtClean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007616" y="3792253"/>
            <a:ext cx="7465823" cy="229184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思考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一下？</a:t>
            </a:r>
            <a:endParaRPr lang="en-US" altLang="zh-CN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结构化编程语言可以实现面向对象编程吗？</a:t>
            </a:r>
            <a:endParaRPr lang="en-US" altLang="zh-CN" sz="26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7168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F0F9E516-D9F6-4449-BAC2-EB05DC6F2554}"/>
              </a:ext>
            </a:extLst>
          </p:cNvPr>
          <p:cNvSpPr txBox="1"/>
          <p:nvPr/>
        </p:nvSpPr>
        <p:spPr>
          <a:xfrm>
            <a:off x="314222" y="272104"/>
            <a:ext cx="59189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2.1 </a:t>
            </a:r>
            <a:r>
              <a:rPr kumimoji="1" lang="zh-CN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面向对象的程序设计方法概述</a:t>
            </a:r>
            <a:endParaRPr kumimoji="1" lang="zh-CN" altLang="en-US" sz="28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8" name="TextBox 707"/>
          <p:cNvSpPr txBox="1"/>
          <p:nvPr/>
        </p:nvSpPr>
        <p:spPr>
          <a:xfrm>
            <a:off x="314222" y="830231"/>
            <a:ext cx="1123467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dirty="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面向对象程序设计</a:t>
            </a:r>
            <a:endParaRPr lang="en-US" altLang="zh-CN" sz="2400" dirty="0" smtClean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4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400" dirty="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基本组成单位是类程序在运行时由类生成对象，对象是面向对象程序的核心。</a:t>
            </a:r>
            <a:endParaRPr lang="en-US" altLang="zh-CN" sz="2400" dirty="0" smtClean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 dirty="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对象与对象之间的交互完成功能的实现。</a:t>
            </a:r>
            <a:endParaRPr lang="en-US" altLang="zh-CN" sz="2400" dirty="0" smtClean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13989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3923</TotalTime>
  <Words>1152</Words>
  <Application>Microsoft Office PowerPoint</Application>
  <PresentationFormat>宽屏</PresentationFormat>
  <Paragraphs>346</Paragraphs>
  <Slides>57</Slides>
  <Notes>38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57</vt:i4>
      </vt:variant>
    </vt:vector>
  </HeadingPairs>
  <TitlesOfParts>
    <vt:vector size="69" baseType="lpstr">
      <vt:lpstr>Lantinghei SC Demibold</vt:lpstr>
      <vt:lpstr>source-code-pro</vt:lpstr>
      <vt:lpstr>等线</vt:lpstr>
      <vt:lpstr>仿宋</vt:lpstr>
      <vt:lpstr>黑体</vt:lpstr>
      <vt:lpstr>宋体</vt:lpstr>
      <vt:lpstr>微软雅黑</vt:lpstr>
      <vt:lpstr>Arial</vt:lpstr>
      <vt:lpstr>Arial Black</vt:lpstr>
      <vt:lpstr>Calibri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甄教明</cp:lastModifiedBy>
  <cp:revision>408</cp:revision>
  <dcterms:created xsi:type="dcterms:W3CDTF">2017-08-07T02:30:00Z</dcterms:created>
  <dcterms:modified xsi:type="dcterms:W3CDTF">2023-07-01T03:48:07Z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2052-10.1.0.7023</vt:lpwstr>
  </property>
</Properties>
</file>