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9" r:id="rId3"/>
    <p:sldId id="257" r:id="rId4"/>
    <p:sldId id="258" r:id="rId5"/>
    <p:sldId id="259" r:id="rId6"/>
    <p:sldId id="266" r:id="rId7"/>
    <p:sldId id="260"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B612"/>
    <a:srgbClr val="00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2CA8-8AE3-4855-AC40-5B6901579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87B2CC-8633-4D65-B592-037C5CBF4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D36CFA-642B-4D8F-8A29-9DD726916A5F}"/>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5" name="Footer Placeholder 4">
            <a:extLst>
              <a:ext uri="{FF2B5EF4-FFF2-40B4-BE49-F238E27FC236}">
                <a16:creationId xmlns:a16="http://schemas.microsoft.com/office/drawing/2014/main" id="{5F67E7C6-0785-41A5-B130-B77CBBFF8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1658F-3312-47EC-8DBF-43C300A759B6}"/>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173860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EC91-5CE1-413B-B6A4-AFCD2DF942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56D02F-1476-4D6E-A82F-08F152B531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1E145-1683-4464-B395-3C5180B9A8A4}"/>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5" name="Footer Placeholder 4">
            <a:extLst>
              <a:ext uri="{FF2B5EF4-FFF2-40B4-BE49-F238E27FC236}">
                <a16:creationId xmlns:a16="http://schemas.microsoft.com/office/drawing/2014/main" id="{0EAA4442-9BD4-4832-B790-523E18EE1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58158-A5DB-4741-8697-6AF58FC1D1E2}"/>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66351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70FF04-1663-43FC-B97A-617C5DA954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EA4BD8-DE70-4C30-8E2B-5126D4C3BD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5627B-6C9B-4869-8925-79AF6CA5E4FD}"/>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5" name="Footer Placeholder 4">
            <a:extLst>
              <a:ext uri="{FF2B5EF4-FFF2-40B4-BE49-F238E27FC236}">
                <a16:creationId xmlns:a16="http://schemas.microsoft.com/office/drawing/2014/main" id="{8D5893AD-FBE0-4BD2-A5FF-E2C831216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7ED28-6C60-49E6-B608-C80ECA298E01}"/>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345108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84E9-9AA5-48B9-80DD-89138DC69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87FBA-A2E5-4870-B499-A97D8CB975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8DB4-2F97-465F-9C41-F9D3048A5494}"/>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5" name="Footer Placeholder 4">
            <a:extLst>
              <a:ext uri="{FF2B5EF4-FFF2-40B4-BE49-F238E27FC236}">
                <a16:creationId xmlns:a16="http://schemas.microsoft.com/office/drawing/2014/main" id="{E53E65A7-7D3C-4181-B21D-E9D1D7183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B30BD-FE45-488E-AFB2-62FC88AC6965}"/>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1192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59E1-AD9B-4981-9DB7-AFD6DC751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1D389F-9DB2-499E-BBCC-A149DC52A1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68E4BD-BC60-4313-92E1-D53A7CEA05A5}"/>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5" name="Footer Placeholder 4">
            <a:extLst>
              <a:ext uri="{FF2B5EF4-FFF2-40B4-BE49-F238E27FC236}">
                <a16:creationId xmlns:a16="http://schemas.microsoft.com/office/drawing/2014/main" id="{16040124-05D4-4997-8BF9-67D7E3314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E056B-9347-40F5-A7D9-E104DD35464F}"/>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296946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4F5C-207B-476A-886A-934F1C3C7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EF95EA-87F8-41C1-B479-BE380B7D3A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71103C-3E79-432A-A3AC-5F5DDAE736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39F7A-A20D-4279-A2A7-4A601258B718}"/>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6" name="Footer Placeholder 5">
            <a:extLst>
              <a:ext uri="{FF2B5EF4-FFF2-40B4-BE49-F238E27FC236}">
                <a16:creationId xmlns:a16="http://schemas.microsoft.com/office/drawing/2014/main" id="{7F81F3FF-5764-4E89-9E83-758805F3F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D640D-624E-4556-BC51-16DF3B64892B}"/>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2029266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AFCD-D7E4-40B4-A044-7ECF16BB49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A5AEAA-BB88-4A69-976E-9B7CF69A3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3B4899-0D5A-4ADA-BF73-EDA9A4EE69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58826F-2EEE-4A85-BCEA-47614F176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043D20-D5A7-4F3A-B635-EB20B3EF54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5FE054-6C7D-4367-B94B-04C0ABFCC28D}"/>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8" name="Footer Placeholder 7">
            <a:extLst>
              <a:ext uri="{FF2B5EF4-FFF2-40B4-BE49-F238E27FC236}">
                <a16:creationId xmlns:a16="http://schemas.microsoft.com/office/drawing/2014/main" id="{76381806-9C48-4F67-8043-8870D1C0CB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A58C6A-A412-43DF-956F-4673E3CF1002}"/>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265846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7A90-AC34-4E7B-B8EF-092D602C15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8786FA-F30F-47E1-9FAB-F65E6A228B43}"/>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4" name="Footer Placeholder 3">
            <a:extLst>
              <a:ext uri="{FF2B5EF4-FFF2-40B4-BE49-F238E27FC236}">
                <a16:creationId xmlns:a16="http://schemas.microsoft.com/office/drawing/2014/main" id="{F00A3112-7F68-4D83-B464-9A60195FA1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19202C-7659-4D1C-AFA2-E195B7208BAC}"/>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45699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75E29-16F9-4EF2-9FB2-62FEB9833CFE}"/>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3" name="Footer Placeholder 2">
            <a:extLst>
              <a:ext uri="{FF2B5EF4-FFF2-40B4-BE49-F238E27FC236}">
                <a16:creationId xmlns:a16="http://schemas.microsoft.com/office/drawing/2014/main" id="{91FBF7EC-0396-4115-AAD3-4BCE00F009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077ED5-3DCB-4F6C-9C81-5FB9D94A2838}"/>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194749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D79C-4741-4713-A59A-97134A46E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F2F0D5-0E14-47BF-A945-BE256C7E8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7BE02-6109-4D5D-BC1D-AA5AA2B13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CF48C7-969F-42BA-A2D7-7096BCA631B3}"/>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6" name="Footer Placeholder 5">
            <a:extLst>
              <a:ext uri="{FF2B5EF4-FFF2-40B4-BE49-F238E27FC236}">
                <a16:creationId xmlns:a16="http://schemas.microsoft.com/office/drawing/2014/main" id="{22770F01-6558-427E-89BB-29E97A75C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10D4C-7EDA-4E66-B131-AD03F99B8C3A}"/>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12179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EA4E-B1FD-4B0C-B7C8-A4ABF5490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61148-082A-4057-8E25-9609ECE57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D324C7-F905-4BD8-BD5F-9F6618933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FC26BC-3C6B-4238-97E7-AA7CEBD042E9}"/>
              </a:ext>
            </a:extLst>
          </p:cNvPr>
          <p:cNvSpPr>
            <a:spLocks noGrp="1"/>
          </p:cNvSpPr>
          <p:nvPr>
            <p:ph type="dt" sz="half" idx="10"/>
          </p:nvPr>
        </p:nvSpPr>
        <p:spPr/>
        <p:txBody>
          <a:bodyPr/>
          <a:lstStyle/>
          <a:p>
            <a:fld id="{4F0DE357-3DA2-43C4-92B9-8E183666082F}" type="datetimeFigureOut">
              <a:rPr lang="en-US" smtClean="0"/>
              <a:t>3/31/2019</a:t>
            </a:fld>
            <a:endParaRPr lang="en-US"/>
          </a:p>
        </p:txBody>
      </p:sp>
      <p:sp>
        <p:nvSpPr>
          <p:cNvPr id="6" name="Footer Placeholder 5">
            <a:extLst>
              <a:ext uri="{FF2B5EF4-FFF2-40B4-BE49-F238E27FC236}">
                <a16:creationId xmlns:a16="http://schemas.microsoft.com/office/drawing/2014/main" id="{0A351643-FB19-48D0-A07A-BDC239584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3159C-276E-4673-8DF7-C971BCB05571}"/>
              </a:ext>
            </a:extLst>
          </p:cNvPr>
          <p:cNvSpPr>
            <a:spLocks noGrp="1"/>
          </p:cNvSpPr>
          <p:nvPr>
            <p:ph type="sldNum" sz="quarter" idx="12"/>
          </p:nvPr>
        </p:nvSpPr>
        <p:spPr/>
        <p:txBody>
          <a:bodyPr/>
          <a:lstStyle/>
          <a:p>
            <a:fld id="{750986DB-89AA-463D-AD0D-C24E884B5965}" type="slidenum">
              <a:rPr lang="en-US" smtClean="0"/>
              <a:t>‹#›</a:t>
            </a:fld>
            <a:endParaRPr lang="en-US"/>
          </a:p>
        </p:txBody>
      </p:sp>
    </p:spTree>
    <p:extLst>
      <p:ext uri="{BB962C8B-B14F-4D97-AF65-F5344CB8AC3E}">
        <p14:creationId xmlns:p14="http://schemas.microsoft.com/office/powerpoint/2010/main" val="236678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A682A6-6993-4703-8F03-108B6E79CB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90D6EA-87A1-45CA-8CEC-2A75E83E3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96C8F-5991-4471-BB25-61279123F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DE357-3DA2-43C4-92B9-8E183666082F}" type="datetimeFigureOut">
              <a:rPr lang="en-US" smtClean="0"/>
              <a:t>3/31/2019</a:t>
            </a:fld>
            <a:endParaRPr lang="en-US"/>
          </a:p>
        </p:txBody>
      </p:sp>
      <p:sp>
        <p:nvSpPr>
          <p:cNvPr id="5" name="Footer Placeholder 4">
            <a:extLst>
              <a:ext uri="{FF2B5EF4-FFF2-40B4-BE49-F238E27FC236}">
                <a16:creationId xmlns:a16="http://schemas.microsoft.com/office/drawing/2014/main" id="{99D78AF1-5664-49A7-90F5-CE3A9DBB0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10C8C9-B91B-4FA5-9CB9-6B4EB5019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986DB-89AA-463D-AD0D-C24E884B5965}" type="slidenum">
              <a:rPr lang="en-US" smtClean="0"/>
              <a:t>‹#›</a:t>
            </a:fld>
            <a:endParaRPr lang="en-US"/>
          </a:p>
        </p:txBody>
      </p:sp>
    </p:spTree>
    <p:extLst>
      <p:ext uri="{BB962C8B-B14F-4D97-AF65-F5344CB8AC3E}">
        <p14:creationId xmlns:p14="http://schemas.microsoft.com/office/powerpoint/2010/main" val="242775018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s.toronto.edu/~kriz/cifar.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5734ED-AFED-4C1B-BCA1-641A9263F5BC}"/>
              </a:ext>
            </a:extLst>
          </p:cNvPr>
          <p:cNvPicPr>
            <a:picLocks noChangeAspect="1"/>
          </p:cNvPicPr>
          <p:nvPr/>
        </p:nvPicPr>
        <p:blipFill>
          <a:blip r:embed="rId2"/>
          <a:stretch>
            <a:fillRect/>
          </a:stretch>
        </p:blipFill>
        <p:spPr>
          <a:xfrm>
            <a:off x="8313879" y="2345800"/>
            <a:ext cx="3457575" cy="3467100"/>
          </a:xfrm>
          <a:prstGeom prst="rect">
            <a:avLst/>
          </a:prstGeom>
        </p:spPr>
      </p:pic>
      <p:pic>
        <p:nvPicPr>
          <p:cNvPr id="7" name="Picture 6">
            <a:extLst>
              <a:ext uri="{FF2B5EF4-FFF2-40B4-BE49-F238E27FC236}">
                <a16:creationId xmlns:a16="http://schemas.microsoft.com/office/drawing/2014/main" id="{C0A0B3E5-A957-4E50-95D2-1FA2B8F5718E}"/>
              </a:ext>
            </a:extLst>
          </p:cNvPr>
          <p:cNvPicPr>
            <a:picLocks noChangeAspect="1"/>
          </p:cNvPicPr>
          <p:nvPr/>
        </p:nvPicPr>
        <p:blipFill>
          <a:blip r:embed="rId3"/>
          <a:stretch>
            <a:fillRect/>
          </a:stretch>
        </p:blipFill>
        <p:spPr>
          <a:xfrm>
            <a:off x="420546" y="669500"/>
            <a:ext cx="2003872" cy="2194381"/>
          </a:xfrm>
          <a:prstGeom prst="rect">
            <a:avLst/>
          </a:prstGeom>
        </p:spPr>
      </p:pic>
      <p:sp>
        <p:nvSpPr>
          <p:cNvPr id="8" name="Title 1">
            <a:extLst>
              <a:ext uri="{FF2B5EF4-FFF2-40B4-BE49-F238E27FC236}">
                <a16:creationId xmlns:a16="http://schemas.microsoft.com/office/drawing/2014/main" id="{16E22588-3E35-42C6-BD1B-28607B024B45}"/>
              </a:ext>
            </a:extLst>
          </p:cNvPr>
          <p:cNvSpPr txBox="1">
            <a:spLocks/>
          </p:cNvSpPr>
          <p:nvPr/>
        </p:nvSpPr>
        <p:spPr>
          <a:xfrm>
            <a:off x="590110" y="3143773"/>
            <a:ext cx="7242495" cy="734911"/>
          </a:xfrm>
          <a:prstGeom prst="rect">
            <a:avLst/>
          </a:prstGeom>
          <a:solidFill>
            <a:schemeClr val="tx1"/>
          </a:solidFill>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800" b="1">
                <a:solidFill>
                  <a:schemeClr val="bg1"/>
                </a:solidFill>
                <a:latin typeface="Arial" panose="020B0604020202020204" pitchFamily="34" charset="0"/>
                <a:cs typeface="Arial" panose="020B0604020202020204" pitchFamily="34" charset="0"/>
              </a:rPr>
            </a:br>
            <a:endParaRPr lang="en-US" sz="28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11934EA-7B99-47BA-B957-1C3E0FBBBFEC}"/>
              </a:ext>
            </a:extLst>
          </p:cNvPr>
          <p:cNvSpPr txBox="1"/>
          <p:nvPr/>
        </p:nvSpPr>
        <p:spPr>
          <a:xfrm>
            <a:off x="769321" y="3326562"/>
            <a:ext cx="2643159" cy="369332"/>
          </a:xfrm>
          <a:prstGeom prst="rect">
            <a:avLst/>
          </a:prstGeom>
          <a:noFill/>
        </p:spPr>
        <p:txBody>
          <a:bodyPr wrap="none" rtlCol="0">
            <a:spAutoFit/>
          </a:bodyPr>
          <a:lstStyle/>
          <a:p>
            <a:r>
              <a:rPr lang="en-US" dirty="0">
                <a:solidFill>
                  <a:schemeClr val="bg1"/>
                </a:solidFill>
              </a:rPr>
              <a:t>FINAL CAPSTONE PROJECT</a:t>
            </a:r>
          </a:p>
        </p:txBody>
      </p:sp>
      <p:sp>
        <p:nvSpPr>
          <p:cNvPr id="12" name="Title 1">
            <a:extLst>
              <a:ext uri="{FF2B5EF4-FFF2-40B4-BE49-F238E27FC236}">
                <a16:creationId xmlns:a16="http://schemas.microsoft.com/office/drawing/2014/main" id="{000A68D7-6027-4822-BEED-9C126A044F39}"/>
              </a:ext>
            </a:extLst>
          </p:cNvPr>
          <p:cNvSpPr txBox="1">
            <a:spLocks/>
          </p:cNvSpPr>
          <p:nvPr/>
        </p:nvSpPr>
        <p:spPr>
          <a:xfrm>
            <a:off x="590109" y="4051794"/>
            <a:ext cx="7242495" cy="1309918"/>
          </a:xfrm>
          <a:prstGeom prst="rect">
            <a:avLst/>
          </a:prstGeom>
          <a:solidFill>
            <a:srgbClr val="C00000"/>
          </a:solidFill>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000" b="1">
                <a:solidFill>
                  <a:schemeClr val="bg1"/>
                </a:solidFill>
                <a:latin typeface="Arial" panose="020B0604020202020204" pitchFamily="34" charset="0"/>
                <a:cs typeface="Arial" panose="020B0604020202020204" pitchFamily="34" charset="0"/>
              </a:rPr>
            </a:br>
            <a:br>
              <a:rPr lang="en-US" sz="2800" b="1">
                <a:solidFill>
                  <a:schemeClr val="bg1"/>
                </a:solidFill>
                <a:latin typeface="Arial" panose="020B0604020202020204" pitchFamily="34" charset="0"/>
                <a:cs typeface="Arial" panose="020B0604020202020204" pitchFamily="34" charset="0"/>
              </a:rPr>
            </a:br>
            <a:endParaRPr lang="en-US" sz="28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C9CD2877-636A-4EB9-9190-39437C565486}"/>
              </a:ext>
            </a:extLst>
          </p:cNvPr>
          <p:cNvSpPr txBox="1"/>
          <p:nvPr/>
        </p:nvSpPr>
        <p:spPr>
          <a:xfrm>
            <a:off x="671119" y="4079350"/>
            <a:ext cx="3490058" cy="830997"/>
          </a:xfrm>
          <a:prstGeom prst="rect">
            <a:avLst/>
          </a:prstGeom>
          <a:noFill/>
        </p:spPr>
        <p:txBody>
          <a:bodyPr wrap="none" rtlCol="0">
            <a:spAutoFit/>
          </a:bodyPr>
          <a:lstStyle/>
          <a:p>
            <a:r>
              <a:rPr lang="en-US" sz="4800" dirty="0">
                <a:solidFill>
                  <a:schemeClr val="bg1"/>
                </a:solidFill>
                <a:latin typeface="Bahnschrift Light Condensed" panose="020B0502040204020203" pitchFamily="34" charset="0"/>
              </a:rPr>
              <a:t>CIFAR 10 Dataset</a:t>
            </a:r>
          </a:p>
        </p:txBody>
      </p:sp>
      <p:sp>
        <p:nvSpPr>
          <p:cNvPr id="14" name="TextBox 13">
            <a:extLst>
              <a:ext uri="{FF2B5EF4-FFF2-40B4-BE49-F238E27FC236}">
                <a16:creationId xmlns:a16="http://schemas.microsoft.com/office/drawing/2014/main" id="{FC47C742-7F91-4346-A491-34B954C1325B}"/>
              </a:ext>
            </a:extLst>
          </p:cNvPr>
          <p:cNvSpPr txBox="1"/>
          <p:nvPr/>
        </p:nvSpPr>
        <p:spPr>
          <a:xfrm>
            <a:off x="666054" y="5526486"/>
            <a:ext cx="2849691" cy="369332"/>
          </a:xfrm>
          <a:prstGeom prst="rect">
            <a:avLst/>
          </a:prstGeom>
          <a:noFill/>
        </p:spPr>
        <p:txBody>
          <a:bodyPr wrap="none" rtlCol="0">
            <a:spAutoFit/>
          </a:bodyPr>
          <a:lstStyle/>
          <a:p>
            <a:r>
              <a:rPr lang="en-US" dirty="0"/>
              <a:t>Presented by: Usman Shaikh</a:t>
            </a:r>
          </a:p>
        </p:txBody>
      </p:sp>
      <p:sp>
        <p:nvSpPr>
          <p:cNvPr id="15" name="TextBox 14">
            <a:extLst>
              <a:ext uri="{FF2B5EF4-FFF2-40B4-BE49-F238E27FC236}">
                <a16:creationId xmlns:a16="http://schemas.microsoft.com/office/drawing/2014/main" id="{2E6BFA42-AB2C-4F8D-BB70-CB08840B0FF7}"/>
              </a:ext>
            </a:extLst>
          </p:cNvPr>
          <p:cNvSpPr txBox="1"/>
          <p:nvPr/>
        </p:nvSpPr>
        <p:spPr>
          <a:xfrm>
            <a:off x="700038" y="4793847"/>
            <a:ext cx="5424883" cy="369332"/>
          </a:xfrm>
          <a:prstGeom prst="rect">
            <a:avLst/>
          </a:prstGeom>
          <a:noFill/>
        </p:spPr>
        <p:txBody>
          <a:bodyPr wrap="none" rtlCol="0">
            <a:spAutoFit/>
          </a:bodyPr>
          <a:lstStyle/>
          <a:p>
            <a:r>
              <a:rPr lang="en-US" dirty="0">
                <a:solidFill>
                  <a:schemeClr val="bg1"/>
                </a:solidFill>
              </a:rPr>
              <a:t>Image Recognition using Convolutional Neural networks</a:t>
            </a:r>
          </a:p>
        </p:txBody>
      </p:sp>
      <p:pic>
        <p:nvPicPr>
          <p:cNvPr id="18" name="Picture 17">
            <a:extLst>
              <a:ext uri="{FF2B5EF4-FFF2-40B4-BE49-F238E27FC236}">
                <a16:creationId xmlns:a16="http://schemas.microsoft.com/office/drawing/2014/main" id="{7BD54C64-6247-44D1-9BB5-9C6D17E4ED91}"/>
              </a:ext>
            </a:extLst>
          </p:cNvPr>
          <p:cNvPicPr>
            <a:picLocks noChangeAspect="1"/>
          </p:cNvPicPr>
          <p:nvPr/>
        </p:nvPicPr>
        <p:blipFill>
          <a:blip r:embed="rId4"/>
          <a:stretch>
            <a:fillRect/>
          </a:stretch>
        </p:blipFill>
        <p:spPr>
          <a:xfrm>
            <a:off x="10872566" y="449554"/>
            <a:ext cx="898888" cy="949673"/>
          </a:xfrm>
          <a:prstGeom prst="rect">
            <a:avLst/>
          </a:prstGeom>
        </p:spPr>
      </p:pic>
    </p:spTree>
    <p:extLst>
      <p:ext uri="{BB962C8B-B14F-4D97-AF65-F5344CB8AC3E}">
        <p14:creationId xmlns:p14="http://schemas.microsoft.com/office/powerpoint/2010/main" val="1026100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7CC97-EAB2-48F1-90B9-ECE09D7CBD66}"/>
              </a:ext>
            </a:extLst>
          </p:cNvPr>
          <p:cNvSpPr>
            <a:spLocks noGrp="1"/>
          </p:cNvSpPr>
          <p:nvPr>
            <p:ph idx="1"/>
          </p:nvPr>
        </p:nvSpPr>
        <p:spPr>
          <a:xfrm>
            <a:off x="697585" y="1130419"/>
            <a:ext cx="3278797" cy="3508693"/>
          </a:xfr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marL="0" indent="0">
              <a:lnSpc>
                <a:spcPct val="110000"/>
              </a:lnSpc>
              <a:spcBef>
                <a:spcPts val="0"/>
              </a:spcBef>
              <a:buNone/>
            </a:pPr>
            <a:r>
              <a:rPr lang="en-US" sz="1200" b="1" dirty="0">
                <a:solidFill>
                  <a:schemeClr val="bg1"/>
                </a:solidFill>
              </a:rPr>
              <a:t>MODEL 4 </a:t>
            </a:r>
            <a:r>
              <a:rPr lang="en-US" sz="1200" b="1" dirty="0">
                <a:solidFill>
                  <a:srgbClr val="00FF00"/>
                </a:solidFill>
              </a:rPr>
              <a:t>(8 Layers)</a:t>
            </a:r>
          </a:p>
          <a:p>
            <a:pPr marL="0" indent="0">
              <a:lnSpc>
                <a:spcPct val="110000"/>
              </a:lnSpc>
              <a:spcBef>
                <a:spcPts val="0"/>
              </a:spcBef>
              <a:buNone/>
            </a:pPr>
            <a:r>
              <a:rPr lang="en-US" sz="1200" dirty="0">
                <a:solidFill>
                  <a:schemeClr val="bg1"/>
                </a:solidFill>
              </a:rPr>
              <a:t>Name: </a:t>
            </a:r>
            <a:r>
              <a:rPr lang="en-US" sz="1200" i="1" dirty="0">
                <a:solidFill>
                  <a:schemeClr val="bg1"/>
                </a:solidFill>
              </a:rPr>
              <a:t>model3</a:t>
            </a:r>
          </a:p>
          <a:p>
            <a:pPr>
              <a:lnSpc>
                <a:spcPct val="110000"/>
              </a:lnSpc>
              <a:spcBef>
                <a:spcPts val="0"/>
              </a:spcBef>
            </a:pPr>
            <a:r>
              <a:rPr lang="en-US" sz="1200" dirty="0">
                <a:solidFill>
                  <a:schemeClr val="bg1"/>
                </a:solidFill>
              </a:rPr>
              <a:t>Variables: 3,072</a:t>
            </a:r>
          </a:p>
          <a:p>
            <a:pPr>
              <a:lnSpc>
                <a:spcPct val="110000"/>
              </a:lnSpc>
              <a:spcBef>
                <a:spcPts val="0"/>
              </a:spcBef>
            </a:pPr>
            <a:r>
              <a:rPr lang="en-US" sz="1200" dirty="0">
                <a:solidFill>
                  <a:schemeClr val="bg1"/>
                </a:solidFill>
              </a:rPr>
              <a:t>Convolutional layers: 8</a:t>
            </a:r>
            <a:r>
              <a:rPr lang="en-US" sz="1200" b="1" dirty="0">
                <a:solidFill>
                  <a:schemeClr val="bg1"/>
                </a:solidFill>
              </a:rPr>
              <a:t> </a:t>
            </a:r>
            <a:r>
              <a:rPr lang="en-US" sz="1200" b="1" dirty="0">
                <a:solidFill>
                  <a:srgbClr val="00FF00"/>
                </a:solidFill>
              </a:rPr>
              <a:t>+</a:t>
            </a:r>
            <a:endParaRPr lang="en-US" sz="1200" dirty="0">
              <a:solidFill>
                <a:srgbClr val="00FF00"/>
              </a:solidFill>
            </a:endParaRPr>
          </a:p>
          <a:p>
            <a:pPr>
              <a:lnSpc>
                <a:spcPct val="110000"/>
              </a:lnSpc>
              <a:spcBef>
                <a:spcPts val="0"/>
              </a:spcBef>
            </a:pPr>
            <a:r>
              <a:rPr lang="en-US" sz="1200" dirty="0">
                <a:solidFill>
                  <a:schemeClr val="bg1"/>
                </a:solidFill>
              </a:rPr>
              <a:t>Max pooling layers: 4 </a:t>
            </a:r>
          </a:p>
          <a:p>
            <a:pPr>
              <a:lnSpc>
                <a:spcPct val="110000"/>
              </a:lnSpc>
              <a:spcBef>
                <a:spcPts val="0"/>
              </a:spcBef>
            </a:pPr>
            <a:r>
              <a:rPr lang="en-US" sz="1200" dirty="0">
                <a:solidFill>
                  <a:schemeClr val="bg1"/>
                </a:solidFill>
              </a:rPr>
              <a:t>Dense Layers: 2</a:t>
            </a:r>
          </a:p>
          <a:p>
            <a:pPr>
              <a:lnSpc>
                <a:spcPct val="110000"/>
              </a:lnSpc>
              <a:spcBef>
                <a:spcPts val="0"/>
              </a:spcBef>
            </a:pPr>
            <a:r>
              <a:rPr lang="en-US" sz="1200" dirty="0">
                <a:solidFill>
                  <a:schemeClr val="bg1"/>
                </a:solidFill>
              </a:rPr>
              <a:t>Dropout layers: 5 (0.25 – 0.5) </a:t>
            </a:r>
            <a:r>
              <a:rPr lang="en-US" sz="1200" b="1" dirty="0">
                <a:solidFill>
                  <a:srgbClr val="00FF00"/>
                </a:solidFill>
              </a:rPr>
              <a:t>+</a:t>
            </a:r>
            <a:endParaRPr lang="en-US" sz="1200" dirty="0">
              <a:solidFill>
                <a:srgbClr val="00FF00"/>
              </a:solidFill>
            </a:endParaRPr>
          </a:p>
          <a:p>
            <a:pPr>
              <a:lnSpc>
                <a:spcPct val="110000"/>
              </a:lnSpc>
              <a:spcBef>
                <a:spcPts val="0"/>
              </a:spcBef>
            </a:pPr>
            <a:r>
              <a:rPr lang="en-US" sz="1200" dirty="0">
                <a:solidFill>
                  <a:schemeClr val="bg1"/>
                </a:solidFill>
              </a:rPr>
              <a:t>Activation Functions used</a:t>
            </a:r>
          </a:p>
          <a:p>
            <a:pPr lvl="1">
              <a:lnSpc>
                <a:spcPct val="110000"/>
              </a:lnSpc>
              <a:spcBef>
                <a:spcPts val="0"/>
              </a:spcBef>
            </a:pPr>
            <a:r>
              <a:rPr lang="en-US" sz="1200" dirty="0">
                <a:solidFill>
                  <a:schemeClr val="bg1"/>
                </a:solidFill>
              </a:rPr>
              <a:t>Rectified Linear Unit (RELU)</a:t>
            </a:r>
          </a:p>
          <a:p>
            <a:pPr lvl="1">
              <a:lnSpc>
                <a:spcPct val="110000"/>
              </a:lnSpc>
              <a:spcBef>
                <a:spcPts val="0"/>
              </a:spcBef>
            </a:pPr>
            <a:r>
              <a:rPr lang="en-US" sz="1200" dirty="0">
                <a:solidFill>
                  <a:schemeClr val="bg1"/>
                </a:solidFill>
              </a:rPr>
              <a:t>Soft max</a:t>
            </a:r>
          </a:p>
          <a:p>
            <a:pPr>
              <a:lnSpc>
                <a:spcPct val="110000"/>
              </a:lnSpc>
              <a:spcBef>
                <a:spcPts val="0"/>
              </a:spcBef>
            </a:pPr>
            <a:r>
              <a:rPr lang="en-US" sz="1200" dirty="0">
                <a:solidFill>
                  <a:schemeClr val="bg1"/>
                </a:solidFill>
              </a:rPr>
              <a:t>Optimizer: SGD</a:t>
            </a:r>
          </a:p>
          <a:p>
            <a:pPr>
              <a:lnSpc>
                <a:spcPct val="110000"/>
              </a:lnSpc>
              <a:spcBef>
                <a:spcPts val="0"/>
              </a:spcBef>
            </a:pPr>
            <a:r>
              <a:rPr lang="en-US" sz="1200" dirty="0">
                <a:solidFill>
                  <a:schemeClr val="bg1"/>
                </a:solidFill>
              </a:rPr>
              <a:t>Loss = sparse categorical cross entropy</a:t>
            </a:r>
          </a:p>
          <a:p>
            <a:pPr>
              <a:lnSpc>
                <a:spcPct val="110000"/>
              </a:lnSpc>
              <a:spcBef>
                <a:spcPts val="0"/>
              </a:spcBef>
            </a:pPr>
            <a:r>
              <a:rPr lang="en-US" sz="1200" dirty="0">
                <a:solidFill>
                  <a:schemeClr val="bg1"/>
                </a:solidFill>
              </a:rPr>
              <a:t>Learning rate = 0.0001 </a:t>
            </a:r>
            <a:r>
              <a:rPr lang="en-US" sz="1200" b="1" dirty="0">
                <a:solidFill>
                  <a:srgbClr val="FF0000"/>
                </a:solidFill>
              </a:rPr>
              <a:t>-</a:t>
            </a:r>
          </a:p>
          <a:p>
            <a:pPr>
              <a:lnSpc>
                <a:spcPct val="110000"/>
              </a:lnSpc>
              <a:spcBef>
                <a:spcPts val="0"/>
              </a:spcBef>
            </a:pPr>
            <a:r>
              <a:rPr lang="en-US" sz="1200" dirty="0">
                <a:solidFill>
                  <a:schemeClr val="bg1"/>
                </a:solidFill>
              </a:rPr>
              <a:t>Batch size = 64 </a:t>
            </a:r>
            <a:r>
              <a:rPr lang="en-US" sz="1200" b="1" dirty="0">
                <a:solidFill>
                  <a:srgbClr val="00FF00"/>
                </a:solidFill>
              </a:rPr>
              <a:t>+</a:t>
            </a:r>
            <a:endParaRPr lang="en-US" sz="1200" dirty="0">
              <a:solidFill>
                <a:srgbClr val="00FF00"/>
              </a:solidFill>
            </a:endParaRPr>
          </a:p>
          <a:p>
            <a:pPr>
              <a:lnSpc>
                <a:spcPct val="110000"/>
              </a:lnSpc>
              <a:spcBef>
                <a:spcPts val="0"/>
              </a:spcBef>
            </a:pPr>
            <a:r>
              <a:rPr lang="en-US" sz="1200" dirty="0">
                <a:solidFill>
                  <a:schemeClr val="bg1"/>
                </a:solidFill>
              </a:rPr>
              <a:t>Epochs = 100 </a:t>
            </a:r>
          </a:p>
          <a:p>
            <a:pPr>
              <a:lnSpc>
                <a:spcPct val="110000"/>
              </a:lnSpc>
              <a:spcBef>
                <a:spcPts val="0"/>
              </a:spcBef>
            </a:pPr>
            <a:r>
              <a:rPr lang="en-US" sz="1200" dirty="0">
                <a:solidFill>
                  <a:schemeClr val="bg1"/>
                </a:solidFill>
              </a:rPr>
              <a:t>Total time: </a:t>
            </a:r>
            <a:r>
              <a:rPr lang="en-US" sz="1200" dirty="0">
                <a:solidFill>
                  <a:srgbClr val="FFFF00"/>
                </a:solidFill>
              </a:rPr>
              <a:t>05:28:11.04</a:t>
            </a:r>
          </a:p>
        </p:txBody>
      </p:sp>
      <p:sp>
        <p:nvSpPr>
          <p:cNvPr id="17" name="Title 1">
            <a:extLst>
              <a:ext uri="{FF2B5EF4-FFF2-40B4-BE49-F238E27FC236}">
                <a16:creationId xmlns:a16="http://schemas.microsoft.com/office/drawing/2014/main" id="{2E22B81E-F9AD-4454-BD4E-9030FE1E91E4}"/>
              </a:ext>
            </a:extLst>
          </p:cNvPr>
          <p:cNvSpPr>
            <a:spLocks noGrp="1"/>
          </p:cNvSpPr>
          <p:nvPr>
            <p:ph type="title"/>
          </p:nvPr>
        </p:nvSpPr>
        <p:spPr>
          <a:xfrm>
            <a:off x="310393" y="221358"/>
            <a:ext cx="11509695" cy="633165"/>
          </a:xfrm>
          <a:solidFill>
            <a:srgbClr val="002060"/>
          </a:solidFill>
        </p:spPr>
        <p:txBody>
          <a:bodyPr>
            <a:normAutofit/>
          </a:bodyPr>
          <a:lstStyle/>
          <a:p>
            <a:r>
              <a:rPr lang="en-US" sz="1600" b="1" dirty="0">
                <a:solidFill>
                  <a:schemeClr val="bg1"/>
                </a:solidFill>
                <a:latin typeface="Arial" panose="020B0604020202020204" pitchFamily="34" charset="0"/>
                <a:cs typeface="Arial" panose="020B0604020202020204" pitchFamily="34" charset="0"/>
              </a:rPr>
              <a:t> CONVOLUTIONAL NEURAL NETWORKS – MODEL 4</a:t>
            </a:r>
          </a:p>
        </p:txBody>
      </p:sp>
      <p:sp>
        <p:nvSpPr>
          <p:cNvPr id="16" name="Content Placeholder 2">
            <a:extLst>
              <a:ext uri="{FF2B5EF4-FFF2-40B4-BE49-F238E27FC236}">
                <a16:creationId xmlns:a16="http://schemas.microsoft.com/office/drawing/2014/main" id="{50811D94-0AF9-4B33-B85A-61509D932962}"/>
              </a:ext>
            </a:extLst>
          </p:cNvPr>
          <p:cNvSpPr txBox="1">
            <a:spLocks/>
          </p:cNvSpPr>
          <p:nvPr/>
        </p:nvSpPr>
        <p:spPr>
          <a:xfrm>
            <a:off x="697585" y="5133596"/>
            <a:ext cx="3278797" cy="319248"/>
          </a:xfrm>
          <a:prstGeom prst="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rPr>
              <a:t>Test loss: 0.886</a:t>
            </a:r>
          </a:p>
        </p:txBody>
      </p:sp>
      <p:sp>
        <p:nvSpPr>
          <p:cNvPr id="18" name="Content Placeholder 2">
            <a:extLst>
              <a:ext uri="{FF2B5EF4-FFF2-40B4-BE49-F238E27FC236}">
                <a16:creationId xmlns:a16="http://schemas.microsoft.com/office/drawing/2014/main" id="{79BD53A7-53EE-492B-9FE7-B9C4CF60CE6D}"/>
              </a:ext>
            </a:extLst>
          </p:cNvPr>
          <p:cNvSpPr txBox="1">
            <a:spLocks/>
          </p:cNvSpPr>
          <p:nvPr/>
        </p:nvSpPr>
        <p:spPr>
          <a:xfrm>
            <a:off x="697585" y="5648188"/>
            <a:ext cx="3278797" cy="319248"/>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rPr>
              <a:t>Test accuracy: 0.814</a:t>
            </a:r>
          </a:p>
        </p:txBody>
      </p:sp>
      <p:pic>
        <p:nvPicPr>
          <p:cNvPr id="2" name="Picture 1">
            <a:extLst>
              <a:ext uri="{FF2B5EF4-FFF2-40B4-BE49-F238E27FC236}">
                <a16:creationId xmlns:a16="http://schemas.microsoft.com/office/drawing/2014/main" id="{3372A83E-A3A2-4D6F-ADD2-85A29584950D}"/>
              </a:ext>
            </a:extLst>
          </p:cNvPr>
          <p:cNvPicPr>
            <a:picLocks noChangeAspect="1"/>
          </p:cNvPicPr>
          <p:nvPr/>
        </p:nvPicPr>
        <p:blipFill>
          <a:blip r:embed="rId2"/>
          <a:stretch>
            <a:fillRect/>
          </a:stretch>
        </p:blipFill>
        <p:spPr>
          <a:xfrm>
            <a:off x="8027647" y="974691"/>
            <a:ext cx="3674995" cy="2836056"/>
          </a:xfrm>
          <a:prstGeom prst="rect">
            <a:avLst/>
          </a:prstGeom>
        </p:spPr>
      </p:pic>
      <p:pic>
        <p:nvPicPr>
          <p:cNvPr id="4" name="Picture 3">
            <a:extLst>
              <a:ext uri="{FF2B5EF4-FFF2-40B4-BE49-F238E27FC236}">
                <a16:creationId xmlns:a16="http://schemas.microsoft.com/office/drawing/2014/main" id="{CD4B5CFD-E9D5-4617-AC53-FE5376662A22}"/>
              </a:ext>
            </a:extLst>
          </p:cNvPr>
          <p:cNvPicPr>
            <a:picLocks noChangeAspect="1"/>
          </p:cNvPicPr>
          <p:nvPr/>
        </p:nvPicPr>
        <p:blipFill>
          <a:blip r:embed="rId3"/>
          <a:stretch>
            <a:fillRect/>
          </a:stretch>
        </p:blipFill>
        <p:spPr>
          <a:xfrm>
            <a:off x="8026966" y="3930915"/>
            <a:ext cx="3724866" cy="2836572"/>
          </a:xfrm>
          <a:prstGeom prst="rect">
            <a:avLst/>
          </a:prstGeom>
        </p:spPr>
      </p:pic>
      <p:pic>
        <p:nvPicPr>
          <p:cNvPr id="5" name="Picture 4">
            <a:extLst>
              <a:ext uri="{FF2B5EF4-FFF2-40B4-BE49-F238E27FC236}">
                <a16:creationId xmlns:a16="http://schemas.microsoft.com/office/drawing/2014/main" id="{8446BD87-6EEB-4F08-8BAB-2ECB02D35AA9}"/>
              </a:ext>
            </a:extLst>
          </p:cNvPr>
          <p:cNvPicPr>
            <a:picLocks noChangeAspect="1"/>
          </p:cNvPicPr>
          <p:nvPr/>
        </p:nvPicPr>
        <p:blipFill>
          <a:blip r:embed="rId4"/>
          <a:stretch>
            <a:fillRect/>
          </a:stretch>
        </p:blipFill>
        <p:spPr>
          <a:xfrm>
            <a:off x="4164354" y="974691"/>
            <a:ext cx="3554133" cy="3139107"/>
          </a:xfrm>
          <a:prstGeom prst="rect">
            <a:avLst/>
          </a:prstGeom>
        </p:spPr>
      </p:pic>
      <p:pic>
        <p:nvPicPr>
          <p:cNvPr id="6" name="Picture 5">
            <a:extLst>
              <a:ext uri="{FF2B5EF4-FFF2-40B4-BE49-F238E27FC236}">
                <a16:creationId xmlns:a16="http://schemas.microsoft.com/office/drawing/2014/main" id="{9E86C07C-0308-4B7E-BA1E-7CD3D890A5E1}"/>
              </a:ext>
            </a:extLst>
          </p:cNvPr>
          <p:cNvPicPr>
            <a:picLocks noChangeAspect="1"/>
          </p:cNvPicPr>
          <p:nvPr/>
        </p:nvPicPr>
        <p:blipFill>
          <a:blip r:embed="rId5"/>
          <a:stretch>
            <a:fillRect/>
          </a:stretch>
        </p:blipFill>
        <p:spPr>
          <a:xfrm>
            <a:off x="4165035" y="4233966"/>
            <a:ext cx="3174947" cy="2196917"/>
          </a:xfrm>
          <a:prstGeom prst="rect">
            <a:avLst/>
          </a:prstGeom>
        </p:spPr>
      </p:pic>
      <p:pic>
        <p:nvPicPr>
          <p:cNvPr id="15" name="Picture 14">
            <a:extLst>
              <a:ext uri="{FF2B5EF4-FFF2-40B4-BE49-F238E27FC236}">
                <a16:creationId xmlns:a16="http://schemas.microsoft.com/office/drawing/2014/main" id="{FC4B0EF5-73EC-4D1B-9B9A-9253880D923F}"/>
              </a:ext>
            </a:extLst>
          </p:cNvPr>
          <p:cNvPicPr>
            <a:picLocks noChangeAspect="1"/>
          </p:cNvPicPr>
          <p:nvPr/>
        </p:nvPicPr>
        <p:blipFill>
          <a:blip r:embed="rId6"/>
          <a:stretch>
            <a:fillRect/>
          </a:stretch>
        </p:blipFill>
        <p:spPr>
          <a:xfrm>
            <a:off x="10936447" y="163960"/>
            <a:ext cx="642938" cy="690563"/>
          </a:xfrm>
          <a:prstGeom prst="rect">
            <a:avLst/>
          </a:prstGeom>
        </p:spPr>
      </p:pic>
    </p:spTree>
    <p:extLst>
      <p:ext uri="{BB962C8B-B14F-4D97-AF65-F5344CB8AC3E}">
        <p14:creationId xmlns:p14="http://schemas.microsoft.com/office/powerpoint/2010/main" val="201670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7CC97-EAB2-48F1-90B9-ECE09D7CBD66}"/>
              </a:ext>
            </a:extLst>
          </p:cNvPr>
          <p:cNvSpPr>
            <a:spLocks noGrp="1"/>
          </p:cNvSpPr>
          <p:nvPr>
            <p:ph idx="1"/>
          </p:nvPr>
        </p:nvSpPr>
        <p:spPr>
          <a:xfrm>
            <a:off x="697585" y="1130419"/>
            <a:ext cx="3278797" cy="3508693"/>
          </a:xfr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marL="0" indent="0">
              <a:lnSpc>
                <a:spcPct val="110000"/>
              </a:lnSpc>
              <a:spcBef>
                <a:spcPts val="0"/>
              </a:spcBef>
              <a:buNone/>
            </a:pPr>
            <a:r>
              <a:rPr lang="en-US" sz="1200" b="1" dirty="0">
                <a:solidFill>
                  <a:schemeClr val="bg1"/>
                </a:solidFill>
              </a:rPr>
              <a:t>MODEL 5 </a:t>
            </a:r>
            <a:r>
              <a:rPr lang="en-US" sz="1200" b="1" dirty="0">
                <a:solidFill>
                  <a:srgbClr val="00FF00"/>
                </a:solidFill>
              </a:rPr>
              <a:t>(10 Layers)</a:t>
            </a:r>
          </a:p>
          <a:p>
            <a:pPr marL="0" indent="0">
              <a:lnSpc>
                <a:spcPct val="110000"/>
              </a:lnSpc>
              <a:spcBef>
                <a:spcPts val="0"/>
              </a:spcBef>
              <a:buNone/>
            </a:pPr>
            <a:r>
              <a:rPr lang="en-US" sz="1200" dirty="0">
                <a:solidFill>
                  <a:schemeClr val="bg1"/>
                </a:solidFill>
              </a:rPr>
              <a:t>Name: </a:t>
            </a:r>
            <a:r>
              <a:rPr lang="en-US" sz="1200" i="1" dirty="0">
                <a:solidFill>
                  <a:schemeClr val="bg1"/>
                </a:solidFill>
              </a:rPr>
              <a:t>model4</a:t>
            </a:r>
          </a:p>
          <a:p>
            <a:pPr>
              <a:lnSpc>
                <a:spcPct val="110000"/>
              </a:lnSpc>
              <a:spcBef>
                <a:spcPts val="0"/>
              </a:spcBef>
            </a:pPr>
            <a:r>
              <a:rPr lang="en-US" sz="1200" dirty="0">
                <a:solidFill>
                  <a:schemeClr val="bg1"/>
                </a:solidFill>
              </a:rPr>
              <a:t>Variables: 3,072</a:t>
            </a:r>
          </a:p>
          <a:p>
            <a:pPr>
              <a:lnSpc>
                <a:spcPct val="110000"/>
              </a:lnSpc>
              <a:spcBef>
                <a:spcPts val="0"/>
              </a:spcBef>
            </a:pPr>
            <a:r>
              <a:rPr lang="en-US" sz="1200" dirty="0">
                <a:solidFill>
                  <a:schemeClr val="bg1"/>
                </a:solidFill>
              </a:rPr>
              <a:t>Convolutional layers: 10</a:t>
            </a:r>
            <a:r>
              <a:rPr lang="en-US" sz="1200" b="1" dirty="0">
                <a:solidFill>
                  <a:schemeClr val="bg1"/>
                </a:solidFill>
              </a:rPr>
              <a:t> </a:t>
            </a:r>
            <a:r>
              <a:rPr lang="en-US" sz="1200" b="1" dirty="0">
                <a:solidFill>
                  <a:srgbClr val="00FF00"/>
                </a:solidFill>
              </a:rPr>
              <a:t>+</a:t>
            </a:r>
            <a:endParaRPr lang="en-US" sz="1200" dirty="0">
              <a:solidFill>
                <a:srgbClr val="00FF00"/>
              </a:solidFill>
            </a:endParaRPr>
          </a:p>
          <a:p>
            <a:pPr>
              <a:lnSpc>
                <a:spcPct val="110000"/>
              </a:lnSpc>
              <a:spcBef>
                <a:spcPts val="0"/>
              </a:spcBef>
            </a:pPr>
            <a:r>
              <a:rPr lang="en-US" sz="1200" dirty="0">
                <a:solidFill>
                  <a:schemeClr val="bg1"/>
                </a:solidFill>
              </a:rPr>
              <a:t>Max pooling layers: 4 </a:t>
            </a:r>
          </a:p>
          <a:p>
            <a:pPr>
              <a:lnSpc>
                <a:spcPct val="110000"/>
              </a:lnSpc>
              <a:spcBef>
                <a:spcPts val="0"/>
              </a:spcBef>
            </a:pPr>
            <a:r>
              <a:rPr lang="en-US" sz="1200" dirty="0">
                <a:solidFill>
                  <a:schemeClr val="bg1"/>
                </a:solidFill>
              </a:rPr>
              <a:t>Dense Layers: 2</a:t>
            </a:r>
          </a:p>
          <a:p>
            <a:pPr>
              <a:lnSpc>
                <a:spcPct val="110000"/>
              </a:lnSpc>
              <a:spcBef>
                <a:spcPts val="0"/>
              </a:spcBef>
            </a:pPr>
            <a:r>
              <a:rPr lang="en-US" sz="1200" dirty="0">
                <a:solidFill>
                  <a:schemeClr val="bg1"/>
                </a:solidFill>
              </a:rPr>
              <a:t>Dropout layers: 5 (0.25 – 0.5) </a:t>
            </a:r>
            <a:r>
              <a:rPr lang="en-US" sz="1200" b="1" dirty="0">
                <a:solidFill>
                  <a:srgbClr val="00FF00"/>
                </a:solidFill>
              </a:rPr>
              <a:t>+</a:t>
            </a:r>
            <a:endParaRPr lang="en-US" sz="1200" dirty="0">
              <a:solidFill>
                <a:srgbClr val="00FF00"/>
              </a:solidFill>
            </a:endParaRPr>
          </a:p>
          <a:p>
            <a:pPr>
              <a:lnSpc>
                <a:spcPct val="110000"/>
              </a:lnSpc>
              <a:spcBef>
                <a:spcPts val="0"/>
              </a:spcBef>
            </a:pPr>
            <a:r>
              <a:rPr lang="en-US" sz="1200" dirty="0">
                <a:solidFill>
                  <a:schemeClr val="bg1"/>
                </a:solidFill>
              </a:rPr>
              <a:t>Activation Functions used</a:t>
            </a:r>
          </a:p>
          <a:p>
            <a:pPr lvl="1">
              <a:lnSpc>
                <a:spcPct val="110000"/>
              </a:lnSpc>
              <a:spcBef>
                <a:spcPts val="0"/>
              </a:spcBef>
            </a:pPr>
            <a:r>
              <a:rPr lang="en-US" sz="1200" dirty="0">
                <a:solidFill>
                  <a:schemeClr val="bg1"/>
                </a:solidFill>
              </a:rPr>
              <a:t>Rectified Linear Unit (RELU)</a:t>
            </a:r>
          </a:p>
          <a:p>
            <a:pPr lvl="1">
              <a:lnSpc>
                <a:spcPct val="110000"/>
              </a:lnSpc>
              <a:spcBef>
                <a:spcPts val="0"/>
              </a:spcBef>
            </a:pPr>
            <a:r>
              <a:rPr lang="en-US" sz="1200" dirty="0">
                <a:solidFill>
                  <a:schemeClr val="bg1"/>
                </a:solidFill>
              </a:rPr>
              <a:t>Soft max</a:t>
            </a:r>
          </a:p>
          <a:p>
            <a:pPr>
              <a:lnSpc>
                <a:spcPct val="110000"/>
              </a:lnSpc>
              <a:spcBef>
                <a:spcPts val="0"/>
              </a:spcBef>
            </a:pPr>
            <a:r>
              <a:rPr lang="en-US" sz="1200" dirty="0">
                <a:solidFill>
                  <a:schemeClr val="bg1"/>
                </a:solidFill>
              </a:rPr>
              <a:t>Optimizer: SGD</a:t>
            </a:r>
          </a:p>
          <a:p>
            <a:pPr>
              <a:lnSpc>
                <a:spcPct val="110000"/>
              </a:lnSpc>
              <a:spcBef>
                <a:spcPts val="0"/>
              </a:spcBef>
            </a:pPr>
            <a:r>
              <a:rPr lang="en-US" sz="1200" dirty="0">
                <a:solidFill>
                  <a:schemeClr val="bg1"/>
                </a:solidFill>
              </a:rPr>
              <a:t>Loss = sparse categorical cross entropy</a:t>
            </a:r>
          </a:p>
          <a:p>
            <a:pPr>
              <a:lnSpc>
                <a:spcPct val="110000"/>
              </a:lnSpc>
              <a:spcBef>
                <a:spcPts val="0"/>
              </a:spcBef>
            </a:pPr>
            <a:r>
              <a:rPr lang="en-US" sz="1200" dirty="0">
                <a:solidFill>
                  <a:schemeClr val="bg1"/>
                </a:solidFill>
              </a:rPr>
              <a:t>Learning rate = 0.0001 </a:t>
            </a:r>
            <a:endParaRPr lang="en-US" sz="1200" b="1" dirty="0">
              <a:solidFill>
                <a:srgbClr val="FF0000"/>
              </a:solidFill>
            </a:endParaRPr>
          </a:p>
          <a:p>
            <a:pPr>
              <a:lnSpc>
                <a:spcPct val="110000"/>
              </a:lnSpc>
              <a:spcBef>
                <a:spcPts val="0"/>
              </a:spcBef>
            </a:pPr>
            <a:r>
              <a:rPr lang="en-US" sz="1200" dirty="0">
                <a:solidFill>
                  <a:schemeClr val="bg1"/>
                </a:solidFill>
              </a:rPr>
              <a:t>Batch size = 64 </a:t>
            </a:r>
            <a:endParaRPr lang="en-US" sz="1200" dirty="0">
              <a:solidFill>
                <a:srgbClr val="00FF00"/>
              </a:solidFill>
            </a:endParaRPr>
          </a:p>
          <a:p>
            <a:pPr>
              <a:lnSpc>
                <a:spcPct val="110000"/>
              </a:lnSpc>
              <a:spcBef>
                <a:spcPts val="0"/>
              </a:spcBef>
            </a:pPr>
            <a:r>
              <a:rPr lang="en-US" sz="1200" dirty="0">
                <a:solidFill>
                  <a:schemeClr val="bg1"/>
                </a:solidFill>
              </a:rPr>
              <a:t>Epochs = 100 </a:t>
            </a:r>
          </a:p>
          <a:p>
            <a:pPr>
              <a:lnSpc>
                <a:spcPct val="110000"/>
              </a:lnSpc>
              <a:spcBef>
                <a:spcPts val="0"/>
              </a:spcBef>
            </a:pPr>
            <a:r>
              <a:rPr lang="en-US" sz="1200" dirty="0">
                <a:solidFill>
                  <a:schemeClr val="bg1"/>
                </a:solidFill>
              </a:rPr>
              <a:t>Total time: </a:t>
            </a:r>
            <a:r>
              <a:rPr lang="en-US" sz="1200" dirty="0">
                <a:solidFill>
                  <a:srgbClr val="FF0000"/>
                </a:solidFill>
              </a:rPr>
              <a:t>10:30:20.44</a:t>
            </a:r>
          </a:p>
        </p:txBody>
      </p:sp>
      <p:sp>
        <p:nvSpPr>
          <p:cNvPr id="17" name="Title 1">
            <a:extLst>
              <a:ext uri="{FF2B5EF4-FFF2-40B4-BE49-F238E27FC236}">
                <a16:creationId xmlns:a16="http://schemas.microsoft.com/office/drawing/2014/main" id="{2E22B81E-F9AD-4454-BD4E-9030FE1E91E4}"/>
              </a:ext>
            </a:extLst>
          </p:cNvPr>
          <p:cNvSpPr>
            <a:spLocks noGrp="1"/>
          </p:cNvSpPr>
          <p:nvPr>
            <p:ph type="title"/>
          </p:nvPr>
        </p:nvSpPr>
        <p:spPr>
          <a:xfrm>
            <a:off x="310393" y="221358"/>
            <a:ext cx="11509695" cy="633165"/>
          </a:xfrm>
          <a:solidFill>
            <a:srgbClr val="002060"/>
          </a:solidFill>
        </p:spPr>
        <p:txBody>
          <a:bodyPr>
            <a:normAutofit/>
          </a:bodyPr>
          <a:lstStyle/>
          <a:p>
            <a:r>
              <a:rPr lang="en-US" sz="1600" b="1" dirty="0">
                <a:solidFill>
                  <a:schemeClr val="bg1"/>
                </a:solidFill>
                <a:latin typeface="Arial" panose="020B0604020202020204" pitchFamily="34" charset="0"/>
                <a:cs typeface="Arial" panose="020B0604020202020204" pitchFamily="34" charset="0"/>
              </a:rPr>
              <a:t> CONVOLUTIONAL NEURAL NETWORKS – MODEL 5</a:t>
            </a:r>
          </a:p>
        </p:txBody>
      </p:sp>
      <p:sp>
        <p:nvSpPr>
          <p:cNvPr id="16" name="Content Placeholder 2">
            <a:extLst>
              <a:ext uri="{FF2B5EF4-FFF2-40B4-BE49-F238E27FC236}">
                <a16:creationId xmlns:a16="http://schemas.microsoft.com/office/drawing/2014/main" id="{50811D94-0AF9-4B33-B85A-61509D932962}"/>
              </a:ext>
            </a:extLst>
          </p:cNvPr>
          <p:cNvSpPr txBox="1">
            <a:spLocks/>
          </p:cNvSpPr>
          <p:nvPr/>
        </p:nvSpPr>
        <p:spPr>
          <a:xfrm>
            <a:off x="697585" y="5133596"/>
            <a:ext cx="3278797" cy="319248"/>
          </a:xfrm>
          <a:prstGeom prst="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rPr>
              <a:t>Test loss: 0.830</a:t>
            </a:r>
          </a:p>
        </p:txBody>
      </p:sp>
      <p:sp>
        <p:nvSpPr>
          <p:cNvPr id="18" name="Content Placeholder 2">
            <a:extLst>
              <a:ext uri="{FF2B5EF4-FFF2-40B4-BE49-F238E27FC236}">
                <a16:creationId xmlns:a16="http://schemas.microsoft.com/office/drawing/2014/main" id="{79BD53A7-53EE-492B-9FE7-B9C4CF60CE6D}"/>
              </a:ext>
            </a:extLst>
          </p:cNvPr>
          <p:cNvSpPr txBox="1">
            <a:spLocks/>
          </p:cNvSpPr>
          <p:nvPr/>
        </p:nvSpPr>
        <p:spPr>
          <a:xfrm>
            <a:off x="697585" y="5648188"/>
            <a:ext cx="3278797" cy="319248"/>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rPr>
              <a:t>Test accuracy: 0.816</a:t>
            </a:r>
          </a:p>
        </p:txBody>
      </p:sp>
      <p:pic>
        <p:nvPicPr>
          <p:cNvPr id="7" name="Picture 6">
            <a:extLst>
              <a:ext uri="{FF2B5EF4-FFF2-40B4-BE49-F238E27FC236}">
                <a16:creationId xmlns:a16="http://schemas.microsoft.com/office/drawing/2014/main" id="{9EA4BBE4-9E67-4E33-92E2-7C6772CE90B9}"/>
              </a:ext>
            </a:extLst>
          </p:cNvPr>
          <p:cNvPicPr>
            <a:picLocks noChangeAspect="1"/>
          </p:cNvPicPr>
          <p:nvPr/>
        </p:nvPicPr>
        <p:blipFill>
          <a:blip r:embed="rId2"/>
          <a:stretch>
            <a:fillRect/>
          </a:stretch>
        </p:blipFill>
        <p:spPr>
          <a:xfrm>
            <a:off x="8048739" y="1011192"/>
            <a:ext cx="3771349" cy="2889340"/>
          </a:xfrm>
          <a:prstGeom prst="rect">
            <a:avLst/>
          </a:prstGeom>
        </p:spPr>
      </p:pic>
      <p:pic>
        <p:nvPicPr>
          <p:cNvPr id="8" name="Picture 7">
            <a:extLst>
              <a:ext uri="{FF2B5EF4-FFF2-40B4-BE49-F238E27FC236}">
                <a16:creationId xmlns:a16="http://schemas.microsoft.com/office/drawing/2014/main" id="{CBE8A259-AA52-483B-A5AB-E371FFC61FC8}"/>
              </a:ext>
            </a:extLst>
          </p:cNvPr>
          <p:cNvPicPr>
            <a:picLocks noChangeAspect="1"/>
          </p:cNvPicPr>
          <p:nvPr/>
        </p:nvPicPr>
        <p:blipFill>
          <a:blip r:embed="rId3"/>
          <a:stretch>
            <a:fillRect/>
          </a:stretch>
        </p:blipFill>
        <p:spPr>
          <a:xfrm>
            <a:off x="8048738" y="3900532"/>
            <a:ext cx="3771349" cy="2879527"/>
          </a:xfrm>
          <a:prstGeom prst="rect">
            <a:avLst/>
          </a:prstGeom>
        </p:spPr>
      </p:pic>
      <p:pic>
        <p:nvPicPr>
          <p:cNvPr id="9" name="Picture 8">
            <a:extLst>
              <a:ext uri="{FF2B5EF4-FFF2-40B4-BE49-F238E27FC236}">
                <a16:creationId xmlns:a16="http://schemas.microsoft.com/office/drawing/2014/main" id="{8180480D-C31C-4106-ABC0-A3A57D97B916}"/>
              </a:ext>
            </a:extLst>
          </p:cNvPr>
          <p:cNvPicPr>
            <a:picLocks noChangeAspect="1"/>
          </p:cNvPicPr>
          <p:nvPr/>
        </p:nvPicPr>
        <p:blipFill>
          <a:blip r:embed="rId4"/>
          <a:stretch>
            <a:fillRect/>
          </a:stretch>
        </p:blipFill>
        <p:spPr>
          <a:xfrm>
            <a:off x="4201121" y="4228051"/>
            <a:ext cx="3343543" cy="2317153"/>
          </a:xfrm>
          <a:prstGeom prst="rect">
            <a:avLst/>
          </a:prstGeom>
        </p:spPr>
      </p:pic>
      <p:pic>
        <p:nvPicPr>
          <p:cNvPr id="10" name="Picture 9">
            <a:extLst>
              <a:ext uri="{FF2B5EF4-FFF2-40B4-BE49-F238E27FC236}">
                <a16:creationId xmlns:a16="http://schemas.microsoft.com/office/drawing/2014/main" id="{3A1F7972-8AAF-4C85-AD0C-5FF5CCF4AA58}"/>
              </a:ext>
            </a:extLst>
          </p:cNvPr>
          <p:cNvPicPr>
            <a:picLocks noChangeAspect="1"/>
          </p:cNvPicPr>
          <p:nvPr/>
        </p:nvPicPr>
        <p:blipFill>
          <a:blip r:embed="rId5"/>
          <a:stretch>
            <a:fillRect/>
          </a:stretch>
        </p:blipFill>
        <p:spPr>
          <a:xfrm>
            <a:off x="4201121" y="952802"/>
            <a:ext cx="3500236" cy="3142765"/>
          </a:xfrm>
          <a:prstGeom prst="rect">
            <a:avLst/>
          </a:prstGeom>
        </p:spPr>
      </p:pic>
      <p:pic>
        <p:nvPicPr>
          <p:cNvPr id="14" name="Picture 13">
            <a:extLst>
              <a:ext uri="{FF2B5EF4-FFF2-40B4-BE49-F238E27FC236}">
                <a16:creationId xmlns:a16="http://schemas.microsoft.com/office/drawing/2014/main" id="{88A316F8-2CA4-4236-9584-055D55AF18B8}"/>
              </a:ext>
            </a:extLst>
          </p:cNvPr>
          <p:cNvPicPr>
            <a:picLocks noChangeAspect="1"/>
          </p:cNvPicPr>
          <p:nvPr/>
        </p:nvPicPr>
        <p:blipFill>
          <a:blip r:embed="rId6"/>
          <a:stretch>
            <a:fillRect/>
          </a:stretch>
        </p:blipFill>
        <p:spPr>
          <a:xfrm>
            <a:off x="10936447" y="163960"/>
            <a:ext cx="642938" cy="690563"/>
          </a:xfrm>
          <a:prstGeom prst="rect">
            <a:avLst/>
          </a:prstGeom>
        </p:spPr>
      </p:pic>
    </p:spTree>
    <p:extLst>
      <p:ext uri="{BB962C8B-B14F-4D97-AF65-F5344CB8AC3E}">
        <p14:creationId xmlns:p14="http://schemas.microsoft.com/office/powerpoint/2010/main" val="316330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E22B81E-F9AD-4454-BD4E-9030FE1E91E4}"/>
              </a:ext>
            </a:extLst>
          </p:cNvPr>
          <p:cNvSpPr>
            <a:spLocks noGrp="1"/>
          </p:cNvSpPr>
          <p:nvPr>
            <p:ph type="title"/>
          </p:nvPr>
        </p:nvSpPr>
        <p:spPr>
          <a:xfrm>
            <a:off x="310393" y="221358"/>
            <a:ext cx="11509695" cy="633165"/>
          </a:xfrm>
          <a:solidFill>
            <a:srgbClr val="002060"/>
          </a:solidFill>
        </p:spPr>
        <p:txBody>
          <a:bodyPr>
            <a:normAutofit/>
          </a:bodyPr>
          <a:lstStyle/>
          <a:p>
            <a:r>
              <a:rPr lang="en-US" sz="1600" b="1" dirty="0">
                <a:solidFill>
                  <a:schemeClr val="bg1"/>
                </a:solidFill>
                <a:latin typeface="Arial" panose="020B0604020202020204" pitchFamily="34" charset="0"/>
                <a:cs typeface="Arial" panose="020B0604020202020204" pitchFamily="34" charset="0"/>
              </a:rPr>
              <a:t> MODEL COMPARISON</a:t>
            </a:r>
          </a:p>
        </p:txBody>
      </p:sp>
      <p:pic>
        <p:nvPicPr>
          <p:cNvPr id="14" name="Picture 13">
            <a:extLst>
              <a:ext uri="{FF2B5EF4-FFF2-40B4-BE49-F238E27FC236}">
                <a16:creationId xmlns:a16="http://schemas.microsoft.com/office/drawing/2014/main" id="{88A316F8-2CA4-4236-9584-055D55AF18B8}"/>
              </a:ext>
            </a:extLst>
          </p:cNvPr>
          <p:cNvPicPr>
            <a:picLocks noChangeAspect="1"/>
          </p:cNvPicPr>
          <p:nvPr/>
        </p:nvPicPr>
        <p:blipFill>
          <a:blip r:embed="rId2"/>
          <a:stretch>
            <a:fillRect/>
          </a:stretch>
        </p:blipFill>
        <p:spPr>
          <a:xfrm>
            <a:off x="10936447" y="163960"/>
            <a:ext cx="642938" cy="690563"/>
          </a:xfrm>
          <a:prstGeom prst="rect">
            <a:avLst/>
          </a:prstGeom>
        </p:spPr>
      </p:pic>
      <p:graphicFrame>
        <p:nvGraphicFramePr>
          <p:cNvPr id="13" name="Table 12">
            <a:extLst>
              <a:ext uri="{FF2B5EF4-FFF2-40B4-BE49-F238E27FC236}">
                <a16:creationId xmlns:a16="http://schemas.microsoft.com/office/drawing/2014/main" id="{00C0FBEF-5F11-46E8-9985-90D7710FFC3B}"/>
              </a:ext>
            </a:extLst>
          </p:cNvPr>
          <p:cNvGraphicFramePr>
            <a:graphicFrameLocks noGrp="1"/>
          </p:cNvGraphicFramePr>
          <p:nvPr>
            <p:extLst>
              <p:ext uri="{D42A27DB-BD31-4B8C-83A1-F6EECF244321}">
                <p14:modId xmlns:p14="http://schemas.microsoft.com/office/powerpoint/2010/main" val="2047337716"/>
              </p:ext>
            </p:extLst>
          </p:nvPr>
        </p:nvGraphicFramePr>
        <p:xfrm>
          <a:off x="620784" y="1251414"/>
          <a:ext cx="8388992" cy="2651760"/>
        </p:xfrm>
        <a:graphic>
          <a:graphicData uri="http://schemas.openxmlformats.org/drawingml/2006/table">
            <a:tbl>
              <a:tblPr firstRow="1" bandRow="1">
                <a:tableStyleId>{5C22544A-7EE6-4342-B048-85BDC9FD1C3A}</a:tableStyleId>
              </a:tblPr>
              <a:tblGrid>
                <a:gridCol w="2097248">
                  <a:extLst>
                    <a:ext uri="{9D8B030D-6E8A-4147-A177-3AD203B41FA5}">
                      <a16:colId xmlns:a16="http://schemas.microsoft.com/office/drawing/2014/main" val="800586710"/>
                    </a:ext>
                  </a:extLst>
                </a:gridCol>
                <a:gridCol w="2097248">
                  <a:extLst>
                    <a:ext uri="{9D8B030D-6E8A-4147-A177-3AD203B41FA5}">
                      <a16:colId xmlns:a16="http://schemas.microsoft.com/office/drawing/2014/main" val="1097478233"/>
                    </a:ext>
                  </a:extLst>
                </a:gridCol>
                <a:gridCol w="2097248">
                  <a:extLst>
                    <a:ext uri="{9D8B030D-6E8A-4147-A177-3AD203B41FA5}">
                      <a16:colId xmlns:a16="http://schemas.microsoft.com/office/drawing/2014/main" val="2379805463"/>
                    </a:ext>
                  </a:extLst>
                </a:gridCol>
                <a:gridCol w="2097248">
                  <a:extLst>
                    <a:ext uri="{9D8B030D-6E8A-4147-A177-3AD203B41FA5}">
                      <a16:colId xmlns:a16="http://schemas.microsoft.com/office/drawing/2014/main" val="3266712155"/>
                    </a:ext>
                  </a:extLst>
                </a:gridCol>
              </a:tblGrid>
              <a:tr h="267128">
                <a:tc>
                  <a:txBody>
                    <a:bodyPr/>
                    <a:lstStyle/>
                    <a:p>
                      <a:endParaRPr lang="en-US" sz="1200" dirty="0"/>
                    </a:p>
                  </a:txBody>
                  <a:tcPr>
                    <a:solidFill>
                      <a:schemeClr val="tx1"/>
                    </a:solidFill>
                  </a:tcPr>
                </a:tc>
                <a:tc>
                  <a:txBody>
                    <a:bodyPr/>
                    <a:lstStyle/>
                    <a:p>
                      <a:pPr algn="ctr"/>
                      <a:r>
                        <a:rPr lang="en-US" sz="1200" b="0" dirty="0">
                          <a:solidFill>
                            <a:srgbClr val="FFC000"/>
                          </a:solidFill>
                        </a:rPr>
                        <a:t>Random Forest</a:t>
                      </a:r>
                    </a:p>
                  </a:txBody>
                  <a:tcPr>
                    <a:solidFill>
                      <a:schemeClr val="tx1"/>
                    </a:solidFill>
                  </a:tcPr>
                </a:tc>
                <a:tc>
                  <a:txBody>
                    <a:bodyPr/>
                    <a:lstStyle/>
                    <a:p>
                      <a:pPr algn="ctr"/>
                      <a:r>
                        <a:rPr lang="en-US" sz="1200" b="0" dirty="0">
                          <a:solidFill>
                            <a:srgbClr val="FFC000"/>
                          </a:solidFill>
                        </a:rPr>
                        <a:t>Logistic Regression</a:t>
                      </a:r>
                    </a:p>
                  </a:txBody>
                  <a:tcPr>
                    <a:solidFill>
                      <a:schemeClr val="tx1"/>
                    </a:solidFill>
                  </a:tcPr>
                </a:tc>
                <a:tc>
                  <a:txBody>
                    <a:bodyPr/>
                    <a:lstStyle/>
                    <a:p>
                      <a:pPr algn="ctr"/>
                      <a:r>
                        <a:rPr lang="en-US" sz="1200" b="0" dirty="0">
                          <a:solidFill>
                            <a:srgbClr val="FFC000"/>
                          </a:solidFill>
                        </a:rPr>
                        <a:t>Gradient boost</a:t>
                      </a:r>
                    </a:p>
                  </a:txBody>
                  <a:tcPr>
                    <a:solidFill>
                      <a:schemeClr val="tx1"/>
                    </a:solidFill>
                  </a:tcPr>
                </a:tc>
                <a:extLst>
                  <a:ext uri="{0D108BD9-81ED-4DB2-BD59-A6C34878D82A}">
                    <a16:rowId xmlns:a16="http://schemas.microsoft.com/office/drawing/2014/main" val="3307164296"/>
                  </a:ext>
                </a:extLst>
              </a:tr>
              <a:tr h="704294">
                <a:tc>
                  <a:txBody>
                    <a:bodyPr/>
                    <a:lstStyle/>
                    <a:p>
                      <a:pPr>
                        <a:lnSpc>
                          <a:spcPct val="100000"/>
                        </a:lnSpc>
                      </a:pPr>
                      <a:r>
                        <a:rPr lang="en-US" sz="1200" dirty="0">
                          <a:solidFill>
                            <a:schemeClr val="bg1"/>
                          </a:solidFill>
                        </a:rPr>
                        <a:t>Without PCA</a:t>
                      </a:r>
                    </a:p>
                  </a:txBody>
                  <a:tcPr anchor="ctr">
                    <a:solidFill>
                      <a:srgbClr val="C00000"/>
                    </a:solidFill>
                  </a:tcPr>
                </a:tc>
                <a:tc>
                  <a:txBody>
                    <a:bodyPr/>
                    <a:lstStyle/>
                    <a:p>
                      <a:pPr algn="ctr">
                        <a:lnSpc>
                          <a:spcPct val="100000"/>
                        </a:lnSpc>
                        <a:spcBef>
                          <a:spcPts val="0"/>
                        </a:spcBef>
                      </a:pPr>
                      <a:endParaRPr lang="en-US" sz="1200" dirty="0">
                        <a:solidFill>
                          <a:schemeClr val="bg1"/>
                        </a:solidFill>
                      </a:endParaRPr>
                    </a:p>
                    <a:p>
                      <a:pPr algn="ctr">
                        <a:lnSpc>
                          <a:spcPct val="100000"/>
                        </a:lnSpc>
                        <a:spcBef>
                          <a:spcPts val="0"/>
                        </a:spcBef>
                      </a:pPr>
                      <a:r>
                        <a:rPr lang="en-US" sz="1200" dirty="0">
                          <a:solidFill>
                            <a:schemeClr val="bg1"/>
                          </a:solidFill>
                        </a:rPr>
                        <a:t>R² Train Data: 0.64</a:t>
                      </a:r>
                    </a:p>
                    <a:p>
                      <a:pPr algn="ctr">
                        <a:lnSpc>
                          <a:spcPct val="100000"/>
                        </a:lnSpc>
                        <a:spcBef>
                          <a:spcPts val="0"/>
                        </a:spcBef>
                      </a:pPr>
                      <a:r>
                        <a:rPr lang="en-US" sz="1200" dirty="0">
                          <a:solidFill>
                            <a:schemeClr val="bg1"/>
                          </a:solidFill>
                        </a:rPr>
                        <a:t>R² Test Data: 0.43</a:t>
                      </a:r>
                    </a:p>
                    <a:p>
                      <a:pPr algn="ctr">
                        <a:lnSpc>
                          <a:spcPct val="100000"/>
                        </a:lnSpc>
                      </a:pPr>
                      <a:endParaRPr lang="en-US" sz="1200" dirty="0">
                        <a:solidFill>
                          <a:schemeClr val="bg1"/>
                        </a:solidFill>
                      </a:endParaRPr>
                    </a:p>
                  </a:txBody>
                  <a:tcPr anchor="ctr">
                    <a:solidFill>
                      <a:srgbClr val="C00000"/>
                    </a:solidFill>
                  </a:tcPr>
                </a:tc>
                <a:tc>
                  <a:txBody>
                    <a:bodyPr/>
                    <a:lstStyle/>
                    <a:p>
                      <a:pPr algn="ctr">
                        <a:lnSpc>
                          <a:spcPct val="100000"/>
                        </a:lnSpc>
                        <a:spcBef>
                          <a:spcPts val="0"/>
                        </a:spcBef>
                      </a:pPr>
                      <a:endParaRPr lang="en-US" sz="1200" dirty="0">
                        <a:solidFill>
                          <a:schemeClr val="bg1"/>
                        </a:solidFill>
                      </a:endParaRPr>
                    </a:p>
                    <a:p>
                      <a:pPr algn="ctr">
                        <a:lnSpc>
                          <a:spcPct val="100000"/>
                        </a:lnSpc>
                        <a:spcBef>
                          <a:spcPts val="0"/>
                        </a:spcBef>
                      </a:pPr>
                      <a:r>
                        <a:rPr lang="en-US" sz="1200" dirty="0">
                          <a:solidFill>
                            <a:schemeClr val="bg1"/>
                          </a:solidFill>
                        </a:rPr>
                        <a:t>R² Train Data: 0.52 </a:t>
                      </a:r>
                    </a:p>
                    <a:p>
                      <a:pPr algn="ctr">
                        <a:lnSpc>
                          <a:spcPct val="100000"/>
                        </a:lnSpc>
                        <a:spcBef>
                          <a:spcPts val="0"/>
                        </a:spcBef>
                      </a:pPr>
                      <a:r>
                        <a:rPr lang="en-US" sz="1200" dirty="0">
                          <a:solidFill>
                            <a:schemeClr val="bg1"/>
                          </a:solidFill>
                        </a:rPr>
                        <a:t>R² Test Data: 0.36</a:t>
                      </a:r>
                    </a:p>
                    <a:p>
                      <a:pPr algn="ctr">
                        <a:lnSpc>
                          <a:spcPct val="100000"/>
                        </a:lnSpc>
                      </a:pPr>
                      <a:endParaRPr lang="en-US" sz="1200" dirty="0">
                        <a:solidFill>
                          <a:schemeClr val="bg1"/>
                        </a:solidFill>
                      </a:endParaRPr>
                    </a:p>
                  </a:txBody>
                  <a:tcPr anchor="ctr">
                    <a:solidFill>
                      <a:srgbClr val="C00000"/>
                    </a:solidFill>
                  </a:tcPr>
                </a:tc>
                <a:tc>
                  <a:txBody>
                    <a:bodyPr/>
                    <a:lstStyle/>
                    <a:p>
                      <a:pPr algn="ctr">
                        <a:lnSpc>
                          <a:spcPct val="100000"/>
                        </a:lnSpc>
                        <a:spcBef>
                          <a:spcPts val="0"/>
                        </a:spcBef>
                      </a:pPr>
                      <a:r>
                        <a:rPr lang="en-US" sz="1200" dirty="0">
                          <a:solidFill>
                            <a:schemeClr val="bg1"/>
                          </a:solidFill>
                        </a:rPr>
                        <a:t>R² Train Data: 0.94</a:t>
                      </a:r>
                    </a:p>
                    <a:p>
                      <a:pPr algn="ctr">
                        <a:lnSpc>
                          <a:spcPct val="100000"/>
                        </a:lnSpc>
                        <a:spcBef>
                          <a:spcPts val="0"/>
                        </a:spcBef>
                      </a:pPr>
                      <a:r>
                        <a:rPr lang="en-US" sz="1200" dirty="0">
                          <a:solidFill>
                            <a:schemeClr val="bg1"/>
                          </a:solidFill>
                        </a:rPr>
                        <a:t>R² Test Data: 0.44</a:t>
                      </a:r>
                    </a:p>
                  </a:txBody>
                  <a:tcPr anchor="ctr">
                    <a:solidFill>
                      <a:srgbClr val="C00000"/>
                    </a:solidFill>
                  </a:tcPr>
                </a:tc>
                <a:extLst>
                  <a:ext uri="{0D108BD9-81ED-4DB2-BD59-A6C34878D82A}">
                    <a16:rowId xmlns:a16="http://schemas.microsoft.com/office/drawing/2014/main" val="455022669"/>
                  </a:ext>
                </a:extLst>
              </a:tr>
              <a:tr h="234765">
                <a:tc>
                  <a:txBody>
                    <a:bodyPr/>
                    <a:lstStyle/>
                    <a:p>
                      <a:pPr>
                        <a:lnSpc>
                          <a:spcPct val="100000"/>
                        </a:lnSpc>
                      </a:pPr>
                      <a:r>
                        <a:rPr lang="en-US" sz="1200" b="1" dirty="0"/>
                        <a:t>Time</a:t>
                      </a:r>
                    </a:p>
                  </a:txBody>
                  <a:tcPr>
                    <a:solidFill>
                      <a:schemeClr val="bg1"/>
                    </a:solidFill>
                  </a:tcPr>
                </a:tc>
                <a:tc>
                  <a:txBody>
                    <a:bodyPr/>
                    <a:lstStyle/>
                    <a:p>
                      <a:pPr algn="ctr">
                        <a:lnSpc>
                          <a:spcPct val="100000"/>
                        </a:lnSpc>
                      </a:pPr>
                      <a:r>
                        <a:rPr lang="en-US" sz="1200" b="0" dirty="0">
                          <a:solidFill>
                            <a:schemeClr val="accent6">
                              <a:lumMod val="50000"/>
                            </a:schemeClr>
                          </a:solidFill>
                        </a:rPr>
                        <a:t>00:08:16.12</a:t>
                      </a:r>
                    </a:p>
                  </a:txBody>
                  <a:tcPr>
                    <a:solidFill>
                      <a:schemeClr val="bg1"/>
                    </a:solidFill>
                  </a:tcPr>
                </a:tc>
                <a:tc>
                  <a:txBody>
                    <a:bodyPr/>
                    <a:lstStyle/>
                    <a:p>
                      <a:pPr algn="ctr">
                        <a:lnSpc>
                          <a:spcPct val="100000"/>
                        </a:lnSpc>
                      </a:pPr>
                      <a:r>
                        <a:rPr lang="en-US" sz="1200" b="0" dirty="0">
                          <a:solidFill>
                            <a:schemeClr val="accent6">
                              <a:lumMod val="50000"/>
                            </a:schemeClr>
                          </a:solidFill>
                        </a:rPr>
                        <a:t>01:49:33.14</a:t>
                      </a:r>
                    </a:p>
                  </a:txBody>
                  <a:tcPr>
                    <a:solidFill>
                      <a:schemeClr val="bg1"/>
                    </a:solidFill>
                  </a:tcPr>
                </a:tc>
                <a:tc>
                  <a:txBody>
                    <a:bodyPr/>
                    <a:lstStyle/>
                    <a:p>
                      <a:pPr algn="ctr">
                        <a:lnSpc>
                          <a:spcPct val="100000"/>
                        </a:lnSpc>
                        <a:spcBef>
                          <a:spcPts val="0"/>
                        </a:spcBef>
                      </a:pPr>
                      <a:r>
                        <a:rPr lang="en-US" sz="1200" b="0" dirty="0">
                          <a:solidFill>
                            <a:srgbClr val="FF0000"/>
                          </a:solidFill>
                        </a:rPr>
                        <a:t>09:24:40.93 </a:t>
                      </a:r>
                    </a:p>
                  </a:txBody>
                  <a:tcPr>
                    <a:solidFill>
                      <a:schemeClr val="bg1"/>
                    </a:solidFill>
                  </a:tcPr>
                </a:tc>
                <a:extLst>
                  <a:ext uri="{0D108BD9-81ED-4DB2-BD59-A6C34878D82A}">
                    <a16:rowId xmlns:a16="http://schemas.microsoft.com/office/drawing/2014/main" val="4152001552"/>
                  </a:ext>
                </a:extLst>
              </a:tr>
              <a:tr h="704294">
                <a:tc>
                  <a:txBody>
                    <a:bodyPr/>
                    <a:lstStyle/>
                    <a:p>
                      <a:pPr>
                        <a:lnSpc>
                          <a:spcPct val="100000"/>
                        </a:lnSpc>
                      </a:pPr>
                      <a:r>
                        <a:rPr lang="en-US" sz="1200" dirty="0"/>
                        <a:t>With PCA</a:t>
                      </a:r>
                    </a:p>
                  </a:txBody>
                  <a:tcPr anchor="ctr">
                    <a:solidFill>
                      <a:schemeClr val="accent6">
                        <a:lumMod val="60000"/>
                        <a:lumOff val="40000"/>
                      </a:schemeClr>
                    </a:solidFill>
                  </a:tcPr>
                </a:tc>
                <a:tc>
                  <a:txBody>
                    <a:bodyPr/>
                    <a:lstStyle/>
                    <a:p>
                      <a:pPr algn="ctr">
                        <a:lnSpc>
                          <a:spcPct val="100000"/>
                        </a:lnSpc>
                        <a:spcBef>
                          <a:spcPts val="0"/>
                        </a:spcBef>
                      </a:pPr>
                      <a:endParaRPr lang="en-US" sz="1200" dirty="0">
                        <a:solidFill>
                          <a:schemeClr val="tx1"/>
                        </a:solidFill>
                      </a:endParaRPr>
                    </a:p>
                    <a:p>
                      <a:pPr algn="ctr">
                        <a:lnSpc>
                          <a:spcPct val="100000"/>
                        </a:lnSpc>
                        <a:spcBef>
                          <a:spcPts val="0"/>
                        </a:spcBef>
                      </a:pPr>
                      <a:r>
                        <a:rPr lang="en-US" sz="1200" dirty="0">
                          <a:solidFill>
                            <a:schemeClr val="tx1"/>
                          </a:solidFill>
                        </a:rPr>
                        <a:t>R² Train Data: 0.60</a:t>
                      </a:r>
                    </a:p>
                    <a:p>
                      <a:pPr algn="ctr">
                        <a:lnSpc>
                          <a:spcPct val="100000"/>
                        </a:lnSpc>
                        <a:spcBef>
                          <a:spcPts val="0"/>
                        </a:spcBef>
                      </a:pPr>
                      <a:r>
                        <a:rPr lang="en-US" sz="1200" dirty="0">
                          <a:solidFill>
                            <a:schemeClr val="tx1"/>
                          </a:solidFill>
                        </a:rPr>
                        <a:t>R² Test Data: 0.43 </a:t>
                      </a:r>
                    </a:p>
                    <a:p>
                      <a:pPr algn="ctr">
                        <a:lnSpc>
                          <a:spcPct val="100000"/>
                        </a:lnSpc>
                      </a:pPr>
                      <a:endParaRPr lang="en-US" sz="1200" dirty="0">
                        <a:solidFill>
                          <a:schemeClr val="tx1"/>
                        </a:solidFill>
                      </a:endParaRPr>
                    </a:p>
                  </a:txBody>
                  <a:tcPr anchor="ctr">
                    <a:solidFill>
                      <a:schemeClr val="accent6">
                        <a:lumMod val="60000"/>
                        <a:lumOff val="40000"/>
                      </a:schemeClr>
                    </a:solidFill>
                  </a:tcPr>
                </a:tc>
                <a:tc>
                  <a:txBody>
                    <a:bodyPr/>
                    <a:lstStyle/>
                    <a:p>
                      <a:pPr algn="ctr">
                        <a:lnSpc>
                          <a:spcPct val="100000"/>
                        </a:lnSpc>
                        <a:spcBef>
                          <a:spcPts val="0"/>
                        </a:spcBef>
                      </a:pPr>
                      <a:endParaRPr lang="en-US" sz="1200" dirty="0">
                        <a:solidFill>
                          <a:schemeClr val="tx1"/>
                        </a:solidFill>
                      </a:endParaRPr>
                    </a:p>
                    <a:p>
                      <a:pPr algn="ctr">
                        <a:lnSpc>
                          <a:spcPct val="100000"/>
                        </a:lnSpc>
                        <a:spcBef>
                          <a:spcPts val="0"/>
                        </a:spcBef>
                      </a:pPr>
                      <a:r>
                        <a:rPr lang="en-US" sz="1200" dirty="0">
                          <a:solidFill>
                            <a:schemeClr val="tx1"/>
                          </a:solidFill>
                        </a:rPr>
                        <a:t>R² Train Data: 0.38 </a:t>
                      </a:r>
                    </a:p>
                    <a:p>
                      <a:pPr algn="ctr">
                        <a:lnSpc>
                          <a:spcPct val="100000"/>
                        </a:lnSpc>
                        <a:spcBef>
                          <a:spcPts val="0"/>
                        </a:spcBef>
                      </a:pPr>
                      <a:r>
                        <a:rPr lang="en-US" sz="1200" dirty="0">
                          <a:solidFill>
                            <a:schemeClr val="tx1"/>
                          </a:solidFill>
                        </a:rPr>
                        <a:t>R² Test Data: 0.38</a:t>
                      </a:r>
                    </a:p>
                    <a:p>
                      <a:pPr algn="ctr">
                        <a:lnSpc>
                          <a:spcPct val="100000"/>
                        </a:lnSpc>
                      </a:pPr>
                      <a:endParaRPr lang="en-US" sz="1200" dirty="0">
                        <a:solidFill>
                          <a:schemeClr val="tx1"/>
                        </a:solidFill>
                      </a:endParaRPr>
                    </a:p>
                  </a:txBody>
                  <a:tcPr anchor="ctr">
                    <a:solidFill>
                      <a:schemeClr val="accent6">
                        <a:lumMod val="60000"/>
                        <a:lumOff val="40000"/>
                      </a:schemeClr>
                    </a:solidFill>
                  </a:tcPr>
                </a:tc>
                <a:tc>
                  <a:txBody>
                    <a:bodyPr/>
                    <a:lstStyle/>
                    <a:p>
                      <a:pPr algn="ctr">
                        <a:lnSpc>
                          <a:spcPct val="100000"/>
                        </a:lnSpc>
                        <a:spcBef>
                          <a:spcPts val="0"/>
                        </a:spcBef>
                      </a:pPr>
                      <a:endParaRPr lang="en-US" sz="1200" dirty="0">
                        <a:solidFill>
                          <a:schemeClr val="tx1"/>
                        </a:solidFill>
                      </a:endParaRPr>
                    </a:p>
                    <a:p>
                      <a:pPr algn="ctr">
                        <a:lnSpc>
                          <a:spcPct val="100000"/>
                        </a:lnSpc>
                        <a:spcBef>
                          <a:spcPts val="0"/>
                        </a:spcBef>
                      </a:pPr>
                      <a:r>
                        <a:rPr lang="en-US" sz="1200" dirty="0">
                          <a:solidFill>
                            <a:schemeClr val="tx1"/>
                          </a:solidFill>
                        </a:rPr>
                        <a:t>R² Train Data: 0.92</a:t>
                      </a:r>
                    </a:p>
                    <a:p>
                      <a:pPr algn="ctr">
                        <a:lnSpc>
                          <a:spcPct val="100000"/>
                        </a:lnSpc>
                        <a:spcBef>
                          <a:spcPts val="0"/>
                        </a:spcBef>
                      </a:pPr>
                      <a:r>
                        <a:rPr lang="en-US" sz="1200" dirty="0">
                          <a:solidFill>
                            <a:schemeClr val="tx1"/>
                          </a:solidFill>
                        </a:rPr>
                        <a:t>R² Test Data: 0.44</a:t>
                      </a:r>
                    </a:p>
                    <a:p>
                      <a:pPr algn="ctr">
                        <a:lnSpc>
                          <a:spcPct val="100000"/>
                        </a:lnSpc>
                      </a:pPr>
                      <a:endParaRPr lang="en-US" sz="1200"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3984371788"/>
                  </a:ext>
                </a:extLst>
              </a:tr>
              <a:tr h="443445">
                <a:tc>
                  <a:txBody>
                    <a:bodyPr/>
                    <a:lstStyle/>
                    <a:p>
                      <a:pPr>
                        <a:lnSpc>
                          <a:spcPct val="100000"/>
                        </a:lnSpc>
                      </a:pPr>
                      <a:r>
                        <a:rPr lang="en-US" sz="1200" b="1" dirty="0"/>
                        <a:t>Time</a:t>
                      </a:r>
                    </a:p>
                  </a:txBody>
                  <a:tcPr>
                    <a:solidFill>
                      <a:schemeClr val="bg1"/>
                    </a:solidFill>
                  </a:tcPr>
                </a:tc>
                <a:tc>
                  <a:txBody>
                    <a:bodyPr/>
                    <a:lstStyle/>
                    <a:p>
                      <a:pPr algn="ctr">
                        <a:lnSpc>
                          <a:spcPct val="100000"/>
                        </a:lnSpc>
                      </a:pPr>
                      <a:r>
                        <a:rPr lang="en-US" sz="1200" b="0" dirty="0">
                          <a:solidFill>
                            <a:schemeClr val="accent6">
                              <a:lumMod val="50000"/>
                            </a:schemeClr>
                          </a:solidFill>
                        </a:rPr>
                        <a:t>00:01:53.35</a:t>
                      </a:r>
                    </a:p>
                  </a:txBody>
                  <a:tcPr>
                    <a:solidFill>
                      <a:schemeClr val="bg1"/>
                    </a:solidFill>
                  </a:tcPr>
                </a:tc>
                <a:tc>
                  <a:txBody>
                    <a:bodyPr/>
                    <a:lstStyle/>
                    <a:p>
                      <a:pPr algn="ctr">
                        <a:lnSpc>
                          <a:spcPct val="100000"/>
                        </a:lnSpc>
                      </a:pPr>
                      <a:r>
                        <a:rPr lang="en-US" sz="1200" b="0" dirty="0">
                          <a:solidFill>
                            <a:schemeClr val="accent6">
                              <a:lumMod val="50000"/>
                            </a:schemeClr>
                          </a:solidFill>
                        </a:rPr>
                        <a:t> 00:00:16.38 </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accent6">
                              <a:lumMod val="50000"/>
                            </a:schemeClr>
                          </a:solidFill>
                        </a:rPr>
                        <a:t>00:09:43.77 </a:t>
                      </a:r>
                    </a:p>
                    <a:p>
                      <a:pPr algn="ctr">
                        <a:lnSpc>
                          <a:spcPct val="100000"/>
                        </a:lnSpc>
                      </a:pPr>
                      <a:endParaRPr lang="en-US" sz="1200" b="0" dirty="0">
                        <a:solidFill>
                          <a:schemeClr val="accent6">
                            <a:lumMod val="50000"/>
                          </a:schemeClr>
                        </a:solidFill>
                      </a:endParaRPr>
                    </a:p>
                  </a:txBody>
                  <a:tcPr>
                    <a:solidFill>
                      <a:schemeClr val="bg1"/>
                    </a:solidFill>
                  </a:tcPr>
                </a:tc>
                <a:extLst>
                  <a:ext uri="{0D108BD9-81ED-4DB2-BD59-A6C34878D82A}">
                    <a16:rowId xmlns:a16="http://schemas.microsoft.com/office/drawing/2014/main" val="1074694413"/>
                  </a:ext>
                </a:extLst>
              </a:tr>
            </a:tbl>
          </a:graphicData>
        </a:graphic>
      </p:graphicFrame>
      <p:graphicFrame>
        <p:nvGraphicFramePr>
          <p:cNvPr id="15" name="Table 14">
            <a:extLst>
              <a:ext uri="{FF2B5EF4-FFF2-40B4-BE49-F238E27FC236}">
                <a16:creationId xmlns:a16="http://schemas.microsoft.com/office/drawing/2014/main" id="{87CE52B3-08F9-4437-98A2-0FD35D0C0C3D}"/>
              </a:ext>
            </a:extLst>
          </p:cNvPr>
          <p:cNvGraphicFramePr>
            <a:graphicFrameLocks noGrp="1"/>
          </p:cNvGraphicFramePr>
          <p:nvPr>
            <p:extLst>
              <p:ext uri="{D42A27DB-BD31-4B8C-83A1-F6EECF244321}">
                <p14:modId xmlns:p14="http://schemas.microsoft.com/office/powerpoint/2010/main" val="774912520"/>
              </p:ext>
            </p:extLst>
          </p:nvPr>
        </p:nvGraphicFramePr>
        <p:xfrm>
          <a:off x="682502" y="4300065"/>
          <a:ext cx="8327272" cy="2043829"/>
        </p:xfrm>
        <a:graphic>
          <a:graphicData uri="http://schemas.openxmlformats.org/drawingml/2006/table">
            <a:tbl>
              <a:tblPr firstRow="1" bandRow="1">
                <a:tableStyleId>{5C22544A-7EE6-4342-B048-85BDC9FD1C3A}</a:tableStyleId>
              </a:tblPr>
              <a:tblGrid>
                <a:gridCol w="784931">
                  <a:extLst>
                    <a:ext uri="{9D8B030D-6E8A-4147-A177-3AD203B41FA5}">
                      <a16:colId xmlns:a16="http://schemas.microsoft.com/office/drawing/2014/main" val="800586710"/>
                    </a:ext>
                  </a:extLst>
                </a:gridCol>
                <a:gridCol w="1331714">
                  <a:extLst>
                    <a:ext uri="{9D8B030D-6E8A-4147-A177-3AD203B41FA5}">
                      <a16:colId xmlns:a16="http://schemas.microsoft.com/office/drawing/2014/main" val="1097478233"/>
                    </a:ext>
                  </a:extLst>
                </a:gridCol>
                <a:gridCol w="1460147">
                  <a:extLst>
                    <a:ext uri="{9D8B030D-6E8A-4147-A177-3AD203B41FA5}">
                      <a16:colId xmlns:a16="http://schemas.microsoft.com/office/drawing/2014/main" val="2379805463"/>
                    </a:ext>
                  </a:extLst>
                </a:gridCol>
                <a:gridCol w="1630165">
                  <a:extLst>
                    <a:ext uri="{9D8B030D-6E8A-4147-A177-3AD203B41FA5}">
                      <a16:colId xmlns:a16="http://schemas.microsoft.com/office/drawing/2014/main" val="3266712155"/>
                    </a:ext>
                  </a:extLst>
                </a:gridCol>
                <a:gridCol w="1550156">
                  <a:extLst>
                    <a:ext uri="{9D8B030D-6E8A-4147-A177-3AD203B41FA5}">
                      <a16:colId xmlns:a16="http://schemas.microsoft.com/office/drawing/2014/main" val="1171639672"/>
                    </a:ext>
                  </a:extLst>
                </a:gridCol>
                <a:gridCol w="1570159">
                  <a:extLst>
                    <a:ext uri="{9D8B030D-6E8A-4147-A177-3AD203B41FA5}">
                      <a16:colId xmlns:a16="http://schemas.microsoft.com/office/drawing/2014/main" val="3626739058"/>
                    </a:ext>
                  </a:extLst>
                </a:gridCol>
              </a:tblGrid>
              <a:tr h="306469">
                <a:tc>
                  <a:txBody>
                    <a:bodyPr/>
                    <a:lstStyle/>
                    <a:p>
                      <a:pPr lvl="0"/>
                      <a:endParaRPr lang="en-US" sz="1200" dirty="0"/>
                    </a:p>
                  </a:txBody>
                  <a:tcPr>
                    <a:solidFill>
                      <a:schemeClr val="tx1"/>
                    </a:solidFill>
                  </a:tcPr>
                </a:tc>
                <a:tc>
                  <a:txBody>
                    <a:bodyPr/>
                    <a:lstStyle/>
                    <a:p>
                      <a:pPr lvl="0" algn="ctr"/>
                      <a:r>
                        <a:rPr lang="en-US" sz="1200" b="0" dirty="0">
                          <a:solidFill>
                            <a:srgbClr val="FFC000"/>
                          </a:solidFill>
                        </a:rPr>
                        <a:t>Model1</a:t>
                      </a:r>
                    </a:p>
                  </a:txBody>
                  <a:tcPr>
                    <a:solidFill>
                      <a:schemeClr val="tx1"/>
                    </a:solidFill>
                  </a:tcPr>
                </a:tc>
                <a:tc>
                  <a:txBody>
                    <a:bodyPr/>
                    <a:lstStyle/>
                    <a:p>
                      <a:pPr lvl="0" algn="ctr"/>
                      <a:r>
                        <a:rPr lang="en-US" sz="1200" b="0" dirty="0">
                          <a:solidFill>
                            <a:srgbClr val="FFC000"/>
                          </a:solidFill>
                        </a:rPr>
                        <a:t>Model1b</a:t>
                      </a:r>
                    </a:p>
                  </a:txBody>
                  <a:tcPr>
                    <a:solidFill>
                      <a:schemeClr val="tx1"/>
                    </a:solidFill>
                  </a:tcPr>
                </a:tc>
                <a:tc>
                  <a:txBody>
                    <a:bodyPr/>
                    <a:lstStyle/>
                    <a:p>
                      <a:pPr lvl="0" algn="ctr"/>
                      <a:r>
                        <a:rPr lang="en-US" sz="1200" b="0" dirty="0">
                          <a:solidFill>
                            <a:srgbClr val="FFC000"/>
                          </a:solidFill>
                        </a:rPr>
                        <a:t>Model2b</a:t>
                      </a:r>
                    </a:p>
                  </a:txBody>
                  <a:tcPr>
                    <a:solidFill>
                      <a:schemeClr val="tx1"/>
                    </a:solidFill>
                  </a:tcPr>
                </a:tc>
                <a:tc>
                  <a:txBody>
                    <a:bodyPr/>
                    <a:lstStyle/>
                    <a:p>
                      <a:pPr lvl="0" algn="ctr"/>
                      <a:r>
                        <a:rPr lang="en-US" sz="1200" b="0" dirty="0">
                          <a:solidFill>
                            <a:srgbClr val="FFC000"/>
                          </a:solidFill>
                        </a:rPr>
                        <a:t>Model3</a:t>
                      </a:r>
                    </a:p>
                  </a:txBody>
                  <a:tcPr>
                    <a:solidFill>
                      <a:schemeClr val="tx1"/>
                    </a:solidFill>
                  </a:tcPr>
                </a:tc>
                <a:tc>
                  <a:txBody>
                    <a:bodyPr/>
                    <a:lstStyle/>
                    <a:p>
                      <a:pPr lvl="0" algn="ctr"/>
                      <a:r>
                        <a:rPr lang="en-US" sz="1200" b="0" dirty="0">
                          <a:solidFill>
                            <a:srgbClr val="FFC000"/>
                          </a:solidFill>
                        </a:rPr>
                        <a:t>Model4</a:t>
                      </a:r>
                    </a:p>
                  </a:txBody>
                  <a:tcPr>
                    <a:solidFill>
                      <a:schemeClr val="tx1"/>
                    </a:solidFill>
                  </a:tcPr>
                </a:tc>
                <a:extLst>
                  <a:ext uri="{0D108BD9-81ED-4DB2-BD59-A6C34878D82A}">
                    <a16:rowId xmlns:a16="http://schemas.microsoft.com/office/drawing/2014/main" val="3307164296"/>
                  </a:ext>
                </a:extLst>
              </a:tr>
              <a:tr h="612939">
                <a:tc>
                  <a:txBody>
                    <a:bodyPr/>
                    <a:lstStyle/>
                    <a:p>
                      <a:pPr>
                        <a:lnSpc>
                          <a:spcPct val="100000"/>
                        </a:lnSpc>
                      </a:pPr>
                      <a:r>
                        <a:rPr lang="en-US" sz="1200" dirty="0">
                          <a:solidFill>
                            <a:schemeClr val="bg1"/>
                          </a:solidFill>
                        </a:rPr>
                        <a:t>Loss</a:t>
                      </a:r>
                    </a:p>
                  </a:txBody>
                  <a:tcPr anchor="ctr">
                    <a:solidFill>
                      <a:srgbClr val="C00000"/>
                    </a:solidFill>
                  </a:tcPr>
                </a:tc>
                <a:tc>
                  <a:txBody>
                    <a:bodyPr/>
                    <a:lstStyle/>
                    <a:p>
                      <a:pPr algn="ctr">
                        <a:lnSpc>
                          <a:spcPct val="100000"/>
                        </a:lnSpc>
                        <a:spcBef>
                          <a:spcPts val="0"/>
                        </a:spcBef>
                      </a:pPr>
                      <a:endParaRPr lang="en-US" sz="1200" dirty="0">
                        <a:solidFill>
                          <a:schemeClr val="bg1"/>
                        </a:solidFill>
                      </a:endParaRPr>
                    </a:p>
                    <a:p>
                      <a:pPr algn="ctr">
                        <a:lnSpc>
                          <a:spcPct val="100000"/>
                        </a:lnSpc>
                        <a:spcBef>
                          <a:spcPts val="0"/>
                        </a:spcBef>
                      </a:pPr>
                      <a:r>
                        <a:rPr lang="en-US" sz="1200" dirty="0">
                          <a:solidFill>
                            <a:schemeClr val="bg1"/>
                          </a:solidFill>
                        </a:rPr>
                        <a:t>1.72</a:t>
                      </a:r>
                    </a:p>
                    <a:p>
                      <a:pPr algn="ctr">
                        <a:lnSpc>
                          <a:spcPct val="100000"/>
                        </a:lnSpc>
                      </a:pPr>
                      <a:endParaRPr lang="en-US" sz="1200" dirty="0">
                        <a:solidFill>
                          <a:schemeClr val="bg1"/>
                        </a:solidFill>
                      </a:endParaRPr>
                    </a:p>
                  </a:txBody>
                  <a:tcPr anchor="ctr">
                    <a:solidFill>
                      <a:srgbClr val="C00000"/>
                    </a:solidFill>
                  </a:tcPr>
                </a:tc>
                <a:tc>
                  <a:txBody>
                    <a:bodyPr/>
                    <a:lstStyle/>
                    <a:p>
                      <a:pPr algn="ctr">
                        <a:lnSpc>
                          <a:spcPct val="100000"/>
                        </a:lnSpc>
                        <a:spcBef>
                          <a:spcPts val="0"/>
                        </a:spcBef>
                      </a:pPr>
                      <a:endParaRPr lang="en-US" sz="1200" dirty="0">
                        <a:solidFill>
                          <a:schemeClr val="bg1"/>
                        </a:solidFill>
                      </a:endParaRPr>
                    </a:p>
                    <a:p>
                      <a:pPr algn="ctr">
                        <a:lnSpc>
                          <a:spcPct val="100000"/>
                        </a:lnSpc>
                        <a:spcBef>
                          <a:spcPts val="0"/>
                        </a:spcBef>
                      </a:pPr>
                      <a:r>
                        <a:rPr lang="en-US" sz="1200" dirty="0">
                          <a:solidFill>
                            <a:schemeClr val="bg1"/>
                          </a:solidFill>
                        </a:rPr>
                        <a:t>1.25</a:t>
                      </a:r>
                    </a:p>
                    <a:p>
                      <a:pPr algn="ctr">
                        <a:lnSpc>
                          <a:spcPct val="100000"/>
                        </a:lnSpc>
                      </a:pPr>
                      <a:endParaRPr lang="en-US" sz="1200" dirty="0">
                        <a:solidFill>
                          <a:schemeClr val="bg1"/>
                        </a:solidFill>
                      </a:endParaRPr>
                    </a:p>
                  </a:txBody>
                  <a:tcPr anchor="ctr">
                    <a:solidFill>
                      <a:srgbClr val="C00000"/>
                    </a:solidFill>
                  </a:tcPr>
                </a:tc>
                <a:tc>
                  <a:txBody>
                    <a:bodyPr/>
                    <a:lstStyle/>
                    <a:p>
                      <a:pPr algn="ctr">
                        <a:lnSpc>
                          <a:spcPct val="100000"/>
                        </a:lnSpc>
                        <a:spcBef>
                          <a:spcPts val="0"/>
                        </a:spcBef>
                      </a:pPr>
                      <a:r>
                        <a:rPr lang="en-US" sz="1200" dirty="0">
                          <a:solidFill>
                            <a:schemeClr val="bg1"/>
                          </a:solidFill>
                        </a:rPr>
                        <a:t>0.89</a:t>
                      </a:r>
                    </a:p>
                  </a:txBody>
                  <a:tcPr anchor="ctr">
                    <a:solidFill>
                      <a:srgbClr val="C00000"/>
                    </a:solidFill>
                  </a:tcPr>
                </a:tc>
                <a:tc>
                  <a:txBody>
                    <a:bodyPr/>
                    <a:lstStyle/>
                    <a:p>
                      <a:pPr algn="ctr">
                        <a:lnSpc>
                          <a:spcPct val="100000"/>
                        </a:lnSpc>
                        <a:spcBef>
                          <a:spcPts val="0"/>
                        </a:spcBef>
                      </a:pPr>
                      <a:r>
                        <a:rPr lang="en-US" sz="1200" dirty="0">
                          <a:solidFill>
                            <a:schemeClr val="bg1"/>
                          </a:solidFill>
                        </a:rPr>
                        <a:t>0.886</a:t>
                      </a:r>
                    </a:p>
                  </a:txBody>
                  <a:tcPr anchor="ctr">
                    <a:solidFill>
                      <a:srgbClr val="C00000"/>
                    </a:solidFill>
                  </a:tcPr>
                </a:tc>
                <a:tc>
                  <a:txBody>
                    <a:bodyPr/>
                    <a:lstStyle/>
                    <a:p>
                      <a:pPr algn="ctr">
                        <a:lnSpc>
                          <a:spcPct val="100000"/>
                        </a:lnSpc>
                        <a:spcBef>
                          <a:spcPts val="0"/>
                        </a:spcBef>
                      </a:pPr>
                      <a:r>
                        <a:rPr lang="en-US" sz="1200" dirty="0">
                          <a:solidFill>
                            <a:schemeClr val="bg1"/>
                          </a:solidFill>
                        </a:rPr>
                        <a:t>0.830</a:t>
                      </a:r>
                    </a:p>
                  </a:txBody>
                  <a:tcPr anchor="ctr">
                    <a:solidFill>
                      <a:srgbClr val="C00000"/>
                    </a:solidFill>
                  </a:tcPr>
                </a:tc>
                <a:extLst>
                  <a:ext uri="{0D108BD9-81ED-4DB2-BD59-A6C34878D82A}">
                    <a16:rowId xmlns:a16="http://schemas.microsoft.com/office/drawing/2014/main" val="455022669"/>
                  </a:ext>
                </a:extLst>
              </a:tr>
              <a:tr h="612939">
                <a:tc>
                  <a:txBody>
                    <a:bodyPr/>
                    <a:lstStyle/>
                    <a:p>
                      <a:pPr>
                        <a:lnSpc>
                          <a:spcPct val="100000"/>
                        </a:lnSpc>
                      </a:pPr>
                      <a:r>
                        <a:rPr lang="en-US" sz="1200" dirty="0"/>
                        <a:t>Accuracy</a:t>
                      </a:r>
                    </a:p>
                  </a:txBody>
                  <a:tcPr anchor="ctr">
                    <a:solidFill>
                      <a:schemeClr val="accent6">
                        <a:lumMod val="60000"/>
                        <a:lumOff val="40000"/>
                      </a:schemeClr>
                    </a:solidFill>
                  </a:tcPr>
                </a:tc>
                <a:tc>
                  <a:txBody>
                    <a:bodyPr/>
                    <a:lstStyle/>
                    <a:p>
                      <a:pPr algn="ctr">
                        <a:lnSpc>
                          <a:spcPct val="100000"/>
                        </a:lnSpc>
                        <a:spcBef>
                          <a:spcPts val="0"/>
                        </a:spcBef>
                      </a:pPr>
                      <a:endParaRPr lang="en-US" sz="1200" dirty="0">
                        <a:solidFill>
                          <a:schemeClr val="tx1"/>
                        </a:solidFill>
                      </a:endParaRPr>
                    </a:p>
                    <a:p>
                      <a:pPr algn="ctr">
                        <a:lnSpc>
                          <a:spcPct val="100000"/>
                        </a:lnSpc>
                        <a:spcBef>
                          <a:spcPts val="0"/>
                        </a:spcBef>
                      </a:pPr>
                      <a:r>
                        <a:rPr lang="en-US" sz="1200" dirty="0">
                          <a:solidFill>
                            <a:schemeClr val="tx1"/>
                          </a:solidFill>
                        </a:rPr>
                        <a:t>0.38</a:t>
                      </a:r>
                    </a:p>
                    <a:p>
                      <a:pPr algn="ctr">
                        <a:lnSpc>
                          <a:spcPct val="100000"/>
                        </a:lnSpc>
                      </a:pPr>
                      <a:endParaRPr lang="en-US" sz="1200" dirty="0">
                        <a:solidFill>
                          <a:schemeClr val="tx1"/>
                        </a:solidFill>
                      </a:endParaRPr>
                    </a:p>
                  </a:txBody>
                  <a:tcPr anchor="ctr">
                    <a:solidFill>
                      <a:schemeClr val="accent6">
                        <a:lumMod val="60000"/>
                        <a:lumOff val="40000"/>
                      </a:schemeClr>
                    </a:solidFill>
                  </a:tcPr>
                </a:tc>
                <a:tc>
                  <a:txBody>
                    <a:bodyPr/>
                    <a:lstStyle/>
                    <a:p>
                      <a:pPr algn="ctr">
                        <a:lnSpc>
                          <a:spcPct val="100000"/>
                        </a:lnSpc>
                        <a:spcBef>
                          <a:spcPts val="0"/>
                        </a:spcBef>
                      </a:pPr>
                      <a:endParaRPr lang="en-US" sz="1200" dirty="0">
                        <a:solidFill>
                          <a:schemeClr val="tx1"/>
                        </a:solidFill>
                      </a:endParaRPr>
                    </a:p>
                    <a:p>
                      <a:pPr algn="ctr">
                        <a:lnSpc>
                          <a:spcPct val="100000"/>
                        </a:lnSpc>
                        <a:spcBef>
                          <a:spcPts val="0"/>
                        </a:spcBef>
                      </a:pPr>
                      <a:r>
                        <a:rPr lang="en-US" sz="1200" dirty="0">
                          <a:solidFill>
                            <a:schemeClr val="tx1"/>
                          </a:solidFill>
                        </a:rPr>
                        <a:t>0.55</a:t>
                      </a:r>
                    </a:p>
                    <a:p>
                      <a:pPr algn="ctr">
                        <a:lnSpc>
                          <a:spcPct val="100000"/>
                        </a:lnSpc>
                      </a:pPr>
                      <a:endParaRPr lang="en-US" sz="1200" dirty="0">
                        <a:solidFill>
                          <a:schemeClr val="tx1"/>
                        </a:solidFill>
                      </a:endParaRPr>
                    </a:p>
                  </a:txBody>
                  <a:tcPr anchor="ctr">
                    <a:solidFill>
                      <a:schemeClr val="accent6">
                        <a:lumMod val="60000"/>
                        <a:lumOff val="40000"/>
                      </a:schemeClr>
                    </a:solidFill>
                  </a:tcPr>
                </a:tc>
                <a:tc>
                  <a:txBody>
                    <a:bodyPr/>
                    <a:lstStyle/>
                    <a:p>
                      <a:pPr algn="ctr">
                        <a:lnSpc>
                          <a:spcPct val="100000"/>
                        </a:lnSpc>
                      </a:pPr>
                      <a:r>
                        <a:rPr lang="en-US" sz="1200" dirty="0">
                          <a:solidFill>
                            <a:schemeClr val="tx1"/>
                          </a:solidFill>
                        </a:rPr>
                        <a:t>0.68</a:t>
                      </a:r>
                    </a:p>
                  </a:txBody>
                  <a:tcPr anchor="ctr">
                    <a:solidFill>
                      <a:schemeClr val="accent6">
                        <a:lumMod val="60000"/>
                        <a:lumOff val="40000"/>
                      </a:schemeClr>
                    </a:solidFill>
                  </a:tcPr>
                </a:tc>
                <a:tc>
                  <a:txBody>
                    <a:bodyPr/>
                    <a:lstStyle/>
                    <a:p>
                      <a:pPr algn="ctr">
                        <a:lnSpc>
                          <a:spcPct val="100000"/>
                        </a:lnSpc>
                      </a:pPr>
                      <a:r>
                        <a:rPr lang="en-US" sz="1200" dirty="0">
                          <a:solidFill>
                            <a:schemeClr val="tx1"/>
                          </a:solidFill>
                        </a:rPr>
                        <a:t>0.814</a:t>
                      </a:r>
                    </a:p>
                  </a:txBody>
                  <a:tcPr anchor="ctr">
                    <a:solidFill>
                      <a:schemeClr val="accent6">
                        <a:lumMod val="60000"/>
                        <a:lumOff val="40000"/>
                      </a:schemeClr>
                    </a:solidFill>
                  </a:tcPr>
                </a:tc>
                <a:tc>
                  <a:txBody>
                    <a:bodyPr/>
                    <a:lstStyle/>
                    <a:p>
                      <a:pPr algn="ctr">
                        <a:lnSpc>
                          <a:spcPct val="100000"/>
                        </a:lnSpc>
                      </a:pPr>
                      <a:r>
                        <a:rPr lang="en-US" sz="1200" dirty="0">
                          <a:solidFill>
                            <a:schemeClr val="tx1"/>
                          </a:solidFill>
                        </a:rPr>
                        <a:t>0.816</a:t>
                      </a:r>
                    </a:p>
                  </a:txBody>
                  <a:tcPr anchor="ctr">
                    <a:solidFill>
                      <a:schemeClr val="accent6">
                        <a:lumMod val="60000"/>
                        <a:lumOff val="40000"/>
                      </a:schemeClr>
                    </a:solidFill>
                  </a:tcPr>
                </a:tc>
                <a:extLst>
                  <a:ext uri="{0D108BD9-81ED-4DB2-BD59-A6C34878D82A}">
                    <a16:rowId xmlns:a16="http://schemas.microsoft.com/office/drawing/2014/main" val="3984371788"/>
                  </a:ext>
                </a:extLst>
              </a:tr>
              <a:tr h="434165">
                <a:tc>
                  <a:txBody>
                    <a:bodyPr/>
                    <a:lstStyle/>
                    <a:p>
                      <a:pPr>
                        <a:lnSpc>
                          <a:spcPct val="100000"/>
                        </a:lnSpc>
                      </a:pPr>
                      <a:r>
                        <a:rPr lang="en-US" sz="1200" b="1" dirty="0">
                          <a:solidFill>
                            <a:schemeClr val="accent6">
                              <a:lumMod val="50000"/>
                            </a:schemeClr>
                          </a:solidFill>
                        </a:rPr>
                        <a:t>Time</a:t>
                      </a:r>
                    </a:p>
                  </a:txBody>
                  <a:tcPr>
                    <a:solidFill>
                      <a:schemeClr val="bg1"/>
                    </a:solidFill>
                  </a:tcPr>
                </a:tc>
                <a:tc>
                  <a:txBody>
                    <a:bodyPr/>
                    <a:lstStyle/>
                    <a:p>
                      <a:pPr algn="ctr">
                        <a:lnSpc>
                          <a:spcPct val="100000"/>
                        </a:lnSpc>
                      </a:pPr>
                      <a:r>
                        <a:rPr lang="en-US" sz="1200" dirty="0">
                          <a:solidFill>
                            <a:schemeClr val="accent6">
                              <a:lumMod val="50000"/>
                            </a:schemeClr>
                          </a:solidFill>
                        </a:rPr>
                        <a:t>02:29:19.31</a:t>
                      </a:r>
                    </a:p>
                  </a:txBody>
                  <a:tcPr>
                    <a:solidFill>
                      <a:schemeClr val="bg1"/>
                    </a:solidFill>
                  </a:tcPr>
                </a:tc>
                <a:tc>
                  <a:txBody>
                    <a:bodyPr/>
                    <a:lstStyle/>
                    <a:p>
                      <a:pPr algn="ctr">
                        <a:lnSpc>
                          <a:spcPct val="100000"/>
                        </a:lnSpc>
                      </a:pPr>
                      <a:r>
                        <a:rPr lang="en-US" sz="1200" dirty="0">
                          <a:solidFill>
                            <a:schemeClr val="accent6">
                              <a:lumMod val="50000"/>
                            </a:schemeClr>
                          </a:solidFill>
                        </a:rPr>
                        <a:t> 02:18:07.45 </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accent6">
                              <a:lumMod val="50000"/>
                            </a:schemeClr>
                          </a:solidFill>
                        </a:rPr>
                        <a:t>00:09:43.77 </a:t>
                      </a:r>
                    </a:p>
                    <a:p>
                      <a:pPr algn="ctr">
                        <a:lnSpc>
                          <a:spcPct val="100000"/>
                        </a:lnSpc>
                      </a:pPr>
                      <a:endParaRPr lang="en-US" sz="1200" dirty="0">
                        <a:solidFill>
                          <a:schemeClr val="accent6">
                            <a:lumMod val="50000"/>
                          </a:schemeClr>
                        </a:solidFill>
                      </a:endParaRPr>
                    </a:p>
                  </a:txBody>
                  <a:tcPr>
                    <a:solidFill>
                      <a:schemeClr val="bg1"/>
                    </a:solidFill>
                  </a:tcPr>
                </a:tc>
                <a:tc>
                  <a:txBody>
                    <a:bodyPr/>
                    <a:lstStyle/>
                    <a:p>
                      <a:pPr algn="ctr">
                        <a:lnSpc>
                          <a:spcPct val="100000"/>
                        </a:lnSpc>
                      </a:pPr>
                      <a:r>
                        <a:rPr lang="en-US" sz="1200" dirty="0">
                          <a:solidFill>
                            <a:srgbClr val="0AB612"/>
                          </a:solidFill>
                        </a:rPr>
                        <a:t>05:28:11.04</a:t>
                      </a:r>
                    </a:p>
                  </a:txBody>
                  <a:tcPr>
                    <a:solidFill>
                      <a:schemeClr val="bg1"/>
                    </a:solidFill>
                  </a:tcPr>
                </a:tc>
                <a:tc>
                  <a:txBody>
                    <a:bodyPr/>
                    <a:lstStyle/>
                    <a:p>
                      <a:pPr algn="ctr">
                        <a:lnSpc>
                          <a:spcPct val="100000"/>
                        </a:lnSpc>
                      </a:pPr>
                      <a:r>
                        <a:rPr lang="en-US" sz="1200" dirty="0">
                          <a:solidFill>
                            <a:srgbClr val="FF0000"/>
                          </a:solidFill>
                        </a:rPr>
                        <a:t>10:30:20.44</a:t>
                      </a:r>
                    </a:p>
                  </a:txBody>
                  <a:tcPr>
                    <a:solidFill>
                      <a:schemeClr val="bg1"/>
                    </a:solidFill>
                  </a:tcPr>
                </a:tc>
                <a:extLst>
                  <a:ext uri="{0D108BD9-81ED-4DB2-BD59-A6C34878D82A}">
                    <a16:rowId xmlns:a16="http://schemas.microsoft.com/office/drawing/2014/main" val="1074694413"/>
                  </a:ext>
                </a:extLst>
              </a:tr>
            </a:tbl>
          </a:graphicData>
        </a:graphic>
      </p:graphicFrame>
      <p:sp>
        <p:nvSpPr>
          <p:cNvPr id="5" name="TextBox 4">
            <a:extLst>
              <a:ext uri="{FF2B5EF4-FFF2-40B4-BE49-F238E27FC236}">
                <a16:creationId xmlns:a16="http://schemas.microsoft.com/office/drawing/2014/main" id="{1AF20541-7553-415B-AB37-0068320144B1}"/>
              </a:ext>
            </a:extLst>
          </p:cNvPr>
          <p:cNvSpPr txBox="1"/>
          <p:nvPr/>
        </p:nvSpPr>
        <p:spPr>
          <a:xfrm>
            <a:off x="620784" y="3871777"/>
            <a:ext cx="3111621" cy="369332"/>
          </a:xfrm>
          <a:prstGeom prst="rect">
            <a:avLst/>
          </a:prstGeom>
          <a:noFill/>
        </p:spPr>
        <p:txBody>
          <a:bodyPr wrap="none" rtlCol="0">
            <a:spAutoFit/>
          </a:bodyPr>
          <a:lstStyle/>
          <a:p>
            <a:r>
              <a:rPr lang="en-US" dirty="0"/>
              <a:t>Convolutional Neural Networks</a:t>
            </a:r>
          </a:p>
        </p:txBody>
      </p:sp>
      <p:sp>
        <p:nvSpPr>
          <p:cNvPr id="19" name="TextBox 18">
            <a:extLst>
              <a:ext uri="{FF2B5EF4-FFF2-40B4-BE49-F238E27FC236}">
                <a16:creationId xmlns:a16="http://schemas.microsoft.com/office/drawing/2014/main" id="{254F674F-E637-49B1-992C-DD5C7013AF10}"/>
              </a:ext>
            </a:extLst>
          </p:cNvPr>
          <p:cNvSpPr txBox="1"/>
          <p:nvPr/>
        </p:nvSpPr>
        <p:spPr>
          <a:xfrm>
            <a:off x="620783" y="882082"/>
            <a:ext cx="1932132" cy="369332"/>
          </a:xfrm>
          <a:prstGeom prst="rect">
            <a:avLst/>
          </a:prstGeom>
          <a:noFill/>
        </p:spPr>
        <p:txBody>
          <a:bodyPr wrap="none" rtlCol="0">
            <a:spAutoFit/>
          </a:bodyPr>
          <a:lstStyle/>
          <a:p>
            <a:r>
              <a:rPr lang="en-US" dirty="0"/>
              <a:t>Traditional Models</a:t>
            </a:r>
          </a:p>
        </p:txBody>
      </p:sp>
    </p:spTree>
    <p:extLst>
      <p:ext uri="{BB962C8B-B14F-4D97-AF65-F5344CB8AC3E}">
        <p14:creationId xmlns:p14="http://schemas.microsoft.com/office/powerpoint/2010/main" val="224807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E22B81E-F9AD-4454-BD4E-9030FE1E91E4}"/>
              </a:ext>
            </a:extLst>
          </p:cNvPr>
          <p:cNvSpPr>
            <a:spLocks noGrp="1"/>
          </p:cNvSpPr>
          <p:nvPr>
            <p:ph type="title"/>
          </p:nvPr>
        </p:nvSpPr>
        <p:spPr>
          <a:xfrm>
            <a:off x="310393" y="221358"/>
            <a:ext cx="11509695" cy="633165"/>
          </a:xfrm>
          <a:solidFill>
            <a:srgbClr val="C00000"/>
          </a:solidFill>
        </p:spPr>
        <p:txBody>
          <a:bodyPr>
            <a:normAutofit/>
          </a:bodyPr>
          <a:lstStyle/>
          <a:p>
            <a:r>
              <a:rPr lang="en-US" sz="1600" b="1" dirty="0">
                <a:solidFill>
                  <a:schemeClr val="bg1"/>
                </a:solidFill>
                <a:latin typeface="Arial" panose="020B0604020202020204" pitchFamily="34" charset="0"/>
                <a:cs typeface="Arial" panose="020B0604020202020204" pitchFamily="34" charset="0"/>
              </a:rPr>
              <a:t> CONCLUSION</a:t>
            </a:r>
          </a:p>
        </p:txBody>
      </p:sp>
      <p:pic>
        <p:nvPicPr>
          <p:cNvPr id="14" name="Picture 13">
            <a:extLst>
              <a:ext uri="{FF2B5EF4-FFF2-40B4-BE49-F238E27FC236}">
                <a16:creationId xmlns:a16="http://schemas.microsoft.com/office/drawing/2014/main" id="{88A316F8-2CA4-4236-9584-055D55AF18B8}"/>
              </a:ext>
            </a:extLst>
          </p:cNvPr>
          <p:cNvPicPr>
            <a:picLocks noChangeAspect="1"/>
          </p:cNvPicPr>
          <p:nvPr/>
        </p:nvPicPr>
        <p:blipFill>
          <a:blip r:embed="rId2"/>
          <a:stretch>
            <a:fillRect/>
          </a:stretch>
        </p:blipFill>
        <p:spPr>
          <a:xfrm>
            <a:off x="10936447" y="163960"/>
            <a:ext cx="642938" cy="690563"/>
          </a:xfrm>
          <a:prstGeom prst="rect">
            <a:avLst/>
          </a:prstGeom>
        </p:spPr>
      </p:pic>
      <p:sp>
        <p:nvSpPr>
          <p:cNvPr id="19" name="TextBox 18">
            <a:extLst>
              <a:ext uri="{FF2B5EF4-FFF2-40B4-BE49-F238E27FC236}">
                <a16:creationId xmlns:a16="http://schemas.microsoft.com/office/drawing/2014/main" id="{254F674F-E637-49B1-992C-DD5C7013AF10}"/>
              </a:ext>
            </a:extLst>
          </p:cNvPr>
          <p:cNvSpPr txBox="1"/>
          <p:nvPr/>
        </p:nvSpPr>
        <p:spPr>
          <a:xfrm>
            <a:off x="506333" y="1180985"/>
            <a:ext cx="9362116" cy="4462760"/>
          </a:xfrm>
          <a:prstGeom prst="rect">
            <a:avLst/>
          </a:prstGeom>
          <a:noFill/>
        </p:spPr>
        <p:txBody>
          <a:bodyPr wrap="square" rtlCol="0">
            <a:spAutoFit/>
          </a:bodyPr>
          <a:lstStyle/>
          <a:p>
            <a:endParaRPr lang="en-US" sz="1400" dirty="0"/>
          </a:p>
          <a:p>
            <a:pPr marL="285750" indent="-285750">
              <a:buFont typeface="Wingdings" panose="05000000000000000000" pitchFamily="2" charset="2"/>
              <a:buChar char="Ø"/>
            </a:pPr>
            <a:r>
              <a:rPr lang="en-US" sz="1400" dirty="0"/>
              <a:t>Using Principle Component Analysis (PCA) was found effective for reducing dimensionality. It appeared to provide more time efficient results without compromising accuracy. In some instances results that were achieved using regular modeling techniques and which took extra long time to process were obtained in fraction of the time using PCA.</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Nevertheless traditional learning models such as Random Forest, Logistic Regression and Gradient boosting were time efficient however were unable to provide a higher accuracy in order for the model to be successful.</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For Convolutional Neural Networks adding more layers put heavy penalties on processing times. However at the same time CNN models displayed consistent results showing gradual fall in loss and increase in accuracy.</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In conclusion the models that serve the purpose well for image recognition include Convolutional Neural Networks and Random Forest. CNN although can be time consuming, however it offers far better accuracy than any other traditional machine learning models. Random Forest performed fairly well among traditional models however does not match up in delivering performance as that of Convolutional Neural Networks.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For this project CNN (Model3) provides best possible results with 81% accuracy and a processing time of  5 hours and 30 minutes. This is followed by another CNN (Model4) which takes in additional layers and provides same level of accuracy within twice the amount of time taken by Model3 which is 10 hours 30 minutes.</a:t>
            </a:r>
          </a:p>
          <a:p>
            <a:endParaRPr lang="en-US" dirty="0"/>
          </a:p>
        </p:txBody>
      </p:sp>
    </p:spTree>
    <p:extLst>
      <p:ext uri="{BB962C8B-B14F-4D97-AF65-F5344CB8AC3E}">
        <p14:creationId xmlns:p14="http://schemas.microsoft.com/office/powerpoint/2010/main" val="18751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814B-E03C-455D-8D0B-D51EB00887CF}"/>
              </a:ext>
            </a:extLst>
          </p:cNvPr>
          <p:cNvSpPr>
            <a:spLocks noGrp="1"/>
          </p:cNvSpPr>
          <p:nvPr>
            <p:ph type="title"/>
          </p:nvPr>
        </p:nvSpPr>
        <p:spPr>
          <a:xfrm>
            <a:off x="310393" y="221358"/>
            <a:ext cx="11459361" cy="633165"/>
          </a:xfrm>
          <a:solidFill>
            <a:srgbClr val="C00000"/>
          </a:solidFill>
        </p:spPr>
        <p:txBody>
          <a:bodyPr>
            <a:normAutofit/>
          </a:bodyPr>
          <a:lstStyle/>
          <a:p>
            <a:r>
              <a:rPr lang="en-US" sz="2000" b="1" dirty="0">
                <a:solidFill>
                  <a:schemeClr val="bg1"/>
                </a:solidFill>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PROJECT DESCRIPTION AND PURPOSE</a:t>
            </a:r>
          </a:p>
        </p:txBody>
      </p:sp>
      <p:pic>
        <p:nvPicPr>
          <p:cNvPr id="14" name="Picture 13">
            <a:extLst>
              <a:ext uri="{FF2B5EF4-FFF2-40B4-BE49-F238E27FC236}">
                <a16:creationId xmlns:a16="http://schemas.microsoft.com/office/drawing/2014/main" id="{1F636617-50A3-4BC0-AFAE-F5CF7803C8FC}"/>
              </a:ext>
            </a:extLst>
          </p:cNvPr>
          <p:cNvPicPr>
            <a:picLocks noChangeAspect="1"/>
          </p:cNvPicPr>
          <p:nvPr/>
        </p:nvPicPr>
        <p:blipFill>
          <a:blip r:embed="rId2"/>
          <a:stretch>
            <a:fillRect/>
          </a:stretch>
        </p:blipFill>
        <p:spPr>
          <a:xfrm>
            <a:off x="10936447" y="163960"/>
            <a:ext cx="642938" cy="690563"/>
          </a:xfrm>
          <a:prstGeom prst="rect">
            <a:avLst/>
          </a:prstGeom>
        </p:spPr>
      </p:pic>
      <p:sp>
        <p:nvSpPr>
          <p:cNvPr id="5" name="Content Placeholder 4">
            <a:extLst>
              <a:ext uri="{FF2B5EF4-FFF2-40B4-BE49-F238E27FC236}">
                <a16:creationId xmlns:a16="http://schemas.microsoft.com/office/drawing/2014/main" id="{431B7620-FDF5-4722-B5EF-4555DC10A641}"/>
              </a:ext>
            </a:extLst>
          </p:cNvPr>
          <p:cNvSpPr>
            <a:spLocks noGrp="1"/>
          </p:cNvSpPr>
          <p:nvPr>
            <p:ph idx="1"/>
          </p:nvPr>
        </p:nvSpPr>
        <p:spPr>
          <a:xfrm>
            <a:off x="302004" y="1491928"/>
            <a:ext cx="9475445" cy="1832769"/>
          </a:xfrm>
          <a:solidFill>
            <a:schemeClr val="accent5">
              <a:lumMod val="75000"/>
            </a:schemeClr>
          </a:solidFill>
        </p:spPr>
        <p:txBody>
          <a:bodyPr>
            <a:normAutofit/>
          </a:bodyPr>
          <a:lstStyle/>
          <a:p>
            <a:pPr>
              <a:lnSpc>
                <a:spcPct val="150000"/>
              </a:lnSpc>
              <a:spcBef>
                <a:spcPts val="0"/>
              </a:spcBef>
              <a:buFont typeface="Wingdings" panose="05000000000000000000" pitchFamily="2" charset="2"/>
              <a:buChar char="§"/>
            </a:pPr>
            <a:r>
              <a:rPr lang="en-US" sz="1200" dirty="0">
                <a:solidFill>
                  <a:schemeClr val="bg1"/>
                </a:solidFill>
              </a:rPr>
              <a:t>Dataset: </a:t>
            </a:r>
            <a:r>
              <a:rPr lang="en-US" sz="1200" u="sng" dirty="0">
                <a:solidFill>
                  <a:schemeClr val="bg1"/>
                </a:solidFill>
                <a:hlinkClick r:id="rId3">
                  <a:extLst>
                    <a:ext uri="{A12FA001-AC4F-418D-AE19-62706E023703}">
                      <ahyp:hlinkClr xmlns:ahyp="http://schemas.microsoft.com/office/drawing/2018/hyperlinkcolor" val="tx"/>
                    </a:ext>
                  </a:extLst>
                </a:hlinkClick>
              </a:rPr>
              <a:t>https://www.cs.toronto.edu/~kriz/cifar.html</a:t>
            </a:r>
            <a:endParaRPr lang="en-US" sz="1200" dirty="0">
              <a:solidFill>
                <a:schemeClr val="bg1"/>
              </a:solidFill>
            </a:endParaRPr>
          </a:p>
          <a:p>
            <a:pPr>
              <a:lnSpc>
                <a:spcPct val="150000"/>
              </a:lnSpc>
              <a:spcBef>
                <a:spcPts val="0"/>
              </a:spcBef>
              <a:buFont typeface="Wingdings" panose="05000000000000000000" pitchFamily="2" charset="2"/>
              <a:buChar char="§"/>
            </a:pPr>
            <a:r>
              <a:rPr lang="en-US" sz="1200" dirty="0">
                <a:solidFill>
                  <a:schemeClr val="bg1"/>
                </a:solidFill>
              </a:rPr>
              <a:t>CIFAR-10 is a subset of the 80 million tiny images dataset created by </a:t>
            </a:r>
            <a:r>
              <a:rPr lang="en-US" sz="1200" b="1" dirty="0">
                <a:solidFill>
                  <a:schemeClr val="bg1"/>
                </a:solidFill>
              </a:rPr>
              <a:t>Canadian Institute for Advanced Research (CIFAR)</a:t>
            </a:r>
            <a:r>
              <a:rPr lang="en-US" sz="1200" dirty="0">
                <a:solidFill>
                  <a:schemeClr val="bg1"/>
                </a:solidFill>
              </a:rPr>
              <a:t>. </a:t>
            </a:r>
          </a:p>
          <a:p>
            <a:pPr>
              <a:lnSpc>
                <a:spcPct val="150000"/>
              </a:lnSpc>
              <a:spcBef>
                <a:spcPts val="0"/>
              </a:spcBef>
              <a:buFont typeface="Wingdings" panose="05000000000000000000" pitchFamily="2" charset="2"/>
              <a:buChar char="§"/>
            </a:pPr>
            <a:r>
              <a:rPr lang="en-US" sz="1200" dirty="0">
                <a:solidFill>
                  <a:schemeClr val="bg1"/>
                </a:solidFill>
              </a:rPr>
              <a:t>The CIFAR-10 dataset consists of 60000 32x32x3 color images in 10 equal classes, (6000 images per class). </a:t>
            </a:r>
          </a:p>
          <a:p>
            <a:pPr>
              <a:lnSpc>
                <a:spcPct val="150000"/>
              </a:lnSpc>
              <a:spcBef>
                <a:spcPts val="0"/>
              </a:spcBef>
              <a:buFont typeface="Wingdings" panose="05000000000000000000" pitchFamily="2" charset="2"/>
              <a:buChar char="§"/>
            </a:pPr>
            <a:r>
              <a:rPr lang="en-US" sz="1200" dirty="0">
                <a:solidFill>
                  <a:schemeClr val="bg1"/>
                </a:solidFill>
              </a:rPr>
              <a:t>Each class of images corresponds to a physical object (automobile, cat, dog, airplane, etc.)</a:t>
            </a:r>
          </a:p>
          <a:p>
            <a:pPr>
              <a:lnSpc>
                <a:spcPct val="150000"/>
              </a:lnSpc>
              <a:spcBef>
                <a:spcPts val="0"/>
              </a:spcBef>
              <a:buFont typeface="Wingdings" panose="05000000000000000000" pitchFamily="2" charset="2"/>
              <a:buChar char="§"/>
            </a:pPr>
            <a:r>
              <a:rPr lang="en-US" sz="1200" dirty="0">
                <a:solidFill>
                  <a:schemeClr val="bg1"/>
                </a:solidFill>
              </a:rPr>
              <a:t>In total there are 10 classes including airplane, automobile, bird, cat, deer, dog, frog, horse, ship and a truck.</a:t>
            </a:r>
          </a:p>
          <a:p>
            <a:pPr>
              <a:lnSpc>
                <a:spcPct val="150000"/>
              </a:lnSpc>
              <a:spcBef>
                <a:spcPts val="0"/>
              </a:spcBef>
              <a:buFont typeface="Wingdings" panose="05000000000000000000" pitchFamily="2" charset="2"/>
              <a:buChar char="§"/>
            </a:pPr>
            <a:endParaRPr lang="en-US" sz="1400" dirty="0">
              <a:solidFill>
                <a:schemeClr val="bg1"/>
              </a:solidFill>
            </a:endParaRPr>
          </a:p>
          <a:p>
            <a:pPr marL="0" indent="0">
              <a:buNone/>
            </a:pPr>
            <a:endParaRPr lang="en-US" dirty="0">
              <a:solidFill>
                <a:schemeClr val="bg1"/>
              </a:solidFill>
            </a:endParaRPr>
          </a:p>
        </p:txBody>
      </p:sp>
      <p:sp>
        <p:nvSpPr>
          <p:cNvPr id="12" name="TextBox 11">
            <a:extLst>
              <a:ext uri="{FF2B5EF4-FFF2-40B4-BE49-F238E27FC236}">
                <a16:creationId xmlns:a16="http://schemas.microsoft.com/office/drawing/2014/main" id="{1A9C8D93-ACE4-4D3C-8297-2910D86C63C9}"/>
              </a:ext>
            </a:extLst>
          </p:cNvPr>
          <p:cNvSpPr txBox="1"/>
          <p:nvPr/>
        </p:nvSpPr>
        <p:spPr>
          <a:xfrm>
            <a:off x="240458" y="1077815"/>
            <a:ext cx="1277016" cy="369332"/>
          </a:xfrm>
          <a:prstGeom prst="rect">
            <a:avLst/>
          </a:prstGeom>
          <a:noFill/>
        </p:spPr>
        <p:txBody>
          <a:bodyPr wrap="none" rtlCol="0">
            <a:spAutoFit/>
          </a:bodyPr>
          <a:lstStyle/>
          <a:p>
            <a:r>
              <a:rPr lang="en-US" b="1" dirty="0"/>
              <a:t>Description</a:t>
            </a:r>
          </a:p>
        </p:txBody>
      </p:sp>
      <p:sp>
        <p:nvSpPr>
          <p:cNvPr id="22" name="TextBox 21">
            <a:extLst>
              <a:ext uri="{FF2B5EF4-FFF2-40B4-BE49-F238E27FC236}">
                <a16:creationId xmlns:a16="http://schemas.microsoft.com/office/drawing/2014/main" id="{9ED8C9F1-AB63-4406-AFCA-A3E48E8F41F3}"/>
              </a:ext>
            </a:extLst>
          </p:cNvPr>
          <p:cNvSpPr txBox="1"/>
          <p:nvPr/>
        </p:nvSpPr>
        <p:spPr>
          <a:xfrm>
            <a:off x="240458" y="3592770"/>
            <a:ext cx="1958998" cy="369332"/>
          </a:xfrm>
          <a:prstGeom prst="rect">
            <a:avLst/>
          </a:prstGeom>
          <a:noFill/>
        </p:spPr>
        <p:txBody>
          <a:bodyPr wrap="none" rtlCol="0">
            <a:spAutoFit/>
          </a:bodyPr>
          <a:lstStyle/>
          <a:p>
            <a:r>
              <a:rPr lang="en-US" b="1" dirty="0"/>
              <a:t>Problem Summary</a:t>
            </a:r>
          </a:p>
        </p:txBody>
      </p:sp>
      <p:sp>
        <p:nvSpPr>
          <p:cNvPr id="23" name="Content Placeholder 4">
            <a:extLst>
              <a:ext uri="{FF2B5EF4-FFF2-40B4-BE49-F238E27FC236}">
                <a16:creationId xmlns:a16="http://schemas.microsoft.com/office/drawing/2014/main" id="{FA257DA5-E3DB-4C04-897F-108D1C166309}"/>
              </a:ext>
            </a:extLst>
          </p:cNvPr>
          <p:cNvSpPr txBox="1">
            <a:spLocks/>
          </p:cNvSpPr>
          <p:nvPr/>
        </p:nvSpPr>
        <p:spPr>
          <a:xfrm>
            <a:off x="302004" y="4010897"/>
            <a:ext cx="9475445" cy="1646442"/>
          </a:xfrm>
          <a:prstGeom prst="rect">
            <a:avLst/>
          </a:prstGeom>
          <a:solidFill>
            <a:schemeClr val="accent5">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
            </a:pPr>
            <a:r>
              <a:rPr lang="en-US" sz="1200" dirty="0"/>
              <a:t>The purpose of this project is to develop a multi class classification model successfully predicting different classes.</a:t>
            </a:r>
          </a:p>
          <a:p>
            <a:pPr>
              <a:lnSpc>
                <a:spcPct val="150000"/>
              </a:lnSpc>
              <a:spcBef>
                <a:spcPts val="0"/>
              </a:spcBef>
              <a:buFont typeface="Wingdings" panose="05000000000000000000" pitchFamily="2" charset="2"/>
              <a:buChar char="§"/>
            </a:pPr>
            <a:r>
              <a:rPr lang="en-US" sz="1200" dirty="0"/>
              <a:t>Our goal is to train and test different machine learning models as per our requirement and then come up with one specific model which provides us with the best possible and consistent results in a timely fashion. </a:t>
            </a:r>
          </a:p>
          <a:p>
            <a:pPr>
              <a:lnSpc>
                <a:spcPct val="150000"/>
              </a:lnSpc>
              <a:spcBef>
                <a:spcPts val="0"/>
              </a:spcBef>
              <a:buFont typeface="Wingdings" panose="05000000000000000000" pitchFamily="2" charset="2"/>
              <a:buChar char="§"/>
            </a:pPr>
            <a:r>
              <a:rPr lang="en-US" sz="1200" dirty="0"/>
              <a:t>For this purpose we will be building eleven different machine learning models, two each for the Random Forest, Logistic Regression and Gradient Boost followed by 6 separate models of Convolutional Neural Networks.</a:t>
            </a:r>
            <a:endParaRPr lang="en-US" dirty="0"/>
          </a:p>
        </p:txBody>
      </p:sp>
    </p:spTree>
    <p:extLst>
      <p:ext uri="{BB962C8B-B14F-4D97-AF65-F5344CB8AC3E}">
        <p14:creationId xmlns:p14="http://schemas.microsoft.com/office/powerpoint/2010/main" val="127105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814B-E03C-455D-8D0B-D51EB00887CF}"/>
              </a:ext>
            </a:extLst>
          </p:cNvPr>
          <p:cNvSpPr>
            <a:spLocks noGrp="1"/>
          </p:cNvSpPr>
          <p:nvPr>
            <p:ph type="title"/>
          </p:nvPr>
        </p:nvSpPr>
        <p:spPr>
          <a:xfrm>
            <a:off x="310393" y="221358"/>
            <a:ext cx="11459361" cy="633165"/>
          </a:xfrm>
          <a:solidFill>
            <a:srgbClr val="002060"/>
          </a:solidFill>
        </p:spPr>
        <p:txBody>
          <a:bodyPr>
            <a:normAutofit/>
          </a:bodyPr>
          <a:lstStyle/>
          <a:p>
            <a:r>
              <a:rPr lang="en-US" sz="2000" b="1" dirty="0">
                <a:solidFill>
                  <a:schemeClr val="bg1"/>
                </a:solidFill>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RANDOM FOREST</a:t>
            </a:r>
          </a:p>
        </p:txBody>
      </p:sp>
      <p:sp>
        <p:nvSpPr>
          <p:cNvPr id="3" name="Content Placeholder 2">
            <a:extLst>
              <a:ext uri="{FF2B5EF4-FFF2-40B4-BE49-F238E27FC236}">
                <a16:creationId xmlns:a16="http://schemas.microsoft.com/office/drawing/2014/main" id="{94D7CC97-EAB2-48F1-90B9-ECE09D7CBD66}"/>
              </a:ext>
            </a:extLst>
          </p:cNvPr>
          <p:cNvSpPr>
            <a:spLocks noGrp="1"/>
          </p:cNvSpPr>
          <p:nvPr>
            <p:ph idx="1"/>
          </p:nvPr>
        </p:nvSpPr>
        <p:spPr>
          <a:xfrm>
            <a:off x="722782" y="3945435"/>
            <a:ext cx="2978791" cy="2572811"/>
          </a:xfr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2500" lnSpcReduction="10000"/>
          </a:bodyPr>
          <a:lstStyle/>
          <a:p>
            <a:pPr marL="0" indent="0">
              <a:lnSpc>
                <a:spcPct val="150000"/>
              </a:lnSpc>
              <a:spcBef>
                <a:spcPts val="0"/>
              </a:spcBef>
              <a:buNone/>
            </a:pPr>
            <a:r>
              <a:rPr lang="en-US" sz="1200" b="1" dirty="0">
                <a:solidFill>
                  <a:schemeClr val="bg1"/>
                </a:solidFill>
              </a:rPr>
              <a:t>With PCA</a:t>
            </a:r>
          </a:p>
          <a:p>
            <a:pPr>
              <a:lnSpc>
                <a:spcPct val="150000"/>
              </a:lnSpc>
              <a:spcBef>
                <a:spcPts val="0"/>
              </a:spcBef>
            </a:pPr>
            <a:r>
              <a:rPr lang="en-US" sz="1200" dirty="0">
                <a:solidFill>
                  <a:schemeClr val="bg1"/>
                </a:solidFill>
              </a:rPr>
              <a:t>Components = 56</a:t>
            </a:r>
          </a:p>
          <a:p>
            <a:pPr>
              <a:lnSpc>
                <a:spcPct val="150000"/>
              </a:lnSpc>
              <a:spcBef>
                <a:spcPts val="0"/>
              </a:spcBef>
            </a:pPr>
            <a:r>
              <a:rPr lang="en-US" sz="1200" dirty="0">
                <a:solidFill>
                  <a:schemeClr val="bg1"/>
                </a:solidFill>
              </a:rPr>
              <a:t>Estimators: 500</a:t>
            </a:r>
          </a:p>
          <a:p>
            <a:pPr>
              <a:lnSpc>
                <a:spcPct val="150000"/>
              </a:lnSpc>
              <a:spcBef>
                <a:spcPts val="0"/>
              </a:spcBef>
            </a:pPr>
            <a:r>
              <a:rPr lang="en-US" sz="1200" dirty="0">
                <a:solidFill>
                  <a:schemeClr val="bg1"/>
                </a:solidFill>
              </a:rPr>
              <a:t>Max depth: 10</a:t>
            </a:r>
          </a:p>
          <a:p>
            <a:pPr>
              <a:lnSpc>
                <a:spcPct val="150000"/>
              </a:lnSpc>
              <a:spcBef>
                <a:spcPts val="0"/>
              </a:spcBef>
            </a:pPr>
            <a:r>
              <a:rPr lang="en-US" sz="1200" dirty="0">
                <a:solidFill>
                  <a:srgbClr val="FFC000"/>
                </a:solidFill>
              </a:rPr>
              <a:t>R² Train Data: 0.60</a:t>
            </a:r>
          </a:p>
          <a:p>
            <a:pPr>
              <a:lnSpc>
                <a:spcPct val="150000"/>
              </a:lnSpc>
              <a:spcBef>
                <a:spcPts val="0"/>
              </a:spcBef>
            </a:pPr>
            <a:r>
              <a:rPr lang="en-US" sz="1200" dirty="0">
                <a:solidFill>
                  <a:srgbClr val="0AB612"/>
                </a:solidFill>
              </a:rPr>
              <a:t>R² Test Data: 0.43 </a:t>
            </a:r>
          </a:p>
          <a:p>
            <a:pPr>
              <a:lnSpc>
                <a:spcPct val="150000"/>
              </a:lnSpc>
              <a:spcBef>
                <a:spcPts val="0"/>
              </a:spcBef>
            </a:pPr>
            <a:r>
              <a:rPr lang="en-US" sz="1200" dirty="0">
                <a:solidFill>
                  <a:schemeClr val="bg1"/>
                </a:solidFill>
              </a:rPr>
              <a:t>Mean Absolute Error: 2.05</a:t>
            </a:r>
          </a:p>
          <a:p>
            <a:pPr>
              <a:lnSpc>
                <a:spcPct val="150000"/>
              </a:lnSpc>
              <a:spcBef>
                <a:spcPts val="0"/>
              </a:spcBef>
            </a:pPr>
            <a:r>
              <a:rPr lang="en-US" sz="1200" dirty="0">
                <a:solidFill>
                  <a:schemeClr val="bg1"/>
                </a:solidFill>
              </a:rPr>
              <a:t>Mean Squared Error: 10.66</a:t>
            </a:r>
          </a:p>
          <a:p>
            <a:pPr>
              <a:lnSpc>
                <a:spcPct val="150000"/>
              </a:lnSpc>
              <a:spcBef>
                <a:spcPts val="0"/>
              </a:spcBef>
            </a:pPr>
            <a:r>
              <a:rPr lang="en-US" sz="1200" dirty="0">
                <a:solidFill>
                  <a:schemeClr val="bg1"/>
                </a:solidFill>
              </a:rPr>
              <a:t>Root Mean Squared Error: 3.26</a:t>
            </a:r>
          </a:p>
          <a:p>
            <a:pPr>
              <a:lnSpc>
                <a:spcPct val="150000"/>
              </a:lnSpc>
              <a:spcBef>
                <a:spcPts val="0"/>
              </a:spcBef>
            </a:pPr>
            <a:r>
              <a:rPr lang="en-US" sz="1200" dirty="0">
                <a:solidFill>
                  <a:schemeClr val="bg1"/>
                </a:solidFill>
              </a:rPr>
              <a:t>Time: </a:t>
            </a:r>
            <a:r>
              <a:rPr lang="en-US" sz="1200" dirty="0">
                <a:solidFill>
                  <a:srgbClr val="FFFF00"/>
                </a:solidFill>
              </a:rPr>
              <a:t>00:01:53.35</a:t>
            </a:r>
          </a:p>
          <a:p>
            <a:pPr marL="0" indent="0">
              <a:buNone/>
            </a:pPr>
            <a:endParaRPr lang="en-US" sz="1400" dirty="0"/>
          </a:p>
        </p:txBody>
      </p:sp>
      <p:sp>
        <p:nvSpPr>
          <p:cNvPr id="11" name="Content Placeholder 2">
            <a:extLst>
              <a:ext uri="{FF2B5EF4-FFF2-40B4-BE49-F238E27FC236}">
                <a16:creationId xmlns:a16="http://schemas.microsoft.com/office/drawing/2014/main" id="{FE6BD25B-41E1-41F4-9464-C55997F8EBAF}"/>
              </a:ext>
            </a:extLst>
          </p:cNvPr>
          <p:cNvSpPr txBox="1">
            <a:spLocks/>
          </p:cNvSpPr>
          <p:nvPr/>
        </p:nvSpPr>
        <p:spPr>
          <a:xfrm>
            <a:off x="722782" y="1156929"/>
            <a:ext cx="2978791" cy="2503078"/>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en-US" sz="1200" b="1" dirty="0">
                <a:solidFill>
                  <a:schemeClr val="bg1"/>
                </a:solidFill>
              </a:rPr>
              <a:t>Without PCA</a:t>
            </a:r>
          </a:p>
          <a:p>
            <a:pPr>
              <a:lnSpc>
                <a:spcPct val="150000"/>
              </a:lnSpc>
              <a:spcBef>
                <a:spcPts val="0"/>
              </a:spcBef>
            </a:pPr>
            <a:r>
              <a:rPr lang="en-US" sz="1200" dirty="0">
                <a:solidFill>
                  <a:schemeClr val="bg1"/>
                </a:solidFill>
              </a:rPr>
              <a:t>Variables: 3,072</a:t>
            </a:r>
          </a:p>
          <a:p>
            <a:pPr>
              <a:lnSpc>
                <a:spcPct val="150000"/>
              </a:lnSpc>
              <a:spcBef>
                <a:spcPts val="0"/>
              </a:spcBef>
            </a:pPr>
            <a:r>
              <a:rPr lang="en-US" sz="1200" dirty="0">
                <a:solidFill>
                  <a:schemeClr val="bg1"/>
                </a:solidFill>
              </a:rPr>
              <a:t>Estimators: 500</a:t>
            </a:r>
          </a:p>
          <a:p>
            <a:pPr>
              <a:lnSpc>
                <a:spcPct val="150000"/>
              </a:lnSpc>
              <a:spcBef>
                <a:spcPts val="0"/>
              </a:spcBef>
            </a:pPr>
            <a:r>
              <a:rPr lang="en-US" sz="1200" dirty="0">
                <a:solidFill>
                  <a:schemeClr val="bg1"/>
                </a:solidFill>
              </a:rPr>
              <a:t>Max depth: 10</a:t>
            </a:r>
          </a:p>
          <a:p>
            <a:pPr>
              <a:lnSpc>
                <a:spcPct val="150000"/>
              </a:lnSpc>
              <a:spcBef>
                <a:spcPts val="0"/>
              </a:spcBef>
            </a:pPr>
            <a:r>
              <a:rPr lang="en-US" sz="1200" dirty="0">
                <a:solidFill>
                  <a:srgbClr val="FFC000"/>
                </a:solidFill>
              </a:rPr>
              <a:t>R² Train Data: 0.64</a:t>
            </a:r>
          </a:p>
          <a:p>
            <a:pPr>
              <a:lnSpc>
                <a:spcPct val="150000"/>
              </a:lnSpc>
              <a:spcBef>
                <a:spcPts val="0"/>
              </a:spcBef>
            </a:pPr>
            <a:r>
              <a:rPr lang="en-US" sz="1200" dirty="0">
                <a:solidFill>
                  <a:srgbClr val="0AB612"/>
                </a:solidFill>
              </a:rPr>
              <a:t>R² Test Data: 0.43</a:t>
            </a:r>
          </a:p>
          <a:p>
            <a:pPr>
              <a:lnSpc>
                <a:spcPct val="150000"/>
              </a:lnSpc>
              <a:spcBef>
                <a:spcPts val="0"/>
              </a:spcBef>
            </a:pPr>
            <a:r>
              <a:rPr lang="en-US" sz="1200" dirty="0">
                <a:solidFill>
                  <a:schemeClr val="bg1"/>
                </a:solidFill>
              </a:rPr>
              <a:t>Mean Absolute Error: 2.03 </a:t>
            </a:r>
          </a:p>
          <a:p>
            <a:pPr>
              <a:lnSpc>
                <a:spcPct val="150000"/>
              </a:lnSpc>
              <a:spcBef>
                <a:spcPts val="0"/>
              </a:spcBef>
            </a:pPr>
            <a:r>
              <a:rPr lang="en-US" sz="1200" dirty="0">
                <a:solidFill>
                  <a:schemeClr val="bg1"/>
                </a:solidFill>
              </a:rPr>
              <a:t>Mean Squared Error: 10.67</a:t>
            </a:r>
          </a:p>
          <a:p>
            <a:pPr>
              <a:lnSpc>
                <a:spcPct val="150000"/>
              </a:lnSpc>
              <a:spcBef>
                <a:spcPts val="0"/>
              </a:spcBef>
            </a:pPr>
            <a:r>
              <a:rPr lang="en-US" sz="1200" dirty="0">
                <a:solidFill>
                  <a:schemeClr val="bg1"/>
                </a:solidFill>
              </a:rPr>
              <a:t>Root Mean Squared Error: 3.26</a:t>
            </a:r>
          </a:p>
          <a:p>
            <a:pPr>
              <a:lnSpc>
                <a:spcPct val="150000"/>
              </a:lnSpc>
              <a:spcBef>
                <a:spcPts val="0"/>
              </a:spcBef>
            </a:pPr>
            <a:r>
              <a:rPr lang="en-US" sz="1200" dirty="0">
                <a:solidFill>
                  <a:schemeClr val="bg1"/>
                </a:solidFill>
              </a:rPr>
              <a:t>Time: </a:t>
            </a:r>
            <a:r>
              <a:rPr lang="en-US" sz="1200" dirty="0">
                <a:solidFill>
                  <a:srgbClr val="FFFF00"/>
                </a:solidFill>
              </a:rPr>
              <a:t>00:08:16.12</a:t>
            </a:r>
          </a:p>
          <a:p>
            <a:endParaRPr lang="en-US" sz="1500" dirty="0">
              <a:solidFill>
                <a:schemeClr val="bg1"/>
              </a:solidFill>
            </a:endParaRPr>
          </a:p>
          <a:p>
            <a:pPr marL="0" indent="0">
              <a:buFont typeface="Arial" panose="020B0604020202020204" pitchFamily="34" charset="0"/>
              <a:buNone/>
            </a:pPr>
            <a:endParaRPr lang="en-US" sz="1400" dirty="0">
              <a:solidFill>
                <a:schemeClr val="bg1"/>
              </a:solidFill>
            </a:endParaRPr>
          </a:p>
        </p:txBody>
      </p:sp>
      <p:pic>
        <p:nvPicPr>
          <p:cNvPr id="14" name="Picture 13">
            <a:extLst>
              <a:ext uri="{FF2B5EF4-FFF2-40B4-BE49-F238E27FC236}">
                <a16:creationId xmlns:a16="http://schemas.microsoft.com/office/drawing/2014/main" id="{1F636617-50A3-4BC0-AFAE-F5CF7803C8FC}"/>
              </a:ext>
            </a:extLst>
          </p:cNvPr>
          <p:cNvPicPr>
            <a:picLocks noChangeAspect="1"/>
          </p:cNvPicPr>
          <p:nvPr/>
        </p:nvPicPr>
        <p:blipFill>
          <a:blip r:embed="rId2"/>
          <a:stretch>
            <a:fillRect/>
          </a:stretch>
        </p:blipFill>
        <p:spPr>
          <a:xfrm>
            <a:off x="10936447" y="163960"/>
            <a:ext cx="642938" cy="690563"/>
          </a:xfrm>
          <a:prstGeom prst="rect">
            <a:avLst/>
          </a:prstGeom>
        </p:spPr>
      </p:pic>
      <p:pic>
        <p:nvPicPr>
          <p:cNvPr id="15" name="Picture 14">
            <a:extLst>
              <a:ext uri="{FF2B5EF4-FFF2-40B4-BE49-F238E27FC236}">
                <a16:creationId xmlns:a16="http://schemas.microsoft.com/office/drawing/2014/main" id="{4DD53787-4B25-4110-BD5C-00B383FC91A5}"/>
              </a:ext>
            </a:extLst>
          </p:cNvPr>
          <p:cNvPicPr>
            <a:picLocks noChangeAspect="1"/>
          </p:cNvPicPr>
          <p:nvPr/>
        </p:nvPicPr>
        <p:blipFill>
          <a:blip r:embed="rId3"/>
          <a:stretch>
            <a:fillRect/>
          </a:stretch>
        </p:blipFill>
        <p:spPr>
          <a:xfrm>
            <a:off x="4070749" y="1015794"/>
            <a:ext cx="3304785" cy="2925087"/>
          </a:xfrm>
          <a:prstGeom prst="rect">
            <a:avLst/>
          </a:prstGeom>
        </p:spPr>
      </p:pic>
      <p:pic>
        <p:nvPicPr>
          <p:cNvPr id="16" name="Picture 15">
            <a:extLst>
              <a:ext uri="{FF2B5EF4-FFF2-40B4-BE49-F238E27FC236}">
                <a16:creationId xmlns:a16="http://schemas.microsoft.com/office/drawing/2014/main" id="{4343A395-6802-4009-AF2D-58714E6F2AC3}"/>
              </a:ext>
            </a:extLst>
          </p:cNvPr>
          <p:cNvPicPr>
            <a:picLocks noChangeAspect="1"/>
          </p:cNvPicPr>
          <p:nvPr/>
        </p:nvPicPr>
        <p:blipFill>
          <a:blip r:embed="rId4"/>
          <a:stretch>
            <a:fillRect/>
          </a:stretch>
        </p:blipFill>
        <p:spPr>
          <a:xfrm>
            <a:off x="7744710" y="1156929"/>
            <a:ext cx="3609090" cy="2503078"/>
          </a:xfrm>
          <a:prstGeom prst="rect">
            <a:avLst/>
          </a:prstGeom>
        </p:spPr>
      </p:pic>
      <p:pic>
        <p:nvPicPr>
          <p:cNvPr id="17" name="Picture 16">
            <a:extLst>
              <a:ext uri="{FF2B5EF4-FFF2-40B4-BE49-F238E27FC236}">
                <a16:creationId xmlns:a16="http://schemas.microsoft.com/office/drawing/2014/main" id="{C35F86C5-4C54-4DAA-8C61-5193C20BBA14}"/>
              </a:ext>
            </a:extLst>
          </p:cNvPr>
          <p:cNvPicPr>
            <a:picLocks noChangeAspect="1"/>
          </p:cNvPicPr>
          <p:nvPr/>
        </p:nvPicPr>
        <p:blipFill>
          <a:blip r:embed="rId5"/>
          <a:stretch>
            <a:fillRect/>
          </a:stretch>
        </p:blipFill>
        <p:spPr>
          <a:xfrm>
            <a:off x="4070749" y="3826916"/>
            <a:ext cx="3304786" cy="2942999"/>
          </a:xfrm>
          <a:prstGeom prst="rect">
            <a:avLst/>
          </a:prstGeom>
        </p:spPr>
      </p:pic>
      <p:pic>
        <p:nvPicPr>
          <p:cNvPr id="18" name="Picture 17">
            <a:extLst>
              <a:ext uri="{FF2B5EF4-FFF2-40B4-BE49-F238E27FC236}">
                <a16:creationId xmlns:a16="http://schemas.microsoft.com/office/drawing/2014/main" id="{34C191FD-C347-4F88-AF33-57BF4A7DCB17}"/>
              </a:ext>
            </a:extLst>
          </p:cNvPr>
          <p:cNvPicPr>
            <a:picLocks noChangeAspect="1"/>
          </p:cNvPicPr>
          <p:nvPr/>
        </p:nvPicPr>
        <p:blipFill>
          <a:blip r:embed="rId6"/>
          <a:stretch>
            <a:fillRect/>
          </a:stretch>
        </p:blipFill>
        <p:spPr>
          <a:xfrm>
            <a:off x="7860128" y="3928664"/>
            <a:ext cx="3609090" cy="2515426"/>
          </a:xfrm>
          <a:prstGeom prst="rect">
            <a:avLst/>
          </a:prstGeom>
        </p:spPr>
      </p:pic>
    </p:spTree>
    <p:extLst>
      <p:ext uri="{BB962C8B-B14F-4D97-AF65-F5344CB8AC3E}">
        <p14:creationId xmlns:p14="http://schemas.microsoft.com/office/powerpoint/2010/main" val="93417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7CC97-EAB2-48F1-90B9-ECE09D7CBD66}"/>
              </a:ext>
            </a:extLst>
          </p:cNvPr>
          <p:cNvSpPr>
            <a:spLocks noGrp="1"/>
          </p:cNvSpPr>
          <p:nvPr>
            <p:ph idx="1"/>
          </p:nvPr>
        </p:nvSpPr>
        <p:spPr>
          <a:xfrm>
            <a:off x="697584" y="1148592"/>
            <a:ext cx="2978791" cy="2436590"/>
          </a:xfr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marL="0" indent="0">
              <a:lnSpc>
                <a:spcPct val="150000"/>
              </a:lnSpc>
              <a:spcBef>
                <a:spcPts val="0"/>
              </a:spcBef>
              <a:buNone/>
            </a:pPr>
            <a:r>
              <a:rPr lang="en-US" sz="1200" b="1" dirty="0">
                <a:solidFill>
                  <a:schemeClr val="bg1"/>
                </a:solidFill>
              </a:rPr>
              <a:t>Without PCA</a:t>
            </a:r>
          </a:p>
          <a:p>
            <a:pPr>
              <a:lnSpc>
                <a:spcPct val="150000"/>
              </a:lnSpc>
              <a:spcBef>
                <a:spcPts val="0"/>
              </a:spcBef>
            </a:pPr>
            <a:r>
              <a:rPr lang="en-US" sz="1200" dirty="0">
                <a:solidFill>
                  <a:schemeClr val="bg1"/>
                </a:solidFill>
              </a:rPr>
              <a:t>Variables: 3,072</a:t>
            </a:r>
          </a:p>
          <a:p>
            <a:pPr>
              <a:lnSpc>
                <a:spcPct val="150000"/>
              </a:lnSpc>
              <a:spcBef>
                <a:spcPts val="0"/>
              </a:spcBef>
            </a:pPr>
            <a:r>
              <a:rPr lang="en-US" sz="1200" dirty="0">
                <a:solidFill>
                  <a:srgbClr val="FFC000"/>
                </a:solidFill>
              </a:rPr>
              <a:t>R² Train Data: 0.52 </a:t>
            </a:r>
          </a:p>
          <a:p>
            <a:pPr>
              <a:lnSpc>
                <a:spcPct val="150000"/>
              </a:lnSpc>
              <a:spcBef>
                <a:spcPts val="0"/>
              </a:spcBef>
            </a:pPr>
            <a:r>
              <a:rPr lang="en-US" sz="1200" dirty="0">
                <a:solidFill>
                  <a:srgbClr val="0AB612"/>
                </a:solidFill>
              </a:rPr>
              <a:t>R² Test Data: 0.36</a:t>
            </a:r>
          </a:p>
          <a:p>
            <a:pPr>
              <a:lnSpc>
                <a:spcPct val="150000"/>
              </a:lnSpc>
              <a:spcBef>
                <a:spcPts val="0"/>
              </a:spcBef>
            </a:pPr>
            <a:r>
              <a:rPr lang="en-US" sz="1200" dirty="0">
                <a:solidFill>
                  <a:schemeClr val="bg1"/>
                </a:solidFill>
              </a:rPr>
              <a:t>Mean Absolute Error: 2.31</a:t>
            </a:r>
          </a:p>
          <a:p>
            <a:pPr>
              <a:lnSpc>
                <a:spcPct val="150000"/>
              </a:lnSpc>
              <a:spcBef>
                <a:spcPts val="0"/>
              </a:spcBef>
            </a:pPr>
            <a:r>
              <a:rPr lang="en-US" sz="1200" dirty="0">
                <a:solidFill>
                  <a:schemeClr val="bg1"/>
                </a:solidFill>
              </a:rPr>
              <a:t>Mean Squared Error: 12.20</a:t>
            </a:r>
          </a:p>
          <a:p>
            <a:pPr>
              <a:lnSpc>
                <a:spcPct val="150000"/>
              </a:lnSpc>
              <a:spcBef>
                <a:spcPts val="0"/>
              </a:spcBef>
            </a:pPr>
            <a:r>
              <a:rPr lang="en-US" sz="1200" dirty="0">
                <a:solidFill>
                  <a:schemeClr val="bg1"/>
                </a:solidFill>
              </a:rPr>
              <a:t>Root Mean Squared Error: 3.49</a:t>
            </a:r>
          </a:p>
          <a:p>
            <a:pPr>
              <a:lnSpc>
                <a:spcPct val="150000"/>
              </a:lnSpc>
              <a:spcBef>
                <a:spcPts val="0"/>
              </a:spcBef>
            </a:pPr>
            <a:r>
              <a:rPr lang="en-US" sz="1200" dirty="0">
                <a:solidFill>
                  <a:schemeClr val="bg1"/>
                </a:solidFill>
              </a:rPr>
              <a:t>Time: </a:t>
            </a:r>
            <a:r>
              <a:rPr lang="en-US" sz="1200" dirty="0">
                <a:solidFill>
                  <a:srgbClr val="FFFF00"/>
                </a:solidFill>
              </a:rPr>
              <a:t>01:49:33.14</a:t>
            </a:r>
            <a:r>
              <a:rPr lang="en-US" sz="1200" dirty="0">
                <a:solidFill>
                  <a:schemeClr val="bg1"/>
                </a:solidFill>
              </a:rPr>
              <a:t> </a:t>
            </a:r>
          </a:p>
          <a:p>
            <a:pPr marL="0" indent="0">
              <a:buNone/>
            </a:pPr>
            <a:endParaRPr lang="en-US" sz="1400" dirty="0">
              <a:solidFill>
                <a:schemeClr val="bg1"/>
              </a:solidFill>
            </a:endParaRPr>
          </a:p>
        </p:txBody>
      </p:sp>
      <p:pic>
        <p:nvPicPr>
          <p:cNvPr id="12" name="Picture 11">
            <a:extLst>
              <a:ext uri="{FF2B5EF4-FFF2-40B4-BE49-F238E27FC236}">
                <a16:creationId xmlns:a16="http://schemas.microsoft.com/office/drawing/2014/main" id="{54F387D9-A101-4945-A2F8-815E61F33E36}"/>
              </a:ext>
            </a:extLst>
          </p:cNvPr>
          <p:cNvPicPr>
            <a:picLocks noChangeAspect="1"/>
          </p:cNvPicPr>
          <p:nvPr/>
        </p:nvPicPr>
        <p:blipFill>
          <a:blip r:embed="rId2"/>
          <a:stretch>
            <a:fillRect/>
          </a:stretch>
        </p:blipFill>
        <p:spPr>
          <a:xfrm>
            <a:off x="7784984" y="1109991"/>
            <a:ext cx="3709432" cy="2538482"/>
          </a:xfrm>
          <a:prstGeom prst="rect">
            <a:avLst/>
          </a:prstGeom>
        </p:spPr>
      </p:pic>
      <p:sp>
        <p:nvSpPr>
          <p:cNvPr id="17" name="Title 1">
            <a:extLst>
              <a:ext uri="{FF2B5EF4-FFF2-40B4-BE49-F238E27FC236}">
                <a16:creationId xmlns:a16="http://schemas.microsoft.com/office/drawing/2014/main" id="{2E22B81E-F9AD-4454-BD4E-9030FE1E91E4}"/>
              </a:ext>
            </a:extLst>
          </p:cNvPr>
          <p:cNvSpPr>
            <a:spLocks noGrp="1"/>
          </p:cNvSpPr>
          <p:nvPr>
            <p:ph type="title"/>
          </p:nvPr>
        </p:nvSpPr>
        <p:spPr>
          <a:xfrm>
            <a:off x="310394" y="221358"/>
            <a:ext cx="11467750" cy="633165"/>
          </a:xfrm>
          <a:solidFill>
            <a:srgbClr val="002060"/>
          </a:solidFill>
        </p:spPr>
        <p:txBody>
          <a:bodyPr>
            <a:normAutofit/>
          </a:bodyPr>
          <a:lstStyle/>
          <a:p>
            <a:r>
              <a:rPr lang="en-US" sz="1600" b="1" dirty="0">
                <a:solidFill>
                  <a:schemeClr val="bg1"/>
                </a:solidFill>
                <a:latin typeface="Arial" panose="020B0604020202020204" pitchFamily="34" charset="0"/>
                <a:cs typeface="Arial" panose="020B0604020202020204" pitchFamily="34" charset="0"/>
              </a:rPr>
              <a:t> LOGISTIC REGRESSION</a:t>
            </a:r>
          </a:p>
        </p:txBody>
      </p:sp>
      <p:sp>
        <p:nvSpPr>
          <p:cNvPr id="18" name="Content Placeholder 2">
            <a:extLst>
              <a:ext uri="{FF2B5EF4-FFF2-40B4-BE49-F238E27FC236}">
                <a16:creationId xmlns:a16="http://schemas.microsoft.com/office/drawing/2014/main" id="{EAC1C966-5D6E-47D9-9FD9-4A6AD0774B40}"/>
              </a:ext>
            </a:extLst>
          </p:cNvPr>
          <p:cNvSpPr txBox="1">
            <a:spLocks/>
          </p:cNvSpPr>
          <p:nvPr/>
        </p:nvSpPr>
        <p:spPr>
          <a:xfrm>
            <a:off x="697584" y="3910114"/>
            <a:ext cx="2978791" cy="2561012"/>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en-US" sz="1200" b="1" dirty="0">
                <a:solidFill>
                  <a:schemeClr val="bg1"/>
                </a:solidFill>
              </a:rPr>
              <a:t>With PCA</a:t>
            </a:r>
          </a:p>
          <a:p>
            <a:pPr>
              <a:lnSpc>
                <a:spcPct val="150000"/>
              </a:lnSpc>
              <a:spcBef>
                <a:spcPts val="0"/>
              </a:spcBef>
            </a:pPr>
            <a:r>
              <a:rPr lang="en-US" sz="1200" dirty="0">
                <a:solidFill>
                  <a:schemeClr val="bg1"/>
                </a:solidFill>
              </a:rPr>
              <a:t>Components = 56</a:t>
            </a:r>
          </a:p>
          <a:p>
            <a:pPr>
              <a:lnSpc>
                <a:spcPct val="150000"/>
              </a:lnSpc>
              <a:spcBef>
                <a:spcPts val="0"/>
              </a:spcBef>
            </a:pPr>
            <a:r>
              <a:rPr lang="en-US" sz="1200" dirty="0">
                <a:solidFill>
                  <a:srgbClr val="FFC000"/>
                </a:solidFill>
              </a:rPr>
              <a:t>R² Train Data: 0.3832 </a:t>
            </a:r>
          </a:p>
          <a:p>
            <a:pPr>
              <a:lnSpc>
                <a:spcPct val="150000"/>
              </a:lnSpc>
              <a:spcBef>
                <a:spcPts val="0"/>
              </a:spcBef>
            </a:pPr>
            <a:r>
              <a:rPr lang="en-US" sz="1200" dirty="0">
                <a:solidFill>
                  <a:srgbClr val="0AB612"/>
                </a:solidFill>
              </a:rPr>
              <a:t>R² Test Data: 0.38</a:t>
            </a:r>
          </a:p>
          <a:p>
            <a:pPr>
              <a:lnSpc>
                <a:spcPct val="150000"/>
              </a:lnSpc>
              <a:spcBef>
                <a:spcPts val="0"/>
              </a:spcBef>
            </a:pPr>
            <a:r>
              <a:rPr lang="en-US" sz="1200" dirty="0">
                <a:solidFill>
                  <a:schemeClr val="bg1"/>
                </a:solidFill>
              </a:rPr>
              <a:t>Mean Absolute Error: 2.25</a:t>
            </a:r>
          </a:p>
          <a:p>
            <a:pPr>
              <a:lnSpc>
                <a:spcPct val="150000"/>
              </a:lnSpc>
              <a:spcBef>
                <a:spcPts val="0"/>
              </a:spcBef>
            </a:pPr>
            <a:r>
              <a:rPr lang="en-US" sz="1200" dirty="0">
                <a:solidFill>
                  <a:schemeClr val="bg1"/>
                </a:solidFill>
              </a:rPr>
              <a:t>Mean Squared Error: 11.86 </a:t>
            </a:r>
          </a:p>
          <a:p>
            <a:pPr>
              <a:lnSpc>
                <a:spcPct val="150000"/>
              </a:lnSpc>
              <a:spcBef>
                <a:spcPts val="0"/>
              </a:spcBef>
            </a:pPr>
            <a:r>
              <a:rPr lang="en-US" sz="1200" dirty="0">
                <a:solidFill>
                  <a:schemeClr val="bg1"/>
                </a:solidFill>
              </a:rPr>
              <a:t>Root Mean Squared Error: 3.44</a:t>
            </a:r>
          </a:p>
          <a:p>
            <a:pPr>
              <a:lnSpc>
                <a:spcPct val="150000"/>
              </a:lnSpc>
              <a:spcBef>
                <a:spcPts val="0"/>
              </a:spcBef>
            </a:pPr>
            <a:r>
              <a:rPr lang="en-US" sz="1200" dirty="0">
                <a:solidFill>
                  <a:schemeClr val="bg1"/>
                </a:solidFill>
              </a:rPr>
              <a:t>Time: </a:t>
            </a:r>
            <a:r>
              <a:rPr lang="en-US" sz="1200" dirty="0">
                <a:solidFill>
                  <a:srgbClr val="FFFF00"/>
                </a:solidFill>
              </a:rPr>
              <a:t>00:00:16.38</a:t>
            </a:r>
            <a:r>
              <a:rPr lang="en-US" sz="1200" dirty="0">
                <a:solidFill>
                  <a:schemeClr val="bg1"/>
                </a:solidFill>
              </a:rPr>
              <a:t> </a:t>
            </a:r>
          </a:p>
          <a:p>
            <a:pPr marL="0" indent="0">
              <a:lnSpc>
                <a:spcPct val="100000"/>
              </a:lnSpc>
              <a:spcBef>
                <a:spcPts val="0"/>
              </a:spcBef>
              <a:buFont typeface="Arial" panose="020B0604020202020204" pitchFamily="34" charset="0"/>
              <a:buNone/>
            </a:pPr>
            <a:endParaRPr lang="en-US" sz="1400" dirty="0">
              <a:solidFill>
                <a:schemeClr val="bg1"/>
              </a:solidFill>
            </a:endParaRPr>
          </a:p>
        </p:txBody>
      </p:sp>
      <p:pic>
        <p:nvPicPr>
          <p:cNvPr id="19" name="Picture 18">
            <a:extLst>
              <a:ext uri="{FF2B5EF4-FFF2-40B4-BE49-F238E27FC236}">
                <a16:creationId xmlns:a16="http://schemas.microsoft.com/office/drawing/2014/main" id="{ED7B28E7-164A-4DC3-A77F-C906F578BAAD}"/>
              </a:ext>
            </a:extLst>
          </p:cNvPr>
          <p:cNvPicPr>
            <a:picLocks noChangeAspect="1"/>
          </p:cNvPicPr>
          <p:nvPr/>
        </p:nvPicPr>
        <p:blipFill>
          <a:blip r:embed="rId3"/>
          <a:stretch>
            <a:fillRect/>
          </a:stretch>
        </p:blipFill>
        <p:spPr>
          <a:xfrm>
            <a:off x="10936447" y="163960"/>
            <a:ext cx="642938" cy="690563"/>
          </a:xfrm>
          <a:prstGeom prst="rect">
            <a:avLst/>
          </a:prstGeom>
        </p:spPr>
      </p:pic>
      <p:pic>
        <p:nvPicPr>
          <p:cNvPr id="20" name="Picture 19">
            <a:extLst>
              <a:ext uri="{FF2B5EF4-FFF2-40B4-BE49-F238E27FC236}">
                <a16:creationId xmlns:a16="http://schemas.microsoft.com/office/drawing/2014/main" id="{77C04895-2E1A-4316-AB54-FE9F6FFBBFF3}"/>
              </a:ext>
            </a:extLst>
          </p:cNvPr>
          <p:cNvPicPr>
            <a:picLocks noChangeAspect="1"/>
          </p:cNvPicPr>
          <p:nvPr/>
        </p:nvPicPr>
        <p:blipFill>
          <a:blip r:embed="rId4"/>
          <a:stretch>
            <a:fillRect/>
          </a:stretch>
        </p:blipFill>
        <p:spPr>
          <a:xfrm>
            <a:off x="4104352" y="1002751"/>
            <a:ext cx="3252655" cy="2907363"/>
          </a:xfrm>
          <a:prstGeom prst="rect">
            <a:avLst/>
          </a:prstGeom>
        </p:spPr>
      </p:pic>
      <p:pic>
        <p:nvPicPr>
          <p:cNvPr id="21" name="Picture 20">
            <a:extLst>
              <a:ext uri="{FF2B5EF4-FFF2-40B4-BE49-F238E27FC236}">
                <a16:creationId xmlns:a16="http://schemas.microsoft.com/office/drawing/2014/main" id="{7C2DD759-B777-4A91-B35B-2A88EA3F4ADD}"/>
              </a:ext>
            </a:extLst>
          </p:cNvPr>
          <p:cNvPicPr>
            <a:picLocks noChangeAspect="1"/>
          </p:cNvPicPr>
          <p:nvPr/>
        </p:nvPicPr>
        <p:blipFill>
          <a:blip r:embed="rId5"/>
          <a:stretch>
            <a:fillRect/>
          </a:stretch>
        </p:blipFill>
        <p:spPr>
          <a:xfrm>
            <a:off x="4102838" y="3910114"/>
            <a:ext cx="3252655" cy="2860686"/>
          </a:xfrm>
          <a:prstGeom prst="rect">
            <a:avLst/>
          </a:prstGeom>
        </p:spPr>
      </p:pic>
      <p:pic>
        <p:nvPicPr>
          <p:cNvPr id="22" name="Picture 21">
            <a:extLst>
              <a:ext uri="{FF2B5EF4-FFF2-40B4-BE49-F238E27FC236}">
                <a16:creationId xmlns:a16="http://schemas.microsoft.com/office/drawing/2014/main" id="{C3C5B817-CB62-4846-9145-492E4D07CE07}"/>
              </a:ext>
            </a:extLst>
          </p:cNvPr>
          <p:cNvPicPr>
            <a:picLocks noChangeAspect="1"/>
          </p:cNvPicPr>
          <p:nvPr/>
        </p:nvPicPr>
        <p:blipFill>
          <a:blip r:embed="rId6"/>
          <a:stretch>
            <a:fillRect/>
          </a:stretch>
        </p:blipFill>
        <p:spPr>
          <a:xfrm>
            <a:off x="7636704" y="3910114"/>
            <a:ext cx="3857712" cy="2663237"/>
          </a:xfrm>
          <a:prstGeom prst="rect">
            <a:avLst/>
          </a:prstGeom>
        </p:spPr>
      </p:pic>
    </p:spTree>
    <p:extLst>
      <p:ext uri="{BB962C8B-B14F-4D97-AF65-F5344CB8AC3E}">
        <p14:creationId xmlns:p14="http://schemas.microsoft.com/office/powerpoint/2010/main" val="155793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7CC97-EAB2-48F1-90B9-ECE09D7CBD66}"/>
              </a:ext>
            </a:extLst>
          </p:cNvPr>
          <p:cNvSpPr>
            <a:spLocks noGrp="1"/>
          </p:cNvSpPr>
          <p:nvPr>
            <p:ph idx="1"/>
          </p:nvPr>
        </p:nvSpPr>
        <p:spPr>
          <a:xfrm>
            <a:off x="697585" y="1130421"/>
            <a:ext cx="2978791" cy="2627174"/>
          </a:xfr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2500" lnSpcReduction="20000"/>
          </a:bodyPr>
          <a:lstStyle/>
          <a:p>
            <a:pPr marL="0" indent="0">
              <a:lnSpc>
                <a:spcPct val="150000"/>
              </a:lnSpc>
              <a:spcBef>
                <a:spcPts val="0"/>
              </a:spcBef>
              <a:buNone/>
            </a:pPr>
            <a:r>
              <a:rPr lang="en-US" sz="1200" b="1" dirty="0">
                <a:solidFill>
                  <a:schemeClr val="bg1"/>
                </a:solidFill>
              </a:rPr>
              <a:t>Without PCA</a:t>
            </a:r>
          </a:p>
          <a:p>
            <a:pPr>
              <a:lnSpc>
                <a:spcPct val="150000"/>
              </a:lnSpc>
              <a:spcBef>
                <a:spcPts val="0"/>
              </a:spcBef>
            </a:pPr>
            <a:r>
              <a:rPr lang="en-US" sz="1200" dirty="0">
                <a:solidFill>
                  <a:schemeClr val="bg1"/>
                </a:solidFill>
              </a:rPr>
              <a:t>Variables: 3,072</a:t>
            </a:r>
          </a:p>
          <a:p>
            <a:pPr>
              <a:lnSpc>
                <a:spcPct val="150000"/>
              </a:lnSpc>
              <a:spcBef>
                <a:spcPts val="0"/>
              </a:spcBef>
            </a:pPr>
            <a:r>
              <a:rPr lang="en-US" sz="1200" dirty="0">
                <a:solidFill>
                  <a:srgbClr val="FFC000"/>
                </a:solidFill>
              </a:rPr>
              <a:t>R² Train Data: 0.94</a:t>
            </a:r>
          </a:p>
          <a:p>
            <a:pPr>
              <a:lnSpc>
                <a:spcPct val="150000"/>
              </a:lnSpc>
              <a:spcBef>
                <a:spcPts val="0"/>
              </a:spcBef>
            </a:pPr>
            <a:r>
              <a:rPr lang="en-US" sz="1200" dirty="0">
                <a:solidFill>
                  <a:srgbClr val="00FF00"/>
                </a:solidFill>
              </a:rPr>
              <a:t>R² Test Data: 0.44</a:t>
            </a:r>
          </a:p>
          <a:p>
            <a:pPr>
              <a:lnSpc>
                <a:spcPct val="150000"/>
              </a:lnSpc>
              <a:spcBef>
                <a:spcPts val="0"/>
              </a:spcBef>
            </a:pPr>
            <a:r>
              <a:rPr lang="en-US" sz="1200" dirty="0">
                <a:solidFill>
                  <a:schemeClr val="bg1"/>
                </a:solidFill>
              </a:rPr>
              <a:t>Mean Absolute Error: 1.98</a:t>
            </a:r>
          </a:p>
          <a:p>
            <a:pPr>
              <a:lnSpc>
                <a:spcPct val="150000"/>
              </a:lnSpc>
              <a:spcBef>
                <a:spcPts val="0"/>
              </a:spcBef>
            </a:pPr>
            <a:r>
              <a:rPr lang="en-US" sz="1200" dirty="0">
                <a:solidFill>
                  <a:schemeClr val="bg1"/>
                </a:solidFill>
              </a:rPr>
              <a:t>Mean Squared Error: 10.21</a:t>
            </a:r>
          </a:p>
          <a:p>
            <a:pPr>
              <a:lnSpc>
                <a:spcPct val="150000"/>
              </a:lnSpc>
              <a:spcBef>
                <a:spcPts val="0"/>
              </a:spcBef>
            </a:pPr>
            <a:r>
              <a:rPr lang="en-US" sz="1200" dirty="0">
                <a:solidFill>
                  <a:schemeClr val="bg1"/>
                </a:solidFill>
              </a:rPr>
              <a:t>Root Mean Squared Error: 3.19</a:t>
            </a:r>
          </a:p>
          <a:p>
            <a:pPr>
              <a:lnSpc>
                <a:spcPct val="150000"/>
              </a:lnSpc>
              <a:spcBef>
                <a:spcPts val="0"/>
              </a:spcBef>
            </a:pPr>
            <a:r>
              <a:rPr lang="en-US" sz="1200" dirty="0">
                <a:solidFill>
                  <a:schemeClr val="bg1"/>
                </a:solidFill>
              </a:rPr>
              <a:t>Subsample = 0.3</a:t>
            </a:r>
          </a:p>
          <a:p>
            <a:pPr>
              <a:lnSpc>
                <a:spcPct val="150000"/>
              </a:lnSpc>
              <a:spcBef>
                <a:spcPts val="0"/>
              </a:spcBef>
            </a:pPr>
            <a:r>
              <a:rPr lang="en-US" sz="1200" dirty="0">
                <a:solidFill>
                  <a:schemeClr val="bg1"/>
                </a:solidFill>
              </a:rPr>
              <a:t>Estimators = 50 </a:t>
            </a:r>
          </a:p>
          <a:p>
            <a:pPr>
              <a:lnSpc>
                <a:spcPct val="150000"/>
              </a:lnSpc>
              <a:spcBef>
                <a:spcPts val="0"/>
              </a:spcBef>
            </a:pPr>
            <a:r>
              <a:rPr lang="en-US" sz="1200" dirty="0">
                <a:solidFill>
                  <a:schemeClr val="bg1"/>
                </a:solidFill>
              </a:rPr>
              <a:t>Max depth =10</a:t>
            </a:r>
          </a:p>
          <a:p>
            <a:pPr>
              <a:lnSpc>
                <a:spcPct val="150000"/>
              </a:lnSpc>
              <a:spcBef>
                <a:spcPts val="0"/>
              </a:spcBef>
            </a:pPr>
            <a:r>
              <a:rPr lang="en-US" sz="1200" dirty="0">
                <a:solidFill>
                  <a:schemeClr val="bg1"/>
                </a:solidFill>
              </a:rPr>
              <a:t>Time: </a:t>
            </a:r>
            <a:r>
              <a:rPr lang="en-US" sz="1200" dirty="0">
                <a:solidFill>
                  <a:srgbClr val="FF0000"/>
                </a:solidFill>
              </a:rPr>
              <a:t>09:24:40.93</a:t>
            </a:r>
            <a:r>
              <a:rPr lang="en-US" sz="1200" dirty="0">
                <a:solidFill>
                  <a:schemeClr val="bg1"/>
                </a:solidFill>
              </a:rPr>
              <a:t> </a:t>
            </a:r>
          </a:p>
          <a:p>
            <a:pPr>
              <a:lnSpc>
                <a:spcPct val="100000"/>
              </a:lnSpc>
              <a:spcBef>
                <a:spcPts val="0"/>
              </a:spcBef>
            </a:pPr>
            <a:endParaRPr lang="en-US" sz="1200" dirty="0">
              <a:solidFill>
                <a:schemeClr val="bg1"/>
              </a:solidFill>
            </a:endParaRPr>
          </a:p>
          <a:p>
            <a:pPr marL="0" indent="0">
              <a:buNone/>
            </a:pPr>
            <a:endParaRPr lang="en-US" sz="1200" dirty="0">
              <a:solidFill>
                <a:schemeClr val="bg1"/>
              </a:solidFill>
            </a:endParaRPr>
          </a:p>
        </p:txBody>
      </p:sp>
      <p:pic>
        <p:nvPicPr>
          <p:cNvPr id="11" name="Picture 10">
            <a:extLst>
              <a:ext uri="{FF2B5EF4-FFF2-40B4-BE49-F238E27FC236}">
                <a16:creationId xmlns:a16="http://schemas.microsoft.com/office/drawing/2014/main" id="{878AA38B-2819-43EC-A180-59C7EC70978D}"/>
              </a:ext>
            </a:extLst>
          </p:cNvPr>
          <p:cNvPicPr>
            <a:picLocks noChangeAspect="1"/>
          </p:cNvPicPr>
          <p:nvPr/>
        </p:nvPicPr>
        <p:blipFill>
          <a:blip r:embed="rId2"/>
          <a:stretch>
            <a:fillRect/>
          </a:stretch>
        </p:blipFill>
        <p:spPr>
          <a:xfrm>
            <a:off x="6996300" y="1183864"/>
            <a:ext cx="341882" cy="2436590"/>
          </a:xfrm>
          <a:prstGeom prst="rect">
            <a:avLst/>
          </a:prstGeom>
        </p:spPr>
      </p:pic>
      <p:sp>
        <p:nvSpPr>
          <p:cNvPr id="17" name="Title 1">
            <a:extLst>
              <a:ext uri="{FF2B5EF4-FFF2-40B4-BE49-F238E27FC236}">
                <a16:creationId xmlns:a16="http://schemas.microsoft.com/office/drawing/2014/main" id="{2E22B81E-F9AD-4454-BD4E-9030FE1E91E4}"/>
              </a:ext>
            </a:extLst>
          </p:cNvPr>
          <p:cNvSpPr>
            <a:spLocks noGrp="1"/>
          </p:cNvSpPr>
          <p:nvPr>
            <p:ph type="title"/>
          </p:nvPr>
        </p:nvSpPr>
        <p:spPr>
          <a:xfrm>
            <a:off x="310393" y="221358"/>
            <a:ext cx="11509695" cy="633165"/>
          </a:xfrm>
          <a:solidFill>
            <a:srgbClr val="002060"/>
          </a:solidFill>
        </p:spPr>
        <p:txBody>
          <a:bodyPr>
            <a:normAutofit/>
          </a:bodyPr>
          <a:lstStyle/>
          <a:p>
            <a:r>
              <a:rPr lang="en-US" sz="1600" b="1" dirty="0">
                <a:solidFill>
                  <a:schemeClr val="bg1"/>
                </a:solidFill>
                <a:latin typeface="Arial" panose="020B0604020202020204" pitchFamily="34" charset="0"/>
                <a:cs typeface="Arial" panose="020B0604020202020204" pitchFamily="34" charset="0"/>
              </a:rPr>
              <a:t> GRADIENT BOOST</a:t>
            </a:r>
          </a:p>
        </p:txBody>
      </p:sp>
      <p:sp>
        <p:nvSpPr>
          <p:cNvPr id="18" name="Content Placeholder 2">
            <a:extLst>
              <a:ext uri="{FF2B5EF4-FFF2-40B4-BE49-F238E27FC236}">
                <a16:creationId xmlns:a16="http://schemas.microsoft.com/office/drawing/2014/main" id="{EAC1C966-5D6E-47D9-9FD9-4A6AD0774B40}"/>
              </a:ext>
            </a:extLst>
          </p:cNvPr>
          <p:cNvSpPr txBox="1">
            <a:spLocks/>
          </p:cNvSpPr>
          <p:nvPr/>
        </p:nvSpPr>
        <p:spPr>
          <a:xfrm>
            <a:off x="697584" y="3949796"/>
            <a:ext cx="2978791" cy="2627174"/>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en-US" sz="1200" b="1" dirty="0">
                <a:solidFill>
                  <a:schemeClr val="bg1"/>
                </a:solidFill>
              </a:rPr>
              <a:t>With PCA</a:t>
            </a:r>
          </a:p>
          <a:p>
            <a:pPr>
              <a:lnSpc>
                <a:spcPct val="150000"/>
              </a:lnSpc>
              <a:spcBef>
                <a:spcPts val="0"/>
              </a:spcBef>
            </a:pPr>
            <a:r>
              <a:rPr lang="en-US" sz="1200" dirty="0">
                <a:solidFill>
                  <a:schemeClr val="bg1"/>
                </a:solidFill>
              </a:rPr>
              <a:t>Components = 56</a:t>
            </a:r>
          </a:p>
          <a:p>
            <a:pPr>
              <a:lnSpc>
                <a:spcPct val="150000"/>
              </a:lnSpc>
              <a:spcBef>
                <a:spcPts val="0"/>
              </a:spcBef>
            </a:pPr>
            <a:r>
              <a:rPr lang="en-US" sz="1200" dirty="0">
                <a:solidFill>
                  <a:srgbClr val="FFC000"/>
                </a:solidFill>
              </a:rPr>
              <a:t>R² Train Data: 0.92</a:t>
            </a:r>
          </a:p>
          <a:p>
            <a:pPr>
              <a:lnSpc>
                <a:spcPct val="150000"/>
              </a:lnSpc>
              <a:spcBef>
                <a:spcPts val="0"/>
              </a:spcBef>
            </a:pPr>
            <a:r>
              <a:rPr lang="en-US" sz="1200" dirty="0">
                <a:solidFill>
                  <a:srgbClr val="00FF00"/>
                </a:solidFill>
              </a:rPr>
              <a:t>R² Test Data: 0.44</a:t>
            </a:r>
          </a:p>
          <a:p>
            <a:pPr>
              <a:lnSpc>
                <a:spcPct val="150000"/>
              </a:lnSpc>
              <a:spcBef>
                <a:spcPts val="0"/>
              </a:spcBef>
            </a:pPr>
            <a:r>
              <a:rPr lang="en-US" sz="1200" dirty="0">
                <a:solidFill>
                  <a:schemeClr val="bg1"/>
                </a:solidFill>
              </a:rPr>
              <a:t>Mean Absolute Error: 2.01</a:t>
            </a:r>
          </a:p>
          <a:p>
            <a:pPr>
              <a:lnSpc>
                <a:spcPct val="150000"/>
              </a:lnSpc>
              <a:spcBef>
                <a:spcPts val="0"/>
              </a:spcBef>
            </a:pPr>
            <a:r>
              <a:rPr lang="en-US" sz="1200" dirty="0">
                <a:solidFill>
                  <a:schemeClr val="bg1"/>
                </a:solidFill>
              </a:rPr>
              <a:t>Mean Squared Error: 10.35</a:t>
            </a:r>
          </a:p>
          <a:p>
            <a:pPr>
              <a:lnSpc>
                <a:spcPct val="150000"/>
              </a:lnSpc>
              <a:spcBef>
                <a:spcPts val="0"/>
              </a:spcBef>
            </a:pPr>
            <a:r>
              <a:rPr lang="en-US" sz="1200" dirty="0">
                <a:solidFill>
                  <a:schemeClr val="bg1"/>
                </a:solidFill>
              </a:rPr>
              <a:t>Root Mean Squared Error: 3.21</a:t>
            </a:r>
          </a:p>
          <a:p>
            <a:pPr>
              <a:lnSpc>
                <a:spcPct val="150000"/>
              </a:lnSpc>
              <a:spcBef>
                <a:spcPts val="0"/>
              </a:spcBef>
            </a:pPr>
            <a:r>
              <a:rPr lang="en-US" sz="1200" dirty="0">
                <a:solidFill>
                  <a:schemeClr val="bg1"/>
                </a:solidFill>
              </a:rPr>
              <a:t>Subsample = 0.3</a:t>
            </a:r>
          </a:p>
          <a:p>
            <a:pPr>
              <a:lnSpc>
                <a:spcPct val="150000"/>
              </a:lnSpc>
              <a:spcBef>
                <a:spcPts val="0"/>
              </a:spcBef>
            </a:pPr>
            <a:r>
              <a:rPr lang="en-US" sz="1200" dirty="0">
                <a:solidFill>
                  <a:schemeClr val="bg1"/>
                </a:solidFill>
              </a:rPr>
              <a:t>Estimators = 50 </a:t>
            </a:r>
          </a:p>
          <a:p>
            <a:pPr>
              <a:lnSpc>
                <a:spcPct val="150000"/>
              </a:lnSpc>
              <a:spcBef>
                <a:spcPts val="0"/>
              </a:spcBef>
            </a:pPr>
            <a:r>
              <a:rPr lang="en-US" sz="1200" dirty="0">
                <a:solidFill>
                  <a:schemeClr val="bg1"/>
                </a:solidFill>
              </a:rPr>
              <a:t>Max depth =10</a:t>
            </a:r>
          </a:p>
          <a:p>
            <a:pPr>
              <a:lnSpc>
                <a:spcPct val="150000"/>
              </a:lnSpc>
              <a:spcBef>
                <a:spcPts val="0"/>
              </a:spcBef>
            </a:pPr>
            <a:r>
              <a:rPr lang="en-US" sz="1200" dirty="0">
                <a:solidFill>
                  <a:schemeClr val="bg1"/>
                </a:solidFill>
              </a:rPr>
              <a:t>Time:</a:t>
            </a:r>
            <a:r>
              <a:rPr lang="en-US" sz="1200" dirty="0">
                <a:solidFill>
                  <a:srgbClr val="FFFF00"/>
                </a:solidFill>
              </a:rPr>
              <a:t> 00:14:35.99 </a:t>
            </a:r>
          </a:p>
          <a:p>
            <a:pPr>
              <a:lnSpc>
                <a:spcPct val="150000"/>
              </a:lnSpc>
              <a:spcBef>
                <a:spcPts val="0"/>
              </a:spcBef>
            </a:pPr>
            <a:endParaRPr lang="en-US" sz="1200" dirty="0">
              <a:solidFill>
                <a:schemeClr val="bg1"/>
              </a:solidFill>
            </a:endParaRPr>
          </a:p>
          <a:p>
            <a:pPr marL="0" indent="0">
              <a:buFont typeface="Arial" panose="020B0604020202020204" pitchFamily="34" charset="0"/>
              <a:buNone/>
            </a:pPr>
            <a:endParaRPr lang="en-US" sz="1200" dirty="0">
              <a:solidFill>
                <a:schemeClr val="bg1"/>
              </a:solidFill>
            </a:endParaRPr>
          </a:p>
        </p:txBody>
      </p:sp>
      <p:pic>
        <p:nvPicPr>
          <p:cNvPr id="2" name="Picture 1">
            <a:extLst>
              <a:ext uri="{FF2B5EF4-FFF2-40B4-BE49-F238E27FC236}">
                <a16:creationId xmlns:a16="http://schemas.microsoft.com/office/drawing/2014/main" id="{7A5A20EB-66B5-42C9-9171-04F20AE92F39}"/>
              </a:ext>
            </a:extLst>
          </p:cNvPr>
          <p:cNvPicPr>
            <a:picLocks noChangeAspect="1"/>
          </p:cNvPicPr>
          <p:nvPr/>
        </p:nvPicPr>
        <p:blipFill>
          <a:blip r:embed="rId3"/>
          <a:stretch>
            <a:fillRect/>
          </a:stretch>
        </p:blipFill>
        <p:spPr>
          <a:xfrm>
            <a:off x="4213695" y="1025168"/>
            <a:ext cx="2760111" cy="2843751"/>
          </a:xfrm>
          <a:prstGeom prst="rect">
            <a:avLst/>
          </a:prstGeom>
        </p:spPr>
      </p:pic>
      <p:pic>
        <p:nvPicPr>
          <p:cNvPr id="15" name="Picture 14">
            <a:extLst>
              <a:ext uri="{FF2B5EF4-FFF2-40B4-BE49-F238E27FC236}">
                <a16:creationId xmlns:a16="http://schemas.microsoft.com/office/drawing/2014/main" id="{A4BF2601-CB7A-425A-A5F4-3819FCDEE202}"/>
              </a:ext>
            </a:extLst>
          </p:cNvPr>
          <p:cNvPicPr>
            <a:picLocks noChangeAspect="1"/>
          </p:cNvPicPr>
          <p:nvPr/>
        </p:nvPicPr>
        <p:blipFill>
          <a:blip r:embed="rId4"/>
          <a:stretch>
            <a:fillRect/>
          </a:stretch>
        </p:blipFill>
        <p:spPr>
          <a:xfrm>
            <a:off x="10936447" y="163960"/>
            <a:ext cx="642938" cy="690563"/>
          </a:xfrm>
          <a:prstGeom prst="rect">
            <a:avLst/>
          </a:prstGeom>
        </p:spPr>
      </p:pic>
      <p:pic>
        <p:nvPicPr>
          <p:cNvPr id="10" name="Picture 9">
            <a:extLst>
              <a:ext uri="{FF2B5EF4-FFF2-40B4-BE49-F238E27FC236}">
                <a16:creationId xmlns:a16="http://schemas.microsoft.com/office/drawing/2014/main" id="{F2D15658-3A3B-45C5-88B3-DDD98F8B1F0F}"/>
              </a:ext>
            </a:extLst>
          </p:cNvPr>
          <p:cNvPicPr>
            <a:picLocks noChangeAspect="1"/>
          </p:cNvPicPr>
          <p:nvPr/>
        </p:nvPicPr>
        <p:blipFill>
          <a:blip r:embed="rId5"/>
          <a:stretch>
            <a:fillRect/>
          </a:stretch>
        </p:blipFill>
        <p:spPr>
          <a:xfrm>
            <a:off x="4219891" y="3868919"/>
            <a:ext cx="3118291" cy="2738499"/>
          </a:xfrm>
          <a:prstGeom prst="rect">
            <a:avLst/>
          </a:prstGeom>
        </p:spPr>
      </p:pic>
      <p:pic>
        <p:nvPicPr>
          <p:cNvPr id="16" name="Picture 15">
            <a:extLst>
              <a:ext uri="{FF2B5EF4-FFF2-40B4-BE49-F238E27FC236}">
                <a16:creationId xmlns:a16="http://schemas.microsoft.com/office/drawing/2014/main" id="{05E7A9CA-B112-45D7-AD02-8333E9F52590}"/>
              </a:ext>
            </a:extLst>
          </p:cNvPr>
          <p:cNvPicPr>
            <a:picLocks noChangeAspect="1"/>
          </p:cNvPicPr>
          <p:nvPr/>
        </p:nvPicPr>
        <p:blipFill>
          <a:blip r:embed="rId6"/>
          <a:stretch>
            <a:fillRect/>
          </a:stretch>
        </p:blipFill>
        <p:spPr>
          <a:xfrm>
            <a:off x="7511125" y="2402159"/>
            <a:ext cx="4014394" cy="2709266"/>
          </a:xfrm>
          <a:prstGeom prst="rect">
            <a:avLst/>
          </a:prstGeom>
        </p:spPr>
      </p:pic>
    </p:spTree>
    <p:extLst>
      <p:ext uri="{BB962C8B-B14F-4D97-AF65-F5344CB8AC3E}">
        <p14:creationId xmlns:p14="http://schemas.microsoft.com/office/powerpoint/2010/main" val="244610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E22B81E-F9AD-4454-BD4E-9030FE1E91E4}"/>
              </a:ext>
            </a:extLst>
          </p:cNvPr>
          <p:cNvSpPr>
            <a:spLocks noGrp="1"/>
          </p:cNvSpPr>
          <p:nvPr>
            <p:ph type="title"/>
          </p:nvPr>
        </p:nvSpPr>
        <p:spPr>
          <a:xfrm>
            <a:off x="310393" y="221358"/>
            <a:ext cx="11509695" cy="633165"/>
          </a:xfrm>
          <a:solidFill>
            <a:srgbClr val="002060"/>
          </a:solidFill>
        </p:spPr>
        <p:txBody>
          <a:bodyPr>
            <a:normAutofit/>
          </a:bodyPr>
          <a:lstStyle/>
          <a:p>
            <a:r>
              <a:rPr lang="en-US" sz="1600" b="1" dirty="0">
                <a:solidFill>
                  <a:schemeClr val="bg1"/>
                </a:solidFill>
                <a:latin typeface="Arial" panose="020B0604020202020204" pitchFamily="34" charset="0"/>
                <a:cs typeface="Arial" panose="020B0604020202020204" pitchFamily="34" charset="0"/>
              </a:rPr>
              <a:t> MODEL COMPARISON</a:t>
            </a:r>
          </a:p>
        </p:txBody>
      </p:sp>
      <p:pic>
        <p:nvPicPr>
          <p:cNvPr id="15" name="Picture 14">
            <a:extLst>
              <a:ext uri="{FF2B5EF4-FFF2-40B4-BE49-F238E27FC236}">
                <a16:creationId xmlns:a16="http://schemas.microsoft.com/office/drawing/2014/main" id="{A4BF2601-CB7A-425A-A5F4-3819FCDEE202}"/>
              </a:ext>
            </a:extLst>
          </p:cNvPr>
          <p:cNvPicPr>
            <a:picLocks noChangeAspect="1"/>
          </p:cNvPicPr>
          <p:nvPr/>
        </p:nvPicPr>
        <p:blipFill>
          <a:blip r:embed="rId2"/>
          <a:stretch>
            <a:fillRect/>
          </a:stretch>
        </p:blipFill>
        <p:spPr>
          <a:xfrm>
            <a:off x="10936447" y="163960"/>
            <a:ext cx="642938" cy="690563"/>
          </a:xfrm>
          <a:prstGeom prst="rect">
            <a:avLst/>
          </a:prstGeom>
        </p:spPr>
      </p:pic>
      <p:pic>
        <p:nvPicPr>
          <p:cNvPr id="8" name="Picture 7">
            <a:extLst>
              <a:ext uri="{FF2B5EF4-FFF2-40B4-BE49-F238E27FC236}">
                <a16:creationId xmlns:a16="http://schemas.microsoft.com/office/drawing/2014/main" id="{3CD144B8-535D-4660-B753-C1677C9AB4BD}"/>
              </a:ext>
            </a:extLst>
          </p:cNvPr>
          <p:cNvPicPr>
            <a:picLocks noChangeAspect="1"/>
          </p:cNvPicPr>
          <p:nvPr/>
        </p:nvPicPr>
        <p:blipFill>
          <a:blip r:embed="rId3"/>
          <a:stretch>
            <a:fillRect/>
          </a:stretch>
        </p:blipFill>
        <p:spPr>
          <a:xfrm>
            <a:off x="8282816" y="2744622"/>
            <a:ext cx="468648" cy="487245"/>
          </a:xfrm>
          <a:prstGeom prst="rect">
            <a:avLst/>
          </a:prstGeom>
        </p:spPr>
      </p:pic>
      <p:pic>
        <p:nvPicPr>
          <p:cNvPr id="9" name="Picture 8">
            <a:extLst>
              <a:ext uri="{FF2B5EF4-FFF2-40B4-BE49-F238E27FC236}">
                <a16:creationId xmlns:a16="http://schemas.microsoft.com/office/drawing/2014/main" id="{41A73FAE-079F-4E11-AF19-05045643B591}"/>
              </a:ext>
            </a:extLst>
          </p:cNvPr>
          <p:cNvPicPr>
            <a:picLocks noChangeAspect="1"/>
          </p:cNvPicPr>
          <p:nvPr/>
        </p:nvPicPr>
        <p:blipFill>
          <a:blip r:embed="rId4"/>
          <a:stretch>
            <a:fillRect/>
          </a:stretch>
        </p:blipFill>
        <p:spPr>
          <a:xfrm>
            <a:off x="8282816" y="1630369"/>
            <a:ext cx="468648" cy="488676"/>
          </a:xfrm>
          <a:prstGeom prst="rect">
            <a:avLst/>
          </a:prstGeom>
        </p:spPr>
      </p:pic>
      <p:pic>
        <p:nvPicPr>
          <p:cNvPr id="19" name="Picture 18">
            <a:extLst>
              <a:ext uri="{FF2B5EF4-FFF2-40B4-BE49-F238E27FC236}">
                <a16:creationId xmlns:a16="http://schemas.microsoft.com/office/drawing/2014/main" id="{EBE8572B-3998-4527-ADFF-573FD3CAD1AD}"/>
              </a:ext>
            </a:extLst>
          </p:cNvPr>
          <p:cNvPicPr>
            <a:picLocks noChangeAspect="1"/>
          </p:cNvPicPr>
          <p:nvPr/>
        </p:nvPicPr>
        <p:blipFill>
          <a:blip r:embed="rId5"/>
          <a:stretch>
            <a:fillRect/>
          </a:stretch>
        </p:blipFill>
        <p:spPr>
          <a:xfrm>
            <a:off x="9138223" y="4007713"/>
            <a:ext cx="2119693" cy="2125532"/>
          </a:xfrm>
          <a:prstGeom prst="rect">
            <a:avLst/>
          </a:prstGeom>
        </p:spPr>
      </p:pic>
      <p:graphicFrame>
        <p:nvGraphicFramePr>
          <p:cNvPr id="21" name="Table 20">
            <a:extLst>
              <a:ext uri="{FF2B5EF4-FFF2-40B4-BE49-F238E27FC236}">
                <a16:creationId xmlns:a16="http://schemas.microsoft.com/office/drawing/2014/main" id="{E0C0BD59-63FD-476F-96AF-A9814E16D7BD}"/>
              </a:ext>
            </a:extLst>
          </p:cNvPr>
          <p:cNvGraphicFramePr>
            <a:graphicFrameLocks noGrp="1"/>
          </p:cNvGraphicFramePr>
          <p:nvPr>
            <p:extLst>
              <p:ext uri="{D42A27DB-BD31-4B8C-83A1-F6EECF244321}">
                <p14:modId xmlns:p14="http://schemas.microsoft.com/office/powerpoint/2010/main" val="1759969392"/>
              </p:ext>
            </p:extLst>
          </p:nvPr>
        </p:nvGraphicFramePr>
        <p:xfrm>
          <a:off x="620784" y="1034125"/>
          <a:ext cx="7564840" cy="2895164"/>
        </p:xfrm>
        <a:graphic>
          <a:graphicData uri="http://schemas.openxmlformats.org/drawingml/2006/table">
            <a:tbl>
              <a:tblPr firstRow="1" bandRow="1">
                <a:tableStyleId>{5C22544A-7EE6-4342-B048-85BDC9FD1C3A}</a:tableStyleId>
              </a:tblPr>
              <a:tblGrid>
                <a:gridCol w="1891210">
                  <a:extLst>
                    <a:ext uri="{9D8B030D-6E8A-4147-A177-3AD203B41FA5}">
                      <a16:colId xmlns:a16="http://schemas.microsoft.com/office/drawing/2014/main" val="800586710"/>
                    </a:ext>
                  </a:extLst>
                </a:gridCol>
                <a:gridCol w="1891210">
                  <a:extLst>
                    <a:ext uri="{9D8B030D-6E8A-4147-A177-3AD203B41FA5}">
                      <a16:colId xmlns:a16="http://schemas.microsoft.com/office/drawing/2014/main" val="1097478233"/>
                    </a:ext>
                  </a:extLst>
                </a:gridCol>
                <a:gridCol w="1891210">
                  <a:extLst>
                    <a:ext uri="{9D8B030D-6E8A-4147-A177-3AD203B41FA5}">
                      <a16:colId xmlns:a16="http://schemas.microsoft.com/office/drawing/2014/main" val="2379805463"/>
                    </a:ext>
                  </a:extLst>
                </a:gridCol>
                <a:gridCol w="1891210">
                  <a:extLst>
                    <a:ext uri="{9D8B030D-6E8A-4147-A177-3AD203B41FA5}">
                      <a16:colId xmlns:a16="http://schemas.microsoft.com/office/drawing/2014/main" val="3266712155"/>
                    </a:ext>
                  </a:extLst>
                </a:gridCol>
              </a:tblGrid>
              <a:tr h="384383">
                <a:tc>
                  <a:txBody>
                    <a:bodyPr/>
                    <a:lstStyle/>
                    <a:p>
                      <a:endParaRPr lang="en-US" sz="1200" dirty="0"/>
                    </a:p>
                  </a:txBody>
                  <a:tcPr>
                    <a:solidFill>
                      <a:schemeClr val="tx1"/>
                    </a:solidFill>
                  </a:tcPr>
                </a:tc>
                <a:tc>
                  <a:txBody>
                    <a:bodyPr/>
                    <a:lstStyle/>
                    <a:p>
                      <a:pPr algn="ctr"/>
                      <a:r>
                        <a:rPr lang="en-US" sz="1200" b="0" dirty="0">
                          <a:solidFill>
                            <a:srgbClr val="FFC000"/>
                          </a:solidFill>
                        </a:rPr>
                        <a:t>Random Forest</a:t>
                      </a:r>
                    </a:p>
                  </a:txBody>
                  <a:tcPr>
                    <a:solidFill>
                      <a:schemeClr val="tx1"/>
                    </a:solidFill>
                  </a:tcPr>
                </a:tc>
                <a:tc>
                  <a:txBody>
                    <a:bodyPr/>
                    <a:lstStyle/>
                    <a:p>
                      <a:pPr algn="ctr"/>
                      <a:r>
                        <a:rPr lang="en-US" sz="1200" b="0" dirty="0">
                          <a:solidFill>
                            <a:srgbClr val="FFC000"/>
                          </a:solidFill>
                        </a:rPr>
                        <a:t>Logistic Regression</a:t>
                      </a:r>
                    </a:p>
                  </a:txBody>
                  <a:tcPr>
                    <a:solidFill>
                      <a:schemeClr val="tx1"/>
                    </a:solidFill>
                  </a:tcPr>
                </a:tc>
                <a:tc>
                  <a:txBody>
                    <a:bodyPr/>
                    <a:lstStyle/>
                    <a:p>
                      <a:pPr algn="ctr"/>
                      <a:r>
                        <a:rPr lang="en-US" sz="1200" b="0" dirty="0">
                          <a:solidFill>
                            <a:srgbClr val="FFC000"/>
                          </a:solidFill>
                        </a:rPr>
                        <a:t>Gradient boost</a:t>
                      </a:r>
                    </a:p>
                  </a:txBody>
                  <a:tcPr>
                    <a:solidFill>
                      <a:schemeClr val="tx1"/>
                    </a:solidFill>
                  </a:tcPr>
                </a:tc>
                <a:extLst>
                  <a:ext uri="{0D108BD9-81ED-4DB2-BD59-A6C34878D82A}">
                    <a16:rowId xmlns:a16="http://schemas.microsoft.com/office/drawing/2014/main" val="3307164296"/>
                  </a:ext>
                </a:extLst>
              </a:tr>
              <a:tr h="768766">
                <a:tc>
                  <a:txBody>
                    <a:bodyPr/>
                    <a:lstStyle/>
                    <a:p>
                      <a:pPr>
                        <a:lnSpc>
                          <a:spcPct val="100000"/>
                        </a:lnSpc>
                      </a:pPr>
                      <a:r>
                        <a:rPr lang="en-US" sz="1200" dirty="0">
                          <a:solidFill>
                            <a:schemeClr val="bg1"/>
                          </a:solidFill>
                        </a:rPr>
                        <a:t>Without PCA</a:t>
                      </a:r>
                    </a:p>
                  </a:txBody>
                  <a:tcPr anchor="ctr">
                    <a:solidFill>
                      <a:srgbClr val="C00000"/>
                    </a:solidFill>
                  </a:tcPr>
                </a:tc>
                <a:tc>
                  <a:txBody>
                    <a:bodyPr/>
                    <a:lstStyle/>
                    <a:p>
                      <a:pPr algn="ctr">
                        <a:lnSpc>
                          <a:spcPct val="100000"/>
                        </a:lnSpc>
                        <a:spcBef>
                          <a:spcPts val="0"/>
                        </a:spcBef>
                      </a:pPr>
                      <a:endParaRPr lang="en-US" sz="1200" dirty="0">
                        <a:solidFill>
                          <a:schemeClr val="bg1"/>
                        </a:solidFill>
                      </a:endParaRPr>
                    </a:p>
                    <a:p>
                      <a:pPr algn="ctr">
                        <a:lnSpc>
                          <a:spcPct val="100000"/>
                        </a:lnSpc>
                        <a:spcBef>
                          <a:spcPts val="0"/>
                        </a:spcBef>
                      </a:pPr>
                      <a:r>
                        <a:rPr lang="en-US" sz="1200" dirty="0">
                          <a:solidFill>
                            <a:schemeClr val="bg1"/>
                          </a:solidFill>
                        </a:rPr>
                        <a:t>R² Train Data: 0.64</a:t>
                      </a:r>
                    </a:p>
                    <a:p>
                      <a:pPr algn="ctr">
                        <a:lnSpc>
                          <a:spcPct val="100000"/>
                        </a:lnSpc>
                        <a:spcBef>
                          <a:spcPts val="0"/>
                        </a:spcBef>
                      </a:pPr>
                      <a:r>
                        <a:rPr lang="en-US" sz="1200" dirty="0">
                          <a:solidFill>
                            <a:schemeClr val="bg1"/>
                          </a:solidFill>
                        </a:rPr>
                        <a:t>R² Test Data: 0.43</a:t>
                      </a:r>
                    </a:p>
                    <a:p>
                      <a:pPr algn="ctr">
                        <a:lnSpc>
                          <a:spcPct val="100000"/>
                        </a:lnSpc>
                      </a:pPr>
                      <a:endParaRPr lang="en-US" sz="1200" dirty="0">
                        <a:solidFill>
                          <a:schemeClr val="bg1"/>
                        </a:solidFill>
                      </a:endParaRPr>
                    </a:p>
                  </a:txBody>
                  <a:tcPr anchor="ctr">
                    <a:solidFill>
                      <a:srgbClr val="C00000"/>
                    </a:solidFill>
                  </a:tcPr>
                </a:tc>
                <a:tc>
                  <a:txBody>
                    <a:bodyPr/>
                    <a:lstStyle/>
                    <a:p>
                      <a:pPr algn="ctr">
                        <a:lnSpc>
                          <a:spcPct val="100000"/>
                        </a:lnSpc>
                        <a:spcBef>
                          <a:spcPts val="0"/>
                        </a:spcBef>
                      </a:pPr>
                      <a:endParaRPr lang="en-US" sz="1200" dirty="0">
                        <a:solidFill>
                          <a:schemeClr val="bg1"/>
                        </a:solidFill>
                      </a:endParaRPr>
                    </a:p>
                    <a:p>
                      <a:pPr algn="ctr">
                        <a:lnSpc>
                          <a:spcPct val="100000"/>
                        </a:lnSpc>
                        <a:spcBef>
                          <a:spcPts val="0"/>
                        </a:spcBef>
                      </a:pPr>
                      <a:r>
                        <a:rPr lang="en-US" sz="1200" dirty="0">
                          <a:solidFill>
                            <a:schemeClr val="bg1"/>
                          </a:solidFill>
                        </a:rPr>
                        <a:t>R² Train Data: 0.52 </a:t>
                      </a:r>
                    </a:p>
                    <a:p>
                      <a:pPr algn="ctr">
                        <a:lnSpc>
                          <a:spcPct val="100000"/>
                        </a:lnSpc>
                        <a:spcBef>
                          <a:spcPts val="0"/>
                        </a:spcBef>
                      </a:pPr>
                      <a:r>
                        <a:rPr lang="en-US" sz="1200" dirty="0">
                          <a:solidFill>
                            <a:schemeClr val="bg1"/>
                          </a:solidFill>
                        </a:rPr>
                        <a:t>R² Test Data: 0.36</a:t>
                      </a:r>
                    </a:p>
                    <a:p>
                      <a:pPr algn="ctr">
                        <a:lnSpc>
                          <a:spcPct val="100000"/>
                        </a:lnSpc>
                      </a:pPr>
                      <a:endParaRPr lang="en-US" sz="1200" dirty="0">
                        <a:solidFill>
                          <a:schemeClr val="bg1"/>
                        </a:solidFill>
                      </a:endParaRPr>
                    </a:p>
                  </a:txBody>
                  <a:tcPr anchor="ctr">
                    <a:solidFill>
                      <a:srgbClr val="C00000"/>
                    </a:solidFill>
                  </a:tcPr>
                </a:tc>
                <a:tc>
                  <a:txBody>
                    <a:bodyPr/>
                    <a:lstStyle/>
                    <a:p>
                      <a:pPr algn="ctr">
                        <a:lnSpc>
                          <a:spcPct val="100000"/>
                        </a:lnSpc>
                        <a:spcBef>
                          <a:spcPts val="0"/>
                        </a:spcBef>
                      </a:pPr>
                      <a:r>
                        <a:rPr lang="en-US" sz="1200" dirty="0">
                          <a:solidFill>
                            <a:schemeClr val="bg1"/>
                          </a:solidFill>
                        </a:rPr>
                        <a:t>R² Train Data: 0.94</a:t>
                      </a:r>
                    </a:p>
                    <a:p>
                      <a:pPr algn="ctr">
                        <a:lnSpc>
                          <a:spcPct val="100000"/>
                        </a:lnSpc>
                        <a:spcBef>
                          <a:spcPts val="0"/>
                        </a:spcBef>
                      </a:pPr>
                      <a:r>
                        <a:rPr lang="en-US" sz="1200" dirty="0">
                          <a:solidFill>
                            <a:schemeClr val="bg1"/>
                          </a:solidFill>
                        </a:rPr>
                        <a:t>R² Test Data: 0.44</a:t>
                      </a:r>
                    </a:p>
                  </a:txBody>
                  <a:tcPr anchor="ctr">
                    <a:solidFill>
                      <a:srgbClr val="C00000"/>
                    </a:solidFill>
                  </a:tcPr>
                </a:tc>
                <a:extLst>
                  <a:ext uri="{0D108BD9-81ED-4DB2-BD59-A6C34878D82A}">
                    <a16:rowId xmlns:a16="http://schemas.microsoft.com/office/drawing/2014/main" val="455022669"/>
                  </a:ext>
                </a:extLst>
              </a:tr>
              <a:tr h="320319">
                <a:tc>
                  <a:txBody>
                    <a:bodyPr/>
                    <a:lstStyle/>
                    <a:p>
                      <a:pPr>
                        <a:lnSpc>
                          <a:spcPct val="100000"/>
                        </a:lnSpc>
                      </a:pPr>
                      <a:r>
                        <a:rPr lang="en-US" sz="1200" b="1" dirty="0"/>
                        <a:t>Time</a:t>
                      </a:r>
                    </a:p>
                  </a:txBody>
                  <a:tcPr>
                    <a:solidFill>
                      <a:schemeClr val="bg1"/>
                    </a:solidFill>
                  </a:tcPr>
                </a:tc>
                <a:tc>
                  <a:txBody>
                    <a:bodyPr/>
                    <a:lstStyle/>
                    <a:p>
                      <a:pPr algn="ctr">
                        <a:lnSpc>
                          <a:spcPct val="100000"/>
                        </a:lnSpc>
                      </a:pPr>
                      <a:r>
                        <a:rPr lang="en-US" sz="1200" b="0" dirty="0">
                          <a:solidFill>
                            <a:schemeClr val="accent6">
                              <a:lumMod val="50000"/>
                            </a:schemeClr>
                          </a:solidFill>
                        </a:rPr>
                        <a:t>00:08:16.12</a:t>
                      </a:r>
                    </a:p>
                  </a:txBody>
                  <a:tcPr>
                    <a:solidFill>
                      <a:schemeClr val="bg1"/>
                    </a:solidFill>
                  </a:tcPr>
                </a:tc>
                <a:tc>
                  <a:txBody>
                    <a:bodyPr/>
                    <a:lstStyle/>
                    <a:p>
                      <a:pPr algn="ctr">
                        <a:lnSpc>
                          <a:spcPct val="100000"/>
                        </a:lnSpc>
                      </a:pPr>
                      <a:r>
                        <a:rPr lang="en-US" sz="1200" b="0" dirty="0">
                          <a:solidFill>
                            <a:schemeClr val="accent6">
                              <a:lumMod val="50000"/>
                            </a:schemeClr>
                          </a:solidFill>
                        </a:rPr>
                        <a:t>01:49:33.14</a:t>
                      </a:r>
                    </a:p>
                  </a:txBody>
                  <a:tcPr>
                    <a:solidFill>
                      <a:schemeClr val="bg1"/>
                    </a:solidFill>
                  </a:tcPr>
                </a:tc>
                <a:tc>
                  <a:txBody>
                    <a:bodyPr/>
                    <a:lstStyle/>
                    <a:p>
                      <a:pPr algn="ctr">
                        <a:lnSpc>
                          <a:spcPct val="100000"/>
                        </a:lnSpc>
                        <a:spcBef>
                          <a:spcPts val="0"/>
                        </a:spcBef>
                      </a:pPr>
                      <a:r>
                        <a:rPr lang="en-US" sz="1200" b="0" dirty="0">
                          <a:solidFill>
                            <a:srgbClr val="FF0000"/>
                          </a:solidFill>
                        </a:rPr>
                        <a:t>09:24:40.93 </a:t>
                      </a:r>
                    </a:p>
                  </a:txBody>
                  <a:tcPr>
                    <a:solidFill>
                      <a:schemeClr val="bg1"/>
                    </a:solidFill>
                  </a:tcPr>
                </a:tc>
                <a:extLst>
                  <a:ext uri="{0D108BD9-81ED-4DB2-BD59-A6C34878D82A}">
                    <a16:rowId xmlns:a16="http://schemas.microsoft.com/office/drawing/2014/main" val="4152001552"/>
                  </a:ext>
                </a:extLst>
              </a:tr>
              <a:tr h="768766">
                <a:tc>
                  <a:txBody>
                    <a:bodyPr/>
                    <a:lstStyle/>
                    <a:p>
                      <a:pPr>
                        <a:lnSpc>
                          <a:spcPct val="100000"/>
                        </a:lnSpc>
                      </a:pPr>
                      <a:r>
                        <a:rPr lang="en-US" sz="1200" dirty="0"/>
                        <a:t>With PCA</a:t>
                      </a:r>
                    </a:p>
                  </a:txBody>
                  <a:tcPr anchor="ctr">
                    <a:solidFill>
                      <a:schemeClr val="accent6">
                        <a:lumMod val="60000"/>
                        <a:lumOff val="40000"/>
                      </a:schemeClr>
                    </a:solidFill>
                  </a:tcPr>
                </a:tc>
                <a:tc>
                  <a:txBody>
                    <a:bodyPr/>
                    <a:lstStyle/>
                    <a:p>
                      <a:pPr algn="ctr">
                        <a:lnSpc>
                          <a:spcPct val="100000"/>
                        </a:lnSpc>
                        <a:spcBef>
                          <a:spcPts val="0"/>
                        </a:spcBef>
                      </a:pPr>
                      <a:endParaRPr lang="en-US" sz="1200" dirty="0">
                        <a:solidFill>
                          <a:schemeClr val="tx1"/>
                        </a:solidFill>
                      </a:endParaRPr>
                    </a:p>
                    <a:p>
                      <a:pPr algn="ctr">
                        <a:lnSpc>
                          <a:spcPct val="100000"/>
                        </a:lnSpc>
                        <a:spcBef>
                          <a:spcPts val="0"/>
                        </a:spcBef>
                      </a:pPr>
                      <a:r>
                        <a:rPr lang="en-US" sz="1200" dirty="0">
                          <a:solidFill>
                            <a:schemeClr val="tx1"/>
                          </a:solidFill>
                        </a:rPr>
                        <a:t>R² Train Data: 0.60</a:t>
                      </a:r>
                    </a:p>
                    <a:p>
                      <a:pPr algn="ctr">
                        <a:lnSpc>
                          <a:spcPct val="100000"/>
                        </a:lnSpc>
                        <a:spcBef>
                          <a:spcPts val="0"/>
                        </a:spcBef>
                      </a:pPr>
                      <a:r>
                        <a:rPr lang="en-US" sz="1200" dirty="0">
                          <a:solidFill>
                            <a:schemeClr val="tx1"/>
                          </a:solidFill>
                        </a:rPr>
                        <a:t>R² Test Data: 0.43 </a:t>
                      </a:r>
                    </a:p>
                    <a:p>
                      <a:pPr algn="ctr">
                        <a:lnSpc>
                          <a:spcPct val="100000"/>
                        </a:lnSpc>
                      </a:pPr>
                      <a:endParaRPr lang="en-US" sz="1200" dirty="0">
                        <a:solidFill>
                          <a:schemeClr val="tx1"/>
                        </a:solidFill>
                      </a:endParaRPr>
                    </a:p>
                  </a:txBody>
                  <a:tcPr anchor="ctr">
                    <a:solidFill>
                      <a:schemeClr val="accent6">
                        <a:lumMod val="60000"/>
                        <a:lumOff val="40000"/>
                      </a:schemeClr>
                    </a:solidFill>
                  </a:tcPr>
                </a:tc>
                <a:tc>
                  <a:txBody>
                    <a:bodyPr/>
                    <a:lstStyle/>
                    <a:p>
                      <a:pPr algn="ctr">
                        <a:lnSpc>
                          <a:spcPct val="100000"/>
                        </a:lnSpc>
                        <a:spcBef>
                          <a:spcPts val="0"/>
                        </a:spcBef>
                      </a:pPr>
                      <a:endParaRPr lang="en-US" sz="1200" dirty="0">
                        <a:solidFill>
                          <a:schemeClr val="tx1"/>
                        </a:solidFill>
                      </a:endParaRPr>
                    </a:p>
                    <a:p>
                      <a:pPr algn="ctr">
                        <a:lnSpc>
                          <a:spcPct val="100000"/>
                        </a:lnSpc>
                        <a:spcBef>
                          <a:spcPts val="0"/>
                        </a:spcBef>
                      </a:pPr>
                      <a:r>
                        <a:rPr lang="en-US" sz="1200" dirty="0">
                          <a:solidFill>
                            <a:schemeClr val="tx1"/>
                          </a:solidFill>
                        </a:rPr>
                        <a:t>R² Train Data: 0.38 </a:t>
                      </a:r>
                    </a:p>
                    <a:p>
                      <a:pPr algn="ctr">
                        <a:lnSpc>
                          <a:spcPct val="100000"/>
                        </a:lnSpc>
                        <a:spcBef>
                          <a:spcPts val="0"/>
                        </a:spcBef>
                      </a:pPr>
                      <a:r>
                        <a:rPr lang="en-US" sz="1200" dirty="0">
                          <a:solidFill>
                            <a:schemeClr val="tx1"/>
                          </a:solidFill>
                        </a:rPr>
                        <a:t>R² Test Data: 0.38</a:t>
                      </a:r>
                    </a:p>
                    <a:p>
                      <a:pPr algn="ctr">
                        <a:lnSpc>
                          <a:spcPct val="100000"/>
                        </a:lnSpc>
                      </a:pPr>
                      <a:endParaRPr lang="en-US" sz="1200" dirty="0">
                        <a:solidFill>
                          <a:schemeClr val="tx1"/>
                        </a:solidFill>
                      </a:endParaRPr>
                    </a:p>
                  </a:txBody>
                  <a:tcPr anchor="ctr">
                    <a:solidFill>
                      <a:schemeClr val="accent6">
                        <a:lumMod val="60000"/>
                        <a:lumOff val="40000"/>
                      </a:schemeClr>
                    </a:solidFill>
                  </a:tcPr>
                </a:tc>
                <a:tc>
                  <a:txBody>
                    <a:bodyPr/>
                    <a:lstStyle/>
                    <a:p>
                      <a:pPr algn="ctr">
                        <a:lnSpc>
                          <a:spcPct val="100000"/>
                        </a:lnSpc>
                        <a:spcBef>
                          <a:spcPts val="0"/>
                        </a:spcBef>
                      </a:pPr>
                      <a:endParaRPr lang="en-US" sz="1200" dirty="0">
                        <a:solidFill>
                          <a:schemeClr val="tx1"/>
                        </a:solidFill>
                      </a:endParaRPr>
                    </a:p>
                    <a:p>
                      <a:pPr algn="ctr">
                        <a:lnSpc>
                          <a:spcPct val="100000"/>
                        </a:lnSpc>
                        <a:spcBef>
                          <a:spcPts val="0"/>
                        </a:spcBef>
                      </a:pPr>
                      <a:r>
                        <a:rPr lang="en-US" sz="1200" dirty="0">
                          <a:solidFill>
                            <a:schemeClr val="tx1"/>
                          </a:solidFill>
                        </a:rPr>
                        <a:t>R² Train Data: 0.92</a:t>
                      </a:r>
                    </a:p>
                    <a:p>
                      <a:pPr algn="ctr">
                        <a:lnSpc>
                          <a:spcPct val="100000"/>
                        </a:lnSpc>
                        <a:spcBef>
                          <a:spcPts val="0"/>
                        </a:spcBef>
                      </a:pPr>
                      <a:r>
                        <a:rPr lang="en-US" sz="1200" dirty="0">
                          <a:solidFill>
                            <a:schemeClr val="tx1"/>
                          </a:solidFill>
                        </a:rPr>
                        <a:t>R² Test Data: 0.44</a:t>
                      </a:r>
                    </a:p>
                    <a:p>
                      <a:pPr algn="ctr">
                        <a:lnSpc>
                          <a:spcPct val="100000"/>
                        </a:lnSpc>
                      </a:pPr>
                      <a:endParaRPr lang="en-US" sz="1200"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3984371788"/>
                  </a:ext>
                </a:extLst>
              </a:tr>
              <a:tr h="544542">
                <a:tc>
                  <a:txBody>
                    <a:bodyPr/>
                    <a:lstStyle/>
                    <a:p>
                      <a:pPr>
                        <a:lnSpc>
                          <a:spcPct val="100000"/>
                        </a:lnSpc>
                      </a:pPr>
                      <a:r>
                        <a:rPr lang="en-US" sz="1200" b="1" dirty="0"/>
                        <a:t>Time</a:t>
                      </a:r>
                    </a:p>
                  </a:txBody>
                  <a:tcPr>
                    <a:solidFill>
                      <a:schemeClr val="bg1"/>
                    </a:solidFill>
                  </a:tcPr>
                </a:tc>
                <a:tc>
                  <a:txBody>
                    <a:bodyPr/>
                    <a:lstStyle/>
                    <a:p>
                      <a:pPr algn="ctr">
                        <a:lnSpc>
                          <a:spcPct val="100000"/>
                        </a:lnSpc>
                      </a:pPr>
                      <a:r>
                        <a:rPr lang="en-US" sz="1200" b="0" dirty="0">
                          <a:solidFill>
                            <a:schemeClr val="accent6">
                              <a:lumMod val="50000"/>
                            </a:schemeClr>
                          </a:solidFill>
                        </a:rPr>
                        <a:t>00:01:53.35</a:t>
                      </a:r>
                    </a:p>
                  </a:txBody>
                  <a:tcPr>
                    <a:solidFill>
                      <a:schemeClr val="bg1"/>
                    </a:solidFill>
                  </a:tcPr>
                </a:tc>
                <a:tc>
                  <a:txBody>
                    <a:bodyPr/>
                    <a:lstStyle/>
                    <a:p>
                      <a:pPr algn="ctr">
                        <a:lnSpc>
                          <a:spcPct val="100000"/>
                        </a:lnSpc>
                      </a:pPr>
                      <a:r>
                        <a:rPr lang="en-US" sz="1200" b="0" dirty="0">
                          <a:solidFill>
                            <a:schemeClr val="accent6">
                              <a:lumMod val="50000"/>
                            </a:schemeClr>
                          </a:solidFill>
                        </a:rPr>
                        <a:t> 00:00:16.38 </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accent6">
                              <a:lumMod val="50000"/>
                            </a:schemeClr>
                          </a:solidFill>
                        </a:rPr>
                        <a:t>00:09:43.77 </a:t>
                      </a:r>
                    </a:p>
                    <a:p>
                      <a:pPr algn="ctr">
                        <a:lnSpc>
                          <a:spcPct val="100000"/>
                        </a:lnSpc>
                      </a:pPr>
                      <a:endParaRPr lang="en-US" sz="1200" b="0" dirty="0">
                        <a:solidFill>
                          <a:schemeClr val="accent6">
                            <a:lumMod val="50000"/>
                          </a:schemeClr>
                        </a:solidFill>
                      </a:endParaRPr>
                    </a:p>
                  </a:txBody>
                  <a:tcPr>
                    <a:solidFill>
                      <a:schemeClr val="bg1"/>
                    </a:solidFill>
                  </a:tcPr>
                </a:tc>
                <a:extLst>
                  <a:ext uri="{0D108BD9-81ED-4DB2-BD59-A6C34878D82A}">
                    <a16:rowId xmlns:a16="http://schemas.microsoft.com/office/drawing/2014/main" val="1074694413"/>
                  </a:ext>
                </a:extLst>
              </a:tr>
            </a:tbl>
          </a:graphicData>
        </a:graphic>
      </p:graphicFrame>
      <p:sp>
        <p:nvSpPr>
          <p:cNvPr id="22" name="Content Placeholder 4">
            <a:extLst>
              <a:ext uri="{FF2B5EF4-FFF2-40B4-BE49-F238E27FC236}">
                <a16:creationId xmlns:a16="http://schemas.microsoft.com/office/drawing/2014/main" id="{B929BEE5-A498-4E26-9760-E4690DA39C27}"/>
              </a:ext>
            </a:extLst>
          </p:cNvPr>
          <p:cNvSpPr txBox="1">
            <a:spLocks/>
          </p:cNvSpPr>
          <p:nvPr/>
        </p:nvSpPr>
        <p:spPr>
          <a:xfrm>
            <a:off x="538993" y="4007713"/>
            <a:ext cx="7646631" cy="1832769"/>
          </a:xfrm>
          <a:prstGeom prst="rect">
            <a:avLst/>
          </a:prstGeom>
          <a:solidFill>
            <a:schemeClr val="accent5">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
            </a:pPr>
            <a:r>
              <a:rPr lang="en-US" sz="1200" dirty="0"/>
              <a:t>For comparison model parameters are kept same for both instances.</a:t>
            </a:r>
          </a:p>
          <a:p>
            <a:pPr>
              <a:lnSpc>
                <a:spcPct val="150000"/>
              </a:lnSpc>
              <a:spcBef>
                <a:spcPts val="0"/>
              </a:spcBef>
              <a:buFont typeface="Wingdings" panose="05000000000000000000" pitchFamily="2" charset="2"/>
              <a:buChar char="§"/>
            </a:pPr>
            <a:r>
              <a:rPr lang="en-US" sz="1200" dirty="0"/>
              <a:t>It shows that we are  better off using Principle Component Analysis (PCA).</a:t>
            </a:r>
          </a:p>
          <a:p>
            <a:pPr>
              <a:lnSpc>
                <a:spcPct val="150000"/>
              </a:lnSpc>
              <a:spcBef>
                <a:spcPts val="0"/>
              </a:spcBef>
              <a:buFont typeface="Wingdings" panose="05000000000000000000" pitchFamily="2" charset="2"/>
              <a:buChar char="§"/>
            </a:pPr>
            <a:r>
              <a:rPr lang="en-US" sz="1200" dirty="0"/>
              <a:t>Processing times can be considerably reduced without compromising accuracy.</a:t>
            </a:r>
          </a:p>
          <a:p>
            <a:pPr>
              <a:lnSpc>
                <a:spcPct val="150000"/>
              </a:lnSpc>
              <a:spcBef>
                <a:spcPts val="0"/>
              </a:spcBef>
              <a:buFont typeface="Wingdings" panose="05000000000000000000" pitchFamily="2" charset="2"/>
              <a:buChar char="§"/>
            </a:pPr>
            <a:r>
              <a:rPr lang="en-US" sz="1200" dirty="0"/>
              <a:t>Models still require further tuning and fail to produce desired results.</a:t>
            </a:r>
          </a:p>
          <a:p>
            <a:pPr>
              <a:lnSpc>
                <a:spcPct val="150000"/>
              </a:lnSpc>
              <a:spcBef>
                <a:spcPts val="0"/>
              </a:spcBef>
              <a:buFont typeface="Wingdings" panose="05000000000000000000" pitchFamily="2" charset="2"/>
              <a:buChar char="§"/>
            </a:pPr>
            <a:endParaRPr lang="en-US" sz="1400" dirty="0"/>
          </a:p>
          <a:p>
            <a:pPr>
              <a:lnSpc>
                <a:spcPct val="150000"/>
              </a:lnSpc>
              <a:spcBef>
                <a:spcPts val="0"/>
              </a:spcBef>
              <a:buFont typeface="Wingdings" panose="05000000000000000000" pitchFamily="2" charset="2"/>
              <a:buChar char="§"/>
            </a:pPr>
            <a:endParaRPr lang="en-US" sz="14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08885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7CC97-EAB2-48F1-90B9-ECE09D7CBD66}"/>
              </a:ext>
            </a:extLst>
          </p:cNvPr>
          <p:cNvSpPr>
            <a:spLocks noGrp="1"/>
          </p:cNvSpPr>
          <p:nvPr>
            <p:ph idx="1"/>
          </p:nvPr>
        </p:nvSpPr>
        <p:spPr>
          <a:xfrm>
            <a:off x="697585" y="1130419"/>
            <a:ext cx="3278797" cy="3517081"/>
          </a:xfr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85000" lnSpcReduction="20000"/>
          </a:bodyPr>
          <a:lstStyle/>
          <a:p>
            <a:pPr marL="0" indent="0">
              <a:lnSpc>
                <a:spcPct val="170000"/>
              </a:lnSpc>
              <a:spcBef>
                <a:spcPts val="0"/>
              </a:spcBef>
              <a:buNone/>
            </a:pPr>
            <a:r>
              <a:rPr lang="en-US" sz="1400" b="1" dirty="0">
                <a:solidFill>
                  <a:schemeClr val="bg1"/>
                </a:solidFill>
              </a:rPr>
              <a:t>MODEL 1 </a:t>
            </a:r>
            <a:r>
              <a:rPr lang="en-US" sz="1400" b="1" dirty="0">
                <a:solidFill>
                  <a:srgbClr val="00FF00"/>
                </a:solidFill>
              </a:rPr>
              <a:t>(4 Layers)</a:t>
            </a:r>
          </a:p>
          <a:p>
            <a:pPr marL="0" indent="0">
              <a:lnSpc>
                <a:spcPct val="130000"/>
              </a:lnSpc>
              <a:spcBef>
                <a:spcPts val="0"/>
              </a:spcBef>
              <a:buNone/>
            </a:pPr>
            <a:r>
              <a:rPr lang="en-US" sz="1400" i="1" dirty="0">
                <a:solidFill>
                  <a:schemeClr val="bg1"/>
                </a:solidFill>
              </a:rPr>
              <a:t>Name: model1</a:t>
            </a:r>
            <a:endParaRPr lang="en-US" sz="1400" b="1" i="1" dirty="0">
              <a:solidFill>
                <a:schemeClr val="bg1"/>
              </a:solidFill>
            </a:endParaRPr>
          </a:p>
          <a:p>
            <a:pPr>
              <a:lnSpc>
                <a:spcPct val="130000"/>
              </a:lnSpc>
              <a:spcBef>
                <a:spcPts val="0"/>
              </a:spcBef>
            </a:pPr>
            <a:r>
              <a:rPr lang="en-US" sz="1400" dirty="0">
                <a:solidFill>
                  <a:schemeClr val="bg1"/>
                </a:solidFill>
              </a:rPr>
              <a:t>Variables: 3,072</a:t>
            </a:r>
          </a:p>
          <a:p>
            <a:pPr>
              <a:lnSpc>
                <a:spcPct val="130000"/>
              </a:lnSpc>
              <a:spcBef>
                <a:spcPts val="0"/>
              </a:spcBef>
            </a:pPr>
            <a:r>
              <a:rPr lang="en-US" sz="1400" dirty="0">
                <a:solidFill>
                  <a:schemeClr val="bg1"/>
                </a:solidFill>
              </a:rPr>
              <a:t>Convolutional layers: 4 </a:t>
            </a:r>
          </a:p>
          <a:p>
            <a:pPr>
              <a:lnSpc>
                <a:spcPct val="130000"/>
              </a:lnSpc>
              <a:spcBef>
                <a:spcPts val="0"/>
              </a:spcBef>
            </a:pPr>
            <a:r>
              <a:rPr lang="en-US" sz="1400" dirty="0">
                <a:solidFill>
                  <a:schemeClr val="bg1"/>
                </a:solidFill>
              </a:rPr>
              <a:t>Max pooling layers: 2</a:t>
            </a:r>
          </a:p>
          <a:p>
            <a:pPr>
              <a:lnSpc>
                <a:spcPct val="130000"/>
              </a:lnSpc>
              <a:spcBef>
                <a:spcPts val="0"/>
              </a:spcBef>
            </a:pPr>
            <a:r>
              <a:rPr lang="en-US" sz="1400" dirty="0">
                <a:solidFill>
                  <a:schemeClr val="bg1"/>
                </a:solidFill>
              </a:rPr>
              <a:t>Dense Layers: 2</a:t>
            </a:r>
          </a:p>
          <a:p>
            <a:pPr>
              <a:lnSpc>
                <a:spcPct val="130000"/>
              </a:lnSpc>
              <a:spcBef>
                <a:spcPts val="0"/>
              </a:spcBef>
            </a:pPr>
            <a:r>
              <a:rPr lang="en-US" sz="1400" dirty="0">
                <a:solidFill>
                  <a:schemeClr val="bg1"/>
                </a:solidFill>
              </a:rPr>
              <a:t>Dropout layers: 3 (0.25 – 0.5)</a:t>
            </a:r>
          </a:p>
          <a:p>
            <a:pPr>
              <a:lnSpc>
                <a:spcPct val="130000"/>
              </a:lnSpc>
              <a:spcBef>
                <a:spcPts val="0"/>
              </a:spcBef>
            </a:pPr>
            <a:r>
              <a:rPr lang="en-US" sz="1400" dirty="0">
                <a:solidFill>
                  <a:schemeClr val="bg1"/>
                </a:solidFill>
              </a:rPr>
              <a:t>Activation Functions used</a:t>
            </a:r>
          </a:p>
          <a:p>
            <a:pPr lvl="1">
              <a:lnSpc>
                <a:spcPct val="130000"/>
              </a:lnSpc>
              <a:spcBef>
                <a:spcPts val="0"/>
              </a:spcBef>
            </a:pPr>
            <a:r>
              <a:rPr lang="en-US" sz="1400" dirty="0">
                <a:solidFill>
                  <a:schemeClr val="bg1"/>
                </a:solidFill>
              </a:rPr>
              <a:t>Rectified Linear Unit (RELU)</a:t>
            </a:r>
          </a:p>
          <a:p>
            <a:pPr lvl="1">
              <a:lnSpc>
                <a:spcPct val="130000"/>
              </a:lnSpc>
              <a:spcBef>
                <a:spcPts val="0"/>
              </a:spcBef>
            </a:pPr>
            <a:r>
              <a:rPr lang="en-US" sz="1400" dirty="0">
                <a:solidFill>
                  <a:schemeClr val="bg1"/>
                </a:solidFill>
              </a:rPr>
              <a:t>Soft max</a:t>
            </a:r>
          </a:p>
          <a:p>
            <a:pPr>
              <a:lnSpc>
                <a:spcPct val="130000"/>
              </a:lnSpc>
              <a:spcBef>
                <a:spcPts val="0"/>
              </a:spcBef>
            </a:pPr>
            <a:r>
              <a:rPr lang="en-US" sz="1400" dirty="0">
                <a:solidFill>
                  <a:schemeClr val="bg1"/>
                </a:solidFill>
              </a:rPr>
              <a:t>Optimizer: SGD</a:t>
            </a:r>
          </a:p>
          <a:p>
            <a:pPr>
              <a:lnSpc>
                <a:spcPct val="130000"/>
              </a:lnSpc>
              <a:spcBef>
                <a:spcPts val="0"/>
              </a:spcBef>
            </a:pPr>
            <a:r>
              <a:rPr lang="en-US" sz="1400" dirty="0">
                <a:solidFill>
                  <a:schemeClr val="bg1"/>
                </a:solidFill>
              </a:rPr>
              <a:t>Loss = sparse categorical cross entropy</a:t>
            </a:r>
          </a:p>
          <a:p>
            <a:pPr>
              <a:lnSpc>
                <a:spcPct val="130000"/>
              </a:lnSpc>
              <a:spcBef>
                <a:spcPts val="0"/>
              </a:spcBef>
            </a:pPr>
            <a:r>
              <a:rPr lang="en-US" sz="1400" dirty="0">
                <a:solidFill>
                  <a:schemeClr val="bg1"/>
                </a:solidFill>
              </a:rPr>
              <a:t>Learning rate = 0.0001</a:t>
            </a:r>
          </a:p>
          <a:p>
            <a:pPr>
              <a:lnSpc>
                <a:spcPct val="130000"/>
              </a:lnSpc>
              <a:spcBef>
                <a:spcPts val="0"/>
              </a:spcBef>
            </a:pPr>
            <a:r>
              <a:rPr lang="en-US" sz="1400" dirty="0">
                <a:solidFill>
                  <a:schemeClr val="bg1"/>
                </a:solidFill>
              </a:rPr>
              <a:t>Batch size = 32</a:t>
            </a:r>
          </a:p>
          <a:p>
            <a:pPr>
              <a:lnSpc>
                <a:spcPct val="130000"/>
              </a:lnSpc>
              <a:spcBef>
                <a:spcPts val="0"/>
              </a:spcBef>
            </a:pPr>
            <a:r>
              <a:rPr lang="en-US" sz="1400" dirty="0">
                <a:solidFill>
                  <a:schemeClr val="bg1"/>
                </a:solidFill>
              </a:rPr>
              <a:t>Epochs = 100</a:t>
            </a:r>
          </a:p>
          <a:p>
            <a:pPr>
              <a:lnSpc>
                <a:spcPct val="130000"/>
              </a:lnSpc>
              <a:spcBef>
                <a:spcPts val="0"/>
              </a:spcBef>
            </a:pPr>
            <a:r>
              <a:rPr lang="en-US" sz="1400" dirty="0">
                <a:solidFill>
                  <a:schemeClr val="bg1"/>
                </a:solidFill>
              </a:rPr>
              <a:t>Total time: </a:t>
            </a:r>
            <a:r>
              <a:rPr lang="en-US" sz="1400" dirty="0">
                <a:solidFill>
                  <a:srgbClr val="FFFF00"/>
                </a:solidFill>
              </a:rPr>
              <a:t>02:29:19.31</a:t>
            </a:r>
          </a:p>
        </p:txBody>
      </p:sp>
      <p:sp>
        <p:nvSpPr>
          <p:cNvPr id="17" name="Title 1">
            <a:extLst>
              <a:ext uri="{FF2B5EF4-FFF2-40B4-BE49-F238E27FC236}">
                <a16:creationId xmlns:a16="http://schemas.microsoft.com/office/drawing/2014/main" id="{2E22B81E-F9AD-4454-BD4E-9030FE1E91E4}"/>
              </a:ext>
            </a:extLst>
          </p:cNvPr>
          <p:cNvSpPr>
            <a:spLocks noGrp="1"/>
          </p:cNvSpPr>
          <p:nvPr>
            <p:ph type="title"/>
          </p:nvPr>
        </p:nvSpPr>
        <p:spPr>
          <a:xfrm>
            <a:off x="310393" y="221358"/>
            <a:ext cx="11509695" cy="633165"/>
          </a:xfrm>
          <a:solidFill>
            <a:srgbClr val="002060"/>
          </a:solidFill>
        </p:spPr>
        <p:txBody>
          <a:bodyPr>
            <a:normAutofit/>
          </a:bodyPr>
          <a:lstStyle/>
          <a:p>
            <a:r>
              <a:rPr lang="en-US" sz="1600" b="1" dirty="0">
                <a:solidFill>
                  <a:schemeClr val="bg1"/>
                </a:solidFill>
                <a:latin typeface="Arial" panose="020B0604020202020204" pitchFamily="34" charset="0"/>
                <a:cs typeface="Arial" panose="020B0604020202020204" pitchFamily="34" charset="0"/>
              </a:rPr>
              <a:t> CONVOLUTIONAL NEURAL NETWORKS – MODEL 1</a:t>
            </a:r>
          </a:p>
        </p:txBody>
      </p:sp>
      <p:sp>
        <p:nvSpPr>
          <p:cNvPr id="10" name="Content Placeholder 2">
            <a:extLst>
              <a:ext uri="{FF2B5EF4-FFF2-40B4-BE49-F238E27FC236}">
                <a16:creationId xmlns:a16="http://schemas.microsoft.com/office/drawing/2014/main" id="{47C52A0F-EC29-47DA-8ECE-C16EA115DACA}"/>
              </a:ext>
            </a:extLst>
          </p:cNvPr>
          <p:cNvSpPr txBox="1">
            <a:spLocks/>
          </p:cNvSpPr>
          <p:nvPr/>
        </p:nvSpPr>
        <p:spPr>
          <a:xfrm>
            <a:off x="697583" y="5116763"/>
            <a:ext cx="3278797" cy="319248"/>
          </a:xfrm>
          <a:prstGeom prst="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rPr>
              <a:t>Test loss: 1.72</a:t>
            </a:r>
          </a:p>
        </p:txBody>
      </p:sp>
      <p:pic>
        <p:nvPicPr>
          <p:cNvPr id="14" name="Picture 13">
            <a:extLst>
              <a:ext uri="{FF2B5EF4-FFF2-40B4-BE49-F238E27FC236}">
                <a16:creationId xmlns:a16="http://schemas.microsoft.com/office/drawing/2014/main" id="{61C1BECE-8347-47ED-901E-84623E983299}"/>
              </a:ext>
            </a:extLst>
          </p:cNvPr>
          <p:cNvPicPr>
            <a:picLocks noChangeAspect="1"/>
          </p:cNvPicPr>
          <p:nvPr/>
        </p:nvPicPr>
        <p:blipFill>
          <a:blip r:embed="rId2"/>
          <a:stretch>
            <a:fillRect/>
          </a:stretch>
        </p:blipFill>
        <p:spPr>
          <a:xfrm>
            <a:off x="7884550" y="989793"/>
            <a:ext cx="3819074" cy="2928971"/>
          </a:xfrm>
          <a:prstGeom prst="rect">
            <a:avLst/>
          </a:prstGeom>
        </p:spPr>
      </p:pic>
      <p:pic>
        <p:nvPicPr>
          <p:cNvPr id="15" name="Picture 14">
            <a:extLst>
              <a:ext uri="{FF2B5EF4-FFF2-40B4-BE49-F238E27FC236}">
                <a16:creationId xmlns:a16="http://schemas.microsoft.com/office/drawing/2014/main" id="{5332475E-B38A-4165-8ED4-8FE83BD42862}"/>
              </a:ext>
            </a:extLst>
          </p:cNvPr>
          <p:cNvPicPr>
            <a:picLocks noChangeAspect="1"/>
          </p:cNvPicPr>
          <p:nvPr/>
        </p:nvPicPr>
        <p:blipFill>
          <a:blip r:embed="rId3"/>
          <a:stretch>
            <a:fillRect/>
          </a:stretch>
        </p:blipFill>
        <p:spPr>
          <a:xfrm>
            <a:off x="7968197" y="3918764"/>
            <a:ext cx="3735427" cy="2900271"/>
          </a:xfrm>
          <a:prstGeom prst="rect">
            <a:avLst/>
          </a:prstGeom>
        </p:spPr>
      </p:pic>
      <p:pic>
        <p:nvPicPr>
          <p:cNvPr id="19" name="Picture 18">
            <a:extLst>
              <a:ext uri="{FF2B5EF4-FFF2-40B4-BE49-F238E27FC236}">
                <a16:creationId xmlns:a16="http://schemas.microsoft.com/office/drawing/2014/main" id="{2683361F-7C12-4AD8-A0E4-FE1C904D1497}"/>
              </a:ext>
            </a:extLst>
          </p:cNvPr>
          <p:cNvPicPr>
            <a:picLocks noChangeAspect="1"/>
          </p:cNvPicPr>
          <p:nvPr/>
        </p:nvPicPr>
        <p:blipFill>
          <a:blip r:embed="rId4"/>
          <a:stretch>
            <a:fillRect/>
          </a:stretch>
        </p:blipFill>
        <p:spPr>
          <a:xfrm>
            <a:off x="4153594" y="4457459"/>
            <a:ext cx="3278797" cy="2223295"/>
          </a:xfrm>
          <a:prstGeom prst="rect">
            <a:avLst/>
          </a:prstGeom>
        </p:spPr>
      </p:pic>
      <p:sp>
        <p:nvSpPr>
          <p:cNvPr id="22" name="Content Placeholder 2">
            <a:extLst>
              <a:ext uri="{FF2B5EF4-FFF2-40B4-BE49-F238E27FC236}">
                <a16:creationId xmlns:a16="http://schemas.microsoft.com/office/drawing/2014/main" id="{9EFF4885-8AD2-42BA-AF22-F8B1A8ADA938}"/>
              </a:ext>
            </a:extLst>
          </p:cNvPr>
          <p:cNvSpPr txBox="1">
            <a:spLocks/>
          </p:cNvSpPr>
          <p:nvPr/>
        </p:nvSpPr>
        <p:spPr>
          <a:xfrm>
            <a:off x="697584" y="5619923"/>
            <a:ext cx="3278797" cy="319248"/>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rPr>
              <a:t>Test accuracy: 0.38</a:t>
            </a:r>
          </a:p>
        </p:txBody>
      </p:sp>
      <p:pic>
        <p:nvPicPr>
          <p:cNvPr id="23" name="Picture 22">
            <a:extLst>
              <a:ext uri="{FF2B5EF4-FFF2-40B4-BE49-F238E27FC236}">
                <a16:creationId xmlns:a16="http://schemas.microsoft.com/office/drawing/2014/main" id="{8F4845A7-5B87-4FB9-AC2C-4247C487DFB9}"/>
              </a:ext>
            </a:extLst>
          </p:cNvPr>
          <p:cNvPicPr>
            <a:picLocks noChangeAspect="1"/>
          </p:cNvPicPr>
          <p:nvPr/>
        </p:nvPicPr>
        <p:blipFill>
          <a:blip r:embed="rId5"/>
          <a:stretch>
            <a:fillRect/>
          </a:stretch>
        </p:blipFill>
        <p:spPr>
          <a:xfrm>
            <a:off x="3959407" y="1012582"/>
            <a:ext cx="3667169" cy="3286817"/>
          </a:xfrm>
          <a:prstGeom prst="rect">
            <a:avLst/>
          </a:prstGeom>
        </p:spPr>
      </p:pic>
      <p:pic>
        <p:nvPicPr>
          <p:cNvPr id="24" name="Picture 23">
            <a:extLst>
              <a:ext uri="{FF2B5EF4-FFF2-40B4-BE49-F238E27FC236}">
                <a16:creationId xmlns:a16="http://schemas.microsoft.com/office/drawing/2014/main" id="{3158A5C1-A074-4954-A48C-F5F1C5741E7F}"/>
              </a:ext>
            </a:extLst>
          </p:cNvPr>
          <p:cNvPicPr>
            <a:picLocks noChangeAspect="1"/>
          </p:cNvPicPr>
          <p:nvPr/>
        </p:nvPicPr>
        <p:blipFill>
          <a:blip r:embed="rId6"/>
          <a:stretch>
            <a:fillRect/>
          </a:stretch>
        </p:blipFill>
        <p:spPr>
          <a:xfrm>
            <a:off x="10936447" y="163960"/>
            <a:ext cx="642938" cy="690563"/>
          </a:xfrm>
          <a:prstGeom prst="rect">
            <a:avLst/>
          </a:prstGeom>
        </p:spPr>
      </p:pic>
    </p:spTree>
    <p:extLst>
      <p:ext uri="{BB962C8B-B14F-4D97-AF65-F5344CB8AC3E}">
        <p14:creationId xmlns:p14="http://schemas.microsoft.com/office/powerpoint/2010/main" val="27976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7CC97-EAB2-48F1-90B9-ECE09D7CBD66}"/>
              </a:ext>
            </a:extLst>
          </p:cNvPr>
          <p:cNvSpPr>
            <a:spLocks noGrp="1"/>
          </p:cNvSpPr>
          <p:nvPr>
            <p:ph idx="1"/>
          </p:nvPr>
        </p:nvSpPr>
        <p:spPr>
          <a:xfrm>
            <a:off x="697584" y="1097646"/>
            <a:ext cx="3278797" cy="3542249"/>
          </a:xfr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marL="0" indent="0">
              <a:lnSpc>
                <a:spcPct val="160000"/>
              </a:lnSpc>
              <a:spcBef>
                <a:spcPts val="0"/>
              </a:spcBef>
              <a:buNone/>
            </a:pPr>
            <a:r>
              <a:rPr lang="en-US" sz="1200" b="1" dirty="0">
                <a:solidFill>
                  <a:schemeClr val="bg1"/>
                </a:solidFill>
              </a:rPr>
              <a:t>MODEL 2 </a:t>
            </a:r>
            <a:r>
              <a:rPr lang="en-US" sz="1200" b="1" dirty="0">
                <a:solidFill>
                  <a:srgbClr val="00FF00"/>
                </a:solidFill>
              </a:rPr>
              <a:t>(4 Layers)</a:t>
            </a:r>
          </a:p>
          <a:p>
            <a:pPr marL="0" indent="0">
              <a:lnSpc>
                <a:spcPct val="110000"/>
              </a:lnSpc>
              <a:spcBef>
                <a:spcPts val="0"/>
              </a:spcBef>
              <a:buNone/>
            </a:pPr>
            <a:r>
              <a:rPr lang="en-US" sz="1200" dirty="0">
                <a:solidFill>
                  <a:schemeClr val="bg1"/>
                </a:solidFill>
              </a:rPr>
              <a:t>Name: </a:t>
            </a:r>
            <a:r>
              <a:rPr lang="en-US" sz="1200" i="1" dirty="0">
                <a:solidFill>
                  <a:schemeClr val="bg1"/>
                </a:solidFill>
              </a:rPr>
              <a:t>model1b</a:t>
            </a:r>
          </a:p>
          <a:p>
            <a:pPr>
              <a:lnSpc>
                <a:spcPct val="110000"/>
              </a:lnSpc>
              <a:spcBef>
                <a:spcPts val="0"/>
              </a:spcBef>
            </a:pPr>
            <a:r>
              <a:rPr lang="en-US" sz="1200" dirty="0">
                <a:solidFill>
                  <a:schemeClr val="bg1"/>
                </a:solidFill>
              </a:rPr>
              <a:t>Variables: 3,072</a:t>
            </a:r>
          </a:p>
          <a:p>
            <a:pPr>
              <a:lnSpc>
                <a:spcPct val="110000"/>
              </a:lnSpc>
              <a:spcBef>
                <a:spcPts val="0"/>
              </a:spcBef>
            </a:pPr>
            <a:r>
              <a:rPr lang="en-US" sz="1200" dirty="0">
                <a:solidFill>
                  <a:schemeClr val="bg1"/>
                </a:solidFill>
              </a:rPr>
              <a:t>Convolutional layers: 4</a:t>
            </a:r>
          </a:p>
          <a:p>
            <a:pPr>
              <a:lnSpc>
                <a:spcPct val="110000"/>
              </a:lnSpc>
              <a:spcBef>
                <a:spcPts val="0"/>
              </a:spcBef>
            </a:pPr>
            <a:r>
              <a:rPr lang="en-US" sz="1200" dirty="0">
                <a:solidFill>
                  <a:schemeClr val="bg1"/>
                </a:solidFill>
              </a:rPr>
              <a:t>Max pooling layers: 2</a:t>
            </a:r>
          </a:p>
          <a:p>
            <a:pPr>
              <a:lnSpc>
                <a:spcPct val="110000"/>
              </a:lnSpc>
              <a:spcBef>
                <a:spcPts val="0"/>
              </a:spcBef>
            </a:pPr>
            <a:r>
              <a:rPr lang="en-US" sz="1200" dirty="0">
                <a:solidFill>
                  <a:schemeClr val="bg1"/>
                </a:solidFill>
              </a:rPr>
              <a:t>Dense Layers: 2</a:t>
            </a:r>
          </a:p>
          <a:p>
            <a:pPr>
              <a:lnSpc>
                <a:spcPct val="110000"/>
              </a:lnSpc>
              <a:spcBef>
                <a:spcPts val="0"/>
              </a:spcBef>
            </a:pPr>
            <a:r>
              <a:rPr lang="en-US" sz="1200" dirty="0">
                <a:solidFill>
                  <a:schemeClr val="bg1"/>
                </a:solidFill>
              </a:rPr>
              <a:t>Dropout layers: 3 (0.25 – 0.5)</a:t>
            </a:r>
          </a:p>
          <a:p>
            <a:pPr>
              <a:lnSpc>
                <a:spcPct val="110000"/>
              </a:lnSpc>
              <a:spcBef>
                <a:spcPts val="0"/>
              </a:spcBef>
            </a:pPr>
            <a:r>
              <a:rPr lang="en-US" sz="1200" dirty="0">
                <a:solidFill>
                  <a:schemeClr val="bg1"/>
                </a:solidFill>
              </a:rPr>
              <a:t>Activation Functions used</a:t>
            </a:r>
          </a:p>
          <a:p>
            <a:pPr lvl="1">
              <a:lnSpc>
                <a:spcPct val="110000"/>
              </a:lnSpc>
              <a:spcBef>
                <a:spcPts val="0"/>
              </a:spcBef>
            </a:pPr>
            <a:r>
              <a:rPr lang="en-US" sz="1200" dirty="0">
                <a:solidFill>
                  <a:schemeClr val="bg1"/>
                </a:solidFill>
              </a:rPr>
              <a:t>Rectified Linear Unit (RELU)</a:t>
            </a:r>
          </a:p>
          <a:p>
            <a:pPr lvl="1">
              <a:lnSpc>
                <a:spcPct val="110000"/>
              </a:lnSpc>
              <a:spcBef>
                <a:spcPts val="0"/>
              </a:spcBef>
            </a:pPr>
            <a:r>
              <a:rPr lang="en-US" sz="1200" dirty="0">
                <a:solidFill>
                  <a:schemeClr val="bg1"/>
                </a:solidFill>
              </a:rPr>
              <a:t>Soft max</a:t>
            </a:r>
          </a:p>
          <a:p>
            <a:pPr>
              <a:lnSpc>
                <a:spcPct val="110000"/>
              </a:lnSpc>
              <a:spcBef>
                <a:spcPts val="0"/>
              </a:spcBef>
            </a:pPr>
            <a:r>
              <a:rPr lang="en-US" sz="1200" dirty="0">
                <a:solidFill>
                  <a:schemeClr val="bg1"/>
                </a:solidFill>
              </a:rPr>
              <a:t>Optimizer: SGD</a:t>
            </a:r>
          </a:p>
          <a:p>
            <a:pPr>
              <a:lnSpc>
                <a:spcPct val="110000"/>
              </a:lnSpc>
              <a:spcBef>
                <a:spcPts val="0"/>
              </a:spcBef>
            </a:pPr>
            <a:r>
              <a:rPr lang="en-US" sz="1200" dirty="0">
                <a:solidFill>
                  <a:schemeClr val="bg1"/>
                </a:solidFill>
              </a:rPr>
              <a:t>Loss = sparse categorical cross entropy</a:t>
            </a:r>
          </a:p>
          <a:p>
            <a:pPr>
              <a:lnSpc>
                <a:spcPct val="110000"/>
              </a:lnSpc>
              <a:spcBef>
                <a:spcPts val="0"/>
              </a:spcBef>
            </a:pPr>
            <a:r>
              <a:rPr lang="en-US" sz="1200" dirty="0">
                <a:solidFill>
                  <a:schemeClr val="bg1"/>
                </a:solidFill>
              </a:rPr>
              <a:t>Learning rate = 0.001 </a:t>
            </a:r>
            <a:r>
              <a:rPr lang="en-US" sz="1200" b="1" dirty="0">
                <a:solidFill>
                  <a:srgbClr val="0AB612"/>
                </a:solidFill>
              </a:rPr>
              <a:t>+</a:t>
            </a:r>
          </a:p>
          <a:p>
            <a:pPr>
              <a:lnSpc>
                <a:spcPct val="110000"/>
              </a:lnSpc>
              <a:spcBef>
                <a:spcPts val="0"/>
              </a:spcBef>
            </a:pPr>
            <a:r>
              <a:rPr lang="en-US" sz="1200" dirty="0">
                <a:solidFill>
                  <a:schemeClr val="bg1"/>
                </a:solidFill>
              </a:rPr>
              <a:t>Batch size = 64 </a:t>
            </a:r>
            <a:r>
              <a:rPr lang="en-US" sz="1200" b="1" dirty="0">
                <a:solidFill>
                  <a:srgbClr val="0AB612"/>
                </a:solidFill>
              </a:rPr>
              <a:t>+</a:t>
            </a:r>
            <a:endParaRPr lang="en-US" sz="1200" dirty="0">
              <a:solidFill>
                <a:srgbClr val="0AB612"/>
              </a:solidFill>
            </a:endParaRPr>
          </a:p>
          <a:p>
            <a:pPr>
              <a:lnSpc>
                <a:spcPct val="110000"/>
              </a:lnSpc>
              <a:spcBef>
                <a:spcPts val="0"/>
              </a:spcBef>
            </a:pPr>
            <a:r>
              <a:rPr lang="en-US" sz="1200" dirty="0">
                <a:solidFill>
                  <a:schemeClr val="bg1"/>
                </a:solidFill>
              </a:rPr>
              <a:t>Epochs = 100</a:t>
            </a:r>
            <a:endParaRPr lang="en-US" sz="1200" b="1" dirty="0">
              <a:solidFill>
                <a:schemeClr val="bg1"/>
              </a:solidFill>
            </a:endParaRPr>
          </a:p>
          <a:p>
            <a:pPr>
              <a:lnSpc>
                <a:spcPct val="110000"/>
              </a:lnSpc>
              <a:spcBef>
                <a:spcPts val="0"/>
              </a:spcBef>
            </a:pPr>
            <a:r>
              <a:rPr lang="en-US" sz="1200" dirty="0">
                <a:solidFill>
                  <a:schemeClr val="bg1"/>
                </a:solidFill>
              </a:rPr>
              <a:t>Total time: </a:t>
            </a:r>
            <a:r>
              <a:rPr lang="en-US" sz="1200" dirty="0">
                <a:solidFill>
                  <a:srgbClr val="FFFF00"/>
                </a:solidFill>
              </a:rPr>
              <a:t>02:18:07.45</a:t>
            </a:r>
          </a:p>
        </p:txBody>
      </p:sp>
      <p:sp>
        <p:nvSpPr>
          <p:cNvPr id="17" name="Title 1">
            <a:extLst>
              <a:ext uri="{FF2B5EF4-FFF2-40B4-BE49-F238E27FC236}">
                <a16:creationId xmlns:a16="http://schemas.microsoft.com/office/drawing/2014/main" id="{2E22B81E-F9AD-4454-BD4E-9030FE1E91E4}"/>
              </a:ext>
            </a:extLst>
          </p:cNvPr>
          <p:cNvSpPr>
            <a:spLocks noGrp="1"/>
          </p:cNvSpPr>
          <p:nvPr>
            <p:ph type="title"/>
          </p:nvPr>
        </p:nvSpPr>
        <p:spPr>
          <a:xfrm>
            <a:off x="310393" y="221358"/>
            <a:ext cx="11509695" cy="633165"/>
          </a:xfrm>
          <a:solidFill>
            <a:srgbClr val="002060"/>
          </a:solidFill>
        </p:spPr>
        <p:txBody>
          <a:bodyPr>
            <a:normAutofit/>
          </a:bodyPr>
          <a:lstStyle/>
          <a:p>
            <a:r>
              <a:rPr lang="en-US" sz="1600" b="1" dirty="0">
                <a:solidFill>
                  <a:schemeClr val="bg1"/>
                </a:solidFill>
                <a:latin typeface="Arial" panose="020B0604020202020204" pitchFamily="34" charset="0"/>
                <a:cs typeface="Arial" panose="020B0604020202020204" pitchFamily="34" charset="0"/>
              </a:rPr>
              <a:t> CONVOLUTIONAL NEURAL NETWORKS – MODEL 2</a:t>
            </a:r>
          </a:p>
        </p:txBody>
      </p:sp>
      <p:sp>
        <p:nvSpPr>
          <p:cNvPr id="13" name="Content Placeholder 2">
            <a:extLst>
              <a:ext uri="{FF2B5EF4-FFF2-40B4-BE49-F238E27FC236}">
                <a16:creationId xmlns:a16="http://schemas.microsoft.com/office/drawing/2014/main" id="{FFFBB59F-DDEF-4850-BFD7-9F2CAE6435FF}"/>
              </a:ext>
            </a:extLst>
          </p:cNvPr>
          <p:cNvSpPr txBox="1">
            <a:spLocks/>
          </p:cNvSpPr>
          <p:nvPr/>
        </p:nvSpPr>
        <p:spPr>
          <a:xfrm>
            <a:off x="697584" y="5080624"/>
            <a:ext cx="3278797" cy="319248"/>
          </a:xfrm>
          <a:prstGeom prst="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rPr>
              <a:t>Test loss: 1.25</a:t>
            </a:r>
          </a:p>
        </p:txBody>
      </p:sp>
      <p:sp>
        <p:nvSpPr>
          <p:cNvPr id="16" name="Content Placeholder 2">
            <a:extLst>
              <a:ext uri="{FF2B5EF4-FFF2-40B4-BE49-F238E27FC236}">
                <a16:creationId xmlns:a16="http://schemas.microsoft.com/office/drawing/2014/main" id="{B8F46C0E-C94C-42EF-8C8F-369EE44835B5}"/>
              </a:ext>
            </a:extLst>
          </p:cNvPr>
          <p:cNvSpPr txBox="1">
            <a:spLocks/>
          </p:cNvSpPr>
          <p:nvPr/>
        </p:nvSpPr>
        <p:spPr>
          <a:xfrm>
            <a:off x="697584" y="5619923"/>
            <a:ext cx="3278797" cy="319248"/>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rPr>
              <a:t>Test accuracy: 0.55</a:t>
            </a:r>
          </a:p>
        </p:txBody>
      </p:sp>
      <p:pic>
        <p:nvPicPr>
          <p:cNvPr id="4" name="Picture 3">
            <a:extLst>
              <a:ext uri="{FF2B5EF4-FFF2-40B4-BE49-F238E27FC236}">
                <a16:creationId xmlns:a16="http://schemas.microsoft.com/office/drawing/2014/main" id="{F5F09776-BB79-4A29-A55C-92171612F024}"/>
              </a:ext>
            </a:extLst>
          </p:cNvPr>
          <p:cNvPicPr>
            <a:picLocks noChangeAspect="1"/>
          </p:cNvPicPr>
          <p:nvPr/>
        </p:nvPicPr>
        <p:blipFill>
          <a:blip r:embed="rId2"/>
          <a:stretch>
            <a:fillRect/>
          </a:stretch>
        </p:blipFill>
        <p:spPr>
          <a:xfrm>
            <a:off x="7942379" y="987433"/>
            <a:ext cx="3735407" cy="2854273"/>
          </a:xfrm>
          <a:prstGeom prst="rect">
            <a:avLst/>
          </a:prstGeom>
        </p:spPr>
      </p:pic>
      <p:pic>
        <p:nvPicPr>
          <p:cNvPr id="5" name="Picture 4">
            <a:extLst>
              <a:ext uri="{FF2B5EF4-FFF2-40B4-BE49-F238E27FC236}">
                <a16:creationId xmlns:a16="http://schemas.microsoft.com/office/drawing/2014/main" id="{7F20B4E6-8534-437E-9973-5C22ECEE7FA9}"/>
              </a:ext>
            </a:extLst>
          </p:cNvPr>
          <p:cNvPicPr>
            <a:picLocks noChangeAspect="1"/>
          </p:cNvPicPr>
          <p:nvPr/>
        </p:nvPicPr>
        <p:blipFill>
          <a:blip r:embed="rId3"/>
          <a:stretch>
            <a:fillRect/>
          </a:stretch>
        </p:blipFill>
        <p:spPr>
          <a:xfrm>
            <a:off x="7942379" y="3972736"/>
            <a:ext cx="3668713" cy="2854273"/>
          </a:xfrm>
          <a:prstGeom prst="rect">
            <a:avLst/>
          </a:prstGeom>
        </p:spPr>
      </p:pic>
      <p:pic>
        <p:nvPicPr>
          <p:cNvPr id="6" name="Picture 5">
            <a:extLst>
              <a:ext uri="{FF2B5EF4-FFF2-40B4-BE49-F238E27FC236}">
                <a16:creationId xmlns:a16="http://schemas.microsoft.com/office/drawing/2014/main" id="{0FEFBFB1-C0A5-448D-B3E7-2F3473F05220}"/>
              </a:ext>
            </a:extLst>
          </p:cNvPr>
          <p:cNvPicPr>
            <a:picLocks noChangeAspect="1"/>
          </p:cNvPicPr>
          <p:nvPr/>
        </p:nvPicPr>
        <p:blipFill>
          <a:blip r:embed="rId4"/>
          <a:stretch>
            <a:fillRect/>
          </a:stretch>
        </p:blipFill>
        <p:spPr>
          <a:xfrm>
            <a:off x="4149738" y="4433230"/>
            <a:ext cx="3278797" cy="2203412"/>
          </a:xfrm>
          <a:prstGeom prst="rect">
            <a:avLst/>
          </a:prstGeom>
        </p:spPr>
      </p:pic>
      <p:pic>
        <p:nvPicPr>
          <p:cNvPr id="7" name="Picture 6">
            <a:extLst>
              <a:ext uri="{FF2B5EF4-FFF2-40B4-BE49-F238E27FC236}">
                <a16:creationId xmlns:a16="http://schemas.microsoft.com/office/drawing/2014/main" id="{5AC4BF49-AA74-4491-ADDC-8E7681672E06}"/>
              </a:ext>
            </a:extLst>
          </p:cNvPr>
          <p:cNvPicPr>
            <a:picLocks noChangeAspect="1"/>
          </p:cNvPicPr>
          <p:nvPr/>
        </p:nvPicPr>
        <p:blipFill>
          <a:blip r:embed="rId5"/>
          <a:stretch>
            <a:fillRect/>
          </a:stretch>
        </p:blipFill>
        <p:spPr>
          <a:xfrm>
            <a:off x="3979496" y="1010318"/>
            <a:ext cx="3619282" cy="3272228"/>
          </a:xfrm>
          <a:prstGeom prst="rect">
            <a:avLst/>
          </a:prstGeom>
        </p:spPr>
      </p:pic>
      <p:pic>
        <p:nvPicPr>
          <p:cNvPr id="22" name="Picture 21">
            <a:extLst>
              <a:ext uri="{FF2B5EF4-FFF2-40B4-BE49-F238E27FC236}">
                <a16:creationId xmlns:a16="http://schemas.microsoft.com/office/drawing/2014/main" id="{2AF5AA22-142A-4DBC-B0A4-2D1F3AA7E031}"/>
              </a:ext>
            </a:extLst>
          </p:cNvPr>
          <p:cNvPicPr>
            <a:picLocks noChangeAspect="1"/>
          </p:cNvPicPr>
          <p:nvPr/>
        </p:nvPicPr>
        <p:blipFill>
          <a:blip r:embed="rId6"/>
          <a:stretch>
            <a:fillRect/>
          </a:stretch>
        </p:blipFill>
        <p:spPr>
          <a:xfrm>
            <a:off x="10936447" y="163960"/>
            <a:ext cx="642938" cy="690563"/>
          </a:xfrm>
          <a:prstGeom prst="rect">
            <a:avLst/>
          </a:prstGeom>
        </p:spPr>
      </p:pic>
    </p:spTree>
    <p:extLst>
      <p:ext uri="{BB962C8B-B14F-4D97-AF65-F5344CB8AC3E}">
        <p14:creationId xmlns:p14="http://schemas.microsoft.com/office/powerpoint/2010/main" val="318584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7CC97-EAB2-48F1-90B9-ECE09D7CBD66}"/>
              </a:ext>
            </a:extLst>
          </p:cNvPr>
          <p:cNvSpPr>
            <a:spLocks noGrp="1"/>
          </p:cNvSpPr>
          <p:nvPr>
            <p:ph idx="1"/>
          </p:nvPr>
        </p:nvSpPr>
        <p:spPr>
          <a:xfrm>
            <a:off x="697585" y="1138808"/>
            <a:ext cx="3278797" cy="3508693"/>
          </a:xfr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marL="0" indent="0">
              <a:lnSpc>
                <a:spcPct val="110000"/>
              </a:lnSpc>
              <a:spcBef>
                <a:spcPts val="0"/>
              </a:spcBef>
              <a:buNone/>
            </a:pPr>
            <a:r>
              <a:rPr lang="en-US" sz="1200" b="1" dirty="0">
                <a:solidFill>
                  <a:schemeClr val="bg1"/>
                </a:solidFill>
              </a:rPr>
              <a:t>MODEL 3 </a:t>
            </a:r>
            <a:r>
              <a:rPr lang="en-US" sz="1200" b="1" dirty="0">
                <a:solidFill>
                  <a:srgbClr val="00FF00"/>
                </a:solidFill>
              </a:rPr>
              <a:t>(6 Layers)</a:t>
            </a:r>
          </a:p>
          <a:p>
            <a:pPr marL="0" indent="0">
              <a:lnSpc>
                <a:spcPct val="110000"/>
              </a:lnSpc>
              <a:spcBef>
                <a:spcPts val="0"/>
              </a:spcBef>
              <a:buNone/>
            </a:pPr>
            <a:r>
              <a:rPr lang="en-US" sz="1200" dirty="0">
                <a:solidFill>
                  <a:schemeClr val="bg1"/>
                </a:solidFill>
              </a:rPr>
              <a:t>Name: </a:t>
            </a:r>
            <a:r>
              <a:rPr lang="en-US" sz="1200" i="1" dirty="0">
                <a:solidFill>
                  <a:schemeClr val="bg1"/>
                </a:solidFill>
              </a:rPr>
              <a:t>model2b</a:t>
            </a:r>
          </a:p>
          <a:p>
            <a:pPr>
              <a:lnSpc>
                <a:spcPct val="110000"/>
              </a:lnSpc>
              <a:spcBef>
                <a:spcPts val="0"/>
              </a:spcBef>
            </a:pPr>
            <a:r>
              <a:rPr lang="en-US" sz="1200" dirty="0">
                <a:solidFill>
                  <a:schemeClr val="bg1"/>
                </a:solidFill>
              </a:rPr>
              <a:t>Variables: 3,072</a:t>
            </a:r>
          </a:p>
          <a:p>
            <a:pPr>
              <a:lnSpc>
                <a:spcPct val="110000"/>
              </a:lnSpc>
              <a:spcBef>
                <a:spcPts val="0"/>
              </a:spcBef>
            </a:pPr>
            <a:r>
              <a:rPr lang="en-US" sz="1200" dirty="0">
                <a:solidFill>
                  <a:schemeClr val="bg1"/>
                </a:solidFill>
              </a:rPr>
              <a:t>Convolutional layers: 6</a:t>
            </a:r>
            <a:r>
              <a:rPr lang="en-US" sz="1200" b="1" dirty="0">
                <a:solidFill>
                  <a:schemeClr val="bg1"/>
                </a:solidFill>
              </a:rPr>
              <a:t> </a:t>
            </a:r>
            <a:r>
              <a:rPr lang="en-US" sz="1200" b="1" dirty="0">
                <a:solidFill>
                  <a:srgbClr val="00FF00"/>
                </a:solidFill>
              </a:rPr>
              <a:t>+</a:t>
            </a:r>
            <a:endParaRPr lang="en-US" sz="1200" dirty="0">
              <a:solidFill>
                <a:srgbClr val="00FF00"/>
              </a:solidFill>
            </a:endParaRPr>
          </a:p>
          <a:p>
            <a:pPr>
              <a:lnSpc>
                <a:spcPct val="110000"/>
              </a:lnSpc>
              <a:spcBef>
                <a:spcPts val="0"/>
              </a:spcBef>
            </a:pPr>
            <a:r>
              <a:rPr lang="en-US" sz="1200" dirty="0">
                <a:solidFill>
                  <a:schemeClr val="bg1"/>
                </a:solidFill>
              </a:rPr>
              <a:t>Max pooling layers: 3 </a:t>
            </a:r>
            <a:r>
              <a:rPr lang="en-US" sz="1200" b="1" dirty="0">
                <a:solidFill>
                  <a:srgbClr val="00FF00"/>
                </a:solidFill>
              </a:rPr>
              <a:t>+</a:t>
            </a:r>
            <a:endParaRPr lang="en-US" sz="1200" dirty="0">
              <a:solidFill>
                <a:srgbClr val="00FF00"/>
              </a:solidFill>
            </a:endParaRPr>
          </a:p>
          <a:p>
            <a:pPr>
              <a:lnSpc>
                <a:spcPct val="110000"/>
              </a:lnSpc>
              <a:spcBef>
                <a:spcPts val="0"/>
              </a:spcBef>
            </a:pPr>
            <a:r>
              <a:rPr lang="en-US" sz="1200" dirty="0">
                <a:solidFill>
                  <a:schemeClr val="bg1"/>
                </a:solidFill>
              </a:rPr>
              <a:t>Dense Layers: 2</a:t>
            </a:r>
          </a:p>
          <a:p>
            <a:pPr>
              <a:lnSpc>
                <a:spcPct val="110000"/>
              </a:lnSpc>
              <a:spcBef>
                <a:spcPts val="0"/>
              </a:spcBef>
            </a:pPr>
            <a:r>
              <a:rPr lang="en-US" sz="1200" dirty="0">
                <a:solidFill>
                  <a:schemeClr val="bg1"/>
                </a:solidFill>
              </a:rPr>
              <a:t>Dropout layers: 4 (0.25 – 0.5) </a:t>
            </a:r>
            <a:r>
              <a:rPr lang="en-US" sz="1200" b="1" dirty="0">
                <a:solidFill>
                  <a:srgbClr val="00FF00"/>
                </a:solidFill>
              </a:rPr>
              <a:t>+</a:t>
            </a:r>
            <a:endParaRPr lang="en-US" sz="1200" dirty="0">
              <a:solidFill>
                <a:srgbClr val="00FF00"/>
              </a:solidFill>
            </a:endParaRPr>
          </a:p>
          <a:p>
            <a:pPr>
              <a:lnSpc>
                <a:spcPct val="110000"/>
              </a:lnSpc>
              <a:spcBef>
                <a:spcPts val="0"/>
              </a:spcBef>
            </a:pPr>
            <a:r>
              <a:rPr lang="en-US" sz="1200" dirty="0">
                <a:solidFill>
                  <a:schemeClr val="bg1"/>
                </a:solidFill>
              </a:rPr>
              <a:t>Activation Functions used</a:t>
            </a:r>
          </a:p>
          <a:p>
            <a:pPr lvl="1">
              <a:lnSpc>
                <a:spcPct val="110000"/>
              </a:lnSpc>
              <a:spcBef>
                <a:spcPts val="0"/>
              </a:spcBef>
            </a:pPr>
            <a:r>
              <a:rPr lang="en-US" sz="1200" dirty="0">
                <a:solidFill>
                  <a:schemeClr val="bg1"/>
                </a:solidFill>
              </a:rPr>
              <a:t>Rectified Linear Unit (RELU)</a:t>
            </a:r>
          </a:p>
          <a:p>
            <a:pPr lvl="1">
              <a:lnSpc>
                <a:spcPct val="110000"/>
              </a:lnSpc>
              <a:spcBef>
                <a:spcPts val="0"/>
              </a:spcBef>
            </a:pPr>
            <a:r>
              <a:rPr lang="en-US" sz="1200" dirty="0">
                <a:solidFill>
                  <a:schemeClr val="bg1"/>
                </a:solidFill>
              </a:rPr>
              <a:t>Soft max</a:t>
            </a:r>
          </a:p>
          <a:p>
            <a:pPr>
              <a:lnSpc>
                <a:spcPct val="110000"/>
              </a:lnSpc>
              <a:spcBef>
                <a:spcPts val="0"/>
              </a:spcBef>
            </a:pPr>
            <a:r>
              <a:rPr lang="en-US" sz="1200" dirty="0">
                <a:solidFill>
                  <a:schemeClr val="bg1"/>
                </a:solidFill>
              </a:rPr>
              <a:t>Optimizer: SGD</a:t>
            </a:r>
          </a:p>
          <a:p>
            <a:pPr>
              <a:lnSpc>
                <a:spcPct val="110000"/>
              </a:lnSpc>
              <a:spcBef>
                <a:spcPts val="0"/>
              </a:spcBef>
            </a:pPr>
            <a:r>
              <a:rPr lang="en-US" sz="1200" dirty="0">
                <a:solidFill>
                  <a:schemeClr val="bg1"/>
                </a:solidFill>
              </a:rPr>
              <a:t>Loss = sparse categorical cross entropy</a:t>
            </a:r>
          </a:p>
          <a:p>
            <a:pPr>
              <a:lnSpc>
                <a:spcPct val="110000"/>
              </a:lnSpc>
              <a:spcBef>
                <a:spcPts val="0"/>
              </a:spcBef>
            </a:pPr>
            <a:r>
              <a:rPr lang="en-US" sz="1200" dirty="0">
                <a:solidFill>
                  <a:schemeClr val="bg1"/>
                </a:solidFill>
              </a:rPr>
              <a:t>Learning rate = 0.001</a:t>
            </a:r>
          </a:p>
          <a:p>
            <a:pPr>
              <a:lnSpc>
                <a:spcPct val="110000"/>
              </a:lnSpc>
              <a:spcBef>
                <a:spcPts val="0"/>
              </a:spcBef>
            </a:pPr>
            <a:r>
              <a:rPr lang="en-US" sz="1200" dirty="0">
                <a:solidFill>
                  <a:schemeClr val="bg1"/>
                </a:solidFill>
              </a:rPr>
              <a:t>Batch size = 32</a:t>
            </a:r>
          </a:p>
          <a:p>
            <a:pPr>
              <a:lnSpc>
                <a:spcPct val="110000"/>
              </a:lnSpc>
              <a:spcBef>
                <a:spcPts val="0"/>
              </a:spcBef>
            </a:pPr>
            <a:r>
              <a:rPr lang="en-US" sz="1200" dirty="0">
                <a:solidFill>
                  <a:schemeClr val="bg1"/>
                </a:solidFill>
              </a:rPr>
              <a:t>Epochs = 100 </a:t>
            </a:r>
            <a:r>
              <a:rPr lang="en-US" sz="1200" b="1" dirty="0">
                <a:solidFill>
                  <a:srgbClr val="00FF00"/>
                </a:solidFill>
              </a:rPr>
              <a:t>+</a:t>
            </a:r>
            <a:endParaRPr lang="en-US" sz="1200" dirty="0">
              <a:solidFill>
                <a:srgbClr val="00FF00"/>
              </a:solidFill>
            </a:endParaRPr>
          </a:p>
          <a:p>
            <a:pPr>
              <a:lnSpc>
                <a:spcPct val="110000"/>
              </a:lnSpc>
              <a:spcBef>
                <a:spcPts val="0"/>
              </a:spcBef>
            </a:pPr>
            <a:r>
              <a:rPr lang="en-US" sz="1200" dirty="0">
                <a:solidFill>
                  <a:schemeClr val="bg1"/>
                </a:solidFill>
              </a:rPr>
              <a:t>Total time: </a:t>
            </a:r>
            <a:r>
              <a:rPr lang="en-US" sz="1200" dirty="0">
                <a:solidFill>
                  <a:srgbClr val="FFFF00"/>
                </a:solidFill>
              </a:rPr>
              <a:t>04:27:32.18</a:t>
            </a:r>
          </a:p>
        </p:txBody>
      </p:sp>
      <p:sp>
        <p:nvSpPr>
          <p:cNvPr id="17" name="Title 1">
            <a:extLst>
              <a:ext uri="{FF2B5EF4-FFF2-40B4-BE49-F238E27FC236}">
                <a16:creationId xmlns:a16="http://schemas.microsoft.com/office/drawing/2014/main" id="{2E22B81E-F9AD-4454-BD4E-9030FE1E91E4}"/>
              </a:ext>
            </a:extLst>
          </p:cNvPr>
          <p:cNvSpPr>
            <a:spLocks noGrp="1"/>
          </p:cNvSpPr>
          <p:nvPr>
            <p:ph type="title"/>
          </p:nvPr>
        </p:nvSpPr>
        <p:spPr>
          <a:xfrm>
            <a:off x="310393" y="221358"/>
            <a:ext cx="11509695" cy="633165"/>
          </a:xfrm>
          <a:solidFill>
            <a:srgbClr val="002060"/>
          </a:solidFill>
        </p:spPr>
        <p:txBody>
          <a:bodyPr>
            <a:normAutofit/>
          </a:bodyPr>
          <a:lstStyle/>
          <a:p>
            <a:r>
              <a:rPr lang="en-US" sz="1600" b="1" dirty="0">
                <a:solidFill>
                  <a:schemeClr val="bg1"/>
                </a:solidFill>
                <a:latin typeface="Arial" panose="020B0604020202020204" pitchFamily="34" charset="0"/>
                <a:cs typeface="Arial" panose="020B0604020202020204" pitchFamily="34" charset="0"/>
              </a:rPr>
              <a:t> CONVOLUTIONAL NEURAL NETWORKS – MODEL 3</a:t>
            </a:r>
          </a:p>
        </p:txBody>
      </p:sp>
      <p:sp>
        <p:nvSpPr>
          <p:cNvPr id="16" name="Content Placeholder 2">
            <a:extLst>
              <a:ext uri="{FF2B5EF4-FFF2-40B4-BE49-F238E27FC236}">
                <a16:creationId xmlns:a16="http://schemas.microsoft.com/office/drawing/2014/main" id="{50811D94-0AF9-4B33-B85A-61509D932962}"/>
              </a:ext>
            </a:extLst>
          </p:cNvPr>
          <p:cNvSpPr txBox="1">
            <a:spLocks/>
          </p:cNvSpPr>
          <p:nvPr/>
        </p:nvSpPr>
        <p:spPr>
          <a:xfrm>
            <a:off x="697585" y="5133596"/>
            <a:ext cx="3278797" cy="319248"/>
          </a:xfrm>
          <a:prstGeom prst="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rPr>
              <a:t>Test loss: 0.89</a:t>
            </a:r>
          </a:p>
        </p:txBody>
      </p:sp>
      <p:sp>
        <p:nvSpPr>
          <p:cNvPr id="18" name="Content Placeholder 2">
            <a:extLst>
              <a:ext uri="{FF2B5EF4-FFF2-40B4-BE49-F238E27FC236}">
                <a16:creationId xmlns:a16="http://schemas.microsoft.com/office/drawing/2014/main" id="{79BD53A7-53EE-492B-9FE7-B9C4CF60CE6D}"/>
              </a:ext>
            </a:extLst>
          </p:cNvPr>
          <p:cNvSpPr txBox="1">
            <a:spLocks/>
          </p:cNvSpPr>
          <p:nvPr/>
        </p:nvSpPr>
        <p:spPr>
          <a:xfrm>
            <a:off x="697585" y="5648188"/>
            <a:ext cx="3278797" cy="319248"/>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rPr>
              <a:t>Test accuracy: 0.68</a:t>
            </a:r>
          </a:p>
        </p:txBody>
      </p:sp>
      <p:pic>
        <p:nvPicPr>
          <p:cNvPr id="9" name="Picture 8">
            <a:extLst>
              <a:ext uri="{FF2B5EF4-FFF2-40B4-BE49-F238E27FC236}">
                <a16:creationId xmlns:a16="http://schemas.microsoft.com/office/drawing/2014/main" id="{3725E399-BC86-4AB0-A971-6D731229B05B}"/>
              </a:ext>
            </a:extLst>
          </p:cNvPr>
          <p:cNvPicPr>
            <a:picLocks noChangeAspect="1"/>
          </p:cNvPicPr>
          <p:nvPr/>
        </p:nvPicPr>
        <p:blipFill>
          <a:blip r:embed="rId2"/>
          <a:stretch>
            <a:fillRect/>
          </a:stretch>
        </p:blipFill>
        <p:spPr>
          <a:xfrm>
            <a:off x="7968794" y="1026389"/>
            <a:ext cx="3734399" cy="2793390"/>
          </a:xfrm>
          <a:prstGeom prst="rect">
            <a:avLst/>
          </a:prstGeom>
        </p:spPr>
      </p:pic>
      <p:pic>
        <p:nvPicPr>
          <p:cNvPr id="11" name="Picture 10">
            <a:extLst>
              <a:ext uri="{FF2B5EF4-FFF2-40B4-BE49-F238E27FC236}">
                <a16:creationId xmlns:a16="http://schemas.microsoft.com/office/drawing/2014/main" id="{0A5C88E4-29DB-406F-9465-23ED679DBE7F}"/>
              </a:ext>
            </a:extLst>
          </p:cNvPr>
          <p:cNvPicPr>
            <a:picLocks noChangeAspect="1"/>
          </p:cNvPicPr>
          <p:nvPr/>
        </p:nvPicPr>
        <p:blipFill>
          <a:blip r:embed="rId3"/>
          <a:stretch>
            <a:fillRect/>
          </a:stretch>
        </p:blipFill>
        <p:spPr>
          <a:xfrm>
            <a:off x="8037204" y="3889776"/>
            <a:ext cx="3665989" cy="2806888"/>
          </a:xfrm>
          <a:prstGeom prst="rect">
            <a:avLst/>
          </a:prstGeom>
        </p:spPr>
      </p:pic>
      <p:pic>
        <p:nvPicPr>
          <p:cNvPr id="12" name="Picture 11">
            <a:extLst>
              <a:ext uri="{FF2B5EF4-FFF2-40B4-BE49-F238E27FC236}">
                <a16:creationId xmlns:a16="http://schemas.microsoft.com/office/drawing/2014/main" id="{2B226113-0F21-482F-8C49-797E12A0EA23}"/>
              </a:ext>
            </a:extLst>
          </p:cNvPr>
          <p:cNvPicPr>
            <a:picLocks noChangeAspect="1"/>
          </p:cNvPicPr>
          <p:nvPr/>
        </p:nvPicPr>
        <p:blipFill>
          <a:blip r:embed="rId4"/>
          <a:stretch>
            <a:fillRect/>
          </a:stretch>
        </p:blipFill>
        <p:spPr>
          <a:xfrm>
            <a:off x="4224948" y="4343206"/>
            <a:ext cx="3131408" cy="2190515"/>
          </a:xfrm>
          <a:prstGeom prst="rect">
            <a:avLst/>
          </a:prstGeom>
        </p:spPr>
      </p:pic>
      <p:pic>
        <p:nvPicPr>
          <p:cNvPr id="13" name="Picture 12">
            <a:extLst>
              <a:ext uri="{FF2B5EF4-FFF2-40B4-BE49-F238E27FC236}">
                <a16:creationId xmlns:a16="http://schemas.microsoft.com/office/drawing/2014/main" id="{FDE07418-D553-490F-A909-3DD57E2AAEA8}"/>
              </a:ext>
            </a:extLst>
          </p:cNvPr>
          <p:cNvPicPr>
            <a:picLocks noChangeAspect="1"/>
          </p:cNvPicPr>
          <p:nvPr/>
        </p:nvPicPr>
        <p:blipFill>
          <a:blip r:embed="rId5"/>
          <a:stretch>
            <a:fillRect/>
          </a:stretch>
        </p:blipFill>
        <p:spPr>
          <a:xfrm>
            <a:off x="4189949" y="1026389"/>
            <a:ext cx="3565278" cy="3144951"/>
          </a:xfrm>
          <a:prstGeom prst="rect">
            <a:avLst/>
          </a:prstGeom>
        </p:spPr>
      </p:pic>
      <p:pic>
        <p:nvPicPr>
          <p:cNvPr id="22" name="Picture 21">
            <a:extLst>
              <a:ext uri="{FF2B5EF4-FFF2-40B4-BE49-F238E27FC236}">
                <a16:creationId xmlns:a16="http://schemas.microsoft.com/office/drawing/2014/main" id="{599798AA-3B34-4D19-9FE7-CA9144BECE21}"/>
              </a:ext>
            </a:extLst>
          </p:cNvPr>
          <p:cNvPicPr>
            <a:picLocks noChangeAspect="1"/>
          </p:cNvPicPr>
          <p:nvPr/>
        </p:nvPicPr>
        <p:blipFill>
          <a:blip r:embed="rId6"/>
          <a:stretch>
            <a:fillRect/>
          </a:stretch>
        </p:blipFill>
        <p:spPr>
          <a:xfrm>
            <a:off x="10936447" y="163960"/>
            <a:ext cx="642938" cy="690563"/>
          </a:xfrm>
          <a:prstGeom prst="rect">
            <a:avLst/>
          </a:prstGeom>
        </p:spPr>
      </p:pic>
    </p:spTree>
    <p:extLst>
      <p:ext uri="{BB962C8B-B14F-4D97-AF65-F5344CB8AC3E}">
        <p14:creationId xmlns:p14="http://schemas.microsoft.com/office/powerpoint/2010/main" val="192538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3723</TotalTime>
  <Words>1392</Words>
  <Application>Microsoft Office PowerPoint</Application>
  <PresentationFormat>Widescreen</PresentationFormat>
  <Paragraphs>280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Light Condensed</vt:lpstr>
      <vt:lpstr>Calibri</vt:lpstr>
      <vt:lpstr>Calibri Light</vt:lpstr>
      <vt:lpstr>Wingdings</vt:lpstr>
      <vt:lpstr>Office Theme</vt:lpstr>
      <vt:lpstr>PowerPoint Presentation</vt:lpstr>
      <vt:lpstr> PROJECT DESCRIPTION AND PURPOSE</vt:lpstr>
      <vt:lpstr> RANDOM FOREST</vt:lpstr>
      <vt:lpstr> LOGISTIC REGRESSION</vt:lpstr>
      <vt:lpstr> GRADIENT BOOST</vt:lpstr>
      <vt:lpstr> MODEL COMPARISON</vt:lpstr>
      <vt:lpstr> CONVOLUTIONAL NEURAL NETWORKS – MODEL 1</vt:lpstr>
      <vt:lpstr> CONVOLUTIONAL NEURAL NETWORKS – MODEL 2</vt:lpstr>
      <vt:lpstr> CONVOLUTIONAL NEURAL NETWORKS – MODEL 3</vt:lpstr>
      <vt:lpstr> CONVOLUTIONAL NEURAL NETWORKS – MODEL 4</vt:lpstr>
      <vt:lpstr> CONVOLUTIONAL NEURAL NETWORKS – MODEL 5</vt:lpstr>
      <vt:lpstr> MODEL COMPARISON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Instructor</dc:creator>
  <cp:lastModifiedBy>Instructor</cp:lastModifiedBy>
  <cp:revision>91</cp:revision>
  <dcterms:created xsi:type="dcterms:W3CDTF">2019-03-28T20:17:36Z</dcterms:created>
  <dcterms:modified xsi:type="dcterms:W3CDTF">2019-03-31T23:46:02Z</dcterms:modified>
</cp:coreProperties>
</file>