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9" r:id="rId3"/>
    <p:sldId id="267" r:id="rId4"/>
    <p:sldId id="284" r:id="rId5"/>
    <p:sldId id="285" r:id="rId6"/>
    <p:sldId id="291" r:id="rId7"/>
    <p:sldId id="292" r:id="rId8"/>
    <p:sldId id="290" r:id="rId9"/>
    <p:sldId id="289" r:id="rId10"/>
    <p:sldId id="293" r:id="rId11"/>
    <p:sldId id="288" r:id="rId12"/>
    <p:sldId id="287" r:id="rId13"/>
    <p:sldId id="286" r:id="rId14"/>
    <p:sldId id="297" r:id="rId15"/>
    <p:sldId id="296" r:id="rId16"/>
    <p:sldId id="295" r:id="rId17"/>
    <p:sldId id="281" r:id="rId18"/>
    <p:sldId id="299" r:id="rId19"/>
    <p:sldId id="294" r:id="rId20"/>
    <p:sldId id="298" r:id="rId21"/>
    <p:sldId id="300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279" autoAdjust="0"/>
  </p:normalViewPr>
  <p:slideViewPr>
    <p:cSldViewPr showGuides="1">
      <p:cViewPr varScale="1">
        <p:scale>
          <a:sx n="80" d="100"/>
          <a:sy n="80" d="100"/>
        </p:scale>
        <p:origin x="782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 Vic appears to be cheapest in price 3</a:t>
            </a:r>
            <a:r>
              <a:rPr lang="en-US" baseline="30000" dirty="0"/>
              <a:t>rd</a:t>
            </a:r>
            <a:r>
              <a:rPr lang="en-US" dirty="0"/>
              <a:t> largest in distance, small land size, larger building area, more rooms, car spaces and less bathrooms.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4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1"/>
            <a:ext cx="7238998" cy="20574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MELBOURNE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866" y="2623458"/>
            <a:ext cx="5029201" cy="13970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HOUSING PRICES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083808" y="3200400"/>
            <a:ext cx="8211003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Predicting Housing Prices in Melbourne, Australia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78866" y="4419599"/>
            <a:ext cx="5029201" cy="13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Presented by Usman Shaikh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4A71455-0AFB-4BAB-9CB2-43BA0895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762000"/>
            <a:ext cx="8686801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REGIONS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9C3E77-3583-4D57-A527-5E76C183A1A1}"/>
              </a:ext>
            </a:extLst>
          </p:cNvPr>
          <p:cNvCxnSpPr/>
          <p:nvPr/>
        </p:nvCxnSpPr>
        <p:spPr>
          <a:xfrm>
            <a:off x="1217612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7E24127-A908-44F6-96D4-62A03DA1A3E3}"/>
              </a:ext>
            </a:extLst>
          </p:cNvPr>
          <p:cNvSpPr/>
          <p:nvPr/>
        </p:nvSpPr>
        <p:spPr>
          <a:xfrm>
            <a:off x="1141412" y="1524000"/>
            <a:ext cx="6092825" cy="3365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Northern Metropolitan: N Metro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Western Metropolitan: W Metro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Southern Metropolitan: S Metro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Eastern Metropolitan: E Metro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South-Eastern Metropolitan: SE Metro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Northern Victoria: N Vic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Eastern Victoria: E Vic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Western Victoria: W Vic</a:t>
            </a:r>
          </a:p>
        </p:txBody>
      </p:sp>
    </p:spTree>
    <p:extLst>
      <p:ext uri="{BB962C8B-B14F-4D97-AF65-F5344CB8AC3E}">
        <p14:creationId xmlns:p14="http://schemas.microsoft.com/office/powerpoint/2010/main" val="204183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4A71455-0AFB-4BAB-9CB2-43BA0895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24" y="762000"/>
            <a:ext cx="8686801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MEAN VALUES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39A570-0154-44F1-B29C-93AC64D41130}"/>
              </a:ext>
            </a:extLst>
          </p:cNvPr>
          <p:cNvCxnSpPr/>
          <p:nvPr/>
        </p:nvCxnSpPr>
        <p:spPr>
          <a:xfrm>
            <a:off x="1217612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714A56F-7AB9-482B-90CE-005FF1E4B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240" y="1665536"/>
            <a:ext cx="3352800" cy="3599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EAA1A7-4673-436E-8CB8-B9C785CA4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412" y="1676400"/>
            <a:ext cx="3296827" cy="3653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408FF7-4235-4CED-851A-39014385D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991" y="1626098"/>
            <a:ext cx="3545653" cy="370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4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4A71455-0AFB-4BAB-9CB2-43BA0895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1" y="790575"/>
            <a:ext cx="8686801" cy="457200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MEAN VALUES CONT’D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9C3E77-3583-4D57-A527-5E76C183A1A1}"/>
              </a:ext>
            </a:extLst>
          </p:cNvPr>
          <p:cNvCxnSpPr/>
          <p:nvPr/>
        </p:nvCxnSpPr>
        <p:spPr>
          <a:xfrm>
            <a:off x="1217612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8416389-1C8B-40E0-BDC9-BBDDE2DEE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32" y="1640229"/>
            <a:ext cx="3233180" cy="36955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F5E770-9E31-4ADE-A0A7-43ED464B6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470" y="1687859"/>
            <a:ext cx="3363446" cy="36461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EB08EF-58BF-46FB-BEC8-2FC30743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286" y="1640229"/>
            <a:ext cx="3233180" cy="365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2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4A71455-0AFB-4BAB-9CB2-43BA0895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1" y="762000"/>
            <a:ext cx="8686801" cy="457200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MEAN VALUES CONT’D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C97533-CE6C-49D8-9607-631C1DCB5BBE}"/>
              </a:ext>
            </a:extLst>
          </p:cNvPr>
          <p:cNvCxnSpPr/>
          <p:nvPr/>
        </p:nvCxnSpPr>
        <p:spPr>
          <a:xfrm>
            <a:off x="1217612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685521E-9C7B-45E6-BE5B-24DBA79AD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697" y="1600200"/>
            <a:ext cx="3129641" cy="3809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D6D026-F4F7-4F6D-83FC-54CC9E3B3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2" y="1600200"/>
            <a:ext cx="3200400" cy="380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7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4A71455-0AFB-4BAB-9CB2-43BA0895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748751"/>
            <a:ext cx="8686801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chemeClr val="tx1"/>
                </a:solidFill>
              </a:rPr>
              <a:t>BOX PLOTS FOR PRICE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C97533-CE6C-49D8-9607-631C1DCB5BBE}"/>
              </a:ext>
            </a:extLst>
          </p:cNvPr>
          <p:cNvCxnSpPr/>
          <p:nvPr/>
        </p:nvCxnSpPr>
        <p:spPr>
          <a:xfrm>
            <a:off x="1217612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F9B98A4-E05C-4949-99DB-C7AC9BDF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1609724"/>
            <a:ext cx="3581400" cy="38002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C2985D-75C2-4A55-B2E3-155FCCC1C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112" y="1624012"/>
            <a:ext cx="3429000" cy="3609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7B0EBD-DF36-4EA0-B2AC-091DB80EE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413" y="1702899"/>
            <a:ext cx="3657600" cy="361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7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4A71455-0AFB-4BAB-9CB2-43BA0895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752475"/>
            <a:ext cx="8686801" cy="457200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BOX PLOTS CONT’D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C97533-CE6C-49D8-9607-631C1DCB5BBE}"/>
              </a:ext>
            </a:extLst>
          </p:cNvPr>
          <p:cNvCxnSpPr/>
          <p:nvPr/>
        </p:nvCxnSpPr>
        <p:spPr>
          <a:xfrm>
            <a:off x="1217612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D9B4789-A894-416D-B4AF-C5723BAF4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604962"/>
            <a:ext cx="4324350" cy="3600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8B155D-6166-4D54-8585-8E830D925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2" y="1604962"/>
            <a:ext cx="43243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4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4A71455-0AFB-4BAB-9CB2-43BA0895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42" y="747681"/>
            <a:ext cx="8686801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FEATURE SELECTION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C97533-CE6C-49D8-9607-631C1DCB5BBE}"/>
              </a:ext>
            </a:extLst>
          </p:cNvPr>
          <p:cNvCxnSpPr/>
          <p:nvPr/>
        </p:nvCxnSpPr>
        <p:spPr>
          <a:xfrm>
            <a:off x="1217612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F88F408-72C2-4DA0-8EA8-B7E4D732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0" y="1524000"/>
            <a:ext cx="7098063" cy="45234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0D45D6B-7CC1-448C-8CA5-0E3123457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772" y="1600200"/>
            <a:ext cx="3490913" cy="12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6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6C6A500-DA82-40B7-BA6D-41FD50E0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447861"/>
            <a:ext cx="8686801" cy="7620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Top Ten Features for Random Forest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2CF561-94BE-40F8-82A5-2EBE63943983}"/>
              </a:ext>
            </a:extLst>
          </p:cNvPr>
          <p:cNvCxnSpPr/>
          <p:nvPr/>
        </p:nvCxnSpPr>
        <p:spPr>
          <a:xfrm>
            <a:off x="1225549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D4097F6-F400-469F-8325-3C11D3DD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524000"/>
            <a:ext cx="2628900" cy="270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9AB9C7-F8C1-4CE7-9B1D-86E499AF3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1552575"/>
            <a:ext cx="4419600" cy="51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3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6C6A500-DA82-40B7-BA6D-41FD50E0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447861"/>
            <a:ext cx="8686801" cy="7620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Lowest Ten Features for Random Forest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2CF561-94BE-40F8-82A5-2EBE63943983}"/>
              </a:ext>
            </a:extLst>
          </p:cNvPr>
          <p:cNvCxnSpPr/>
          <p:nvPr/>
        </p:nvCxnSpPr>
        <p:spPr>
          <a:xfrm>
            <a:off x="1225549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200C0AB-A886-4E7B-92D6-E729B891A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1371600"/>
            <a:ext cx="4649214" cy="5324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C1526B-75A9-4D70-A58E-0D06D5655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12" y="1447800"/>
            <a:ext cx="28194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5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4A71455-0AFB-4BAB-9CB2-43BA0895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1" y="838200"/>
            <a:ext cx="8686801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MODEL SCORES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C97533-CE6C-49D8-9607-631C1DCB5BBE}"/>
              </a:ext>
            </a:extLst>
          </p:cNvPr>
          <p:cNvCxnSpPr/>
          <p:nvPr/>
        </p:nvCxnSpPr>
        <p:spPr>
          <a:xfrm>
            <a:off x="1217612" y="12954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B59304C-670E-4DB6-B9C9-C737B1FA8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612" y="1524001"/>
            <a:ext cx="4572000" cy="34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C9B0B2-D91B-4BBF-A8A8-FD6EEAFA93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6612" y="762000"/>
            <a:ext cx="4572000" cy="2905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F8538F-0238-4E29-9403-599FF59FF3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56397" y="2514600"/>
            <a:ext cx="4743450" cy="29648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8D3D8E0-F3FB-4BDC-8E26-C4C4441C7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284" y="4025859"/>
            <a:ext cx="1711328" cy="68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9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4A71455-0AFB-4BAB-9CB2-43BA0895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1" y="771525"/>
            <a:ext cx="8686801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FINDINGS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C97533-CE6C-49D8-9607-631C1DCB5BBE}"/>
              </a:ext>
            </a:extLst>
          </p:cNvPr>
          <p:cNvCxnSpPr/>
          <p:nvPr/>
        </p:nvCxnSpPr>
        <p:spPr>
          <a:xfrm>
            <a:off x="1217612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A5B4308-2576-40EE-880B-179283888376}"/>
              </a:ext>
            </a:extLst>
          </p:cNvPr>
          <p:cNvSpPr/>
          <p:nvPr/>
        </p:nvSpPr>
        <p:spPr>
          <a:xfrm>
            <a:off x="1065212" y="1600200"/>
            <a:ext cx="8075613" cy="360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Most important factors impacting price of housing in Melbourne are ranked as follows.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Building Area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South Metro region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Year built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Distance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Landsize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Rooms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East Metro region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Bathroom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Car space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6781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4A71455-0AFB-4BAB-9CB2-43BA0895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1" y="771525"/>
            <a:ext cx="8686801" cy="457200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FINDINGS CONT’D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C97533-CE6C-49D8-9607-631C1DCB5BBE}"/>
              </a:ext>
            </a:extLst>
          </p:cNvPr>
          <p:cNvCxnSpPr/>
          <p:nvPr/>
        </p:nvCxnSpPr>
        <p:spPr>
          <a:xfrm>
            <a:off x="1217612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A5B4308-2576-40EE-880B-179283888376}"/>
              </a:ext>
            </a:extLst>
          </p:cNvPr>
          <p:cNvSpPr/>
          <p:nvPr/>
        </p:nvSpPr>
        <p:spPr>
          <a:xfrm>
            <a:off x="1065212" y="1600200"/>
            <a:ext cx="8075613" cy="3781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E Vic, N Vic, W Vic appear to have  cheaper price,  large distance, large land size, more car space with 80’s and 90’s construction.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E Metro, N Metro, S Metro appears to have higher price, short distance, less land size, slightly less car space and 50’s, 60’s construction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SE Metro appears to be expensive at a distance with 2 car spaces and mid 70’s construction.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W Vic appears to be cheapest in price, 3</a:t>
            </a:r>
            <a:r>
              <a:rPr lang="en-US" baseline="30000" dirty="0"/>
              <a:t>rd</a:t>
            </a:r>
            <a:r>
              <a:rPr lang="en-US" dirty="0"/>
              <a:t> largest in distance, small land size, larger building area, more rooms, car spaces and less bathrooms.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supervised learning model appears to have high variance and low bias</a:t>
            </a:r>
          </a:p>
        </p:txBody>
      </p:sp>
    </p:spTree>
    <p:extLst>
      <p:ext uri="{BB962C8B-B14F-4D97-AF65-F5344CB8AC3E}">
        <p14:creationId xmlns:p14="http://schemas.microsoft.com/office/powerpoint/2010/main" val="232624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98612" y="685800"/>
            <a:ext cx="8686801" cy="5334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HISTOGRAMS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26CAFF-5024-46A0-92E5-B17C64121ED3}"/>
              </a:ext>
            </a:extLst>
          </p:cNvPr>
          <p:cNvCxnSpPr/>
          <p:nvPr/>
        </p:nvCxnSpPr>
        <p:spPr>
          <a:xfrm>
            <a:off x="1217612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124A631-665D-4AEE-8AC8-3B6138FC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524000"/>
            <a:ext cx="10211847" cy="335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40FCEA-5AEF-4370-BF79-025C9C123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2" y="113240"/>
            <a:ext cx="866775" cy="5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4A71455-0AFB-4BAB-9CB2-43BA0895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2" y="762000"/>
            <a:ext cx="8686801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HISTOGRAMS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CA36B-97B6-4206-822E-76C652C44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524000"/>
            <a:ext cx="10054481" cy="34099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60123E-BAA2-4B3A-946B-AA7FF2DF5745}"/>
              </a:ext>
            </a:extLst>
          </p:cNvPr>
          <p:cNvCxnSpPr/>
          <p:nvPr/>
        </p:nvCxnSpPr>
        <p:spPr>
          <a:xfrm>
            <a:off x="1217612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4A71455-0AFB-4BAB-9CB2-43BA0895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2" y="762000"/>
            <a:ext cx="8686801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HISTOGRAMS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1BA9D-1FCD-4EF5-8F9B-A024823B7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524000"/>
            <a:ext cx="10210800" cy="334616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4794B7-8CC9-45A3-AAD8-B5DFDBCBADE8}"/>
              </a:ext>
            </a:extLst>
          </p:cNvPr>
          <p:cNvCxnSpPr/>
          <p:nvPr/>
        </p:nvCxnSpPr>
        <p:spPr>
          <a:xfrm>
            <a:off x="1217612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8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4A71455-0AFB-4BAB-9CB2-43BA0895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2" y="762000"/>
            <a:ext cx="8686801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SCATTER PLOTS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A2AD70-86D3-466A-A26A-A2DD1D386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1452562"/>
            <a:ext cx="8648700" cy="395287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548D44-AF74-4CB6-A9D1-B696A3DCD69C}"/>
              </a:ext>
            </a:extLst>
          </p:cNvPr>
          <p:cNvCxnSpPr/>
          <p:nvPr/>
        </p:nvCxnSpPr>
        <p:spPr>
          <a:xfrm>
            <a:off x="1217612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51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4A71455-0AFB-4BAB-9CB2-43BA0895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2" y="747714"/>
            <a:ext cx="8686801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SCATTER PLOTS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E0A08A-C146-4BAD-B00E-9123A37C4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462087"/>
            <a:ext cx="8534400" cy="393382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F87DC9-FF8A-48A2-BF55-D4950D647D94}"/>
              </a:ext>
            </a:extLst>
          </p:cNvPr>
          <p:cNvCxnSpPr/>
          <p:nvPr/>
        </p:nvCxnSpPr>
        <p:spPr>
          <a:xfrm>
            <a:off x="1217612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0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4A71455-0AFB-4BAB-9CB2-43BA0895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2" y="762000"/>
            <a:ext cx="8686801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SCATTER PLOTS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A784D9-AA2C-40A0-809D-C5E570590E7D}"/>
              </a:ext>
            </a:extLst>
          </p:cNvPr>
          <p:cNvCxnSpPr/>
          <p:nvPr/>
        </p:nvCxnSpPr>
        <p:spPr>
          <a:xfrm>
            <a:off x="1217612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A25AD96-4ABE-4253-9F80-47BDA87FA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447800"/>
            <a:ext cx="85439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4A71455-0AFB-4BAB-9CB2-43BA0895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1" y="762000"/>
            <a:ext cx="8686801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HEAT MAP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58381E-3058-4597-BF90-62EE4A2BE9A1}"/>
              </a:ext>
            </a:extLst>
          </p:cNvPr>
          <p:cNvCxnSpPr/>
          <p:nvPr/>
        </p:nvCxnSpPr>
        <p:spPr>
          <a:xfrm>
            <a:off x="1217612" y="12192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1A603F0-D4EB-4AB0-8A4F-AC71E54D4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11" y="1524000"/>
            <a:ext cx="81534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1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722</TotalTime>
  <Words>284</Words>
  <Application>Microsoft Office PowerPoint</Application>
  <PresentationFormat>Custom</PresentationFormat>
  <Paragraphs>49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Franklin Gothic Medium</vt:lpstr>
      <vt:lpstr>Wingdings</vt:lpstr>
      <vt:lpstr>Business Contrast 16x9</vt:lpstr>
      <vt:lpstr>MELBOURNE </vt:lpstr>
      <vt:lpstr>PowerPoint Presentation</vt:lpstr>
      <vt:lpstr>HISTOGRAMS</vt:lpstr>
      <vt:lpstr>HISTOGRAMS</vt:lpstr>
      <vt:lpstr>HISTOGRAMS</vt:lpstr>
      <vt:lpstr>SCATTER PLOTS</vt:lpstr>
      <vt:lpstr>SCATTER PLOTS</vt:lpstr>
      <vt:lpstr>SCATTER PLOTS</vt:lpstr>
      <vt:lpstr>HEAT MAP</vt:lpstr>
      <vt:lpstr>REGIONS</vt:lpstr>
      <vt:lpstr>MEAN VALUES</vt:lpstr>
      <vt:lpstr>MEAN VALUES CONT’D</vt:lpstr>
      <vt:lpstr>MEAN VALUES CONT’D</vt:lpstr>
      <vt:lpstr>  BOX PLOTS FOR PRICE</vt:lpstr>
      <vt:lpstr>BOX PLOTS CONT’D</vt:lpstr>
      <vt:lpstr>FEATURE SELECTION  </vt:lpstr>
      <vt:lpstr>Top Ten Features for Random Forest</vt:lpstr>
      <vt:lpstr>Lowest Ten Features for Random Forest</vt:lpstr>
      <vt:lpstr>MODEL SCORES</vt:lpstr>
      <vt:lpstr>FINDINGS</vt:lpstr>
      <vt:lpstr>FINDINGS CONT’D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</dc:title>
  <dc:creator>Usman Shaikh</dc:creator>
  <cp:lastModifiedBy>Usman Shaikh</cp:lastModifiedBy>
  <cp:revision>58</cp:revision>
  <dcterms:created xsi:type="dcterms:W3CDTF">2018-10-11T20:14:23Z</dcterms:created>
  <dcterms:modified xsi:type="dcterms:W3CDTF">2019-01-12T17:19:36Z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