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6" r:id="rId7"/>
    <p:sldId id="267" r:id="rId8"/>
    <p:sldId id="259" r:id="rId9"/>
    <p:sldId id="261" r:id="rId10"/>
    <p:sldId id="262" r:id="rId11"/>
    <p:sldId id="265" r:id="rId12"/>
  </p:sldIdLst>
  <p:sldSz cx="9144000" cy="5143500"/>
  <p:notesSz cx="6858000" cy="9144000"/>
  <p:embeddedFontLst>
    <p:embeddedFont>
      <p:font typeface="Calibri" panose="020F0502020204030204"/>
      <p:regular r:id="rId16"/>
    </p:embeddedFont>
    <p:embeddedFont>
      <p:font typeface="Montserrat SemiBold"/>
      <p:regular r:id="rId17"/>
    </p:embeddedFont>
    <p:embeddedFont>
      <p:font typeface="Montserrat"/>
      <p:regular r:id="rId18"/>
    </p:embeddedFont>
    <p:embeddedFont>
      <p:font typeface="Montserrat ExtraBold"/>
      <p:bold r:id="rId19"/>
      <p:boldItalic r:id="rId20"/>
    </p:embeddedFont>
    <p:embeddedFont>
      <p:font typeface="Montserrat Medium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70" name="Google Shape;70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Noted: Function → bahasan di meet 4</a:t>
            </a:r>
            <a:endParaRPr lang="en-GB"/>
          </a:p>
        </p:txBody>
      </p:sp>
      <p:sp>
        <p:nvSpPr>
          <p:cNvPr id="76" name="Google Shape;76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" name="Google Shape;104;p1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9" name="Google Shape;129;p2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4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56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56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5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58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60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60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60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8"/>
          <p:cNvSpPr txBox="1"/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48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" name="Google Shape;17;p48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48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5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2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54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5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99923" cy="51749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/>
          <p:nvPr/>
        </p:nvSpPr>
        <p:spPr>
          <a:xfrm>
            <a:off x="2255500" y="2225275"/>
            <a:ext cx="4978800" cy="973500"/>
          </a:xfrm>
          <a:prstGeom prst="roundRect">
            <a:avLst>
              <a:gd name="adj" fmla="val 38182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US" altLang="en-GB" sz="2300" b="1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API Source </a:t>
            </a:r>
            <a:r>
              <a:rPr lang="en-GB" sz="2300" b="1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(Case</a:t>
            </a:r>
            <a:r>
              <a:rPr lang="en-US" altLang="en-GB" sz="2300" b="1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2</a:t>
            </a:r>
            <a:r>
              <a:rPr lang="en-GB" sz="2300" b="1">
                <a:solidFill>
                  <a:srgbClr val="07376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5057775" y="1249675"/>
            <a:ext cx="4843500" cy="743400"/>
          </a:xfrm>
          <a:prstGeom prst="roundRect">
            <a:avLst>
              <a:gd name="adj" fmla="val 37476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5275250" y="1339975"/>
            <a:ext cx="4107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r>
              <a:rPr lang="en-US" altLang="en-GB" sz="2200" b="1">
                <a:solidFill>
                  <a:srgbClr val="2F549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Overview</a:t>
            </a:r>
            <a:endParaRPr lang="en-US" altLang="en-GB" sz="2200" b="1" i="0" u="none" strike="noStrike" cap="none">
              <a:solidFill>
                <a:srgbClr val="2F549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146906" y="2115844"/>
            <a:ext cx="4364100" cy="323400"/>
          </a:xfrm>
          <a:prstGeom prst="roundRect">
            <a:avLst>
              <a:gd name="adj" fmla="val 50000"/>
            </a:avLst>
          </a:prstGeom>
          <a:solidFill>
            <a:srgbClr val="FFE599">
              <a:alpha val="75294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Montserrat"/>
              <a:buChar char="-"/>
            </a:pPr>
            <a:r>
              <a:rPr lang="en-GB" sz="1000" b="1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sz="1000" b="1" i="0" u="none" strike="noStrike" cap="non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155790" y="3339844"/>
            <a:ext cx="4364100" cy="332100"/>
          </a:xfrm>
          <a:prstGeom prst="roundRect">
            <a:avLst>
              <a:gd name="adj" fmla="val 50000"/>
            </a:avLst>
          </a:prstGeom>
          <a:solidFill>
            <a:srgbClr val="FFE599">
              <a:alpha val="75294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3556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Montserrat"/>
              <a:buChar char="-"/>
            </a:pPr>
            <a:r>
              <a:rPr lang="en-GB" sz="1000" b="1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Stack dan hasil</a:t>
            </a:r>
            <a:endParaRPr sz="1000" b="1" i="0" u="none" strike="noStrike" cap="non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146906" y="2920670"/>
            <a:ext cx="4364100" cy="323400"/>
          </a:xfrm>
          <a:prstGeom prst="roundRect">
            <a:avLst>
              <a:gd name="adj" fmla="val 50000"/>
            </a:avLst>
          </a:prstGeom>
          <a:solidFill>
            <a:srgbClr val="FFE599">
              <a:alpha val="75294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Montserrat"/>
              <a:buChar char="-"/>
            </a:pPr>
            <a:r>
              <a:rPr lang="en-GB" sz="1000" b="1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Airflow</a:t>
            </a:r>
            <a:endParaRPr sz="1000" b="1" i="0" u="none" strike="noStrike" cap="non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8999" y="551562"/>
            <a:ext cx="4902451" cy="3845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/>
          <p:nvPr/>
        </p:nvSpPr>
        <p:spPr>
          <a:xfrm>
            <a:off x="6146906" y="2504956"/>
            <a:ext cx="4364100" cy="323400"/>
          </a:xfrm>
          <a:prstGeom prst="roundRect">
            <a:avLst>
              <a:gd name="adj" fmla="val 50000"/>
            </a:avLst>
          </a:prstGeom>
          <a:solidFill>
            <a:srgbClr val="FFE599">
              <a:alpha val="7529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Montserrat"/>
              <a:buChar char="-"/>
            </a:pPr>
            <a:r>
              <a:rPr lang="en-GB" sz="1000" b="1">
                <a:solidFill>
                  <a:srgbClr val="1F3864"/>
                </a:solidFill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endParaRPr sz="1000" b="1" i="0" u="none" strike="noStrike" cap="none">
              <a:solidFill>
                <a:srgbClr val="1F38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-591725" y="1121575"/>
            <a:ext cx="5657700" cy="55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GB" sz="17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Tools</a:t>
            </a:r>
            <a:endParaRPr lang="en-US" altLang="en-GB" sz="17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996055" y="1733550"/>
            <a:ext cx="4638040" cy="488315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Montserrat Medium"/>
              <a:buNone/>
            </a:pPr>
            <a:r>
              <a:rPr lang="en-US" altLang="en-GB" sz="1100" b="1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 versi 3.8.10</a:t>
            </a:r>
            <a:endParaRPr lang="en-US" altLang="en-GB" sz="1100" b="1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996020" y="2283820"/>
            <a:ext cx="4638300" cy="701700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</a:pPr>
            <a:r>
              <a:rPr lang="en-US" altLang="en-GB" sz="1100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Library Python Yang digunakan : pandas, requests, json, datetime, pendulum, currency_converter</a:t>
            </a:r>
            <a:endParaRPr lang="en-US" altLang="en-GB" sz="1100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996055" y="3075940"/>
            <a:ext cx="4638040" cy="1670685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101600" lvl="0" indent="-2413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Wingdings" panose="05000000000000000000" charset="0"/>
              <a:buChar char="§"/>
            </a:pPr>
            <a:r>
              <a:rPr lang="en-US" sz="1100" b="0" i="0" u="none" strike="noStrike" cap="none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Pandas : digunakan untuk pemrosesan data</a:t>
            </a:r>
            <a:endParaRPr lang="en-US" sz="1100" b="0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101600" lvl="0" indent="-2413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Wingdings" panose="05000000000000000000" charset="0"/>
              <a:buChar char="§"/>
            </a:pPr>
            <a:r>
              <a:rPr lang="en-US" sz="1100" b="0" i="0" u="none" strike="noStrike" cap="none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Request : digunakan untuk get data API</a:t>
            </a:r>
            <a:endParaRPr lang="en-US" sz="1100" b="0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101600" lvl="0" indent="-2413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Wingdings" panose="05000000000000000000" charset="0"/>
              <a:buChar char="§"/>
            </a:pPr>
            <a:r>
              <a:rPr lang="en-US" sz="1100" b="0" i="0" u="none" strike="noStrike" cap="none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json_normalize : digunakan untuk proses trasformasi data json ke pandas datframe.</a:t>
            </a:r>
            <a:endParaRPr lang="en-US" sz="1100" b="0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101600" lvl="0" indent="-2413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Wingdings" panose="05000000000000000000" charset="0"/>
              <a:buChar char="§"/>
            </a:pPr>
            <a:r>
              <a:rPr lang="en-US" sz="1100" b="0" i="0" u="none" strike="noStrike" cap="none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datetime : digunakan untuk traformasi format tanggal</a:t>
            </a:r>
            <a:endParaRPr lang="en-US" sz="1100" b="0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101600" lvl="0" indent="-2413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Wingdings" panose="05000000000000000000" charset="0"/>
              <a:buChar char="§"/>
            </a:pPr>
            <a:r>
              <a:rPr lang="en-US" sz="1100" b="0" i="0" u="none" strike="noStrike" cap="none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pendulum : digunakan untuk convert timezone.</a:t>
            </a:r>
            <a:endParaRPr lang="en-US" sz="1100" b="0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350" y="1733344"/>
            <a:ext cx="2828800" cy="28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-591725" y="1121575"/>
            <a:ext cx="5657700" cy="55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GB" sz="17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Tools</a:t>
            </a:r>
            <a:endParaRPr lang="en-US" altLang="en-GB" sz="17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996055" y="1733550"/>
            <a:ext cx="4638040" cy="488315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Montserrat Medium"/>
              <a:buNone/>
            </a:pPr>
            <a:r>
              <a:rPr lang="en-US" altLang="en-GB" sz="1100" b="1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Apache Airflow</a:t>
            </a:r>
            <a:endParaRPr lang="en-US" altLang="en-GB" sz="1100" b="1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996020" y="2283820"/>
            <a:ext cx="4638300" cy="701700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</a:pPr>
            <a:r>
              <a:rPr lang="en-US" altLang="en-GB" sz="1100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Apache Airflow digunakan untuk penjadwalan (Scheduler) pemrosesan data API.</a:t>
            </a:r>
            <a:endParaRPr lang="en-US" altLang="en-GB" sz="1100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350" y="1733344"/>
            <a:ext cx="2828800" cy="28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rcRect t="13196" r="961" b="5376"/>
          <a:stretch>
            <a:fillRect/>
          </a:stretch>
        </p:blipFill>
        <p:spPr>
          <a:xfrm>
            <a:off x="4067810" y="3075940"/>
            <a:ext cx="4227195" cy="1954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-591725" y="1121575"/>
            <a:ext cx="5657700" cy="55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GB" sz="17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Tools</a:t>
            </a:r>
            <a:endParaRPr lang="en-US" altLang="en-GB" sz="17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996055" y="1733550"/>
            <a:ext cx="4638040" cy="488315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Montserrat Medium"/>
              <a:buNone/>
            </a:pPr>
            <a:r>
              <a:rPr lang="en-US" altLang="en-GB" sz="1100" b="1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Google Cloud Platform</a:t>
            </a:r>
            <a:endParaRPr lang="en-US" altLang="en-GB" sz="1100" b="1" i="0" u="none" strike="noStrike" cap="none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996020" y="2283820"/>
            <a:ext cx="4638300" cy="701700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450" marR="101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</a:pPr>
            <a:r>
              <a:rPr lang="en-US" altLang="en-GB" sz="1100">
                <a:solidFill>
                  <a:srgbClr val="00206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Service Google Cloud Platform yang digunakan : Google Cloud Storage, Google Bigquery, Google Cloud Composer</a:t>
            </a:r>
            <a:endParaRPr lang="en-US" altLang="en-GB" sz="1100">
              <a:solidFill>
                <a:srgbClr val="00206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350" y="1733344"/>
            <a:ext cx="2828800" cy="283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-946" t="13989" r="56454" b="29551"/>
          <a:stretch>
            <a:fillRect/>
          </a:stretch>
        </p:blipFill>
        <p:spPr>
          <a:xfrm>
            <a:off x="3995420" y="3075940"/>
            <a:ext cx="2385695" cy="1593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 t="11433" r="61900" b="25737"/>
          <a:stretch>
            <a:fillRect/>
          </a:stretch>
        </p:blipFill>
        <p:spPr>
          <a:xfrm>
            <a:off x="6588125" y="3075940"/>
            <a:ext cx="2016760" cy="1584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4211250" y="847125"/>
            <a:ext cx="5325900" cy="460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GB" sz="17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Workflow</a:t>
            </a:r>
            <a:endParaRPr lang="en-US" altLang="en-GB" sz="17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9900" y="1307625"/>
            <a:ext cx="3294525" cy="32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Final Project Api Lo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1972310"/>
            <a:ext cx="5144770" cy="2021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0500" y="239732"/>
            <a:ext cx="4883125" cy="25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-286925" y="1121575"/>
            <a:ext cx="3793200" cy="55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GB" sz="17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Setting Airflow</a:t>
            </a:r>
            <a:endParaRPr lang="en-US" altLang="en-GB" sz="17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509775" y="1796425"/>
            <a:ext cx="3999900" cy="504000"/>
          </a:xfrm>
          <a:prstGeom prst="rect">
            <a:avLst/>
          </a:prstGeom>
          <a:solidFill>
            <a:srgbClr val="FFE599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Arial" panose="020B0604020202020204"/>
              <a:buChar char="•"/>
            </a:pPr>
            <a:r>
              <a:rPr lang="en-US" altLang="en-GB" sz="1100" b="0" i="0" u="none" strike="noStrike" cap="none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Time Job Scheduler :  @hourly ( 1 jam sekali )</a:t>
            </a:r>
            <a:endParaRPr lang="en-US" altLang="en-GB" sz="1100" b="0" i="0" u="none" strike="noStrike" cap="none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599435" y="1594988"/>
            <a:ext cx="3945600" cy="38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altLang="en-GB" sz="1300" b="1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Airflow</a:t>
            </a:r>
            <a:endParaRPr lang="en-US" altLang="en-GB" sz="1300" b="1" i="1" u="none" strike="noStrike" cap="none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1174350" y="2979575"/>
            <a:ext cx="2179524" cy="16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509775" y="2406025"/>
            <a:ext cx="3999900" cy="504000"/>
          </a:xfrm>
          <a:prstGeom prst="rect">
            <a:avLst/>
          </a:prstGeom>
          <a:solidFill>
            <a:srgbClr val="FFE599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100"/>
              <a:buFont typeface="Arial" panose="020B0604020202020204"/>
              <a:buChar char="•"/>
            </a:pPr>
            <a:r>
              <a:rPr lang="en-US" altLang="en-GB" sz="110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TimeZone : WIB </a:t>
            </a:r>
            <a:endParaRPr lang="en-US" altLang="en-GB" sz="1100" b="0" i="0" u="none" strike="noStrike" cap="none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 descr="airflo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90" y="1996440"/>
            <a:ext cx="414909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547200" y="933050"/>
            <a:ext cx="8111100" cy="3670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95775" y="3415125"/>
            <a:ext cx="2170526" cy="169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2929500" y="76200"/>
            <a:ext cx="5730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 FUNDAMENTAL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5370900" y="625100"/>
            <a:ext cx="4296900" cy="55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D966"/>
              </a:gs>
              <a:gs pos="100000">
                <a:srgbClr val="F1C232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177800" marR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altLang="en-GB" sz="1500">
                <a:solidFill>
                  <a:srgbClr val="1C458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BigQuery Dataset</a:t>
            </a:r>
            <a:endParaRPr lang="en-US" altLang="en-GB" sz="1500" b="0" i="0" u="none" strike="noStrike" cap="none">
              <a:solidFill>
                <a:srgbClr val="1C458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1F38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1F38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" name="Picture 0" descr="bigqueryData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1279525"/>
            <a:ext cx="6918325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60425" y="-33987"/>
            <a:ext cx="9264850" cy="52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5"/>
          <p:cNvSpPr txBox="1"/>
          <p:nvPr/>
        </p:nvSpPr>
        <p:spPr>
          <a:xfrm>
            <a:off x="6600825" y="4713732"/>
            <a:ext cx="20574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fld>
            <a:endParaRPr sz="1100" b="1" i="0" u="none" strike="noStrike" cap="non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" name="Google Shape;189;p45"/>
          <p:cNvSpPr txBox="1"/>
          <p:nvPr/>
        </p:nvSpPr>
        <p:spPr>
          <a:xfrm>
            <a:off x="2233952" y="2418975"/>
            <a:ext cx="45000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Montserrat SemiBold"/>
              <a:buNone/>
            </a:pPr>
            <a:endParaRPr sz="3000" b="0" i="0" u="none" strike="noStrike" cap="none">
              <a:solidFill>
                <a:srgbClr val="7B02C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0" name="Google Shape;190;p45"/>
          <p:cNvSpPr txBox="1"/>
          <p:nvPr/>
        </p:nvSpPr>
        <p:spPr>
          <a:xfrm>
            <a:off x="2614950" y="2409813"/>
            <a:ext cx="38271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3600" b="0" i="0" u="none" strike="noStrike" cap="none">
                <a:solidFill>
                  <a:srgbClr val="0563C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 </a:t>
            </a:r>
            <a:endParaRPr sz="3600" b="0" i="0" u="none" strike="noStrike" cap="none">
              <a:solidFill>
                <a:srgbClr val="0563C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WPS Presentation</Application>
  <PresentationFormat/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Montserrat SemiBold</vt:lpstr>
      <vt:lpstr>Montserrat</vt:lpstr>
      <vt:lpstr>Montserrat ExtraBold</vt:lpstr>
      <vt:lpstr>Montserrat Medium</vt:lpstr>
      <vt:lpstr>Courier New</vt:lpstr>
      <vt:lpstr>Microsoft YaHei</vt:lpstr>
      <vt:lpstr>Arial Unicode MS</vt:lpstr>
      <vt:lpstr>Wingdings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azino</cp:lastModifiedBy>
  <cp:revision>33</cp:revision>
  <dcterms:created xsi:type="dcterms:W3CDTF">2022-12-22T10:30:49Z</dcterms:created>
  <dcterms:modified xsi:type="dcterms:W3CDTF">2022-12-22T11:36:56Z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5B854B7EB8DF4EF185CF606FE032B687</vt:lpwstr>
  </property>
  <property fmtid="{D5CDD505-2E9C-101B-9397-08002B2CF9AE}" pid="3" name="KSOProductBuildVer">
    <vt:lpwstr>1033-11.2.0.11440</vt:lpwstr>
  </property>
</Properties>
</file>