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4574" r:id="rId3"/>
    <p:sldId id="2349" r:id="rId4"/>
    <p:sldId id="2571" r:id="rId5"/>
    <p:sldId id="2180" r:id="rId6"/>
    <p:sldId id="2181" r:id="rId7"/>
    <p:sldId id="2653" r:id="rId8"/>
    <p:sldId id="2791" r:id="rId9"/>
    <p:sldId id="4581" r:id="rId10"/>
    <p:sldId id="2792" r:id="rId11"/>
    <p:sldId id="4606" r:id="rId12"/>
    <p:sldId id="2654" r:id="rId13"/>
    <p:sldId id="26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 custT="1"/>
      <dgm:spPr>
        <a:xfrm>
          <a:off x="1170542" y="1813501"/>
          <a:ext cx="2708544" cy="1097396"/>
        </a:xfrm>
      </dgm:spPr>
      <dgm:t>
        <a:bodyPr/>
        <a:lstStyle/>
        <a:p>
          <a:r>
            <a: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Implementation</a:t>
          </a:r>
          <a:br>
            <a:rPr lang="id-ID" sz="27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(New System)</a:t>
          </a:r>
          <a:endParaRPr lang="en-US" sz="2000" i="1" dirty="0">
            <a:solidFill>
              <a:srgbClr val="00B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 custT="1"/>
      <dgm:spPr>
        <a:xfrm>
          <a:off x="3181635" y="3625307"/>
          <a:ext cx="2309969" cy="1097396"/>
        </a:xfrm>
      </dgm:spPr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Design</a:t>
          </a:r>
          <a:br>
            <a:rPr lang="id-ID" sz="2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</a:t>
          </a:r>
          <a:r>
            <a:rPr lang="id-ID" sz="2000" i="1" dirty="0" err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Specification</a:t>
          </a:r>
          <a:r>
            <a:rPr lang="id-ID" sz="20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)</a:t>
          </a:r>
          <a:endParaRPr lang="en-US" sz="2000" i="1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 custT="1"/>
      <dgm:spPr>
        <a:xfrm>
          <a:off x="4876973" y="1813501"/>
          <a:ext cx="2542904" cy="1097396"/>
        </a:xfrm>
      </dgm:spPr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Analysis</a:t>
          </a:r>
          <a:br>
            <a:rPr lang="id-ID" sz="2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</a:t>
          </a:r>
          <a:r>
            <a:rPr lang="id-ID" sz="2000" i="1" dirty="0" err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Specification</a:t>
          </a:r>
          <a:r>
            <a:rPr lang="id-ID" sz="20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)</a:t>
          </a:r>
          <a:endParaRPr lang="en-US" sz="2000" i="1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 custT="1"/>
      <dgm:spPr>
        <a:xfrm>
          <a:off x="3102099" y="1695"/>
          <a:ext cx="2469041" cy="1097396"/>
        </a:xfrm>
      </dgm:spPr>
      <dgm:t>
        <a:bodyPr/>
        <a:lstStyle/>
        <a:p>
          <a:r>
            <a: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Planning</a:t>
          </a:r>
          <a:endParaRPr lang="id-ID" sz="28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  <a:p>
          <a:r>
            <a:rPr lang="id-ID" sz="20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Proposal)</a:t>
          </a:r>
          <a:endParaRPr lang="en-US" sz="2000" i="1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69262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</dgm:pt>
    <dgm:pt modelId="{28358C13-D8CC-4AD2-A7BF-1189D1A964E3}" type="pres">
      <dgm:prSet presAssocID="{C80A8738-ACA8-4E35-A7C5-DA04AA9E6147}" presName="node" presStyleLbl="node1" presStyleIdx="1" presStyleCnt="4" custScaleX="174326">
        <dgm:presLayoutVars>
          <dgm:bulletEnabled val="1"/>
        </dgm:presLayoutVars>
      </dgm:prSet>
      <dgm:spPr>
        <a:prstGeom prst="roundRect">
          <a:avLst/>
        </a:prstGeom>
      </dgm:spPr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</dgm:pt>
    <dgm:pt modelId="{E5B85177-67DC-46B9-9178-4FD74108A018}" type="pres">
      <dgm:prSet presAssocID="{8B338C84-75DE-490B-B7BD-E14CF644700D}" presName="node" presStyleLbl="node1" presStyleIdx="2" presStyleCnt="4" custScaleX="158357">
        <dgm:presLayoutVars>
          <dgm:bulletEnabled val="1"/>
        </dgm:presLayoutVars>
      </dgm:prSet>
      <dgm:spPr>
        <a:prstGeom prst="roundRect">
          <a:avLst/>
        </a:prstGeom>
      </dgm:spPr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</dgm:pt>
    <dgm:pt modelId="{780DDDCB-B12F-428D-A586-90FD6F79F55C}" type="pres">
      <dgm:prSet presAssocID="{26B28433-06D5-4A6C-A5BD-D422E2368D1C}" presName="node" presStyleLbl="node1" presStyleIdx="3" presStyleCnt="4" custScaleX="185681">
        <dgm:presLayoutVars>
          <dgm:bulletEnabled val="1"/>
        </dgm:presLayoutVars>
      </dgm:prSet>
      <dgm:spPr>
        <a:prstGeom prst="roundRect">
          <a:avLst/>
        </a:prstGeom>
      </dgm:spPr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</dgm:pt>
  </dgm:ptLst>
  <dgm:cxnLst>
    <dgm:cxn modelId="{B64E7C0D-EBDA-413A-9C2C-545D890F3561}" type="presOf" srcId="{CC63CE4D-9440-4F4D-8A92-796B92B85288}" destId="{D2CA6A8E-22C6-4F9F-B88D-7C12E5956E50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A049B427-E194-407B-9AFD-C5E8E434BE7D}" type="presOf" srcId="{6BAC6641-6F16-42C7-9628-222D46D6B99E}" destId="{396D247C-7331-400F-88B3-FB5C75DEFBD2}" srcOrd="0" destOrd="0" presId="urn:microsoft.com/office/officeart/2005/8/layout/cycle5"/>
    <dgm:cxn modelId="{1176DF61-6B74-49BA-88FA-5E780AC85002}" type="presOf" srcId="{5E05B78C-094A-4509-9654-09D2F26F3FFD}" destId="{47F33915-6B3B-401C-B50F-B22A754E2EF7}" srcOrd="0" destOrd="0" presId="urn:microsoft.com/office/officeart/2005/8/layout/cycle5"/>
    <dgm:cxn modelId="{8020F048-2BBA-40EB-B920-CB553759E62E}" type="presOf" srcId="{C80A8738-ACA8-4E35-A7C5-DA04AA9E6147}" destId="{28358C13-D8CC-4AD2-A7BF-1189D1A964E3}" srcOrd="0" destOrd="0" presId="urn:microsoft.com/office/officeart/2005/8/layout/cycle5"/>
    <dgm:cxn modelId="{BEED206A-180D-49F1-899E-BC7CCB5965CB}" type="presOf" srcId="{26B28433-06D5-4A6C-A5BD-D422E2368D1C}" destId="{780DDDCB-B12F-428D-A586-90FD6F79F55C}" srcOrd="0" destOrd="0" presId="urn:microsoft.com/office/officeart/2005/8/layout/cycle5"/>
    <dgm:cxn modelId="{BEFE9971-F4D4-473E-A906-2D7C5B02791B}" type="presOf" srcId="{8B338C84-75DE-490B-B7BD-E14CF644700D}" destId="{E5B85177-67DC-46B9-9178-4FD74108A018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E2332F98-BC32-4264-9C2A-00E846BCB394}" type="presOf" srcId="{B1E169FA-2675-4029-A163-F457E76F545E}" destId="{498F4E31-E423-4928-A28F-F71BD81A544F}" srcOrd="0" destOrd="0" presId="urn:microsoft.com/office/officeart/2005/8/layout/cycle5"/>
    <dgm:cxn modelId="{C1BEDF9A-1C40-485A-9C80-A18DF7EC6B39}" type="presOf" srcId="{98110A4D-3F5E-4135-8A9F-CAF8BD865382}" destId="{0A3A9FBE-F7C6-41D0-A2A8-F50B183ED97D}" srcOrd="0" destOrd="0" presId="urn:microsoft.com/office/officeart/2005/8/layout/cycle5"/>
    <dgm:cxn modelId="{7CAEDDB0-3AAD-4479-B36F-B19D48C8B32A}" type="presOf" srcId="{746407FD-1023-4207-8A6F-8D6782650E11}" destId="{256E3A91-2E2F-4ED9-A28A-3DA97D5742E3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85FF9C8F-626E-4AF1-AA3B-D9D0C4316B01}" type="presParOf" srcId="{0A3A9FBE-F7C6-41D0-A2A8-F50B183ED97D}" destId="{256E3A91-2E2F-4ED9-A28A-3DA97D5742E3}" srcOrd="0" destOrd="0" presId="urn:microsoft.com/office/officeart/2005/8/layout/cycle5"/>
    <dgm:cxn modelId="{97A50F0D-9146-4051-AF28-E07B1296C0A9}" type="presParOf" srcId="{0A3A9FBE-F7C6-41D0-A2A8-F50B183ED97D}" destId="{8B1A1E44-0CA3-47B4-B36D-323702FD4456}" srcOrd="1" destOrd="0" presId="urn:microsoft.com/office/officeart/2005/8/layout/cycle5"/>
    <dgm:cxn modelId="{BA64F2A8-EAA1-428F-805C-E2C4B7CE8C23}" type="presParOf" srcId="{0A3A9FBE-F7C6-41D0-A2A8-F50B183ED97D}" destId="{47F33915-6B3B-401C-B50F-B22A754E2EF7}" srcOrd="2" destOrd="0" presId="urn:microsoft.com/office/officeart/2005/8/layout/cycle5"/>
    <dgm:cxn modelId="{63526FBA-9934-4B44-BBAB-863B6B12C9DA}" type="presParOf" srcId="{0A3A9FBE-F7C6-41D0-A2A8-F50B183ED97D}" destId="{28358C13-D8CC-4AD2-A7BF-1189D1A964E3}" srcOrd="3" destOrd="0" presId="urn:microsoft.com/office/officeart/2005/8/layout/cycle5"/>
    <dgm:cxn modelId="{966D2E87-5AB6-4D0F-8B8A-AF973ACA848D}" type="presParOf" srcId="{0A3A9FBE-F7C6-41D0-A2A8-F50B183ED97D}" destId="{7A773DDB-9EA6-40D0-908C-5A4C420FC715}" srcOrd="4" destOrd="0" presId="urn:microsoft.com/office/officeart/2005/8/layout/cycle5"/>
    <dgm:cxn modelId="{CF2F98F2-027C-4E3F-ACB6-6D2BB10135F3}" type="presParOf" srcId="{0A3A9FBE-F7C6-41D0-A2A8-F50B183ED97D}" destId="{396D247C-7331-400F-88B3-FB5C75DEFBD2}" srcOrd="5" destOrd="0" presId="urn:microsoft.com/office/officeart/2005/8/layout/cycle5"/>
    <dgm:cxn modelId="{BF56D1DE-5572-435D-AC41-5CAA48C32A9F}" type="presParOf" srcId="{0A3A9FBE-F7C6-41D0-A2A8-F50B183ED97D}" destId="{E5B85177-67DC-46B9-9178-4FD74108A018}" srcOrd="6" destOrd="0" presId="urn:microsoft.com/office/officeart/2005/8/layout/cycle5"/>
    <dgm:cxn modelId="{BD4C4FD7-13E0-4971-AADF-AAF4AA073397}" type="presParOf" srcId="{0A3A9FBE-F7C6-41D0-A2A8-F50B183ED97D}" destId="{35D7A730-924C-49C3-A7BA-CD89FCBCE1AC}" srcOrd="7" destOrd="0" presId="urn:microsoft.com/office/officeart/2005/8/layout/cycle5"/>
    <dgm:cxn modelId="{E0748C6A-CBC1-456E-8ADF-A7325B0D56CB}" type="presParOf" srcId="{0A3A9FBE-F7C6-41D0-A2A8-F50B183ED97D}" destId="{D2CA6A8E-22C6-4F9F-B88D-7C12E5956E50}" srcOrd="8" destOrd="0" presId="urn:microsoft.com/office/officeart/2005/8/layout/cycle5"/>
    <dgm:cxn modelId="{E240C6A9-EB6A-4AFC-A6DA-D6A22CC96E77}" type="presParOf" srcId="{0A3A9FBE-F7C6-41D0-A2A8-F50B183ED97D}" destId="{780DDDCB-B12F-428D-A586-90FD6F79F55C}" srcOrd="9" destOrd="0" presId="urn:microsoft.com/office/officeart/2005/8/layout/cycle5"/>
    <dgm:cxn modelId="{835A1A50-F4C1-4144-AFB5-FF978685F5CF}" type="presParOf" srcId="{0A3A9FBE-F7C6-41D0-A2A8-F50B183ED97D}" destId="{27501DD9-B23B-4A6C-B19F-BEDC210774CB}" srcOrd="10" destOrd="0" presId="urn:microsoft.com/office/officeart/2005/8/layout/cycle5"/>
    <dgm:cxn modelId="{E608FB71-5914-4328-B070-18D4E8D4372B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91640-DE09-469A-B473-02E730D2221D}" type="doc">
      <dgm:prSet loTypeId="urn:microsoft.com/office/officeart/2005/8/layout/arrow4" loCatId="relationship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id-ID"/>
        </a:p>
      </dgm:t>
    </dgm:pt>
    <dgm:pt modelId="{9890A753-5EC6-4F41-A179-F506704DE0BA}">
      <dgm:prSet phldrT="[Text]" custT="1"/>
      <dgm:spPr/>
      <dgm:t>
        <a:bodyPr/>
        <a:lstStyle/>
        <a:p>
          <a:r>
            <a:rPr lang="en-US" sz="2000" dirty="0">
              <a:solidFill>
                <a:schemeClr val="accent2">
                  <a:lumMod val="50000"/>
                </a:schemeClr>
              </a:solidFill>
            </a:rPr>
            <a:t>More Prescriptive/</a:t>
          </a:r>
          <a:br>
            <a:rPr lang="en-US" sz="2000" dirty="0">
              <a:solidFill>
                <a:schemeClr val="accent2">
                  <a:lumMod val="50000"/>
                </a:schemeClr>
              </a:solidFill>
            </a:rPr>
          </a:br>
          <a:r>
            <a:rPr lang="en-US" sz="2000" dirty="0">
              <a:solidFill>
                <a:schemeClr val="accent2">
                  <a:lumMod val="50000"/>
                </a:schemeClr>
              </a:solidFill>
            </a:rPr>
            <a:t>Documentation</a:t>
          </a:r>
          <a:endParaRPr lang="id-ID" sz="2000" dirty="0">
            <a:solidFill>
              <a:schemeClr val="accent2">
                <a:lumMod val="50000"/>
              </a:schemeClr>
            </a:solidFill>
          </a:endParaRPr>
        </a:p>
      </dgm:t>
    </dgm:pt>
    <dgm:pt modelId="{935AB2A8-90D8-41DC-BFE9-4CE4134EA731}" type="parTrans" cxnId="{E6FD23EE-C4AC-447B-A599-C3C02142A893}">
      <dgm:prSet/>
      <dgm:spPr/>
      <dgm:t>
        <a:bodyPr/>
        <a:lstStyle/>
        <a:p>
          <a:endParaRPr lang="id-ID"/>
        </a:p>
      </dgm:t>
    </dgm:pt>
    <dgm:pt modelId="{BD2727ED-F2C8-4C27-8AF6-BC854BA7422F}" type="sibTrans" cxnId="{E6FD23EE-C4AC-447B-A599-C3C02142A893}">
      <dgm:prSet/>
      <dgm:spPr/>
      <dgm:t>
        <a:bodyPr/>
        <a:lstStyle/>
        <a:p>
          <a:endParaRPr lang="id-ID"/>
        </a:p>
      </dgm:t>
    </dgm:pt>
    <dgm:pt modelId="{251A5DEB-E8A8-4317-9FCC-F6CEA22C259D}">
      <dgm:prSet phldrT="[Text]" custT="1"/>
      <dgm:spPr/>
      <dgm:t>
        <a:bodyPr/>
        <a:lstStyle/>
        <a:p>
          <a:r>
            <a:rPr lang="en-US" sz="2000" dirty="0">
              <a:solidFill>
                <a:schemeClr val="accent2">
                  <a:lumMod val="75000"/>
                </a:schemeClr>
              </a:solidFill>
            </a:rPr>
            <a:t>More</a:t>
          </a:r>
          <a:br>
            <a:rPr lang="en-US" sz="2000" dirty="0">
              <a:solidFill>
                <a:schemeClr val="accent2">
                  <a:lumMod val="75000"/>
                </a:schemeClr>
              </a:solidFill>
            </a:rPr>
          </a:br>
          <a:r>
            <a:rPr lang="en-US" sz="2000" dirty="0">
              <a:solidFill>
                <a:schemeClr val="accent2">
                  <a:lumMod val="75000"/>
                </a:schemeClr>
              </a:solidFill>
            </a:rPr>
            <a:t>Adaptive/</a:t>
          </a:r>
          <a:br>
            <a:rPr lang="en-US" sz="2000" dirty="0">
              <a:solidFill>
                <a:schemeClr val="accent2">
                  <a:lumMod val="75000"/>
                </a:schemeClr>
              </a:solidFill>
            </a:rPr>
          </a:br>
          <a:r>
            <a:rPr lang="en-US" sz="1900" dirty="0">
              <a:solidFill>
                <a:schemeClr val="accent2">
                  <a:lumMod val="75000"/>
                </a:schemeClr>
              </a:solidFill>
            </a:rPr>
            <a:t>Communication</a:t>
          </a:r>
          <a:endParaRPr lang="id-ID" sz="1900" dirty="0">
            <a:solidFill>
              <a:schemeClr val="accent2">
                <a:lumMod val="75000"/>
              </a:schemeClr>
            </a:solidFill>
          </a:endParaRPr>
        </a:p>
      </dgm:t>
    </dgm:pt>
    <dgm:pt modelId="{F895986C-9D59-447F-90FC-85C12CDAB7E3}" type="parTrans" cxnId="{C8FE35CE-B814-4547-A384-F80A50B6327A}">
      <dgm:prSet/>
      <dgm:spPr/>
      <dgm:t>
        <a:bodyPr/>
        <a:lstStyle/>
        <a:p>
          <a:endParaRPr lang="id-ID"/>
        </a:p>
      </dgm:t>
    </dgm:pt>
    <dgm:pt modelId="{BFAF1B02-060C-417D-8B9A-6B0A481822A5}" type="sibTrans" cxnId="{C8FE35CE-B814-4547-A384-F80A50B6327A}">
      <dgm:prSet/>
      <dgm:spPr/>
      <dgm:t>
        <a:bodyPr/>
        <a:lstStyle/>
        <a:p>
          <a:endParaRPr lang="id-ID"/>
        </a:p>
      </dgm:t>
    </dgm:pt>
    <dgm:pt modelId="{3FEA5160-AEF7-45DB-9EA3-01DF50A6F86D}" type="pres">
      <dgm:prSet presAssocID="{B1591640-DE09-469A-B473-02E730D2221D}" presName="compositeShape" presStyleCnt="0">
        <dgm:presLayoutVars>
          <dgm:chMax val="2"/>
          <dgm:dir/>
          <dgm:resizeHandles val="exact"/>
        </dgm:presLayoutVars>
      </dgm:prSet>
      <dgm:spPr/>
    </dgm:pt>
    <dgm:pt modelId="{55941A50-EC32-4F7A-B9E2-EFC969868B72}" type="pres">
      <dgm:prSet presAssocID="{9890A753-5EC6-4F41-A179-F506704DE0BA}" presName="upArrow" presStyleLbl="node1" presStyleIdx="0" presStyleCnt="2"/>
      <dgm:spPr/>
    </dgm:pt>
    <dgm:pt modelId="{6231B113-1087-45F6-AF44-C906E7A8E445}" type="pres">
      <dgm:prSet presAssocID="{9890A753-5EC6-4F41-A179-F506704DE0BA}" presName="upArrowText" presStyleLbl="revTx" presStyleIdx="0" presStyleCnt="2" custScaleX="178571" custLinFactNeighborX="10785" custLinFactNeighborY="-1043">
        <dgm:presLayoutVars>
          <dgm:chMax val="0"/>
          <dgm:bulletEnabled val="1"/>
        </dgm:presLayoutVars>
      </dgm:prSet>
      <dgm:spPr/>
    </dgm:pt>
    <dgm:pt modelId="{5C16697D-6B0A-47CB-8A14-E5FC309781E2}" type="pres">
      <dgm:prSet presAssocID="{251A5DEB-E8A8-4317-9FCC-F6CEA22C259D}" presName="downArrow" presStyleLbl="node1" presStyleIdx="1" presStyleCnt="2"/>
      <dgm:spPr/>
    </dgm:pt>
    <dgm:pt modelId="{B274E278-3046-4D14-BB97-E6C36D95240D}" type="pres">
      <dgm:prSet presAssocID="{251A5DEB-E8A8-4317-9FCC-F6CEA22C259D}" presName="downArrowText" presStyleLbl="revTx" presStyleIdx="1" presStyleCnt="2" custScaleX="178571">
        <dgm:presLayoutVars>
          <dgm:chMax val="0"/>
          <dgm:bulletEnabled val="1"/>
        </dgm:presLayoutVars>
      </dgm:prSet>
      <dgm:spPr/>
    </dgm:pt>
  </dgm:ptLst>
  <dgm:cxnLst>
    <dgm:cxn modelId="{927F5C40-C850-4481-9710-F92F2A457B4A}" type="presOf" srcId="{9890A753-5EC6-4F41-A179-F506704DE0BA}" destId="{6231B113-1087-45F6-AF44-C906E7A8E445}" srcOrd="0" destOrd="0" presId="urn:microsoft.com/office/officeart/2005/8/layout/arrow4"/>
    <dgm:cxn modelId="{00225684-B68E-4A5D-8622-39598E0133EA}" type="presOf" srcId="{251A5DEB-E8A8-4317-9FCC-F6CEA22C259D}" destId="{B274E278-3046-4D14-BB97-E6C36D95240D}" srcOrd="0" destOrd="0" presId="urn:microsoft.com/office/officeart/2005/8/layout/arrow4"/>
    <dgm:cxn modelId="{5B8AB39C-5729-486A-850F-92E5C87B83FA}" type="presOf" srcId="{B1591640-DE09-469A-B473-02E730D2221D}" destId="{3FEA5160-AEF7-45DB-9EA3-01DF50A6F86D}" srcOrd="0" destOrd="0" presId="urn:microsoft.com/office/officeart/2005/8/layout/arrow4"/>
    <dgm:cxn modelId="{C8FE35CE-B814-4547-A384-F80A50B6327A}" srcId="{B1591640-DE09-469A-B473-02E730D2221D}" destId="{251A5DEB-E8A8-4317-9FCC-F6CEA22C259D}" srcOrd="1" destOrd="0" parTransId="{F895986C-9D59-447F-90FC-85C12CDAB7E3}" sibTransId="{BFAF1B02-060C-417D-8B9A-6B0A481822A5}"/>
    <dgm:cxn modelId="{E6FD23EE-C4AC-447B-A599-C3C02142A893}" srcId="{B1591640-DE09-469A-B473-02E730D2221D}" destId="{9890A753-5EC6-4F41-A179-F506704DE0BA}" srcOrd="0" destOrd="0" parTransId="{935AB2A8-90D8-41DC-BFE9-4CE4134EA731}" sibTransId="{BD2727ED-F2C8-4C27-8AF6-BC854BA7422F}"/>
    <dgm:cxn modelId="{E0530818-4849-4E8E-8152-16ED96238516}" type="presParOf" srcId="{3FEA5160-AEF7-45DB-9EA3-01DF50A6F86D}" destId="{55941A50-EC32-4F7A-B9E2-EFC969868B72}" srcOrd="0" destOrd="0" presId="urn:microsoft.com/office/officeart/2005/8/layout/arrow4"/>
    <dgm:cxn modelId="{E5323D41-7223-4282-9B15-6CD834FDAF65}" type="presParOf" srcId="{3FEA5160-AEF7-45DB-9EA3-01DF50A6F86D}" destId="{6231B113-1087-45F6-AF44-C906E7A8E445}" srcOrd="1" destOrd="0" presId="urn:microsoft.com/office/officeart/2005/8/layout/arrow4"/>
    <dgm:cxn modelId="{B711B296-C9A4-428D-A555-620B6BB7E7D4}" type="presParOf" srcId="{3FEA5160-AEF7-45DB-9EA3-01DF50A6F86D}" destId="{5C16697D-6B0A-47CB-8A14-E5FC309781E2}" srcOrd="2" destOrd="0" presId="urn:microsoft.com/office/officeart/2005/8/layout/arrow4"/>
    <dgm:cxn modelId="{66C3E91E-A5B3-46A3-805A-CD6F9FA7234E}" type="presParOf" srcId="{3FEA5160-AEF7-45DB-9EA3-01DF50A6F86D}" destId="{B274E278-3046-4D14-BB97-E6C36D95240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936406" y="0"/>
          <a:ext cx="2857655" cy="109739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2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Planning</a:t>
          </a:r>
          <a:endParaRPr lang="id-ID" sz="2800" kern="12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Proposal)</a:t>
          </a:r>
          <a:endParaRPr lang="en-US" sz="2000" i="1" kern="12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2989976" y="53570"/>
        <a:ext cx="2750515" cy="990256"/>
      </dsp:txXfrm>
    </dsp:sp>
    <dsp:sp modelId="{47F33915-6B3B-401C-B50F-B22A754E2EF7}">
      <dsp:nvSpPr>
        <dsp:cNvPr id="0" name=""/>
        <dsp:cNvSpPr/>
      </dsp:nvSpPr>
      <dsp:spPr>
        <a:xfrm>
          <a:off x="2209414" y="866258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683367" y="1813501"/>
          <a:ext cx="2943150" cy="109739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3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Analysis</a:t>
          </a:r>
          <a:br>
            <a:rPr lang="id-ID" sz="20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</a:t>
          </a:r>
          <a:r>
            <a:rPr lang="id-ID" sz="2000" i="1" kern="1200" dirty="0" err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Specification</a:t>
          </a:r>
          <a:r>
            <a:rPr lang="id-ID" sz="2000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)</a:t>
          </a:r>
          <a:endParaRPr lang="en-US" sz="2000" i="1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4736937" y="1867071"/>
        <a:ext cx="2836010" cy="990256"/>
      </dsp:txXfrm>
    </dsp:sp>
    <dsp:sp modelId="{396D247C-7331-400F-88B3-FB5C75DEFBD2}">
      <dsp:nvSpPr>
        <dsp:cNvPr id="0" name=""/>
        <dsp:cNvSpPr/>
      </dsp:nvSpPr>
      <dsp:spPr>
        <a:xfrm>
          <a:off x="2206898" y="225961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006363" y="3625307"/>
          <a:ext cx="2673545" cy="109739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4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Design</a:t>
          </a:r>
          <a:br>
            <a:rPr lang="id-ID" sz="20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</a:t>
          </a:r>
          <a:r>
            <a:rPr lang="id-ID" sz="2000" i="1" kern="1200" dirty="0" err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Specification</a:t>
          </a:r>
          <a:r>
            <a:rPr lang="id-ID" sz="2000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)</a:t>
          </a:r>
          <a:endParaRPr lang="en-US" sz="2000" i="1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3059933" y="3678877"/>
        <a:ext cx="2566405" cy="990256"/>
      </dsp:txXfrm>
    </dsp:sp>
    <dsp:sp modelId="{D2CA6A8E-22C6-4F9F-B88D-7C12E5956E50}">
      <dsp:nvSpPr>
        <dsp:cNvPr id="0" name=""/>
        <dsp:cNvSpPr/>
      </dsp:nvSpPr>
      <dsp:spPr>
        <a:xfrm>
          <a:off x="2855763" y="225961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963902" y="1813501"/>
          <a:ext cx="3134857" cy="109739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5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Implementation</a:t>
          </a:r>
          <a:br>
            <a:rPr lang="id-ID" sz="27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(New System)</a:t>
          </a:r>
          <a:endParaRPr lang="en-US" sz="2000" i="1" kern="1200" dirty="0">
            <a:solidFill>
              <a:srgbClr val="00B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1017472" y="1867071"/>
        <a:ext cx="3027717" cy="990256"/>
      </dsp:txXfrm>
    </dsp:sp>
    <dsp:sp modelId="{498F4E31-E423-4928-A28F-F71BD81A544F}">
      <dsp:nvSpPr>
        <dsp:cNvPr id="0" name=""/>
        <dsp:cNvSpPr/>
      </dsp:nvSpPr>
      <dsp:spPr>
        <a:xfrm>
          <a:off x="2859079" y="880000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41A50-EC32-4F7A-B9E2-EFC969868B72}">
      <dsp:nvSpPr>
        <dsp:cNvPr id="0" name=""/>
        <dsp:cNvSpPr/>
      </dsp:nvSpPr>
      <dsp:spPr>
        <a:xfrm>
          <a:off x="-210051" y="0"/>
          <a:ext cx="633323" cy="2469770"/>
        </a:xfrm>
        <a:prstGeom prst="upArrow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shade val="8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31B113-1087-45F6-AF44-C906E7A8E445}">
      <dsp:nvSpPr>
        <dsp:cNvPr id="0" name=""/>
        <dsp:cNvSpPr/>
      </dsp:nvSpPr>
      <dsp:spPr>
        <a:xfrm>
          <a:off x="20058" y="0"/>
          <a:ext cx="1919156" cy="246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50000"/>
                </a:schemeClr>
              </a:solidFill>
            </a:rPr>
            <a:t>More Prescriptive/</a:t>
          </a:r>
          <a:br>
            <a:rPr lang="en-US" sz="2000" kern="1200" dirty="0">
              <a:solidFill>
                <a:schemeClr val="accent2">
                  <a:lumMod val="50000"/>
                </a:schemeClr>
              </a:solidFill>
            </a:rPr>
          </a:br>
          <a:r>
            <a:rPr lang="en-US" sz="2000" kern="1200" dirty="0">
              <a:solidFill>
                <a:schemeClr val="accent2">
                  <a:lumMod val="50000"/>
                </a:schemeClr>
              </a:solidFill>
            </a:rPr>
            <a:t>Documentation</a:t>
          </a:r>
          <a:endParaRPr lang="id-ID" sz="2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0058" y="0"/>
        <a:ext cx="1919156" cy="2469770"/>
      </dsp:txXfrm>
    </dsp:sp>
    <dsp:sp modelId="{5C16697D-6B0A-47CB-8A14-E5FC309781E2}">
      <dsp:nvSpPr>
        <dsp:cNvPr id="0" name=""/>
        <dsp:cNvSpPr/>
      </dsp:nvSpPr>
      <dsp:spPr>
        <a:xfrm>
          <a:off x="-20054" y="2675584"/>
          <a:ext cx="633323" cy="2469770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shade val="80000"/>
                <a:hueOff val="-358307"/>
                <a:satOff val="5912"/>
                <a:lumOff val="24856"/>
                <a:alphaOff val="0"/>
                <a:shade val="36000"/>
                <a:satMod val="120000"/>
              </a:schemeClr>
              <a:schemeClr val="accent2">
                <a:shade val="80000"/>
                <a:hueOff val="-358307"/>
                <a:satOff val="5912"/>
                <a:lumOff val="2485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4E278-3046-4D14-BB97-E6C36D95240D}">
      <dsp:nvSpPr>
        <dsp:cNvPr id="0" name=""/>
        <dsp:cNvSpPr/>
      </dsp:nvSpPr>
      <dsp:spPr>
        <a:xfrm>
          <a:off x="210055" y="2675584"/>
          <a:ext cx="1919156" cy="246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75000"/>
                </a:schemeClr>
              </a:solidFill>
            </a:rPr>
            <a:t>More</a:t>
          </a:r>
          <a:br>
            <a:rPr lang="en-US" sz="2000" kern="1200" dirty="0">
              <a:solidFill>
                <a:schemeClr val="accent2">
                  <a:lumMod val="75000"/>
                </a:schemeClr>
              </a:solidFill>
            </a:rPr>
          </a:br>
          <a:r>
            <a:rPr lang="en-US" sz="2000" kern="1200" dirty="0">
              <a:solidFill>
                <a:schemeClr val="accent2">
                  <a:lumMod val="75000"/>
                </a:schemeClr>
              </a:solidFill>
            </a:rPr>
            <a:t>Adaptive/</a:t>
          </a:r>
          <a:br>
            <a:rPr lang="en-US" sz="2000" kern="1200" dirty="0">
              <a:solidFill>
                <a:schemeClr val="accent2">
                  <a:lumMod val="75000"/>
                </a:schemeClr>
              </a:solidFill>
            </a:rPr>
          </a:b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Communication</a:t>
          </a:r>
          <a:endParaRPr lang="id-ID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10055" y="2675584"/>
        <a:ext cx="1919156" cy="2469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8A506-9F03-457E-9F9A-2B90335D675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CF72-0D41-4AAF-8AF4-4E94454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597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Software Engineering: An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143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Software Engineering: An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79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Software Engineering: An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92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Software Engineering: An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64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Software Engineering: An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348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microsoft.com/office/2007/relationships/hdphoto" Target="../media/hdphoto4.wdp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emf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AB8F-B9F0-4784-AEA5-EA41C179D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A773C-C091-4860-91C8-502B4BB08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208-E14F-4FBD-AAE0-67FD73E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18407-D82B-464E-9DF0-11A3E5009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D6AB1-287F-47CE-9C58-B42FA6F2F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3334"/>
          <a:stretch/>
        </p:blipFill>
        <p:spPr>
          <a:xfrm>
            <a:off x="1634548" y="125505"/>
            <a:ext cx="3189958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62486-5054-4E04-A966-948C21DB9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r="13334"/>
          <a:stretch/>
        </p:blipFill>
        <p:spPr>
          <a:xfrm>
            <a:off x="2362201" y="526675"/>
            <a:ext cx="3089487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3B390-FC11-4D2D-9003-D10934B46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r="12500"/>
          <a:stretch/>
        </p:blipFill>
        <p:spPr>
          <a:xfrm>
            <a:off x="1784734" y="1293718"/>
            <a:ext cx="30226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C6929-8575-46FB-9CE2-7B1862F9D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6" t="5011" r="1535" b="2594"/>
          <a:stretch/>
        </p:blipFill>
        <p:spPr>
          <a:xfrm>
            <a:off x="6833236" y="90284"/>
            <a:ext cx="2922722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78EF2-81D0-444B-A8C3-BBB3AA9CB1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3" t="5487" r="1513" b="8413"/>
          <a:stretch/>
        </p:blipFill>
        <p:spPr>
          <a:xfrm>
            <a:off x="7753331" y="725016"/>
            <a:ext cx="2847540" cy="208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890C7-44A1-4D87-97A7-8CCED23B73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" t="3316" r="2734" b="29141"/>
          <a:stretch/>
        </p:blipFill>
        <p:spPr>
          <a:xfrm>
            <a:off x="6371783" y="1615966"/>
            <a:ext cx="2514239" cy="2102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7E05F-569F-456F-86AD-186BD726BD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1" t="4581" r="1811" b="1651"/>
          <a:stretch/>
        </p:blipFill>
        <p:spPr>
          <a:xfrm>
            <a:off x="6583920" y="3944471"/>
            <a:ext cx="2519362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C7FEB-9C4E-4976-8723-BF75F1DBDB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50" t="7496" r="2324" b="2183"/>
          <a:stretch/>
        </p:blipFill>
        <p:spPr>
          <a:xfrm>
            <a:off x="8081509" y="4398925"/>
            <a:ext cx="2519362" cy="24129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4A136A-1968-4755-98E6-1891A3089335}"/>
              </a:ext>
            </a:extLst>
          </p:cNvPr>
          <p:cNvSpPr/>
          <p:nvPr/>
        </p:nvSpPr>
        <p:spPr>
          <a:xfrm>
            <a:off x="5638800" y="1524000"/>
            <a:ext cx="732982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138F45-63D1-4CB7-A43F-EA7B22FDAFBE}"/>
              </a:ext>
            </a:extLst>
          </p:cNvPr>
          <p:cNvSpPr/>
          <p:nvPr/>
        </p:nvSpPr>
        <p:spPr>
          <a:xfrm rot="5400000">
            <a:off x="8472709" y="3586234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D8CBC5-0055-480C-B115-6E2412FEED63}"/>
              </a:ext>
            </a:extLst>
          </p:cNvPr>
          <p:cNvSpPr/>
          <p:nvPr/>
        </p:nvSpPr>
        <p:spPr>
          <a:xfrm rot="10800000">
            <a:off x="5644034" y="4820771"/>
            <a:ext cx="73298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C405C-00F2-413C-A763-B91E7C49924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12549"/>
          <a:stretch/>
        </p:blipFill>
        <p:spPr>
          <a:xfrm>
            <a:off x="2375046" y="3904481"/>
            <a:ext cx="1427345" cy="253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17B35E-5D6C-407E-B5FE-FF11F35E34B3}"/>
              </a:ext>
            </a:extLst>
          </p:cNvPr>
          <p:cNvSpPr txBox="1"/>
          <p:nvPr/>
        </p:nvSpPr>
        <p:spPr>
          <a:xfrm>
            <a:off x="2209916" y="1364159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Planning</a:t>
            </a:r>
            <a:endParaRPr lang="en-ID" sz="5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4BE05-D3B4-4066-843F-EA99B479CA17}"/>
              </a:ext>
            </a:extLst>
          </p:cNvPr>
          <p:cNvSpPr txBox="1"/>
          <p:nvPr/>
        </p:nvSpPr>
        <p:spPr>
          <a:xfrm>
            <a:off x="7560803" y="1352685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Analysis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A53C0-1FBC-48C4-8BE6-627E63D93933}"/>
              </a:ext>
            </a:extLst>
          </p:cNvPr>
          <p:cNvSpPr txBox="1"/>
          <p:nvPr/>
        </p:nvSpPr>
        <p:spPr>
          <a:xfrm>
            <a:off x="7747555" y="4711979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Design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53365F-9DBD-4EDD-8BA3-FD0B7B32A1E9}"/>
              </a:ext>
            </a:extLst>
          </p:cNvPr>
          <p:cNvSpPr/>
          <p:nvPr/>
        </p:nvSpPr>
        <p:spPr>
          <a:xfrm rot="19574144">
            <a:off x="5286410" y="3294405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FCF931-17F9-41DC-8D4C-16E0D72DCC5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18830"/>
          <a:stretch/>
        </p:blipFill>
        <p:spPr>
          <a:xfrm>
            <a:off x="3489906" y="4114800"/>
            <a:ext cx="1550415" cy="251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D9EE20-0B20-4DDF-B7F7-D3E678445BC0}"/>
              </a:ext>
            </a:extLst>
          </p:cNvPr>
          <p:cNvSpPr txBox="1"/>
          <p:nvPr/>
        </p:nvSpPr>
        <p:spPr>
          <a:xfrm>
            <a:off x="1666441" y="466516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Implementation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8BF099-C725-4567-B00A-CC4CA74DADC9}"/>
              </a:ext>
            </a:extLst>
          </p:cNvPr>
          <p:cNvSpPr txBox="1"/>
          <p:nvPr/>
        </p:nvSpPr>
        <p:spPr>
          <a:xfrm>
            <a:off x="1906454" y="3560669"/>
            <a:ext cx="2629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Hasil Sprint 1</a:t>
            </a:r>
            <a:endParaRPr lang="en-ID" sz="3200" dirty="0">
              <a:solidFill>
                <a:srgbClr val="00B0F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8640C11-ABEF-4576-AA63-55CF94207076}"/>
              </a:ext>
            </a:extLst>
          </p:cNvPr>
          <p:cNvSpPr/>
          <p:nvPr/>
        </p:nvSpPr>
        <p:spPr>
          <a:xfrm rot="5400000">
            <a:off x="8723165" y="3687999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37256AE-9EC5-401E-887A-299A6F76265E}"/>
              </a:ext>
            </a:extLst>
          </p:cNvPr>
          <p:cNvSpPr/>
          <p:nvPr/>
        </p:nvSpPr>
        <p:spPr>
          <a:xfrm rot="10800000">
            <a:off x="5550876" y="4991298"/>
            <a:ext cx="73298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6AA07-59C5-4839-8D9D-17232D307CD8}"/>
              </a:ext>
            </a:extLst>
          </p:cNvPr>
          <p:cNvSpPr txBox="1"/>
          <p:nvPr/>
        </p:nvSpPr>
        <p:spPr>
          <a:xfrm>
            <a:off x="3150498" y="3858745"/>
            <a:ext cx="2629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Hasil Sprint 2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B8E8E-1B4F-40E3-BB1D-524993B29FF6}"/>
              </a:ext>
            </a:extLst>
          </p:cNvPr>
          <p:cNvSpPr txBox="1"/>
          <p:nvPr/>
        </p:nvSpPr>
        <p:spPr>
          <a:xfrm>
            <a:off x="5703575" y="1929825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Sprint 1</a:t>
            </a:r>
            <a:endParaRPr lang="en-ID" sz="3200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6CEC6-ABAF-4F3D-8EB7-1CE1ED1C763E}"/>
              </a:ext>
            </a:extLst>
          </p:cNvPr>
          <p:cNvSpPr txBox="1"/>
          <p:nvPr/>
        </p:nvSpPr>
        <p:spPr>
          <a:xfrm>
            <a:off x="6331865" y="2594745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Sprint 2</a:t>
            </a:r>
            <a:endParaRPr lang="en-ID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19" grpId="0"/>
      <p:bldP spid="20" grpId="0"/>
      <p:bldP spid="22" grpId="0" animBg="1"/>
      <p:bldP spid="21" grpId="0"/>
      <p:bldP spid="25" grpId="0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28800" y="1219139"/>
            <a:ext cx="4876800" cy="1676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>
                <a:solidFill>
                  <a:srgbClr val="C00000"/>
                </a:solidFill>
              </a:rPr>
              <a:t>Clarity</a:t>
            </a:r>
            <a:r>
              <a:rPr lang="en-US" sz="3000" dirty="0"/>
              <a:t> of User </a:t>
            </a:r>
            <a:r>
              <a:rPr lang="en-US" sz="3000" dirty="0">
                <a:solidFill>
                  <a:srgbClr val="C00000"/>
                </a:solidFill>
              </a:rPr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solidFill>
                  <a:srgbClr val="C00000"/>
                </a:solidFill>
              </a:rPr>
              <a:t>Familiarity</a:t>
            </a:r>
            <a:r>
              <a:rPr lang="en-US" sz="3000" dirty="0"/>
              <a:t> with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System </a:t>
            </a:r>
            <a:r>
              <a:rPr lang="en-US" sz="3000" dirty="0">
                <a:solidFill>
                  <a:srgbClr val="C00000"/>
                </a:solidFill>
              </a:rPr>
              <a:t>Complexity</a:t>
            </a:r>
          </a:p>
          <a:p>
            <a:endParaRPr lang="en-US" sz="2400" dirty="0"/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152650" y="207941"/>
            <a:ext cx="8439150" cy="685800"/>
          </a:xfrm>
        </p:spPr>
        <p:txBody>
          <a:bodyPr>
            <a:noAutofit/>
          </a:bodyPr>
          <a:lstStyle/>
          <a:p>
            <a:r>
              <a:rPr lang="en-US" sz="4000" dirty="0" err="1"/>
              <a:t>Faktor</a:t>
            </a:r>
            <a:r>
              <a:rPr lang="en-US" sz="4000" dirty="0"/>
              <a:t> </a:t>
            </a:r>
            <a:r>
              <a:rPr lang="en-US" sz="4000" dirty="0" err="1"/>
              <a:t>Penentu</a:t>
            </a:r>
            <a:r>
              <a:rPr lang="id-ID" sz="4000" dirty="0"/>
              <a:t> Pemilihan Metodologi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000" t="11250" r="8333" b="51250"/>
          <a:stretch/>
        </p:blipFill>
        <p:spPr>
          <a:xfrm>
            <a:off x="1301831" y="2856284"/>
            <a:ext cx="9588338" cy="3126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9167" t="30938" r="33958" b="60624"/>
          <a:stretch/>
        </p:blipFill>
        <p:spPr>
          <a:xfrm>
            <a:off x="8016875" y="4495800"/>
            <a:ext cx="838200" cy="68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CCA3376-5C0C-4E79-8B79-C309ED31DADA}"/>
              </a:ext>
            </a:extLst>
          </p:cNvPr>
          <p:cNvSpPr txBox="1">
            <a:spLocks/>
          </p:cNvSpPr>
          <p:nvPr/>
        </p:nvSpPr>
        <p:spPr>
          <a:xfrm>
            <a:off x="6858000" y="1219140"/>
            <a:ext cx="3733800" cy="1637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dirty="0"/>
              <a:t>System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Short </a:t>
            </a:r>
            <a:r>
              <a:rPr lang="en-US" dirty="0">
                <a:solidFill>
                  <a:srgbClr val="C00000"/>
                </a:solidFill>
              </a:rPr>
              <a:t>Time Schedules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Schedule </a:t>
            </a:r>
            <a:r>
              <a:rPr lang="en-US" dirty="0">
                <a:solidFill>
                  <a:srgbClr val="C00000"/>
                </a:solidFill>
              </a:rPr>
              <a:t>Visibility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9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377" y="1219201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Seandainya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software </a:t>
            </a:r>
            <a:r>
              <a:rPr lang="en-US" dirty="0"/>
              <a:t>engineer di </a:t>
            </a:r>
            <a:r>
              <a:rPr lang="en-US" dirty="0" err="1"/>
              <a:t>perusahaan</a:t>
            </a:r>
            <a:r>
              <a:rPr lang="en-US" dirty="0"/>
              <a:t> PT </a:t>
            </a:r>
            <a:r>
              <a:rPr lang="en-US" dirty="0" err="1"/>
              <a:t>BlackSoft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IT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kantor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cabang</a:t>
            </a:r>
            <a:r>
              <a:rPr lang="en-US" dirty="0">
                <a:solidFill>
                  <a:srgbClr val="C00000"/>
                </a:solidFill>
              </a:rPr>
              <a:t> di </a:t>
            </a:r>
            <a:r>
              <a:rPr lang="en-US" dirty="0" err="1">
                <a:solidFill>
                  <a:srgbClr val="C00000"/>
                </a:solidFill>
              </a:rPr>
              <a:t>berbagai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tempat</a:t>
            </a:r>
            <a:r>
              <a:rPr lang="en-US" dirty="0">
                <a:solidFill>
                  <a:srgbClr val="C00000"/>
                </a:solidFill>
              </a:rPr>
              <a:t> di </a:t>
            </a:r>
            <a:r>
              <a:rPr lang="en-US" dirty="0" err="1">
                <a:solidFill>
                  <a:srgbClr val="C00000"/>
                </a:solidFill>
              </a:rPr>
              <a:t>dunia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Divisi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pada PT </a:t>
            </a:r>
            <a:r>
              <a:rPr lang="en-US" dirty="0" err="1"/>
              <a:t>BlackSoft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merekam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mengubah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menghapus</a:t>
            </a:r>
            <a:r>
              <a:rPr lang="en-US" dirty="0">
                <a:solidFill>
                  <a:srgbClr val="C00000"/>
                </a:solidFill>
              </a:rPr>
              <a:t> dan </a:t>
            </a:r>
            <a:r>
              <a:rPr lang="en-US" dirty="0" err="1">
                <a:solidFill>
                  <a:srgbClr val="C00000"/>
                </a:solidFill>
              </a:rPr>
              <a:t>menampilkan</a:t>
            </a:r>
            <a:r>
              <a:rPr lang="en-US" dirty="0">
                <a:solidFill>
                  <a:srgbClr val="C00000"/>
                </a:solidFill>
              </a:rPr>
              <a:t> data </a:t>
            </a:r>
            <a:r>
              <a:rPr lang="en-US" dirty="0" err="1">
                <a:solidFill>
                  <a:srgbClr val="C00000"/>
                </a:solidFill>
              </a:rPr>
              <a:t>pegawai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dimiliki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dan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endParaRPr lang="en-US" dirty="0"/>
          </a:p>
          <a:p>
            <a:r>
              <a:rPr lang="en-US" sz="2800" dirty="0"/>
              <a:t>PT </a:t>
            </a:r>
            <a:r>
              <a:rPr lang="en-US" sz="2800" dirty="0" err="1"/>
              <a:t>BlackSoft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internasional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kantor</a:t>
            </a:r>
            <a:r>
              <a:rPr lang="en-US" sz="2800" dirty="0"/>
              <a:t> </a:t>
            </a:r>
            <a:r>
              <a:rPr lang="en-US" sz="2800" dirty="0" err="1"/>
              <a:t>cabang</a:t>
            </a:r>
            <a:r>
              <a:rPr lang="en-US" sz="2800" dirty="0"/>
              <a:t> di </a:t>
            </a:r>
            <a:r>
              <a:rPr lang="en-US" sz="2800" dirty="0" err="1"/>
              <a:t>berbagai</a:t>
            </a:r>
            <a:r>
              <a:rPr lang="en-US" sz="2800" dirty="0"/>
              <a:t> negara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hardware dan software yang </a:t>
            </a:r>
            <a:r>
              <a:rPr lang="en-US" sz="2800" dirty="0" err="1">
                <a:solidFill>
                  <a:srgbClr val="C00000"/>
                </a:solidFill>
              </a:rPr>
              <a:t>berbeda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dirty="0"/>
              <a:t>Divisi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berkantor</a:t>
            </a:r>
            <a:r>
              <a:rPr lang="en-US" dirty="0"/>
              <a:t> di Jakarta, </a:t>
            </a:r>
            <a:r>
              <a:rPr lang="en-US" dirty="0" err="1"/>
              <a:t>sedangkan</a:t>
            </a:r>
            <a:r>
              <a:rPr lang="en-US" dirty="0"/>
              <a:t> Divisi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software </a:t>
            </a:r>
            <a:r>
              <a:rPr lang="en-US" dirty="0" err="1"/>
              <a:t>berkantor</a:t>
            </a:r>
            <a:r>
              <a:rPr lang="en-US" dirty="0"/>
              <a:t> di Denpasar,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requirement gathering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dischedulekan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lama</a:t>
            </a:r>
          </a:p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agar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dan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berjalan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tahun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0"/>
            <a:ext cx="8501495" cy="762001"/>
          </a:xfrm>
        </p:spPr>
        <p:txBody>
          <a:bodyPr>
            <a:noAutofit/>
          </a:bodyPr>
          <a:lstStyle/>
          <a:p>
            <a:r>
              <a:rPr lang="en-US" sz="3500" dirty="0" err="1"/>
              <a:t>Pemilihan</a:t>
            </a:r>
            <a:r>
              <a:rPr lang="en-US" sz="3500" dirty="0"/>
              <a:t> </a:t>
            </a:r>
            <a:r>
              <a:rPr lang="en-US" sz="3500" dirty="0" err="1"/>
              <a:t>Metodologi</a:t>
            </a:r>
            <a:r>
              <a:rPr lang="en-US" sz="3500" dirty="0"/>
              <a:t>: </a:t>
            </a:r>
            <a:r>
              <a:rPr lang="en-US" sz="3500" dirty="0" err="1"/>
              <a:t>Sistem</a:t>
            </a:r>
            <a:r>
              <a:rPr lang="en-US" sz="3500" dirty="0"/>
              <a:t> SDM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4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377" y="1066800"/>
            <a:ext cx="8229600" cy="5562601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Seandainya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software </a:t>
            </a:r>
            <a:r>
              <a:rPr lang="en-US" dirty="0"/>
              <a:t>engineer di </a:t>
            </a:r>
            <a:r>
              <a:rPr lang="en-US" dirty="0" err="1"/>
              <a:t>perusahaan</a:t>
            </a:r>
            <a:r>
              <a:rPr lang="en-US" dirty="0"/>
              <a:t> PT </a:t>
            </a:r>
            <a:r>
              <a:rPr lang="en-US" dirty="0" err="1"/>
              <a:t>BlackSoft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IT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kantor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cabang</a:t>
            </a:r>
            <a:r>
              <a:rPr lang="en-US" dirty="0">
                <a:solidFill>
                  <a:srgbClr val="C00000"/>
                </a:solidFill>
              </a:rPr>
              <a:t> di </a:t>
            </a:r>
            <a:r>
              <a:rPr lang="en-US" dirty="0" err="1">
                <a:solidFill>
                  <a:srgbClr val="C00000"/>
                </a:solidFill>
              </a:rPr>
              <a:t>berbagai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tempat</a:t>
            </a:r>
            <a:r>
              <a:rPr lang="en-US" dirty="0">
                <a:solidFill>
                  <a:srgbClr val="C00000"/>
                </a:solidFill>
              </a:rPr>
              <a:t> di </a:t>
            </a:r>
            <a:r>
              <a:rPr lang="en-US" dirty="0" err="1">
                <a:solidFill>
                  <a:srgbClr val="C00000"/>
                </a:solidFill>
              </a:rPr>
              <a:t>dunia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Divisi Business Development pada PT </a:t>
            </a:r>
            <a:r>
              <a:rPr lang="en-US" dirty="0" err="1"/>
              <a:t>BlackSoft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Decision Support System (DSS). DSS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mengolah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berbagai</a:t>
            </a:r>
            <a:r>
              <a:rPr lang="en-US" dirty="0">
                <a:solidFill>
                  <a:srgbClr val="C00000"/>
                </a:solidFill>
              </a:rPr>
              <a:t> data </a:t>
            </a:r>
            <a:r>
              <a:rPr lang="en-US" dirty="0" err="1">
                <a:solidFill>
                  <a:srgbClr val="C00000"/>
                </a:solidFill>
              </a:rPr>
              <a:t>perusahaan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mengubahnya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menjadi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pola-pola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pengetahuan</a:t>
            </a:r>
            <a:r>
              <a:rPr lang="en-US" dirty="0"/>
              <a:t>, yang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r>
              <a:rPr lang="en-US" dirty="0"/>
              <a:t>Divisi Business Development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betapa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all out dan </a:t>
            </a:r>
            <a:r>
              <a:rPr lang="en-US" dirty="0" err="1">
                <a:solidFill>
                  <a:srgbClr val="C00000"/>
                </a:solidFill>
              </a:rPr>
              <a:t>bersedia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masuk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pengembangan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Divisi Business Development </a:t>
            </a:r>
            <a:r>
              <a:rPr lang="en-US" dirty="0" err="1">
                <a:solidFill>
                  <a:srgbClr val="C00000"/>
                </a:solidFill>
              </a:rPr>
              <a:t>belum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bisa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menjelaskan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secara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pasti</a:t>
            </a:r>
            <a:r>
              <a:rPr lang="en-US" dirty="0">
                <a:solidFill>
                  <a:srgbClr val="C00000"/>
                </a:solidFill>
              </a:rPr>
              <a:t> software yang </a:t>
            </a:r>
            <a:r>
              <a:rPr lang="en-US" dirty="0" err="1">
                <a:solidFill>
                  <a:srgbClr val="C00000"/>
                </a:solidFill>
              </a:rPr>
              <a:t>dibangun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diskusi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intensif</a:t>
            </a:r>
            <a:r>
              <a:rPr lang="en-US" dirty="0">
                <a:solidFill>
                  <a:srgbClr val="C00000"/>
                </a:solidFill>
              </a:rPr>
              <a:t> dan </a:t>
            </a:r>
            <a:r>
              <a:rPr lang="en-US" dirty="0" err="1">
                <a:solidFill>
                  <a:srgbClr val="C00000"/>
                </a:solidFill>
              </a:rPr>
              <a:t>mendalam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software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dikembangakn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/>
              <a:t>Divisi Business Development </a:t>
            </a:r>
            <a:r>
              <a:rPr lang="en-US" dirty="0" err="1"/>
              <a:t>berharap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dan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berjalan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enam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bulan</a:t>
            </a:r>
            <a:r>
              <a:rPr lang="en-US" dirty="0"/>
              <a:t>. Release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monitoring progress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0"/>
            <a:ext cx="8501495" cy="685801"/>
          </a:xfrm>
        </p:spPr>
        <p:txBody>
          <a:bodyPr>
            <a:noAutofit/>
          </a:bodyPr>
          <a:lstStyle/>
          <a:p>
            <a:r>
              <a:rPr lang="en-US" sz="3500" dirty="0" err="1"/>
              <a:t>Pemilihan</a:t>
            </a:r>
            <a:r>
              <a:rPr lang="en-US" sz="3500" dirty="0"/>
              <a:t> </a:t>
            </a:r>
            <a:r>
              <a:rPr lang="en-US" sz="3500" dirty="0" err="1"/>
              <a:t>Metodologi</a:t>
            </a:r>
            <a:r>
              <a:rPr lang="en-US" sz="3500" dirty="0"/>
              <a:t>: </a:t>
            </a:r>
            <a:r>
              <a:rPr lang="en-US" sz="3500" dirty="0" err="1"/>
              <a:t>Sistem</a:t>
            </a:r>
            <a:r>
              <a:rPr lang="en-US" sz="3500" dirty="0"/>
              <a:t> DSS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0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1E58-D272-4BA4-9C26-DA363E96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1.1 Siklus dan </a:t>
            </a:r>
            <a:r>
              <a:rPr lang="en-GB" sz="4000" dirty="0" err="1"/>
              <a:t>Metodologi</a:t>
            </a:r>
            <a:r>
              <a:rPr lang="en-GB" sz="4000" dirty="0"/>
              <a:t> </a:t>
            </a:r>
            <a:r>
              <a:rPr lang="en-GB" sz="4000" dirty="0" err="1"/>
              <a:t>Pengembangan</a:t>
            </a:r>
            <a:r>
              <a:rPr lang="en-GB" sz="4000" dirty="0"/>
              <a:t> Software</a:t>
            </a:r>
            <a:endParaRPr lang="en-ID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B015-BC66-4D2D-B065-6AD64B879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E1F4A-B79B-4D6C-A81D-EBE627F9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E11846-42B6-4A63-AF9E-BFF4659FB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3000"/>
            <a:ext cx="6096000" cy="55626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rgbClr val="7030A0"/>
                </a:solidFill>
              </a:rPr>
              <a:t>User/Product Owner </a:t>
            </a:r>
            <a:r>
              <a:rPr lang="en-US" dirty="0"/>
              <a:t>me</a:t>
            </a:r>
            <a:r>
              <a:rPr lang="id-ID" dirty="0"/>
              <a:t>mbawa permintaan kebutuhan (perubahan) software (</a:t>
            </a:r>
            <a:r>
              <a:rPr lang="id-ID" dirty="0">
                <a:solidFill>
                  <a:srgbClr val="C00000"/>
                </a:solidFill>
              </a:rPr>
              <a:t>System Request</a:t>
            </a:r>
            <a:r>
              <a:rPr lang="id-ID" dirty="0"/>
              <a:t>) ke System Analyst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rgbClr val="7030A0"/>
                </a:solidFill>
              </a:rPr>
              <a:t>System </a:t>
            </a:r>
            <a:r>
              <a:rPr lang="id-ID" b="1" dirty="0" err="1">
                <a:solidFill>
                  <a:srgbClr val="7030A0"/>
                </a:solidFill>
              </a:rPr>
              <a:t>Analyst</a:t>
            </a:r>
            <a:r>
              <a:rPr lang="id-ID" b="1" dirty="0">
                <a:solidFill>
                  <a:srgbClr val="7030A0"/>
                </a:solidFill>
              </a:rPr>
              <a:t> </a:t>
            </a:r>
            <a:r>
              <a:rPr lang="id-ID" dirty="0"/>
              <a:t>membuat analisis kelayakan (</a:t>
            </a:r>
            <a:r>
              <a:rPr lang="id-ID" dirty="0" err="1">
                <a:solidFill>
                  <a:srgbClr val="C00000"/>
                </a:solidFill>
              </a:rPr>
              <a:t>Feasibility</a:t>
            </a:r>
            <a:r>
              <a:rPr lang="id-ID" dirty="0">
                <a:solidFill>
                  <a:srgbClr val="C00000"/>
                </a:solidFill>
              </a:rPr>
              <a:t> Analysis</a:t>
            </a:r>
            <a:r>
              <a:rPr lang="id-ID" dirty="0"/>
              <a:t>) dari System </a:t>
            </a:r>
            <a:r>
              <a:rPr lang="id-ID" dirty="0" err="1"/>
              <a:t>Request</a:t>
            </a:r>
            <a:r>
              <a:rPr lang="id-ID" dirty="0"/>
              <a:t> tersebut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Setelah dinyatakan layak, System </a:t>
            </a:r>
            <a:r>
              <a:rPr lang="id-ID" dirty="0" err="1"/>
              <a:t>Analyst</a:t>
            </a:r>
            <a:r>
              <a:rPr lang="id-ID" dirty="0"/>
              <a:t> melakukan </a:t>
            </a:r>
            <a:r>
              <a:rPr lang="id-ID" dirty="0" err="1"/>
              <a:t>analysis</a:t>
            </a:r>
            <a:r>
              <a:rPr lang="id-ID" dirty="0"/>
              <a:t> dan </a:t>
            </a:r>
            <a:r>
              <a:rPr lang="id-ID" dirty="0" err="1"/>
              <a:t>design</a:t>
            </a:r>
            <a:r>
              <a:rPr lang="id-ID" dirty="0"/>
              <a:t>, dan hasilnya adalah </a:t>
            </a:r>
            <a:r>
              <a:rPr lang="id-ID" dirty="0">
                <a:solidFill>
                  <a:schemeClr val="accent2"/>
                </a:solidFill>
              </a:rPr>
              <a:t>System </a:t>
            </a:r>
            <a:r>
              <a:rPr lang="id-ID" dirty="0" err="1">
                <a:solidFill>
                  <a:schemeClr val="accent2"/>
                </a:solidFill>
              </a:rPr>
              <a:t>Specification</a:t>
            </a:r>
            <a:endParaRPr lang="id-ID" dirty="0">
              <a:solidFill>
                <a:schemeClr val="accent2"/>
              </a:solidFill>
            </a:endParaRPr>
          </a:p>
          <a:p>
            <a:pPr lvl="1"/>
            <a:r>
              <a:rPr lang="id-ID" b="1" dirty="0">
                <a:solidFill>
                  <a:srgbClr val="7030A0"/>
                </a:solidFill>
              </a:rPr>
              <a:t>Business Analyst </a:t>
            </a:r>
            <a:r>
              <a:rPr lang="id-ID" dirty="0"/>
              <a:t>membantu System Analyst memahami proses bisnis </a:t>
            </a:r>
            <a:r>
              <a:rPr lang="en-US" dirty="0" err="1"/>
              <a:t>dari</a:t>
            </a:r>
            <a:r>
              <a:rPr lang="id-ID" dirty="0"/>
              <a:t> software yang akan dibangun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System </a:t>
            </a:r>
            <a:r>
              <a:rPr lang="id-ID" dirty="0" err="1"/>
              <a:t>Specification</a:t>
            </a:r>
            <a:r>
              <a:rPr lang="id-ID" dirty="0"/>
              <a:t> diserahkan oleh System </a:t>
            </a:r>
            <a:r>
              <a:rPr lang="id-ID" dirty="0" err="1"/>
              <a:t>Anayst</a:t>
            </a:r>
            <a:r>
              <a:rPr lang="id-ID" dirty="0"/>
              <a:t> ke </a:t>
            </a:r>
            <a:r>
              <a:rPr lang="id-ID" b="1" dirty="0" err="1">
                <a:solidFill>
                  <a:srgbClr val="7030A0"/>
                </a:solidFill>
              </a:rPr>
              <a:t>Programmer</a:t>
            </a:r>
            <a:r>
              <a:rPr lang="id-ID" b="1" dirty="0"/>
              <a:t> </a:t>
            </a:r>
            <a:r>
              <a:rPr lang="id-ID" dirty="0"/>
              <a:t>untuk dilakukan </a:t>
            </a:r>
            <a:r>
              <a:rPr lang="id-ID" dirty="0">
                <a:solidFill>
                  <a:srgbClr val="008000"/>
                </a:solidFill>
              </a:rPr>
              <a:t>Konstruksi</a:t>
            </a:r>
            <a:r>
              <a:rPr lang="id-ID" dirty="0"/>
              <a:t> (</a:t>
            </a:r>
            <a:r>
              <a:rPr lang="id-ID" i="1" dirty="0" err="1"/>
              <a:t>Coding</a:t>
            </a:r>
            <a:r>
              <a:rPr lang="id-ID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Hasil Konstruksi berupa </a:t>
            </a:r>
            <a:r>
              <a:rPr lang="id-ID" dirty="0">
                <a:solidFill>
                  <a:srgbClr val="008000"/>
                </a:solidFill>
              </a:rPr>
              <a:t>Kode Program </a:t>
            </a:r>
            <a:r>
              <a:rPr lang="id-ID" dirty="0"/>
              <a:t>diserahkan ke </a:t>
            </a:r>
            <a:r>
              <a:rPr lang="id-ID" b="1" dirty="0">
                <a:solidFill>
                  <a:srgbClr val="7030A0"/>
                </a:solidFill>
              </a:rPr>
              <a:t>Software Tester </a:t>
            </a:r>
            <a:r>
              <a:rPr lang="id-ID" dirty="0"/>
              <a:t>untuk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Pengujian</a:t>
            </a:r>
            <a:br>
              <a:rPr lang="en-US" dirty="0"/>
            </a:br>
            <a:r>
              <a:rPr lang="id-ID" dirty="0"/>
              <a:t>(</a:t>
            </a:r>
            <a:r>
              <a:rPr lang="id-ID" i="1" dirty="0"/>
              <a:t>Unit, Integration, System, User Acceptance Testing</a:t>
            </a:r>
            <a:r>
              <a:rPr lang="id-ID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8000"/>
                </a:solidFill>
              </a:rPr>
              <a:t>Instalasi</a:t>
            </a:r>
            <a:r>
              <a:rPr lang="en-US" dirty="0"/>
              <a:t> (</a:t>
            </a:r>
            <a:r>
              <a:rPr lang="en-US" i="1" dirty="0">
                <a:solidFill>
                  <a:srgbClr val="008000"/>
                </a:solidFill>
              </a:rPr>
              <a:t>delivery</a:t>
            </a:r>
            <a:r>
              <a:rPr lang="en-US" dirty="0"/>
              <a:t>) software dan </a:t>
            </a:r>
            <a:r>
              <a:rPr lang="en-US" dirty="0" err="1">
                <a:solidFill>
                  <a:srgbClr val="008000"/>
                </a:solidFill>
              </a:rPr>
              <a:t>manajemen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perubahan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>
                <a:solidFill>
                  <a:srgbClr val="008000"/>
                </a:solidFill>
              </a:rPr>
              <a:t>Software</a:t>
            </a:r>
            <a:r>
              <a:rPr lang="en-US" dirty="0"/>
              <a:t> = </a:t>
            </a:r>
            <a:r>
              <a:rPr lang="id-ID" dirty="0"/>
              <a:t>Kode Program + Dokumentasi (Pengembangan dan Penggunaa</a:t>
            </a:r>
            <a:r>
              <a:rPr lang="en-US" dirty="0"/>
              <a:t>n</a:t>
            </a:r>
            <a:r>
              <a:rPr lang="id-ID" dirty="0"/>
              <a:t>)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Siklus kembali ke 1 apabila ada permintaan perubahan (</a:t>
            </a:r>
            <a:r>
              <a:rPr lang="id-ID" dirty="0">
                <a:solidFill>
                  <a:srgbClr val="0070C0"/>
                </a:solidFill>
              </a:rPr>
              <a:t>Permintaan Perubahan Software</a:t>
            </a:r>
            <a:r>
              <a:rPr lang="id-ID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EC19E1-3070-4854-9115-6618E989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191031"/>
            <a:ext cx="10058400" cy="698552"/>
          </a:xfrm>
        </p:spPr>
        <p:txBody>
          <a:bodyPr>
            <a:normAutofit fontScale="90000"/>
          </a:bodyPr>
          <a:lstStyle/>
          <a:p>
            <a:r>
              <a:rPr lang="id-ID" sz="3900" dirty="0"/>
              <a:t>Siklus Pengembangan Software:</a:t>
            </a:r>
            <a:br>
              <a:rPr lang="id-ID" sz="3900" dirty="0"/>
            </a:br>
            <a:r>
              <a:rPr lang="id-ID" sz="2700" dirty="0"/>
              <a:t>Alur, </a:t>
            </a:r>
            <a:r>
              <a:rPr lang="id-ID" sz="2700" dirty="0">
                <a:solidFill>
                  <a:srgbClr val="7030A0"/>
                </a:solidFill>
              </a:rPr>
              <a:t>Peran</a:t>
            </a:r>
            <a:r>
              <a:rPr lang="id-ID" sz="2700" dirty="0"/>
              <a:t>, dan </a:t>
            </a:r>
            <a:r>
              <a:rPr lang="id-ID" sz="2700" dirty="0">
                <a:solidFill>
                  <a:srgbClr val="C00000"/>
                </a:solidFill>
              </a:rPr>
              <a:t>Ta</a:t>
            </a:r>
            <a:r>
              <a:rPr lang="id-ID" sz="2700" dirty="0">
                <a:solidFill>
                  <a:schemeClr val="accent2"/>
                </a:solidFill>
              </a:rPr>
              <a:t>ha</a:t>
            </a:r>
            <a:r>
              <a:rPr lang="id-ID" sz="2700" dirty="0">
                <a:solidFill>
                  <a:srgbClr val="00B050"/>
                </a:solidFill>
              </a:rPr>
              <a:t>pa</a:t>
            </a:r>
            <a:r>
              <a:rPr lang="id-ID" sz="2700" dirty="0">
                <a:solidFill>
                  <a:srgbClr val="0070C0"/>
                </a:solidFill>
              </a:rPr>
              <a:t>n</a:t>
            </a:r>
            <a:r>
              <a:rPr lang="id-ID" sz="2700" dirty="0"/>
              <a:t> (</a:t>
            </a:r>
            <a:r>
              <a:rPr lang="id-ID" sz="2700" i="1" dirty="0">
                <a:solidFill>
                  <a:srgbClr val="C00000"/>
                </a:solidFill>
              </a:rPr>
              <a:t>De</a:t>
            </a:r>
            <a:r>
              <a:rPr lang="id-ID" sz="2700" i="1" dirty="0">
                <a:solidFill>
                  <a:schemeClr val="accent2"/>
                </a:solidFill>
              </a:rPr>
              <a:t>li</a:t>
            </a:r>
            <a:r>
              <a:rPr lang="id-ID" sz="2700" i="1" dirty="0">
                <a:solidFill>
                  <a:srgbClr val="00B050"/>
                </a:solidFill>
              </a:rPr>
              <a:t>ver</a:t>
            </a:r>
            <a:r>
              <a:rPr lang="id-ID" sz="2700" i="1" dirty="0">
                <a:solidFill>
                  <a:srgbClr val="0070C0"/>
                </a:solidFill>
              </a:rPr>
              <a:t>able</a:t>
            </a:r>
            <a:r>
              <a:rPr lang="id-ID" sz="2700" dirty="0"/>
              <a:t>)</a:t>
            </a:r>
            <a:r>
              <a:rPr lang="en-US" sz="1600" i="1" dirty="0"/>
              <a:t>  </a:t>
            </a:r>
            <a:r>
              <a:rPr lang="en-US" sz="1800" i="1" dirty="0"/>
              <a:t>(</a:t>
            </a:r>
            <a:r>
              <a:rPr lang="id-ID" sz="1800" i="1" dirty="0"/>
              <a:t>Tilley, 2012)</a:t>
            </a:r>
            <a:r>
              <a:rPr lang="en-US" sz="1800" i="1" dirty="0"/>
              <a:t> </a:t>
            </a:r>
            <a:r>
              <a:rPr lang="id-ID" sz="1800" i="1" dirty="0"/>
              <a:t>(Dennis, 2016)</a:t>
            </a:r>
            <a:r>
              <a:rPr lang="en-US" sz="1800" i="1" dirty="0"/>
              <a:t> </a:t>
            </a:r>
            <a:r>
              <a:rPr lang="id-ID" sz="1800" i="1" dirty="0"/>
              <a:t>(Valacich, 2017)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89ADF-DA75-4C0C-9599-B2C3822AA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E5B4288-901C-41E6-834B-614CB4A62107}"/>
              </a:ext>
            </a:extLst>
          </p:cNvPr>
          <p:cNvSpPr/>
          <p:nvPr/>
        </p:nvSpPr>
        <p:spPr>
          <a:xfrm>
            <a:off x="7543800" y="1085374"/>
            <a:ext cx="685800" cy="1276826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1AD8E-6CFA-4552-87DC-018DE15450CA}"/>
              </a:ext>
            </a:extLst>
          </p:cNvPr>
          <p:cNvSpPr txBox="1"/>
          <p:nvPr/>
        </p:nvSpPr>
        <p:spPr>
          <a:xfrm>
            <a:off x="8003866" y="1308943"/>
            <a:ext cx="2348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400" b="1" dirty="0">
                <a:solidFill>
                  <a:srgbClr val="C00000"/>
                </a:solidFill>
              </a:rPr>
              <a:t>Planning</a:t>
            </a:r>
            <a:br>
              <a:rPr lang="id-ID" sz="2800" dirty="0">
                <a:solidFill>
                  <a:srgbClr val="C00000"/>
                </a:solidFill>
              </a:rPr>
            </a:br>
            <a:r>
              <a:rPr lang="id-ID" sz="2000" i="1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System</a:t>
            </a:r>
            <a:r>
              <a:rPr lang="id-ID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Proposal</a:t>
            </a:r>
            <a:r>
              <a:rPr lang="id-ID" sz="2000" i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2EF376F-7FB1-4D3A-B209-0301CB21E265}"/>
              </a:ext>
            </a:extLst>
          </p:cNvPr>
          <p:cNvSpPr/>
          <p:nvPr/>
        </p:nvSpPr>
        <p:spPr>
          <a:xfrm>
            <a:off x="7543800" y="2438401"/>
            <a:ext cx="685800" cy="1105299"/>
          </a:xfrm>
          <a:prstGeom prst="righ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FA534-A8E9-4D77-A370-C10190FB525D}"/>
              </a:ext>
            </a:extLst>
          </p:cNvPr>
          <p:cNvSpPr txBox="1"/>
          <p:nvPr/>
        </p:nvSpPr>
        <p:spPr>
          <a:xfrm>
            <a:off x="7958926" y="2578467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2400" b="1" dirty="0">
                <a:solidFill>
                  <a:schemeClr val="accent2"/>
                </a:solidFill>
              </a:rPr>
              <a:t>Analysis </a:t>
            </a:r>
            <a:r>
              <a:rPr lang="id-ID" sz="2400" b="1" dirty="0" err="1">
                <a:solidFill>
                  <a:schemeClr val="accent2"/>
                </a:solidFill>
              </a:rPr>
              <a:t>and</a:t>
            </a:r>
            <a:r>
              <a:rPr lang="id-ID" sz="2400" b="1" dirty="0">
                <a:solidFill>
                  <a:schemeClr val="accent2"/>
                </a:solidFill>
              </a:rPr>
              <a:t> Design</a:t>
            </a:r>
            <a:br>
              <a:rPr lang="id-ID" sz="2800" dirty="0">
                <a:solidFill>
                  <a:schemeClr val="accent2"/>
                </a:solidFill>
              </a:rPr>
            </a:br>
            <a:r>
              <a:rPr lang="id-ID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System</a:t>
            </a:r>
            <a:r>
              <a:rPr lang="id-ID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Specification</a:t>
            </a:r>
            <a:r>
              <a:rPr lang="id-ID" sz="2000" i="1" dirty="0">
                <a:solidFill>
                  <a:schemeClr val="accent2"/>
                </a:solidFill>
              </a:rPr>
              <a:t>)</a:t>
            </a:r>
            <a:endParaRPr lang="id-ID" sz="2800" i="1" dirty="0">
              <a:solidFill>
                <a:schemeClr val="accent2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1A10641-A12E-4FE0-8379-FBF4BA946AA9}"/>
              </a:ext>
            </a:extLst>
          </p:cNvPr>
          <p:cNvSpPr/>
          <p:nvPr/>
        </p:nvSpPr>
        <p:spPr>
          <a:xfrm>
            <a:off x="7543800" y="3625540"/>
            <a:ext cx="685800" cy="212226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19920-81B5-43BE-9191-B05259971E3F}"/>
              </a:ext>
            </a:extLst>
          </p:cNvPr>
          <p:cNvSpPr txBox="1"/>
          <p:nvPr/>
        </p:nvSpPr>
        <p:spPr>
          <a:xfrm>
            <a:off x="8040038" y="4259760"/>
            <a:ext cx="2457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2400" b="1" dirty="0">
                <a:solidFill>
                  <a:srgbClr val="00B050"/>
                </a:solidFill>
              </a:rPr>
              <a:t>Implementation</a:t>
            </a:r>
            <a:br>
              <a:rPr lang="id-ID" sz="2800" dirty="0">
                <a:solidFill>
                  <a:srgbClr val="00B050"/>
                </a:solidFill>
              </a:rPr>
            </a:br>
            <a:r>
              <a:rPr lang="id-ID" sz="2000" i="1" dirty="0">
                <a:solidFill>
                  <a:srgbClr val="00B050"/>
                </a:solidFill>
              </a:rPr>
              <a:t>(</a:t>
            </a:r>
            <a:r>
              <a:rPr lang="id-ID" sz="2000" i="1" dirty="0" err="1">
                <a:solidFill>
                  <a:srgbClr val="00B050"/>
                </a:solidFill>
              </a:rPr>
              <a:t>Software</a:t>
            </a:r>
            <a:r>
              <a:rPr lang="id-ID" sz="2000" i="1" dirty="0">
                <a:solidFill>
                  <a:srgbClr val="00B050"/>
                </a:solidFill>
              </a:rPr>
              <a:t>)</a:t>
            </a:r>
            <a:endParaRPr lang="id-ID" sz="2800" i="1" dirty="0">
              <a:solidFill>
                <a:srgbClr val="00B05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4BA8954-D3DA-44C2-BA07-109458BFE2FF}"/>
              </a:ext>
            </a:extLst>
          </p:cNvPr>
          <p:cNvSpPr/>
          <p:nvPr/>
        </p:nvSpPr>
        <p:spPr>
          <a:xfrm>
            <a:off x="7543800" y="5923260"/>
            <a:ext cx="685800" cy="47754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E4A86-43A7-44E5-B627-8EC14EBDC2A8}"/>
              </a:ext>
            </a:extLst>
          </p:cNvPr>
          <p:cNvSpPr txBox="1"/>
          <p:nvPr/>
        </p:nvSpPr>
        <p:spPr>
          <a:xfrm>
            <a:off x="8003866" y="5783760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2400" b="1" dirty="0" err="1">
                <a:solidFill>
                  <a:srgbClr val="0070C0"/>
                </a:solidFill>
              </a:rPr>
              <a:t>Maintenance</a:t>
            </a:r>
            <a:br>
              <a:rPr lang="id-ID" sz="2800" dirty="0">
                <a:solidFill>
                  <a:srgbClr val="0070C0"/>
                </a:solidFill>
              </a:rPr>
            </a:br>
            <a:r>
              <a:rPr lang="id-ID" sz="2000" i="1" dirty="0">
                <a:solidFill>
                  <a:srgbClr val="0070C0"/>
                </a:solidFill>
              </a:rPr>
              <a:t>(</a:t>
            </a:r>
            <a:r>
              <a:rPr lang="id-ID" sz="2000" i="1" dirty="0" err="1">
                <a:solidFill>
                  <a:srgbClr val="0070C0"/>
                </a:solidFill>
              </a:rPr>
              <a:t>Updated</a:t>
            </a:r>
            <a:r>
              <a:rPr lang="id-ID" sz="2000" i="1" dirty="0">
                <a:solidFill>
                  <a:srgbClr val="0070C0"/>
                </a:solidFill>
              </a:rPr>
              <a:t> </a:t>
            </a:r>
            <a:r>
              <a:rPr lang="id-ID" sz="2000" i="1" dirty="0" err="1">
                <a:solidFill>
                  <a:srgbClr val="0070C0"/>
                </a:solidFill>
              </a:rPr>
              <a:t>Software</a:t>
            </a:r>
            <a:r>
              <a:rPr lang="id-ID" sz="2000" i="1" dirty="0">
                <a:solidFill>
                  <a:srgbClr val="0070C0"/>
                </a:solidFill>
              </a:rPr>
              <a:t>)</a:t>
            </a:r>
            <a:endParaRPr lang="id-ID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6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106" y="152400"/>
            <a:ext cx="8458200" cy="762000"/>
          </a:xfrm>
        </p:spPr>
        <p:txBody>
          <a:bodyPr>
            <a:normAutofit/>
          </a:bodyPr>
          <a:lstStyle/>
          <a:p>
            <a:r>
              <a:rPr lang="id-ID" sz="4000" dirty="0"/>
              <a:t>Siklus Pengembangan </a:t>
            </a:r>
            <a:r>
              <a:rPr lang="id-ID" sz="4000" dirty="0" err="1"/>
              <a:t>Software</a:t>
            </a:r>
            <a:endParaRPr lang="en-US" sz="4000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/>
        </p:nvGraphicFramePr>
        <p:xfrm>
          <a:off x="1752600" y="1066800"/>
          <a:ext cx="859042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6A298E5-C505-4790-BCDB-43FEBDFF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6019800"/>
            <a:ext cx="7886700" cy="5334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d-ID" sz="2400" i="1" dirty="0"/>
              <a:t>(</a:t>
            </a:r>
            <a:r>
              <a:rPr lang="id-ID" sz="2400" i="1" dirty="0" err="1"/>
              <a:t>Tilley</a:t>
            </a:r>
            <a:r>
              <a:rPr lang="id-ID" sz="2400" i="1" dirty="0"/>
              <a:t>, 2012)            (Dennis, 2016)           (</a:t>
            </a:r>
            <a:r>
              <a:rPr lang="id-ID" sz="2400" i="1" dirty="0" err="1"/>
              <a:t>Valacich</a:t>
            </a:r>
            <a:r>
              <a:rPr lang="id-ID" sz="2400" i="1" dirty="0"/>
              <a:t>, 2017)</a:t>
            </a: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0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52649" y="1524000"/>
            <a:ext cx="7981950" cy="4495800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 formalized </a:t>
            </a:r>
            <a:r>
              <a:rPr lang="en-US" dirty="0">
                <a:solidFill>
                  <a:srgbClr val="C00000"/>
                </a:solidFill>
              </a:rPr>
              <a:t>approach to implementing </a:t>
            </a:r>
            <a:r>
              <a:rPr lang="en-US" dirty="0"/>
              <a:t>the Software Development Life Cycle </a:t>
            </a:r>
            <a:r>
              <a:rPr lang="en-US" i="1" dirty="0"/>
              <a:t>(Dennis, 2012)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simplified representation </a:t>
            </a:r>
            <a:r>
              <a:rPr lang="en-US" dirty="0"/>
              <a:t>of a software process </a:t>
            </a:r>
            <a:r>
              <a:rPr lang="en-US" i="1" dirty="0"/>
              <a:t>(</a:t>
            </a:r>
            <a:r>
              <a:rPr lang="en-US" i="1" dirty="0" err="1"/>
              <a:t>Sommerville</a:t>
            </a:r>
            <a:r>
              <a:rPr lang="en-US" i="1" dirty="0"/>
              <a:t>, 2015)</a:t>
            </a:r>
          </a:p>
          <a:p>
            <a:endParaRPr lang="en-US" dirty="0"/>
          </a:p>
          <a:p>
            <a:r>
              <a:rPr lang="en-US" dirty="0"/>
              <a:t>A distinct </a:t>
            </a:r>
            <a:r>
              <a:rPr lang="en-US" dirty="0">
                <a:solidFill>
                  <a:srgbClr val="C00000"/>
                </a:solidFill>
              </a:rPr>
              <a:t>set of activities</a:t>
            </a:r>
            <a:r>
              <a:rPr lang="en-US" dirty="0"/>
              <a:t>, actions, tasks, milestones, and work products required to engineer high quality software  </a:t>
            </a:r>
            <a:r>
              <a:rPr lang="en-US" i="1" dirty="0"/>
              <a:t>(Pressman, 2015)</a:t>
            </a:r>
          </a:p>
          <a:p>
            <a:endParaRPr lang="en-US" dirty="0"/>
          </a:p>
          <a:p>
            <a:endParaRPr lang="en-US" i="1" dirty="0"/>
          </a:p>
        </p:txBody>
      </p:sp>
      <p:sp>
        <p:nvSpPr>
          <p:cNvPr id="54274" name="Rectangle 2050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152650" y="228600"/>
            <a:ext cx="8501495" cy="685801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id-ID" sz="3000" dirty="0"/>
              <a:t>Metodologi Pengembangan </a:t>
            </a:r>
            <a:r>
              <a:rPr lang="id-ID" sz="3000" dirty="0" err="1"/>
              <a:t>Software</a:t>
            </a:r>
            <a:br>
              <a:rPr lang="id-ID" sz="3000" dirty="0"/>
            </a:br>
            <a:r>
              <a:rPr lang="en-US" sz="3000" dirty="0"/>
              <a:t>(</a:t>
            </a:r>
            <a:r>
              <a:rPr lang="en-US" sz="3000" dirty="0">
                <a:solidFill>
                  <a:srgbClr val="C00000"/>
                </a:solidFill>
              </a:rPr>
              <a:t>Model Process</a:t>
            </a:r>
            <a:r>
              <a:rPr lang="en-US" sz="30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2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03046"/>
            <a:ext cx="6229350" cy="55263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Structured Design</a:t>
            </a:r>
            <a:br>
              <a:rPr lang="id-ID" sz="3200" dirty="0">
                <a:solidFill>
                  <a:srgbClr val="C00000"/>
                </a:solidFill>
              </a:rPr>
            </a:br>
            <a:r>
              <a:rPr lang="id-ID" sz="2400" dirty="0"/>
              <a:t>(</a:t>
            </a:r>
            <a:r>
              <a:rPr lang="id-ID" sz="2400" dirty="0" err="1">
                <a:solidFill>
                  <a:srgbClr val="00B050"/>
                </a:solidFill>
              </a:rPr>
              <a:t>Prescriptive</a:t>
            </a:r>
            <a:r>
              <a:rPr lang="id-ID" sz="2400" dirty="0"/>
              <a:t>) (1967- 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Waterfall</a:t>
            </a:r>
            <a:r>
              <a:rPr lang="en-US" sz="2400" dirty="0"/>
              <a:t> method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Parallel</a:t>
            </a:r>
            <a:r>
              <a:rPr lang="en-US" sz="2400" dirty="0"/>
              <a:t> development</a:t>
            </a:r>
            <a:endParaRPr lang="id-ID" sz="2400" dirty="0"/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Rapid Application Development</a:t>
            </a:r>
            <a:r>
              <a:rPr lang="id-ID" sz="3200" dirty="0">
                <a:solidFill>
                  <a:srgbClr val="C00000"/>
                </a:solidFill>
              </a:rPr>
              <a:t> </a:t>
            </a:r>
            <a:r>
              <a:rPr lang="id-ID" sz="2400" dirty="0"/>
              <a:t>(</a:t>
            </a:r>
            <a:r>
              <a:rPr lang="id-ID" sz="2400" dirty="0" err="1">
                <a:solidFill>
                  <a:srgbClr val="00B050"/>
                </a:solidFill>
              </a:rPr>
              <a:t>Iterative</a:t>
            </a:r>
            <a:r>
              <a:rPr lang="id-ID" sz="2400" dirty="0"/>
              <a:t>) (1985-)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Phased</a:t>
            </a:r>
            <a:r>
              <a:rPr lang="en-US" sz="2400" dirty="0"/>
              <a:t> Development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Prototyping</a:t>
            </a:r>
            <a:endParaRPr lang="id-ID" sz="24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Agile Development</a:t>
            </a:r>
            <a:br>
              <a:rPr lang="id-ID" sz="3200" dirty="0">
                <a:solidFill>
                  <a:srgbClr val="C00000"/>
                </a:solidFill>
              </a:rPr>
            </a:br>
            <a:r>
              <a:rPr lang="id-ID" sz="2400" dirty="0"/>
              <a:t>(</a:t>
            </a:r>
            <a:r>
              <a:rPr lang="id-ID" sz="2400" dirty="0" err="1">
                <a:solidFill>
                  <a:srgbClr val="00B050"/>
                </a:solidFill>
              </a:rPr>
              <a:t>Adaptive</a:t>
            </a:r>
            <a:r>
              <a:rPr lang="id-ID" sz="2400" dirty="0"/>
              <a:t>) (1995-)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Extreme Programming </a:t>
            </a:r>
            <a:r>
              <a:rPr lang="en-US" sz="2400" dirty="0"/>
              <a:t>(XP)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Scrum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253" y="368319"/>
            <a:ext cx="10058400" cy="500354"/>
          </a:xfrm>
        </p:spPr>
        <p:txBody>
          <a:bodyPr>
            <a:normAutofit fontScale="90000"/>
          </a:bodyPr>
          <a:lstStyle/>
          <a:p>
            <a:r>
              <a:rPr lang="id-ID" sz="4000" dirty="0"/>
              <a:t>Metodologi Pengembangan Software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962610" y="6330255"/>
            <a:ext cx="620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2000" i="1" dirty="0" err="1"/>
              <a:t>Compiled</a:t>
            </a:r>
            <a:r>
              <a:rPr lang="id-ID" sz="2000" i="1" dirty="0"/>
              <a:t> </a:t>
            </a:r>
            <a:r>
              <a:rPr lang="id-ID" sz="2000" i="1" dirty="0" err="1"/>
              <a:t>from</a:t>
            </a:r>
            <a:r>
              <a:rPr lang="id-ID" sz="2000" i="1" dirty="0"/>
              <a:t> </a:t>
            </a:r>
            <a:r>
              <a:rPr lang="en-US" sz="2000" i="1" dirty="0"/>
              <a:t>(Dennis</a:t>
            </a:r>
            <a:r>
              <a:rPr lang="id-ID" sz="2000" i="1" dirty="0"/>
              <a:t>, </a:t>
            </a:r>
            <a:r>
              <a:rPr lang="id-ID" sz="2000" i="1" dirty="0" err="1"/>
              <a:t>Wixom</a:t>
            </a:r>
            <a:r>
              <a:rPr lang="id-ID" sz="2000" i="1" dirty="0"/>
              <a:t> </a:t>
            </a:r>
            <a:r>
              <a:rPr lang="id-ID" sz="2000" i="1" dirty="0" err="1"/>
              <a:t>and</a:t>
            </a:r>
            <a:r>
              <a:rPr lang="id-ID" sz="2000" i="1" dirty="0"/>
              <a:t> </a:t>
            </a:r>
            <a:r>
              <a:rPr lang="id-ID" sz="2000" i="1" dirty="0" err="1"/>
              <a:t>Tegarden</a:t>
            </a:r>
            <a:r>
              <a:rPr lang="en-US" sz="2000" i="1" dirty="0"/>
              <a:t>, 201</a:t>
            </a:r>
            <a:r>
              <a:rPr lang="id-ID" sz="2000" i="1" dirty="0"/>
              <a:t>6</a:t>
            </a:r>
            <a:r>
              <a:rPr lang="en-US" sz="2000" i="1" dirty="0"/>
              <a:t>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5750350"/>
              </p:ext>
            </p:extLst>
          </p:nvPr>
        </p:nvGraphicFramePr>
        <p:xfrm>
          <a:off x="8453624" y="1026786"/>
          <a:ext cx="1919161" cy="514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4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208-E14F-4FBD-AAE0-67FD73E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18407-D82B-464E-9DF0-11A3E5009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D6AB1-287F-47CE-9C58-B42FA6F2F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3334"/>
          <a:stretch/>
        </p:blipFill>
        <p:spPr>
          <a:xfrm>
            <a:off x="1634548" y="125505"/>
            <a:ext cx="3189958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62486-5054-4E04-A966-948C21DB9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r="13334"/>
          <a:stretch/>
        </p:blipFill>
        <p:spPr>
          <a:xfrm>
            <a:off x="2362201" y="526675"/>
            <a:ext cx="3089487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3B390-FC11-4D2D-9003-D10934B46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r="12500"/>
          <a:stretch/>
        </p:blipFill>
        <p:spPr>
          <a:xfrm>
            <a:off x="1784734" y="1293718"/>
            <a:ext cx="30226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C6929-8575-46FB-9CE2-7B1862F9D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6" t="5011" r="1535" b="2594"/>
          <a:stretch/>
        </p:blipFill>
        <p:spPr>
          <a:xfrm>
            <a:off x="6833236" y="90284"/>
            <a:ext cx="2922722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78EF2-81D0-444B-A8C3-BBB3AA9CB1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3" t="5487" r="1513" b="8413"/>
          <a:stretch/>
        </p:blipFill>
        <p:spPr>
          <a:xfrm>
            <a:off x="7753331" y="725016"/>
            <a:ext cx="2847540" cy="208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890C7-44A1-4D87-97A7-8CCED23B73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" t="3316" r="2734" b="29141"/>
          <a:stretch/>
        </p:blipFill>
        <p:spPr>
          <a:xfrm>
            <a:off x="6371783" y="1615966"/>
            <a:ext cx="2514239" cy="2102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7E05F-569F-456F-86AD-186BD726BD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1" t="4581" r="1811" b="1651"/>
          <a:stretch/>
        </p:blipFill>
        <p:spPr>
          <a:xfrm>
            <a:off x="6583920" y="3944471"/>
            <a:ext cx="2519362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C7FEB-9C4E-4976-8723-BF75F1DBDB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50" t="7496" r="2324" b="2183"/>
          <a:stretch/>
        </p:blipFill>
        <p:spPr>
          <a:xfrm>
            <a:off x="8081509" y="4398925"/>
            <a:ext cx="2519362" cy="24129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4A136A-1968-4755-98E6-1891A3089335}"/>
              </a:ext>
            </a:extLst>
          </p:cNvPr>
          <p:cNvSpPr/>
          <p:nvPr/>
        </p:nvSpPr>
        <p:spPr>
          <a:xfrm>
            <a:off x="5638800" y="1524000"/>
            <a:ext cx="732982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138F45-63D1-4CB7-A43F-EA7B22FDAFBE}"/>
              </a:ext>
            </a:extLst>
          </p:cNvPr>
          <p:cNvSpPr/>
          <p:nvPr/>
        </p:nvSpPr>
        <p:spPr>
          <a:xfrm rot="5400000">
            <a:off x="8472709" y="3586234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D8CBC5-0055-480C-B115-6E2412FEED63}"/>
              </a:ext>
            </a:extLst>
          </p:cNvPr>
          <p:cNvSpPr/>
          <p:nvPr/>
        </p:nvSpPr>
        <p:spPr>
          <a:xfrm rot="10800000">
            <a:off x="5644034" y="4820771"/>
            <a:ext cx="73298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C405C-00F2-413C-A763-B91E7C49924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12549"/>
          <a:stretch/>
        </p:blipFill>
        <p:spPr>
          <a:xfrm>
            <a:off x="2375046" y="3904481"/>
            <a:ext cx="1427345" cy="253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54E4C-36F4-4D02-B48D-F11BFB73277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18830"/>
          <a:stretch/>
        </p:blipFill>
        <p:spPr>
          <a:xfrm>
            <a:off x="3489906" y="4114800"/>
            <a:ext cx="1550415" cy="251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17B35E-5D6C-407E-B5FE-FF11F35E34B3}"/>
              </a:ext>
            </a:extLst>
          </p:cNvPr>
          <p:cNvSpPr txBox="1"/>
          <p:nvPr/>
        </p:nvSpPr>
        <p:spPr>
          <a:xfrm>
            <a:off x="2209916" y="1364159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Planning</a:t>
            </a:r>
            <a:endParaRPr lang="en-ID" sz="5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4BE05-D3B4-4066-843F-EA99B479CA17}"/>
              </a:ext>
            </a:extLst>
          </p:cNvPr>
          <p:cNvSpPr txBox="1"/>
          <p:nvPr/>
        </p:nvSpPr>
        <p:spPr>
          <a:xfrm>
            <a:off x="7560803" y="1352685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Analysis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A53C0-1FBC-48C4-8BE6-627E63D93933}"/>
              </a:ext>
            </a:extLst>
          </p:cNvPr>
          <p:cNvSpPr txBox="1"/>
          <p:nvPr/>
        </p:nvSpPr>
        <p:spPr>
          <a:xfrm>
            <a:off x="7747555" y="4711979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Design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D9EE20-0B20-4DDF-B7F7-D3E678445BC0}"/>
              </a:ext>
            </a:extLst>
          </p:cNvPr>
          <p:cNvSpPr txBox="1"/>
          <p:nvPr/>
        </p:nvSpPr>
        <p:spPr>
          <a:xfrm>
            <a:off x="1666441" y="466516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Implementation</a:t>
            </a:r>
            <a:endParaRPr lang="en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208-E14F-4FBD-AAE0-67FD73E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18407-D82B-464E-9DF0-11A3E5009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D6AB1-287F-47CE-9C58-B42FA6F2F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3334"/>
          <a:stretch/>
        </p:blipFill>
        <p:spPr>
          <a:xfrm>
            <a:off x="1634548" y="125505"/>
            <a:ext cx="3189958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62486-5054-4E04-A966-948C21DB9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r="13334"/>
          <a:stretch/>
        </p:blipFill>
        <p:spPr>
          <a:xfrm>
            <a:off x="2362201" y="526675"/>
            <a:ext cx="3089487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3B390-FC11-4D2D-9003-D10934B46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r="12500"/>
          <a:stretch/>
        </p:blipFill>
        <p:spPr>
          <a:xfrm>
            <a:off x="1784734" y="1293718"/>
            <a:ext cx="30226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C6929-8575-46FB-9CE2-7B1862F9D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6" t="5011" r="1535" b="2594"/>
          <a:stretch/>
        </p:blipFill>
        <p:spPr>
          <a:xfrm>
            <a:off x="6833236" y="90284"/>
            <a:ext cx="2922722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78EF2-81D0-444B-A8C3-BBB3AA9CB1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3" t="5487" r="1513" b="8413"/>
          <a:stretch/>
        </p:blipFill>
        <p:spPr>
          <a:xfrm>
            <a:off x="7753331" y="725016"/>
            <a:ext cx="2847540" cy="208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890C7-44A1-4D87-97A7-8CCED23B73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" t="3316" r="2734" b="29141"/>
          <a:stretch/>
        </p:blipFill>
        <p:spPr>
          <a:xfrm>
            <a:off x="6371783" y="1615966"/>
            <a:ext cx="2514239" cy="2102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7E05F-569F-456F-86AD-186BD726BD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1" t="4581" r="1811" b="1651"/>
          <a:stretch/>
        </p:blipFill>
        <p:spPr>
          <a:xfrm>
            <a:off x="6583920" y="3944471"/>
            <a:ext cx="2519362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C7FEB-9C4E-4976-8723-BF75F1DBDB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50" t="7496" r="2324" b="2183"/>
          <a:stretch/>
        </p:blipFill>
        <p:spPr>
          <a:xfrm>
            <a:off x="8081509" y="4398925"/>
            <a:ext cx="2519362" cy="24129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4A136A-1968-4755-98E6-1891A3089335}"/>
              </a:ext>
            </a:extLst>
          </p:cNvPr>
          <p:cNvSpPr/>
          <p:nvPr/>
        </p:nvSpPr>
        <p:spPr>
          <a:xfrm>
            <a:off x="5638800" y="1524000"/>
            <a:ext cx="732982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138F45-63D1-4CB7-A43F-EA7B22FDAFBE}"/>
              </a:ext>
            </a:extLst>
          </p:cNvPr>
          <p:cNvSpPr/>
          <p:nvPr/>
        </p:nvSpPr>
        <p:spPr>
          <a:xfrm rot="5400000">
            <a:off x="8472709" y="3586234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D8CBC5-0055-480C-B115-6E2412FEED63}"/>
              </a:ext>
            </a:extLst>
          </p:cNvPr>
          <p:cNvSpPr/>
          <p:nvPr/>
        </p:nvSpPr>
        <p:spPr>
          <a:xfrm rot="10800000">
            <a:off x="5644034" y="4820771"/>
            <a:ext cx="73298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C405C-00F2-413C-A763-B91E7C49924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12549"/>
          <a:stretch/>
        </p:blipFill>
        <p:spPr>
          <a:xfrm>
            <a:off x="2375046" y="3904481"/>
            <a:ext cx="1427345" cy="253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17B35E-5D6C-407E-B5FE-FF11F35E34B3}"/>
              </a:ext>
            </a:extLst>
          </p:cNvPr>
          <p:cNvSpPr txBox="1"/>
          <p:nvPr/>
        </p:nvSpPr>
        <p:spPr>
          <a:xfrm>
            <a:off x="2209916" y="1364159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Planning</a:t>
            </a:r>
            <a:endParaRPr lang="en-ID" sz="5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4BE05-D3B4-4066-843F-EA99B479CA17}"/>
              </a:ext>
            </a:extLst>
          </p:cNvPr>
          <p:cNvSpPr txBox="1"/>
          <p:nvPr/>
        </p:nvSpPr>
        <p:spPr>
          <a:xfrm>
            <a:off x="7560803" y="1352685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Analysis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A53C0-1FBC-48C4-8BE6-627E63D93933}"/>
              </a:ext>
            </a:extLst>
          </p:cNvPr>
          <p:cNvSpPr txBox="1"/>
          <p:nvPr/>
        </p:nvSpPr>
        <p:spPr>
          <a:xfrm>
            <a:off x="7747555" y="4711979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Design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53365F-9DBD-4EDD-8BA3-FD0B7B32A1E9}"/>
              </a:ext>
            </a:extLst>
          </p:cNvPr>
          <p:cNvSpPr/>
          <p:nvPr/>
        </p:nvSpPr>
        <p:spPr>
          <a:xfrm rot="19574144">
            <a:off x="5286410" y="3294405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FCF931-17F9-41DC-8D4C-16E0D72DCC5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18830"/>
          <a:stretch/>
        </p:blipFill>
        <p:spPr>
          <a:xfrm>
            <a:off x="3489906" y="4114800"/>
            <a:ext cx="1550415" cy="251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D9EE20-0B20-4DDF-B7F7-D3E678445BC0}"/>
              </a:ext>
            </a:extLst>
          </p:cNvPr>
          <p:cNvSpPr txBox="1"/>
          <p:nvPr/>
        </p:nvSpPr>
        <p:spPr>
          <a:xfrm>
            <a:off x="1666441" y="466516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Implementation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8BF099-C725-4567-B00A-CC4CA74DADC9}"/>
              </a:ext>
            </a:extLst>
          </p:cNvPr>
          <p:cNvSpPr txBox="1"/>
          <p:nvPr/>
        </p:nvSpPr>
        <p:spPr>
          <a:xfrm>
            <a:off x="2448076" y="3560669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Versi</a:t>
            </a:r>
            <a:r>
              <a:rPr lang="en-US" sz="3200" dirty="0">
                <a:solidFill>
                  <a:srgbClr val="00B0F0"/>
                </a:solidFill>
              </a:rPr>
              <a:t> 1</a:t>
            </a:r>
            <a:endParaRPr lang="en-ID" sz="3200" dirty="0">
              <a:solidFill>
                <a:srgbClr val="00B0F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8640C11-ABEF-4576-AA63-55CF94207076}"/>
              </a:ext>
            </a:extLst>
          </p:cNvPr>
          <p:cNvSpPr/>
          <p:nvPr/>
        </p:nvSpPr>
        <p:spPr>
          <a:xfrm rot="5400000">
            <a:off x="8723165" y="3687999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37256AE-9EC5-401E-887A-299A6F76265E}"/>
              </a:ext>
            </a:extLst>
          </p:cNvPr>
          <p:cNvSpPr/>
          <p:nvPr/>
        </p:nvSpPr>
        <p:spPr>
          <a:xfrm rot="10800000">
            <a:off x="5550876" y="4991298"/>
            <a:ext cx="73298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6AA07-59C5-4839-8D9D-17232D307CD8}"/>
              </a:ext>
            </a:extLst>
          </p:cNvPr>
          <p:cNvSpPr txBox="1"/>
          <p:nvPr/>
        </p:nvSpPr>
        <p:spPr>
          <a:xfrm>
            <a:off x="3689872" y="3713069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Versi</a:t>
            </a:r>
            <a:r>
              <a:rPr lang="en-US" sz="3200" dirty="0">
                <a:solidFill>
                  <a:srgbClr val="FF0000"/>
                </a:solidFill>
              </a:rPr>
              <a:t> 2</a:t>
            </a:r>
            <a:endParaRPr lang="en-ID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19" grpId="0"/>
      <p:bldP spid="20" grpId="0"/>
      <p:bldP spid="22" grpId="0" animBg="1"/>
      <p:bldP spid="21" grpId="0"/>
      <p:bldP spid="25" grpId="0"/>
      <p:bldP spid="26" grpId="0" animBg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208-E14F-4FBD-AAE0-67FD73E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D6AB1-287F-47CE-9C58-B42FA6F2F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3334"/>
          <a:stretch/>
        </p:blipFill>
        <p:spPr>
          <a:xfrm>
            <a:off x="1634548" y="125505"/>
            <a:ext cx="3189958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62486-5054-4E04-A966-948C21DB9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r="13334"/>
          <a:stretch/>
        </p:blipFill>
        <p:spPr>
          <a:xfrm>
            <a:off x="2362201" y="526675"/>
            <a:ext cx="3089487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3B390-FC11-4D2D-9003-D10934B46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r="12500"/>
          <a:stretch/>
        </p:blipFill>
        <p:spPr>
          <a:xfrm>
            <a:off x="1784734" y="1293718"/>
            <a:ext cx="30226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C6929-8575-46FB-9CE2-7B1862F9D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6" t="5011" r="1535" b="2594"/>
          <a:stretch/>
        </p:blipFill>
        <p:spPr>
          <a:xfrm>
            <a:off x="6833236" y="90284"/>
            <a:ext cx="2922722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78EF2-81D0-444B-A8C3-BBB3AA9CB1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3" t="5487" r="1513" b="8413"/>
          <a:stretch/>
        </p:blipFill>
        <p:spPr>
          <a:xfrm>
            <a:off x="7753331" y="725016"/>
            <a:ext cx="2847540" cy="208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890C7-44A1-4D87-97A7-8CCED23B73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" t="3316" r="2734" b="29141"/>
          <a:stretch/>
        </p:blipFill>
        <p:spPr>
          <a:xfrm>
            <a:off x="6371783" y="1615966"/>
            <a:ext cx="2514239" cy="2102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7E05F-569F-456F-86AD-186BD726BD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1" t="4581" r="1811" b="1651"/>
          <a:stretch/>
        </p:blipFill>
        <p:spPr>
          <a:xfrm>
            <a:off x="6583920" y="3944471"/>
            <a:ext cx="2519362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C7FEB-9C4E-4976-8723-BF75F1DBDB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50" t="7496" r="2324" b="2183"/>
          <a:stretch/>
        </p:blipFill>
        <p:spPr>
          <a:xfrm>
            <a:off x="8081509" y="4398925"/>
            <a:ext cx="2519362" cy="24129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4A136A-1968-4755-98E6-1891A3089335}"/>
              </a:ext>
            </a:extLst>
          </p:cNvPr>
          <p:cNvSpPr/>
          <p:nvPr/>
        </p:nvSpPr>
        <p:spPr>
          <a:xfrm>
            <a:off x="5638800" y="1524000"/>
            <a:ext cx="732982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138F45-63D1-4CB7-A43F-EA7B22FDAFBE}"/>
              </a:ext>
            </a:extLst>
          </p:cNvPr>
          <p:cNvSpPr/>
          <p:nvPr/>
        </p:nvSpPr>
        <p:spPr>
          <a:xfrm rot="5400000">
            <a:off x="8472709" y="3586234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D8CBC5-0055-480C-B115-6E2412FEED63}"/>
              </a:ext>
            </a:extLst>
          </p:cNvPr>
          <p:cNvSpPr/>
          <p:nvPr/>
        </p:nvSpPr>
        <p:spPr>
          <a:xfrm rot="10800000">
            <a:off x="5644034" y="4820771"/>
            <a:ext cx="73298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C405C-00F2-413C-A763-B91E7C49924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12549"/>
          <a:stretch/>
        </p:blipFill>
        <p:spPr>
          <a:xfrm>
            <a:off x="2375046" y="3904481"/>
            <a:ext cx="1427345" cy="253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54E4C-36F4-4D02-B48D-F11BFB73277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18830"/>
          <a:stretch/>
        </p:blipFill>
        <p:spPr>
          <a:xfrm>
            <a:off x="3489906" y="4114800"/>
            <a:ext cx="1550415" cy="251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17B35E-5D6C-407E-B5FE-FF11F35E34B3}"/>
              </a:ext>
            </a:extLst>
          </p:cNvPr>
          <p:cNvSpPr txBox="1"/>
          <p:nvPr/>
        </p:nvSpPr>
        <p:spPr>
          <a:xfrm>
            <a:off x="2209916" y="1364159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Planning</a:t>
            </a:r>
            <a:endParaRPr lang="en-ID" sz="5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A53C0-1FBC-48C4-8BE6-627E63D93933}"/>
              </a:ext>
            </a:extLst>
          </p:cNvPr>
          <p:cNvSpPr txBox="1"/>
          <p:nvPr/>
        </p:nvSpPr>
        <p:spPr>
          <a:xfrm>
            <a:off x="7747555" y="4711979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Design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D9EE20-0B20-4DDF-B7F7-D3E678445BC0}"/>
              </a:ext>
            </a:extLst>
          </p:cNvPr>
          <p:cNvSpPr txBox="1"/>
          <p:nvPr/>
        </p:nvSpPr>
        <p:spPr>
          <a:xfrm>
            <a:off x="1666441" y="466516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Implementation</a:t>
            </a:r>
            <a:endParaRPr lang="en-ID" dirty="0">
              <a:solidFill>
                <a:srgbClr val="00B05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32A6C1-8CA5-40F7-8F4C-31B63F2247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33" b="12549"/>
          <a:stretch/>
        </p:blipFill>
        <p:spPr>
          <a:xfrm>
            <a:off x="6353854" y="661498"/>
            <a:ext cx="1427345" cy="253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29524A-7FBA-455D-B082-D93D73F9124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45" b="18830"/>
          <a:stretch/>
        </p:blipFill>
        <p:spPr>
          <a:xfrm>
            <a:off x="7468714" y="871817"/>
            <a:ext cx="1550415" cy="251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14BE05-D3B4-4066-843F-EA99B479CA17}"/>
              </a:ext>
            </a:extLst>
          </p:cNvPr>
          <p:cNvSpPr txBox="1"/>
          <p:nvPr/>
        </p:nvSpPr>
        <p:spPr>
          <a:xfrm>
            <a:off x="7560803" y="1352685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Analysis</a:t>
            </a:r>
            <a:endParaRPr lang="en-ID" sz="54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9291A-3A1D-4504-937F-35E23E903909}"/>
              </a:ext>
            </a:extLst>
          </p:cNvPr>
          <p:cNvSpPr txBox="1"/>
          <p:nvPr/>
        </p:nvSpPr>
        <p:spPr>
          <a:xfrm>
            <a:off x="6537478" y="967758"/>
            <a:ext cx="2198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Prototype</a:t>
            </a:r>
            <a:endParaRPr lang="en-ID" sz="36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5B2BA91-B109-4B68-8957-DFBB4DFF2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2DCDC36-86A0-48B2-AABE-9241CBB0B70B}"/>
              </a:ext>
            </a:extLst>
          </p:cNvPr>
          <p:cNvSpPr/>
          <p:nvPr/>
        </p:nvSpPr>
        <p:spPr>
          <a:xfrm rot="19574144">
            <a:off x="5286410" y="3294405"/>
            <a:ext cx="732982" cy="6096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1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20" grpId="0"/>
      <p:bldP spid="21" grpId="0"/>
      <p:bldP spid="19" grpId="0"/>
      <p:bldP spid="24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"/>
  <p:tag name="ISPRING_CUSTOM_TIMING_USED" val="1"/>
  <p:tag name="ISPRING_SLIDE_ID" val="{684D0899-EF23-4EE2-A9E9-C6D536FCF76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2.001"/>
  <p:tag name="ISPRING_CUSTOM_TIMING_USED" val="1"/>
  <p:tag name="ISPRING_SLIDE_ID" val="{E176A61C-1B33-41EA-BBD0-EA5075740D39}"/>
  <p:tag name="TIMING" val="|0.0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001|1|1|1|1|1|1|1|1|1|1"/>
  <p:tag name="ISPRING_CUSTOM_TIMING_USED" val="1"/>
  <p:tag name="ISPRING_SLIDE_ID" val="{F7E04ADD-ABBC-4BEA-94C1-814E2117A447}"/>
  <p:tag name="GENSWF_ADVANCE_TIME" val="10.0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D682A2C1-7507-4247-A7F4-DC833807909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01D3AEDA-AF7B-4A3B-9D80-FF44969F967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01D3AEDA-AF7B-4A3B-9D80-FF44969F967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</TotalTime>
  <Words>806</Words>
  <Application>Microsoft Office PowerPoint</Application>
  <PresentationFormat>Widescreen</PresentationFormat>
  <Paragraphs>122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Trebuchet MS</vt:lpstr>
      <vt:lpstr>Wingdings</vt:lpstr>
      <vt:lpstr>Wood Type</vt:lpstr>
      <vt:lpstr>Software Processes</vt:lpstr>
      <vt:lpstr>1.1 Siklus dan Metodologi Pengembangan Software</vt:lpstr>
      <vt:lpstr>Siklus Pengembangan Software: Alur, Peran, dan Tahapan (Deliverable)  (Tilley, 2012) (Dennis, 2016) (Valacich, 2017)</vt:lpstr>
      <vt:lpstr>Siklus Pengembangan Software</vt:lpstr>
      <vt:lpstr>Metodologi Pengembangan Software (Model Process)</vt:lpstr>
      <vt:lpstr>Metodologi Pengembangan Software</vt:lpstr>
      <vt:lpstr>PowerPoint Presentation</vt:lpstr>
      <vt:lpstr>PowerPoint Presentation</vt:lpstr>
      <vt:lpstr>PowerPoint Presentation</vt:lpstr>
      <vt:lpstr>PowerPoint Presentation</vt:lpstr>
      <vt:lpstr>Faktor Penentu Pemilihan Metodologi</vt:lpstr>
      <vt:lpstr>Pemilihan Metodologi: Sistem SDM</vt:lpstr>
      <vt:lpstr>Pemilihan Metodologi: Sistem DSS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Andreyan Baskara</dc:creator>
  <cp:lastModifiedBy>Andreyan Baskara</cp:lastModifiedBy>
  <cp:revision>1</cp:revision>
  <dcterms:created xsi:type="dcterms:W3CDTF">2020-10-06T05:31:03Z</dcterms:created>
  <dcterms:modified xsi:type="dcterms:W3CDTF">2020-10-06T05:36:24Z</dcterms:modified>
</cp:coreProperties>
</file>