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2" r:id="rId6"/>
    <p:sldId id="263" r:id="rId7"/>
    <p:sldId id="261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2" custLinFactNeighborX="-83279" custLinFactNeighborY="-3017"/>
      <dgm:spPr/>
    </dgm:pt>
    <dgm:pt modelId="{55BDA980-9151-47FF-AF00-AFF61BF7329A}" type="pres">
      <dgm:prSet presAssocID="{701D68F5-42F8-47BC-8FED-84C50F595DF0}" presName="iconRect" presStyleLbl="node1" presStyleIdx="0" presStyleCnt="2" custLinFactX="-44092" custLinFactNeighborX="-100000" custLinFactNeighborY="-10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2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1" presStyleCnt="2" custLinFactX="-11490" custLinFactNeighborX="-100000" custLinFactNeighborY="-4266"/>
      <dgm:spPr/>
    </dgm:pt>
    <dgm:pt modelId="{FC76B9EB-DCB2-48BE-8038-BB271187C51D}" type="pres">
      <dgm:prSet presAssocID="{76CC3289-2662-43F0-A3C6-BA04A135F08C}" presName="iconRect" presStyleLbl="node1" presStyleIdx="1" presStyleCnt="2" custLinFactX="-92046" custLinFactNeighborX="-100000" custLinFactNeighborY="-8667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FE865E36-A6AA-4CC5-B6F1-E7C4076F9DA4}" type="presParOf" srcId="{25C14C25-2A98-4731-B0BF-677AD8191C30}" destId="{8E9FCEE9-BA58-4686-AD8D-3C43F61E54DA}" srcOrd="2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473168" y="121056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954415" y="64205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1599974" y="30673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599974" y="3067309"/>
        <a:ext cx="3600000" cy="720000"/>
      </dsp:txXfrm>
    </dsp:sp>
    <dsp:sp modelId="{8B8DA957-4F6D-47EE-BF0F-6ACDA82AAC07}">
      <dsp:nvSpPr>
        <dsp:cNvPr id="0" name=""/>
        <dsp:cNvSpPr/>
      </dsp:nvSpPr>
      <dsp:spPr>
        <a:xfrm>
          <a:off x="4083654" y="9362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4580195" y="546105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5829975" y="30673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5829975" y="306730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5A6E-E0C9-4105-AA44-60467E67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ADD18F-5170-4890-9180-9879DC40A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42" y="601662"/>
            <a:ext cx="11340236" cy="5746129"/>
          </a:xfrm>
        </p:spPr>
      </p:pic>
    </p:spTree>
    <p:extLst>
      <p:ext uri="{BB962C8B-B14F-4D97-AF65-F5344CB8AC3E}">
        <p14:creationId xmlns:p14="http://schemas.microsoft.com/office/powerpoint/2010/main" val="11138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17E-73E6-46D4-86AA-4EF23E9C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48EA-7A3A-4902-9110-339F62FB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time of a natural calamity, having the network down can be a great distress</a:t>
            </a:r>
          </a:p>
          <a:p>
            <a:r>
              <a:rPr lang="en-US" dirty="0"/>
              <a:t>Identification and estimation of the location, size, and the needs of the affected populace in remote areas can be a herculean task for the rescue teams.</a:t>
            </a:r>
          </a:p>
          <a:p>
            <a:r>
              <a:rPr lang="en-US" dirty="0"/>
              <a:t>Recusing people from ongoing or after-effect of a disaster is a race against time.</a:t>
            </a:r>
          </a:p>
          <a:p>
            <a:r>
              <a:rPr lang="en-US" dirty="0"/>
              <a:t>Even with ample resources at hand, rescue teams are in a difficult position to efficiently coordinate, attend, and uniformly distribute helpful resources to proper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2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FBB4-F5D3-4E22-8166-A9248145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9A89-A6B7-4ECC-AEB7-6C03B4DB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SIMBIoasis</a:t>
            </a:r>
            <a:r>
              <a:rPr lang="en-US" dirty="0"/>
              <a:t> is envisioned to connect the needs of a population in a remote area with no network connectivity</a:t>
            </a:r>
          </a:p>
          <a:p>
            <a:r>
              <a:rPr lang="en-US" dirty="0"/>
              <a:t>It facilitates gathering of information (such as exact location, need for food and/or medical attention, etc.) from android smartphones of affected users - via deployed IOT devices</a:t>
            </a:r>
          </a:p>
          <a:p>
            <a:r>
              <a:rPr lang="en-US" dirty="0"/>
              <a:t>It relays the information to a cloud interface through Long Range, Low Bandwidth Radio Frequency communication</a:t>
            </a:r>
          </a:p>
          <a:p>
            <a:r>
              <a:rPr lang="en-US" dirty="0"/>
              <a:t>The cloud data can be accessed by the responders via a front-end. </a:t>
            </a:r>
          </a:p>
          <a:p>
            <a:r>
              <a:rPr lang="en-US" dirty="0"/>
              <a:t>The rescue team can be aware of the situation in any particular area before physically going/carrying the essential supplies to the affected 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0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99313"/>
              </p:ext>
            </p:extLst>
          </p:nvPr>
        </p:nvGraphicFramePr>
        <p:xfrm>
          <a:off x="581025" y="2181224"/>
          <a:ext cx="11029950" cy="397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718701-8E43-436A-90CA-EC4297DAF6DA}"/>
              </a:ext>
            </a:extLst>
          </p:cNvPr>
          <p:cNvSpPr txBox="1"/>
          <p:nvPr/>
        </p:nvSpPr>
        <p:spPr>
          <a:xfrm>
            <a:off x="873608" y="4583150"/>
            <a:ext cx="351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Rasberry</a:t>
            </a:r>
            <a:r>
              <a:rPr lang="en-US" dirty="0"/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SX-1798 RA-02 </a:t>
            </a:r>
            <a:r>
              <a:rPr lang="en-US" dirty="0" err="1"/>
              <a:t>LoRa</a:t>
            </a:r>
            <a:r>
              <a:rPr lang="en-US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GPS module Neo-6MV2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433 MHz Antennas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5A003-3A85-4E66-97F9-32BB4B83782D}"/>
              </a:ext>
            </a:extLst>
          </p:cNvPr>
          <p:cNvSpPr txBox="1"/>
          <p:nvPr/>
        </p:nvSpPr>
        <p:spPr>
          <a:xfrm>
            <a:off x="4678016" y="4583151"/>
            <a:ext cx="283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Node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</a:t>
            </a:r>
            <a:r>
              <a:rPr lang="en-US" dirty="0" err="1"/>
              <a:t>Cloudant</a:t>
            </a:r>
            <a:r>
              <a:rPr lang="en-US" dirty="0"/>
              <a:t>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 Cloud </a:t>
            </a:r>
            <a:r>
              <a:rPr lang="en-US" dirty="0" err="1"/>
              <a:t>ToolChain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962CA5-564C-42C6-9CA3-35697CC751BD}"/>
              </a:ext>
            </a:extLst>
          </p:cNvPr>
          <p:cNvSpPr/>
          <p:nvPr/>
        </p:nvSpPr>
        <p:spPr>
          <a:xfrm>
            <a:off x="8576087" y="2181224"/>
            <a:ext cx="2196000" cy="219600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A4447624-301E-48E1-9B02-B22AA0194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96927" y="2682529"/>
            <a:ext cx="1200356" cy="1200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28F991-320C-4A3E-835E-8C59ED1E46D5}"/>
              </a:ext>
            </a:extLst>
          </p:cNvPr>
          <p:cNvSpPr txBox="1"/>
          <p:nvPr/>
        </p:nvSpPr>
        <p:spPr>
          <a:xfrm>
            <a:off x="8311017" y="4543041"/>
            <a:ext cx="3299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Angular7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ExpressJS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Cloudant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LoRa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Android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6731E55-FDE0-41FF-90FB-BB72F4A7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86" y="768626"/>
            <a:ext cx="10825553" cy="6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5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FBB4-F5D3-4E22-8166-A9248145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9A89-A6B7-4ECC-AEB7-6C03B4DB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6565"/>
          </a:xfrm>
        </p:spPr>
        <p:txBody>
          <a:bodyPr>
            <a:normAutofit/>
          </a:bodyPr>
          <a:lstStyle/>
          <a:p>
            <a:r>
              <a:rPr lang="en-US" dirty="0"/>
              <a:t>The workflow essentially starts from one deployable IOT device, the spotter</a:t>
            </a:r>
          </a:p>
          <a:p>
            <a:r>
              <a:rPr lang="en-US" dirty="0"/>
              <a:t>The spotter is envisaged to be deployed in a remote area, where network gets disrupted or becomes ineffective.</a:t>
            </a:r>
          </a:p>
          <a:p>
            <a:r>
              <a:rPr lang="en-US" dirty="0"/>
              <a:t>The spotter collects the survivors' information by scanning all available hotspots in its vicinity.</a:t>
            </a:r>
          </a:p>
          <a:p>
            <a:r>
              <a:rPr lang="en-US" dirty="0"/>
              <a:t>It parses the hotspot names to identify the survivors' requirements and sends the consolidated data to the second IOT device.</a:t>
            </a:r>
          </a:p>
          <a:p>
            <a:r>
              <a:rPr lang="en-US" dirty="0"/>
              <a:t>The Receiver is second IOT device that is responsible for receiving the radio signal transmitted by the spotter.</a:t>
            </a:r>
          </a:p>
          <a:p>
            <a:r>
              <a:rPr lang="en-US" dirty="0"/>
              <a:t>It is envisaged to be stationed in an area with proper network connectivity.</a:t>
            </a:r>
          </a:p>
          <a:p>
            <a:r>
              <a:rPr lang="en-US" dirty="0"/>
              <a:t>Its </a:t>
            </a:r>
            <a:r>
              <a:rPr lang="en-US" dirty="0" err="1"/>
              <a:t>LoRa</a:t>
            </a:r>
            <a:r>
              <a:rPr lang="en-US" dirty="0"/>
              <a:t> module receives the radio signal and posts the same on the cloud server.</a:t>
            </a:r>
          </a:p>
          <a:p>
            <a:r>
              <a:rPr lang="en-US" dirty="0"/>
              <a:t>A responder can log into the </a:t>
            </a:r>
            <a:r>
              <a:rPr lang="en-US" dirty="0" err="1"/>
              <a:t>SIMBIoasis</a:t>
            </a:r>
            <a:r>
              <a:rPr lang="en-US" dirty="0"/>
              <a:t> dashboard and see the data posted by the Receiver into the cloud server. The rescue team can be aware of the situation in any particular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11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EA37-A0FE-45D9-A9ED-AED9B065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Use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FDDA-7F14-4F6A-B65B-74A894059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a preparative measure for being aware of the existence and needs of the survivors in a remote area.</a:t>
            </a:r>
          </a:p>
          <a:p>
            <a:endParaRPr lang="en-US" sz="2400" dirty="0"/>
          </a:p>
          <a:p>
            <a:r>
              <a:rPr lang="en-US" sz="2400" dirty="0"/>
              <a:t>When multiple devices are deployed in different regions, the </a:t>
            </a:r>
            <a:r>
              <a:rPr lang="en-US" sz="2400" dirty="0" err="1"/>
              <a:t>SIMBIoasis</a:t>
            </a:r>
            <a:r>
              <a:rPr lang="en-US" sz="2400" dirty="0"/>
              <a:t> dashboard shows consolidated data and helps prioritize rescue team deployments.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5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Shuvrangshu</a:t>
            </a:r>
            <a:r>
              <a:rPr lang="en-US" dirty="0">
                <a:solidFill>
                  <a:schemeClr val="bg2"/>
                </a:solidFill>
              </a:rPr>
              <a:t> Manna</a:t>
            </a:r>
          </a:p>
          <a:p>
            <a:r>
              <a:rPr lang="en-US" dirty="0" err="1">
                <a:solidFill>
                  <a:schemeClr val="bg2"/>
                </a:solidFill>
              </a:rPr>
              <a:t>Indrayan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ganguly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Mithun</a:t>
            </a:r>
            <a:r>
              <a:rPr lang="en-US" dirty="0">
                <a:solidFill>
                  <a:schemeClr val="bg2"/>
                </a:solidFill>
              </a:rPr>
              <a:t> Sen</a:t>
            </a:r>
          </a:p>
          <a:p>
            <a:r>
              <a:rPr lang="en-US" dirty="0" err="1">
                <a:solidFill>
                  <a:schemeClr val="bg2"/>
                </a:solidFill>
              </a:rPr>
              <a:t>Bishwadeep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Shikder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Indranil Maiti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429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PowerPoint Presentation</vt:lpstr>
      <vt:lpstr>Problem Description</vt:lpstr>
      <vt:lpstr>Solution</vt:lpstr>
      <vt:lpstr>Tech Requirements</vt:lpstr>
      <vt:lpstr>PowerPoint Presentation</vt:lpstr>
      <vt:lpstr>Workflow</vt:lpstr>
      <vt:lpstr>Where Can we Use it?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2019-07-07T09:37:32Z</dcterms:created>
  <dcterms:modified xsi:type="dcterms:W3CDTF">2019-07-07T10:34:03Z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