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78" r:id="rId6"/>
    <p:sldId id="276" r:id="rId7"/>
    <p:sldId id="277" r:id="rId8"/>
    <p:sldId id="260" r:id="rId9"/>
    <p:sldId id="261" r:id="rId10"/>
    <p:sldId id="262" r:id="rId11"/>
    <p:sldId id="264" r:id="rId12"/>
    <p:sldId id="266" r:id="rId13"/>
    <p:sldId id="267" r:id="rId14"/>
    <p:sldId id="268" r:id="rId15"/>
    <p:sldId id="279" r:id="rId16"/>
    <p:sldId id="280" r:id="rId17"/>
    <p:sldId id="269" r:id="rId18"/>
    <p:sldId id="270" r:id="rId19"/>
    <p:sldId id="271" r:id="rId20"/>
    <p:sldId id="272" r:id="rId21"/>
    <p:sldId id="273" r:id="rId22"/>
    <p:sldId id="274"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Gill Sans"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d263c6de5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d263c6de5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5d263c6de5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d263c6de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d263c6de5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5d263c6de5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d263c6de5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d263c6de5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5d263c6de5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d263c6de5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d263c6de5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5d263c6de5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d263c6de5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d263c6de5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5d263c6de5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d263c6de5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d263c6de5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5d263c6de5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d263c6de5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d263c6de5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5d263c6de5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647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4585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232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d263c6de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d263c6de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5d263c6de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d263c6de5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d263c6de5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5d263c6de5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
        <p:cNvGrpSpPr/>
        <p:nvPr/>
      </p:nvGrpSpPr>
      <p:grpSpPr>
        <a:xfrm>
          <a:off x="0" y="0"/>
          <a:ext cx="0" cy="0"/>
          <a:chOff x="0" y="0"/>
          <a:chExt cx="0" cy="0"/>
        </a:xfrm>
      </p:grpSpPr>
      <p:sp>
        <p:nvSpPr>
          <p:cNvPr id="19" name="Google Shape;19;p2"/>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22" name="Google Shape;22;p2"/>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23" name="Google Shape;23;p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12"/>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0" name="Google Shape;30;p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5"/>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1" name="Google Shape;41;p5"/>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6"/>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8" name="Google Shape;48;p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7"/>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5" name="Google Shape;55;p7"/>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8"/>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3" name="Google Shape;63;p8"/>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4" name="Google Shape;64;p8"/>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5" name="Google Shape;65;p8"/>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6" name="Google Shape;66;p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9"/>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a:spLocks noGrp="1"/>
          </p:cNvSpPr>
          <p:nvPr>
            <p:ph type="pic" idx="2"/>
          </p:nvPr>
        </p:nvSpPr>
        <p:spPr>
          <a:xfrm>
            <a:off x="447817" y="599725"/>
            <a:ext cx="11290859" cy="3557252"/>
          </a:xfrm>
          <a:prstGeom prst="rect">
            <a:avLst/>
          </a:prstGeom>
          <a:noFill/>
          <a:ln>
            <a:noFill/>
          </a:ln>
        </p:spPr>
        <p:txBody>
          <a:bodyPr spcFirstLastPara="1" wrap="square" lIns="91425" tIns="45700" rIns="91425" bIns="45700" anchor="t" anchorCtr="0">
            <a:noAutofit/>
          </a:bodyPr>
          <a:lstStyle>
            <a:lvl1pPr marR="0" lvl="0" algn="ctr" rtl="0">
              <a:spcBef>
                <a:spcPts val="32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1pPr>
            <a:lvl2pPr marR="0" lvl="1"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2pPr>
            <a:lvl3pPr marR="0" lvl="2"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3pPr>
            <a:lvl4pPr marR="0" lvl="3"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4pPr>
            <a:lvl5pPr marR="0" lvl="4"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Gill Sans"/>
                <a:ea typeface="Gill Sans"/>
                <a:cs typeface="Gill Sans"/>
                <a:sym typeface="Gill Sans"/>
              </a:defRPr>
            </a:lvl9pPr>
          </a:lstStyle>
          <a:p>
            <a:endParaRPr/>
          </a:p>
        </p:txBody>
      </p:sp>
      <p:sp>
        <p:nvSpPr>
          <p:cNvPr id="78" name="Google Shape;78;p10"/>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1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D58AC"/>
              </a:buClr>
              <a:buSzPts val="2000"/>
              <a:buFont typeface="Gill Sans"/>
              <a:buNone/>
            </a:pPr>
            <a:endParaRPr/>
          </a:p>
        </p:txBody>
      </p:sp>
      <p:pic>
        <p:nvPicPr>
          <p:cNvPr id="101" name="Google Shape;101;p13"/>
          <p:cNvPicPr preferRelativeResize="0">
            <a:picLocks noGrp="1"/>
          </p:cNvPicPr>
          <p:nvPr>
            <p:ph type="body" idx="1"/>
          </p:nvPr>
        </p:nvPicPr>
        <p:blipFill rotWithShape="1">
          <a:blip r:embed="rId3">
            <a:alphaModFix/>
          </a:blip>
          <a:srcRect/>
          <a:stretch/>
        </p:blipFill>
        <p:spPr>
          <a:xfrm>
            <a:off x="414442" y="601662"/>
            <a:ext cx="11340236" cy="57461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9"/>
          <p:cNvPicPr preferRelativeResize="0"/>
          <p:nvPr/>
        </p:nvPicPr>
        <p:blipFill>
          <a:blip r:embed="rId3">
            <a:alphaModFix/>
          </a:blip>
          <a:stretch>
            <a:fillRect/>
          </a:stretch>
        </p:blipFill>
        <p:spPr>
          <a:xfrm>
            <a:off x="152400" y="773175"/>
            <a:ext cx="11887200" cy="58259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9" name="Picture 8">
            <a:extLst>
              <a:ext uri="{FF2B5EF4-FFF2-40B4-BE49-F238E27FC236}">
                <a16:creationId xmlns:a16="http://schemas.microsoft.com/office/drawing/2014/main" id="{AA74BEA8-0510-4432-870F-56A387A35FA6}"/>
              </a:ext>
            </a:extLst>
          </p:cNvPr>
          <p:cNvPicPr>
            <a:picLocks noChangeAspect="1"/>
          </p:cNvPicPr>
          <p:nvPr/>
        </p:nvPicPr>
        <p:blipFill>
          <a:blip r:embed="rId3"/>
          <a:stretch>
            <a:fillRect/>
          </a:stretch>
        </p:blipFill>
        <p:spPr>
          <a:xfrm>
            <a:off x="8456466" y="701365"/>
            <a:ext cx="2791215" cy="5849166"/>
          </a:xfrm>
          <a:prstGeom prst="rect">
            <a:avLst/>
          </a:prstGeom>
        </p:spPr>
      </p:pic>
      <p:pic>
        <p:nvPicPr>
          <p:cNvPr id="11" name="Picture 10">
            <a:extLst>
              <a:ext uri="{FF2B5EF4-FFF2-40B4-BE49-F238E27FC236}">
                <a16:creationId xmlns:a16="http://schemas.microsoft.com/office/drawing/2014/main" id="{BF0E1E34-03DE-4AE9-8C77-F8A64CD05592}"/>
              </a:ext>
            </a:extLst>
          </p:cNvPr>
          <p:cNvPicPr>
            <a:picLocks noChangeAspect="1"/>
          </p:cNvPicPr>
          <p:nvPr/>
        </p:nvPicPr>
        <p:blipFill>
          <a:blip r:embed="rId4"/>
          <a:stretch>
            <a:fillRect/>
          </a:stretch>
        </p:blipFill>
        <p:spPr>
          <a:xfrm>
            <a:off x="4700392" y="720417"/>
            <a:ext cx="2791215" cy="5830114"/>
          </a:xfrm>
          <a:prstGeom prst="rect">
            <a:avLst/>
          </a:prstGeom>
        </p:spPr>
      </p:pic>
      <p:pic>
        <p:nvPicPr>
          <p:cNvPr id="15" name="Picture 14">
            <a:extLst>
              <a:ext uri="{FF2B5EF4-FFF2-40B4-BE49-F238E27FC236}">
                <a16:creationId xmlns:a16="http://schemas.microsoft.com/office/drawing/2014/main" id="{6092F192-FEC4-413C-BD80-B41E58074ED3}"/>
              </a:ext>
            </a:extLst>
          </p:cNvPr>
          <p:cNvPicPr>
            <a:picLocks noChangeAspect="1"/>
          </p:cNvPicPr>
          <p:nvPr/>
        </p:nvPicPr>
        <p:blipFill>
          <a:blip r:embed="rId5"/>
          <a:stretch>
            <a:fillRect/>
          </a:stretch>
        </p:blipFill>
        <p:spPr>
          <a:xfrm>
            <a:off x="944318" y="720417"/>
            <a:ext cx="2791215" cy="58491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3" name="Picture 2">
            <a:extLst>
              <a:ext uri="{FF2B5EF4-FFF2-40B4-BE49-F238E27FC236}">
                <a16:creationId xmlns:a16="http://schemas.microsoft.com/office/drawing/2014/main" id="{0B07A591-1F9E-4295-8544-F2DE5712933A}"/>
              </a:ext>
            </a:extLst>
          </p:cNvPr>
          <p:cNvPicPr>
            <a:picLocks noChangeAspect="1"/>
          </p:cNvPicPr>
          <p:nvPr/>
        </p:nvPicPr>
        <p:blipFill>
          <a:blip r:embed="rId3"/>
          <a:stretch>
            <a:fillRect/>
          </a:stretch>
        </p:blipFill>
        <p:spPr>
          <a:xfrm>
            <a:off x="266700" y="146440"/>
            <a:ext cx="11658600" cy="65651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3" name="Picture 2">
            <a:extLst>
              <a:ext uri="{FF2B5EF4-FFF2-40B4-BE49-F238E27FC236}">
                <a16:creationId xmlns:a16="http://schemas.microsoft.com/office/drawing/2014/main" id="{3E427D85-DA02-45A2-A01D-17323B4A7D21}"/>
              </a:ext>
            </a:extLst>
          </p:cNvPr>
          <p:cNvPicPr>
            <a:picLocks noChangeAspect="1"/>
          </p:cNvPicPr>
          <p:nvPr/>
        </p:nvPicPr>
        <p:blipFill>
          <a:blip r:embed="rId3"/>
          <a:stretch>
            <a:fillRect/>
          </a:stretch>
        </p:blipFill>
        <p:spPr>
          <a:xfrm>
            <a:off x="266700" y="152400"/>
            <a:ext cx="11658600" cy="6553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3" name="Picture 2">
            <a:extLst>
              <a:ext uri="{FF2B5EF4-FFF2-40B4-BE49-F238E27FC236}">
                <a16:creationId xmlns:a16="http://schemas.microsoft.com/office/drawing/2014/main" id="{F2777370-0349-48CE-83AF-3F2339E211B9}"/>
              </a:ext>
            </a:extLst>
          </p:cNvPr>
          <p:cNvPicPr>
            <a:picLocks noChangeAspect="1"/>
          </p:cNvPicPr>
          <p:nvPr/>
        </p:nvPicPr>
        <p:blipFill>
          <a:blip r:embed="rId3"/>
          <a:stretch>
            <a:fillRect/>
          </a:stretch>
        </p:blipFill>
        <p:spPr>
          <a:xfrm>
            <a:off x="266700" y="152400"/>
            <a:ext cx="11658600" cy="6553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C0B17D-1DFD-4B0B-992B-B54B236E2154}"/>
              </a:ext>
            </a:extLst>
          </p:cNvPr>
          <p:cNvPicPr>
            <a:picLocks noChangeAspect="1"/>
          </p:cNvPicPr>
          <p:nvPr/>
        </p:nvPicPr>
        <p:blipFill>
          <a:blip r:embed="rId2"/>
          <a:stretch>
            <a:fillRect/>
          </a:stretch>
        </p:blipFill>
        <p:spPr>
          <a:xfrm>
            <a:off x="0" y="186177"/>
            <a:ext cx="12192000" cy="6429374"/>
          </a:xfrm>
          <a:prstGeom prst="rect">
            <a:avLst/>
          </a:prstGeom>
        </p:spPr>
      </p:pic>
    </p:spTree>
    <p:extLst>
      <p:ext uri="{BB962C8B-B14F-4D97-AF65-F5344CB8AC3E}">
        <p14:creationId xmlns:p14="http://schemas.microsoft.com/office/powerpoint/2010/main" val="76397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8F5F4F-AE44-4908-8D3B-35D2B4CEA635}"/>
              </a:ext>
            </a:extLst>
          </p:cNvPr>
          <p:cNvPicPr>
            <a:picLocks noChangeAspect="1"/>
          </p:cNvPicPr>
          <p:nvPr/>
        </p:nvPicPr>
        <p:blipFill>
          <a:blip r:embed="rId2"/>
          <a:stretch>
            <a:fillRect/>
          </a:stretch>
        </p:blipFill>
        <p:spPr>
          <a:xfrm>
            <a:off x="0" y="180975"/>
            <a:ext cx="12192000" cy="6496050"/>
          </a:xfrm>
          <a:prstGeom prst="rect">
            <a:avLst/>
          </a:prstGeom>
        </p:spPr>
      </p:pic>
    </p:spTree>
    <p:extLst>
      <p:ext uri="{BB962C8B-B14F-4D97-AF65-F5344CB8AC3E}">
        <p14:creationId xmlns:p14="http://schemas.microsoft.com/office/powerpoint/2010/main" val="1368851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6"/>
          <p:cNvPicPr preferRelativeResize="0"/>
          <p:nvPr/>
        </p:nvPicPr>
        <p:blipFill>
          <a:blip r:embed="rId3">
            <a:alphaModFix/>
          </a:blip>
          <a:stretch>
            <a:fillRect/>
          </a:stretch>
        </p:blipFill>
        <p:spPr>
          <a:xfrm>
            <a:off x="152400" y="654925"/>
            <a:ext cx="11887200" cy="58259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7"/>
          <p:cNvPicPr preferRelativeResize="0"/>
          <p:nvPr/>
        </p:nvPicPr>
        <p:blipFill>
          <a:blip r:embed="rId3">
            <a:alphaModFix/>
          </a:blip>
          <a:stretch>
            <a:fillRect/>
          </a:stretch>
        </p:blipFill>
        <p:spPr>
          <a:xfrm>
            <a:off x="152400" y="637338"/>
            <a:ext cx="11887200" cy="5819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EFF"/>
              </a:buClr>
              <a:buSzPts val="2800"/>
              <a:buFont typeface="Gill Sans"/>
              <a:buNone/>
            </a:pPr>
            <a:r>
              <a:rPr lang="en-US">
                <a:solidFill>
                  <a:srgbClr val="FFFEFF"/>
                </a:solidFill>
              </a:rPr>
              <a:t>TECH REQUIREMENTS</a:t>
            </a:r>
            <a:endParaRPr/>
          </a:p>
        </p:txBody>
      </p:sp>
      <p:grpSp>
        <p:nvGrpSpPr>
          <p:cNvPr id="192" name="Google Shape;192;p28"/>
          <p:cNvGrpSpPr/>
          <p:nvPr/>
        </p:nvGrpSpPr>
        <p:grpSpPr>
          <a:xfrm>
            <a:off x="1054193" y="2274852"/>
            <a:ext cx="8956807" cy="3693681"/>
            <a:chOff x="473168" y="93628"/>
            <a:chExt cx="8956807" cy="3693681"/>
          </a:xfrm>
        </p:grpSpPr>
        <p:sp>
          <p:nvSpPr>
            <p:cNvPr id="193" name="Google Shape;193;p28"/>
            <p:cNvSpPr/>
            <p:nvPr/>
          </p:nvSpPr>
          <p:spPr>
            <a:xfrm>
              <a:off x="473168" y="121056"/>
              <a:ext cx="2196000" cy="2196000"/>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954415" y="642054"/>
              <a:ext cx="1260000" cy="1260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1599974" y="3067309"/>
              <a:ext cx="3600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txBox="1"/>
            <p:nvPr/>
          </p:nvSpPr>
          <p:spPr>
            <a:xfrm>
              <a:off x="1599974" y="3067309"/>
              <a:ext cx="36000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4400"/>
                <a:buFont typeface="Gill Sans"/>
                <a:buNone/>
              </a:pPr>
              <a:endParaRPr sz="4400" b="0" i="0" u="none" strike="noStrike" cap="none">
                <a:solidFill>
                  <a:schemeClr val="dk1"/>
                </a:solidFill>
                <a:latin typeface="Gill Sans"/>
                <a:ea typeface="Gill Sans"/>
                <a:cs typeface="Gill Sans"/>
                <a:sym typeface="Gill Sans"/>
              </a:endParaRPr>
            </a:p>
          </p:txBody>
        </p:sp>
        <p:sp>
          <p:nvSpPr>
            <p:cNvPr id="197" name="Google Shape;197;p28"/>
            <p:cNvSpPr/>
            <p:nvPr/>
          </p:nvSpPr>
          <p:spPr>
            <a:xfrm>
              <a:off x="4083654" y="93628"/>
              <a:ext cx="2196000" cy="2196000"/>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4580195" y="546105"/>
              <a:ext cx="1260000" cy="1260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5829975" y="3067309"/>
              <a:ext cx="3600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txBox="1"/>
            <p:nvPr/>
          </p:nvSpPr>
          <p:spPr>
            <a:xfrm>
              <a:off x="5829975" y="3067309"/>
              <a:ext cx="36000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4400"/>
                <a:buFont typeface="Gill Sans"/>
                <a:buNone/>
              </a:pPr>
              <a:endParaRPr sz="4400" b="0" i="0" u="none" strike="noStrike" cap="none">
                <a:solidFill>
                  <a:schemeClr val="dk1"/>
                </a:solidFill>
                <a:latin typeface="Gill Sans"/>
                <a:ea typeface="Gill Sans"/>
                <a:cs typeface="Gill Sans"/>
                <a:sym typeface="Gill Sans"/>
              </a:endParaRPr>
            </a:p>
          </p:txBody>
        </p:sp>
      </p:grpSp>
      <p:sp>
        <p:nvSpPr>
          <p:cNvPr id="201" name="Google Shape;201;p28"/>
          <p:cNvSpPr txBox="1"/>
          <p:nvPr/>
        </p:nvSpPr>
        <p:spPr>
          <a:xfrm>
            <a:off x="873608" y="4583150"/>
            <a:ext cx="3511826"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0" i="0" u="none" strike="noStrike" cap="none">
                <a:solidFill>
                  <a:schemeClr val="dk1"/>
                </a:solidFill>
                <a:latin typeface="Gill Sans"/>
                <a:ea typeface="Gill Sans"/>
                <a:cs typeface="Gill Sans"/>
                <a:sym typeface="Gill Sans"/>
              </a:rPr>
              <a:t>Hardware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Rasberry Pi</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Arduino Nano</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SX-1798 RA-02 LoRa modules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GPS module Neo-6MV2</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433 MHz Antennae</a:t>
            </a:r>
            <a:endParaRPr sz="1800">
              <a:solidFill>
                <a:schemeClr val="dk1"/>
              </a:solidFill>
              <a:latin typeface="Gill Sans"/>
              <a:ea typeface="Gill Sans"/>
              <a:cs typeface="Gill Sans"/>
              <a:sym typeface="Gill Sans"/>
            </a:endParaRPr>
          </a:p>
        </p:txBody>
      </p:sp>
      <p:sp>
        <p:nvSpPr>
          <p:cNvPr id="202" name="Google Shape;202;p28"/>
          <p:cNvSpPr txBox="1"/>
          <p:nvPr/>
        </p:nvSpPr>
        <p:spPr>
          <a:xfrm>
            <a:off x="4678016" y="4583151"/>
            <a:ext cx="2835966"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1"/>
                </a:solidFill>
                <a:latin typeface="Gill Sans"/>
                <a:ea typeface="Gill Sans"/>
                <a:cs typeface="Gill Sans"/>
                <a:sym typeface="Gill Sans"/>
              </a:rPr>
              <a:t>Software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IBM Cloud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IBM Node Server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IBM Cloudant DB</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IBM Cloud ToolChain</a:t>
            </a: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Maps</a:t>
            </a:r>
            <a:endParaRPr sz="1800">
              <a:solidFill>
                <a:schemeClr val="dk1"/>
              </a:solidFill>
              <a:latin typeface="Gill Sans"/>
              <a:ea typeface="Gill Sans"/>
              <a:cs typeface="Gill Sans"/>
              <a:sym typeface="Gill Sans"/>
            </a:endParaRPr>
          </a:p>
        </p:txBody>
      </p:sp>
      <p:sp>
        <p:nvSpPr>
          <p:cNvPr id="203" name="Google Shape;203;p28"/>
          <p:cNvSpPr/>
          <p:nvPr/>
        </p:nvSpPr>
        <p:spPr>
          <a:xfrm>
            <a:off x="8576087" y="2181224"/>
            <a:ext cx="2196000" cy="2196000"/>
          </a:xfrm>
          <a:prstGeom prst="ellipse">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 name="Google Shape;204;p28" descr="Robot"/>
          <p:cNvPicPr preferRelativeResize="0"/>
          <p:nvPr/>
        </p:nvPicPr>
        <p:blipFill rotWithShape="1">
          <a:blip r:embed="rId5">
            <a:alphaModFix/>
          </a:blip>
          <a:srcRect/>
          <a:stretch/>
        </p:blipFill>
        <p:spPr>
          <a:xfrm>
            <a:off x="9096927" y="2682529"/>
            <a:ext cx="1200356" cy="1200356"/>
          </a:xfrm>
          <a:prstGeom prst="rect">
            <a:avLst/>
          </a:prstGeom>
          <a:noFill/>
          <a:ln>
            <a:noFill/>
          </a:ln>
        </p:spPr>
      </p:pic>
      <p:sp>
        <p:nvSpPr>
          <p:cNvPr id="205" name="Google Shape;205;p28"/>
          <p:cNvSpPr txBox="1"/>
          <p:nvPr/>
        </p:nvSpPr>
        <p:spPr>
          <a:xfrm>
            <a:off x="8311017" y="4543041"/>
            <a:ext cx="3299791"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dk1"/>
                </a:solidFill>
                <a:latin typeface="Gill Sans"/>
                <a:ea typeface="Gill Sans"/>
                <a:cs typeface="Gill Sans"/>
                <a:sym typeface="Gill Sans"/>
              </a:rPr>
              <a:t>Technologies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Angular7</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ExpressJS</a:t>
            </a: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Python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Cloudant</a:t>
            </a:r>
            <a:endParaRPr sz="1800">
              <a:solidFill>
                <a:schemeClr val="dk1"/>
              </a:solidFill>
              <a:latin typeface="Gill Sans"/>
              <a:ea typeface="Gill Sans"/>
              <a:cs typeface="Gill Sans"/>
              <a:sym typeface="Gill Sans"/>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LoRa Communication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Android</a:t>
            </a:r>
            <a:endParaRPr sz="18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n-US"/>
              <a:t>PROBLEM DESCRIPTION</a:t>
            </a:r>
            <a:endParaRPr/>
          </a:p>
        </p:txBody>
      </p:sp>
      <p:sp>
        <p:nvSpPr>
          <p:cNvPr id="107" name="Google Shape;107;p14"/>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306000" lvl="0" indent="-353244" algn="l" rtl="0">
              <a:spcBef>
                <a:spcPts val="0"/>
              </a:spcBef>
              <a:spcAft>
                <a:spcPts val="0"/>
              </a:spcAft>
              <a:buSzPts val="2400"/>
              <a:buChar char="◼"/>
            </a:pPr>
            <a:r>
              <a:rPr lang="en-US" sz="2400"/>
              <a:t>At the time of a natural calamity, having the network down can be a great distress</a:t>
            </a:r>
            <a:endParaRPr sz="2400"/>
          </a:p>
          <a:p>
            <a:pPr marL="306000" lvl="0" indent="-353244" algn="l" rtl="0">
              <a:spcBef>
                <a:spcPts val="960"/>
              </a:spcBef>
              <a:spcAft>
                <a:spcPts val="0"/>
              </a:spcAft>
              <a:buSzPts val="2400"/>
              <a:buChar char="◼"/>
            </a:pPr>
            <a:r>
              <a:rPr lang="en-US" sz="2400"/>
              <a:t>Identification and estimation of the location, size, and the needs of the affected populace in remote areas can be a herculean task for the rescue teams.</a:t>
            </a:r>
            <a:endParaRPr sz="2400"/>
          </a:p>
          <a:p>
            <a:pPr marL="306000" lvl="0" indent="-353244" algn="l" rtl="0">
              <a:spcBef>
                <a:spcPts val="960"/>
              </a:spcBef>
              <a:spcAft>
                <a:spcPts val="0"/>
              </a:spcAft>
              <a:buSzPts val="2400"/>
              <a:buChar char="◼"/>
            </a:pPr>
            <a:r>
              <a:rPr lang="en-US" sz="2400"/>
              <a:t>Rescuing people from ongoing or after-effect of a disaster is a race against time.</a:t>
            </a:r>
            <a:endParaRPr sz="2400"/>
          </a:p>
          <a:p>
            <a:pPr marL="306000" lvl="0" indent="-353244" algn="l" rtl="0">
              <a:spcBef>
                <a:spcPts val="960"/>
              </a:spcBef>
              <a:spcAft>
                <a:spcPts val="0"/>
              </a:spcAft>
              <a:buSzPts val="2400"/>
              <a:buChar char="◼"/>
            </a:pPr>
            <a:r>
              <a:rPr lang="en-US" sz="2400"/>
              <a:t>Even with ample resources at hand, rescue teams are in a difficult position to efficiently coordinate, attend, and uniformly distribute helpful resources to proper location.</a:t>
            </a:r>
            <a:endParaRPr sz="2400"/>
          </a:p>
          <a:p>
            <a:pPr marL="306000" lvl="0" indent="-200844" algn="l" rtl="0">
              <a:spcBef>
                <a:spcPts val="960"/>
              </a:spcBef>
              <a:spcAft>
                <a:spcPts val="0"/>
              </a:spcAft>
              <a:buSzPts val="1656"/>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n-US"/>
              <a:t>WORKFLOW</a:t>
            </a:r>
            <a:endParaRPr/>
          </a:p>
        </p:txBody>
      </p:sp>
      <p:sp>
        <p:nvSpPr>
          <p:cNvPr id="211" name="Google Shape;211;p29"/>
          <p:cNvSpPr txBox="1">
            <a:spLocks noGrp="1"/>
          </p:cNvSpPr>
          <p:nvPr>
            <p:ph type="body" idx="1"/>
          </p:nvPr>
        </p:nvSpPr>
        <p:spPr>
          <a:xfrm>
            <a:off x="581192" y="2180496"/>
            <a:ext cx="11029615" cy="4286565"/>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1656"/>
              <a:buChar char="◼"/>
            </a:pPr>
            <a:r>
              <a:rPr lang="en-US"/>
              <a:t>The workflow essentially starts from one deployable IOT device, the spotter</a:t>
            </a:r>
            <a:endParaRPr/>
          </a:p>
          <a:p>
            <a:pPr marL="306000" lvl="0" indent="-306000" algn="l" rtl="0">
              <a:spcBef>
                <a:spcPts val="960"/>
              </a:spcBef>
              <a:spcAft>
                <a:spcPts val="0"/>
              </a:spcAft>
              <a:buSzPts val="1656"/>
              <a:buChar char="◼"/>
            </a:pPr>
            <a:r>
              <a:rPr lang="en-US"/>
              <a:t>The spotter is envisaged to be deployed in a remote area, where network gets disrupted or becomes ineffective.</a:t>
            </a:r>
            <a:endParaRPr/>
          </a:p>
          <a:p>
            <a:pPr marL="306000" lvl="0" indent="-306000" algn="l" rtl="0">
              <a:spcBef>
                <a:spcPts val="960"/>
              </a:spcBef>
              <a:spcAft>
                <a:spcPts val="0"/>
              </a:spcAft>
              <a:buSzPts val="1656"/>
              <a:buChar char="◼"/>
            </a:pPr>
            <a:r>
              <a:rPr lang="en-US"/>
              <a:t>The spotter collects the survivors' information by scanning all available hotspots in its vicinity.</a:t>
            </a:r>
            <a:endParaRPr/>
          </a:p>
          <a:p>
            <a:pPr marL="306000" lvl="0" indent="-306000" algn="l" rtl="0">
              <a:spcBef>
                <a:spcPts val="960"/>
              </a:spcBef>
              <a:spcAft>
                <a:spcPts val="0"/>
              </a:spcAft>
              <a:buSzPts val="1656"/>
              <a:buChar char="◼"/>
            </a:pPr>
            <a:r>
              <a:rPr lang="en-US"/>
              <a:t>It parses the hotspot names to identify the survivors' requirements and sends the consolidated data to the second IOT device.</a:t>
            </a:r>
            <a:endParaRPr/>
          </a:p>
          <a:p>
            <a:pPr marL="306000" lvl="0" indent="-306000" algn="l" rtl="0">
              <a:spcBef>
                <a:spcPts val="960"/>
              </a:spcBef>
              <a:spcAft>
                <a:spcPts val="0"/>
              </a:spcAft>
              <a:buSzPts val="1656"/>
              <a:buChar char="◼"/>
            </a:pPr>
            <a:r>
              <a:rPr lang="en-US"/>
              <a:t>The Receiver is second IOT device that is responsible for receiving the radio signal transmitted by the spotter.</a:t>
            </a:r>
            <a:endParaRPr/>
          </a:p>
          <a:p>
            <a:pPr marL="306000" lvl="0" indent="-306000" algn="l" rtl="0">
              <a:spcBef>
                <a:spcPts val="960"/>
              </a:spcBef>
              <a:spcAft>
                <a:spcPts val="0"/>
              </a:spcAft>
              <a:buSzPts val="1656"/>
              <a:buChar char="◼"/>
            </a:pPr>
            <a:r>
              <a:rPr lang="en-US"/>
              <a:t>It is envisaged to be stationed in an area with proper network connectivity.</a:t>
            </a:r>
            <a:endParaRPr/>
          </a:p>
          <a:p>
            <a:pPr marL="306000" lvl="0" indent="-306000" algn="l" rtl="0">
              <a:spcBef>
                <a:spcPts val="960"/>
              </a:spcBef>
              <a:spcAft>
                <a:spcPts val="0"/>
              </a:spcAft>
              <a:buSzPts val="1656"/>
              <a:buChar char="◼"/>
            </a:pPr>
            <a:r>
              <a:rPr lang="en-US"/>
              <a:t>Its LoRa module receives the radio signal and posts the same on the cloud server.</a:t>
            </a:r>
            <a:endParaRPr/>
          </a:p>
          <a:p>
            <a:pPr marL="306000" lvl="0" indent="-306000" algn="l" rtl="0">
              <a:spcBef>
                <a:spcPts val="960"/>
              </a:spcBef>
              <a:spcAft>
                <a:spcPts val="0"/>
              </a:spcAft>
              <a:buSzPts val="1656"/>
              <a:buChar char="◼"/>
            </a:pPr>
            <a:r>
              <a:rPr lang="en-US"/>
              <a:t>A responder can log into the SIMBIoasis dashboard and see the data posted by the Receiver into the cloud server. The rescue team can be aware of the situation in any particular area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n-US"/>
              <a:t>WHERE CAN WE USE IT?</a:t>
            </a:r>
            <a:endParaRPr/>
          </a:p>
        </p:txBody>
      </p:sp>
      <p:sp>
        <p:nvSpPr>
          <p:cNvPr id="217" name="Google Shape;217;p30"/>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2208"/>
              <a:buChar char="◼"/>
            </a:pPr>
            <a:r>
              <a:rPr lang="en-US" sz="2400"/>
              <a:t>As a preparative measure for being aware of the existence and needs of the survivors in a remote area.</a:t>
            </a:r>
            <a:endParaRPr/>
          </a:p>
          <a:p>
            <a:pPr marL="306000" lvl="0" indent="-165792" algn="l" rtl="0">
              <a:spcBef>
                <a:spcPts val="1080"/>
              </a:spcBef>
              <a:spcAft>
                <a:spcPts val="0"/>
              </a:spcAft>
              <a:buSzPts val="2208"/>
              <a:buNone/>
            </a:pPr>
            <a:endParaRPr sz="2400"/>
          </a:p>
          <a:p>
            <a:pPr marL="306000" lvl="0" indent="-306000" algn="l" rtl="0">
              <a:spcBef>
                <a:spcPts val="1080"/>
              </a:spcBef>
              <a:spcAft>
                <a:spcPts val="0"/>
              </a:spcAft>
              <a:buSzPts val="2208"/>
              <a:buChar char="◼"/>
            </a:pPr>
            <a:r>
              <a:rPr lang="en-US" sz="2400"/>
              <a:t>When multiple devices are deployed in different regions, the SIMBIoasis dashboard shows consolidated data and helps prioritize rescue team deployments.</a:t>
            </a:r>
            <a:endParaRPr/>
          </a:p>
          <a:p>
            <a:pPr marL="0" lvl="0" indent="0" algn="l" rtl="0">
              <a:spcBef>
                <a:spcPts val="1080"/>
              </a:spcBef>
              <a:spcAft>
                <a:spcPts val="0"/>
              </a:spcAft>
              <a:buSzPts val="2208"/>
              <a:buNone/>
            </a:pP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2"/>
        <p:cNvGrpSpPr/>
        <p:nvPr/>
      </p:nvGrpSpPr>
      <p:grpSpPr>
        <a:xfrm>
          <a:off x="0" y="0"/>
          <a:ext cx="0" cy="0"/>
          <a:chOff x="0" y="0"/>
          <a:chExt cx="0" cy="0"/>
        </a:xfrm>
      </p:grpSpPr>
      <p:sp>
        <p:nvSpPr>
          <p:cNvPr id="223" name="Google Shape;223;p31"/>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pic>
        <p:nvPicPr>
          <p:cNvPr id="224" name="Google Shape;224;p31"/>
          <p:cNvPicPr preferRelativeResize="0"/>
          <p:nvPr/>
        </p:nvPicPr>
        <p:blipFill rotWithShape="1">
          <a:blip r:embed="rId3">
            <a:alphaModFix/>
          </a:blip>
          <a:srcRect/>
          <a:stretch/>
        </p:blipFill>
        <p:spPr>
          <a:xfrm>
            <a:off x="446534" y="723899"/>
            <a:ext cx="7498616" cy="5676901"/>
          </a:xfrm>
          <a:prstGeom prst="rect">
            <a:avLst/>
          </a:prstGeom>
          <a:noFill/>
          <a:ln>
            <a:noFill/>
          </a:ln>
        </p:spPr>
      </p:pic>
      <p:sp>
        <p:nvSpPr>
          <p:cNvPr id="225" name="Google Shape;225;p31"/>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txBox="1">
            <a:spLocks noGrp="1"/>
          </p:cNvSpPr>
          <p:nvPr>
            <p:ph type="ctrTitle"/>
          </p:nvPr>
        </p:nvSpPr>
        <p:spPr>
          <a:xfrm>
            <a:off x="8296275" y="1419226"/>
            <a:ext cx="3081576" cy="17467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FFFF"/>
              </a:buClr>
              <a:buSzPts val="3600"/>
              <a:buFont typeface="Gill Sans"/>
              <a:buNone/>
            </a:pPr>
            <a:r>
              <a:rPr lang="en-US">
                <a:solidFill>
                  <a:srgbClr val="FFFFFF"/>
                </a:solidFill>
              </a:rPr>
              <a:t>THANK YOU</a:t>
            </a:r>
            <a:endParaRPr/>
          </a:p>
        </p:txBody>
      </p:sp>
      <p:sp>
        <p:nvSpPr>
          <p:cNvPr id="227" name="Google Shape;227;p31"/>
          <p:cNvSpPr txBox="1">
            <a:spLocks noGrp="1"/>
          </p:cNvSpPr>
          <p:nvPr>
            <p:ph type="subTitle" idx="1"/>
          </p:nvPr>
        </p:nvSpPr>
        <p:spPr>
          <a:xfrm>
            <a:off x="8296275" y="3505095"/>
            <a:ext cx="3081576" cy="26290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72"/>
              <a:buNone/>
            </a:pPr>
            <a:r>
              <a:rPr lang="en-US">
                <a:solidFill>
                  <a:schemeClr val="lt2"/>
                </a:solidFill>
              </a:rPr>
              <a:t>SHUVRANGSHU MANNA</a:t>
            </a:r>
            <a:endParaRPr/>
          </a:p>
          <a:p>
            <a:pPr marL="0" lvl="0" indent="0" algn="l" rtl="0">
              <a:spcBef>
                <a:spcPts val="920"/>
              </a:spcBef>
              <a:spcAft>
                <a:spcPts val="0"/>
              </a:spcAft>
              <a:buSzPts val="1472"/>
              <a:buNone/>
            </a:pPr>
            <a:r>
              <a:rPr lang="en-US">
                <a:solidFill>
                  <a:schemeClr val="lt2"/>
                </a:solidFill>
              </a:rPr>
              <a:t>INDRAYAN GANGULY</a:t>
            </a:r>
            <a:endParaRPr>
              <a:solidFill>
                <a:schemeClr val="lt2"/>
              </a:solidFill>
            </a:endParaRPr>
          </a:p>
          <a:p>
            <a:pPr marL="0" lvl="0" indent="0" algn="l" rtl="0">
              <a:spcBef>
                <a:spcPts val="920"/>
              </a:spcBef>
              <a:spcAft>
                <a:spcPts val="0"/>
              </a:spcAft>
              <a:buSzPts val="1472"/>
              <a:buNone/>
            </a:pPr>
            <a:r>
              <a:rPr lang="en-US">
                <a:solidFill>
                  <a:schemeClr val="lt2"/>
                </a:solidFill>
              </a:rPr>
              <a:t>MITHUN SEN</a:t>
            </a:r>
            <a:endParaRPr/>
          </a:p>
          <a:p>
            <a:pPr marL="0" lvl="0" indent="0" algn="l" rtl="0">
              <a:spcBef>
                <a:spcPts val="920"/>
              </a:spcBef>
              <a:spcAft>
                <a:spcPts val="0"/>
              </a:spcAft>
              <a:buSzPts val="1472"/>
              <a:buNone/>
            </a:pPr>
            <a:r>
              <a:rPr lang="en-US">
                <a:solidFill>
                  <a:schemeClr val="lt2"/>
                </a:solidFill>
              </a:rPr>
              <a:t>BISHWADEEP SHIKDER</a:t>
            </a:r>
            <a:endParaRPr>
              <a:solidFill>
                <a:schemeClr val="lt2"/>
              </a:solidFill>
            </a:endParaRPr>
          </a:p>
          <a:p>
            <a:pPr marL="0" lvl="0" indent="0" algn="l" rtl="0">
              <a:spcBef>
                <a:spcPts val="920"/>
              </a:spcBef>
              <a:spcAft>
                <a:spcPts val="0"/>
              </a:spcAft>
              <a:buSzPts val="1472"/>
              <a:buNone/>
            </a:pPr>
            <a:r>
              <a:rPr lang="en-US">
                <a:solidFill>
                  <a:schemeClr val="lt2"/>
                </a:solidFill>
              </a:rPr>
              <a:t>INDRANIL MAITI</a:t>
            </a:r>
            <a:endParaRPr/>
          </a:p>
          <a:p>
            <a:pPr marL="0" lvl="0" indent="0" algn="l" rtl="0">
              <a:spcBef>
                <a:spcPts val="920"/>
              </a:spcBef>
              <a:spcAft>
                <a:spcPts val="0"/>
              </a:spcAft>
              <a:buSzPts val="1472"/>
              <a:buNone/>
            </a:pPr>
            <a:endParaRPr>
              <a:solidFill>
                <a:schemeClr val="lt2"/>
              </a:solidFill>
            </a:endParaRPr>
          </a:p>
          <a:p>
            <a:pPr marL="0" lvl="0" indent="0" algn="l" rtl="0">
              <a:spcBef>
                <a:spcPts val="920"/>
              </a:spcBef>
              <a:spcAft>
                <a:spcPts val="0"/>
              </a:spcAft>
              <a:buSzPts val="1472"/>
              <a:buNone/>
            </a:pPr>
            <a:endParaRPr>
              <a:solidFill>
                <a:schemeClr val="lt2"/>
              </a:solidFill>
            </a:endParaRPr>
          </a:p>
        </p:txBody>
      </p:sp>
      <p:grpSp>
        <p:nvGrpSpPr>
          <p:cNvPr id="228" name="Google Shape;228;p31"/>
          <p:cNvGrpSpPr/>
          <p:nvPr/>
        </p:nvGrpSpPr>
        <p:grpSpPr>
          <a:xfrm>
            <a:off x="446534" y="453643"/>
            <a:ext cx="11298933" cy="98554"/>
            <a:chOff x="446534" y="453643"/>
            <a:chExt cx="11298933" cy="98554"/>
          </a:xfrm>
        </p:grpSpPr>
        <p:sp>
          <p:nvSpPr>
            <p:cNvPr id="229" name="Google Shape;229;p3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Gill Sans"/>
              <a:buNone/>
            </a:pPr>
            <a:r>
              <a:rPr lang="en-US"/>
              <a:t>SOLUTION</a:t>
            </a:r>
            <a:endParaRPr/>
          </a:p>
        </p:txBody>
      </p:sp>
      <p:sp>
        <p:nvSpPr>
          <p:cNvPr id="113" name="Google Shape;113;p15"/>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306000" lvl="0" indent="-353244" algn="l" rtl="0">
              <a:spcBef>
                <a:spcPts val="0"/>
              </a:spcBef>
              <a:spcAft>
                <a:spcPts val="0"/>
              </a:spcAft>
              <a:buSzPts val="2400"/>
              <a:buChar char="◼"/>
            </a:pPr>
            <a:r>
              <a:rPr lang="en-US" sz="2400"/>
              <a:t>Project SIMBIoasis is envisioned to connect the needs of a population in a remote area with no network connectivity</a:t>
            </a:r>
            <a:endParaRPr sz="2400"/>
          </a:p>
          <a:p>
            <a:pPr marL="306000" lvl="0" indent="-353244" algn="l" rtl="0">
              <a:spcBef>
                <a:spcPts val="960"/>
              </a:spcBef>
              <a:spcAft>
                <a:spcPts val="0"/>
              </a:spcAft>
              <a:buSzPts val="2400"/>
              <a:buChar char="◼"/>
            </a:pPr>
            <a:r>
              <a:rPr lang="en-US" sz="2400"/>
              <a:t>It facilitates gathering of information (such as exact location, need for food and/or medical attention, etc.) from android smartphones of affected users - via deployed IOT devices</a:t>
            </a:r>
            <a:endParaRPr sz="2400"/>
          </a:p>
          <a:p>
            <a:pPr marL="306000" lvl="0" indent="-353244" algn="l" rtl="0">
              <a:spcBef>
                <a:spcPts val="960"/>
              </a:spcBef>
              <a:spcAft>
                <a:spcPts val="0"/>
              </a:spcAft>
              <a:buSzPts val="2400"/>
              <a:buChar char="◼"/>
            </a:pPr>
            <a:r>
              <a:rPr lang="en-US" sz="2400"/>
              <a:t>It relays the information to a cloud interface through Long Range, Low Bandwidth Radio Frequency communication</a:t>
            </a:r>
            <a:endParaRPr sz="2400"/>
          </a:p>
          <a:p>
            <a:pPr marL="306000" lvl="0" indent="-353244" algn="l" rtl="0">
              <a:spcBef>
                <a:spcPts val="960"/>
              </a:spcBef>
              <a:spcAft>
                <a:spcPts val="0"/>
              </a:spcAft>
              <a:buSzPts val="2400"/>
              <a:buChar char="◼"/>
            </a:pPr>
            <a:r>
              <a:rPr lang="en-US" sz="2400"/>
              <a:t>The cloud data can be accessed by the responders via a front-end. </a:t>
            </a:r>
            <a:endParaRPr sz="2400"/>
          </a:p>
          <a:p>
            <a:pPr marL="306000" lvl="0" indent="-353244" algn="l" rtl="0">
              <a:spcBef>
                <a:spcPts val="960"/>
              </a:spcBef>
              <a:spcAft>
                <a:spcPts val="0"/>
              </a:spcAft>
              <a:buSzPts val="2400"/>
              <a:buChar char="◼"/>
            </a:pPr>
            <a:r>
              <a:rPr lang="en-US" sz="2400"/>
              <a:t>The rescue team can be aware of the situation in any particular area before physically going/carrying the essential supplies to the affected place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6"/>
          <p:cNvPicPr preferRelativeResize="0"/>
          <p:nvPr/>
        </p:nvPicPr>
        <p:blipFill rotWithShape="1">
          <a:blip r:embed="rId3">
            <a:alphaModFix/>
          </a:blip>
          <a:srcRect/>
          <a:stretch/>
        </p:blipFill>
        <p:spPr>
          <a:xfrm>
            <a:off x="528186" y="867102"/>
            <a:ext cx="10825553" cy="6089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a:extLst>
              <a:ext uri="{FF2B5EF4-FFF2-40B4-BE49-F238E27FC236}">
                <a16:creationId xmlns:a16="http://schemas.microsoft.com/office/drawing/2014/main" id="{70C37F4E-4D2C-4A41-B735-83E194D49BDB}"/>
              </a:ext>
            </a:extLst>
          </p:cNvPr>
          <p:cNvPicPr>
            <a:picLocks noChangeAspect="1"/>
          </p:cNvPicPr>
          <p:nvPr/>
        </p:nvPicPr>
        <p:blipFill>
          <a:blip r:embed="rId3"/>
          <a:stretch>
            <a:fillRect/>
          </a:stretch>
        </p:blipFill>
        <p:spPr>
          <a:xfrm>
            <a:off x="681037" y="596777"/>
            <a:ext cx="10829925" cy="6086475"/>
          </a:xfrm>
          <a:prstGeom prst="rect">
            <a:avLst/>
          </a:prstGeom>
        </p:spPr>
      </p:pic>
    </p:spTree>
    <p:extLst>
      <p:ext uri="{BB962C8B-B14F-4D97-AF65-F5344CB8AC3E}">
        <p14:creationId xmlns:p14="http://schemas.microsoft.com/office/powerpoint/2010/main" val="288395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a:extLst>
              <a:ext uri="{FF2B5EF4-FFF2-40B4-BE49-F238E27FC236}">
                <a16:creationId xmlns:a16="http://schemas.microsoft.com/office/drawing/2014/main" id="{3897B5DC-3F19-4BF6-A3DD-7E8C5A859DA8}"/>
              </a:ext>
            </a:extLst>
          </p:cNvPr>
          <p:cNvPicPr>
            <a:picLocks noChangeAspect="1"/>
          </p:cNvPicPr>
          <p:nvPr/>
        </p:nvPicPr>
        <p:blipFill>
          <a:blip r:embed="rId3"/>
          <a:stretch>
            <a:fillRect/>
          </a:stretch>
        </p:blipFill>
        <p:spPr>
          <a:xfrm>
            <a:off x="681037" y="753940"/>
            <a:ext cx="10829925" cy="6086475"/>
          </a:xfrm>
          <a:prstGeom prst="rect">
            <a:avLst/>
          </a:prstGeom>
        </p:spPr>
      </p:pic>
    </p:spTree>
    <p:extLst>
      <p:ext uri="{BB962C8B-B14F-4D97-AF65-F5344CB8AC3E}">
        <p14:creationId xmlns:p14="http://schemas.microsoft.com/office/powerpoint/2010/main" val="131386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a:extLst>
              <a:ext uri="{FF2B5EF4-FFF2-40B4-BE49-F238E27FC236}">
                <a16:creationId xmlns:a16="http://schemas.microsoft.com/office/drawing/2014/main" id="{DD3F3B0E-2A4E-42EF-BB6C-44569106D0EA}"/>
              </a:ext>
            </a:extLst>
          </p:cNvPr>
          <p:cNvPicPr>
            <a:picLocks noChangeAspect="1"/>
          </p:cNvPicPr>
          <p:nvPr/>
        </p:nvPicPr>
        <p:blipFill>
          <a:blip r:embed="rId3"/>
          <a:stretch>
            <a:fillRect/>
          </a:stretch>
        </p:blipFill>
        <p:spPr>
          <a:xfrm>
            <a:off x="681037" y="653048"/>
            <a:ext cx="10829925" cy="6086475"/>
          </a:xfrm>
          <a:prstGeom prst="rect">
            <a:avLst/>
          </a:prstGeom>
        </p:spPr>
      </p:pic>
    </p:spTree>
    <p:extLst>
      <p:ext uri="{BB962C8B-B14F-4D97-AF65-F5344CB8AC3E}">
        <p14:creationId xmlns:p14="http://schemas.microsoft.com/office/powerpoint/2010/main" val="316322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7"/>
          <p:cNvPicPr preferRelativeResize="0"/>
          <p:nvPr/>
        </p:nvPicPr>
        <p:blipFill>
          <a:blip r:embed="rId3">
            <a:alphaModFix/>
          </a:blip>
          <a:stretch>
            <a:fillRect/>
          </a:stretch>
        </p:blipFill>
        <p:spPr>
          <a:xfrm>
            <a:off x="0" y="0"/>
            <a:ext cx="12191999"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8"/>
          <p:cNvPicPr preferRelativeResize="0"/>
          <p:nvPr/>
        </p:nvPicPr>
        <p:blipFill>
          <a:blip r:embed="rId3">
            <a:alphaModFix/>
          </a:blip>
          <a:stretch>
            <a:fillRect/>
          </a:stretch>
        </p:blipFill>
        <p:spPr>
          <a:xfrm>
            <a:off x="152400" y="152400"/>
            <a:ext cx="11650133" cy="6553200"/>
          </a:xfrm>
          <a:prstGeom prst="rect">
            <a:avLst/>
          </a:prstGeom>
          <a:noFill/>
          <a:ln>
            <a:noFill/>
          </a:ln>
        </p:spPr>
      </p:pic>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438</Words>
  <Application>Microsoft Office PowerPoint</Application>
  <PresentationFormat>Widescreen</PresentationFormat>
  <Paragraphs>61</Paragraphs>
  <Slides>22</Slides>
  <Notes>20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Gill Sans</vt:lpstr>
      <vt:lpstr>Noto Sans Symbols</vt:lpstr>
      <vt:lpstr>Calibri</vt:lpstr>
      <vt:lpstr>Dividend</vt:lpstr>
      <vt:lpstr>PowerPoint Presentation</vt:lpstr>
      <vt:lpstr>PROBLEM DESCRIPTION</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 REQUIREMENTS</vt:lpstr>
      <vt:lpstr>WORKFLOW</vt:lpstr>
      <vt:lpstr>WHERE CAN WE USE 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indranil</dc:creator>
  <cp:lastModifiedBy>Indranil Maiti</cp:lastModifiedBy>
  <cp:revision>8</cp:revision>
  <dcterms:modified xsi:type="dcterms:W3CDTF">2019-07-30T19:43:40Z</dcterms:modified>
</cp:coreProperties>
</file>