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6" r:id="rId4"/>
    <p:sldId id="258" r:id="rId5"/>
    <p:sldId id="267" r:id="rId6"/>
    <p:sldId id="263" r:id="rId7"/>
    <p:sldId id="268" r:id="rId8"/>
    <p:sldId id="260" r:id="rId9"/>
    <p:sldId id="269"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382" autoAdjust="0"/>
  </p:normalViewPr>
  <p:slideViewPr>
    <p:cSldViewPr snapToGrid="0">
      <p:cViewPr varScale="1">
        <p:scale>
          <a:sx n="59" d="100"/>
          <a:sy n="59" d="100"/>
        </p:scale>
        <p:origin x="16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A3EE-D5AE-4B2B-88A9-A0DA8EDF7A12}" type="datetimeFigureOut">
              <a:rPr kumimoji="1" lang="ja-JP" altLang="en-US" smtClean="0"/>
              <a:t>2025/8/9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16E13-BFD3-424A-AA05-F70BE99174FC}" type="slidenum">
              <a:rPr kumimoji="1" lang="ja-JP" altLang="en-US" smtClean="0"/>
              <a:t>‹#›</a:t>
            </a:fld>
            <a:endParaRPr kumimoji="1" lang="ja-JP" altLang="en-US"/>
          </a:p>
        </p:txBody>
      </p:sp>
    </p:spTree>
    <p:extLst>
      <p:ext uri="{BB962C8B-B14F-4D97-AF65-F5344CB8AC3E}">
        <p14:creationId xmlns:p14="http://schemas.microsoft.com/office/powerpoint/2010/main" val="1418840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この二つが課題と考えてそれぞれ次のような解決策を考えました</a:t>
            </a:r>
          </a:p>
        </p:txBody>
      </p:sp>
      <p:sp>
        <p:nvSpPr>
          <p:cNvPr id="4" name="スライド番号プレースホルダー 3"/>
          <p:cNvSpPr>
            <a:spLocks noGrp="1"/>
          </p:cNvSpPr>
          <p:nvPr>
            <p:ph type="sldNum" sz="quarter" idx="5"/>
          </p:nvPr>
        </p:nvSpPr>
        <p:spPr/>
        <p:txBody>
          <a:bodyPr/>
          <a:lstStyle/>
          <a:p>
            <a:fld id="{2C816E13-BFD3-424A-AA05-F70BE99174FC}" type="slidenum">
              <a:rPr kumimoji="1" lang="ja-JP" altLang="en-US" smtClean="0"/>
              <a:t>2</a:t>
            </a:fld>
            <a:endParaRPr kumimoji="1" lang="ja-JP" altLang="en-US"/>
          </a:p>
        </p:txBody>
      </p:sp>
    </p:spTree>
    <p:extLst>
      <p:ext uri="{BB962C8B-B14F-4D97-AF65-F5344CB8AC3E}">
        <p14:creationId xmlns:p14="http://schemas.microsoft.com/office/powerpoint/2010/main" val="18423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C816E13-BFD3-424A-AA05-F70BE99174FC}" type="slidenum">
              <a:rPr kumimoji="1" lang="ja-JP" altLang="en-US" smtClean="0"/>
              <a:t>3</a:t>
            </a:fld>
            <a:endParaRPr kumimoji="1" lang="ja-JP" altLang="en-US"/>
          </a:p>
        </p:txBody>
      </p:sp>
    </p:spTree>
    <p:extLst>
      <p:ext uri="{BB962C8B-B14F-4D97-AF65-F5344CB8AC3E}">
        <p14:creationId xmlns:p14="http://schemas.microsoft.com/office/powerpoint/2010/main" val="276734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入力されたデータは一度</a:t>
            </a:r>
            <a:r>
              <a:rPr kumimoji="1" lang="en-US" altLang="ja-JP" dirty="0"/>
              <a:t>Cloud</a:t>
            </a:r>
            <a:r>
              <a:rPr kumimoji="1" lang="ja-JP" altLang="en-US" dirty="0"/>
              <a:t>　</a:t>
            </a:r>
            <a:r>
              <a:rPr kumimoji="1" lang="en-US" altLang="ja-JP" dirty="0" err="1"/>
              <a:t>Firestore</a:t>
            </a:r>
            <a:r>
              <a:rPr kumimoji="1" lang="ja-JP" altLang="en-US" dirty="0"/>
              <a:t>に送られそこで管理されるため、いつでも必要な時に情報をスプレッドシートの形式で利用することが可能</a:t>
            </a:r>
            <a:endParaRPr kumimoji="1" lang="en-US" altLang="ja-JP" dirty="0"/>
          </a:p>
          <a:p>
            <a:r>
              <a:rPr kumimoji="1" lang="ja-JP" altLang="en-US" dirty="0"/>
              <a:t>活用例としましては、スプレッドシートを生かして、ソート機能やグラフ作成機能で視覚的にわかりやすく情報を整理できることなど</a:t>
            </a:r>
          </a:p>
        </p:txBody>
      </p:sp>
      <p:sp>
        <p:nvSpPr>
          <p:cNvPr id="4" name="スライド番号プレースホルダー 3"/>
          <p:cNvSpPr>
            <a:spLocks noGrp="1"/>
          </p:cNvSpPr>
          <p:nvPr>
            <p:ph type="sldNum" sz="quarter" idx="5"/>
          </p:nvPr>
        </p:nvSpPr>
        <p:spPr/>
        <p:txBody>
          <a:bodyPr/>
          <a:lstStyle/>
          <a:p>
            <a:fld id="{2C816E13-BFD3-424A-AA05-F70BE99174FC}" type="slidenum">
              <a:rPr kumimoji="1" lang="ja-JP" altLang="en-US" smtClean="0"/>
              <a:t>5</a:t>
            </a:fld>
            <a:endParaRPr kumimoji="1" lang="ja-JP" altLang="en-US"/>
          </a:p>
        </p:txBody>
      </p:sp>
    </p:spTree>
    <p:extLst>
      <p:ext uri="{BB962C8B-B14F-4D97-AF65-F5344CB8AC3E}">
        <p14:creationId xmlns:p14="http://schemas.microsoft.com/office/powerpoint/2010/main" val="325622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検査項目が変わる可能性</a:t>
            </a:r>
            <a:endParaRPr kumimoji="1" lang="en-US" altLang="ja-JP" dirty="0"/>
          </a:p>
          <a:p>
            <a:r>
              <a:rPr kumimoji="1" lang="ja-JP" altLang="en-US" dirty="0"/>
              <a:t>水道法の変更など</a:t>
            </a:r>
            <a:endParaRPr kumimoji="1" lang="en-US" altLang="ja-JP" dirty="0"/>
          </a:p>
          <a:p>
            <a:r>
              <a:rPr kumimoji="1" lang="ja-JP" altLang="en-US" dirty="0"/>
              <a:t>基準値が厳しくなってしまう可能性もあるのでエラーの出る範囲の調整などもできるようにしたいと考えています。</a:t>
            </a:r>
          </a:p>
        </p:txBody>
      </p:sp>
      <p:sp>
        <p:nvSpPr>
          <p:cNvPr id="4" name="スライド番号プレースホルダー 3"/>
          <p:cNvSpPr>
            <a:spLocks noGrp="1"/>
          </p:cNvSpPr>
          <p:nvPr>
            <p:ph type="sldNum" sz="quarter" idx="5"/>
          </p:nvPr>
        </p:nvSpPr>
        <p:spPr/>
        <p:txBody>
          <a:bodyPr/>
          <a:lstStyle/>
          <a:p>
            <a:fld id="{2C816E13-BFD3-424A-AA05-F70BE99174FC}" type="slidenum">
              <a:rPr kumimoji="1" lang="ja-JP" altLang="en-US" smtClean="0"/>
              <a:t>9</a:t>
            </a:fld>
            <a:endParaRPr kumimoji="1" lang="ja-JP" altLang="en-US"/>
          </a:p>
        </p:txBody>
      </p:sp>
    </p:spTree>
    <p:extLst>
      <p:ext uri="{BB962C8B-B14F-4D97-AF65-F5344CB8AC3E}">
        <p14:creationId xmlns:p14="http://schemas.microsoft.com/office/powerpoint/2010/main" val="205602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3AF2A-891A-51E5-DAF5-CD04108F05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A1A94F-C75B-7C3A-8073-23FA1C759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D90D2F7-8CF5-47AC-025E-DBDF07CE24CA}"/>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9E893593-5A6A-3392-AA45-030C164CA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AD4B05-821C-50CD-D6D1-033E26918FEF}"/>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85870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BC5C2-6B22-52A2-D359-F93815EF6E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71BC1E-40E5-5758-6A9D-18D479E1E91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386D5B-D7C4-EDD4-D977-0E29EFE25827}"/>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6188CBBA-D00E-6521-34BC-DE3EF2157F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2F0FB8-6EAA-400C-D1D4-129061C874B4}"/>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396863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72E550A-0DB9-FE1B-C708-A69B4479A25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524742-AD88-52C8-924E-91064612511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00D1E6-ED80-57F5-443E-EA994931FCAD}"/>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0987799C-F896-362D-819F-F5E7CEFA35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93AF92-ED56-4C34-5840-28B528FBB04A}"/>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134846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F0E4BE-8EB0-E7E3-B98E-3E870E44E51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660E30-1626-6BC4-B6B3-E718EAA818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AF1A0AD-A279-16C7-1EC7-9ABBA6E27DA0}"/>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9AD1F5DA-FFE7-0817-4E5C-F9E8FA8B40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56BD6E-55CD-DFDF-F085-D0A89DCFC606}"/>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324906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EB2D8-7F2B-5F38-39D1-4091E46DA4C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867AB0-B913-1106-EB06-DD628072FD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5D90D71-E983-C8B4-CAB1-1535D82C8F06}"/>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41B0A974-E81B-0F1E-EDC8-FDD2EE1BE5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FF67C7-9494-2AF9-3026-53A8EB959C3A}"/>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160380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78FB2-C843-6C14-2579-99F40DD3B2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68DFE0-DA86-3C85-401C-15BCE60EC2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0D4D7D-CFB4-CFFB-6AE8-78BB463138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1CFA17-FFB9-1651-B61F-8DDA1DD5DD47}"/>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6" name="フッター プレースホルダー 5">
            <a:extLst>
              <a:ext uri="{FF2B5EF4-FFF2-40B4-BE49-F238E27FC236}">
                <a16:creationId xmlns:a16="http://schemas.microsoft.com/office/drawing/2014/main" id="{837B6452-C117-53FB-AD18-2102A57C86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A84370-D5BD-D9A9-B4CC-3F9E7EBF5B20}"/>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138651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CC361-97BD-7625-D8B0-F7B3A6E9B61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9C5E57-4BFE-F132-C62B-4AD40EF20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AFA1EF2-44CA-75E6-6DF1-4664C0F72D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036F259-E881-BB97-8BA0-956F99E4A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D55B147-FE6A-610B-8F24-00857A10029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2DE5A4-C958-B43E-E06B-0ED10ADF0474}"/>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8" name="フッター プレースホルダー 7">
            <a:extLst>
              <a:ext uri="{FF2B5EF4-FFF2-40B4-BE49-F238E27FC236}">
                <a16:creationId xmlns:a16="http://schemas.microsoft.com/office/drawing/2014/main" id="{300A7780-816C-91E3-03B1-7B694E1EE0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8684634-F8B0-0164-6875-747E3345367A}"/>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14117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C9C92A-3563-DD20-B1F0-00AB639D4D5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7226904-A74F-3913-233F-17933635A2F6}"/>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4" name="フッター プレースホルダー 3">
            <a:extLst>
              <a:ext uri="{FF2B5EF4-FFF2-40B4-BE49-F238E27FC236}">
                <a16:creationId xmlns:a16="http://schemas.microsoft.com/office/drawing/2014/main" id="{994C57E4-0896-2F9D-B511-C2604C830A1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767054C-4B83-9C27-8317-ABCA39173DDA}"/>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336357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5B86C6-33C5-2AE9-6003-FBF04AC083DC}"/>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3" name="フッター プレースホルダー 2">
            <a:extLst>
              <a:ext uri="{FF2B5EF4-FFF2-40B4-BE49-F238E27FC236}">
                <a16:creationId xmlns:a16="http://schemas.microsoft.com/office/drawing/2014/main" id="{DF0B8AFC-1F99-E895-47EA-1088202DA6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EA6093-F398-D66E-D324-FE6509806038}"/>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6111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077CAB-D14D-D3F1-4BA6-A4D41D3DEA1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0E013-A169-A3CD-4712-CD1EE5FC8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49379B-A99E-D99B-3E39-8AB887F85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1E75E1-BFAB-B5BA-1E4F-EE45168EC366}"/>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6" name="フッター プレースホルダー 5">
            <a:extLst>
              <a:ext uri="{FF2B5EF4-FFF2-40B4-BE49-F238E27FC236}">
                <a16:creationId xmlns:a16="http://schemas.microsoft.com/office/drawing/2014/main" id="{FC59DBE0-A04A-E602-3AFE-C59B0D51E7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4BCB70-9CEE-0A11-21C3-9BB1172DA644}"/>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376645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493D4-D742-D8ED-6852-C9540B0D2CE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86A17E-B265-293C-D112-0CBC8D650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8B42DC-4AC3-53F3-2002-6CF0D603F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4C1F0A-F94E-8D07-9BEC-369DCDC7A5F1}"/>
              </a:ext>
            </a:extLst>
          </p:cNvPr>
          <p:cNvSpPr>
            <a:spLocks noGrp="1"/>
          </p:cNvSpPr>
          <p:nvPr>
            <p:ph type="dt" sz="half" idx="10"/>
          </p:nvPr>
        </p:nvSpPr>
        <p:spPr/>
        <p:txBody>
          <a:bodyPr/>
          <a:lstStyle/>
          <a:p>
            <a:fld id="{59188E1B-10A3-442E-A54C-7B84C26B59FC}" type="datetimeFigureOut">
              <a:rPr kumimoji="1" lang="ja-JP" altLang="en-US" smtClean="0"/>
              <a:t>2025/8/9</a:t>
            </a:fld>
            <a:endParaRPr kumimoji="1" lang="ja-JP" altLang="en-US"/>
          </a:p>
        </p:txBody>
      </p:sp>
      <p:sp>
        <p:nvSpPr>
          <p:cNvPr id="6" name="フッター プレースホルダー 5">
            <a:extLst>
              <a:ext uri="{FF2B5EF4-FFF2-40B4-BE49-F238E27FC236}">
                <a16:creationId xmlns:a16="http://schemas.microsoft.com/office/drawing/2014/main" id="{9688EB83-7A34-47F0-78AF-1165EC0CB4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FD3CD1-DC7C-83C0-9634-010232D64B82}"/>
              </a:ext>
            </a:extLst>
          </p:cNvPr>
          <p:cNvSpPr>
            <a:spLocks noGrp="1"/>
          </p:cNvSpPr>
          <p:nvPr>
            <p:ph type="sldNum" sz="quarter" idx="12"/>
          </p:nvPr>
        </p:nvSpPr>
        <p:spPr/>
        <p:txBody>
          <a:body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271331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45F688-848C-BD9A-21C1-343607C90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081BF9-FC9C-8FE5-66F0-89271E6B9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B013F3-AC8C-5D71-24D8-7EF0B8767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188E1B-10A3-442E-A54C-7B84C26B59FC}" type="datetimeFigureOut">
              <a:rPr kumimoji="1" lang="ja-JP" altLang="en-US" smtClean="0"/>
              <a:t>2025/8/9</a:t>
            </a:fld>
            <a:endParaRPr kumimoji="1" lang="ja-JP" altLang="en-US"/>
          </a:p>
        </p:txBody>
      </p:sp>
      <p:sp>
        <p:nvSpPr>
          <p:cNvPr id="5" name="フッター プレースホルダー 4">
            <a:extLst>
              <a:ext uri="{FF2B5EF4-FFF2-40B4-BE49-F238E27FC236}">
                <a16:creationId xmlns:a16="http://schemas.microsoft.com/office/drawing/2014/main" id="{0D905AFD-BEBB-F4EB-1248-DFAA4D9FC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F767B7-A194-E96A-9A24-E2FADF668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B60284-C972-4684-8D03-E5A8194A0EDB}" type="slidenum">
              <a:rPr kumimoji="1" lang="ja-JP" altLang="en-US" smtClean="0"/>
              <a:t>‹#›</a:t>
            </a:fld>
            <a:endParaRPr kumimoji="1" lang="ja-JP" altLang="en-US"/>
          </a:p>
        </p:txBody>
      </p:sp>
    </p:spTree>
    <p:extLst>
      <p:ext uri="{BB962C8B-B14F-4D97-AF65-F5344CB8AC3E}">
        <p14:creationId xmlns:p14="http://schemas.microsoft.com/office/powerpoint/2010/main" val="185059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3FF0242-896A-E13E-FFC0-79B021F68286}"/>
              </a:ext>
            </a:extLst>
          </p:cNvPr>
          <p:cNvSpPr>
            <a:spLocks noGrp="1"/>
          </p:cNvSpPr>
          <p:nvPr>
            <p:ph type="ctrTitle"/>
          </p:nvPr>
        </p:nvSpPr>
        <p:spPr>
          <a:xfrm>
            <a:off x="1155558" y="637763"/>
            <a:ext cx="9889797" cy="1413144"/>
          </a:xfrm>
        </p:spPr>
        <p:txBody>
          <a:bodyPr anchor="b">
            <a:normAutofit/>
          </a:bodyPr>
          <a:lstStyle/>
          <a:p>
            <a:pPr algn="l"/>
            <a:r>
              <a:rPr kumimoji="1" lang="ja-JP" altLang="en-US" sz="4400" dirty="0">
                <a:solidFill>
                  <a:schemeClr val="bg1"/>
                </a:solidFill>
              </a:rPr>
              <a:t>中間発表</a:t>
            </a:r>
            <a:br>
              <a:rPr kumimoji="1" lang="en-US" altLang="ja-JP" sz="4400" dirty="0">
                <a:solidFill>
                  <a:schemeClr val="bg1"/>
                </a:solidFill>
              </a:rPr>
            </a:br>
            <a:endParaRPr kumimoji="1" lang="ja-JP" altLang="en-US" sz="4400" dirty="0">
              <a:solidFill>
                <a:schemeClr val="bg1"/>
              </a:solidFill>
            </a:endParaRPr>
          </a:p>
        </p:txBody>
      </p:sp>
      <p:sp>
        <p:nvSpPr>
          <p:cNvPr id="6"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63E404EE-5573-8B98-326A-C7C460019A64}"/>
              </a:ext>
            </a:extLst>
          </p:cNvPr>
          <p:cNvSpPr>
            <a:spLocks noGrp="1"/>
          </p:cNvSpPr>
          <p:nvPr>
            <p:ph type="subTitle" idx="1"/>
          </p:nvPr>
        </p:nvSpPr>
        <p:spPr>
          <a:xfrm>
            <a:off x="1155558" y="3100284"/>
            <a:ext cx="9889793" cy="3114237"/>
          </a:xfrm>
        </p:spPr>
        <p:txBody>
          <a:bodyPr anchor="t">
            <a:normAutofit/>
          </a:bodyPr>
          <a:lstStyle/>
          <a:p>
            <a:pPr algn="l"/>
            <a:r>
              <a:rPr lang="ja-JP" altLang="en-US" sz="2800" b="1" dirty="0"/>
              <a:t>テーマ：葛尾村の水道管理を効率化するアプリを作る</a:t>
            </a:r>
            <a:endParaRPr lang="en-US" altLang="ja-JP" sz="2800" b="1" dirty="0"/>
          </a:p>
          <a:p>
            <a:pPr algn="l"/>
            <a:endParaRPr lang="en-US" altLang="ja-JP" sz="2800" b="1" dirty="0"/>
          </a:p>
          <a:p>
            <a:pPr algn="l"/>
            <a:r>
              <a:rPr lang="ja-JP" altLang="en-US" sz="2800" b="1" dirty="0"/>
              <a:t>チーム：マイマイマー</a:t>
            </a:r>
            <a:endParaRPr kumimoji="1" lang="en-US" altLang="ja-JP" sz="2800" b="1" dirty="0"/>
          </a:p>
          <a:p>
            <a:pPr algn="l"/>
            <a:r>
              <a:rPr kumimoji="1" lang="ja-JP" altLang="en-US" dirty="0"/>
              <a:t>折笠雄翔</a:t>
            </a:r>
            <a:endParaRPr kumimoji="1" lang="en-US" altLang="ja-JP" dirty="0"/>
          </a:p>
          <a:p>
            <a:pPr algn="l"/>
            <a:r>
              <a:rPr lang="ja-JP" altLang="en-US" dirty="0"/>
              <a:t>長谷川雄大</a:t>
            </a:r>
            <a:endParaRPr kumimoji="1" lang="ja-JP" altLang="en-US" dirty="0"/>
          </a:p>
        </p:txBody>
      </p:sp>
      <p:sp>
        <p:nvSpPr>
          <p:cNvPr id="7"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56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217A6-B87E-B275-3B39-9E6E2E836C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CB9DAD-6124-A16B-B59A-0AC0351DD0A9}"/>
              </a:ext>
            </a:extLst>
          </p:cNvPr>
          <p:cNvSpPr>
            <a:spLocks noGrp="1"/>
          </p:cNvSpPr>
          <p:nvPr>
            <p:ph type="title"/>
          </p:nvPr>
        </p:nvSpPr>
        <p:spPr>
          <a:xfrm>
            <a:off x="2016842" y="2766218"/>
            <a:ext cx="8158316" cy="1325563"/>
          </a:xfrm>
        </p:spPr>
        <p:txBody>
          <a:bodyPr/>
          <a:lstStyle/>
          <a:p>
            <a:r>
              <a:rPr lang="ja-JP" altLang="en-US" dirty="0"/>
              <a:t>ご清聴ありがとうございました。</a:t>
            </a:r>
            <a:endParaRPr kumimoji="1" lang="ja-JP" altLang="en-US" dirty="0"/>
          </a:p>
        </p:txBody>
      </p:sp>
    </p:spTree>
    <p:extLst>
      <p:ext uri="{BB962C8B-B14F-4D97-AF65-F5344CB8AC3E}">
        <p14:creationId xmlns:p14="http://schemas.microsoft.com/office/powerpoint/2010/main" val="173840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D071344-BD6E-497C-1E9F-A808B85E6E46}"/>
              </a:ext>
            </a:extLst>
          </p:cNvPr>
          <p:cNvSpPr>
            <a:spLocks noGrp="1"/>
          </p:cNvSpPr>
          <p:nvPr>
            <p:ph type="title"/>
          </p:nvPr>
        </p:nvSpPr>
        <p:spPr>
          <a:xfrm>
            <a:off x="1156851" y="637762"/>
            <a:ext cx="9888496" cy="900131"/>
          </a:xfrm>
        </p:spPr>
        <p:txBody>
          <a:bodyPr anchor="t">
            <a:normAutofit/>
          </a:bodyPr>
          <a:lstStyle/>
          <a:p>
            <a:r>
              <a:rPr kumimoji="1" lang="ja-JP" altLang="en-US" sz="4000" dirty="0">
                <a:solidFill>
                  <a:schemeClr val="bg1"/>
                </a:solidFill>
              </a:rPr>
              <a:t>自分たちが考える課題</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7A15464-103D-621E-5C1E-C822BD57A2AF}"/>
              </a:ext>
            </a:extLst>
          </p:cNvPr>
          <p:cNvSpPr>
            <a:spLocks noGrp="1"/>
          </p:cNvSpPr>
          <p:nvPr>
            <p:ph idx="1"/>
          </p:nvPr>
        </p:nvSpPr>
        <p:spPr>
          <a:xfrm>
            <a:off x="1164454" y="2630298"/>
            <a:ext cx="9880893" cy="3959619"/>
          </a:xfrm>
        </p:spPr>
        <p:txBody>
          <a:bodyPr>
            <a:normAutofit/>
          </a:bodyPr>
          <a:lstStyle/>
          <a:p>
            <a:pPr marL="0" indent="0">
              <a:buNone/>
            </a:pPr>
            <a:r>
              <a:rPr lang="ja-JP" altLang="en-US" sz="2400" dirty="0"/>
              <a:t> </a:t>
            </a:r>
            <a:endParaRPr lang="en-US" altLang="ja-JP" sz="2400" dirty="0"/>
          </a:p>
          <a:p>
            <a:r>
              <a:rPr lang="ja-JP" altLang="en-US" sz="4000" b="1" dirty="0">
                <a:solidFill>
                  <a:schemeClr val="tx1">
                    <a:lumMod val="75000"/>
                    <a:lumOff val="25000"/>
                  </a:schemeClr>
                </a:solidFill>
              </a:rPr>
              <a:t>紙媒体の使い勝手の悪さ</a:t>
            </a:r>
            <a:endParaRPr lang="en-US" altLang="ja-JP" sz="4000" b="1" dirty="0">
              <a:solidFill>
                <a:schemeClr val="tx1">
                  <a:lumMod val="75000"/>
                  <a:lumOff val="25000"/>
                </a:schemeClr>
              </a:solidFill>
            </a:endParaRPr>
          </a:p>
          <a:p>
            <a:endParaRPr lang="en-US" altLang="ja-JP" sz="4000" b="1" dirty="0">
              <a:solidFill>
                <a:schemeClr val="tx1">
                  <a:lumMod val="75000"/>
                  <a:lumOff val="25000"/>
                </a:schemeClr>
              </a:solidFill>
            </a:endParaRPr>
          </a:p>
          <a:p>
            <a:r>
              <a:rPr lang="ja-JP" altLang="en-US" sz="4000" b="1" dirty="0">
                <a:solidFill>
                  <a:schemeClr val="tx1">
                    <a:lumMod val="75000"/>
                    <a:lumOff val="25000"/>
                  </a:schemeClr>
                </a:solidFill>
              </a:rPr>
              <a:t>入力データが正常かどうかがわからない</a:t>
            </a:r>
            <a:endParaRPr lang="en-US" altLang="ja-JP" sz="4000" b="1" dirty="0">
              <a:solidFill>
                <a:schemeClr val="tx1">
                  <a:lumMod val="75000"/>
                  <a:lumOff val="25000"/>
                </a:schemeClr>
              </a:solidFill>
            </a:endParaRPr>
          </a:p>
          <a:p>
            <a:pPr marL="457200" lvl="1" indent="0">
              <a:buNone/>
            </a:pPr>
            <a:r>
              <a:rPr lang="en-US" altLang="ja-JP" dirty="0"/>
              <a:t>	</a:t>
            </a:r>
          </a:p>
        </p:txBody>
      </p:sp>
    </p:spTree>
    <p:extLst>
      <p:ext uri="{BB962C8B-B14F-4D97-AF65-F5344CB8AC3E}">
        <p14:creationId xmlns:p14="http://schemas.microsoft.com/office/powerpoint/2010/main" val="154069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4D5C9-F45D-490A-2F22-869A0095998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5ED77F5-91E5-C8EA-8180-E26CDFC66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6D5120-82DD-A0C6-6FEC-479FE1532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78BF6-37C8-A09F-6C40-EF4E65464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タイトル 1">
            <a:extLst>
              <a:ext uri="{FF2B5EF4-FFF2-40B4-BE49-F238E27FC236}">
                <a16:creationId xmlns:a16="http://schemas.microsoft.com/office/drawing/2014/main" id="{856F6928-7CFC-3593-6260-033218066366}"/>
              </a:ext>
            </a:extLst>
          </p:cNvPr>
          <p:cNvSpPr txBox="1">
            <a:spLocks/>
          </p:cNvSpPr>
          <p:nvPr/>
        </p:nvSpPr>
        <p:spPr>
          <a:xfrm>
            <a:off x="1156851" y="1810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4000" dirty="0">
                <a:solidFill>
                  <a:schemeClr val="bg1"/>
                </a:solidFill>
              </a:rPr>
              <a:t>自分たちが考える課題と解決</a:t>
            </a:r>
            <a:r>
              <a:rPr lang="en-US" altLang="ja-JP" sz="4000" dirty="0">
                <a:solidFill>
                  <a:schemeClr val="bg1"/>
                </a:solidFill>
              </a:rPr>
              <a:t>1.1</a:t>
            </a:r>
            <a:endParaRPr lang="ja-JP" altLang="en-US" sz="4000" dirty="0">
              <a:solidFill>
                <a:schemeClr val="bg1"/>
              </a:solidFill>
            </a:endParaRPr>
          </a:p>
        </p:txBody>
      </p:sp>
      <p:sp>
        <p:nvSpPr>
          <p:cNvPr id="11" name="コンテンツ プレースホルダー 2">
            <a:extLst>
              <a:ext uri="{FF2B5EF4-FFF2-40B4-BE49-F238E27FC236}">
                <a16:creationId xmlns:a16="http://schemas.microsoft.com/office/drawing/2014/main" id="{ACE2B7D1-AC67-DBFD-E4C9-4B9AA32D0786}"/>
              </a:ext>
            </a:extLst>
          </p:cNvPr>
          <p:cNvSpPr txBox="1">
            <a:spLocks/>
          </p:cNvSpPr>
          <p:nvPr/>
        </p:nvSpPr>
        <p:spPr>
          <a:xfrm>
            <a:off x="838200" y="2378594"/>
            <a:ext cx="10515600" cy="21355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buFont typeface="Wingdings" panose="05000000000000000000" pitchFamily="2" charset="2"/>
              <a:buChar char="p"/>
            </a:pPr>
            <a:r>
              <a:rPr lang="ja-JP" altLang="en-US" sz="2800" dirty="0"/>
              <a:t>課題：（記録者）紙媒体の使い勝手の悪さ</a:t>
            </a:r>
            <a:endParaRPr lang="en-US" altLang="ja-JP" sz="2800" dirty="0"/>
          </a:p>
          <a:p>
            <a:pPr marL="800100" lvl="1" indent="-342900" algn="l">
              <a:buFont typeface="Arial" panose="020B0604020202020204" pitchFamily="34" charset="0"/>
              <a:buChar char="•"/>
            </a:pPr>
            <a:r>
              <a:rPr lang="ja-JP" altLang="en-US" sz="2400" dirty="0"/>
              <a:t>持ち運びに難がある</a:t>
            </a:r>
            <a:endParaRPr lang="en-US" altLang="ja-JP" sz="2400" dirty="0"/>
          </a:p>
          <a:p>
            <a:pPr marL="800100" lvl="1" indent="-342900" algn="l">
              <a:buFont typeface="Arial" panose="020B0604020202020204" pitchFamily="34" charset="0"/>
              <a:buChar char="•"/>
            </a:pPr>
            <a:r>
              <a:rPr lang="ja-JP" altLang="en-US" sz="2400" dirty="0"/>
              <a:t>雨だったら屋内戻ってから記入・修正が汚くなりがち</a:t>
            </a:r>
            <a:endParaRPr lang="en-US" altLang="ja-JP" sz="2400" dirty="0"/>
          </a:p>
        </p:txBody>
      </p:sp>
      <p:sp>
        <p:nvSpPr>
          <p:cNvPr id="13" name="コンテンツ プレースホルダー 2">
            <a:extLst>
              <a:ext uri="{FF2B5EF4-FFF2-40B4-BE49-F238E27FC236}">
                <a16:creationId xmlns:a16="http://schemas.microsoft.com/office/drawing/2014/main" id="{D4D70030-4287-6D5A-BBAE-3943DFF162F5}"/>
              </a:ext>
            </a:extLst>
          </p:cNvPr>
          <p:cNvSpPr txBox="1">
            <a:spLocks/>
          </p:cNvSpPr>
          <p:nvPr/>
        </p:nvSpPr>
        <p:spPr>
          <a:xfrm>
            <a:off x="838200" y="3858142"/>
            <a:ext cx="10515600" cy="2107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t>解決策：記録作業の電子化</a:t>
            </a:r>
            <a:endParaRPr lang="en-US" altLang="ja-JP" dirty="0"/>
          </a:p>
          <a:p>
            <a:pPr lvl="1"/>
            <a:r>
              <a:rPr lang="ja-JP" altLang="en-US" dirty="0"/>
              <a:t>毎日検査時の入力操作をスマートフォンなどで行うことで記録を簡単に</a:t>
            </a:r>
            <a:endParaRPr lang="en-US" altLang="ja-JP" dirty="0"/>
          </a:p>
          <a:p>
            <a:pPr lvl="1"/>
            <a:r>
              <a:rPr lang="ja-JP" altLang="en-US" dirty="0"/>
              <a:t>スマートフォンなら持ち運びもしやすく軽い。また、ケースなどで防水もできる</a:t>
            </a:r>
            <a:endParaRPr lang="en-US" altLang="ja-JP" dirty="0"/>
          </a:p>
          <a:p>
            <a:pPr lvl="1"/>
            <a:endParaRPr lang="en-US" altLang="ja-JP" dirty="0"/>
          </a:p>
        </p:txBody>
      </p:sp>
    </p:spTree>
    <p:extLst>
      <p:ext uri="{BB962C8B-B14F-4D97-AF65-F5344CB8AC3E}">
        <p14:creationId xmlns:p14="http://schemas.microsoft.com/office/powerpoint/2010/main" val="60954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AFA1C18-60AF-53D2-013B-5AE524B7C172}"/>
              </a:ext>
            </a:extLst>
          </p:cNvPr>
          <p:cNvSpPr>
            <a:spLocks noGrp="1"/>
          </p:cNvSpPr>
          <p:nvPr>
            <p:ph type="title"/>
          </p:nvPr>
        </p:nvSpPr>
        <p:spPr>
          <a:xfrm>
            <a:off x="1156851" y="637762"/>
            <a:ext cx="9888496" cy="900131"/>
          </a:xfrm>
        </p:spPr>
        <p:txBody>
          <a:bodyPr anchor="t">
            <a:normAutofit/>
          </a:bodyPr>
          <a:lstStyle/>
          <a:p>
            <a:r>
              <a:rPr lang="ja-JP" altLang="en-US" sz="4000">
                <a:solidFill>
                  <a:schemeClr val="bg1"/>
                </a:solidFill>
              </a:rPr>
              <a:t>デ</a:t>
            </a:r>
            <a:r>
              <a:rPr kumimoji="1" lang="ja-JP" altLang="en-US" sz="4000">
                <a:solidFill>
                  <a:schemeClr val="bg1"/>
                </a:solidFill>
              </a:rPr>
              <a:t>モンストレーション</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グラフィカル ユーザー インターフェイス, テキスト&#10;&#10;AI 生成コンテンツは誤りを含む可能性があります。">
            <a:extLst>
              <a:ext uri="{FF2B5EF4-FFF2-40B4-BE49-F238E27FC236}">
                <a16:creationId xmlns:a16="http://schemas.microsoft.com/office/drawing/2014/main" id="{FAD9C836-3AF9-5419-497E-880148403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496" y="2181360"/>
            <a:ext cx="8596843" cy="4652772"/>
          </a:xfrm>
        </p:spPr>
      </p:pic>
    </p:spTree>
    <p:extLst>
      <p:ext uri="{BB962C8B-B14F-4D97-AF65-F5344CB8AC3E}">
        <p14:creationId xmlns:p14="http://schemas.microsoft.com/office/powerpoint/2010/main" val="345303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1E12F1-9FC8-A26D-63E3-A900A8837D5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F5B81A8-739C-D011-AFE9-C9D1A5604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92FF6A-5F61-5F1A-03CB-4E01BB654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5F4B27-AEFB-627A-FAEC-EA4415207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タイトル 1">
            <a:extLst>
              <a:ext uri="{FF2B5EF4-FFF2-40B4-BE49-F238E27FC236}">
                <a16:creationId xmlns:a16="http://schemas.microsoft.com/office/drawing/2014/main" id="{A7E29876-7FEA-1C0A-531E-430353FEC3C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自分たちが考える課題と解決</a:t>
            </a:r>
            <a:r>
              <a:rPr lang="en-US" altLang="ja-JP" dirty="0">
                <a:solidFill>
                  <a:schemeClr val="bg1"/>
                </a:solidFill>
              </a:rPr>
              <a:t>1.2</a:t>
            </a:r>
            <a:endParaRPr lang="ja-JP" altLang="en-US" dirty="0">
              <a:solidFill>
                <a:schemeClr val="bg1"/>
              </a:solidFill>
            </a:endParaRPr>
          </a:p>
        </p:txBody>
      </p:sp>
      <p:sp>
        <p:nvSpPr>
          <p:cNvPr id="7" name="コンテンツ プレースホルダー 2">
            <a:extLst>
              <a:ext uri="{FF2B5EF4-FFF2-40B4-BE49-F238E27FC236}">
                <a16:creationId xmlns:a16="http://schemas.microsoft.com/office/drawing/2014/main" id="{E5F108DE-3E94-0C45-D84B-5C5B3AFCF9AC}"/>
              </a:ext>
            </a:extLst>
          </p:cNvPr>
          <p:cNvSpPr>
            <a:spLocks noGrp="1"/>
          </p:cNvSpPr>
          <p:nvPr>
            <p:ph idx="1"/>
          </p:nvPr>
        </p:nvSpPr>
        <p:spPr>
          <a:xfrm>
            <a:off x="838195" y="2217506"/>
            <a:ext cx="10515600" cy="2107278"/>
          </a:xfrm>
        </p:spPr>
        <p:txBody>
          <a:bodyPr/>
          <a:lstStyle/>
          <a:p>
            <a:pPr>
              <a:buFont typeface="Wingdings" panose="05000000000000000000" pitchFamily="2" charset="2"/>
              <a:buChar char="p"/>
            </a:pPr>
            <a:r>
              <a:rPr lang="ja-JP" altLang="en-US" dirty="0"/>
              <a:t>課題：（管理側）紙媒体の使い勝手の悪さ</a:t>
            </a:r>
            <a:endParaRPr lang="en-US" altLang="ja-JP" dirty="0"/>
          </a:p>
          <a:p>
            <a:pPr lvl="1"/>
            <a:r>
              <a:rPr lang="ja-JP" altLang="en-US" dirty="0"/>
              <a:t>火災など紙の消失は取り返しがつかない</a:t>
            </a:r>
            <a:endParaRPr lang="en-US" altLang="ja-JP" dirty="0"/>
          </a:p>
          <a:p>
            <a:pPr lvl="1"/>
            <a:r>
              <a:rPr lang="ja-JP" altLang="en-US" dirty="0"/>
              <a:t>データの活用や過去情報の検索がスムーズにできない</a:t>
            </a:r>
            <a:endParaRPr lang="en-US" altLang="ja-JP" dirty="0"/>
          </a:p>
          <a:p>
            <a:pPr lvl="1"/>
            <a:endParaRPr lang="en-US" altLang="ja-JP" dirty="0"/>
          </a:p>
        </p:txBody>
      </p:sp>
      <p:sp>
        <p:nvSpPr>
          <p:cNvPr id="9" name="コンテンツ プレースホルダー 2">
            <a:extLst>
              <a:ext uri="{FF2B5EF4-FFF2-40B4-BE49-F238E27FC236}">
                <a16:creationId xmlns:a16="http://schemas.microsoft.com/office/drawing/2014/main" id="{66454A29-81B0-1334-3AAC-18C2B6F81D15}"/>
              </a:ext>
            </a:extLst>
          </p:cNvPr>
          <p:cNvSpPr txBox="1">
            <a:spLocks/>
          </p:cNvSpPr>
          <p:nvPr/>
        </p:nvSpPr>
        <p:spPr>
          <a:xfrm>
            <a:off x="714065" y="3932903"/>
            <a:ext cx="10639735" cy="2107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ü"/>
            </a:pPr>
            <a:r>
              <a:rPr lang="ja-JP" altLang="en-US" dirty="0"/>
              <a:t>解決策：電子データ化</a:t>
            </a:r>
            <a:endParaRPr lang="en-US" altLang="ja-JP" dirty="0"/>
          </a:p>
          <a:p>
            <a:pPr lvl="1"/>
            <a:r>
              <a:rPr lang="ja-JP" altLang="en-US" dirty="0"/>
              <a:t>グーグルが提供する</a:t>
            </a:r>
            <a:r>
              <a:rPr lang="en-US" altLang="ja-JP" dirty="0"/>
              <a:t>			</a:t>
            </a:r>
            <a:r>
              <a:rPr lang="ja-JP" altLang="en-US" dirty="0"/>
              <a:t>を用いてデータを安全に管理する</a:t>
            </a:r>
            <a:endParaRPr lang="en-US" altLang="ja-JP" dirty="0"/>
          </a:p>
          <a:p>
            <a:pPr lvl="1"/>
            <a:r>
              <a:rPr lang="ja-JP" altLang="en-US" dirty="0"/>
              <a:t>管理したデータはスプレッドシートとして出力することで、見やすく、データを活用しやすくする</a:t>
            </a:r>
            <a:endParaRPr lang="en-US" altLang="ja-JP" dirty="0"/>
          </a:p>
        </p:txBody>
      </p:sp>
      <p:pic>
        <p:nvPicPr>
          <p:cNvPr id="11" name="図 10" descr="ロゴ&#10;&#10;AI 生成コンテンツは誤りを含む可能性があります。">
            <a:extLst>
              <a:ext uri="{FF2B5EF4-FFF2-40B4-BE49-F238E27FC236}">
                <a16:creationId xmlns:a16="http://schemas.microsoft.com/office/drawing/2014/main" id="{AC98CD2E-6FE9-0633-60AD-23AF58518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529" y="4324784"/>
            <a:ext cx="2020667" cy="473846"/>
          </a:xfrm>
          <a:prstGeom prst="rect">
            <a:avLst/>
          </a:prstGeom>
          <a:ln>
            <a:noFill/>
          </a:ln>
          <a:effectLst>
            <a:softEdge rad="88900"/>
          </a:effectLst>
        </p:spPr>
      </p:pic>
    </p:spTree>
    <p:extLst>
      <p:ext uri="{BB962C8B-B14F-4D97-AF65-F5344CB8AC3E}">
        <p14:creationId xmlns:p14="http://schemas.microsoft.com/office/powerpoint/2010/main" val="219900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B5020-3DCC-7188-7EB4-3105A9FCDBD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AF556A4-F866-BD9E-2160-DF6B31EC20AD}"/>
              </a:ext>
            </a:extLst>
          </p:cNvPr>
          <p:cNvSpPr>
            <a:spLocks noGrp="1"/>
          </p:cNvSpPr>
          <p:nvPr>
            <p:ph type="title"/>
          </p:nvPr>
        </p:nvSpPr>
        <p:spPr>
          <a:xfrm>
            <a:off x="1156851" y="637762"/>
            <a:ext cx="9888496" cy="900131"/>
          </a:xfrm>
        </p:spPr>
        <p:txBody>
          <a:bodyPr anchor="t">
            <a:normAutofit/>
          </a:bodyPr>
          <a:lstStyle/>
          <a:p>
            <a:r>
              <a:rPr lang="ja-JP" altLang="en-US" sz="4000">
                <a:solidFill>
                  <a:schemeClr val="bg1"/>
                </a:solidFill>
              </a:rPr>
              <a:t>デ</a:t>
            </a:r>
            <a:r>
              <a:rPr kumimoji="1" lang="ja-JP" altLang="en-US" sz="4000">
                <a:solidFill>
                  <a:schemeClr val="bg1"/>
                </a:solidFill>
              </a:rPr>
              <a:t>モンストレーション</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B4CBD03-0EEB-4979-D9D5-95ABAA12C123}"/>
              </a:ext>
            </a:extLst>
          </p:cNvPr>
          <p:cNvSpPr>
            <a:spLocks noGrp="1"/>
          </p:cNvSpPr>
          <p:nvPr>
            <p:ph idx="1"/>
          </p:nvPr>
        </p:nvSpPr>
        <p:spPr>
          <a:xfrm>
            <a:off x="1155548" y="2217343"/>
            <a:ext cx="9880893" cy="3959619"/>
          </a:xfrm>
        </p:spPr>
        <p:txBody>
          <a:bodyPr>
            <a:normAutofit/>
          </a:bodyPr>
          <a:lstStyle/>
          <a:p>
            <a:pPr lvl="1"/>
            <a:endParaRPr kumimoji="1" lang="ja-JP" altLang="en-US" dirty="0"/>
          </a:p>
        </p:txBody>
      </p:sp>
    </p:spTree>
    <p:extLst>
      <p:ext uri="{BB962C8B-B14F-4D97-AF65-F5344CB8AC3E}">
        <p14:creationId xmlns:p14="http://schemas.microsoft.com/office/powerpoint/2010/main" val="201509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ACDDAB-9BB4-1A92-8524-2AA72397BC7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D59B844-87FC-0859-1BE7-86777580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20FEC9-161E-74F2-D32C-54068FBCE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FCEC65-5F46-F8F9-44D5-290EC81AB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タイトル 1">
            <a:extLst>
              <a:ext uri="{FF2B5EF4-FFF2-40B4-BE49-F238E27FC236}">
                <a16:creationId xmlns:a16="http://schemas.microsoft.com/office/drawing/2014/main" id="{997C60C8-03D5-B26D-F1A6-49AD22B1DF7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自分たちが考える課題と解決</a:t>
            </a:r>
            <a:r>
              <a:rPr lang="en-US" altLang="ja-JP" dirty="0">
                <a:solidFill>
                  <a:schemeClr val="bg1"/>
                </a:solidFill>
              </a:rPr>
              <a:t>2</a:t>
            </a:r>
            <a:endParaRPr lang="ja-JP" altLang="en-US" dirty="0">
              <a:solidFill>
                <a:schemeClr val="bg1"/>
              </a:solidFill>
            </a:endParaRPr>
          </a:p>
        </p:txBody>
      </p:sp>
      <p:sp>
        <p:nvSpPr>
          <p:cNvPr id="7" name="コンテンツ プレースホルダー 2">
            <a:extLst>
              <a:ext uri="{FF2B5EF4-FFF2-40B4-BE49-F238E27FC236}">
                <a16:creationId xmlns:a16="http://schemas.microsoft.com/office/drawing/2014/main" id="{57569D15-BDC9-147B-0F85-01AECD30F98B}"/>
              </a:ext>
            </a:extLst>
          </p:cNvPr>
          <p:cNvSpPr>
            <a:spLocks noGrp="1"/>
          </p:cNvSpPr>
          <p:nvPr>
            <p:ph idx="1"/>
          </p:nvPr>
        </p:nvSpPr>
        <p:spPr>
          <a:xfrm>
            <a:off x="612047" y="2244700"/>
            <a:ext cx="10515600" cy="2028620"/>
          </a:xfrm>
        </p:spPr>
        <p:txBody>
          <a:bodyPr/>
          <a:lstStyle/>
          <a:p>
            <a:pPr>
              <a:buFont typeface="Wingdings" panose="05000000000000000000" pitchFamily="2" charset="2"/>
              <a:buChar char="p"/>
            </a:pPr>
            <a:r>
              <a:rPr lang="ja-JP" altLang="en-US" dirty="0"/>
              <a:t>課題：入力データが正常かどうかがわからない</a:t>
            </a:r>
            <a:endParaRPr lang="en-US" altLang="ja-JP" dirty="0"/>
          </a:p>
          <a:p>
            <a:pPr lvl="1"/>
            <a:r>
              <a:rPr lang="ja-JP" altLang="en-US" dirty="0"/>
              <a:t>記録者が入力しているときに入力したデータが正常なのか異常なのかがわからない</a:t>
            </a:r>
            <a:endParaRPr lang="en-US" altLang="ja-JP" dirty="0"/>
          </a:p>
          <a:p>
            <a:pPr lvl="1"/>
            <a:endParaRPr lang="en-US" altLang="ja-JP" dirty="0"/>
          </a:p>
          <a:p>
            <a:pPr lvl="1"/>
            <a:endParaRPr lang="en-US" altLang="ja-JP" dirty="0"/>
          </a:p>
          <a:p>
            <a:endParaRPr kumimoji="1" lang="ja-JP" altLang="en-US" dirty="0"/>
          </a:p>
        </p:txBody>
      </p:sp>
      <p:sp>
        <p:nvSpPr>
          <p:cNvPr id="9" name="テキスト ボックス 8">
            <a:extLst>
              <a:ext uri="{FF2B5EF4-FFF2-40B4-BE49-F238E27FC236}">
                <a16:creationId xmlns:a16="http://schemas.microsoft.com/office/drawing/2014/main" id="{D3D5B734-DC17-3F56-675D-134375B379DC}"/>
              </a:ext>
            </a:extLst>
          </p:cNvPr>
          <p:cNvSpPr txBox="1"/>
          <p:nvPr/>
        </p:nvSpPr>
        <p:spPr>
          <a:xfrm>
            <a:off x="612057" y="4011724"/>
            <a:ext cx="11579943" cy="1631216"/>
          </a:xfrm>
          <a:prstGeom prst="rect">
            <a:avLst/>
          </a:prstGeom>
          <a:noFill/>
        </p:spPr>
        <p:txBody>
          <a:bodyPr wrap="square">
            <a:spAutoFit/>
          </a:bodyPr>
          <a:lstStyle/>
          <a:p>
            <a:pPr>
              <a:buFont typeface="Wingdings" panose="05000000000000000000" pitchFamily="2" charset="2"/>
              <a:buChar char="ü"/>
            </a:pPr>
            <a:r>
              <a:rPr lang="ja-JP" altLang="en-US" sz="2800" dirty="0"/>
              <a:t>解決策：基準値から外れる場合、入力欄に色を付けることで警告する</a:t>
            </a:r>
            <a:endParaRPr lang="en-US" altLang="ja-JP" sz="2400" dirty="0"/>
          </a:p>
          <a:p>
            <a:pPr marL="800100" lvl="1" indent="-342900">
              <a:buFont typeface="Arial" panose="020B0604020202020204" pitchFamily="34" charset="0"/>
              <a:buChar char="•"/>
            </a:pPr>
            <a:r>
              <a:rPr lang="ja-JP" altLang="en-US" sz="2400" dirty="0"/>
              <a:t>法律で定められている数値や、独自に定めた数値などをアプリに設定することで、入力された際にそれが合理的かを判定する</a:t>
            </a:r>
            <a:endParaRPr lang="en-US" altLang="ja-JP" sz="2400" dirty="0"/>
          </a:p>
          <a:p>
            <a:pPr lvl="1"/>
            <a:endParaRPr lang="en-US" altLang="ja-JP" sz="2400" dirty="0"/>
          </a:p>
        </p:txBody>
      </p:sp>
    </p:spTree>
    <p:extLst>
      <p:ext uri="{BB962C8B-B14F-4D97-AF65-F5344CB8AC3E}">
        <p14:creationId xmlns:p14="http://schemas.microsoft.com/office/powerpoint/2010/main" val="101208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371C9-E671-F597-DA76-D61AEFEEEC0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92EB22BD-12C0-FB4E-9373-50401AC8BBFD}"/>
              </a:ext>
            </a:extLst>
          </p:cNvPr>
          <p:cNvSpPr>
            <a:spLocks noGrp="1"/>
          </p:cNvSpPr>
          <p:nvPr>
            <p:ph type="title"/>
          </p:nvPr>
        </p:nvSpPr>
        <p:spPr>
          <a:xfrm>
            <a:off x="1156851" y="637762"/>
            <a:ext cx="9888496" cy="900131"/>
          </a:xfrm>
        </p:spPr>
        <p:txBody>
          <a:bodyPr anchor="t">
            <a:normAutofit/>
          </a:bodyPr>
          <a:lstStyle/>
          <a:p>
            <a:r>
              <a:rPr lang="ja-JP" altLang="en-US" sz="4000">
                <a:solidFill>
                  <a:schemeClr val="bg1"/>
                </a:solidFill>
              </a:rPr>
              <a:t>デ</a:t>
            </a:r>
            <a:r>
              <a:rPr kumimoji="1" lang="ja-JP" altLang="en-US" sz="4000">
                <a:solidFill>
                  <a:schemeClr val="bg1"/>
                </a:solidFill>
              </a:rPr>
              <a:t>モンストレーション</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72EC9F0-B893-3200-BE93-09DA7623ED6A}"/>
              </a:ext>
            </a:extLst>
          </p:cNvPr>
          <p:cNvSpPr>
            <a:spLocks noGrp="1"/>
          </p:cNvSpPr>
          <p:nvPr>
            <p:ph idx="1"/>
          </p:nvPr>
        </p:nvSpPr>
        <p:spPr>
          <a:xfrm>
            <a:off x="1155548" y="2217343"/>
            <a:ext cx="9880893" cy="3959619"/>
          </a:xfrm>
        </p:spPr>
        <p:txBody>
          <a:bodyPr>
            <a:normAutofit/>
          </a:bodyPr>
          <a:lstStyle/>
          <a:p>
            <a:pPr lvl="1"/>
            <a:endParaRPr kumimoji="1" lang="ja-JP" altLang="en-US" dirty="0"/>
          </a:p>
        </p:txBody>
      </p:sp>
    </p:spTree>
    <p:extLst>
      <p:ext uri="{BB962C8B-B14F-4D97-AF65-F5344CB8AC3E}">
        <p14:creationId xmlns:p14="http://schemas.microsoft.com/office/powerpoint/2010/main" val="24010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A127B1-81B8-3288-DCE8-0E59DD30E65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6F5131D-A17F-2D8C-7FA2-2C0338D93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22C2EF6-4F1E-836B-1E65-A253C4C6BDFC}"/>
              </a:ext>
            </a:extLst>
          </p:cNvPr>
          <p:cNvSpPr>
            <a:spLocks noGrp="1"/>
          </p:cNvSpPr>
          <p:nvPr>
            <p:ph type="title"/>
          </p:nvPr>
        </p:nvSpPr>
        <p:spPr>
          <a:xfrm>
            <a:off x="1156851" y="637762"/>
            <a:ext cx="9888496" cy="900131"/>
          </a:xfrm>
        </p:spPr>
        <p:txBody>
          <a:bodyPr anchor="t">
            <a:normAutofit/>
          </a:bodyPr>
          <a:lstStyle/>
          <a:p>
            <a:r>
              <a:rPr kumimoji="1" lang="ja-JP" altLang="en-US" sz="4000">
                <a:solidFill>
                  <a:schemeClr val="bg1"/>
                </a:solidFill>
              </a:rPr>
              <a:t>その他の実装したい機能</a:t>
            </a:r>
            <a:endParaRPr kumimoji="1" lang="ja-JP" altLang="en-US" sz="4000" dirty="0">
              <a:solidFill>
                <a:schemeClr val="bg1"/>
              </a:solidFill>
            </a:endParaRPr>
          </a:p>
        </p:txBody>
      </p:sp>
      <p:sp>
        <p:nvSpPr>
          <p:cNvPr id="10" name="Rectangle 9">
            <a:extLst>
              <a:ext uri="{FF2B5EF4-FFF2-40B4-BE49-F238E27FC236}">
                <a16:creationId xmlns:a16="http://schemas.microsoft.com/office/drawing/2014/main" id="{158F1A15-9BBE-62EB-7736-8C9F94A41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A0D593-0358-3BFD-1312-ED166EA70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5E285365-5A36-E799-4782-684CBCEB8785}"/>
              </a:ext>
            </a:extLst>
          </p:cNvPr>
          <p:cNvSpPr>
            <a:spLocks noGrp="1"/>
          </p:cNvSpPr>
          <p:nvPr>
            <p:ph idx="1"/>
          </p:nvPr>
        </p:nvSpPr>
        <p:spPr>
          <a:xfrm>
            <a:off x="1155548" y="2217343"/>
            <a:ext cx="9880893" cy="3959619"/>
          </a:xfrm>
        </p:spPr>
        <p:txBody>
          <a:bodyPr>
            <a:normAutofit/>
          </a:bodyPr>
          <a:lstStyle/>
          <a:p>
            <a:pPr>
              <a:buFont typeface="Wingdings" panose="05000000000000000000" pitchFamily="2" charset="2"/>
              <a:buChar char="u"/>
            </a:pPr>
            <a:r>
              <a:rPr lang="ja-JP" altLang="en-US" dirty="0"/>
              <a:t>入力する項目のカスタマイズ</a:t>
            </a:r>
            <a:endParaRPr lang="en-US" altLang="ja-JP" dirty="0"/>
          </a:p>
          <a:p>
            <a:pPr marL="0" indent="0">
              <a:buNone/>
            </a:pPr>
            <a:r>
              <a:rPr lang="ja-JP" altLang="en-US" dirty="0"/>
              <a:t>　様々な理由により検査項目が変わる可能性がある</a:t>
            </a:r>
            <a:endParaRPr lang="en-US" altLang="ja-JP" dirty="0"/>
          </a:p>
          <a:p>
            <a:pPr lvl="1"/>
            <a:r>
              <a:rPr lang="ja-JP" altLang="en-US" dirty="0"/>
              <a:t>検査項目の追加・削除</a:t>
            </a:r>
          </a:p>
          <a:p>
            <a:pPr lvl="1"/>
            <a:r>
              <a:rPr lang="ja-JP" altLang="en-US" dirty="0"/>
              <a:t>エラーの算出範囲の調整</a:t>
            </a:r>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671902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501</TotalTime>
  <Words>442</Words>
  <Application>Microsoft Office PowerPoint</Application>
  <PresentationFormat>ワイド画面</PresentationFormat>
  <Paragraphs>51</Paragraphs>
  <Slides>10</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Wingdings</vt:lpstr>
      <vt:lpstr>Office テーマ</vt:lpstr>
      <vt:lpstr>中間発表 </vt:lpstr>
      <vt:lpstr>自分たちが考える課題</vt:lpstr>
      <vt:lpstr>PowerPoint プレゼンテーション</vt:lpstr>
      <vt:lpstr>デモンストレーション</vt:lpstr>
      <vt:lpstr>PowerPoint プレゼンテーション</vt:lpstr>
      <vt:lpstr>デモンストレーション</vt:lpstr>
      <vt:lpstr>PowerPoint プレゼンテーション</vt:lpstr>
      <vt:lpstr>デモンストレーション</vt:lpstr>
      <vt:lpstr>その他の実装したい機能</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長谷川雄大</dc:creator>
  <cp:lastModifiedBy>長谷川雄大</cp:lastModifiedBy>
  <cp:revision>6</cp:revision>
  <dcterms:created xsi:type="dcterms:W3CDTF">2025-08-09T05:50:38Z</dcterms:created>
  <dcterms:modified xsi:type="dcterms:W3CDTF">2025-08-09T14:50:00Z</dcterms:modified>
</cp:coreProperties>
</file>