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7" r:id="rId3"/>
    <p:sldId id="257" r:id="rId4"/>
    <p:sldId id="258" r:id="rId5"/>
    <p:sldId id="259" r:id="rId6"/>
    <p:sldId id="263" r:id="rId7"/>
    <p:sldId id="264" r:id="rId8"/>
    <p:sldId id="265" r:id="rId9"/>
    <p:sldId id="261" r:id="rId10"/>
    <p:sldId id="260"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35" autoAdjust="0"/>
  </p:normalViewPr>
  <p:slideViewPr>
    <p:cSldViewPr>
      <p:cViewPr varScale="1">
        <p:scale>
          <a:sx n="52" d="100"/>
          <a:sy n="52" d="100"/>
        </p:scale>
        <p:origin x="170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C2C7E5-5323-40C9-8790-A1C9A7A03815}" type="datetimeFigureOut">
              <a:rPr lang="en-IN" smtClean="0"/>
              <a:t>01-04-2022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6F11E4-BB30-429F-AA1E-0816A04DE47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Contours can be explained simply as a curve joining all the continuous points (along the boundary), having same </a:t>
            </a:r>
            <a:r>
              <a:rPr lang="en-IN" sz="1200" b="0" i="0" kern="1200" dirty="0" err="1">
                <a:solidFill>
                  <a:schemeClr val="tx1"/>
                </a:solidFill>
                <a:latin typeface="+mn-lt"/>
                <a:ea typeface="+mn-ea"/>
                <a:cs typeface="+mn-cs"/>
              </a:rPr>
              <a:t>color</a:t>
            </a:r>
            <a:r>
              <a:rPr lang="en-IN" sz="1200" b="0" i="0" kern="1200" dirty="0">
                <a:solidFill>
                  <a:schemeClr val="tx1"/>
                </a:solidFill>
                <a:latin typeface="+mn-lt"/>
                <a:ea typeface="+mn-ea"/>
                <a:cs typeface="+mn-cs"/>
              </a:rPr>
              <a:t> or intensity.</a:t>
            </a:r>
            <a:endParaRPr lang="en-IN" dirty="0"/>
          </a:p>
        </p:txBody>
      </p:sp>
      <p:sp>
        <p:nvSpPr>
          <p:cNvPr id="4" name="Slide Number Placeholder 3"/>
          <p:cNvSpPr>
            <a:spLocks noGrp="1"/>
          </p:cNvSpPr>
          <p:nvPr>
            <p:ph type="sldNum" sz="quarter" idx="10"/>
          </p:nvPr>
        </p:nvSpPr>
        <p:spPr/>
        <p:txBody>
          <a:bodyPr/>
          <a:lstStyle/>
          <a:p>
            <a:fld id="{806F11E4-BB30-429F-AA1E-0816A04DE477}"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4/1/2022</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4/1/2022</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4/1/2022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1D8BD707-D9CF-40AE-B4C6-C98DA3205C09}" type="datetimeFigureOut">
              <a:rPr lang="en-US" smtClean="0"/>
              <a:pPr/>
              <a:t>4/1/2022</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4/1/2022</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4/1/2022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a:t>Made by:</a:t>
            </a:r>
          </a:p>
          <a:p>
            <a:r>
              <a:rPr lang="en-IN" dirty="0"/>
              <a:t>Ankit Kumar</a:t>
            </a:r>
          </a:p>
          <a:p>
            <a:endParaRPr lang="en-IN" dirty="0"/>
          </a:p>
        </p:txBody>
      </p:sp>
      <p:sp>
        <p:nvSpPr>
          <p:cNvPr id="2" name="Title 1"/>
          <p:cNvSpPr>
            <a:spLocks noGrp="1"/>
          </p:cNvSpPr>
          <p:nvPr>
            <p:ph type="ctrTitle"/>
          </p:nvPr>
        </p:nvSpPr>
        <p:spPr/>
        <p:txBody>
          <a:bodyPr/>
          <a:lstStyle/>
          <a:p>
            <a:r>
              <a:rPr lang="en-IN" dirty="0"/>
              <a:t>Hand Detection and Finger Counting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4572000"/>
          </a:xfrm>
        </p:spPr>
        <p:txBody>
          <a:bodyPr/>
          <a:lstStyle/>
          <a:p>
            <a:r>
              <a:rPr lang="en-IN" dirty="0"/>
              <a:t>Your environment will stand-off big time against you in this technique because whenever you perform any sort of </a:t>
            </a:r>
            <a:r>
              <a:rPr lang="en-IN" dirty="0" err="1"/>
              <a:t>thresholding</a:t>
            </a:r>
            <a:r>
              <a:rPr lang="en-IN" dirty="0"/>
              <a:t> in </a:t>
            </a:r>
            <a:r>
              <a:rPr lang="en-IN" dirty="0" err="1"/>
              <a:t>OpenCV</a:t>
            </a:r>
            <a:r>
              <a:rPr lang="en-IN" dirty="0"/>
              <a:t>, you have to make sure that your background doesn’t interfere with the detection.</a:t>
            </a:r>
          </a:p>
          <a:p>
            <a:endParaRPr lang="en-IN" dirty="0"/>
          </a:p>
          <a:p>
            <a:r>
              <a:rPr lang="en-IN" dirty="0"/>
              <a:t>Moving objects/strong changes of illumination in the background</a:t>
            </a:r>
          </a:p>
        </p:txBody>
      </p:sp>
      <p:sp>
        <p:nvSpPr>
          <p:cNvPr id="3" name="Title 2"/>
          <p:cNvSpPr>
            <a:spLocks noGrp="1"/>
          </p:cNvSpPr>
          <p:nvPr>
            <p:ph type="title"/>
          </p:nvPr>
        </p:nvSpPr>
        <p:spPr>
          <a:xfrm>
            <a:off x="457200" y="381000"/>
            <a:ext cx="8229600" cy="1219200"/>
          </a:xfrm>
        </p:spPr>
        <p:txBody>
          <a:bodyPr/>
          <a:lstStyle/>
          <a:p>
            <a:r>
              <a:rPr lang="en-IN" sz="4800" dirty="0"/>
              <a:t>Limitations</a:t>
            </a:r>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We use this for </a:t>
            </a:r>
          </a:p>
          <a:p>
            <a:pPr lvl="1"/>
            <a:r>
              <a:rPr lang="en-IN" dirty="0"/>
              <a:t>drawing with our fingers </a:t>
            </a:r>
          </a:p>
          <a:p>
            <a:pPr lvl="1"/>
            <a:r>
              <a:rPr lang="en-IN" dirty="0"/>
              <a:t>creating mini games that would let you control the character with gestures using their webcam</a:t>
            </a:r>
          </a:p>
        </p:txBody>
      </p:sp>
      <p:sp>
        <p:nvSpPr>
          <p:cNvPr id="3" name="Title 2"/>
          <p:cNvSpPr>
            <a:spLocks noGrp="1"/>
          </p:cNvSpPr>
          <p:nvPr>
            <p:ph type="title"/>
          </p:nvPr>
        </p:nvSpPr>
        <p:spPr/>
        <p:txBody>
          <a:bodyPr/>
          <a:lstStyle/>
          <a:p>
            <a:r>
              <a:rPr lang="en-IN" dirty="0"/>
              <a:t>More Advanced 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IN" dirty="0"/>
              <a:t>Computer Vision is the broad parent name for any computations involving visual content – that means images, videos, icons, and anything else with pixels involved. But within this parent idea, there are a few specific tasks that are core building blocks:</a:t>
            </a:r>
          </a:p>
          <a:p>
            <a:pPr lvl="1"/>
            <a:r>
              <a:rPr lang="en-IN" dirty="0"/>
              <a:t>In </a:t>
            </a:r>
            <a:r>
              <a:rPr lang="en-IN" b="1" dirty="0"/>
              <a:t>object classification</a:t>
            </a:r>
            <a:r>
              <a:rPr lang="en-IN" dirty="0"/>
              <a:t>, you train a model on a dataset of specific objects, and the model classifies new objects as belonging to one or more of your training categories.</a:t>
            </a:r>
          </a:p>
          <a:p>
            <a:pPr lvl="1"/>
            <a:r>
              <a:rPr lang="en-IN" dirty="0"/>
              <a:t>For </a:t>
            </a:r>
            <a:r>
              <a:rPr lang="en-IN" b="1" dirty="0"/>
              <a:t>object identification</a:t>
            </a:r>
            <a:r>
              <a:rPr lang="en-IN" dirty="0"/>
              <a:t>, your model will recognize a specific instance of an object – for example, parsing two faces in an image and tagging one as Tom Cruise and one as Katie Holmes.</a:t>
            </a:r>
          </a:p>
          <a:p>
            <a:pPr>
              <a:buNone/>
            </a:pPr>
            <a:endParaRPr lang="en-IN" dirty="0"/>
          </a:p>
        </p:txBody>
      </p:sp>
      <p:sp>
        <p:nvSpPr>
          <p:cNvPr id="3" name="Title 2"/>
          <p:cNvSpPr>
            <a:spLocks noGrp="1"/>
          </p:cNvSpPr>
          <p:nvPr>
            <p:ph type="title"/>
          </p:nvPr>
        </p:nvSpPr>
        <p:spPr/>
        <p:txBody>
          <a:bodyPr/>
          <a:lstStyle/>
          <a:p>
            <a:r>
              <a:rPr lang="en-IN" dirty="0"/>
              <a:t>Computer Vision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In computer vision, the task of recognizing an object in the scene is very common.</a:t>
            </a:r>
          </a:p>
          <a:p>
            <a:r>
              <a:rPr lang="en-IN" dirty="0" err="1"/>
              <a:t>OpenCV</a:t>
            </a:r>
            <a:r>
              <a:rPr lang="en-IN" dirty="0"/>
              <a:t>, a open-source library for computer vision and digital image processing. </a:t>
            </a:r>
          </a:p>
          <a:p>
            <a:r>
              <a:rPr lang="en-IN" dirty="0"/>
              <a:t>In this project we have made an application which is capable of recognizing hands in an video and of counting the number of lifted fingers.</a:t>
            </a:r>
          </a:p>
        </p:txBody>
      </p:sp>
      <p:sp>
        <p:nvSpPr>
          <p:cNvPr id="3" name="Title 2"/>
          <p:cNvSpPr>
            <a:spLocks noGrp="1"/>
          </p:cNvSpPr>
          <p:nvPr>
            <p:ph type="title"/>
          </p:nvPr>
        </p:nvSpPr>
        <p:spPr/>
        <p:txBody>
          <a:bodyPr/>
          <a:lstStyle/>
          <a:p>
            <a:r>
              <a:rPr lang="en-IN" dirty="0"/>
              <a:t>Abstract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There are many possible approaches to solve this problem, each with different complexity and accuracy. Due to the lack of strong constraints on the scene’s composition and illumination, we had to exclude segmentation techniques based on </a:t>
            </a:r>
            <a:r>
              <a:rPr lang="en-IN" dirty="0" err="1"/>
              <a:t>thresholding</a:t>
            </a:r>
            <a:r>
              <a:rPr lang="en-IN" dirty="0"/>
              <a:t> </a:t>
            </a:r>
            <a:r>
              <a:rPr lang="en-IN" dirty="0" err="1"/>
              <a:t>grayscale</a:t>
            </a:r>
            <a:r>
              <a:rPr lang="en-IN" dirty="0"/>
              <a:t> images. Even though this techniques are generally fast and reliable (with the right images), our typical image histogram doesn’t have any recognizable separation of modes, therefore </a:t>
            </a:r>
            <a:r>
              <a:rPr lang="en-IN" dirty="0" err="1"/>
              <a:t>grayscale</a:t>
            </a:r>
            <a:r>
              <a:rPr lang="en-IN" dirty="0"/>
              <a:t> analysis is not a viable option.</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514350" indent="-514350">
              <a:buAutoNum type="arabicParenR"/>
            </a:pPr>
            <a:r>
              <a:rPr lang="en-IN" dirty="0"/>
              <a:t>Find the </a:t>
            </a:r>
            <a:r>
              <a:rPr lang="en-IN" dirty="0" err="1"/>
              <a:t>roi</a:t>
            </a:r>
            <a:r>
              <a:rPr lang="en-IN" dirty="0"/>
              <a:t>(region </a:t>
            </a:r>
            <a:r>
              <a:rPr lang="en-IN"/>
              <a:t>of interest)</a:t>
            </a:r>
          </a:p>
          <a:p>
            <a:pPr marL="514350" indent="-514350">
              <a:buAutoNum type="arabicParenR"/>
            </a:pPr>
            <a:r>
              <a:rPr lang="en-IN" dirty="0"/>
              <a:t>Hand Segmentation : Convert the video frame from BGR to HSV(or Gray)</a:t>
            </a:r>
          </a:p>
          <a:p>
            <a:pPr marL="514350" indent="-514350">
              <a:buAutoNum type="arabicParenR"/>
            </a:pPr>
            <a:r>
              <a:rPr lang="en-IN" dirty="0"/>
              <a:t>Perform a Gaussian blur</a:t>
            </a:r>
          </a:p>
          <a:p>
            <a:pPr marL="514350" indent="-514350">
              <a:buAutoNum type="arabicParenR"/>
            </a:pPr>
            <a:r>
              <a:rPr lang="en-IN" dirty="0"/>
              <a:t>Perform a Threshold</a:t>
            </a:r>
          </a:p>
          <a:p>
            <a:pPr marL="514350" indent="-514350">
              <a:buAutoNum type="arabicParenR"/>
            </a:pPr>
            <a:r>
              <a:rPr lang="en-IN" dirty="0"/>
              <a:t>Find the Biggest Contour(this will be our hand)</a:t>
            </a:r>
          </a:p>
          <a:p>
            <a:pPr marL="514350" indent="-514350">
              <a:buAutoNum type="arabicParenR"/>
            </a:pPr>
            <a:r>
              <a:rPr lang="en-IN" dirty="0"/>
              <a:t>Perform a </a:t>
            </a:r>
            <a:r>
              <a:rPr lang="en-IN" dirty="0" err="1"/>
              <a:t>convexHull</a:t>
            </a:r>
            <a:r>
              <a:rPr lang="en-IN" dirty="0"/>
              <a:t> and mark the ROI(region of interest</a:t>
            </a:r>
          </a:p>
          <a:p>
            <a:pPr marL="514350" indent="-514350">
              <a:buAutoNum type="arabicParenR"/>
            </a:pPr>
            <a:r>
              <a:rPr lang="en-IN" dirty="0"/>
              <a:t>Count the no. of </a:t>
            </a:r>
            <a:r>
              <a:rPr lang="en-IN" dirty="0" err="1"/>
              <a:t>countors</a:t>
            </a:r>
            <a:r>
              <a:rPr lang="en-IN" dirty="0"/>
              <a:t>	</a:t>
            </a:r>
          </a:p>
          <a:p>
            <a:pPr marL="514350" indent="-514350">
              <a:buAutoNum type="arabicParenR"/>
            </a:pPr>
            <a:r>
              <a:rPr lang="en-IN" dirty="0"/>
              <a:t>Display it</a:t>
            </a:r>
          </a:p>
          <a:p>
            <a:endParaRPr lang="en-IN" dirty="0"/>
          </a:p>
        </p:txBody>
      </p:sp>
      <p:sp>
        <p:nvSpPr>
          <p:cNvPr id="3" name="Title 2"/>
          <p:cNvSpPr>
            <a:spLocks noGrp="1"/>
          </p:cNvSpPr>
          <p:nvPr>
            <p:ph type="title"/>
          </p:nvPr>
        </p:nvSpPr>
        <p:spPr/>
        <p:txBody>
          <a:bodyPr>
            <a:noAutofit/>
          </a:bodyPr>
          <a:lstStyle/>
          <a:p>
            <a:r>
              <a:rPr lang="en-IN" sz="4000" dirty="0"/>
              <a:t>To detect the Fingers and count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most common is the RGB, where any pixel is composed by the union of three </a:t>
            </a:r>
            <a:r>
              <a:rPr lang="en-IN" dirty="0" err="1"/>
              <a:t>colors</a:t>
            </a:r>
            <a:r>
              <a:rPr lang="en-IN" dirty="0"/>
              <a:t> (red, green, blue). However, for </a:t>
            </a:r>
            <a:r>
              <a:rPr lang="en-IN" dirty="0" err="1"/>
              <a:t>color</a:t>
            </a:r>
            <a:r>
              <a:rPr lang="en-IN" dirty="0"/>
              <a:t> segmenting, the HSV </a:t>
            </a:r>
            <a:r>
              <a:rPr lang="en-IN" dirty="0" err="1"/>
              <a:t>color</a:t>
            </a:r>
            <a:r>
              <a:rPr lang="en-IN" dirty="0"/>
              <a:t> space is much better, because in there the information of </a:t>
            </a:r>
            <a:r>
              <a:rPr lang="en-IN" dirty="0" err="1"/>
              <a:t>color</a:t>
            </a:r>
            <a:r>
              <a:rPr lang="en-IN" dirty="0"/>
              <a:t> is dissociated from the information of illumination. </a:t>
            </a:r>
            <a:r>
              <a:rPr lang="en-IN" dirty="0">
                <a:solidFill>
                  <a:schemeClr val="tx2">
                    <a:lumMod val="90000"/>
                  </a:schemeClr>
                </a:solidFill>
              </a:rPr>
              <a:t>HSV</a:t>
            </a:r>
            <a:r>
              <a:rPr lang="en-IN" dirty="0"/>
              <a:t> stands for </a:t>
            </a:r>
            <a:r>
              <a:rPr lang="en-IN" b="1" dirty="0">
                <a:solidFill>
                  <a:schemeClr val="tx2">
                    <a:lumMod val="90000"/>
                  </a:schemeClr>
                </a:solidFill>
              </a:rPr>
              <a:t>H</a:t>
            </a:r>
            <a:r>
              <a:rPr lang="en-IN" dirty="0">
                <a:solidFill>
                  <a:schemeClr val="tx2">
                    <a:lumMod val="90000"/>
                  </a:schemeClr>
                </a:solidFill>
              </a:rPr>
              <a:t>ue</a:t>
            </a:r>
            <a:r>
              <a:rPr lang="en-IN" dirty="0"/>
              <a:t> (the </a:t>
            </a:r>
            <a:r>
              <a:rPr lang="en-IN" dirty="0" err="1"/>
              <a:t>color</a:t>
            </a:r>
            <a:r>
              <a:rPr lang="en-IN" dirty="0"/>
              <a:t> information), </a:t>
            </a:r>
            <a:r>
              <a:rPr lang="en-IN" b="1" dirty="0"/>
              <a:t>S</a:t>
            </a:r>
            <a:r>
              <a:rPr lang="en-IN" dirty="0"/>
              <a:t> (</a:t>
            </a:r>
            <a:r>
              <a:rPr lang="en-IN" dirty="0">
                <a:solidFill>
                  <a:schemeClr val="tx2">
                    <a:lumMod val="90000"/>
                  </a:schemeClr>
                </a:solidFill>
              </a:rPr>
              <a:t>Saturation</a:t>
            </a:r>
            <a:r>
              <a:rPr lang="en-IN" dirty="0"/>
              <a:t>, e.g., the percentage of ‘</a:t>
            </a:r>
            <a:r>
              <a:rPr lang="en-IN" dirty="0" err="1"/>
              <a:t>color</a:t>
            </a:r>
            <a:r>
              <a:rPr lang="en-IN" dirty="0"/>
              <a:t>’ present) and </a:t>
            </a:r>
            <a:r>
              <a:rPr lang="en-IN" b="1" dirty="0"/>
              <a:t>V</a:t>
            </a:r>
            <a:r>
              <a:rPr lang="en-IN" dirty="0"/>
              <a:t> (</a:t>
            </a:r>
            <a:r>
              <a:rPr lang="en-IN" dirty="0">
                <a:solidFill>
                  <a:schemeClr val="tx2">
                    <a:lumMod val="90000"/>
                  </a:schemeClr>
                </a:solidFill>
              </a:rPr>
              <a:t>Value/brightness</a:t>
            </a:r>
            <a:r>
              <a:rPr lang="en-IN" dirty="0"/>
              <a:t>, e.g., the percentage of ‘white’ </a:t>
            </a:r>
            <a:r>
              <a:rPr lang="en-IN" dirty="0" err="1"/>
              <a:t>color</a:t>
            </a:r>
            <a:r>
              <a:rPr lang="en-IN" dirty="0"/>
              <a:t> present). </a:t>
            </a:r>
            <a:r>
              <a:rPr lang="en-IN" b="1" u="sng" dirty="0">
                <a:solidFill>
                  <a:schemeClr val="tx2">
                    <a:lumMod val="50000"/>
                  </a:schemeClr>
                </a:solidFill>
              </a:rPr>
              <a:t>Generally, human skin lies between (H=0,S=58) and (H=50,S=173)</a:t>
            </a:r>
            <a:r>
              <a:rPr lang="en-IN" dirty="0"/>
              <a:t>.</a:t>
            </a:r>
          </a:p>
        </p:txBody>
      </p:sp>
      <p:sp>
        <p:nvSpPr>
          <p:cNvPr id="3" name="Title 2"/>
          <p:cNvSpPr>
            <a:spLocks noGrp="1"/>
          </p:cNvSpPr>
          <p:nvPr>
            <p:ph type="title"/>
          </p:nvPr>
        </p:nvSpPr>
        <p:spPr/>
        <p:txBody>
          <a:bodyPr>
            <a:normAutofit/>
          </a:bodyPr>
          <a:lstStyle/>
          <a:p>
            <a:r>
              <a:rPr lang="en-IN" b="1" cap="all" dirty="0"/>
              <a:t>SEGMENTING THE HAND SKIN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572000"/>
          </a:xfrm>
        </p:spPr>
        <p:txBody>
          <a:bodyPr>
            <a:normAutofit/>
          </a:bodyPr>
          <a:lstStyle/>
          <a:p>
            <a:pPr>
              <a:buNone/>
            </a:pPr>
            <a:r>
              <a:rPr lang="en-IN" sz="2800" dirty="0"/>
              <a:t>For our convenience we have taken the values as </a:t>
            </a:r>
          </a:p>
          <a:p>
            <a:pPr lvl="1"/>
            <a:r>
              <a:rPr lang="en-IN" sz="2800" dirty="0"/>
              <a:t>Lower skin [0,20,70]</a:t>
            </a:r>
          </a:p>
          <a:p>
            <a:pPr lvl="1"/>
            <a:r>
              <a:rPr lang="en-IN" sz="2800" dirty="0"/>
              <a:t>Upper skin [20,255,255]</a:t>
            </a:r>
          </a:p>
          <a:p>
            <a:pPr lvl="1"/>
            <a:endParaRPr lang="en-IN" sz="2800" dirty="0"/>
          </a:p>
          <a:p>
            <a:pPr>
              <a:buNone/>
            </a:pPr>
            <a:endParaRPr lang="en-IN" sz="3000" dirty="0"/>
          </a:p>
          <a:p>
            <a:pPr>
              <a:buNone/>
            </a:pPr>
            <a:endParaRPr lang="en-IN" sz="3000" dirty="0"/>
          </a:p>
          <a:p>
            <a:pPr>
              <a:buNone/>
            </a:pPr>
            <a:r>
              <a:rPr lang="en-IN" sz="3000" dirty="0"/>
              <a:t>Note : In order to get good segmentation you need to fine-tune HSV bounds </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a:t>In order to detect fingertips, we are going to use the </a:t>
            </a:r>
            <a:r>
              <a:rPr lang="en-IN" b="1" dirty="0"/>
              <a:t>Convex Hull</a:t>
            </a:r>
            <a:r>
              <a:rPr lang="en-IN" dirty="0"/>
              <a:t> technique. In mathematics, Convex Hull is the smallest convex set that contains a set of points. And a convex set is a set of points such that, if we trace a straight line from any pair of points in the set, that line must be also be inside the region. The result is then a nice, smooth region, much easier to be analysed than our contour, that contains many imperfections.</a:t>
            </a:r>
          </a:p>
        </p:txBody>
      </p:sp>
      <p:sp>
        <p:nvSpPr>
          <p:cNvPr id="3" name="Title 2"/>
          <p:cNvSpPr>
            <a:spLocks noGrp="1"/>
          </p:cNvSpPr>
          <p:nvPr>
            <p:ph type="title"/>
          </p:nvPr>
        </p:nvSpPr>
        <p:spPr/>
        <p:txBody>
          <a:bodyPr/>
          <a:lstStyle/>
          <a:p>
            <a:r>
              <a:rPr lang="en-IN" dirty="0"/>
              <a:t>Convex Hull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Convex Hull</a:t>
            </a:r>
          </a:p>
        </p:txBody>
      </p:sp>
      <p:pic>
        <p:nvPicPr>
          <p:cNvPr id="4" name="Picture 2" descr="G:\Computer Vision\py_project\contours_flowchart.png"/>
          <p:cNvPicPr>
            <a:picLocks noGrp="1" noChangeAspect="1" noChangeArrowheads="1"/>
          </p:cNvPicPr>
          <p:nvPr>
            <p:ph idx="1"/>
          </p:nvPr>
        </p:nvPicPr>
        <p:blipFill>
          <a:blip r:embed="rId2" cstate="print"/>
          <a:srcRect/>
          <a:stretch>
            <a:fillRect/>
          </a:stretch>
        </p:blipFill>
        <p:spPr bwMode="auto">
          <a:xfrm>
            <a:off x="727710" y="2407920"/>
            <a:ext cx="7688580" cy="280416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179</TotalTime>
  <Words>693</Words>
  <Application>Microsoft Office PowerPoint</Application>
  <PresentationFormat>On-screen Show (4:3)</PresentationFormat>
  <Paragraphs>43</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Constantia</vt:lpstr>
      <vt:lpstr>Wingdings 2</vt:lpstr>
      <vt:lpstr>Paper</vt:lpstr>
      <vt:lpstr>Hand Detection and Finger Counting</vt:lpstr>
      <vt:lpstr>Computer Vision </vt:lpstr>
      <vt:lpstr>Abstract </vt:lpstr>
      <vt:lpstr>PowerPoint Presentation</vt:lpstr>
      <vt:lpstr>To detect the Fingers and count them.</vt:lpstr>
      <vt:lpstr>SEGMENTING THE HAND SKIN</vt:lpstr>
      <vt:lpstr>PowerPoint Presentation</vt:lpstr>
      <vt:lpstr>Convex Hull</vt:lpstr>
      <vt:lpstr>Convex Hull</vt:lpstr>
      <vt:lpstr>Limitations  </vt:lpstr>
      <vt:lpstr>More Advanced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Detection and Finger Counting</dc:title>
  <dc:creator>LENOVO</dc:creator>
  <cp:lastModifiedBy>Ankit Kumar</cp:lastModifiedBy>
  <cp:revision>22</cp:revision>
  <dcterms:created xsi:type="dcterms:W3CDTF">2006-08-16T00:00:00Z</dcterms:created>
  <dcterms:modified xsi:type="dcterms:W3CDTF">2022-04-01T01:02:40Z</dcterms:modified>
</cp:coreProperties>
</file>