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s/comment1.xml" ContentType="application/vnd.openxmlformats-officedocument.presentationml.comments+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30"/>
    <p:sldId id="278" r:id="rId31"/>
    <p:sldId id="279" r:id="rId32"/>
    <p:sldId id="280"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2286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4572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6858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9144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11430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13716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16002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182880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er Smirnov"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comments" Target="comments/comment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8-17T15:04:35.259" idx="1">
    <p:pos x="5520" y="968"/>
    <p:text>Morphia: https://oss.sonatype.org/content/repositories/releases/org/mongodb/morphia/morphia/
Mongo Java Driver: https://oss.sonatype.org/content/repositories/releases/org/mongodb/mongodb-driver/ (can probably download a newer version without loss of functionality)
Fileupload: http://commons.apache.org/proper/commons-fileupload/download_fileupload.cgi
Commons: http://commons.apache.org/proper/commons-io/download_io.cgi
JSTL: http://stackoverflow.com/tags/jstl/info taglibs from http://java.sun.com/jsp/jstl/*
Jquery UI: https://jqueryui.com/download/all/, can build custom themes.
Jsonorg jar - needed for working with JSON in ajax response, I don’t remember the website I downloaded the initial one from, so here’s this: https://github.com/stleary/JSON-java
</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algn="l" defTabSz="457200">
              <a:spcBef>
                <a:spcPts val="0"/>
              </a:spcBef>
              <a:defRPr sz="1200">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algn="l" defTabSz="457200">
              <a:spcBef>
                <a:spcPts val="0"/>
              </a:spcBef>
              <a:defRPr sz="1200">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algn="l" defTabSz="457200">
              <a:spcBef>
                <a:spcPts val="0"/>
              </a:spcBef>
              <a:defRPr sz="1200">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algn="l" defTabSz="457200">
              <a:spcBef>
                <a:spcPts val="0"/>
              </a:spcBef>
              <a:defRPr sz="1200">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 Id="rId3" Type="http://schemas.openxmlformats.org/officeDocument/2006/relationships/hyperlink" Target="https://oss.sonatype.org/content/repositories/releases/org/mongodb/morphia/morphia/" TargetMode="External"/><Relationship Id="rId4" Type="http://schemas.openxmlformats.org/officeDocument/2006/relationships/hyperlink" Target="https://oss.sonatype.org/content/repositories/releases/org/mongodb/mongodb-driver/" TargetMode="External"/><Relationship Id="rId5" Type="http://schemas.openxmlformats.org/officeDocument/2006/relationships/hyperlink" Target="http://commons.apache.org/proper/commons-fileupload/download_fileupload.cgi" TargetMode="External"/><Relationship Id="rId6" Type="http://schemas.openxmlformats.org/officeDocument/2006/relationships/hyperlink" Target="http://commons.apache.org/proper/commons-io/download_io.cgi" TargetMode="External"/><Relationship Id="rId7" Type="http://schemas.openxmlformats.org/officeDocument/2006/relationships/hyperlink" Target="http://stackoverflow.com/tags/jstl/info" TargetMode="External"/><Relationship Id="rId8" Type="http://schemas.openxmlformats.org/officeDocument/2006/relationships/hyperlink" Target="https://jqueryui.com/download/all/" TargetMode="External"/><Relationship Id="rId9" Type="http://schemas.openxmlformats.org/officeDocument/2006/relationships/hyperlink" Target="https://github.com/stleary/JSON-java"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tomcat.apache.org" TargetMode="External"/><Relationship Id="rId3" Type="http://schemas.openxmlformats.org/officeDocument/2006/relationships/hyperlink" Target="https://tomcat.apache.org/download-80.cgi#8.0.36"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mongodb.com/download-center"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download.oracle.com/otn_hosted_doc/jdeveloper/1012/developing_mvc_applications/adf_aboutmvc2.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p>
            <a:pPr/>
            <a:r>
              <a:t>Java Web Job</a:t>
            </a:r>
          </a:p>
        </p:txBody>
      </p:sp>
      <p:sp>
        <p:nvSpPr>
          <p:cNvPr id="167" name="Shape 167"/>
          <p:cNvSpPr/>
          <p:nvPr>
            <p:ph type="subTitle" sz="quarter" idx="1"/>
          </p:nvPr>
        </p:nvSpPr>
        <p:spPr>
          <a:prstGeom prst="rect">
            <a:avLst/>
          </a:prstGeom>
        </p:spPr>
        <p:txBody>
          <a:bodyPr/>
          <a:lstStyle/>
          <a:p>
            <a:pPr/>
            <a:r>
              <a:t>How It works: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406400" y="3086100"/>
            <a:ext cx="12192000" cy="4521200"/>
          </a:xfrm>
          <a:prstGeom prst="rect">
            <a:avLst/>
          </a:prstGeom>
        </p:spPr>
        <p:txBody>
          <a:bodyPr/>
          <a:lstStyle/>
          <a:p>
            <a:pPr/>
            <a:r>
              <a:t>Diagrams</a:t>
            </a:r>
          </a:p>
        </p:txBody>
      </p:sp>
      <p:sp>
        <p:nvSpPr>
          <p:cNvPr id="248" name="Shape 248"/>
          <p:cNvSpPr/>
          <p:nvPr/>
        </p:nvSpPr>
        <p:spPr>
          <a:xfrm>
            <a:off x="2882900" y="5429250"/>
            <a:ext cx="9535679"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spcBef>
                <a:spcPts val="2300"/>
              </a:spcBef>
              <a:defRPr cap="all" sz="5400">
                <a:solidFill>
                  <a:srgbClr val="A6AAA9"/>
                </a:solidFill>
                <a:latin typeface="DIN Alternate"/>
                <a:ea typeface="DIN Alternate"/>
                <a:cs typeface="DIN Alternate"/>
                <a:sym typeface="DIN Alternate"/>
              </a:defRPr>
            </a:lvl1pPr>
          </a:lstStyle>
          <a:p>
            <a:pPr/>
            <a:r>
              <a:t>Input, Progress, and Result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50" name="Final Input Diagram.png"/>
          <p:cNvPicPr>
            <a:picLocks noChangeAspect="1"/>
          </p:cNvPicPr>
          <p:nvPr/>
        </p:nvPicPr>
        <p:blipFill>
          <a:blip r:embed="rId2">
            <a:extLst/>
          </a:blip>
          <a:stretch>
            <a:fillRect/>
          </a:stretch>
        </p:blipFill>
        <p:spPr>
          <a:xfrm>
            <a:off x="290485" y="0"/>
            <a:ext cx="12423830" cy="97536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2" name="Final Progress_Result Diagram.png"/>
          <p:cNvPicPr>
            <a:picLocks noChangeAspect="1"/>
          </p:cNvPicPr>
          <p:nvPr/>
        </p:nvPicPr>
        <p:blipFill>
          <a:blip r:embed="rId2">
            <a:extLst/>
          </a:blip>
          <a:stretch>
            <a:fillRect/>
          </a:stretch>
        </p:blipFill>
        <p:spPr>
          <a:xfrm>
            <a:off x="292574" y="-6017"/>
            <a:ext cx="12419652" cy="9638634"/>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4" name="database-development.png"/>
          <p:cNvPicPr>
            <a:picLocks noChangeAspect="1"/>
          </p:cNvPicPr>
          <p:nvPr>
            <p:ph type="pic" idx="13"/>
          </p:nvPr>
        </p:nvPicPr>
        <p:blipFill>
          <a:blip r:embed="rId2">
            <a:extLst/>
          </a:blip>
          <a:srcRect l="39160" t="0" r="18652" b="0"/>
          <a:stretch>
            <a:fillRect/>
          </a:stretch>
        </p:blipFill>
        <p:spPr>
          <a:prstGeom prst="rect">
            <a:avLst/>
          </a:prstGeom>
        </p:spPr>
      </p:pic>
      <p:sp>
        <p:nvSpPr>
          <p:cNvPr id="255" name="Shape 255"/>
          <p:cNvSpPr/>
          <p:nvPr>
            <p:ph type="title"/>
          </p:nvPr>
        </p:nvSpPr>
        <p:spPr>
          <a:prstGeom prst="rect">
            <a:avLst/>
          </a:prstGeom>
        </p:spPr>
        <p:txBody>
          <a:bodyPr/>
          <a:lstStyle>
            <a:lvl1pPr defTabSz="350520">
              <a:defRPr sz="10200"/>
            </a:lvl1pPr>
          </a:lstStyle>
          <a:p>
            <a:pPr/>
            <a:r>
              <a:t>What goes into the Database?</a:t>
            </a:r>
          </a:p>
        </p:txBody>
      </p:sp>
      <p:sp>
        <p:nvSpPr>
          <p:cNvPr id="256" name="Shape 256"/>
          <p:cNvSpPr/>
          <p:nvPr>
            <p:ph type="body" sz="quarter" idx="1"/>
          </p:nvPr>
        </p:nvSpPr>
        <p:spPr>
          <a:prstGeom prst="rect">
            <a:avLst/>
          </a:prstGeom>
        </p:spPr>
        <p:txBody>
          <a:bodyPr/>
          <a:lstStyle/>
          <a:p>
            <a:pPr/>
            <a:r>
              <a:t>Database Objects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body" idx="13"/>
          </p:nvPr>
        </p:nvSpPr>
        <p:spPr>
          <a:prstGeom prst="rect">
            <a:avLst/>
          </a:prstGeom>
        </p:spPr>
        <p:txBody>
          <a:bodyPr/>
          <a:lstStyle/>
          <a:p>
            <a:pPr/>
            <a:r>
              <a:t>Database Objects</a:t>
            </a:r>
          </a:p>
        </p:txBody>
      </p:sp>
      <p:sp>
        <p:nvSpPr>
          <p:cNvPr id="259" name="Shape 259"/>
          <p:cNvSpPr/>
          <p:nvPr>
            <p:ph type="title"/>
          </p:nvPr>
        </p:nvSpPr>
        <p:spPr>
          <a:prstGeom prst="rect">
            <a:avLst/>
          </a:prstGeom>
        </p:spPr>
        <p:txBody>
          <a:bodyPr/>
          <a:lstStyle>
            <a:lvl1pPr defTabSz="467359">
              <a:spcBef>
                <a:spcPts val="2200"/>
              </a:spcBef>
              <a:defRPr sz="4800"/>
            </a:lvl1pPr>
          </a:lstStyle>
          <a:p>
            <a:pPr/>
            <a:r>
              <a:t>Job Parameters</a:t>
            </a:r>
          </a:p>
        </p:txBody>
      </p:sp>
      <p:sp>
        <p:nvSpPr>
          <p:cNvPr id="260" name="Shape 260"/>
          <p:cNvSpPr/>
          <p:nvPr>
            <p:ph type="body" idx="1"/>
          </p:nvPr>
        </p:nvSpPr>
        <p:spPr>
          <a:prstGeom prst="rect">
            <a:avLst/>
          </a:prstGeom>
        </p:spPr>
        <p:txBody>
          <a:bodyPr/>
          <a:lstStyle/>
          <a:p>
            <a:pPr/>
            <a:r>
              <a:t>objectId - Needed for database use.</a:t>
            </a:r>
          </a:p>
          <a:p>
            <a:pPr/>
            <a:r>
              <a:t>jobId - Random UUID representing the job that created the object.</a:t>
            </a:r>
          </a:p>
          <a:p>
            <a:pPr/>
            <a:r>
              <a:t>created - Time the object was created.</a:t>
            </a:r>
          </a:p>
          <a:p>
            <a:pPr/>
            <a:r>
              <a:t>Other variables important to the function of your analysis.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prstGeom prst="rect">
            <a:avLst/>
          </a:prstGeom>
        </p:spPr>
        <p:txBody>
          <a:bodyPr/>
          <a:lstStyle/>
          <a:p>
            <a:pPr/>
            <a:r>
              <a:t>Database Objects</a:t>
            </a:r>
          </a:p>
        </p:txBody>
      </p:sp>
      <p:sp>
        <p:nvSpPr>
          <p:cNvPr id="263" name="Shape 263"/>
          <p:cNvSpPr/>
          <p:nvPr>
            <p:ph type="title"/>
          </p:nvPr>
        </p:nvSpPr>
        <p:spPr>
          <a:prstGeom prst="rect">
            <a:avLst/>
          </a:prstGeom>
        </p:spPr>
        <p:txBody>
          <a:bodyPr/>
          <a:lstStyle>
            <a:lvl1pPr defTabSz="467359">
              <a:spcBef>
                <a:spcPts val="2200"/>
              </a:spcBef>
              <a:defRPr sz="4800"/>
            </a:lvl1pPr>
          </a:lstStyle>
          <a:p>
            <a:pPr/>
            <a:r>
              <a:t>Job Status</a:t>
            </a:r>
          </a:p>
        </p:txBody>
      </p:sp>
      <p:sp>
        <p:nvSpPr>
          <p:cNvPr id="264" name="Shape 264"/>
          <p:cNvSpPr/>
          <p:nvPr>
            <p:ph type="body" idx="1"/>
          </p:nvPr>
        </p:nvSpPr>
        <p:spPr>
          <a:prstGeom prst="rect">
            <a:avLst/>
          </a:prstGeom>
        </p:spPr>
        <p:txBody>
          <a:bodyPr/>
          <a:lstStyle/>
          <a:p>
            <a:pPr marL="373379" indent="-373379" defTabSz="490727">
              <a:spcBef>
                <a:spcPts val="2300"/>
              </a:spcBef>
              <a:defRPr sz="2856"/>
            </a:pPr>
            <a:r>
              <a:t>objectId and jobId - Same function as in Job Parameters.</a:t>
            </a:r>
          </a:p>
          <a:p>
            <a:pPr marL="373379" indent="-373379" defTabSz="490727">
              <a:spcBef>
                <a:spcPts val="2300"/>
              </a:spcBef>
              <a:defRPr sz="2856"/>
            </a:pPr>
            <a:r>
              <a:t>created - Time when the object was created.</a:t>
            </a:r>
          </a:p>
          <a:p>
            <a:pPr lvl="1" marL="746759" indent="-373379" defTabSz="490727">
              <a:spcBef>
                <a:spcPts val="2300"/>
              </a:spcBef>
              <a:defRPr sz="2856"/>
            </a:pPr>
            <a:r>
              <a:t>lastUpdated - The last time when the object’s values were changed.</a:t>
            </a:r>
          </a:p>
          <a:p>
            <a:pPr lvl="1" marL="746759" indent="-373379" defTabSz="490727">
              <a:spcBef>
                <a:spcPts val="2300"/>
              </a:spcBef>
              <a:defRPr sz="2856"/>
            </a:pPr>
            <a:r>
              <a:t>finished - If a record of Job Status is kept, this marks the last time when Status was updated.</a:t>
            </a:r>
          </a:p>
          <a:p>
            <a:pPr marL="373379" indent="-373379" defTabSz="490727">
              <a:spcBef>
                <a:spcPts val="2300"/>
              </a:spcBef>
              <a:defRPr sz="2856"/>
            </a:pPr>
            <a:r>
              <a:t>jobName - Name to display on processing page.</a:t>
            </a:r>
          </a:p>
          <a:p>
            <a:pPr marL="373379" indent="-373379" defTabSz="490727">
              <a:spcBef>
                <a:spcPts val="2300"/>
              </a:spcBef>
              <a:defRPr sz="2856"/>
            </a:pPr>
            <a:r>
              <a:t>tasks - An arraylist of objects representing each step in the job analysis process. These are embedded in Job Status.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body" idx="13"/>
          </p:nvPr>
        </p:nvSpPr>
        <p:spPr>
          <a:prstGeom prst="rect">
            <a:avLst/>
          </a:prstGeom>
        </p:spPr>
        <p:txBody>
          <a:bodyPr/>
          <a:lstStyle/>
          <a:p>
            <a:pPr/>
            <a:r>
              <a:t>Database Objects</a:t>
            </a:r>
          </a:p>
        </p:txBody>
      </p:sp>
      <p:sp>
        <p:nvSpPr>
          <p:cNvPr id="267" name="Shape 267"/>
          <p:cNvSpPr/>
          <p:nvPr>
            <p:ph type="title"/>
          </p:nvPr>
        </p:nvSpPr>
        <p:spPr>
          <a:prstGeom prst="rect">
            <a:avLst/>
          </a:prstGeom>
        </p:spPr>
        <p:txBody>
          <a:bodyPr/>
          <a:lstStyle>
            <a:lvl1pPr defTabSz="467359">
              <a:spcBef>
                <a:spcPts val="2200"/>
              </a:spcBef>
              <a:defRPr sz="4800"/>
            </a:lvl1pPr>
          </a:lstStyle>
          <a:p>
            <a:pPr/>
            <a:r>
              <a:t>Task Collection</a:t>
            </a:r>
          </a:p>
        </p:txBody>
      </p:sp>
      <p:sp>
        <p:nvSpPr>
          <p:cNvPr id="268" name="Shape 268"/>
          <p:cNvSpPr/>
          <p:nvPr>
            <p:ph type="body" idx="1"/>
          </p:nvPr>
        </p:nvSpPr>
        <p:spPr>
          <a:prstGeom prst="rect">
            <a:avLst/>
          </a:prstGeom>
        </p:spPr>
        <p:txBody>
          <a:bodyPr/>
          <a:lstStyle/>
          <a:p>
            <a:pPr marL="435609" indent="-435609" defTabSz="572516">
              <a:spcBef>
                <a:spcPts val="2700"/>
              </a:spcBef>
              <a:defRPr sz="3332"/>
            </a:pPr>
            <a:r>
              <a:t>taskName - The name of the task.</a:t>
            </a:r>
          </a:p>
          <a:p>
            <a:pPr marL="435609" indent="-435609" defTabSz="572516">
              <a:spcBef>
                <a:spcPts val="2700"/>
              </a:spcBef>
              <a:defRPr sz="3332"/>
            </a:pPr>
            <a:r>
              <a:t>taskStatus - Integer representing state of the task. “0” for not completed, “1” for completed, “-1” for failed.</a:t>
            </a:r>
          </a:p>
          <a:p>
            <a:pPr marL="435609" indent="-435609" defTabSz="572516">
              <a:spcBef>
                <a:spcPts val="2700"/>
              </a:spcBef>
              <a:defRPr sz="3332"/>
            </a:pPr>
            <a:r>
              <a:t>taskId - A randomly generated ID number to reference this task by.</a:t>
            </a:r>
          </a:p>
          <a:p>
            <a:pPr marL="435609" indent="-435609" defTabSz="572516">
              <a:spcBef>
                <a:spcPts val="2700"/>
              </a:spcBef>
              <a:defRPr sz="3332"/>
            </a:pPr>
            <a:r>
              <a:t>subTasks - An arrayList of TaskCollections in this one.</a:t>
            </a:r>
          </a:p>
          <a:p>
            <a:pPr marL="435609" indent="-435609" defTabSz="572516">
              <a:spcBef>
                <a:spcPts val="2700"/>
              </a:spcBef>
              <a:defRPr sz="3332"/>
            </a:pPr>
            <a:r>
              <a:t>subTaskLevel - The depth of the current task within the taskCollection tree. Helpful for data visualization.</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body" idx="13"/>
          </p:nvPr>
        </p:nvSpPr>
        <p:spPr>
          <a:prstGeom prst="rect">
            <a:avLst/>
          </a:prstGeom>
        </p:spPr>
        <p:txBody>
          <a:bodyPr/>
          <a:lstStyle/>
          <a:p>
            <a:pPr/>
            <a:r>
              <a:t>Database Objects</a:t>
            </a:r>
          </a:p>
        </p:txBody>
      </p:sp>
      <p:sp>
        <p:nvSpPr>
          <p:cNvPr id="271" name="Shape 271"/>
          <p:cNvSpPr/>
          <p:nvPr>
            <p:ph type="title"/>
          </p:nvPr>
        </p:nvSpPr>
        <p:spPr>
          <a:prstGeom prst="rect">
            <a:avLst/>
          </a:prstGeom>
        </p:spPr>
        <p:txBody>
          <a:bodyPr/>
          <a:lstStyle>
            <a:lvl1pPr defTabSz="467359">
              <a:spcBef>
                <a:spcPts val="2200"/>
              </a:spcBef>
              <a:defRPr sz="4800"/>
            </a:lvl1pPr>
          </a:lstStyle>
          <a:p>
            <a:pPr/>
            <a:r>
              <a:t>Job Result</a:t>
            </a:r>
          </a:p>
        </p:txBody>
      </p:sp>
      <p:sp>
        <p:nvSpPr>
          <p:cNvPr id="272" name="Shape 272"/>
          <p:cNvSpPr/>
          <p:nvPr>
            <p:ph type="body" idx="1"/>
          </p:nvPr>
        </p:nvSpPr>
        <p:spPr>
          <a:prstGeom prst="rect">
            <a:avLst/>
          </a:prstGeom>
        </p:spPr>
        <p:txBody>
          <a:bodyPr/>
          <a:lstStyle/>
          <a:p>
            <a:pPr/>
            <a:r>
              <a:t>objectId and jobId - Same function as in Job Parameters.</a:t>
            </a:r>
          </a:p>
          <a:p>
            <a:pPr/>
            <a:r>
              <a:t>Other relevant data for visualizing and displaying the result of your analysis.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idx="13"/>
          </p:nvPr>
        </p:nvSpPr>
        <p:spPr>
          <a:prstGeom prst="rect">
            <a:avLst/>
          </a:prstGeom>
        </p:spPr>
        <p:txBody>
          <a:bodyPr/>
          <a:lstStyle/>
          <a:p>
            <a:pPr/>
            <a:r>
              <a:t>Database Objects</a:t>
            </a:r>
          </a:p>
        </p:txBody>
      </p:sp>
      <p:sp>
        <p:nvSpPr>
          <p:cNvPr id="275" name="Shape 275"/>
          <p:cNvSpPr/>
          <p:nvPr>
            <p:ph type="title"/>
          </p:nvPr>
        </p:nvSpPr>
        <p:spPr>
          <a:prstGeom prst="rect">
            <a:avLst/>
          </a:prstGeom>
        </p:spPr>
        <p:txBody>
          <a:bodyPr/>
          <a:lstStyle>
            <a:lvl1pPr defTabSz="467359">
              <a:spcBef>
                <a:spcPts val="2200"/>
              </a:spcBef>
              <a:defRPr sz="4800"/>
            </a:lvl1pPr>
          </a:lstStyle>
          <a:p>
            <a:pPr/>
            <a:r>
              <a:t>Temporary Storage</a:t>
            </a:r>
          </a:p>
        </p:txBody>
      </p:sp>
      <p:sp>
        <p:nvSpPr>
          <p:cNvPr id="276" name="Shape 276"/>
          <p:cNvSpPr/>
          <p:nvPr>
            <p:ph type="body" idx="1"/>
          </p:nvPr>
        </p:nvSpPr>
        <p:spPr>
          <a:prstGeom prst="rect">
            <a:avLst/>
          </a:prstGeom>
        </p:spPr>
        <p:txBody>
          <a:bodyPr/>
          <a:lstStyle/>
          <a:p>
            <a:pPr marL="395604" indent="-395604" defTabSz="519937">
              <a:spcBef>
                <a:spcPts val="2400"/>
              </a:spcBef>
              <a:defRPr sz="3026"/>
            </a:pPr>
            <a:r>
              <a:t>objectId - Needed for database use.</a:t>
            </a:r>
          </a:p>
          <a:p>
            <a:pPr marL="395604" indent="-395604" defTabSz="519937">
              <a:spcBef>
                <a:spcPts val="2400"/>
              </a:spcBef>
              <a:defRPr sz="3026"/>
            </a:pPr>
            <a:r>
              <a:t>created - Time when the object was created.</a:t>
            </a:r>
          </a:p>
          <a:p>
            <a:pPr lvl="1" marL="791209" indent="-395604" defTabSz="519937">
              <a:spcBef>
                <a:spcPts val="2400"/>
              </a:spcBef>
              <a:defRPr sz="3026"/>
            </a:pPr>
            <a:r>
              <a:t>lastAccessed - The last time when the object’s values were changed.</a:t>
            </a:r>
          </a:p>
          <a:p>
            <a:pPr marL="395604" indent="-395604" defTabSz="519937">
              <a:spcBef>
                <a:spcPts val="2400"/>
              </a:spcBef>
              <a:defRPr sz="3026"/>
            </a:pPr>
            <a:r>
              <a:t>okToDelete - If the storage is to be kept for a longer period of time this can help with DB maintenance.</a:t>
            </a:r>
          </a:p>
          <a:p>
            <a:pPr marL="395604" indent="-395604" defTabSz="519937">
              <a:spcBef>
                <a:spcPts val="2400"/>
              </a:spcBef>
              <a:defRPr sz="3026"/>
            </a:pPr>
            <a:r>
              <a:t>Any other fields that are necessary to store file information. Generic objects cannot be stored in the database without a defined class.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8" name="industrial_nightmare_I.jpg"/>
          <p:cNvPicPr>
            <a:picLocks noChangeAspect="1"/>
          </p:cNvPicPr>
          <p:nvPr>
            <p:ph type="pic" idx="13"/>
          </p:nvPr>
        </p:nvPicPr>
        <p:blipFill>
          <a:blip r:embed="rId2">
            <a:extLst/>
          </a:blip>
          <a:srcRect l="28906" t="0" r="28906" b="0"/>
          <a:stretch>
            <a:fillRect/>
          </a:stretch>
        </p:blipFill>
        <p:spPr>
          <a:prstGeom prst="rect">
            <a:avLst/>
          </a:prstGeom>
        </p:spPr>
      </p:pic>
      <p:sp>
        <p:nvSpPr>
          <p:cNvPr id="279" name="Shape 279"/>
          <p:cNvSpPr/>
          <p:nvPr>
            <p:ph type="title"/>
          </p:nvPr>
        </p:nvSpPr>
        <p:spPr>
          <a:prstGeom prst="rect">
            <a:avLst/>
          </a:prstGeom>
        </p:spPr>
        <p:txBody>
          <a:bodyPr/>
          <a:lstStyle>
            <a:lvl1pPr defTabSz="309625">
              <a:defRPr sz="9010"/>
            </a:lvl1pPr>
          </a:lstStyle>
          <a:p>
            <a:pPr/>
            <a:r>
              <a:t>Installation and RUntime Setup</a:t>
            </a:r>
          </a:p>
        </p:txBody>
      </p:sp>
      <p:sp>
        <p:nvSpPr>
          <p:cNvPr id="280" name="Shape 280"/>
          <p:cNvSpPr/>
          <p:nvPr>
            <p:ph type="body" sz="quarter" idx="1"/>
          </p:nvPr>
        </p:nvSpPr>
        <p:spPr>
          <a:prstGeom prst="rect">
            <a:avLst/>
          </a:prstGeom>
        </p:spPr>
        <p:txBody>
          <a:bodyPr/>
          <a:lstStyle/>
          <a:p>
            <a:pPr/>
            <a:r>
              <a:t>Configuration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prstGeom prst="rect">
            <a:avLst/>
          </a:prstGeom>
        </p:spPr>
        <p:txBody>
          <a:bodyPr/>
          <a:lstStyle/>
          <a:p>
            <a:pPr/>
            <a:r>
              <a:t>Overview</a:t>
            </a:r>
          </a:p>
        </p:txBody>
      </p:sp>
      <p:sp>
        <p:nvSpPr>
          <p:cNvPr id="170" name="Shape 170"/>
          <p:cNvSpPr/>
          <p:nvPr>
            <p:ph type="title"/>
          </p:nvPr>
        </p:nvSpPr>
        <p:spPr>
          <a:prstGeom prst="rect">
            <a:avLst/>
          </a:prstGeom>
        </p:spPr>
        <p:txBody>
          <a:bodyPr/>
          <a:lstStyle>
            <a:lvl1pPr algn="ctr" defTabSz="467359">
              <a:spcBef>
                <a:spcPts val="2200"/>
              </a:spcBef>
              <a:defRPr sz="4800"/>
            </a:lvl1pPr>
          </a:lstStyle>
          <a:p>
            <a:pPr/>
            <a:r>
              <a:t>What does this Java Web Job Do?</a:t>
            </a:r>
          </a:p>
        </p:txBody>
      </p:sp>
      <p:sp>
        <p:nvSpPr>
          <p:cNvPr id="171" name="Shape 171"/>
          <p:cNvSpPr/>
          <p:nvPr>
            <p:ph type="body" sz="half" idx="1"/>
          </p:nvPr>
        </p:nvSpPr>
        <p:spPr>
          <a:xfrm>
            <a:off x="406400" y="6516935"/>
            <a:ext cx="12192000" cy="2334965"/>
          </a:xfrm>
          <a:prstGeom prst="rect">
            <a:avLst/>
          </a:prstGeom>
        </p:spPr>
        <p:txBody>
          <a:bodyPr/>
          <a:lstStyle/>
          <a:p>
            <a:pPr marL="391159" indent="-391159" defTabSz="514095">
              <a:spcBef>
                <a:spcPts val="2400"/>
              </a:spcBef>
              <a:defRPr sz="2992"/>
            </a:pPr>
            <a:r>
              <a:t>On the surface, there are three pages; Input, Progress, and Output.</a:t>
            </a:r>
          </a:p>
          <a:p>
            <a:pPr marL="391159" indent="-391159" defTabSz="514095">
              <a:spcBef>
                <a:spcPts val="2400"/>
              </a:spcBef>
              <a:defRPr sz="2992"/>
            </a:pPr>
            <a:r>
              <a:t>Beneath that, there are different actions done to produce the result from the entered data.</a:t>
            </a:r>
          </a:p>
        </p:txBody>
      </p:sp>
      <p:sp>
        <p:nvSpPr>
          <p:cNvPr id="172" name="Shape 172"/>
          <p:cNvSpPr/>
          <p:nvPr/>
        </p:nvSpPr>
        <p:spPr>
          <a:xfrm>
            <a:off x="609015" y="2791177"/>
            <a:ext cx="2129334" cy="576412"/>
          </a:xfrm>
          <a:prstGeom prst="rect">
            <a:avLst/>
          </a:prstGeom>
          <a:solidFill>
            <a:schemeClr val="accent1"/>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173" name="Shape 173"/>
          <p:cNvSpPr/>
          <p:nvPr/>
        </p:nvSpPr>
        <p:spPr>
          <a:xfrm>
            <a:off x="989913" y="2857132"/>
            <a:ext cx="136753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Input Page</a:t>
            </a:r>
          </a:p>
        </p:txBody>
      </p:sp>
      <p:sp>
        <p:nvSpPr>
          <p:cNvPr id="174" name="Shape 174"/>
          <p:cNvSpPr/>
          <p:nvPr/>
        </p:nvSpPr>
        <p:spPr>
          <a:xfrm>
            <a:off x="5285383" y="2791177"/>
            <a:ext cx="2129335" cy="576412"/>
          </a:xfrm>
          <a:prstGeom prst="rect">
            <a:avLst/>
          </a:prstGeom>
          <a:solidFill>
            <a:schemeClr val="accent1"/>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175" name="Shape 175"/>
          <p:cNvSpPr/>
          <p:nvPr/>
        </p:nvSpPr>
        <p:spPr>
          <a:xfrm>
            <a:off x="5470448" y="2857132"/>
            <a:ext cx="17592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Progress Page</a:t>
            </a:r>
          </a:p>
        </p:txBody>
      </p:sp>
      <p:sp>
        <p:nvSpPr>
          <p:cNvPr id="176" name="Shape 176"/>
          <p:cNvSpPr/>
          <p:nvPr/>
        </p:nvSpPr>
        <p:spPr>
          <a:xfrm>
            <a:off x="10342651" y="2791177"/>
            <a:ext cx="2129335" cy="576412"/>
          </a:xfrm>
          <a:prstGeom prst="rect">
            <a:avLst/>
          </a:prstGeom>
          <a:solidFill>
            <a:schemeClr val="accent1"/>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177" name="Shape 177"/>
          <p:cNvSpPr/>
          <p:nvPr/>
        </p:nvSpPr>
        <p:spPr>
          <a:xfrm>
            <a:off x="10673766" y="2857132"/>
            <a:ext cx="14671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Result Page</a:t>
            </a:r>
          </a:p>
        </p:txBody>
      </p:sp>
      <p:sp>
        <p:nvSpPr>
          <p:cNvPr id="178" name="Shape 178"/>
          <p:cNvSpPr/>
          <p:nvPr/>
        </p:nvSpPr>
        <p:spPr>
          <a:xfrm>
            <a:off x="2854263" y="3079382"/>
            <a:ext cx="2315206" cy="1"/>
          </a:xfrm>
          <a:prstGeom prst="line">
            <a:avLst/>
          </a:prstGeom>
          <a:ln w="25400">
            <a:solidFill>
              <a:schemeClr val="accent1"/>
            </a:solidFill>
            <a:miter lim="400000"/>
            <a:tailEnd type="triangle"/>
          </a:ln>
        </p:spPr>
        <p:txBody>
          <a:bodyPr lIns="50800" tIns="50800" rIns="50800" bIns="50800" anchor="ctr"/>
          <a:lstStyle/>
          <a:p>
            <a:pPr>
              <a:lnSpc>
                <a:spcPct val="80000"/>
              </a:lnSpc>
              <a:spcBef>
                <a:spcPts val="0"/>
              </a:spcBef>
              <a:defRPr cap="all" sz="2800">
                <a:solidFill>
                  <a:srgbClr val="838787"/>
                </a:solidFill>
                <a:latin typeface="+mn-lt"/>
                <a:ea typeface="+mn-ea"/>
                <a:cs typeface="+mn-cs"/>
                <a:sym typeface="DIN Condensed"/>
              </a:defRPr>
            </a:pPr>
          </a:p>
        </p:txBody>
      </p:sp>
      <p:sp>
        <p:nvSpPr>
          <p:cNvPr id="179" name="Shape 179"/>
          <p:cNvSpPr/>
          <p:nvPr/>
        </p:nvSpPr>
        <p:spPr>
          <a:xfrm>
            <a:off x="7721081" y="3079382"/>
            <a:ext cx="2315207" cy="1"/>
          </a:xfrm>
          <a:prstGeom prst="line">
            <a:avLst/>
          </a:prstGeom>
          <a:ln w="25400">
            <a:solidFill>
              <a:schemeClr val="accent1"/>
            </a:solidFill>
            <a:miter lim="400000"/>
            <a:tailEnd type="triangle"/>
          </a:ln>
        </p:spPr>
        <p:txBody>
          <a:bodyPr lIns="50800" tIns="50800" rIns="50800" bIns="50800" anchor="ctr"/>
          <a:lstStyle/>
          <a:p>
            <a:pPr>
              <a:lnSpc>
                <a:spcPct val="80000"/>
              </a:lnSpc>
              <a:spcBef>
                <a:spcPts val="0"/>
              </a:spcBef>
              <a:defRPr cap="all" sz="2800">
                <a:solidFill>
                  <a:srgbClr val="838787"/>
                </a:solidFill>
                <a:latin typeface="+mn-lt"/>
                <a:ea typeface="+mn-ea"/>
                <a:cs typeface="+mn-cs"/>
                <a:sym typeface="DIN Condensed"/>
              </a:defRPr>
            </a:pPr>
          </a:p>
        </p:txBody>
      </p:sp>
      <p:sp>
        <p:nvSpPr>
          <p:cNvPr id="180" name="Shape 180"/>
          <p:cNvSpPr/>
          <p:nvPr/>
        </p:nvSpPr>
        <p:spPr>
          <a:xfrm>
            <a:off x="2408783" y="5257065"/>
            <a:ext cx="2129334" cy="576413"/>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81" name="Shape 181"/>
          <p:cNvSpPr/>
          <p:nvPr/>
        </p:nvSpPr>
        <p:spPr>
          <a:xfrm>
            <a:off x="2497073" y="5323021"/>
            <a:ext cx="195275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Input Validation</a:t>
            </a:r>
          </a:p>
        </p:txBody>
      </p:sp>
      <p:sp>
        <p:nvSpPr>
          <p:cNvPr id="182" name="Shape 182"/>
          <p:cNvSpPr/>
          <p:nvPr/>
        </p:nvSpPr>
        <p:spPr>
          <a:xfrm>
            <a:off x="897483" y="4601294"/>
            <a:ext cx="2129334" cy="576412"/>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83" name="Shape 183"/>
          <p:cNvSpPr/>
          <p:nvPr/>
        </p:nvSpPr>
        <p:spPr>
          <a:xfrm>
            <a:off x="1233805" y="4667250"/>
            <a:ext cx="145669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File Upload</a:t>
            </a:r>
          </a:p>
        </p:txBody>
      </p:sp>
      <p:sp>
        <p:nvSpPr>
          <p:cNvPr id="184" name="Shape 184"/>
          <p:cNvSpPr/>
          <p:nvPr/>
        </p:nvSpPr>
        <p:spPr>
          <a:xfrm>
            <a:off x="5434101" y="5257065"/>
            <a:ext cx="2129334" cy="576413"/>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85" name="Shape 185"/>
          <p:cNvSpPr/>
          <p:nvPr/>
        </p:nvSpPr>
        <p:spPr>
          <a:xfrm>
            <a:off x="5750051" y="5323021"/>
            <a:ext cx="150469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Run Process</a:t>
            </a:r>
          </a:p>
        </p:txBody>
      </p:sp>
      <p:sp>
        <p:nvSpPr>
          <p:cNvPr id="186" name="Shape 186"/>
          <p:cNvSpPr/>
          <p:nvPr/>
        </p:nvSpPr>
        <p:spPr>
          <a:xfrm>
            <a:off x="3894683" y="4601294"/>
            <a:ext cx="2129334" cy="576412"/>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87" name="Shape 187"/>
          <p:cNvSpPr/>
          <p:nvPr/>
        </p:nvSpPr>
        <p:spPr>
          <a:xfrm>
            <a:off x="4288028" y="4657196"/>
            <a:ext cx="134264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Save Input</a:t>
            </a:r>
          </a:p>
        </p:txBody>
      </p:sp>
      <p:sp>
        <p:nvSpPr>
          <p:cNvPr id="188" name="Shape 188"/>
          <p:cNvSpPr/>
          <p:nvPr/>
        </p:nvSpPr>
        <p:spPr>
          <a:xfrm>
            <a:off x="6892518" y="4597943"/>
            <a:ext cx="2129335" cy="576412"/>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89" name="Shape 189"/>
          <p:cNvSpPr/>
          <p:nvPr/>
        </p:nvSpPr>
        <p:spPr>
          <a:xfrm>
            <a:off x="6934200" y="4687034"/>
            <a:ext cx="20459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Progress</a:t>
            </a:r>
          </a:p>
        </p:txBody>
      </p:sp>
      <p:sp>
        <p:nvSpPr>
          <p:cNvPr id="190" name="Shape 190"/>
          <p:cNvSpPr/>
          <p:nvPr/>
        </p:nvSpPr>
        <p:spPr>
          <a:xfrm>
            <a:off x="8459419" y="5253714"/>
            <a:ext cx="2129334" cy="576412"/>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91" name="Shape 191"/>
          <p:cNvSpPr/>
          <p:nvPr/>
        </p:nvSpPr>
        <p:spPr>
          <a:xfrm>
            <a:off x="8693125" y="5323021"/>
            <a:ext cx="16619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Create Result</a:t>
            </a:r>
          </a:p>
        </p:txBody>
      </p:sp>
      <p:sp>
        <p:nvSpPr>
          <p:cNvPr id="192" name="Shape 192"/>
          <p:cNvSpPr/>
          <p:nvPr/>
        </p:nvSpPr>
        <p:spPr>
          <a:xfrm>
            <a:off x="9977983" y="4597943"/>
            <a:ext cx="2129334" cy="576412"/>
          </a:xfrm>
          <a:prstGeom prst="rect">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193" name="Shape 193"/>
          <p:cNvSpPr/>
          <p:nvPr/>
        </p:nvSpPr>
        <p:spPr>
          <a:xfrm>
            <a:off x="10283699" y="4667250"/>
            <a:ext cx="144221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Save Result</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body" idx="13"/>
          </p:nvPr>
        </p:nvSpPr>
        <p:spPr>
          <a:prstGeom prst="rect">
            <a:avLst/>
          </a:prstGeom>
        </p:spPr>
        <p:txBody>
          <a:bodyPr/>
          <a:lstStyle/>
          <a:p>
            <a:pPr/>
            <a:r>
              <a:t>Configuration</a:t>
            </a:r>
          </a:p>
        </p:txBody>
      </p:sp>
      <p:sp>
        <p:nvSpPr>
          <p:cNvPr id="283" name="Shape 283"/>
          <p:cNvSpPr/>
          <p:nvPr>
            <p:ph type="title"/>
          </p:nvPr>
        </p:nvSpPr>
        <p:spPr>
          <a:prstGeom prst="rect">
            <a:avLst/>
          </a:prstGeom>
        </p:spPr>
        <p:txBody>
          <a:bodyPr/>
          <a:lstStyle>
            <a:lvl1pPr defTabSz="467359">
              <a:spcBef>
                <a:spcPts val="2200"/>
              </a:spcBef>
              <a:defRPr sz="4800"/>
            </a:lvl1pPr>
          </a:lstStyle>
          <a:p>
            <a:pPr/>
            <a:r>
              <a:t>Web XML Configuration</a:t>
            </a:r>
          </a:p>
        </p:txBody>
      </p:sp>
      <p:sp>
        <p:nvSpPr>
          <p:cNvPr id="284" name="Shape 284"/>
          <p:cNvSpPr/>
          <p:nvPr>
            <p:ph type="body" idx="1"/>
          </p:nvPr>
        </p:nvSpPr>
        <p:spPr>
          <a:prstGeom prst="rect">
            <a:avLst/>
          </a:prstGeom>
        </p:spPr>
        <p:txBody>
          <a:bodyPr/>
          <a:lstStyle/>
          <a:p>
            <a:pPr/>
            <a:r>
              <a:t>Context parameter “file-upload” should point to a directory in which to store uploaded files temporarily. Remaining files in this directory should be manually deleted as needed.</a:t>
            </a:r>
          </a:p>
          <a:p>
            <a:pPr/>
            <a:r>
              <a:t>Environmental variable “mongoPath” points to the location of the server where the database is stored.</a:t>
            </a:r>
          </a:p>
          <a:p>
            <a:pPr/>
            <a:r>
              <a:t>Environmental variable “dbName” should be the name of the database used to store data associated with this web project.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body" idx="13"/>
          </p:nvPr>
        </p:nvSpPr>
        <p:spPr>
          <a:prstGeom prst="rect">
            <a:avLst/>
          </a:prstGeom>
        </p:spPr>
        <p:txBody>
          <a:bodyPr/>
          <a:lstStyle/>
          <a:p>
            <a:pPr/>
            <a:r>
              <a:t>Configuration</a:t>
            </a:r>
          </a:p>
        </p:txBody>
      </p:sp>
      <p:sp>
        <p:nvSpPr>
          <p:cNvPr id="287" name="Shape 287"/>
          <p:cNvSpPr/>
          <p:nvPr>
            <p:ph type="title"/>
          </p:nvPr>
        </p:nvSpPr>
        <p:spPr>
          <a:prstGeom prst="rect">
            <a:avLst/>
          </a:prstGeom>
        </p:spPr>
        <p:txBody>
          <a:bodyPr/>
          <a:lstStyle>
            <a:lvl1pPr defTabSz="467359">
              <a:spcBef>
                <a:spcPts val="2200"/>
              </a:spcBef>
              <a:defRPr sz="4800"/>
            </a:lvl1pPr>
          </a:lstStyle>
          <a:p>
            <a:pPr/>
            <a:r>
              <a:t>Libraries (Included In Template)</a:t>
            </a:r>
          </a:p>
        </p:txBody>
      </p:sp>
      <p:sp>
        <p:nvSpPr>
          <p:cNvPr id="288" name="Shape 288"/>
          <p:cNvSpPr/>
          <p:nvPr>
            <p:ph type="body" idx="1"/>
          </p:nvPr>
        </p:nvSpPr>
        <p:spPr>
          <a:prstGeom prst="rect">
            <a:avLst/>
          </a:prstGeom>
        </p:spPr>
        <p:txBody>
          <a:bodyPr/>
          <a:lstStyle/>
          <a:p>
            <a:pPr marL="422275" indent="-422275" defTabSz="554990">
              <a:spcBef>
                <a:spcPts val="2600"/>
              </a:spcBef>
              <a:defRPr sz="3230"/>
            </a:pPr>
            <a:r>
              <a:rPr u="sng">
                <a:solidFill>
                  <a:schemeClr val="accent1"/>
                </a:solidFill>
                <a:hlinkClick r:id="rId3" invalidUrl="" action="" tgtFrame="" tooltip="" history="1" highlightClick="0" endSnd="0"/>
              </a:rPr>
              <a:t>Morphia</a:t>
            </a:r>
            <a:r>
              <a:t> 1.2.1</a:t>
            </a:r>
          </a:p>
          <a:p>
            <a:pPr marL="422275" indent="-422275" defTabSz="554990">
              <a:spcBef>
                <a:spcPts val="2600"/>
              </a:spcBef>
              <a:defRPr sz="3230"/>
            </a:pPr>
            <a:r>
              <a:rPr u="sng">
                <a:solidFill>
                  <a:schemeClr val="accent1"/>
                </a:solidFill>
                <a:hlinkClick r:id="rId4" invalidUrl="" action="" tgtFrame="" tooltip="" history="1" highlightClick="0" endSnd="0"/>
              </a:rPr>
              <a:t>Mongo Java Driver</a:t>
            </a:r>
            <a:r>
              <a:t> 3.0.4</a:t>
            </a:r>
          </a:p>
          <a:p>
            <a:pPr marL="422275" indent="-422275" defTabSz="554990">
              <a:spcBef>
                <a:spcPts val="2600"/>
              </a:spcBef>
              <a:defRPr sz="3230"/>
            </a:pPr>
            <a:r>
              <a:rPr u="sng">
                <a:solidFill>
                  <a:schemeClr val="accent1"/>
                </a:solidFill>
                <a:hlinkClick r:id="rId5" invalidUrl="" action="" tgtFrame="" tooltip="" history="1" highlightClick="0" endSnd="0"/>
              </a:rPr>
              <a:t>Commons-fileupload</a:t>
            </a:r>
            <a:r>
              <a:t> 1.3.2</a:t>
            </a:r>
          </a:p>
          <a:p>
            <a:pPr marL="422275" indent="-422275" defTabSz="554990">
              <a:spcBef>
                <a:spcPts val="2600"/>
              </a:spcBef>
              <a:defRPr sz="3230"/>
            </a:pPr>
            <a:r>
              <a:rPr u="sng">
                <a:solidFill>
                  <a:schemeClr val="accent1"/>
                </a:solidFill>
                <a:hlinkClick r:id="rId6" invalidUrl="" action="" tgtFrame="" tooltip="" history="1" highlightClick="0" endSnd="0"/>
              </a:rPr>
              <a:t>Commons-io</a:t>
            </a:r>
            <a:r>
              <a:t> 2.5</a:t>
            </a:r>
          </a:p>
          <a:p>
            <a:pPr marL="422275" indent="-422275" defTabSz="554990">
              <a:spcBef>
                <a:spcPts val="2600"/>
              </a:spcBef>
              <a:defRPr sz="3230"/>
            </a:pPr>
            <a:r>
              <a:rPr u="sng">
                <a:solidFill>
                  <a:schemeClr val="accent1"/>
                </a:solidFill>
                <a:hlinkClick r:id="rId7" invalidUrl="" action="" tgtFrame="" tooltip="" history="1" highlightClick="0" endSnd="0"/>
              </a:rPr>
              <a:t>JSTL</a:t>
            </a:r>
            <a:r>
              <a:t> core</a:t>
            </a:r>
          </a:p>
          <a:p>
            <a:pPr marL="422275" indent="-422275" defTabSz="554990">
              <a:spcBef>
                <a:spcPts val="2600"/>
              </a:spcBef>
              <a:defRPr sz="3230"/>
            </a:pPr>
            <a:r>
              <a:rPr u="sng">
                <a:solidFill>
                  <a:schemeClr val="accent1"/>
                </a:solidFill>
                <a:hlinkClick r:id="rId8" invalidUrl="" action="" tgtFrame="" tooltip="" history="1" highlightClick="0" endSnd="0"/>
              </a:rPr>
              <a:t>JQuery UI</a:t>
            </a:r>
          </a:p>
          <a:p>
            <a:pPr marL="422275" indent="-422275" defTabSz="554990">
              <a:spcBef>
                <a:spcPts val="2600"/>
              </a:spcBef>
              <a:defRPr sz="3230"/>
            </a:pPr>
            <a:r>
              <a:rPr u="sng">
                <a:solidFill>
                  <a:schemeClr val="accent1"/>
                </a:solidFill>
                <a:hlinkClick r:id="rId9" invalidUrl="" action="" tgtFrame="" tooltip="" history="1" highlightClick="0" endSnd="0"/>
              </a:rPr>
              <a:t>JSON for Java</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3"/>
          </p:nvPr>
        </p:nvSpPr>
        <p:spPr>
          <a:prstGeom prst="rect">
            <a:avLst/>
          </a:prstGeom>
        </p:spPr>
        <p:txBody>
          <a:bodyPr/>
          <a:lstStyle/>
          <a:p>
            <a:pPr/>
            <a:r>
              <a:t>Configuration</a:t>
            </a:r>
          </a:p>
        </p:txBody>
      </p:sp>
      <p:sp>
        <p:nvSpPr>
          <p:cNvPr id="291" name="Shape 291"/>
          <p:cNvSpPr/>
          <p:nvPr>
            <p:ph type="title"/>
          </p:nvPr>
        </p:nvSpPr>
        <p:spPr>
          <a:prstGeom prst="rect">
            <a:avLst/>
          </a:prstGeom>
        </p:spPr>
        <p:txBody>
          <a:bodyPr/>
          <a:lstStyle>
            <a:lvl1pPr defTabSz="467359">
              <a:spcBef>
                <a:spcPts val="2200"/>
              </a:spcBef>
              <a:defRPr sz="4800"/>
            </a:lvl1pPr>
          </a:lstStyle>
          <a:p>
            <a:pPr/>
            <a:r>
              <a:t>Tomcat</a:t>
            </a:r>
          </a:p>
        </p:txBody>
      </p:sp>
      <p:sp>
        <p:nvSpPr>
          <p:cNvPr id="292" name="Shape 292"/>
          <p:cNvSpPr/>
          <p:nvPr>
            <p:ph type="body" idx="1"/>
          </p:nvPr>
        </p:nvSpPr>
        <p:spPr>
          <a:prstGeom prst="rect">
            <a:avLst/>
          </a:prstGeom>
        </p:spPr>
        <p:txBody>
          <a:bodyPr/>
          <a:lstStyle/>
          <a:p>
            <a:pPr/>
            <a:r>
              <a:t>You will need to install </a:t>
            </a:r>
            <a:r>
              <a:rPr u="sng">
                <a:solidFill>
                  <a:schemeClr val="accent1"/>
                </a:solidFill>
                <a:hlinkClick r:id="rId2" invalidUrl="" action="" tgtFrame="" tooltip="" history="1" highlightClick="0" endSnd="0"/>
              </a:rPr>
              <a:t>Apache Tomcat</a:t>
            </a:r>
            <a:r>
              <a:t> in order to run the web project in a web. Version </a:t>
            </a:r>
            <a:r>
              <a:rPr u="sng">
                <a:solidFill>
                  <a:schemeClr val="accent1"/>
                </a:solidFill>
                <a:hlinkClick r:id="rId3" invalidUrl="" action="" tgtFrame="" tooltip="" history="1" highlightClick="0" endSnd="0"/>
              </a:rPr>
              <a:t>8.0.35</a:t>
            </a:r>
            <a:r>
              <a:t> was used in this project.</a:t>
            </a:r>
          </a:p>
          <a:p>
            <a:pPr marL="339911" indent="-339911"/>
            <a:r>
              <a:rPr sz="2600"/>
              <a:t>$CATALINA_HOME</a:t>
            </a:r>
            <a:r>
              <a:t> environmental variable needs to be set to point to the root of your Tomcat Installation.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body" idx="13"/>
          </p:nvPr>
        </p:nvSpPr>
        <p:spPr>
          <a:prstGeom prst="rect">
            <a:avLst/>
          </a:prstGeom>
        </p:spPr>
        <p:txBody>
          <a:bodyPr/>
          <a:lstStyle/>
          <a:p>
            <a:pPr/>
            <a:r>
              <a:t>Configuration</a:t>
            </a:r>
          </a:p>
        </p:txBody>
      </p:sp>
      <p:sp>
        <p:nvSpPr>
          <p:cNvPr id="295" name="Shape 295"/>
          <p:cNvSpPr/>
          <p:nvPr>
            <p:ph type="title"/>
          </p:nvPr>
        </p:nvSpPr>
        <p:spPr>
          <a:prstGeom prst="rect">
            <a:avLst/>
          </a:prstGeom>
        </p:spPr>
        <p:txBody>
          <a:bodyPr/>
          <a:lstStyle>
            <a:lvl1pPr defTabSz="467359">
              <a:spcBef>
                <a:spcPts val="2200"/>
              </a:spcBef>
              <a:defRPr sz="4800"/>
            </a:lvl1pPr>
          </a:lstStyle>
          <a:p>
            <a:pPr/>
            <a:r>
              <a:t>MongoDB</a:t>
            </a:r>
          </a:p>
        </p:txBody>
      </p:sp>
      <p:sp>
        <p:nvSpPr>
          <p:cNvPr id="296" name="Shape 296"/>
          <p:cNvSpPr/>
          <p:nvPr>
            <p:ph type="body" idx="1"/>
          </p:nvPr>
        </p:nvSpPr>
        <p:spPr>
          <a:prstGeom prst="rect">
            <a:avLst/>
          </a:prstGeom>
        </p:spPr>
        <p:txBody>
          <a:bodyPr/>
          <a:lstStyle/>
          <a:p>
            <a:pPr marL="413384" indent="-413384" defTabSz="543305">
              <a:spcBef>
                <a:spcPts val="2600"/>
              </a:spcBef>
              <a:defRPr sz="3162"/>
            </a:pPr>
            <a:r>
              <a:t>You will need to install the </a:t>
            </a:r>
            <a:r>
              <a:rPr u="sng">
                <a:solidFill>
                  <a:schemeClr val="accent1"/>
                </a:solidFill>
                <a:hlinkClick r:id="rId2" invalidUrl="" action="" tgtFrame="" tooltip="" history="1" highlightClick="0" endSnd="0"/>
              </a:rPr>
              <a:t>MongoDB Community Server</a:t>
            </a:r>
            <a:r>
              <a:t> to create and store information for this project.</a:t>
            </a:r>
          </a:p>
          <a:p>
            <a:pPr marL="413384" indent="-413384" defTabSz="543305">
              <a:spcBef>
                <a:spcPts val="2600"/>
              </a:spcBef>
              <a:defRPr sz="3162"/>
            </a:pPr>
            <a:r>
              <a:t>As with Tomcat, you’ll need to set environmental variable, </a:t>
            </a:r>
            <a:r>
              <a:rPr sz="2418"/>
              <a:t>$PATH</a:t>
            </a:r>
            <a:r>
              <a:t>, to the directory of your MongoDB installation.</a:t>
            </a:r>
          </a:p>
          <a:p>
            <a:pPr marL="413384" indent="-413384" defTabSz="543305">
              <a:spcBef>
                <a:spcPts val="2600"/>
              </a:spcBef>
              <a:defRPr sz="3162"/>
            </a:pPr>
            <a:r>
              <a:t>If you are not using the default location (/data/db) as your database directory, you can set a new one with dbpath.</a:t>
            </a:r>
          </a:p>
          <a:p>
            <a:pPr marL="413384" indent="-413384" defTabSz="543305">
              <a:spcBef>
                <a:spcPts val="2600"/>
              </a:spcBef>
              <a:defRPr sz="3162"/>
            </a:pPr>
            <a:r>
              <a:t>Launch the mongod daemon to start mongodb and launch the mongo process to access the database from the command line.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body" idx="13"/>
          </p:nvPr>
        </p:nvSpPr>
        <p:spPr>
          <a:prstGeom prst="rect">
            <a:avLst/>
          </a:prstGeom>
        </p:spPr>
        <p:txBody>
          <a:bodyPr/>
          <a:lstStyle/>
          <a:p>
            <a:pPr/>
            <a:r>
              <a:t>Configuration</a:t>
            </a:r>
          </a:p>
        </p:txBody>
      </p:sp>
      <p:sp>
        <p:nvSpPr>
          <p:cNvPr id="299" name="Shape 299"/>
          <p:cNvSpPr/>
          <p:nvPr>
            <p:ph type="title"/>
          </p:nvPr>
        </p:nvSpPr>
        <p:spPr>
          <a:prstGeom prst="rect">
            <a:avLst/>
          </a:prstGeom>
        </p:spPr>
        <p:txBody>
          <a:bodyPr/>
          <a:lstStyle>
            <a:lvl1pPr defTabSz="467359">
              <a:spcBef>
                <a:spcPts val="2200"/>
              </a:spcBef>
              <a:defRPr sz="4800"/>
            </a:lvl1pPr>
          </a:lstStyle>
          <a:p>
            <a:pPr/>
            <a:r>
              <a:t>Template Alterations Checklist</a:t>
            </a:r>
          </a:p>
        </p:txBody>
      </p:sp>
      <p:sp>
        <p:nvSpPr>
          <p:cNvPr id="300" name="Shape 300"/>
          <p:cNvSpPr/>
          <p:nvPr>
            <p:ph type="body" idx="1"/>
          </p:nvPr>
        </p:nvSpPr>
        <p:spPr>
          <a:prstGeom prst="rect">
            <a:avLst/>
          </a:prstGeom>
        </p:spPr>
        <p:txBody>
          <a:bodyPr/>
          <a:lstStyle/>
          <a:p>
            <a:pPr marL="457200" indent="-457200">
              <a:buSzPct val="60000"/>
              <a:buBlip>
                <a:blip r:embed="rId2"/>
              </a:buBlip>
              <a:defRPr sz="2600">
                <a:solidFill>
                  <a:srgbClr val="000000"/>
                </a:solidFill>
              </a:defRPr>
            </a:pPr>
            <a:r>
              <a:t>Add input fields appropriate for your project to JobInput.jsp.</a:t>
            </a:r>
          </a:p>
          <a:p>
            <a:pPr marL="457200" indent="-457200">
              <a:buSzPct val="60000"/>
              <a:buBlip>
                <a:blip r:embed="rId2"/>
              </a:buBlip>
              <a:defRPr sz="2600">
                <a:solidFill>
                  <a:srgbClr val="000000"/>
                </a:solidFill>
              </a:defRPr>
            </a:pPr>
            <a:r>
              <a:t>Add javascript to prevent form submission without required fields.</a:t>
            </a:r>
          </a:p>
          <a:p>
            <a:pPr marL="457200" indent="-457200">
              <a:buSzPct val="60000"/>
              <a:buBlip>
                <a:blip r:embed="rId2"/>
              </a:buBlip>
              <a:defRPr sz="2600">
                <a:solidFill>
                  <a:srgbClr val="000000"/>
                </a:solidFill>
              </a:defRPr>
            </a:pPr>
            <a:r>
              <a:t>Alter the JobParameters.java entity to store relevant field values.</a:t>
            </a:r>
          </a:p>
          <a:p>
            <a:pPr marL="457200" indent="-457200">
              <a:buSzPct val="60000"/>
              <a:buBlip>
                <a:blip r:embed="rId2"/>
              </a:buBlip>
              <a:defRPr sz="2600">
                <a:solidFill>
                  <a:srgbClr val="000000"/>
                </a:solidFill>
              </a:defRPr>
            </a:pPr>
            <a:r>
              <a:t>If you are using FileUpload, create a class that can:</a:t>
            </a:r>
          </a:p>
          <a:p>
            <a:pPr lvl="1" marL="901700" indent="-457200">
              <a:buSzPct val="60000"/>
              <a:buBlip>
                <a:blip r:embed="rId2"/>
              </a:buBlip>
              <a:defRPr sz="2600">
                <a:solidFill>
                  <a:srgbClr val="000000"/>
                </a:solidFill>
              </a:defRPr>
            </a:pPr>
            <a:r>
              <a:t>Extract the relevant information from your file.</a:t>
            </a:r>
          </a:p>
          <a:p>
            <a:pPr lvl="1" marL="901700" indent="-457200">
              <a:buSzPct val="60000"/>
              <a:buBlip>
                <a:blip r:embed="rId2"/>
              </a:buBlip>
              <a:defRPr sz="2600">
                <a:solidFill>
                  <a:srgbClr val="000000"/>
                </a:solidFill>
              </a:defRPr>
            </a:pPr>
            <a:r>
              <a:t>Return true in a function if data was successfully parsed.</a:t>
            </a:r>
          </a:p>
          <a:p>
            <a:pPr lvl="1" marL="901700" indent="-457200">
              <a:buSzPct val="60000"/>
              <a:buBlip>
                <a:blip r:embed="rId2"/>
              </a:buBlip>
              <a:defRPr sz="2600">
                <a:solidFill>
                  <a:srgbClr val="000000"/>
                </a:solidFill>
              </a:defRPr>
            </a:pPr>
            <a:r>
              <a:t>Return a list of error codes (of value other than -1, 0, or 1) representing any mistake which occurs during parsing.</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body" idx="13"/>
          </p:nvPr>
        </p:nvSpPr>
        <p:spPr>
          <a:prstGeom prst="rect">
            <a:avLst/>
          </a:prstGeom>
        </p:spPr>
        <p:txBody>
          <a:bodyPr/>
          <a:lstStyle/>
          <a:p>
            <a:pPr/>
            <a:r>
              <a:t>Configuration</a:t>
            </a:r>
          </a:p>
        </p:txBody>
      </p:sp>
      <p:sp>
        <p:nvSpPr>
          <p:cNvPr id="303" name="Shape 303"/>
          <p:cNvSpPr/>
          <p:nvPr>
            <p:ph type="body" idx="1"/>
          </p:nvPr>
        </p:nvSpPr>
        <p:spPr>
          <a:xfrm>
            <a:off x="406400" y="1276449"/>
            <a:ext cx="12192000" cy="7575451"/>
          </a:xfrm>
          <a:prstGeom prst="rect">
            <a:avLst/>
          </a:prstGeom>
        </p:spPr>
        <p:txBody>
          <a:bodyPr/>
          <a:lstStyle/>
          <a:p>
            <a:pPr marL="402336" indent="-402336" defTabSz="514095">
              <a:spcBef>
                <a:spcPts val="2400"/>
              </a:spcBef>
              <a:buSzPct val="60000"/>
              <a:buBlip>
                <a:blip r:embed="rId2"/>
              </a:buBlip>
              <a:defRPr sz="2288">
                <a:solidFill>
                  <a:srgbClr val="000000"/>
                </a:solidFill>
              </a:defRPr>
            </a:pPr>
            <a:r>
              <a:t>If you are using FileUpload, alter FileUploadHandler.java and TempStorage.java to temporarily hold relevant field values.</a:t>
            </a:r>
          </a:p>
          <a:p>
            <a:pPr marL="402336" indent="-402336" defTabSz="514095">
              <a:spcBef>
                <a:spcPts val="2400"/>
              </a:spcBef>
              <a:buSzPct val="60000"/>
              <a:buBlip>
                <a:blip r:embed="rId2"/>
              </a:buBlip>
              <a:defRPr sz="2288">
                <a:solidFill>
                  <a:srgbClr val="000000"/>
                </a:solidFill>
              </a:defRPr>
            </a:pPr>
            <a:r>
              <a:t>In JobInputHandler.java, create JobStatus and JobResult entity objects containing values you need to save. Create a TaskCollection object to place into a JobStatus object to show progress on the Progress.jsp visually.</a:t>
            </a:r>
          </a:p>
          <a:p>
            <a:pPr marL="402336" indent="-402336" defTabSz="514095">
              <a:spcBef>
                <a:spcPts val="2400"/>
              </a:spcBef>
              <a:buSzPct val="60000"/>
              <a:buBlip>
                <a:blip r:embed="rId2"/>
              </a:buBlip>
              <a:defRPr sz="2288">
                <a:solidFill>
                  <a:srgbClr val="000000"/>
                </a:solidFill>
              </a:defRPr>
            </a:pPr>
            <a:r>
              <a:t>In JobLauncher, complete your process step by stem, making sure to updateJobStatus for every relevant stage of the process. Write the results of your process to the JobResult object. Make sure the placeholder Thread.sleep() functions are removed beforehand.</a:t>
            </a:r>
          </a:p>
          <a:p>
            <a:pPr marL="402336" indent="-402336" defTabSz="514095">
              <a:spcBef>
                <a:spcPts val="2400"/>
              </a:spcBef>
              <a:buSzPct val="60000"/>
              <a:buBlip>
                <a:blip r:embed="rId2"/>
              </a:buBlip>
              <a:defRPr sz="2288">
                <a:solidFill>
                  <a:srgbClr val="000000"/>
                </a:solidFill>
              </a:defRPr>
            </a:pPr>
            <a:r>
              <a:t>Make sure the last thing you do in JobLauncher is update the overallStatus of the job to “1” (meaning complete).</a:t>
            </a:r>
          </a:p>
          <a:p>
            <a:pPr marL="402336" indent="-402336" defTabSz="514095">
              <a:spcBef>
                <a:spcPts val="2400"/>
              </a:spcBef>
              <a:buSzPct val="60000"/>
              <a:buBlip>
                <a:blip r:embed="rId2"/>
              </a:buBlip>
              <a:defRPr sz="2288">
                <a:solidFill>
                  <a:srgbClr val="000000"/>
                </a:solidFill>
              </a:defRPr>
            </a:pPr>
            <a:r>
              <a:t>Update RobResultVC.java and JobResult.jsp to display result information from your job.</a:t>
            </a:r>
          </a:p>
          <a:p>
            <a:pPr marL="402336" indent="-402336" defTabSz="514095">
              <a:spcBef>
                <a:spcPts val="2400"/>
              </a:spcBef>
              <a:buSzPct val="60000"/>
              <a:buBlip>
                <a:blip r:embed="rId2"/>
              </a:buBlip>
              <a:defRPr sz="2288">
                <a:solidFill>
                  <a:srgbClr val="000000"/>
                </a:solidFill>
              </a:defRPr>
            </a:pPr>
            <a:r>
              <a:t>Edit the config.properties file to include strings for any error codes caused by incorrect parsing of input.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how-to-organize-a-filing-cabinet.jpg"/>
          <p:cNvPicPr>
            <a:picLocks noChangeAspect="1"/>
          </p:cNvPicPr>
          <p:nvPr>
            <p:ph type="pic" idx="13"/>
          </p:nvPr>
        </p:nvPicPr>
        <p:blipFill>
          <a:blip r:embed="rId2">
            <a:extLst/>
          </a:blip>
          <a:srcRect l="33105" t="0" r="24707" b="0"/>
          <a:stretch>
            <a:fillRect/>
          </a:stretch>
        </p:blipFill>
        <p:spPr>
          <a:prstGeom prst="rect">
            <a:avLst/>
          </a:prstGeom>
        </p:spPr>
      </p:pic>
      <p:sp>
        <p:nvSpPr>
          <p:cNvPr id="196" name="Shape 196"/>
          <p:cNvSpPr/>
          <p:nvPr>
            <p:ph type="title"/>
          </p:nvPr>
        </p:nvSpPr>
        <p:spPr>
          <a:prstGeom prst="rect">
            <a:avLst/>
          </a:prstGeom>
        </p:spPr>
        <p:txBody>
          <a:bodyPr/>
          <a:lstStyle>
            <a:lvl1pPr defTabSz="350520">
              <a:defRPr sz="10200"/>
            </a:lvl1pPr>
          </a:lstStyle>
          <a:p>
            <a:pPr/>
            <a:r>
              <a:t>A further breakdown</a:t>
            </a:r>
          </a:p>
        </p:txBody>
      </p:sp>
      <p:sp>
        <p:nvSpPr>
          <p:cNvPr id="197" name="Shape 197"/>
          <p:cNvSpPr/>
          <p:nvPr>
            <p:ph type="body" sz="quarter" idx="1"/>
          </p:nvPr>
        </p:nvSpPr>
        <p:spPr>
          <a:prstGeom prst="rect">
            <a:avLst/>
          </a:prstGeom>
        </p:spPr>
        <p:txBody>
          <a:bodyPr/>
          <a:lstStyle/>
          <a:p>
            <a:pPr/>
            <a:r>
              <a:t>Overview</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3"/>
          </p:nvPr>
        </p:nvSpPr>
        <p:spPr>
          <a:prstGeom prst="rect">
            <a:avLst/>
          </a:prstGeom>
        </p:spPr>
        <p:txBody>
          <a:bodyPr/>
          <a:lstStyle/>
          <a:p>
            <a:pPr/>
            <a:r>
              <a:t>Overview</a:t>
            </a:r>
          </a:p>
        </p:txBody>
      </p:sp>
      <p:sp>
        <p:nvSpPr>
          <p:cNvPr id="200" name="Shape 200"/>
          <p:cNvSpPr/>
          <p:nvPr>
            <p:ph type="title"/>
          </p:nvPr>
        </p:nvSpPr>
        <p:spPr>
          <a:prstGeom prst="rect">
            <a:avLst/>
          </a:prstGeom>
        </p:spPr>
        <p:txBody>
          <a:bodyPr/>
          <a:lstStyle>
            <a:lvl1pPr defTabSz="467359">
              <a:spcBef>
                <a:spcPts val="2200"/>
              </a:spcBef>
              <a:defRPr sz="4800"/>
            </a:lvl1pPr>
          </a:lstStyle>
          <a:p>
            <a:pPr/>
            <a:r>
              <a:t>Model View Controller* (MVC) Architectural Pattern</a:t>
            </a:r>
          </a:p>
        </p:txBody>
      </p:sp>
      <p:sp>
        <p:nvSpPr>
          <p:cNvPr id="201" name="Shape 201"/>
          <p:cNvSpPr/>
          <p:nvPr>
            <p:ph type="body" sz="half" idx="1"/>
          </p:nvPr>
        </p:nvSpPr>
        <p:spPr>
          <a:xfrm>
            <a:off x="406400" y="2393156"/>
            <a:ext cx="5970390" cy="6985001"/>
          </a:xfrm>
          <a:prstGeom prst="rect">
            <a:avLst/>
          </a:prstGeom>
        </p:spPr>
        <p:txBody>
          <a:bodyPr/>
          <a:lstStyle/>
          <a:p>
            <a:pPr marL="395604" indent="-395604" defTabSz="519937">
              <a:spcBef>
                <a:spcPts val="2400"/>
              </a:spcBef>
              <a:defRPr sz="3026"/>
            </a:pPr>
            <a:r>
              <a:t>View - What the user of the program can see. Displays relevant information in a readable way.</a:t>
            </a:r>
          </a:p>
          <a:p>
            <a:pPr marL="395604" indent="-395604" defTabSz="519937">
              <a:spcBef>
                <a:spcPts val="2400"/>
              </a:spcBef>
              <a:defRPr sz="3026"/>
            </a:pPr>
            <a:r>
              <a:t>Model - Stores both data entered by the user and data entered for use in application processes beforehand.</a:t>
            </a:r>
          </a:p>
          <a:p>
            <a:pPr marL="395604" indent="-395604" defTabSz="519937">
              <a:spcBef>
                <a:spcPts val="2400"/>
              </a:spcBef>
              <a:defRPr sz="3026"/>
            </a:pPr>
            <a:r>
              <a:t>Controller - Updates the Model with user input and provides the View with data from the Model.</a:t>
            </a:r>
          </a:p>
        </p:txBody>
      </p:sp>
      <p:pic>
        <p:nvPicPr>
          <p:cNvPr id="202" name="500px-MVC-Process.svg-filtered.png"/>
          <p:cNvPicPr>
            <a:picLocks noChangeAspect="1"/>
          </p:cNvPicPr>
          <p:nvPr/>
        </p:nvPicPr>
        <p:blipFill>
          <a:blip r:embed="rId2">
            <a:extLst/>
          </a:blip>
          <a:stretch>
            <a:fillRect/>
          </a:stretch>
        </p:blipFill>
        <p:spPr>
          <a:xfrm>
            <a:off x="6377930" y="2393156"/>
            <a:ext cx="6350001" cy="6985001"/>
          </a:xfrm>
          <a:prstGeom prst="rect">
            <a:avLst/>
          </a:prstGeom>
          <a:ln w="12700">
            <a:miter lim="400000"/>
          </a:ln>
        </p:spPr>
      </p:pic>
      <p:sp>
        <p:nvSpPr>
          <p:cNvPr id="203" name="Shape 203"/>
          <p:cNvSpPr/>
          <p:nvPr/>
        </p:nvSpPr>
        <p:spPr>
          <a:xfrm>
            <a:off x="5263388" y="9226550"/>
            <a:ext cx="763422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A6AAA9"/>
                </a:solidFill>
              </a:defRPr>
            </a:pPr>
            <a:r>
              <a:t>* More specifically, the </a:t>
            </a:r>
            <a:r>
              <a:rPr u="sng">
                <a:solidFill>
                  <a:schemeClr val="accent1"/>
                </a:solidFill>
                <a:hlinkClick r:id="rId3" invalidUrl="" action="" tgtFrame="" tooltip="" history="1" highlightClick="0" endSnd="0"/>
              </a:rPr>
              <a:t>Model 2</a:t>
            </a:r>
            <a:r>
              <a:t> implementation of MVC  is used.</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711200" y="1820515"/>
            <a:ext cx="3675311" cy="3640485"/>
          </a:xfrm>
          <a:prstGeom prst="ellipse">
            <a:avLst/>
          </a:prstGeom>
          <a:solidFill>
            <a:schemeClr val="accent1"/>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206" name="Shape 206"/>
          <p:cNvSpPr/>
          <p:nvPr/>
        </p:nvSpPr>
        <p:spPr>
          <a:xfrm>
            <a:off x="3848354" y="304798"/>
            <a:ext cx="5308093" cy="8636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spcBef>
                <a:spcPts val="2800"/>
              </a:spcBef>
              <a:defRPr cap="all" sz="6000">
                <a:solidFill>
                  <a:schemeClr val="accent1"/>
                </a:solidFill>
                <a:latin typeface="+mn-lt"/>
                <a:ea typeface="+mn-ea"/>
                <a:cs typeface="+mn-cs"/>
                <a:sym typeface="DIN Condensed"/>
              </a:defRPr>
            </a:lvl1pPr>
          </a:lstStyle>
          <a:p>
            <a:pPr/>
            <a:r>
              <a:t>MVC in Java Web Job</a:t>
            </a:r>
          </a:p>
        </p:txBody>
      </p:sp>
      <p:sp>
        <p:nvSpPr>
          <p:cNvPr id="207" name="Shape 207"/>
          <p:cNvSpPr/>
          <p:nvPr/>
        </p:nvSpPr>
        <p:spPr>
          <a:xfrm>
            <a:off x="4664744" y="3412157"/>
            <a:ext cx="3675312" cy="3640486"/>
          </a:xfrm>
          <a:prstGeom prst="ellipse">
            <a:avLst/>
          </a:prstGeom>
          <a:solidFill>
            <a:schemeClr val="accent4"/>
          </a:solidFill>
          <a:ln w="12700">
            <a:miter lim="400000"/>
          </a:ln>
        </p:spPr>
        <p:txBody>
          <a:bodyPr lIns="50800" tIns="50800" rIns="50800" bIns="50800" anchor="ctr"/>
          <a:lstStyle/>
          <a:p>
            <a:pPr>
              <a:lnSpc>
                <a:spcPct val="80000"/>
              </a:lnSpc>
              <a:spcBef>
                <a:spcPts val="0"/>
              </a:spcBef>
              <a:defRPr cap="all" sz="2800">
                <a:solidFill>
                  <a:srgbClr val="232323"/>
                </a:solidFill>
                <a:latin typeface="+mn-lt"/>
                <a:ea typeface="+mn-ea"/>
                <a:cs typeface="+mn-cs"/>
                <a:sym typeface="DIN Condensed"/>
              </a:defRPr>
            </a:pPr>
          </a:p>
        </p:txBody>
      </p:sp>
      <p:sp>
        <p:nvSpPr>
          <p:cNvPr id="208" name="Shape 208"/>
          <p:cNvSpPr/>
          <p:nvPr/>
        </p:nvSpPr>
        <p:spPr>
          <a:xfrm>
            <a:off x="8618289" y="5059015"/>
            <a:ext cx="3675311" cy="3640485"/>
          </a:xfrm>
          <a:prstGeom prst="ellipse">
            <a:avLst/>
          </a:prstGeom>
          <a:solidFill>
            <a:schemeClr val="accent5"/>
          </a:solidFill>
          <a:ln w="12700">
            <a:miter lim="400000"/>
          </a:ln>
        </p:spPr>
        <p:txBody>
          <a:bodyPr lIns="50800" tIns="50800" rIns="50800" bIns="50800" anchor="ctr"/>
          <a:lstStyle/>
          <a:p>
            <a:pPr>
              <a:lnSpc>
                <a:spcPct val="80000"/>
              </a:lnSpc>
              <a:spcBef>
                <a:spcPts val="0"/>
              </a:spcBef>
              <a:defRPr cap="all" sz="2800">
                <a:solidFill>
                  <a:srgbClr val="FFFFFF"/>
                </a:solidFill>
                <a:latin typeface="+mn-lt"/>
                <a:ea typeface="+mn-ea"/>
                <a:cs typeface="+mn-cs"/>
                <a:sym typeface="DIN Condensed"/>
              </a:defRPr>
            </a:pPr>
          </a:p>
        </p:txBody>
      </p:sp>
      <p:sp>
        <p:nvSpPr>
          <p:cNvPr id="209" name="Shape 209"/>
          <p:cNvSpPr/>
          <p:nvPr/>
        </p:nvSpPr>
        <p:spPr>
          <a:xfrm>
            <a:off x="2010464" y="2031999"/>
            <a:ext cx="107678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FFFFFF"/>
                </a:solidFill>
              </a:defRPr>
            </a:lvl1pPr>
          </a:lstStyle>
          <a:p>
            <a:pPr/>
            <a:r>
              <a:t>View</a:t>
            </a:r>
          </a:p>
        </p:txBody>
      </p:sp>
      <p:sp>
        <p:nvSpPr>
          <p:cNvPr id="210" name="Shape 210"/>
          <p:cNvSpPr/>
          <p:nvPr/>
        </p:nvSpPr>
        <p:spPr>
          <a:xfrm>
            <a:off x="5446496" y="3619499"/>
            <a:ext cx="211180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FFFFFF"/>
                </a:solidFill>
              </a:defRPr>
            </a:lvl1pPr>
          </a:lstStyle>
          <a:p>
            <a:pPr/>
            <a:r>
              <a:t>Controller</a:t>
            </a:r>
          </a:p>
        </p:txBody>
      </p:sp>
      <p:sp>
        <p:nvSpPr>
          <p:cNvPr id="211" name="Shape 211"/>
          <p:cNvSpPr/>
          <p:nvPr/>
        </p:nvSpPr>
        <p:spPr>
          <a:xfrm>
            <a:off x="9755196" y="5257799"/>
            <a:ext cx="140149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FFFFFF"/>
                </a:solidFill>
              </a:defRPr>
            </a:lvl1pPr>
          </a:lstStyle>
          <a:p>
            <a:pPr/>
            <a:r>
              <a:t>Model</a:t>
            </a:r>
          </a:p>
        </p:txBody>
      </p:sp>
      <p:sp>
        <p:nvSpPr>
          <p:cNvPr id="212" name="Shape 212"/>
          <p:cNvSpPr/>
          <p:nvPr/>
        </p:nvSpPr>
        <p:spPr>
          <a:xfrm>
            <a:off x="938241" y="3418507"/>
            <a:ext cx="322122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HTML, CSS, Javascript, JSP</a:t>
            </a:r>
          </a:p>
        </p:txBody>
      </p:sp>
      <p:sp>
        <p:nvSpPr>
          <p:cNvPr id="213" name="Shape 213"/>
          <p:cNvSpPr/>
          <p:nvPr/>
        </p:nvSpPr>
        <p:spPr>
          <a:xfrm>
            <a:off x="4968875" y="4686299"/>
            <a:ext cx="3067051"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Tomcat Web Container, </a:t>
            </a:r>
          </a:p>
          <a:p>
            <a:pPr/>
            <a:r>
              <a:t>Servlets, View Controllers</a:t>
            </a:r>
          </a:p>
        </p:txBody>
      </p:sp>
      <p:sp>
        <p:nvSpPr>
          <p:cNvPr id="214" name="Shape 214"/>
          <p:cNvSpPr/>
          <p:nvPr/>
        </p:nvSpPr>
        <p:spPr>
          <a:xfrm>
            <a:off x="9136033" y="6657007"/>
            <a:ext cx="26398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Java Beans, Database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3"/>
          </p:nvPr>
        </p:nvSpPr>
        <p:spPr>
          <a:prstGeom prst="rect">
            <a:avLst/>
          </a:prstGeom>
        </p:spPr>
        <p:txBody>
          <a:bodyPr/>
          <a:lstStyle/>
          <a:p>
            <a:pPr/>
            <a:r>
              <a:t>Overview</a:t>
            </a:r>
          </a:p>
        </p:txBody>
      </p:sp>
      <p:sp>
        <p:nvSpPr>
          <p:cNvPr id="217" name="Shape 217"/>
          <p:cNvSpPr/>
          <p:nvPr>
            <p:ph type="title"/>
          </p:nvPr>
        </p:nvSpPr>
        <p:spPr>
          <a:prstGeom prst="rect">
            <a:avLst/>
          </a:prstGeom>
        </p:spPr>
        <p:txBody>
          <a:bodyPr/>
          <a:lstStyle>
            <a:lvl1pPr defTabSz="467359">
              <a:spcBef>
                <a:spcPts val="2200"/>
              </a:spcBef>
              <a:defRPr sz="4800"/>
            </a:lvl1pPr>
          </a:lstStyle>
          <a:p>
            <a:pPr/>
            <a:r>
              <a:t>Another Lens, the three parts of the program</a:t>
            </a:r>
          </a:p>
        </p:txBody>
      </p:sp>
      <p:sp>
        <p:nvSpPr>
          <p:cNvPr id="218" name="Shape 218"/>
          <p:cNvSpPr/>
          <p:nvPr>
            <p:ph type="body" idx="1"/>
          </p:nvPr>
        </p:nvSpPr>
        <p:spPr>
          <a:prstGeom prst="rect">
            <a:avLst/>
          </a:prstGeom>
        </p:spPr>
        <p:txBody>
          <a:bodyPr/>
          <a:lstStyle/>
          <a:p>
            <a:pPr marL="395604" indent="-395604" defTabSz="519937">
              <a:spcBef>
                <a:spcPts val="2400"/>
              </a:spcBef>
              <a:defRPr sz="3026"/>
            </a:pPr>
            <a:r>
              <a:t>The MVC Pattern closely corresponds to another way of organizing the functions of this project:</a:t>
            </a:r>
          </a:p>
          <a:p>
            <a:pPr lvl="1" marL="791209" indent="-395604" defTabSz="519937">
              <a:spcBef>
                <a:spcPts val="2400"/>
              </a:spcBef>
              <a:defRPr sz="3026"/>
            </a:pPr>
            <a:r>
              <a:t>Web Browser/ Client - Everything that relates to what the user sees and can interact with.</a:t>
            </a:r>
          </a:p>
          <a:p>
            <a:pPr lvl="1" marL="791209" indent="-395604" defTabSz="519937">
              <a:spcBef>
                <a:spcPts val="2400"/>
              </a:spcBef>
              <a:defRPr sz="3026"/>
            </a:pPr>
            <a:r>
              <a:t>Web Server - Everything that is generated server-side and links the Web Browser to the Database</a:t>
            </a:r>
          </a:p>
          <a:p>
            <a:pPr lvl="1" marL="791209" indent="-395604" defTabSz="519937">
              <a:spcBef>
                <a:spcPts val="2400"/>
              </a:spcBef>
              <a:defRPr sz="3026"/>
            </a:pPr>
            <a:r>
              <a:t>Database - Storage and retrieval of data related to the project.</a:t>
            </a:r>
          </a:p>
          <a:p>
            <a:pPr marL="395604" indent="-395604" defTabSz="519937">
              <a:spcBef>
                <a:spcPts val="2400"/>
              </a:spcBef>
              <a:defRPr sz="3026"/>
            </a:pPr>
            <a:r>
              <a:t>MVC and the Browser/Server/Storage categorizations are very closely related.</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nvSpPr>
        <p:spPr>
          <a:xfrm>
            <a:off x="664337" y="228597"/>
            <a:ext cx="11676127" cy="863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spcBef>
                <a:spcPts val="2800"/>
              </a:spcBef>
              <a:defRPr cap="all" sz="6000">
                <a:solidFill>
                  <a:srgbClr val="FFFFFF"/>
                </a:solidFill>
                <a:latin typeface="+mn-lt"/>
                <a:ea typeface="+mn-ea"/>
                <a:cs typeface="+mn-cs"/>
                <a:sym typeface="DIN Condensed"/>
              </a:defRPr>
            </a:lvl1pPr>
          </a:lstStyle>
          <a:p>
            <a:pPr/>
            <a:r>
              <a:t>Web Browser/ Client - A More Detailed Look</a:t>
            </a:r>
          </a:p>
        </p:txBody>
      </p:sp>
      <p:sp>
        <p:nvSpPr>
          <p:cNvPr id="221" name="Shape 221"/>
          <p:cNvSpPr/>
          <p:nvPr/>
        </p:nvSpPr>
        <p:spPr>
          <a:xfrm>
            <a:off x="4712220" y="1269999"/>
            <a:ext cx="35803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838787"/>
                </a:solidFill>
              </a:defRPr>
            </a:lvl1pPr>
          </a:lstStyle>
          <a:p>
            <a:pPr/>
            <a:r>
              <a:t>Technology Stack</a:t>
            </a:r>
          </a:p>
        </p:txBody>
      </p:sp>
      <p:sp>
        <p:nvSpPr>
          <p:cNvPr id="222" name="Shape 222"/>
          <p:cNvSpPr/>
          <p:nvPr/>
        </p:nvSpPr>
        <p:spPr>
          <a:xfrm>
            <a:off x="6551637" y="8051800"/>
            <a:ext cx="4782444"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CSS</a:t>
            </a:r>
          </a:p>
        </p:txBody>
      </p:sp>
      <p:sp>
        <p:nvSpPr>
          <p:cNvPr id="223" name="Shape 223"/>
          <p:cNvSpPr/>
          <p:nvPr/>
        </p:nvSpPr>
        <p:spPr>
          <a:xfrm>
            <a:off x="1670719" y="8051800"/>
            <a:ext cx="4782444"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HTML</a:t>
            </a:r>
          </a:p>
        </p:txBody>
      </p:sp>
      <p:sp>
        <p:nvSpPr>
          <p:cNvPr id="224" name="Shape 224"/>
          <p:cNvSpPr/>
          <p:nvPr/>
        </p:nvSpPr>
        <p:spPr>
          <a:xfrm>
            <a:off x="2391916" y="6680200"/>
            <a:ext cx="8220968"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Javascript</a:t>
            </a:r>
          </a:p>
        </p:txBody>
      </p:sp>
      <p:sp>
        <p:nvSpPr>
          <p:cNvPr id="225" name="Shape 225"/>
          <p:cNvSpPr/>
          <p:nvPr/>
        </p:nvSpPr>
        <p:spPr>
          <a:xfrm>
            <a:off x="3088258" y="5308600"/>
            <a:ext cx="6828284"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JQuery</a:t>
            </a:r>
          </a:p>
        </p:txBody>
      </p:sp>
      <p:sp>
        <p:nvSpPr>
          <p:cNvPr id="226" name="Shape 226"/>
          <p:cNvSpPr/>
          <p:nvPr/>
        </p:nvSpPr>
        <p:spPr>
          <a:xfrm>
            <a:off x="3726333" y="3937000"/>
            <a:ext cx="2732734"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JQuery UI</a:t>
            </a:r>
          </a:p>
        </p:txBody>
      </p:sp>
      <p:sp>
        <p:nvSpPr>
          <p:cNvPr id="227" name="Shape 227"/>
          <p:cNvSpPr/>
          <p:nvPr/>
        </p:nvSpPr>
        <p:spPr>
          <a:xfrm>
            <a:off x="6545733" y="3937000"/>
            <a:ext cx="2732734"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JQuery FileUpload</a:t>
            </a:r>
          </a:p>
        </p:txBody>
      </p:sp>
      <p:sp>
        <p:nvSpPr>
          <p:cNvPr id="228" name="Shape 228"/>
          <p:cNvSpPr/>
          <p:nvPr/>
        </p:nvSpPr>
        <p:spPr>
          <a:xfrm>
            <a:off x="6994847" y="2565400"/>
            <a:ext cx="1834506"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FileUpload Extension (JS)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nvSpPr>
        <p:spPr>
          <a:xfrm>
            <a:off x="1880107" y="228597"/>
            <a:ext cx="9244585" cy="863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spcBef>
                <a:spcPts val="2800"/>
              </a:spcBef>
              <a:defRPr cap="all" sz="6000">
                <a:solidFill>
                  <a:srgbClr val="FFFFFF"/>
                </a:solidFill>
                <a:latin typeface="+mn-lt"/>
                <a:ea typeface="+mn-ea"/>
                <a:cs typeface="+mn-cs"/>
                <a:sym typeface="DIN Condensed"/>
              </a:defRPr>
            </a:lvl1pPr>
          </a:lstStyle>
          <a:p>
            <a:pPr/>
            <a:r>
              <a:t>Web SERVER - A More Detailed Look</a:t>
            </a:r>
          </a:p>
        </p:txBody>
      </p:sp>
      <p:sp>
        <p:nvSpPr>
          <p:cNvPr id="231" name="Shape 231"/>
          <p:cNvSpPr/>
          <p:nvPr/>
        </p:nvSpPr>
        <p:spPr>
          <a:xfrm>
            <a:off x="4712220" y="1269999"/>
            <a:ext cx="35803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838787"/>
                </a:solidFill>
              </a:defRPr>
            </a:lvl1pPr>
          </a:lstStyle>
          <a:p>
            <a:pPr/>
            <a:r>
              <a:t>Technology Stack</a:t>
            </a:r>
          </a:p>
        </p:txBody>
      </p:sp>
      <p:sp>
        <p:nvSpPr>
          <p:cNvPr id="232" name="Shape 232"/>
          <p:cNvSpPr/>
          <p:nvPr/>
        </p:nvSpPr>
        <p:spPr>
          <a:xfrm>
            <a:off x="1670719" y="8051800"/>
            <a:ext cx="9663362" cy="127000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232323"/>
                </a:solidFill>
                <a:latin typeface="+mn-lt"/>
                <a:ea typeface="+mn-ea"/>
                <a:cs typeface="+mn-cs"/>
                <a:sym typeface="DIN Condensed"/>
              </a:defRPr>
            </a:lvl1pPr>
          </a:lstStyle>
          <a:p>
            <a:pPr/>
            <a:r>
              <a:t>Apache Tomcat</a:t>
            </a:r>
          </a:p>
        </p:txBody>
      </p:sp>
      <p:sp>
        <p:nvSpPr>
          <p:cNvPr id="233" name="Shape 233"/>
          <p:cNvSpPr/>
          <p:nvPr/>
        </p:nvSpPr>
        <p:spPr>
          <a:xfrm>
            <a:off x="2391916" y="6680200"/>
            <a:ext cx="8220968" cy="127000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232323"/>
                </a:solidFill>
                <a:latin typeface="+mn-lt"/>
                <a:ea typeface="+mn-ea"/>
                <a:cs typeface="+mn-cs"/>
                <a:sym typeface="DIN Condensed"/>
              </a:defRPr>
            </a:lvl1pPr>
          </a:lstStyle>
          <a:p>
            <a:pPr/>
            <a:r>
              <a:t>Web Container</a:t>
            </a:r>
          </a:p>
        </p:txBody>
      </p:sp>
      <p:sp>
        <p:nvSpPr>
          <p:cNvPr id="234" name="Shape 234"/>
          <p:cNvSpPr/>
          <p:nvPr/>
        </p:nvSpPr>
        <p:spPr>
          <a:xfrm>
            <a:off x="7776542" y="5308600"/>
            <a:ext cx="2333130" cy="127000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232323"/>
                </a:solidFill>
                <a:latin typeface="+mn-lt"/>
                <a:ea typeface="+mn-ea"/>
                <a:cs typeface="+mn-cs"/>
                <a:sym typeface="DIN Condensed"/>
              </a:defRPr>
            </a:lvl1pPr>
          </a:lstStyle>
          <a:p>
            <a:pPr/>
            <a:r>
              <a:t>Utility Classes/ Job Processing</a:t>
            </a:r>
          </a:p>
        </p:txBody>
      </p:sp>
      <p:sp>
        <p:nvSpPr>
          <p:cNvPr id="235" name="Shape 235"/>
          <p:cNvSpPr/>
          <p:nvPr/>
        </p:nvSpPr>
        <p:spPr>
          <a:xfrm>
            <a:off x="5335835" y="5308600"/>
            <a:ext cx="2333130"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View Controllers</a:t>
            </a:r>
          </a:p>
        </p:txBody>
      </p:sp>
      <p:sp>
        <p:nvSpPr>
          <p:cNvPr id="236" name="Shape 236"/>
          <p:cNvSpPr/>
          <p:nvPr/>
        </p:nvSpPr>
        <p:spPr>
          <a:xfrm>
            <a:off x="5712791" y="3937000"/>
            <a:ext cx="1579217"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JavaServer Pages</a:t>
            </a:r>
          </a:p>
        </p:txBody>
      </p:sp>
      <p:sp>
        <p:nvSpPr>
          <p:cNvPr id="237" name="Shape 237"/>
          <p:cNvSpPr/>
          <p:nvPr/>
        </p:nvSpPr>
        <p:spPr>
          <a:xfrm>
            <a:off x="2895128" y="5308600"/>
            <a:ext cx="2333130" cy="127000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232323"/>
                </a:solidFill>
                <a:latin typeface="+mn-lt"/>
                <a:ea typeface="+mn-ea"/>
                <a:cs typeface="+mn-cs"/>
                <a:sym typeface="DIN Condensed"/>
              </a:defRPr>
            </a:lvl1pPr>
          </a:lstStyle>
          <a:p>
            <a:pPr/>
            <a:r>
              <a:t>Handler Servlets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nvSpPr>
        <p:spPr>
          <a:xfrm>
            <a:off x="2235580" y="228597"/>
            <a:ext cx="8533639" cy="8636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spcBef>
                <a:spcPts val="2800"/>
              </a:spcBef>
              <a:defRPr cap="all" sz="6000">
                <a:solidFill>
                  <a:srgbClr val="FFFFFF"/>
                </a:solidFill>
                <a:latin typeface="+mn-lt"/>
                <a:ea typeface="+mn-ea"/>
                <a:cs typeface="+mn-cs"/>
                <a:sym typeface="DIN Condensed"/>
              </a:defRPr>
            </a:lvl1pPr>
          </a:lstStyle>
          <a:p>
            <a:pPr/>
            <a:r>
              <a:t>Database - A More Detailed Look</a:t>
            </a:r>
          </a:p>
        </p:txBody>
      </p:sp>
      <p:sp>
        <p:nvSpPr>
          <p:cNvPr id="240" name="Shape 240"/>
          <p:cNvSpPr/>
          <p:nvPr/>
        </p:nvSpPr>
        <p:spPr>
          <a:xfrm>
            <a:off x="4712220" y="1269999"/>
            <a:ext cx="35803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800"/>
              </a:spcBef>
              <a:defRPr sz="3400">
                <a:solidFill>
                  <a:srgbClr val="838787"/>
                </a:solidFill>
              </a:defRPr>
            </a:lvl1pPr>
          </a:lstStyle>
          <a:p>
            <a:pPr/>
            <a:r>
              <a:t>Technology Stack</a:t>
            </a:r>
          </a:p>
        </p:txBody>
      </p:sp>
      <p:sp>
        <p:nvSpPr>
          <p:cNvPr id="241" name="Shape 241"/>
          <p:cNvSpPr/>
          <p:nvPr/>
        </p:nvSpPr>
        <p:spPr>
          <a:xfrm>
            <a:off x="1670719" y="8051800"/>
            <a:ext cx="9663362" cy="1270000"/>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MongoDB (NoSQL Database)</a:t>
            </a:r>
          </a:p>
        </p:txBody>
      </p:sp>
      <p:sp>
        <p:nvSpPr>
          <p:cNvPr id="242" name="Shape 242"/>
          <p:cNvSpPr/>
          <p:nvPr/>
        </p:nvSpPr>
        <p:spPr>
          <a:xfrm>
            <a:off x="2391916" y="6680200"/>
            <a:ext cx="8220968" cy="1270000"/>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MongoDB Java Driver</a:t>
            </a:r>
          </a:p>
        </p:txBody>
      </p:sp>
      <p:sp>
        <p:nvSpPr>
          <p:cNvPr id="243" name="Shape 243"/>
          <p:cNvSpPr/>
          <p:nvPr/>
        </p:nvSpPr>
        <p:spPr>
          <a:xfrm>
            <a:off x="2979886" y="5308600"/>
            <a:ext cx="7045028" cy="1270000"/>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Morphia (MongoDB Object-Document Mapper)</a:t>
            </a:r>
          </a:p>
        </p:txBody>
      </p:sp>
      <p:sp>
        <p:nvSpPr>
          <p:cNvPr id="244" name="Shape 244"/>
          <p:cNvSpPr/>
          <p:nvPr/>
        </p:nvSpPr>
        <p:spPr>
          <a:xfrm>
            <a:off x="3566566" y="3937000"/>
            <a:ext cx="5871668" cy="1270000"/>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DataProvider (Java Class)</a:t>
            </a:r>
          </a:p>
        </p:txBody>
      </p:sp>
      <p:sp>
        <p:nvSpPr>
          <p:cNvPr id="245" name="Shape 245"/>
          <p:cNvSpPr/>
          <p:nvPr/>
        </p:nvSpPr>
        <p:spPr>
          <a:xfrm>
            <a:off x="4142829" y="2565400"/>
            <a:ext cx="4719142" cy="1270000"/>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solidFill>
                  <a:srgbClr val="FFFFFF"/>
                </a:solidFill>
                <a:latin typeface="+mn-lt"/>
                <a:ea typeface="+mn-ea"/>
                <a:cs typeface="+mn-cs"/>
                <a:sym typeface="DIN Condensed"/>
              </a:defRPr>
            </a:lvl1pPr>
          </a:lstStyle>
          <a:p>
            <a:pPr/>
            <a:r>
              <a:t>Java BeanS (Annotated)</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000000"/>
      </a:dk1>
      <a:lt1>
        <a:srgbClr val="222222"/>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