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67" r:id="rId4"/>
    <p:sldId id="269" r:id="rId5"/>
    <p:sldId id="270" r:id="rId6"/>
    <p:sldId id="272" r:id="rId7"/>
    <p:sldId id="271" r:id="rId8"/>
    <p:sldId id="265" r:id="rId9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86385" autoAdjust="0"/>
  </p:normalViewPr>
  <p:slideViewPr>
    <p:cSldViewPr snapToGrid="0">
      <p:cViewPr varScale="1">
        <p:scale>
          <a:sx n="102" d="100"/>
          <a:sy n="102" d="100"/>
        </p:scale>
        <p:origin x="108" y="264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5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7" indent="0" algn="ctr">
              <a:buNone/>
              <a:defRPr sz="1700"/>
            </a:lvl2pPr>
            <a:lvl3pPr marL="767273" indent="0" algn="ctr">
              <a:buNone/>
              <a:defRPr sz="1500"/>
            </a:lvl3pPr>
            <a:lvl4pPr marL="1150910" indent="0" algn="ctr">
              <a:buNone/>
              <a:defRPr sz="1300"/>
            </a:lvl4pPr>
            <a:lvl5pPr marL="1534546" indent="0" algn="ctr">
              <a:buNone/>
              <a:defRPr sz="1300"/>
            </a:lvl5pPr>
            <a:lvl6pPr marL="1918183" indent="0" algn="ctr">
              <a:buNone/>
              <a:defRPr sz="1300"/>
            </a:lvl6pPr>
            <a:lvl7pPr marL="2301819" indent="0" algn="ctr">
              <a:buNone/>
              <a:defRPr sz="1300"/>
            </a:lvl7pPr>
            <a:lvl8pPr marL="2685456" indent="0" algn="ctr">
              <a:buNone/>
              <a:defRPr sz="1300"/>
            </a:lvl8pPr>
            <a:lvl9pPr marL="3069092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01.11.2021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5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78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9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2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0976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7" indent="0">
              <a:buNone/>
              <a:defRPr sz="1700" b="1"/>
            </a:lvl2pPr>
            <a:lvl3pPr marL="767273" indent="0">
              <a:buNone/>
              <a:defRPr sz="1500" b="1"/>
            </a:lvl3pPr>
            <a:lvl4pPr marL="1150910" indent="0">
              <a:buNone/>
              <a:defRPr sz="1300" b="1"/>
            </a:lvl4pPr>
            <a:lvl5pPr marL="1534546" indent="0">
              <a:buNone/>
              <a:defRPr sz="1300" b="1"/>
            </a:lvl5pPr>
            <a:lvl6pPr marL="1918183" indent="0">
              <a:buNone/>
              <a:defRPr sz="1300" b="1"/>
            </a:lvl6pPr>
            <a:lvl7pPr marL="2301819" indent="0">
              <a:buNone/>
              <a:defRPr sz="1300" b="1"/>
            </a:lvl7pPr>
            <a:lvl8pPr marL="2685456" indent="0">
              <a:buNone/>
              <a:defRPr sz="1300" b="1"/>
            </a:lvl8pPr>
            <a:lvl9pPr marL="3069092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7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7" indent="0">
              <a:buNone/>
              <a:defRPr sz="2300"/>
            </a:lvl2pPr>
            <a:lvl3pPr marL="767273" indent="0">
              <a:buNone/>
              <a:defRPr sz="2000"/>
            </a:lvl3pPr>
            <a:lvl4pPr marL="1150910" indent="0">
              <a:buNone/>
              <a:defRPr sz="1700"/>
            </a:lvl4pPr>
            <a:lvl5pPr marL="1534546" indent="0">
              <a:buNone/>
              <a:defRPr sz="1700"/>
            </a:lvl5pPr>
            <a:lvl6pPr marL="1918183" indent="0">
              <a:buNone/>
              <a:defRPr sz="1700"/>
            </a:lvl6pPr>
            <a:lvl7pPr marL="2301819" indent="0">
              <a:buNone/>
              <a:defRPr sz="1700"/>
            </a:lvl7pPr>
            <a:lvl8pPr marL="2685456" indent="0">
              <a:buNone/>
              <a:defRPr sz="1700"/>
            </a:lvl8pPr>
            <a:lvl9pPr marL="3069092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2161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7" indent="0">
              <a:buNone/>
              <a:defRPr sz="1200"/>
            </a:lvl2pPr>
            <a:lvl3pPr marL="767273" indent="0">
              <a:buNone/>
              <a:defRPr sz="1000"/>
            </a:lvl3pPr>
            <a:lvl4pPr marL="1150910" indent="0">
              <a:buNone/>
              <a:defRPr sz="800"/>
            </a:lvl4pPr>
            <a:lvl5pPr marL="1534546" indent="0">
              <a:buNone/>
              <a:defRPr sz="800"/>
            </a:lvl5pPr>
            <a:lvl6pPr marL="1918183" indent="0">
              <a:buNone/>
              <a:defRPr sz="800"/>
            </a:lvl6pPr>
            <a:lvl7pPr marL="2301819" indent="0">
              <a:buNone/>
              <a:defRPr sz="800"/>
            </a:lvl7pPr>
            <a:lvl8pPr marL="2685456" indent="0">
              <a:buNone/>
              <a:defRPr sz="800"/>
            </a:lvl8pPr>
            <a:lvl9pPr marL="3069092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6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6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40166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73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8" indent="-191818" algn="l" defTabSz="767273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5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9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28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6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0001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37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74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910" indent="-191818" algn="l" defTabSz="76727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7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7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10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4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83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19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56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92" algn="l" defTabSz="7672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3.emf"/><Relationship Id="rId7" Type="http://schemas.openxmlformats.org/officeDocument/2006/relationships/customXml" Target="../ink/ink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du.bmstu.ru/napravleniya-obucheniya/dlya-polzovatelej-pk/microsoft-office-excel/Power_BI" TargetMode="External"/><Relationship Id="rId2" Type="http://schemas.openxmlformats.org/officeDocument/2006/relationships/hyperlink" Target="http://edu.bmstu.ru/napravleniya-obucheniya/dlya-polzovatelej-pk/microsoft-office-excel/excel_5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861839" y="2020945"/>
            <a:ext cx="6330038" cy="1185473"/>
          </a:xfrm>
          <a:prstGeom prst="rect">
            <a:avLst/>
          </a:prstGeom>
          <a:noFill/>
        </p:spPr>
        <p:txBody>
          <a:bodyPr wrap="square" lIns="76727" tIns="38364" rIns="76727" bIns="38364" rtlCol="0" anchor="b" anchorCtr="0">
            <a:spAutoFit/>
          </a:bodyPr>
          <a:lstStyle/>
          <a:p>
            <a:r>
              <a:rPr lang="ru-RU" altLang="ru-RU" sz="3600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Эксель</a:t>
            </a:r>
            <a:r>
              <a:rPr lang="ru-RU" altLang="ru-RU" sz="3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уровень 4 Макросы на </a:t>
            </a:r>
            <a:r>
              <a:rPr lang="en-US" altLang="ru-RU" sz="3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VBA</a:t>
            </a: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4337" y="-31329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2857" y="-27579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885688-3EE1-D142-B62B-485C2FF0D9D8}"/>
              </a:ext>
            </a:extLst>
          </p:cNvPr>
          <p:cNvSpPr txBox="1"/>
          <p:nvPr/>
        </p:nvSpPr>
        <p:spPr>
          <a:xfrm>
            <a:off x="934361" y="4223395"/>
            <a:ext cx="7490999" cy="446809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Автор: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Чмель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В.И., психолог, преподаватель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1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FCFAF51-5302-461E-8D95-9F8CDA1A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267" y="1223963"/>
            <a:ext cx="7452642" cy="5167410"/>
          </a:xfrm>
        </p:spPr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  <a:buAutoNum type="arabicPeriod"/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запись макроса: эффективные приемы, редактирование кода, относительные ссылки  </a:t>
            </a: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Создание 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обычных программ </a:t>
            </a:r>
          </a:p>
          <a:p>
            <a:pPr>
              <a:lnSpc>
                <a:spcPct val="80000"/>
              </a:lnSpc>
            </a:pPr>
            <a:r>
              <a:rPr lang="ru-RU" altLang="ru-RU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программ-событий</a:t>
            </a: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 </a:t>
            </a:r>
            <a:r>
              <a:rPr lang="en-US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 Select Case</a:t>
            </a: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и работа с ними</a:t>
            </a: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</a:t>
            </a:r>
          </a:p>
          <a:p>
            <a:pPr>
              <a:lnSpc>
                <a:spcPct val="80000"/>
              </a:lnSpc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Циклы </a:t>
            </a:r>
          </a:p>
          <a:p>
            <a:pPr>
              <a:lnSpc>
                <a:spcPct val="80000"/>
              </a:lnSpc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(для обработки листов, ячеек)</a:t>
            </a:r>
          </a:p>
          <a:p>
            <a:pPr>
              <a:lnSpc>
                <a:spcPct val="80000"/>
              </a:lnSpc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Ошибки и работа с ними </a:t>
            </a:r>
          </a:p>
          <a:p>
            <a:pPr>
              <a:lnSpc>
                <a:spcPct val="80000"/>
              </a:lnSpc>
            </a:pPr>
            <a:r>
              <a:rPr lang="ru-RU" alt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Создание собственных функций и защита макросов</a:t>
            </a:r>
            <a:endParaRPr lang="ru-RU" alt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ru-RU" alt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</a:p>
          <a:p>
            <a:pPr>
              <a:lnSpc>
                <a:spcPct val="80000"/>
              </a:lnSpc>
            </a:pPr>
            <a:r>
              <a:rPr lang="ru-RU" alt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</a:p>
        </p:txBody>
      </p:sp>
      <p:sp>
        <p:nvSpPr>
          <p:cNvPr id="11" name="Заголовок 5"/>
          <p:cNvSpPr txBox="1">
            <a:spLocks/>
          </p:cNvSpPr>
          <p:nvPr/>
        </p:nvSpPr>
        <p:spPr>
          <a:xfrm>
            <a:off x="515139" y="189291"/>
            <a:ext cx="7888070" cy="59811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b="1" i="1" dirty="0" smtClean="0">
                <a:solidFill>
                  <a:schemeClr val="accent2"/>
                </a:solidFill>
              </a:rPr>
              <a:t>СТРУКТУРА КУРСА</a:t>
            </a:r>
            <a:endParaRPr lang="ru-RU" sz="36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23996" y="1082559"/>
            <a:ext cx="0" cy="53088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3996" y="6391372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23996" y="1082559"/>
            <a:ext cx="8255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59" y="1633792"/>
            <a:ext cx="2533650" cy="9334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7" y="1884946"/>
            <a:ext cx="1387325" cy="139558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199" y="2694544"/>
            <a:ext cx="3058209" cy="85241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04" y="5056414"/>
            <a:ext cx="2047875" cy="103822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237" y="4564150"/>
            <a:ext cx="1042563" cy="768983"/>
          </a:xfrm>
          <a:prstGeom prst="rect">
            <a:avLst/>
          </a:prstGeom>
        </p:spPr>
      </p:pic>
      <p:sp>
        <p:nvSpPr>
          <p:cNvPr id="30" name="Стрелка вправо 29"/>
          <p:cNvSpPr/>
          <p:nvPr/>
        </p:nvSpPr>
        <p:spPr>
          <a:xfrm>
            <a:off x="5607165" y="4444766"/>
            <a:ext cx="554125" cy="238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440" y="4002921"/>
            <a:ext cx="1715753" cy="1122455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1290" y="4115101"/>
            <a:ext cx="2892368" cy="571546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324" y="3779596"/>
            <a:ext cx="3019425" cy="49530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74076" y="3351102"/>
            <a:ext cx="1743966" cy="644509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3603836" y="5483064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 error…</a:t>
            </a:r>
            <a:endParaRPr lang="ru-RU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03836" y="4813549"/>
            <a:ext cx="5209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Подбор параметров циклом</a:t>
            </a:r>
            <a:endParaRPr lang="ru-RU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33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" y="389140"/>
            <a:ext cx="8987756" cy="47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Литература</a:t>
            </a:r>
            <a:endParaRPr lang="ru-RU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096659"/>
            <a:ext cx="3144779" cy="45134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283" y="1215483"/>
            <a:ext cx="3049427" cy="44463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46" y="1319754"/>
            <a:ext cx="3071450" cy="43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5"/>
          <p:cNvSpPr txBox="1">
            <a:spLocks/>
          </p:cNvSpPr>
          <p:nvPr/>
        </p:nvSpPr>
        <p:spPr>
          <a:xfrm>
            <a:off x="623995" y="197962"/>
            <a:ext cx="8180639" cy="1734531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ПОЗДРАВЛЯЕМ! Теперь вы </a:t>
            </a:r>
            <a:r>
              <a:rPr lang="ru-RU" sz="2400" b="1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знаете основные инструменты </a:t>
            </a:r>
            <a:r>
              <a:rPr lang="en-US" sz="2400" b="1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VBA </a:t>
            </a:r>
            <a:r>
              <a:rPr lang="ru-RU" sz="2400" b="1" spc="3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pPr algn="just"/>
            <a:endParaRPr lang="ru-RU" sz="24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Ждем Вас на последующих уровнях </a:t>
            </a:r>
            <a:r>
              <a:rPr lang="ru-RU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эксель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ru-RU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445" y="2271859"/>
            <a:ext cx="84257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 err="1">
                <a:hlinkClick r:id="rId2"/>
              </a:rPr>
              <a:t>Microsoft</a:t>
            </a:r>
            <a:r>
              <a:rPr lang="ru-RU" sz="1800" dirty="0">
                <a:hlinkClick r:id="rId2"/>
              </a:rPr>
              <a:t> </a:t>
            </a:r>
            <a:r>
              <a:rPr lang="ru-RU" sz="1800" dirty="0" err="1">
                <a:hlinkClick r:id="rId2"/>
              </a:rPr>
              <a:t>Excel</a:t>
            </a:r>
            <a:r>
              <a:rPr lang="ru-RU" sz="1800" dirty="0">
                <a:hlinkClick r:id="rId2"/>
              </a:rPr>
              <a:t>. Уровень 5: Углубленное программирование на VBA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Освоите автоматическую обработку сразу нескольких </a:t>
            </a:r>
            <a:r>
              <a:rPr lang="ru-RU" sz="1800" dirty="0" smtClean="0"/>
              <a:t>книг через создание диалоговых окон и создание пользовательских </a:t>
            </a:r>
            <a:r>
              <a:rPr lang="ru-RU" sz="1800" dirty="0"/>
              <a:t>форм (окон с множеством полезных кнопок, которые вы целиком создаете сами внутри </a:t>
            </a:r>
            <a:r>
              <a:rPr lang="ru-RU" sz="1800" dirty="0" err="1" smtClean="0"/>
              <a:t>Экселя</a:t>
            </a:r>
            <a:r>
              <a:rPr lang="ru-RU" sz="1800" dirty="0" smtClean="0"/>
              <a:t> </a:t>
            </a:r>
            <a:r>
              <a:rPr lang="ru-RU" sz="1800" dirty="0"/>
              <a:t>для решения различных задач автоматизации при работе с множеством данных</a:t>
            </a:r>
            <a:r>
              <a:rPr lang="ru-RU" sz="1800" dirty="0" smtClean="0"/>
              <a:t>), научитесь автоматизации сводных таблиц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u="sng" dirty="0" err="1">
                <a:hlinkClick r:id="rId3"/>
              </a:rPr>
              <a:t>Power</a:t>
            </a:r>
            <a:r>
              <a:rPr lang="ru-RU" sz="1800" u="sng" dirty="0">
                <a:hlinkClick r:id="rId3"/>
              </a:rPr>
              <a:t> BI (</a:t>
            </a:r>
            <a:r>
              <a:rPr lang="ru-RU" sz="1800" u="sng" dirty="0" err="1">
                <a:hlinkClick r:id="rId3"/>
              </a:rPr>
              <a:t>Business</a:t>
            </a:r>
            <a:r>
              <a:rPr lang="ru-RU" sz="1800" u="sng" dirty="0">
                <a:hlinkClick r:id="rId3"/>
              </a:rPr>
              <a:t> </a:t>
            </a:r>
            <a:r>
              <a:rPr lang="ru-RU" sz="1800" u="sng" dirty="0" err="1">
                <a:hlinkClick r:id="rId3"/>
              </a:rPr>
              <a:t>Intelligence</a:t>
            </a:r>
            <a:r>
              <a:rPr lang="ru-RU" sz="1800" u="sng" dirty="0">
                <a:hlinkClick r:id="rId3"/>
              </a:rPr>
              <a:t>) для анализа и визуализации данных</a:t>
            </a:r>
            <a:r>
              <a:rPr lang="ru-RU" sz="1800" u="sng" dirty="0"/>
              <a:t/>
            </a:r>
            <a:br>
              <a:rPr lang="ru-RU" sz="1800" u="sng" dirty="0"/>
            </a:br>
            <a:r>
              <a:rPr lang="ru-RU" sz="1800" dirty="0"/>
              <a:t>Узнаете эффективные методы создания связанных обширных данных сразу по нескольким источникам для построение грамотных отчетов и наглядной их визуализации (в том числе через визуализацию на карте и создание анимированных диаграмм). Научитесь добавлять свои требуемые вычисления (меры на особом языке </a:t>
            </a:r>
            <a:r>
              <a:rPr lang="en-US" sz="1800" dirty="0"/>
              <a:t>DAX</a:t>
            </a:r>
            <a:r>
              <a:rPr lang="ru-RU" sz="1800" dirty="0"/>
              <a:t>) в сложные отчеты с множеством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491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5"/>
          <p:cNvSpPr txBox="1">
            <a:spLocks/>
          </p:cNvSpPr>
          <p:nvPr/>
        </p:nvSpPr>
        <p:spPr>
          <a:xfrm>
            <a:off x="623996" y="475299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НАШИ ПАРТНЕРЫ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065689"/>
            <a:ext cx="914400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7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01"/>
            <a:ext cx="9253314" cy="6825337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29552" y="3728693"/>
            <a:ext cx="8191713" cy="24217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edu.bmstu.ru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+7 (495) 120-30-75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ru-RU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edu@bmstu.ru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Москва, ул. 2-я Бауманская,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 5, стр. 1</a:t>
            </a:r>
          </a:p>
        </p:txBody>
      </p:sp>
    </p:spTree>
    <p:extLst>
      <p:ext uri="{BB962C8B-B14F-4D97-AF65-F5344CB8AC3E}">
        <p14:creationId xmlns:p14="http://schemas.microsoft.com/office/powerpoint/2010/main" val="40996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329</Words>
  <Application>Microsoft Office PowerPoint</Application>
  <PresentationFormat>Произвольный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Чмель Виктор</dc:creator>
  <cp:lastModifiedBy>Виктор</cp:lastModifiedBy>
  <cp:revision>173</cp:revision>
  <dcterms:created xsi:type="dcterms:W3CDTF">2020-07-15T13:24:42Z</dcterms:created>
  <dcterms:modified xsi:type="dcterms:W3CDTF">2021-11-01T19:18:53Z</dcterms:modified>
</cp:coreProperties>
</file>