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userDrawn="1">
          <p15:clr>
            <a:srgbClr val="A4A3A4"/>
          </p15:clr>
        </p15:guide>
        <p15:guide id="2" pos="95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CE44"/>
    <a:srgbClr val="D7D7D7"/>
    <a:srgbClr val="0000FF"/>
    <a:srgbClr val="15FF24"/>
    <a:srgbClr val="FC3F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0" d="100"/>
          <a:sy n="30" d="100"/>
        </p:scale>
        <p:origin x="182" y="-1406"/>
      </p:cViewPr>
      <p:guideLst>
        <p:guide orient="horz" pos="13478"/>
        <p:guide pos="95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95810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418071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3589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73370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CE09D5-FA46-4EC0-A433-A9BFFBEF61EB}"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39672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CE09D5-FA46-4EC0-A433-A9BFFBEF61EB}"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10622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CE09D5-FA46-4EC0-A433-A9BFFBEF61EB}"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10469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CE09D5-FA46-4EC0-A433-A9BFFBEF61EB}"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36415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E09D5-FA46-4EC0-A433-A9BFFBEF61EB}"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297801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Edit Master text styles</a:t>
            </a:r>
          </a:p>
        </p:txBody>
      </p:sp>
      <p:sp>
        <p:nvSpPr>
          <p:cNvPr id="5" name="Date Placeholder 4"/>
          <p:cNvSpPr>
            <a:spLocks noGrp="1"/>
          </p:cNvSpPr>
          <p:nvPr>
            <p:ph type="dt" sz="half" idx="10"/>
          </p:nvPr>
        </p:nvSpPr>
        <p:spPr/>
        <p:txBody>
          <a:bodyPr/>
          <a:lstStyle/>
          <a:p>
            <a:fld id="{2BCE09D5-FA46-4EC0-A433-A9BFFBEF61EB}"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300082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Edit Master text styles</a:t>
            </a:r>
          </a:p>
        </p:txBody>
      </p:sp>
      <p:sp>
        <p:nvSpPr>
          <p:cNvPr id="5" name="Date Placeholder 4"/>
          <p:cNvSpPr>
            <a:spLocks noGrp="1"/>
          </p:cNvSpPr>
          <p:nvPr>
            <p:ph type="dt" sz="half" idx="10"/>
          </p:nvPr>
        </p:nvSpPr>
        <p:spPr/>
        <p:txBody>
          <a:bodyPr/>
          <a:lstStyle/>
          <a:p>
            <a:fld id="{2BCE09D5-FA46-4EC0-A433-A9BFFBEF61EB}"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08EC9-9462-49A0-94E0-C25529CFEFBE}" type="slidenum">
              <a:rPr lang="en-US" smtClean="0"/>
              <a:t>‹#›</a:t>
            </a:fld>
            <a:endParaRPr lang="en-US"/>
          </a:p>
        </p:txBody>
      </p:sp>
    </p:spTree>
    <p:extLst>
      <p:ext uri="{BB962C8B-B14F-4D97-AF65-F5344CB8AC3E}">
        <p14:creationId xmlns:p14="http://schemas.microsoft.com/office/powerpoint/2010/main" val="153014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2BCE09D5-FA46-4EC0-A433-A9BFFBEF61EB}" type="datetimeFigureOut">
              <a:rPr lang="en-US" smtClean="0"/>
              <a:t>1/9/2018</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89808EC9-9462-49A0-94E0-C25529CFEFBE}" type="slidenum">
              <a:rPr lang="en-US" smtClean="0"/>
              <a:t>‹#›</a:t>
            </a:fld>
            <a:endParaRPr lang="en-US"/>
          </a:p>
        </p:txBody>
      </p:sp>
    </p:spTree>
    <p:extLst>
      <p:ext uri="{BB962C8B-B14F-4D97-AF65-F5344CB8AC3E}">
        <p14:creationId xmlns:p14="http://schemas.microsoft.com/office/powerpoint/2010/main" val="1033182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7300" y="1154380"/>
            <a:ext cx="27813000" cy="1862048"/>
          </a:xfrm>
          <a:prstGeom prst="rect">
            <a:avLst/>
          </a:prstGeom>
          <a:noFill/>
        </p:spPr>
        <p:txBody>
          <a:bodyPr wrap="square" rtlCol="0">
            <a:spAutoFit/>
          </a:bodyPr>
          <a:lstStyle/>
          <a:p>
            <a:pPr algn="ctr"/>
            <a:r>
              <a:rPr lang="en-US" sz="11500" dirty="0" smtClean="0">
                <a:solidFill>
                  <a:schemeClr val="tx2">
                    <a:lumMod val="50000"/>
                  </a:schemeClr>
                </a:solidFill>
                <a:latin typeface="Agency FB" panose="020B0503020202020204" pitchFamily="34" charset="0"/>
              </a:rPr>
              <a:t>Genetic Evolution of a Multi-joint Virtual Creature</a:t>
            </a:r>
            <a:endParaRPr lang="en-US" sz="11500" dirty="0">
              <a:solidFill>
                <a:schemeClr val="tx2">
                  <a:lumMod val="50000"/>
                </a:schemeClr>
              </a:solidFill>
              <a:latin typeface="Agency FB" panose="020B0503020202020204" pitchFamily="34" charset="0"/>
            </a:endParaRPr>
          </a:p>
        </p:txBody>
      </p:sp>
      <p:grpSp>
        <p:nvGrpSpPr>
          <p:cNvPr id="13" name="Group 12"/>
          <p:cNvGrpSpPr/>
          <p:nvPr/>
        </p:nvGrpSpPr>
        <p:grpSpPr>
          <a:xfrm>
            <a:off x="1257300" y="5838234"/>
            <a:ext cx="13271500" cy="6195977"/>
            <a:chOff x="1257300" y="5187431"/>
            <a:chExt cx="12344400" cy="5664866"/>
          </a:xfrm>
        </p:grpSpPr>
        <p:sp>
          <p:nvSpPr>
            <p:cNvPr id="8" name="TextBox 7"/>
            <p:cNvSpPr txBox="1"/>
            <p:nvPr/>
          </p:nvSpPr>
          <p:spPr>
            <a:xfrm>
              <a:off x="1257300" y="6209290"/>
              <a:ext cx="12344400" cy="4643007"/>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We defined our own virtual creature in Unity3D to experiment a naïve evolution loosely inspired by Karl Sims virtual creatures [1]. We use a multi joint creature (so-called robotic-arm), with the aim of reaching to a target. This creature has a fixed morphology and its behavior determined by genetic algorithm trying to find the optimal joint angles which takes the end-effector (the end-point of the arm) to the target. The search space is a function of the length of arm from the base to the end-factor in initial position where are angles are zero. The complexity of the problem depends on </a:t>
              </a:r>
            </a:p>
            <a:p>
              <a:pPr marL="91440"/>
              <a:r>
                <a:rPr lang="en-US" sz="3600" dirty="0" smtClean="0">
                  <a:solidFill>
                    <a:schemeClr val="tx2">
                      <a:lumMod val="50000"/>
                    </a:schemeClr>
                  </a:solidFill>
                  <a:latin typeface="Arial Narrow" panose="020B0606020202030204" pitchFamily="34" charset="0"/>
                </a:rPr>
                <a:t>number of joints and search space size.</a:t>
              </a:r>
              <a:endParaRPr lang="en-US" sz="3600" dirty="0">
                <a:solidFill>
                  <a:schemeClr val="tx2">
                    <a:lumMod val="50000"/>
                  </a:schemeClr>
                </a:solidFill>
                <a:latin typeface="Arial Narrow" panose="020B0606020202030204" pitchFamily="34" charset="0"/>
              </a:endParaRPr>
            </a:p>
          </p:txBody>
        </p:sp>
        <p:sp>
          <p:nvSpPr>
            <p:cNvPr id="10" name="TextBox 9"/>
            <p:cNvSpPr txBox="1"/>
            <p:nvPr/>
          </p:nvSpPr>
          <p:spPr>
            <a:xfrm>
              <a:off x="1257300" y="5187431"/>
              <a:ext cx="12344400" cy="844183"/>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INTRODUCTION</a:t>
              </a:r>
              <a:endParaRPr lang="en-US" sz="5400" b="1" spc="600" dirty="0">
                <a:solidFill>
                  <a:schemeClr val="tx2">
                    <a:lumMod val="50000"/>
                  </a:schemeClr>
                </a:solidFill>
                <a:latin typeface="Agency FB" panose="020B0503020202020204" pitchFamily="34" charset="0"/>
              </a:endParaRPr>
            </a:p>
          </p:txBody>
        </p:sp>
      </p:grpSp>
      <p:sp>
        <p:nvSpPr>
          <p:cNvPr id="11" name="TextBox 10"/>
          <p:cNvSpPr txBox="1"/>
          <p:nvPr/>
        </p:nvSpPr>
        <p:spPr>
          <a:xfrm>
            <a:off x="1257300" y="3094362"/>
            <a:ext cx="27812999" cy="1569660"/>
          </a:xfrm>
          <a:prstGeom prst="rect">
            <a:avLst/>
          </a:prstGeom>
          <a:noFill/>
        </p:spPr>
        <p:txBody>
          <a:bodyPr wrap="square" rtlCol="0">
            <a:spAutoFit/>
          </a:bodyPr>
          <a:lstStyle/>
          <a:p>
            <a:pPr algn="ctr"/>
            <a:r>
              <a:rPr lang="en-US" sz="4800" dirty="0" err="1" smtClean="0">
                <a:solidFill>
                  <a:schemeClr val="tx2">
                    <a:lumMod val="50000"/>
                  </a:schemeClr>
                </a:solidFill>
                <a:latin typeface="Agency FB" panose="020B0503020202020204" pitchFamily="34" charset="0"/>
              </a:rPr>
              <a:t>Mahir</a:t>
            </a:r>
            <a:r>
              <a:rPr lang="en-US" sz="4800" dirty="0" smtClean="0">
                <a:solidFill>
                  <a:schemeClr val="tx2">
                    <a:lumMod val="50000"/>
                  </a:schemeClr>
                </a:solidFill>
                <a:latin typeface="Agency FB" panose="020B0503020202020204" pitchFamily="34" charset="0"/>
              </a:rPr>
              <a:t> </a:t>
            </a:r>
            <a:r>
              <a:rPr lang="en-US" sz="4800" dirty="0" err="1" smtClean="0">
                <a:solidFill>
                  <a:schemeClr val="tx2">
                    <a:lumMod val="50000"/>
                  </a:schemeClr>
                </a:solidFill>
                <a:latin typeface="Agency FB" panose="020B0503020202020204" pitchFamily="34" charset="0"/>
              </a:rPr>
              <a:t>Gulzar</a:t>
            </a:r>
            <a:r>
              <a:rPr lang="en-US" sz="4800" dirty="0" smtClean="0">
                <a:solidFill>
                  <a:schemeClr val="tx2">
                    <a:lumMod val="50000"/>
                  </a:schemeClr>
                </a:solidFill>
                <a:latin typeface="Agency FB" panose="020B0503020202020204" pitchFamily="34" charset="0"/>
              </a:rPr>
              <a:t>, Meri </a:t>
            </a:r>
            <a:r>
              <a:rPr lang="en-US" sz="4800" dirty="0" err="1" smtClean="0">
                <a:solidFill>
                  <a:schemeClr val="tx2">
                    <a:lumMod val="50000"/>
                  </a:schemeClr>
                </a:solidFill>
                <a:latin typeface="Agency FB" panose="020B0503020202020204" pitchFamily="34" charset="0"/>
              </a:rPr>
              <a:t>Liis</a:t>
            </a:r>
            <a:r>
              <a:rPr lang="en-US" sz="4800" dirty="0" smtClean="0">
                <a:solidFill>
                  <a:schemeClr val="tx2">
                    <a:lumMod val="50000"/>
                  </a:schemeClr>
                </a:solidFill>
                <a:latin typeface="Agency FB" panose="020B0503020202020204" pitchFamily="34" charset="0"/>
              </a:rPr>
              <a:t> </a:t>
            </a:r>
            <a:r>
              <a:rPr lang="en-US" sz="4800" dirty="0" err="1" smtClean="0">
                <a:solidFill>
                  <a:schemeClr val="tx2">
                    <a:lumMod val="50000"/>
                  </a:schemeClr>
                </a:solidFill>
                <a:latin typeface="Agency FB" panose="020B0503020202020204" pitchFamily="34" charset="0"/>
              </a:rPr>
              <a:t>Treimann</a:t>
            </a:r>
            <a:r>
              <a:rPr lang="en-US" sz="4800" dirty="0" smtClean="0">
                <a:solidFill>
                  <a:schemeClr val="tx2">
                    <a:lumMod val="50000"/>
                  </a:schemeClr>
                </a:solidFill>
                <a:latin typeface="Agency FB" panose="020B0503020202020204" pitchFamily="34" charset="0"/>
              </a:rPr>
              <a:t>, Novin </a:t>
            </a:r>
            <a:r>
              <a:rPr lang="en-US" sz="4800" dirty="0" err="1" smtClean="0">
                <a:solidFill>
                  <a:schemeClr val="tx2">
                    <a:lumMod val="50000"/>
                  </a:schemeClr>
                </a:solidFill>
                <a:latin typeface="Agency FB" panose="020B0503020202020204" pitchFamily="34" charset="0"/>
              </a:rPr>
              <a:t>Shahroudi</a:t>
            </a:r>
            <a:endParaRPr lang="en-US" sz="4800" dirty="0" smtClean="0">
              <a:solidFill>
                <a:schemeClr val="tx2">
                  <a:lumMod val="50000"/>
                </a:schemeClr>
              </a:solidFill>
              <a:latin typeface="Agency FB" panose="020B0503020202020204" pitchFamily="34" charset="0"/>
            </a:endParaRPr>
          </a:p>
          <a:p>
            <a:pPr algn="ctr"/>
            <a:r>
              <a:rPr lang="en-US" sz="4800" dirty="0" smtClean="0">
                <a:solidFill>
                  <a:schemeClr val="tx2">
                    <a:lumMod val="50000"/>
                  </a:schemeClr>
                </a:solidFill>
                <a:latin typeface="Agency FB" panose="020B0503020202020204" pitchFamily="34" charset="0"/>
              </a:rPr>
              <a:t>Institute of Computer Science, University of Tartu</a:t>
            </a:r>
            <a:endParaRPr lang="en-US" sz="4800" dirty="0">
              <a:solidFill>
                <a:schemeClr val="tx2">
                  <a:lumMod val="50000"/>
                </a:schemeClr>
              </a:solidFill>
              <a:latin typeface="Agency FB" panose="020B0503020202020204" pitchFamily="34" charset="0"/>
            </a:endParaRPr>
          </a:p>
        </p:txBody>
      </p:sp>
      <p:grpSp>
        <p:nvGrpSpPr>
          <p:cNvPr id="14" name="Group 13"/>
          <p:cNvGrpSpPr/>
          <p:nvPr/>
        </p:nvGrpSpPr>
        <p:grpSpPr>
          <a:xfrm>
            <a:off x="16002000" y="5838233"/>
            <a:ext cx="13068300" cy="7121960"/>
            <a:chOff x="1257300" y="5893975"/>
            <a:chExt cx="12344400" cy="6511475"/>
          </a:xfrm>
        </p:grpSpPr>
        <p:sp>
          <p:nvSpPr>
            <p:cNvPr id="15" name="TextBox 14"/>
            <p:cNvSpPr txBox="1"/>
            <p:nvPr/>
          </p:nvSpPr>
          <p:spPr>
            <a:xfrm>
              <a:off x="1257300" y="6749423"/>
              <a:ext cx="12344400" cy="5656027"/>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We implemented a genetic algorithm and a random search for comparison. The chromosome consists of real-value genes where each represent one joint. Each joint consists of 3 angles. Possible rotations around x, y, or z axes in 3D space are depicted in Fig. 1. We instantiate the creatures as the population and evolve them using genetic operations at each iteration. transferring elites directly to the next generation we ensure that we are going to be at least as good as previous generation. Using a combination of elites and non-elites for crossover ensures diversity in the offspring. Mutation for elites are done only performed on last genes which represent closer joints to 	the end-effector ensures more diversity around. the 	                    target. This process is depicted in Figure-2.</a:t>
              </a:r>
              <a:endParaRPr lang="en-US" sz="3600" dirty="0">
                <a:solidFill>
                  <a:schemeClr val="tx2">
                    <a:lumMod val="50000"/>
                  </a:schemeClr>
                </a:solidFill>
                <a:latin typeface="Arial Narrow" panose="020B0606020202030204" pitchFamily="34" charset="0"/>
              </a:endParaRPr>
            </a:p>
          </p:txBody>
        </p:sp>
        <p:sp>
          <p:nvSpPr>
            <p:cNvPr id="16" name="TextBox 15"/>
            <p:cNvSpPr txBox="1"/>
            <p:nvPr/>
          </p:nvSpPr>
          <p:spPr>
            <a:xfrm>
              <a:off x="1257300" y="5893975"/>
              <a:ext cx="12344400" cy="844183"/>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METHODS</a:t>
              </a:r>
              <a:endParaRPr lang="en-US" sz="5400" b="1" spc="600" dirty="0">
                <a:solidFill>
                  <a:schemeClr val="tx2">
                    <a:lumMod val="50000"/>
                  </a:schemeClr>
                </a:solidFill>
                <a:latin typeface="Agency FB" panose="020B0503020202020204" pitchFamily="34" charset="0"/>
              </a:endParaRPr>
            </a:p>
          </p:txBody>
        </p:sp>
      </p:grpSp>
      <p:grpSp>
        <p:nvGrpSpPr>
          <p:cNvPr id="30" name="Group 29"/>
          <p:cNvGrpSpPr/>
          <p:nvPr/>
        </p:nvGrpSpPr>
        <p:grpSpPr>
          <a:xfrm>
            <a:off x="1257300" y="15728624"/>
            <a:ext cx="12407900" cy="5352609"/>
            <a:chOff x="1257300" y="17724089"/>
            <a:chExt cx="13908088" cy="4544158"/>
          </a:xfrm>
        </p:grpSpPr>
        <p:sp>
          <p:nvSpPr>
            <p:cNvPr id="18" name="TextBox 17"/>
            <p:cNvSpPr txBox="1"/>
            <p:nvPr/>
          </p:nvSpPr>
          <p:spPr>
            <a:xfrm>
              <a:off x="1257300" y="18897601"/>
              <a:ext cx="13908088" cy="3370646"/>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We could achieve a solution using fixed population </a:t>
              </a:r>
            </a:p>
            <a:p>
              <a:pPr marL="91440"/>
              <a:r>
                <a:rPr lang="en-US" sz="3600" dirty="0" smtClean="0">
                  <a:solidFill>
                    <a:schemeClr val="tx2">
                      <a:lumMod val="50000"/>
                    </a:schemeClr>
                  </a:solidFill>
                  <a:latin typeface="Arial Narrow" panose="020B0606020202030204" pitchFamily="34" charset="0"/>
                </a:rPr>
                <a:t>size of 100 in each generation. </a:t>
              </a:r>
              <a:r>
                <a:rPr lang="en-US" sz="3600" dirty="0" smtClean="0">
                  <a:solidFill>
                    <a:schemeClr val="tx2">
                      <a:lumMod val="50000"/>
                    </a:schemeClr>
                  </a:solidFill>
                  <a:latin typeface="Arial Narrow" panose="020B0606020202030204" pitchFamily="34" charset="0"/>
                </a:rPr>
                <a:t>In our solution elite size to </a:t>
              </a:r>
            </a:p>
            <a:p>
              <a:pPr marL="91440"/>
              <a:r>
                <a:rPr lang="en-US" sz="3600" dirty="0" smtClean="0">
                  <a:solidFill>
                    <a:schemeClr val="tx2">
                      <a:lumMod val="50000"/>
                    </a:schemeClr>
                  </a:solidFill>
                  <a:latin typeface="Arial Narrow" panose="020B0606020202030204" pitchFamily="34" charset="0"/>
                </a:rPr>
                <a:t>transfer directly to the next generation set to 30. Each individual </a:t>
              </a:r>
            </a:p>
            <a:p>
              <a:pPr marL="91440"/>
              <a:r>
                <a:rPr lang="en-US" sz="3600" dirty="0" smtClean="0">
                  <a:solidFill>
                    <a:schemeClr val="tx2">
                      <a:lumMod val="50000"/>
                    </a:schemeClr>
                  </a:solidFill>
                  <a:latin typeface="Arial Narrow" panose="020B0606020202030204" pitchFamily="34" charset="0"/>
                </a:rPr>
                <a:t>may get mutated with a chance of 1% or crossed-over. For the crossover, 40% of the elites used as parents to generate new off-springs. Rest elites crossed over randomly with the rest of the remained population. </a:t>
              </a:r>
              <a:endParaRPr lang="en-US" sz="3600" dirty="0" smtClean="0">
                <a:solidFill>
                  <a:schemeClr val="tx2">
                    <a:lumMod val="50000"/>
                  </a:schemeClr>
                </a:solidFill>
                <a:latin typeface="Arial Narrow" panose="020B0606020202030204" pitchFamily="34" charset="0"/>
              </a:endParaRPr>
            </a:p>
          </p:txBody>
        </p:sp>
        <p:sp>
          <p:nvSpPr>
            <p:cNvPr id="19" name="TextBox 18"/>
            <p:cNvSpPr txBox="1"/>
            <p:nvPr/>
          </p:nvSpPr>
          <p:spPr>
            <a:xfrm>
              <a:off x="1257300" y="17724089"/>
              <a:ext cx="5867400" cy="783871"/>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RESULTS </a:t>
              </a:r>
              <a:endParaRPr lang="en-US" sz="5400" b="1" spc="600" dirty="0">
                <a:solidFill>
                  <a:schemeClr val="tx2">
                    <a:lumMod val="50000"/>
                  </a:schemeClr>
                </a:solidFill>
                <a:latin typeface="Agency FB" panose="020B0503020202020204" pitchFamily="34" charset="0"/>
              </a:endParaRPr>
            </a:p>
          </p:txBody>
        </p:sp>
      </p:grpSp>
      <p:grpSp>
        <p:nvGrpSpPr>
          <p:cNvPr id="24" name="Group 23"/>
          <p:cNvGrpSpPr/>
          <p:nvPr/>
        </p:nvGrpSpPr>
        <p:grpSpPr>
          <a:xfrm>
            <a:off x="1257300" y="35437415"/>
            <a:ext cx="20781358" cy="2317992"/>
            <a:chOff x="1257300" y="5638045"/>
            <a:chExt cx="12344400" cy="2119298"/>
          </a:xfrm>
        </p:grpSpPr>
        <p:sp>
          <p:nvSpPr>
            <p:cNvPr id="25" name="TextBox 24"/>
            <p:cNvSpPr txBox="1"/>
            <p:nvPr/>
          </p:nvSpPr>
          <p:spPr>
            <a:xfrm>
              <a:off x="1257300" y="6659904"/>
              <a:ext cx="12344400" cy="1097439"/>
            </a:xfrm>
            <a:prstGeom prst="rect">
              <a:avLst/>
            </a:prstGeom>
            <a:noFill/>
          </p:spPr>
          <p:txBody>
            <a:bodyPr wrap="square" rtlCol="0">
              <a:spAutoFit/>
            </a:bodyPr>
            <a:lstStyle/>
            <a:p>
              <a:pPr marL="91440" algn="just"/>
              <a:r>
                <a:rPr lang="en-US" sz="3600" dirty="0" smtClean="0">
                  <a:solidFill>
                    <a:schemeClr val="tx2">
                      <a:lumMod val="50000"/>
                    </a:schemeClr>
                  </a:solidFill>
                  <a:latin typeface="Arial Narrow" panose="020B0606020202030204" pitchFamily="34" charset="0"/>
                </a:rPr>
                <a:t>[1] Karl Sims, Evolving virtual creatures, Computer Graphics (</a:t>
              </a:r>
              <a:r>
                <a:rPr lang="en-US" sz="3600" dirty="0" err="1" smtClean="0">
                  <a:solidFill>
                    <a:schemeClr val="tx2">
                      <a:lumMod val="50000"/>
                    </a:schemeClr>
                  </a:solidFill>
                  <a:latin typeface="Arial Narrow" panose="020B0606020202030204" pitchFamily="34" charset="0"/>
                </a:rPr>
                <a:t>Siggraph</a:t>
              </a:r>
              <a:r>
                <a:rPr lang="en-US" sz="3600" dirty="0" smtClean="0">
                  <a:solidFill>
                    <a:schemeClr val="tx2">
                      <a:lumMod val="50000"/>
                    </a:schemeClr>
                  </a:solidFill>
                  <a:latin typeface="Arial Narrow" panose="020B0606020202030204" pitchFamily="34" charset="0"/>
                </a:rPr>
                <a:t> '94 Proceedings), July 1994, pp.15-22.</a:t>
              </a:r>
              <a:endParaRPr lang="en-US" sz="3600" dirty="0" smtClean="0">
                <a:solidFill>
                  <a:schemeClr val="tx2">
                    <a:lumMod val="50000"/>
                  </a:schemeClr>
                </a:solidFill>
                <a:latin typeface="Arial Narrow" panose="020B0606020202030204" pitchFamily="34" charset="0"/>
              </a:endParaRPr>
            </a:p>
            <a:p>
              <a:pPr marL="91440" algn="just"/>
              <a:r>
                <a:rPr lang="en-US" sz="3600" dirty="0" smtClean="0">
                  <a:solidFill>
                    <a:schemeClr val="tx2">
                      <a:lumMod val="50000"/>
                    </a:schemeClr>
                  </a:solidFill>
                  <a:latin typeface="Arial Narrow" panose="020B0606020202030204" pitchFamily="34" charset="0"/>
                </a:rPr>
                <a:t>[2] </a:t>
              </a:r>
              <a:r>
                <a:rPr lang="en-US" sz="3600" dirty="0" smtClean="0">
                  <a:solidFill>
                    <a:schemeClr val="tx2">
                      <a:lumMod val="50000"/>
                    </a:schemeClr>
                  </a:solidFill>
                  <a:latin typeface="Arial Narrow" panose="020B0606020202030204" pitchFamily="34" charset="0"/>
                </a:rPr>
                <a:t>Yuval </a:t>
              </a:r>
              <a:r>
                <a:rPr lang="en-US" sz="3600" dirty="0" err="1" smtClean="0">
                  <a:solidFill>
                    <a:schemeClr val="tx2">
                      <a:lumMod val="50000"/>
                    </a:schemeClr>
                  </a:solidFill>
                  <a:latin typeface="Arial Narrow" panose="020B0606020202030204" pitchFamily="34" charset="0"/>
                </a:rPr>
                <a:t>Davidor</a:t>
              </a:r>
              <a:r>
                <a:rPr lang="en-US" sz="3600" dirty="0" smtClean="0">
                  <a:solidFill>
                    <a:schemeClr val="tx2">
                      <a:lumMod val="50000"/>
                    </a:schemeClr>
                  </a:solidFill>
                  <a:latin typeface="Arial Narrow" panose="020B0606020202030204" pitchFamily="34" charset="0"/>
                </a:rPr>
                <a:t>, Genetic Algorithms and Robotics: A Heuristic Strategy for Optimization. Chapter 1</a:t>
              </a:r>
            </a:p>
          </p:txBody>
        </p:sp>
        <p:sp>
          <p:nvSpPr>
            <p:cNvPr id="26" name="TextBox 25"/>
            <p:cNvSpPr txBox="1"/>
            <p:nvPr/>
          </p:nvSpPr>
          <p:spPr>
            <a:xfrm>
              <a:off x="1257300" y="5638045"/>
              <a:ext cx="12344400" cy="844184"/>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References</a:t>
              </a:r>
              <a:endParaRPr lang="en-US" sz="5400" b="1" spc="600" dirty="0">
                <a:solidFill>
                  <a:schemeClr val="tx2">
                    <a:lumMod val="50000"/>
                  </a:schemeClr>
                </a:solidFill>
                <a:latin typeface="Agency FB" panose="020B0503020202020204" pitchFamily="34" charset="0"/>
              </a:endParaRPr>
            </a:p>
          </p:txBody>
        </p:sp>
      </p:grpSp>
      <p:grpSp>
        <p:nvGrpSpPr>
          <p:cNvPr id="31" name="Group 30"/>
          <p:cNvGrpSpPr/>
          <p:nvPr/>
        </p:nvGrpSpPr>
        <p:grpSpPr>
          <a:xfrm>
            <a:off x="1257300" y="27912269"/>
            <a:ext cx="8610600" cy="5697827"/>
            <a:chOff x="1257300" y="17724089"/>
            <a:chExt cx="8610600" cy="5697827"/>
          </a:xfrm>
        </p:grpSpPr>
        <p:sp>
          <p:nvSpPr>
            <p:cNvPr id="32" name="TextBox 31"/>
            <p:cNvSpPr txBox="1"/>
            <p:nvPr/>
          </p:nvSpPr>
          <p:spPr>
            <a:xfrm>
              <a:off x="1257300" y="18897601"/>
              <a:ext cx="8610600" cy="4524315"/>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Solvability and efficiency [2] of our approach being shown in the results. In further tests we also tried more joints for the creature and our approach showed to be extensible. Yet its efficiency requires further experiments and studies. As a future a Neural Networks maybe employed for dynamic morphology and behavior control.</a:t>
              </a:r>
              <a:endParaRPr lang="en-US" sz="3600" dirty="0">
                <a:solidFill>
                  <a:schemeClr val="tx2">
                    <a:lumMod val="50000"/>
                  </a:schemeClr>
                </a:solidFill>
                <a:latin typeface="Arial Narrow" panose="020B0606020202030204" pitchFamily="34" charset="0"/>
              </a:endParaRPr>
            </a:p>
          </p:txBody>
        </p:sp>
        <p:sp>
          <p:nvSpPr>
            <p:cNvPr id="33" name="TextBox 32"/>
            <p:cNvSpPr txBox="1"/>
            <p:nvPr/>
          </p:nvSpPr>
          <p:spPr>
            <a:xfrm>
              <a:off x="1257300" y="17724089"/>
              <a:ext cx="5867400" cy="923330"/>
            </a:xfrm>
            <a:prstGeom prst="rect">
              <a:avLst/>
            </a:prstGeom>
            <a:noFill/>
            <a:ln w="63500">
              <a:noFill/>
            </a:ln>
          </p:spPr>
          <p:txBody>
            <a:bodyPr wrap="square" rtlCol="0">
              <a:spAutoFit/>
            </a:bodyPr>
            <a:lstStyle/>
            <a:p>
              <a:r>
                <a:rPr lang="en-US" sz="5400" b="1" spc="600" dirty="0" smtClean="0">
                  <a:solidFill>
                    <a:schemeClr val="tx2">
                      <a:lumMod val="50000"/>
                    </a:schemeClr>
                  </a:solidFill>
                  <a:latin typeface="Agency FB" panose="020B0503020202020204" pitchFamily="34" charset="0"/>
                </a:rPr>
                <a:t>CONCLUSION </a:t>
              </a:r>
              <a:endParaRPr lang="en-US" sz="5400" b="1" spc="600" dirty="0">
                <a:solidFill>
                  <a:schemeClr val="tx2">
                    <a:lumMod val="50000"/>
                  </a:schemeClr>
                </a:solidFill>
                <a:latin typeface="Agency FB" panose="020B0503020202020204" pitchFamily="34" charset="0"/>
              </a:endParaRPr>
            </a:p>
          </p:txBody>
        </p:sp>
      </p:gr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200" y="37816544"/>
            <a:ext cx="5562600" cy="2430262"/>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56937" y="33610096"/>
            <a:ext cx="3225826" cy="3225826"/>
          </a:xfrm>
          <a:prstGeom prst="rect">
            <a:avLst/>
          </a:prstGeom>
        </p:spPr>
      </p:pic>
      <p:cxnSp>
        <p:nvCxnSpPr>
          <p:cNvPr id="82" name="Straight Arrow Connector 81"/>
          <p:cNvCxnSpPr/>
          <p:nvPr/>
        </p:nvCxnSpPr>
        <p:spPr>
          <a:xfrm flipV="1">
            <a:off x="12934244" y="29296372"/>
            <a:ext cx="3097212" cy="897026"/>
          </a:xfrm>
          <a:prstGeom prst="straightConnector1">
            <a:avLst/>
          </a:prstGeom>
          <a:ln w="63500" cap="flat" cmpd="sng" algn="ctr">
            <a:solidFill>
              <a:srgbClr val="15FF24">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90" name="Straight Arrow Connector 89"/>
          <p:cNvCxnSpPr/>
          <p:nvPr/>
        </p:nvCxnSpPr>
        <p:spPr>
          <a:xfrm flipV="1">
            <a:off x="16036552" y="29296372"/>
            <a:ext cx="1132091" cy="21430"/>
          </a:xfrm>
          <a:prstGeom prst="straightConnector1">
            <a:avLst/>
          </a:prstGeom>
          <a:ln w="63500" cap="flat" cmpd="sng" algn="ctr">
            <a:solidFill>
              <a:srgbClr val="FF0000">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85" name="Straight Arrow Connector 84"/>
          <p:cNvCxnSpPr/>
          <p:nvPr/>
        </p:nvCxnSpPr>
        <p:spPr>
          <a:xfrm flipH="1" flipV="1">
            <a:off x="16040580" y="29315443"/>
            <a:ext cx="213322" cy="1442552"/>
          </a:xfrm>
          <a:prstGeom prst="straightConnector1">
            <a:avLst/>
          </a:prstGeom>
          <a:ln w="63500" cap="flat" cmpd="sng" algn="ctr">
            <a:solidFill>
              <a:srgbClr val="0000FF">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sp>
        <p:nvSpPr>
          <p:cNvPr id="102" name="Rectangle 101"/>
          <p:cNvSpPr/>
          <p:nvPr/>
        </p:nvSpPr>
        <p:spPr>
          <a:xfrm>
            <a:off x="14029720" y="27223378"/>
            <a:ext cx="4021718" cy="3990120"/>
          </a:xfrm>
          <a:prstGeom prst="rect">
            <a:avLst/>
          </a:prstGeom>
          <a:solidFill>
            <a:schemeClr val="bg1">
              <a:lumMod val="65000"/>
              <a:alpha val="10000"/>
            </a:schemeClr>
          </a:solidFill>
          <a:ln w="63500">
            <a:solidFill>
              <a:schemeClr val="tx2">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03" name="TextBox 102"/>
          <p:cNvSpPr txBox="1"/>
          <p:nvPr/>
        </p:nvSpPr>
        <p:spPr>
          <a:xfrm>
            <a:off x="13884796" y="31340380"/>
            <a:ext cx="6790803" cy="523220"/>
          </a:xfrm>
          <a:prstGeom prst="rect">
            <a:avLst/>
          </a:prstGeom>
          <a:noFill/>
        </p:spPr>
        <p:txBody>
          <a:bodyPr wrap="square" rtlCol="0">
            <a:spAutoFit/>
          </a:bodyPr>
          <a:lstStyle/>
          <a:p>
            <a:r>
              <a:rPr lang="en-US" sz="2800" dirty="0" smtClean="0">
                <a:solidFill>
                  <a:schemeClr val="tx2">
                    <a:lumMod val="50000"/>
                  </a:schemeClr>
                </a:solidFill>
                <a:latin typeface="Arial Narrow" panose="020B0606020202030204" pitchFamily="34" charset="0"/>
              </a:rPr>
              <a:t>Figure 1- Degrees of Freedom for each joint</a:t>
            </a:r>
            <a:endParaRPr lang="en-US" sz="2800" dirty="0">
              <a:solidFill>
                <a:schemeClr val="tx2">
                  <a:lumMod val="50000"/>
                </a:schemeClr>
              </a:solidFill>
              <a:latin typeface="Arial Narrow" panose="020B0606020202030204" pitchFamily="34" charset="0"/>
            </a:endParaRPr>
          </a:p>
        </p:txBody>
      </p:sp>
      <p:sp>
        <p:nvSpPr>
          <p:cNvPr id="106" name="TextBox 105"/>
          <p:cNvSpPr txBox="1"/>
          <p:nvPr/>
        </p:nvSpPr>
        <p:spPr>
          <a:xfrm>
            <a:off x="22025845" y="30600355"/>
            <a:ext cx="6888009" cy="523220"/>
          </a:xfrm>
          <a:prstGeom prst="rect">
            <a:avLst/>
          </a:prstGeom>
          <a:noFill/>
        </p:spPr>
        <p:txBody>
          <a:bodyPr wrap="square" rtlCol="0">
            <a:spAutoFit/>
          </a:bodyPr>
          <a:lstStyle/>
          <a:p>
            <a:pPr algn="ctr"/>
            <a:r>
              <a:rPr lang="en-US" sz="2800" dirty="0" smtClean="0">
                <a:solidFill>
                  <a:schemeClr val="tx2">
                    <a:lumMod val="50000"/>
                  </a:schemeClr>
                </a:solidFill>
                <a:latin typeface="Arial Narrow" panose="020B0606020202030204" pitchFamily="34" charset="0"/>
              </a:rPr>
              <a:t>Figure 2- Flowchart of the evolution algorithm</a:t>
            </a:r>
            <a:endParaRPr lang="en-US" sz="2800" dirty="0">
              <a:solidFill>
                <a:schemeClr val="tx2">
                  <a:lumMod val="50000"/>
                </a:schemeClr>
              </a:solidFill>
              <a:latin typeface="Arial Narrow" panose="020B0606020202030204" pitchFamily="34" charset="0"/>
            </a:endParaRPr>
          </a:p>
        </p:txBody>
      </p:sp>
      <p:cxnSp>
        <p:nvCxnSpPr>
          <p:cNvPr id="45" name="Straight Arrow Connector 44"/>
          <p:cNvCxnSpPr/>
          <p:nvPr/>
        </p:nvCxnSpPr>
        <p:spPr>
          <a:xfrm flipH="1" flipV="1">
            <a:off x="15818133" y="27856179"/>
            <a:ext cx="222446" cy="1459264"/>
          </a:xfrm>
          <a:prstGeom prst="straightConnector1">
            <a:avLst/>
          </a:prstGeom>
          <a:ln w="63500" cap="flat" cmpd="sng" algn="ctr">
            <a:solidFill>
              <a:srgbClr val="0000FF"/>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2" name="Curved Down Arrow 71"/>
          <p:cNvSpPr/>
          <p:nvPr/>
        </p:nvSpPr>
        <p:spPr>
          <a:xfrm>
            <a:off x="15076589" y="28778503"/>
            <a:ext cx="499665" cy="439935"/>
          </a:xfrm>
          <a:prstGeom prst="curvedDownArrow">
            <a:avLst/>
          </a:prstGeom>
          <a:solidFill>
            <a:srgbClr val="FC3F4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4" name="Curved Right Arrow 73"/>
          <p:cNvSpPr/>
          <p:nvPr/>
        </p:nvSpPr>
        <p:spPr>
          <a:xfrm>
            <a:off x="15144061" y="27894181"/>
            <a:ext cx="449262" cy="4797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cxnSp>
        <p:nvCxnSpPr>
          <p:cNvPr id="48" name="Straight Arrow Connector 47"/>
          <p:cNvCxnSpPr/>
          <p:nvPr/>
        </p:nvCxnSpPr>
        <p:spPr>
          <a:xfrm flipH="1">
            <a:off x="15154930" y="29317465"/>
            <a:ext cx="876526" cy="41884"/>
          </a:xfrm>
          <a:prstGeom prst="straightConnector1">
            <a:avLst/>
          </a:prstGeom>
          <a:ln w="63500" cap="flat" cmpd="sng" algn="ctr">
            <a:solidFill>
              <a:srgbClr val="FF0000"/>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108" name="Rectangle 107"/>
          <p:cNvSpPr/>
          <p:nvPr/>
        </p:nvSpPr>
        <p:spPr>
          <a:xfrm>
            <a:off x="22038658" y="20558092"/>
            <a:ext cx="7047901" cy="9635306"/>
          </a:xfrm>
          <a:prstGeom prst="rect">
            <a:avLst/>
          </a:prstGeom>
          <a:solidFill>
            <a:schemeClr val="tx2">
              <a:lumMod val="50000"/>
              <a:alpha val="2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cxnSp>
        <p:nvCxnSpPr>
          <p:cNvPr id="40" name="Straight Arrow Connector 39"/>
          <p:cNvCxnSpPr/>
          <p:nvPr/>
        </p:nvCxnSpPr>
        <p:spPr>
          <a:xfrm flipV="1">
            <a:off x="16040579" y="29047859"/>
            <a:ext cx="1074738" cy="262969"/>
          </a:xfrm>
          <a:prstGeom prst="straightConnector1">
            <a:avLst/>
          </a:prstGeom>
          <a:ln w="63500" cap="flat" cmpd="sng" algn="ctr">
            <a:solidFill>
              <a:srgbClr val="2CCE44"/>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6" name="Curved Up Arrow 75"/>
          <p:cNvSpPr/>
          <p:nvPr/>
        </p:nvSpPr>
        <p:spPr>
          <a:xfrm flipV="1">
            <a:off x="16553342" y="28576585"/>
            <a:ext cx="416131" cy="363573"/>
          </a:xfrm>
          <a:prstGeom prst="curvedUpArrow">
            <a:avLst/>
          </a:prstGeom>
          <a:solidFill>
            <a:srgbClr val="15FF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4973" y="20928913"/>
            <a:ext cx="6245327" cy="8774684"/>
          </a:xfrm>
          <a:prstGeom prst="rect">
            <a:avLst/>
          </a:prstGeom>
        </p:spPr>
      </p:pic>
      <p:sp>
        <p:nvSpPr>
          <p:cNvPr id="113" name="TextBox 112"/>
          <p:cNvSpPr txBox="1"/>
          <p:nvPr/>
        </p:nvSpPr>
        <p:spPr>
          <a:xfrm>
            <a:off x="1257300" y="21079624"/>
            <a:ext cx="4861309" cy="5078313"/>
          </a:xfrm>
          <a:prstGeom prst="rect">
            <a:avLst/>
          </a:prstGeom>
          <a:noFill/>
        </p:spPr>
        <p:txBody>
          <a:bodyPr wrap="square" rtlCol="0">
            <a:spAutoFit/>
          </a:bodyPr>
          <a:lstStyle/>
          <a:p>
            <a:pPr marL="91440"/>
            <a:r>
              <a:rPr lang="en-US" sz="3600" dirty="0" smtClean="0">
                <a:solidFill>
                  <a:schemeClr val="tx2">
                    <a:lumMod val="50000"/>
                  </a:schemeClr>
                </a:solidFill>
                <a:latin typeface="Arial Narrow" panose="020B0606020202030204" pitchFamily="34" charset="0"/>
              </a:rPr>
              <a:t>For a given target we repeated 14 trials. The average best fitness showed in Figure 3. Also the average number of iterations required to reach to a solution was 36. Out of 14 trials 3 of them required more than 100 iterations.</a:t>
            </a:r>
            <a:endParaRPr lang="en-US" sz="3600" dirty="0" smtClean="0">
              <a:solidFill>
                <a:schemeClr val="tx2">
                  <a:lumMod val="50000"/>
                </a:schemeClr>
              </a:solidFill>
              <a:latin typeface="Arial Narrow" panose="020B0606020202030204" pitchFamily="34" charset="0"/>
            </a:endParaRPr>
          </a:p>
        </p:txBody>
      </p:sp>
      <p:pic>
        <p:nvPicPr>
          <p:cNvPr id="114" name="Picture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0887" y="20863265"/>
            <a:ext cx="8613174" cy="4833122"/>
          </a:xfrm>
          <a:prstGeom prst="rect">
            <a:avLst/>
          </a:prstGeom>
        </p:spPr>
      </p:pic>
      <p:sp>
        <p:nvSpPr>
          <p:cNvPr id="115" name="TextBox 114"/>
          <p:cNvSpPr txBox="1"/>
          <p:nvPr/>
        </p:nvSpPr>
        <p:spPr>
          <a:xfrm>
            <a:off x="7957987" y="25865057"/>
            <a:ext cx="6482469" cy="523220"/>
          </a:xfrm>
          <a:prstGeom prst="rect">
            <a:avLst/>
          </a:prstGeom>
          <a:noFill/>
        </p:spPr>
        <p:txBody>
          <a:bodyPr wrap="square" rtlCol="0">
            <a:spAutoFit/>
          </a:bodyPr>
          <a:lstStyle/>
          <a:p>
            <a:r>
              <a:rPr lang="en-US" sz="2800" dirty="0" smtClean="0">
                <a:solidFill>
                  <a:schemeClr val="tx2">
                    <a:lumMod val="50000"/>
                  </a:schemeClr>
                </a:solidFill>
                <a:latin typeface="Arial Narrow" panose="020B0606020202030204" pitchFamily="34" charset="0"/>
              </a:rPr>
              <a:t>Figure 3- Degrees of Freedom for each joint</a:t>
            </a:r>
            <a:endParaRPr lang="en-US" sz="2800" dirty="0">
              <a:solidFill>
                <a:schemeClr val="tx2">
                  <a:lumMod val="50000"/>
                </a:schemeClr>
              </a:solidFill>
              <a:latin typeface="Arial Narrow" panose="020B0606020202030204" pitchFamily="34" charset="0"/>
            </a:endParaRPr>
          </a:p>
        </p:txBody>
      </p:sp>
    </p:spTree>
    <p:extLst>
      <p:ext uri="{BB962C8B-B14F-4D97-AF65-F5344CB8AC3E}">
        <p14:creationId xmlns:p14="http://schemas.microsoft.com/office/powerpoint/2010/main" val="1867297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257300" y="1154380"/>
            <a:ext cx="27813000" cy="1862048"/>
          </a:xfrm>
          <a:prstGeom prst="rect">
            <a:avLst/>
          </a:prstGeom>
          <a:noFill/>
        </p:spPr>
        <p:txBody>
          <a:bodyPr wrap="square" rtlCol="0">
            <a:spAutoFit/>
          </a:bodyPr>
          <a:lstStyle/>
          <a:p>
            <a:pPr algn="ctr"/>
            <a:r>
              <a:rPr lang="en-US" sz="11500" dirty="0" smtClean="0">
                <a:solidFill>
                  <a:schemeClr val="bg1">
                    <a:lumMod val="95000"/>
                  </a:schemeClr>
                </a:solidFill>
                <a:latin typeface="Agency FB" panose="020B0503020202020204" pitchFamily="34" charset="0"/>
              </a:rPr>
              <a:t>Genetic Evolution of a Multi-joint Virtual Creature</a:t>
            </a:r>
            <a:endParaRPr lang="en-US" sz="11500" dirty="0">
              <a:solidFill>
                <a:schemeClr val="bg1">
                  <a:lumMod val="95000"/>
                </a:schemeClr>
              </a:solidFill>
              <a:latin typeface="Agency FB" panose="020B0503020202020204" pitchFamily="34" charset="0"/>
            </a:endParaRPr>
          </a:p>
        </p:txBody>
      </p:sp>
      <p:grpSp>
        <p:nvGrpSpPr>
          <p:cNvPr id="13" name="Group 12"/>
          <p:cNvGrpSpPr/>
          <p:nvPr/>
        </p:nvGrpSpPr>
        <p:grpSpPr>
          <a:xfrm>
            <a:off x="1257300" y="5838234"/>
            <a:ext cx="13271500" cy="6749975"/>
            <a:chOff x="1257300" y="5187431"/>
            <a:chExt cx="12344400" cy="6171376"/>
          </a:xfrm>
        </p:grpSpPr>
        <p:sp>
          <p:nvSpPr>
            <p:cNvPr id="8" name="TextBox 7"/>
            <p:cNvSpPr txBox="1"/>
            <p:nvPr/>
          </p:nvSpPr>
          <p:spPr>
            <a:xfrm>
              <a:off x="1257300" y="6209290"/>
              <a:ext cx="12344400" cy="5149517"/>
            </a:xfrm>
            <a:prstGeom prst="rect">
              <a:avLst/>
            </a:prstGeom>
            <a:noFill/>
          </p:spPr>
          <p:txBody>
            <a:bodyPr wrap="square" rtlCol="0">
              <a:spAutoFit/>
            </a:bodyPr>
            <a:lstStyle/>
            <a:p>
              <a:pPr marL="91440"/>
              <a:r>
                <a:rPr lang="en-US" sz="3600" dirty="0" smtClean="0">
                  <a:solidFill>
                    <a:schemeClr val="bg1">
                      <a:lumMod val="95000"/>
                    </a:schemeClr>
                  </a:solidFill>
                  <a:latin typeface="Arial Narrow" panose="020B0606020202030204" pitchFamily="34" charset="0"/>
                </a:rPr>
                <a:t>We defined our own virtual creature to experiment its evolution. We use a multi joint creature (so-called robotic-arm), with the aim of reaching a target. We try to find optimal joint angles which reach the end-effector (the end-point of the arm) to the target. The search space is a function of the length of arms from base to end-factor in initial position where are angles are zero. The complexity of the problem depends on number of joints and search space size. Evolutionary algorithms are known to be a good approximation for search and optimization problems. We use Genetic Algorithm </a:t>
              </a:r>
            </a:p>
            <a:p>
              <a:pPr marL="91440"/>
              <a:r>
                <a:rPr lang="en-US" sz="3600" dirty="0" smtClean="0">
                  <a:solidFill>
                    <a:schemeClr val="bg1">
                      <a:lumMod val="95000"/>
                    </a:schemeClr>
                  </a:solidFill>
                  <a:latin typeface="Arial Narrow" panose="020B0606020202030204" pitchFamily="34" charset="0"/>
                </a:rPr>
                <a:t>to find joint angles which minimizes distance of </a:t>
              </a:r>
            </a:p>
            <a:p>
              <a:pPr marL="91440"/>
              <a:r>
                <a:rPr lang="en-US" sz="3600" dirty="0" smtClean="0">
                  <a:solidFill>
                    <a:schemeClr val="bg1">
                      <a:lumMod val="95000"/>
                    </a:schemeClr>
                  </a:solidFill>
                  <a:latin typeface="Arial Narrow" panose="020B0606020202030204" pitchFamily="34" charset="0"/>
                </a:rPr>
                <a:t>end-effector to the target.</a:t>
              </a:r>
              <a:endParaRPr lang="en-US" sz="3600" dirty="0">
                <a:solidFill>
                  <a:schemeClr val="bg1">
                    <a:lumMod val="95000"/>
                  </a:schemeClr>
                </a:solidFill>
                <a:latin typeface="Arial Narrow" panose="020B0606020202030204" pitchFamily="34" charset="0"/>
              </a:endParaRPr>
            </a:p>
          </p:txBody>
        </p:sp>
        <p:sp>
          <p:nvSpPr>
            <p:cNvPr id="10" name="TextBox 9"/>
            <p:cNvSpPr txBox="1"/>
            <p:nvPr/>
          </p:nvSpPr>
          <p:spPr>
            <a:xfrm>
              <a:off x="1257300" y="5187431"/>
              <a:ext cx="12344400" cy="844183"/>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INTRODUCTION</a:t>
              </a:r>
              <a:endParaRPr lang="en-US" sz="5400" b="1" spc="600" dirty="0">
                <a:solidFill>
                  <a:schemeClr val="bg1">
                    <a:lumMod val="95000"/>
                  </a:schemeClr>
                </a:solidFill>
                <a:latin typeface="Agency FB" panose="020B0503020202020204" pitchFamily="34" charset="0"/>
              </a:endParaRPr>
            </a:p>
          </p:txBody>
        </p:sp>
      </p:grpSp>
      <p:sp>
        <p:nvSpPr>
          <p:cNvPr id="11" name="TextBox 10"/>
          <p:cNvSpPr txBox="1"/>
          <p:nvPr/>
        </p:nvSpPr>
        <p:spPr>
          <a:xfrm>
            <a:off x="1257300" y="3094362"/>
            <a:ext cx="27812999" cy="1569660"/>
          </a:xfrm>
          <a:prstGeom prst="rect">
            <a:avLst/>
          </a:prstGeom>
          <a:noFill/>
        </p:spPr>
        <p:txBody>
          <a:bodyPr wrap="square" rtlCol="0">
            <a:spAutoFit/>
          </a:bodyPr>
          <a:lstStyle/>
          <a:p>
            <a:pPr algn="ctr"/>
            <a:r>
              <a:rPr lang="en-US" sz="4800" dirty="0" err="1" smtClean="0">
                <a:solidFill>
                  <a:schemeClr val="bg1">
                    <a:lumMod val="95000"/>
                  </a:schemeClr>
                </a:solidFill>
                <a:latin typeface="Agency FB" panose="020B0503020202020204" pitchFamily="34" charset="0"/>
              </a:rPr>
              <a:t>Mahir</a:t>
            </a:r>
            <a:r>
              <a:rPr lang="en-US" sz="4800" dirty="0" smtClean="0">
                <a:solidFill>
                  <a:schemeClr val="bg1">
                    <a:lumMod val="95000"/>
                  </a:schemeClr>
                </a:solidFill>
                <a:latin typeface="Agency FB" panose="020B0503020202020204" pitchFamily="34" charset="0"/>
              </a:rPr>
              <a:t> </a:t>
            </a:r>
            <a:r>
              <a:rPr lang="en-US" sz="4800" dirty="0" err="1" smtClean="0">
                <a:solidFill>
                  <a:schemeClr val="bg1">
                    <a:lumMod val="95000"/>
                  </a:schemeClr>
                </a:solidFill>
                <a:latin typeface="Agency FB" panose="020B0503020202020204" pitchFamily="34" charset="0"/>
              </a:rPr>
              <a:t>Gulzar</a:t>
            </a:r>
            <a:r>
              <a:rPr lang="en-US" sz="4800" dirty="0" smtClean="0">
                <a:solidFill>
                  <a:schemeClr val="bg1">
                    <a:lumMod val="95000"/>
                  </a:schemeClr>
                </a:solidFill>
                <a:latin typeface="Agency FB" panose="020B0503020202020204" pitchFamily="34" charset="0"/>
              </a:rPr>
              <a:t>, Meri </a:t>
            </a:r>
            <a:r>
              <a:rPr lang="en-US" sz="4800" dirty="0" err="1" smtClean="0">
                <a:solidFill>
                  <a:schemeClr val="bg1">
                    <a:lumMod val="95000"/>
                  </a:schemeClr>
                </a:solidFill>
                <a:latin typeface="Agency FB" panose="020B0503020202020204" pitchFamily="34" charset="0"/>
              </a:rPr>
              <a:t>Liis</a:t>
            </a:r>
            <a:r>
              <a:rPr lang="en-US" sz="4800" dirty="0" smtClean="0">
                <a:solidFill>
                  <a:schemeClr val="bg1">
                    <a:lumMod val="95000"/>
                  </a:schemeClr>
                </a:solidFill>
                <a:latin typeface="Agency FB" panose="020B0503020202020204" pitchFamily="34" charset="0"/>
              </a:rPr>
              <a:t> </a:t>
            </a:r>
            <a:r>
              <a:rPr lang="en-US" sz="4800" dirty="0" err="1" smtClean="0">
                <a:solidFill>
                  <a:schemeClr val="bg1">
                    <a:lumMod val="95000"/>
                  </a:schemeClr>
                </a:solidFill>
                <a:latin typeface="Agency FB" panose="020B0503020202020204" pitchFamily="34" charset="0"/>
              </a:rPr>
              <a:t>Treimann</a:t>
            </a:r>
            <a:r>
              <a:rPr lang="en-US" sz="4800" dirty="0" smtClean="0">
                <a:solidFill>
                  <a:schemeClr val="bg1">
                    <a:lumMod val="95000"/>
                  </a:schemeClr>
                </a:solidFill>
                <a:latin typeface="Agency FB" panose="020B0503020202020204" pitchFamily="34" charset="0"/>
              </a:rPr>
              <a:t>, Novin </a:t>
            </a:r>
            <a:r>
              <a:rPr lang="en-US" sz="4800" dirty="0" err="1" smtClean="0">
                <a:solidFill>
                  <a:schemeClr val="bg1">
                    <a:lumMod val="95000"/>
                  </a:schemeClr>
                </a:solidFill>
                <a:latin typeface="Agency FB" panose="020B0503020202020204" pitchFamily="34" charset="0"/>
              </a:rPr>
              <a:t>Shahroudi</a:t>
            </a:r>
            <a:endParaRPr lang="en-US" sz="4800" dirty="0" smtClean="0">
              <a:solidFill>
                <a:schemeClr val="bg1">
                  <a:lumMod val="95000"/>
                </a:schemeClr>
              </a:solidFill>
              <a:latin typeface="Agency FB" panose="020B0503020202020204" pitchFamily="34" charset="0"/>
            </a:endParaRPr>
          </a:p>
          <a:p>
            <a:pPr algn="ctr"/>
            <a:r>
              <a:rPr lang="en-US" sz="4800" dirty="0" smtClean="0">
                <a:solidFill>
                  <a:schemeClr val="bg1">
                    <a:lumMod val="95000"/>
                  </a:schemeClr>
                </a:solidFill>
                <a:latin typeface="Agency FB" panose="020B0503020202020204" pitchFamily="34" charset="0"/>
              </a:rPr>
              <a:t>Institute of Computer Science, University of Tartu</a:t>
            </a:r>
            <a:endParaRPr lang="en-US" sz="4800" dirty="0">
              <a:solidFill>
                <a:schemeClr val="bg1">
                  <a:lumMod val="95000"/>
                </a:schemeClr>
              </a:solidFill>
              <a:latin typeface="Agency FB" panose="020B0503020202020204" pitchFamily="34" charset="0"/>
            </a:endParaRPr>
          </a:p>
        </p:txBody>
      </p:sp>
      <p:grpSp>
        <p:nvGrpSpPr>
          <p:cNvPr id="14" name="Group 13"/>
          <p:cNvGrpSpPr/>
          <p:nvPr/>
        </p:nvGrpSpPr>
        <p:grpSpPr>
          <a:xfrm>
            <a:off x="16002000" y="5838233"/>
            <a:ext cx="13068300" cy="7121960"/>
            <a:chOff x="1257300" y="5893975"/>
            <a:chExt cx="12344400" cy="6511475"/>
          </a:xfrm>
        </p:grpSpPr>
        <p:sp>
          <p:nvSpPr>
            <p:cNvPr id="15" name="TextBox 14"/>
            <p:cNvSpPr txBox="1"/>
            <p:nvPr/>
          </p:nvSpPr>
          <p:spPr>
            <a:xfrm>
              <a:off x="1257300" y="6749423"/>
              <a:ext cx="12344400" cy="5656027"/>
            </a:xfrm>
            <a:prstGeom prst="rect">
              <a:avLst/>
            </a:prstGeom>
            <a:noFill/>
          </p:spPr>
          <p:txBody>
            <a:bodyPr wrap="square" rtlCol="0">
              <a:spAutoFit/>
            </a:bodyPr>
            <a:lstStyle/>
            <a:p>
              <a:pPr marL="91440"/>
              <a:r>
                <a:rPr lang="en-US" sz="3600" dirty="0" smtClean="0">
                  <a:solidFill>
                    <a:schemeClr val="bg1">
                      <a:lumMod val="95000"/>
                    </a:schemeClr>
                  </a:solidFill>
                  <a:latin typeface="Arial Narrow" panose="020B0606020202030204" pitchFamily="34" charset="0"/>
                </a:rPr>
                <a:t>We implemented a genetic algorithm and a random search for comparison. The chromosome consists of real-value genes where each represent one joint. Each joint consists of 3 angles. Rotations around x, y, or z axes in 3D space. We instantiate multi-joint creatures as the population and evolve them using genetic operations at each iteration. transferring elites directly to the next generation we ensure that we are going to be at least as good as previous generation. We use a combination of elites and non-elites for crossover for more diversity in the offspring. Mutation for elites are done only performed on last genes which represent closer joints to the end-effector.           </a:t>
              </a:r>
            </a:p>
            <a:p>
              <a:pPr marL="91440"/>
              <a:r>
                <a:rPr lang="en-US" sz="3600" dirty="0">
                  <a:solidFill>
                    <a:schemeClr val="bg1">
                      <a:lumMod val="95000"/>
                    </a:schemeClr>
                  </a:solidFill>
                  <a:latin typeface="Arial Narrow" panose="020B0606020202030204" pitchFamily="34" charset="0"/>
                </a:rPr>
                <a:t>	</a:t>
              </a:r>
              <a:r>
                <a:rPr lang="en-US" sz="3600" dirty="0" smtClean="0">
                  <a:solidFill>
                    <a:schemeClr val="bg1">
                      <a:lumMod val="95000"/>
                    </a:schemeClr>
                  </a:solidFill>
                  <a:latin typeface="Arial Narrow" panose="020B0606020202030204" pitchFamily="34" charset="0"/>
                </a:rPr>
                <a:t>This ensures more diversity around the target. This 		process is depicted in Figure-2.</a:t>
              </a:r>
              <a:endParaRPr lang="en-US" sz="3600" dirty="0">
                <a:solidFill>
                  <a:schemeClr val="bg1">
                    <a:lumMod val="95000"/>
                  </a:schemeClr>
                </a:solidFill>
                <a:latin typeface="Arial Narrow" panose="020B0606020202030204" pitchFamily="34" charset="0"/>
              </a:endParaRPr>
            </a:p>
          </p:txBody>
        </p:sp>
        <p:sp>
          <p:nvSpPr>
            <p:cNvPr id="16" name="TextBox 15"/>
            <p:cNvSpPr txBox="1"/>
            <p:nvPr/>
          </p:nvSpPr>
          <p:spPr>
            <a:xfrm>
              <a:off x="1257300" y="5893975"/>
              <a:ext cx="12344400" cy="844183"/>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METHODS</a:t>
              </a:r>
              <a:endParaRPr lang="en-US" sz="5400" b="1" spc="600" dirty="0">
                <a:solidFill>
                  <a:schemeClr val="bg1">
                    <a:lumMod val="95000"/>
                  </a:schemeClr>
                </a:solidFill>
                <a:latin typeface="Agency FB" panose="020B0503020202020204" pitchFamily="34" charset="0"/>
              </a:endParaRPr>
            </a:p>
          </p:txBody>
        </p:sp>
      </p:grpSp>
      <p:grpSp>
        <p:nvGrpSpPr>
          <p:cNvPr id="30" name="Group 29"/>
          <p:cNvGrpSpPr/>
          <p:nvPr/>
        </p:nvGrpSpPr>
        <p:grpSpPr>
          <a:xfrm>
            <a:off x="1225550" y="17251564"/>
            <a:ext cx="13908088" cy="9230594"/>
            <a:chOff x="1257300" y="17724089"/>
            <a:chExt cx="13908088" cy="7836415"/>
          </a:xfrm>
        </p:grpSpPr>
        <p:sp>
          <p:nvSpPr>
            <p:cNvPr id="18" name="TextBox 17"/>
            <p:cNvSpPr txBox="1"/>
            <p:nvPr/>
          </p:nvSpPr>
          <p:spPr>
            <a:xfrm>
              <a:off x="1257300" y="18897601"/>
              <a:ext cx="13908088" cy="6662903"/>
            </a:xfrm>
            <a:prstGeom prst="rect">
              <a:avLst/>
            </a:prstGeom>
            <a:noFill/>
          </p:spPr>
          <p:txBody>
            <a:bodyPr wrap="square" rtlCol="0">
              <a:spAutoFit/>
            </a:bodyPr>
            <a:lstStyle/>
            <a:p>
              <a:pPr marL="91440"/>
              <a:r>
                <a:rPr lang="en-US" sz="3600" b="1" dirty="0">
                  <a:solidFill>
                    <a:schemeClr val="bg1">
                      <a:lumMod val="95000"/>
                    </a:schemeClr>
                  </a:solidFill>
                  <a:latin typeface="Arial Narrow" panose="020B0606020202030204" pitchFamily="34" charset="0"/>
                </a:rPr>
                <a:t>Lorem Ipsum</a:t>
              </a:r>
              <a:r>
                <a:rPr lang="en-US" sz="3600" dirty="0">
                  <a:solidFill>
                    <a:schemeClr val="bg1">
                      <a:lumMod val="95000"/>
                    </a:schemeClr>
                  </a:solidFill>
                  <a:latin typeface="Arial Narrow" panose="020B0606020202030204" pitchFamily="34" charset="0"/>
                </a:rPr>
                <a:t> is simply dummy text of the printing and </a:t>
              </a:r>
              <a:endParaRPr lang="en-US" sz="3600" dirty="0" smtClean="0">
                <a:solidFill>
                  <a:schemeClr val="bg1">
                    <a:lumMod val="95000"/>
                  </a:schemeClr>
                </a:solidFill>
                <a:latin typeface="Arial Narrow" panose="020B0606020202030204" pitchFamily="34" charset="0"/>
              </a:endParaRPr>
            </a:p>
            <a:p>
              <a:pPr marL="91440"/>
              <a:r>
                <a:rPr lang="en-US" sz="3600" dirty="0" smtClean="0">
                  <a:solidFill>
                    <a:schemeClr val="bg1">
                      <a:lumMod val="95000"/>
                    </a:schemeClr>
                  </a:solidFill>
                  <a:latin typeface="Arial Narrow" panose="020B0606020202030204" pitchFamily="34" charset="0"/>
                </a:rPr>
                <a:t>typesetting </a:t>
              </a:r>
              <a:r>
                <a:rPr lang="en-US" sz="3600" dirty="0">
                  <a:solidFill>
                    <a:schemeClr val="bg1">
                      <a:lumMod val="95000"/>
                    </a:schemeClr>
                  </a:solidFill>
                  <a:latin typeface="Arial Narrow" panose="020B0606020202030204" pitchFamily="34" charset="0"/>
                </a:rPr>
                <a:t>industry. Lorem Ipsum has been the industry's standard </a:t>
              </a:r>
              <a:endParaRPr lang="en-US" sz="3600" dirty="0" smtClean="0">
                <a:solidFill>
                  <a:schemeClr val="bg1">
                    <a:lumMod val="95000"/>
                  </a:schemeClr>
                </a:solidFill>
                <a:latin typeface="Arial Narrow" panose="020B0606020202030204" pitchFamily="34" charset="0"/>
              </a:endParaRPr>
            </a:p>
            <a:p>
              <a:pPr marL="91440"/>
              <a:r>
                <a:rPr lang="en-US" sz="3600" dirty="0" smtClean="0">
                  <a:solidFill>
                    <a:schemeClr val="bg1">
                      <a:lumMod val="95000"/>
                    </a:schemeClr>
                  </a:solidFill>
                  <a:latin typeface="Arial Narrow" panose="020B0606020202030204" pitchFamily="34" charset="0"/>
                </a:rPr>
                <a:t>dummy </a:t>
              </a:r>
              <a:r>
                <a:rPr lang="en-US" sz="3600" dirty="0">
                  <a:solidFill>
                    <a:schemeClr val="bg1">
                      <a:lumMod val="95000"/>
                    </a:schemeClr>
                  </a:solidFill>
                  <a:latin typeface="Arial Narrow" panose="020B0606020202030204" pitchFamily="34" charset="0"/>
                </a:rPr>
                <a:t>text ever since the 1500s, when an unknown printer took a galley of type and scrambled it to make a type specimen book. It has survived not only five centuries, but also the leap into electronic typesetting, remaining essentially unchanged. It was </a:t>
              </a:r>
              <a:r>
                <a:rPr lang="en-US" sz="3600" dirty="0" err="1">
                  <a:solidFill>
                    <a:schemeClr val="bg1">
                      <a:lumMod val="95000"/>
                    </a:schemeClr>
                  </a:solidFill>
                  <a:latin typeface="Arial Narrow" panose="020B0606020202030204" pitchFamily="34" charset="0"/>
                </a:rPr>
                <a:t>popularised</a:t>
              </a:r>
              <a:r>
                <a:rPr lang="en-US" sz="3600" dirty="0">
                  <a:solidFill>
                    <a:schemeClr val="bg1">
                      <a:lumMod val="95000"/>
                    </a:schemeClr>
                  </a:solidFill>
                  <a:latin typeface="Arial Narrow" panose="020B0606020202030204" pitchFamily="34" charset="0"/>
                </a:rPr>
                <a:t> in the 1960s with the release of </a:t>
              </a:r>
              <a:r>
                <a:rPr lang="en-US" sz="3600" dirty="0" err="1">
                  <a:solidFill>
                    <a:schemeClr val="bg1">
                      <a:lumMod val="95000"/>
                    </a:schemeClr>
                  </a:solidFill>
                  <a:latin typeface="Arial Narrow" panose="020B0606020202030204" pitchFamily="34" charset="0"/>
                </a:rPr>
                <a:t>Letraset</a:t>
              </a:r>
              <a:r>
                <a:rPr lang="en-US" sz="3600" dirty="0">
                  <a:solidFill>
                    <a:schemeClr val="bg1">
                      <a:lumMod val="95000"/>
                    </a:schemeClr>
                  </a:solidFill>
                  <a:latin typeface="Arial Narrow" panose="020B0606020202030204" pitchFamily="34" charset="0"/>
                </a:rPr>
                <a:t> sheets containing </a:t>
              </a:r>
              <a:r>
                <a:rPr lang="en-US" sz="3600" dirty="0" smtClean="0">
                  <a:solidFill>
                    <a:schemeClr val="bg1">
                      <a:lumMod val="95000"/>
                    </a:schemeClr>
                  </a:solidFill>
                  <a:latin typeface="Arial Narrow" panose="020B0606020202030204" pitchFamily="34" charset="0"/>
                </a:rPr>
                <a:t>Lorem software like Aldus PageMaker. </a:t>
              </a:r>
            </a:p>
            <a:p>
              <a:pPr marL="91440"/>
              <a:r>
                <a:rPr lang="en-US" sz="3600" dirty="0" smtClean="0">
                  <a:solidFill>
                    <a:schemeClr val="bg1">
                      <a:lumMod val="95000"/>
                    </a:schemeClr>
                  </a:solidFill>
                  <a:latin typeface="Arial Narrow" panose="020B0606020202030204" pitchFamily="34" charset="0"/>
                </a:rPr>
                <a:t>scrambled it to make a type specimen book. It has survived not only five centuries, but also the leap into electronic typesetting, remaining essentially unchanged. It was </a:t>
              </a:r>
              <a:r>
                <a:rPr lang="en-US" sz="3600" dirty="0" err="1" smtClean="0">
                  <a:solidFill>
                    <a:schemeClr val="bg1">
                      <a:lumMod val="95000"/>
                    </a:schemeClr>
                  </a:solidFill>
                  <a:latin typeface="Arial Narrow" panose="020B0606020202030204" pitchFamily="34" charset="0"/>
                </a:rPr>
                <a:t>popularised</a:t>
              </a:r>
              <a:r>
                <a:rPr lang="en-US" sz="3600" dirty="0" smtClean="0">
                  <a:solidFill>
                    <a:schemeClr val="bg1">
                      <a:lumMod val="95000"/>
                    </a:schemeClr>
                  </a:solidFill>
                  <a:latin typeface="Arial Narrow" panose="020B0606020202030204" pitchFamily="34" charset="0"/>
                </a:rPr>
                <a:t> in the 1960s with the release of </a:t>
              </a:r>
              <a:r>
                <a:rPr lang="en-US" sz="3600" dirty="0" err="1" smtClean="0">
                  <a:solidFill>
                    <a:schemeClr val="bg1">
                      <a:lumMod val="95000"/>
                    </a:schemeClr>
                  </a:solidFill>
                  <a:latin typeface="Arial Narrow" panose="020B0606020202030204" pitchFamily="34" charset="0"/>
                </a:rPr>
                <a:t>Letraset</a:t>
              </a:r>
              <a:r>
                <a:rPr lang="en-US" sz="3600" dirty="0" smtClean="0">
                  <a:solidFill>
                    <a:schemeClr val="bg1">
                      <a:lumMod val="95000"/>
                    </a:schemeClr>
                  </a:solidFill>
                  <a:latin typeface="Arial Narrow" panose="020B0606020202030204" pitchFamily="34" charset="0"/>
                </a:rPr>
                <a:t> sheets containing Lorem software like Aldus PageMaker. It was </a:t>
              </a:r>
              <a:r>
                <a:rPr lang="en-US" sz="3600" dirty="0" err="1" smtClean="0">
                  <a:solidFill>
                    <a:schemeClr val="bg1">
                      <a:lumMod val="95000"/>
                    </a:schemeClr>
                  </a:solidFill>
                  <a:latin typeface="Arial Narrow" panose="020B0606020202030204" pitchFamily="34" charset="0"/>
                </a:rPr>
                <a:t>popularised</a:t>
              </a:r>
              <a:r>
                <a:rPr lang="en-US" sz="3600" dirty="0" smtClean="0">
                  <a:solidFill>
                    <a:schemeClr val="bg1">
                      <a:lumMod val="95000"/>
                    </a:schemeClr>
                  </a:solidFill>
                  <a:latin typeface="Arial Narrow" panose="020B0606020202030204" pitchFamily="34" charset="0"/>
                </a:rPr>
                <a:t> in the 1960s with the release of </a:t>
              </a:r>
              <a:r>
                <a:rPr lang="en-US" sz="3600" dirty="0" err="1" smtClean="0">
                  <a:solidFill>
                    <a:schemeClr val="bg1">
                      <a:lumMod val="95000"/>
                    </a:schemeClr>
                  </a:solidFill>
                  <a:latin typeface="Arial Narrow" panose="020B0606020202030204" pitchFamily="34" charset="0"/>
                </a:rPr>
                <a:t>Letraset</a:t>
              </a:r>
              <a:r>
                <a:rPr lang="en-US" sz="3600" dirty="0" smtClean="0">
                  <a:solidFill>
                    <a:schemeClr val="bg1">
                      <a:lumMod val="95000"/>
                    </a:schemeClr>
                  </a:solidFill>
                  <a:latin typeface="Arial Narrow" panose="020B0606020202030204" pitchFamily="34" charset="0"/>
                </a:rPr>
                <a:t> sheets containing Lorem software like Aldus PageMaker. It was </a:t>
              </a:r>
              <a:r>
                <a:rPr lang="en-US" sz="3600" dirty="0" err="1" smtClean="0">
                  <a:solidFill>
                    <a:schemeClr val="bg1">
                      <a:lumMod val="95000"/>
                    </a:schemeClr>
                  </a:solidFill>
                  <a:latin typeface="Arial Narrow" panose="020B0606020202030204" pitchFamily="34" charset="0"/>
                </a:rPr>
                <a:t>popularised</a:t>
              </a:r>
              <a:r>
                <a:rPr lang="en-US" sz="3600" dirty="0" smtClean="0">
                  <a:solidFill>
                    <a:schemeClr val="bg1">
                      <a:lumMod val="95000"/>
                    </a:schemeClr>
                  </a:solidFill>
                  <a:latin typeface="Arial Narrow" panose="020B0606020202030204" pitchFamily="34" charset="0"/>
                </a:rPr>
                <a:t> in the 1960s with the release of </a:t>
              </a:r>
              <a:r>
                <a:rPr lang="en-US" sz="3600" dirty="0" err="1" smtClean="0">
                  <a:solidFill>
                    <a:schemeClr val="bg1">
                      <a:lumMod val="95000"/>
                    </a:schemeClr>
                  </a:solidFill>
                  <a:latin typeface="Arial Narrow" panose="020B0606020202030204" pitchFamily="34" charset="0"/>
                </a:rPr>
                <a:t>Letraset</a:t>
              </a:r>
              <a:r>
                <a:rPr lang="en-US" sz="3600" dirty="0" smtClean="0">
                  <a:solidFill>
                    <a:schemeClr val="bg1">
                      <a:lumMod val="95000"/>
                    </a:schemeClr>
                  </a:solidFill>
                  <a:latin typeface="Arial Narrow" panose="020B0606020202030204" pitchFamily="34" charset="0"/>
                </a:rPr>
                <a:t> sheets containing Lorem software like Aldus PageMaker. </a:t>
              </a:r>
            </a:p>
          </p:txBody>
        </p:sp>
        <p:sp>
          <p:nvSpPr>
            <p:cNvPr id="19" name="TextBox 18"/>
            <p:cNvSpPr txBox="1"/>
            <p:nvPr/>
          </p:nvSpPr>
          <p:spPr>
            <a:xfrm>
              <a:off x="1257300" y="17724089"/>
              <a:ext cx="5867400" cy="783871"/>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RESULTS </a:t>
              </a:r>
              <a:endParaRPr lang="en-US" sz="5400" b="1" spc="600" dirty="0">
                <a:solidFill>
                  <a:schemeClr val="bg1">
                    <a:lumMod val="95000"/>
                  </a:schemeClr>
                </a:solidFill>
                <a:latin typeface="Agency FB" panose="020B0503020202020204" pitchFamily="34" charset="0"/>
              </a:endParaRPr>
            </a:p>
          </p:txBody>
        </p:sp>
      </p:grpSp>
      <p:grpSp>
        <p:nvGrpSpPr>
          <p:cNvPr id="24" name="Group 23"/>
          <p:cNvGrpSpPr/>
          <p:nvPr/>
        </p:nvGrpSpPr>
        <p:grpSpPr>
          <a:xfrm>
            <a:off x="1257300" y="34944555"/>
            <a:ext cx="13271500" cy="2871989"/>
            <a:chOff x="1257300" y="5187431"/>
            <a:chExt cx="12344400" cy="2625807"/>
          </a:xfrm>
        </p:grpSpPr>
        <p:sp>
          <p:nvSpPr>
            <p:cNvPr id="25" name="TextBox 24"/>
            <p:cNvSpPr txBox="1"/>
            <p:nvPr/>
          </p:nvSpPr>
          <p:spPr>
            <a:xfrm>
              <a:off x="1257300" y="6209290"/>
              <a:ext cx="12344400" cy="1603948"/>
            </a:xfrm>
            <a:prstGeom prst="rect">
              <a:avLst/>
            </a:prstGeom>
            <a:noFill/>
          </p:spPr>
          <p:txBody>
            <a:bodyPr wrap="square" rtlCol="0">
              <a:spAutoFit/>
            </a:bodyPr>
            <a:lstStyle/>
            <a:p>
              <a:pPr marL="91440" algn="just"/>
              <a:r>
                <a:rPr lang="en-US" sz="3600" dirty="0" smtClean="0">
                  <a:solidFill>
                    <a:schemeClr val="bg1">
                      <a:lumMod val="95000"/>
                    </a:schemeClr>
                  </a:solidFill>
                  <a:latin typeface="Arial Narrow" panose="020B0606020202030204" pitchFamily="34" charset="0"/>
                </a:rPr>
                <a:t>[1]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endParaRPr lang="en-US" sz="3600" dirty="0" smtClean="0">
                <a:solidFill>
                  <a:schemeClr val="bg1">
                    <a:lumMod val="95000"/>
                  </a:schemeClr>
                </a:solidFill>
                <a:latin typeface="Arial Narrow" panose="020B0606020202030204" pitchFamily="34" charset="0"/>
              </a:endParaRPr>
            </a:p>
            <a:p>
              <a:pPr marL="91440" algn="just"/>
              <a:r>
                <a:rPr lang="en-US" sz="3600" dirty="0" smtClean="0">
                  <a:solidFill>
                    <a:schemeClr val="bg1">
                      <a:lumMod val="95000"/>
                    </a:schemeClr>
                  </a:solidFill>
                  <a:latin typeface="Arial Narrow" panose="020B0606020202030204" pitchFamily="34" charset="0"/>
                </a:rPr>
                <a:t>[2]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endParaRPr lang="en-US" sz="3600" dirty="0" smtClean="0">
                <a:solidFill>
                  <a:schemeClr val="bg1">
                    <a:lumMod val="95000"/>
                  </a:schemeClr>
                </a:solidFill>
                <a:latin typeface="Arial Narrow" panose="020B0606020202030204" pitchFamily="34" charset="0"/>
              </a:endParaRPr>
            </a:p>
            <a:p>
              <a:pPr marL="91440" algn="just"/>
              <a:r>
                <a:rPr lang="en-US" sz="3600" dirty="0" smtClean="0">
                  <a:solidFill>
                    <a:schemeClr val="bg1">
                      <a:lumMod val="95000"/>
                    </a:schemeClr>
                  </a:solidFill>
                  <a:latin typeface="Arial Narrow" panose="020B0606020202030204" pitchFamily="34" charset="0"/>
                </a:rPr>
                <a:t>[3]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r>
                <a:rPr lang="en-US" sz="3600" dirty="0" smtClean="0">
                  <a:solidFill>
                    <a:schemeClr val="bg1">
                      <a:lumMod val="95000"/>
                    </a:schemeClr>
                  </a:solidFill>
                  <a:latin typeface="Arial Narrow" panose="020B0606020202030204" pitchFamily="34" charset="0"/>
                </a:rPr>
                <a:t> </a:t>
              </a:r>
              <a:r>
                <a:rPr lang="en-US" sz="3600" dirty="0" err="1" smtClean="0">
                  <a:solidFill>
                    <a:schemeClr val="bg1">
                      <a:lumMod val="95000"/>
                    </a:schemeClr>
                  </a:solidFill>
                  <a:latin typeface="Arial Narrow" panose="020B0606020202030204" pitchFamily="34" charset="0"/>
                </a:rPr>
                <a:t>Abcabc</a:t>
              </a:r>
              <a:endParaRPr lang="en-US" sz="3600" dirty="0">
                <a:solidFill>
                  <a:schemeClr val="bg1">
                    <a:lumMod val="95000"/>
                  </a:schemeClr>
                </a:solidFill>
                <a:latin typeface="Arial Narrow" panose="020B0606020202030204" pitchFamily="34" charset="0"/>
              </a:endParaRPr>
            </a:p>
          </p:txBody>
        </p:sp>
        <p:sp>
          <p:nvSpPr>
            <p:cNvPr id="26" name="TextBox 25"/>
            <p:cNvSpPr txBox="1"/>
            <p:nvPr/>
          </p:nvSpPr>
          <p:spPr>
            <a:xfrm>
              <a:off x="1257300" y="5187431"/>
              <a:ext cx="12344400" cy="844184"/>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References</a:t>
              </a:r>
              <a:endParaRPr lang="en-US" sz="5400" b="1" spc="600" dirty="0">
                <a:solidFill>
                  <a:schemeClr val="bg1">
                    <a:lumMod val="95000"/>
                  </a:schemeClr>
                </a:solidFill>
                <a:latin typeface="Agency FB" panose="020B0503020202020204" pitchFamily="34" charset="0"/>
              </a:endParaRPr>
            </a:p>
          </p:txBody>
        </p:sp>
      </p:grpSp>
      <p:grpSp>
        <p:nvGrpSpPr>
          <p:cNvPr id="31" name="Group 30"/>
          <p:cNvGrpSpPr/>
          <p:nvPr/>
        </p:nvGrpSpPr>
        <p:grpSpPr>
          <a:xfrm>
            <a:off x="1257300" y="27912269"/>
            <a:ext cx="8610600" cy="5697827"/>
            <a:chOff x="1257300" y="17724089"/>
            <a:chExt cx="8610600" cy="5697827"/>
          </a:xfrm>
        </p:grpSpPr>
        <p:sp>
          <p:nvSpPr>
            <p:cNvPr id="32" name="TextBox 31"/>
            <p:cNvSpPr txBox="1"/>
            <p:nvPr/>
          </p:nvSpPr>
          <p:spPr>
            <a:xfrm>
              <a:off x="1257300" y="18897601"/>
              <a:ext cx="8610600" cy="4524315"/>
            </a:xfrm>
            <a:prstGeom prst="rect">
              <a:avLst/>
            </a:prstGeom>
            <a:noFill/>
          </p:spPr>
          <p:txBody>
            <a:bodyPr wrap="square" rtlCol="0">
              <a:spAutoFit/>
            </a:bodyPr>
            <a:lstStyle/>
            <a:p>
              <a:pPr marL="91440"/>
              <a:r>
                <a:rPr lang="en-US" sz="3600" b="1" dirty="0">
                  <a:solidFill>
                    <a:schemeClr val="bg1">
                      <a:lumMod val="95000"/>
                    </a:schemeClr>
                  </a:solidFill>
                  <a:latin typeface="Arial Narrow" panose="020B0606020202030204" pitchFamily="34" charset="0"/>
                </a:rPr>
                <a:t>Lorem Ipsum</a:t>
              </a:r>
              <a:r>
                <a:rPr lang="en-US" sz="3600" dirty="0">
                  <a:solidFill>
                    <a:schemeClr val="bg1">
                      <a:lumMod val="95000"/>
                    </a:schemeClr>
                  </a:solidFill>
                  <a:latin typeface="Arial Narrow" panose="020B0606020202030204" pitchFamily="34" charset="0"/>
                </a:rPr>
                <a:t> is simply dummy text of the printing and typesetting industry. Lorem Ipsum has been the industry's standard dummy text ever since the 1500s, when an unknown printer took a galley of type and scrambled it to make a type specimen book. It has survived not only five centuries, </a:t>
              </a:r>
              <a:r>
                <a:rPr lang="en-US" sz="3600" dirty="0" smtClean="0">
                  <a:solidFill>
                    <a:schemeClr val="bg1">
                      <a:lumMod val="95000"/>
                    </a:schemeClr>
                  </a:solidFill>
                  <a:latin typeface="Arial Narrow" panose="020B0606020202030204" pitchFamily="34" charset="0"/>
                </a:rPr>
                <a:t>book. It has survived not only five centuries, book. It has survived not only five centuries, </a:t>
              </a:r>
              <a:endParaRPr lang="en-US" sz="3600" dirty="0">
                <a:solidFill>
                  <a:schemeClr val="bg1">
                    <a:lumMod val="95000"/>
                  </a:schemeClr>
                </a:solidFill>
                <a:latin typeface="Arial Narrow" panose="020B0606020202030204" pitchFamily="34" charset="0"/>
              </a:endParaRPr>
            </a:p>
          </p:txBody>
        </p:sp>
        <p:sp>
          <p:nvSpPr>
            <p:cNvPr id="33" name="TextBox 32"/>
            <p:cNvSpPr txBox="1"/>
            <p:nvPr/>
          </p:nvSpPr>
          <p:spPr>
            <a:xfrm>
              <a:off x="1257300" y="17724089"/>
              <a:ext cx="5867400" cy="923330"/>
            </a:xfrm>
            <a:prstGeom prst="rect">
              <a:avLst/>
            </a:prstGeom>
            <a:noFill/>
            <a:ln w="63500">
              <a:noFill/>
            </a:ln>
          </p:spPr>
          <p:txBody>
            <a:bodyPr wrap="square" rtlCol="0">
              <a:spAutoFit/>
            </a:bodyPr>
            <a:lstStyle/>
            <a:p>
              <a:r>
                <a:rPr lang="en-US" sz="5400" b="1" spc="600" dirty="0" smtClean="0">
                  <a:solidFill>
                    <a:schemeClr val="bg1">
                      <a:lumMod val="95000"/>
                    </a:schemeClr>
                  </a:solidFill>
                  <a:latin typeface="Agency FB" panose="020B0503020202020204" pitchFamily="34" charset="0"/>
                </a:rPr>
                <a:t>CONCLUSION </a:t>
              </a:r>
              <a:endParaRPr lang="en-US" sz="5400" b="1" spc="600" dirty="0">
                <a:solidFill>
                  <a:schemeClr val="bg1">
                    <a:lumMod val="95000"/>
                  </a:schemeClr>
                </a:solidFill>
                <a:latin typeface="Agency FB" panose="020B0503020202020204" pitchFamily="34" charset="0"/>
              </a:endParaRPr>
            </a:p>
          </p:txBody>
        </p:sp>
      </p:gr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200" y="37816544"/>
            <a:ext cx="5562600" cy="2430262"/>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56937" y="33610096"/>
            <a:ext cx="3225826" cy="3225826"/>
          </a:xfrm>
          <a:prstGeom prst="rect">
            <a:avLst/>
          </a:prstGeom>
        </p:spPr>
      </p:pic>
      <p:cxnSp>
        <p:nvCxnSpPr>
          <p:cNvPr id="82" name="Straight Arrow Connector 81"/>
          <p:cNvCxnSpPr/>
          <p:nvPr/>
        </p:nvCxnSpPr>
        <p:spPr>
          <a:xfrm flipV="1">
            <a:off x="12934244" y="29296372"/>
            <a:ext cx="3097212" cy="897026"/>
          </a:xfrm>
          <a:prstGeom prst="straightConnector1">
            <a:avLst/>
          </a:prstGeom>
          <a:ln w="63500" cap="flat" cmpd="sng" algn="ctr">
            <a:solidFill>
              <a:srgbClr val="15FF24">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90" name="Straight Arrow Connector 89"/>
          <p:cNvCxnSpPr/>
          <p:nvPr/>
        </p:nvCxnSpPr>
        <p:spPr>
          <a:xfrm flipV="1">
            <a:off x="16036552" y="29296372"/>
            <a:ext cx="1132091" cy="21430"/>
          </a:xfrm>
          <a:prstGeom prst="straightConnector1">
            <a:avLst/>
          </a:prstGeom>
          <a:ln w="63500" cap="flat" cmpd="sng" algn="ctr">
            <a:solidFill>
              <a:srgbClr val="FF0000">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cxnSp>
        <p:nvCxnSpPr>
          <p:cNvPr id="85" name="Straight Arrow Connector 84"/>
          <p:cNvCxnSpPr/>
          <p:nvPr/>
        </p:nvCxnSpPr>
        <p:spPr>
          <a:xfrm flipH="1" flipV="1">
            <a:off x="16040580" y="29315443"/>
            <a:ext cx="213322" cy="1442552"/>
          </a:xfrm>
          <a:prstGeom prst="straightConnector1">
            <a:avLst/>
          </a:prstGeom>
          <a:ln w="63500" cap="flat" cmpd="sng" algn="ctr">
            <a:solidFill>
              <a:srgbClr val="0000FF">
                <a:alpha val="50000"/>
              </a:srgbClr>
            </a:solidFill>
            <a:prstDash val="solid"/>
            <a:miter lim="800000"/>
            <a:headEnd type="none" w="lg" len="med"/>
            <a:tailEnd type="none" w="med" len="lg"/>
          </a:ln>
        </p:spPr>
        <p:style>
          <a:lnRef idx="0">
            <a:scrgbClr r="0" g="0" b="0"/>
          </a:lnRef>
          <a:fillRef idx="0">
            <a:scrgbClr r="0" g="0" b="0"/>
          </a:fillRef>
          <a:effectRef idx="0">
            <a:scrgbClr r="0" g="0" b="0"/>
          </a:effectRef>
          <a:fontRef idx="minor">
            <a:schemeClr val="tx1"/>
          </a:fontRef>
        </p:style>
      </p:cxnSp>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4973" y="20928913"/>
            <a:ext cx="6245327" cy="8774684"/>
          </a:xfrm>
          <a:prstGeom prst="rect">
            <a:avLst/>
          </a:prstGeom>
        </p:spPr>
      </p:pic>
      <p:sp>
        <p:nvSpPr>
          <p:cNvPr id="102" name="Rectangle 101"/>
          <p:cNvSpPr/>
          <p:nvPr/>
        </p:nvSpPr>
        <p:spPr>
          <a:xfrm>
            <a:off x="14029720" y="27223378"/>
            <a:ext cx="4021718" cy="3990120"/>
          </a:xfrm>
          <a:prstGeom prst="rect">
            <a:avLst/>
          </a:prstGeom>
          <a:solidFill>
            <a:schemeClr val="bg1">
              <a:lumMod val="65000"/>
              <a:alpha val="10000"/>
            </a:schemeClr>
          </a:solidFill>
          <a:ln w="63500">
            <a:solidFill>
              <a:schemeClr val="tx2">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03" name="TextBox 102"/>
          <p:cNvSpPr txBox="1"/>
          <p:nvPr/>
        </p:nvSpPr>
        <p:spPr>
          <a:xfrm>
            <a:off x="13884797" y="31340380"/>
            <a:ext cx="5435600" cy="430887"/>
          </a:xfrm>
          <a:prstGeom prst="rect">
            <a:avLst/>
          </a:prstGeom>
          <a:noFill/>
        </p:spPr>
        <p:txBody>
          <a:bodyPr wrap="square" rtlCol="0">
            <a:spAutoFit/>
          </a:bodyPr>
          <a:lstStyle/>
          <a:p>
            <a:r>
              <a:rPr lang="en-US" sz="2200" dirty="0" smtClean="0">
                <a:solidFill>
                  <a:schemeClr val="bg1">
                    <a:lumMod val="95000"/>
                  </a:schemeClr>
                </a:solidFill>
                <a:latin typeface="Arial Narrow" panose="020B0606020202030204" pitchFamily="34" charset="0"/>
              </a:rPr>
              <a:t>Figure 1- Degrees of Freedom for each joint</a:t>
            </a:r>
            <a:endParaRPr lang="en-US" sz="2200" dirty="0">
              <a:solidFill>
                <a:schemeClr val="bg1">
                  <a:lumMod val="95000"/>
                </a:schemeClr>
              </a:solidFill>
              <a:latin typeface="Arial Narrow" panose="020B0606020202030204" pitchFamily="34" charset="0"/>
            </a:endParaRPr>
          </a:p>
        </p:txBody>
      </p:sp>
      <p:sp>
        <p:nvSpPr>
          <p:cNvPr id="106" name="TextBox 105"/>
          <p:cNvSpPr txBox="1"/>
          <p:nvPr/>
        </p:nvSpPr>
        <p:spPr>
          <a:xfrm>
            <a:off x="22824973" y="29977059"/>
            <a:ext cx="5435600" cy="430887"/>
          </a:xfrm>
          <a:prstGeom prst="rect">
            <a:avLst/>
          </a:prstGeom>
          <a:noFill/>
        </p:spPr>
        <p:txBody>
          <a:bodyPr wrap="square" rtlCol="0">
            <a:spAutoFit/>
          </a:bodyPr>
          <a:lstStyle/>
          <a:p>
            <a:pPr algn="ctr"/>
            <a:r>
              <a:rPr lang="en-US" sz="2200" dirty="0" smtClean="0">
                <a:solidFill>
                  <a:schemeClr val="bg1">
                    <a:lumMod val="95000"/>
                  </a:schemeClr>
                </a:solidFill>
                <a:latin typeface="Arial Narrow" panose="020B0606020202030204" pitchFamily="34" charset="0"/>
              </a:rPr>
              <a:t>Figure 2- Flowchart of the evolution algorithm</a:t>
            </a:r>
            <a:endParaRPr lang="en-US" sz="2200" dirty="0">
              <a:solidFill>
                <a:schemeClr val="bg1">
                  <a:lumMod val="95000"/>
                </a:schemeClr>
              </a:solidFill>
              <a:latin typeface="Arial Narrow" panose="020B0606020202030204" pitchFamily="34" charset="0"/>
            </a:endParaRPr>
          </a:p>
        </p:txBody>
      </p:sp>
      <p:cxnSp>
        <p:nvCxnSpPr>
          <p:cNvPr id="45" name="Straight Arrow Connector 44"/>
          <p:cNvCxnSpPr/>
          <p:nvPr/>
        </p:nvCxnSpPr>
        <p:spPr>
          <a:xfrm flipH="1" flipV="1">
            <a:off x="15818133" y="27856179"/>
            <a:ext cx="222446" cy="1459264"/>
          </a:xfrm>
          <a:prstGeom prst="straightConnector1">
            <a:avLst/>
          </a:prstGeom>
          <a:ln w="63500" cap="flat" cmpd="sng" algn="ctr">
            <a:solidFill>
              <a:srgbClr val="0000FF"/>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2" name="Curved Down Arrow 71"/>
          <p:cNvSpPr/>
          <p:nvPr/>
        </p:nvSpPr>
        <p:spPr>
          <a:xfrm>
            <a:off x="15076589" y="28778503"/>
            <a:ext cx="499665" cy="439935"/>
          </a:xfrm>
          <a:prstGeom prst="curvedDownArrow">
            <a:avLst/>
          </a:prstGeom>
          <a:solidFill>
            <a:srgbClr val="FC3F44"/>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74" name="Curved Right Arrow 73"/>
          <p:cNvSpPr/>
          <p:nvPr/>
        </p:nvSpPr>
        <p:spPr>
          <a:xfrm>
            <a:off x="15144061" y="27894181"/>
            <a:ext cx="449262" cy="4797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48" name="Straight Arrow Connector 47"/>
          <p:cNvCxnSpPr/>
          <p:nvPr/>
        </p:nvCxnSpPr>
        <p:spPr>
          <a:xfrm flipH="1">
            <a:off x="15154930" y="29317465"/>
            <a:ext cx="876526" cy="41884"/>
          </a:xfrm>
          <a:prstGeom prst="straightConnector1">
            <a:avLst/>
          </a:prstGeom>
          <a:ln w="63500" cap="flat" cmpd="sng" algn="ctr">
            <a:solidFill>
              <a:srgbClr val="FF0000"/>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cxnSp>
        <p:nvCxnSpPr>
          <p:cNvPr id="40" name="Straight Arrow Connector 39"/>
          <p:cNvCxnSpPr/>
          <p:nvPr/>
        </p:nvCxnSpPr>
        <p:spPr>
          <a:xfrm flipV="1">
            <a:off x="16040579" y="29047859"/>
            <a:ext cx="1074738" cy="262969"/>
          </a:xfrm>
          <a:prstGeom prst="straightConnector1">
            <a:avLst/>
          </a:prstGeom>
          <a:ln w="63500" cap="flat" cmpd="sng" algn="ctr">
            <a:solidFill>
              <a:srgbClr val="15FF24"/>
            </a:solidFill>
            <a:prstDash val="solid"/>
            <a:miter lim="800000"/>
            <a:headEnd type="none" w="lg" len="med"/>
            <a:tailEnd type="triangle" w="med" len="lg"/>
          </a:ln>
        </p:spPr>
        <p:style>
          <a:lnRef idx="0">
            <a:scrgbClr r="0" g="0" b="0"/>
          </a:lnRef>
          <a:fillRef idx="0">
            <a:scrgbClr r="0" g="0" b="0"/>
          </a:fillRef>
          <a:effectRef idx="0">
            <a:scrgbClr r="0" g="0" b="0"/>
          </a:effectRef>
          <a:fontRef idx="minor">
            <a:schemeClr val="tx1"/>
          </a:fontRef>
        </p:style>
      </p:cxnSp>
      <p:sp>
        <p:nvSpPr>
          <p:cNvPr id="76" name="Curved Up Arrow 75"/>
          <p:cNvSpPr/>
          <p:nvPr/>
        </p:nvSpPr>
        <p:spPr>
          <a:xfrm flipV="1">
            <a:off x="16553342" y="28576585"/>
            <a:ext cx="416131" cy="363573"/>
          </a:xfrm>
          <a:prstGeom prst="curvedUpArrow">
            <a:avLst/>
          </a:prstGeom>
          <a:solidFill>
            <a:srgbClr val="15FF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Tree>
    <p:extLst>
      <p:ext uri="{BB962C8B-B14F-4D97-AF65-F5344CB8AC3E}">
        <p14:creationId xmlns:p14="http://schemas.microsoft.com/office/powerpoint/2010/main" val="1174975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TotalTime>
  <Words>826</Words>
  <Application>Microsoft Office PowerPoint</Application>
  <PresentationFormat>Custom</PresentationFormat>
  <Paragraphs>45</Paragraphs>
  <Slides>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Agency FB</vt:lpstr>
      <vt:lpstr>Arial</vt:lpstr>
      <vt:lpstr>Arial Narrow</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Novin</dc:creator>
  <cp:lastModifiedBy>Novin</cp:lastModifiedBy>
  <cp:revision>34</cp:revision>
  <dcterms:created xsi:type="dcterms:W3CDTF">2018-01-09T08:43:34Z</dcterms:created>
  <dcterms:modified xsi:type="dcterms:W3CDTF">2018-01-09T22:09:50Z</dcterms:modified>
</cp:coreProperties>
</file>