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1" autoAdjust="0"/>
  </p:normalViewPr>
  <p:slideViewPr>
    <p:cSldViewPr snapToGrid="0">
      <p:cViewPr varScale="1">
        <p:scale>
          <a:sx n="113" d="100"/>
          <a:sy n="113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92120-5785-4CDB-AF78-006D27A7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E9B7C-4836-4EB1-91C1-B4A1A677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A7EC0-5F5B-4C87-8CFC-294E0418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F0339-2D02-4332-BEF7-94B5E29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D83C2-E7A9-4336-A81B-AF4614B8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B7638-0F43-4C4B-B2B8-93BA6DFB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F7258B-7425-4B8C-B5D9-5218C2D19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0CB88-22AC-4EA0-BF83-49D6ADCD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931328-4586-45AB-9F23-F623A3C0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49CF6E-CAEC-4910-9732-FFAFDAA2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4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3D628F-B0A5-491A-8C2A-54AC889FE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F63E6F-4C5C-4BB3-8ECA-F0A06BEBF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A3408-C69E-40AF-A35B-83003302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69EA2-62A3-4F78-A443-38875E57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D75780-14E0-49D1-B933-C774E7EC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B8A4-4D2D-4779-B698-2686A1BC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D96AE-5241-41D1-BEEE-36C9A31B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A5061-1994-4BC9-A3CE-8024D5B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79631-B0FA-4934-9260-CEA9AAA6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8F0BA-E748-47A0-99F2-BE70E237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29CE8-9111-43DC-8710-6B0A6D5C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36931F-9031-4CEC-B4F4-B796E372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5ED78-902F-46AA-9403-5A1A0ABE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E754E-B587-47E8-939E-CE51361D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38358-38BE-44AA-B92D-451972F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BAD1F-C7B9-498F-842E-F9FFEF66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2705D-A025-419D-83D6-DB18D2A6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179BED-BBD0-486D-9324-620B81882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FA4B88-C4E1-4244-B760-B81B63F0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C5BCB2-4DF6-40D0-B506-F8EB457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D39CB-8799-44B4-8E9F-3FA208E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9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A7024-F556-47F8-8F49-09CA9D6A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A19A5A-77BE-4B42-BDD7-B91AFB0E6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9D6637-4592-4B62-9675-70C9085E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AE17B1-D1C6-49CA-ADBD-6E3E07352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FB30CB-9A18-4749-B60A-5200E67B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88802A-FD97-447F-BEFF-CB83C9AE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3BB5E7-DE75-4AFF-9357-A8336D8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8DDF9-D25B-4E43-A2DE-BB9FE51C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1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604-641E-4432-8DD5-2E14A38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113249-D59D-47B3-B834-C394E977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77ADC5-D801-4545-AC84-B29A59E9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3DFB49-1923-4FCF-8F88-6FC3AAE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4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6D1F7E-97E7-4019-A996-63CA6424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F6B7D7-E23F-4ECB-AB10-0783B704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7A9AB-AE55-4012-BAF3-F08CC2A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5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F2E9F-1432-4830-8AED-1C566AC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82953-C4C3-454D-BF57-54002334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D2A23A-4CFE-4FE1-BC37-517A4C5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9273C5-9531-4289-ACA7-47BDE0D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79819-D0B3-4093-8CC0-F2BC4C86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71D0F7-178C-47DF-8CFB-D3BF49D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B8159-096E-40E7-A8D7-3CC02744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01B568-D438-42A1-B244-E363CEF8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D1F947-8115-4351-87B7-C0AD0399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74E5F-DA5D-4680-9FEE-01C2F588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003EA-B816-4C49-BC0B-8AD0FCAC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4238B7-8630-4F18-9B16-D02173D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28B037-D1AD-4B04-B1E7-A7F85F94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54914F-F0E4-4975-8335-4D2B29DF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9D86A-CC1E-4A91-B66C-D705454FA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F07-C379-4834-94EF-F192A144AD5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D9AE3C-FD15-48EA-81FA-1FA9EFC40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C503DA-CEDF-4168-9562-D2D9F124C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9066-40AB-43D9-A165-87BC4C2A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DBD35-1BD4-4D98-9803-921388848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Learning Algorithms for</a:t>
            </a:r>
            <a:br>
              <a:rPr lang="en-US" altLang="zh-TW" dirty="0"/>
            </a:br>
            <a:r>
              <a:rPr lang="en-US" altLang="zh-TW" dirty="0"/>
              <a:t>SPECT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B4E42-C783-4CE6-BFAA-2BFE3337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107302002</a:t>
            </a:r>
            <a:r>
              <a:rPr lang="zh-TW" altLang="en-US" dirty="0"/>
              <a:t> 張致中 金融四</a:t>
            </a:r>
          </a:p>
        </p:txBody>
      </p:sp>
    </p:spTree>
    <p:extLst>
      <p:ext uri="{BB962C8B-B14F-4D97-AF65-F5344CB8AC3E}">
        <p14:creationId xmlns:p14="http://schemas.microsoft.com/office/powerpoint/2010/main" val="27079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DA3E1-6122-47A7-A1FF-33E2AEE9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mechanism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3F8ACBD-E3A2-484A-B509-FEE85206C483}"/>
              </a:ext>
            </a:extLst>
          </p:cNvPr>
          <p:cNvSpPr/>
          <p:nvPr/>
        </p:nvSpPr>
        <p:spPr>
          <a:xfrm>
            <a:off x="126994" y="2667000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Initialize model</a:t>
            </a:r>
            <a:endParaRPr lang="zh-TW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5555D6D-32A9-423B-B615-C267C981CFA9}"/>
              </a:ext>
            </a:extLst>
          </p:cNvPr>
          <p:cNvSpPr/>
          <p:nvPr/>
        </p:nvSpPr>
        <p:spPr>
          <a:xfrm>
            <a:off x="1777994" y="266699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 = Obtaining</a:t>
            </a:r>
          </a:p>
          <a:p>
            <a:pPr algn="ctr"/>
            <a:r>
              <a:rPr lang="en-US" altLang="zh-TW" sz="1200" dirty="0"/>
              <a:t>LTS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45D27C3-7934-49BB-B530-F3471BB67A2B}"/>
              </a:ext>
            </a:extLst>
          </p:cNvPr>
          <p:cNvSpPr/>
          <p:nvPr/>
        </p:nvSpPr>
        <p:spPr>
          <a:xfrm>
            <a:off x="3428994" y="2666999"/>
            <a:ext cx="1176867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N&lt;n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9FB8763-490D-4834-B899-C3C073485DD0}"/>
              </a:ext>
            </a:extLst>
          </p:cNvPr>
          <p:cNvSpPr/>
          <p:nvPr/>
        </p:nvSpPr>
        <p:spPr>
          <a:xfrm>
            <a:off x="3428994" y="173645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F2BF9A-025F-43DF-84F1-96A506AD1A7C}"/>
              </a:ext>
            </a:extLst>
          </p:cNvPr>
          <p:cNvSpPr/>
          <p:nvPr/>
        </p:nvSpPr>
        <p:spPr>
          <a:xfrm>
            <a:off x="5079994" y="2666999"/>
            <a:ext cx="1784040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model params &gt; n</a:t>
            </a:r>
            <a:endParaRPr lang="zh-TW" altLang="en-US" sz="12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9186368-4647-4A6A-8926-438A861D64A4}"/>
              </a:ext>
            </a:extLst>
          </p:cNvPr>
          <p:cNvSpPr/>
          <p:nvPr/>
        </p:nvSpPr>
        <p:spPr>
          <a:xfrm>
            <a:off x="7338167" y="266699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Save W</a:t>
            </a:r>
            <a:endParaRPr lang="zh-TW" altLang="en-US" sz="12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7ECB17-8DB8-4FEE-8E8F-894DF17FD319}"/>
              </a:ext>
            </a:extLst>
          </p:cNvPr>
          <p:cNvSpPr/>
          <p:nvPr/>
        </p:nvSpPr>
        <p:spPr>
          <a:xfrm>
            <a:off x="8989167" y="266699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Weight-tuning</a:t>
            </a:r>
            <a:endParaRPr lang="zh-TW" altLang="en-US" sz="12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299A85C-1C7E-4AF7-B2F7-B0D8E8CAE79C}"/>
              </a:ext>
            </a:extLst>
          </p:cNvPr>
          <p:cNvSpPr/>
          <p:nvPr/>
        </p:nvSpPr>
        <p:spPr>
          <a:xfrm>
            <a:off x="10640167" y="266699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Restore W</a:t>
            </a:r>
            <a:endParaRPr lang="zh-TW" altLang="en-US" sz="12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D8C3C5-DD9C-483D-96D7-E385C9FC81DA}"/>
              </a:ext>
            </a:extLst>
          </p:cNvPr>
          <p:cNvSpPr/>
          <p:nvPr/>
        </p:nvSpPr>
        <p:spPr>
          <a:xfrm>
            <a:off x="5079994" y="3826934"/>
            <a:ext cx="1784040" cy="321734"/>
          </a:xfrm>
          <a:prstGeom prst="roundRect">
            <a:avLst>
              <a:gd name="adj" fmla="val 13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Reorganizing_n_r_EU_w_EU</a:t>
            </a:r>
            <a:r>
              <a:rPr lang="en-US" altLang="zh-TW" sz="1200" dirty="0"/>
              <a:t>(longer)</a:t>
            </a:r>
            <a:endParaRPr lang="zh-TW" altLang="en-US" sz="1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272835-F789-449F-AA89-4302D1CA489A}"/>
              </a:ext>
            </a:extLst>
          </p:cNvPr>
          <p:cNvSpPr/>
          <p:nvPr/>
        </p:nvSpPr>
        <p:spPr>
          <a:xfrm>
            <a:off x="5079994" y="4986869"/>
            <a:ext cx="1784040" cy="321734"/>
          </a:xfrm>
          <a:prstGeom prst="roundRect">
            <a:avLst>
              <a:gd name="adj" fmla="val 10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Reorganizing_n+1_r_EU_w_EU(shorter)</a:t>
            </a:r>
            <a:endParaRPr lang="zh-TW" altLang="en-US" sz="12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D25EBEE-7A32-4073-B914-0EBF3B4C3984}"/>
              </a:ext>
            </a:extLst>
          </p:cNvPr>
          <p:cNvSpPr/>
          <p:nvPr/>
        </p:nvSpPr>
        <p:spPr>
          <a:xfrm>
            <a:off x="10640166" y="4986869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Cramming</a:t>
            </a:r>
            <a:endParaRPr lang="zh-TW" altLang="en-US" sz="12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BA323AA-CADB-4E0B-8E60-E82CBB4A9188}"/>
              </a:ext>
            </a:extLst>
          </p:cNvPr>
          <p:cNvSpPr/>
          <p:nvPr/>
        </p:nvSpPr>
        <p:spPr>
          <a:xfrm>
            <a:off x="1409694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FF279FA0-0BC6-4571-B953-0607F814B56C}"/>
              </a:ext>
            </a:extLst>
          </p:cNvPr>
          <p:cNvSpPr/>
          <p:nvPr/>
        </p:nvSpPr>
        <p:spPr>
          <a:xfrm>
            <a:off x="3060694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216ADB34-F43C-439C-8524-34A76DFBBB7F}"/>
              </a:ext>
            </a:extLst>
          </p:cNvPr>
          <p:cNvSpPr/>
          <p:nvPr/>
        </p:nvSpPr>
        <p:spPr>
          <a:xfrm>
            <a:off x="4711694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83C0C7B0-3CE2-4160-B14A-23A54C9AE20A}"/>
              </a:ext>
            </a:extLst>
          </p:cNvPr>
          <p:cNvSpPr/>
          <p:nvPr/>
        </p:nvSpPr>
        <p:spPr>
          <a:xfrm>
            <a:off x="6969867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36A5906-03F0-43B0-817C-FDA8E3727F13}"/>
              </a:ext>
            </a:extLst>
          </p:cNvPr>
          <p:cNvSpPr/>
          <p:nvPr/>
        </p:nvSpPr>
        <p:spPr>
          <a:xfrm>
            <a:off x="8620867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AEBC327-9384-477C-A38B-B4CA66E502BC}"/>
              </a:ext>
            </a:extLst>
          </p:cNvPr>
          <p:cNvSpPr/>
          <p:nvPr/>
        </p:nvSpPr>
        <p:spPr>
          <a:xfrm>
            <a:off x="10271867" y="274743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7B41594-3229-4DFB-B186-C0D18CCB5014}"/>
              </a:ext>
            </a:extLst>
          </p:cNvPr>
          <p:cNvSpPr/>
          <p:nvPr/>
        </p:nvSpPr>
        <p:spPr>
          <a:xfrm rot="5400000" flipV="1">
            <a:off x="10373465" y="3805692"/>
            <a:ext cx="1710269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EC0C4E5-1A12-4E81-B53D-336B00AFF5F7}"/>
              </a:ext>
            </a:extLst>
          </p:cNvPr>
          <p:cNvSpPr/>
          <p:nvPr/>
        </p:nvSpPr>
        <p:spPr>
          <a:xfrm rot="10800000">
            <a:off x="7795367" y="5063901"/>
            <a:ext cx="2169984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C67B4B4D-D333-4CDF-A81D-F8958AD0268C}"/>
              </a:ext>
            </a:extLst>
          </p:cNvPr>
          <p:cNvSpPr/>
          <p:nvPr/>
        </p:nvSpPr>
        <p:spPr>
          <a:xfrm rot="16200000">
            <a:off x="3886194" y="2282162"/>
            <a:ext cx="262466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31274402-AECF-4CF6-8A05-F17F70141919}"/>
              </a:ext>
            </a:extLst>
          </p:cNvPr>
          <p:cNvSpPr/>
          <p:nvPr/>
        </p:nvSpPr>
        <p:spPr>
          <a:xfrm rot="5400000" flipV="1">
            <a:off x="5777417" y="3269666"/>
            <a:ext cx="389194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42A41E2-AD23-4535-AE48-E57DF73EA902}"/>
              </a:ext>
            </a:extLst>
          </p:cNvPr>
          <p:cNvSpPr/>
          <p:nvPr/>
        </p:nvSpPr>
        <p:spPr>
          <a:xfrm rot="10800000" flipV="1">
            <a:off x="2597085" y="3848024"/>
            <a:ext cx="1695373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D253D2C8-872E-4A04-8C0B-0AEC9270B67A}"/>
              </a:ext>
            </a:extLst>
          </p:cNvPr>
          <p:cNvSpPr/>
          <p:nvPr/>
        </p:nvSpPr>
        <p:spPr>
          <a:xfrm rot="16200000" flipV="1">
            <a:off x="1301823" y="4104222"/>
            <a:ext cx="2129207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3A5430F0-BE2A-4607-B873-960B9222DD24}"/>
              </a:ext>
            </a:extLst>
          </p:cNvPr>
          <p:cNvSpPr/>
          <p:nvPr/>
        </p:nvSpPr>
        <p:spPr>
          <a:xfrm rot="10800000" flipV="1">
            <a:off x="2612037" y="5004558"/>
            <a:ext cx="1695373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4491A6-319D-4BB2-B767-AF3E1089B874}"/>
              </a:ext>
            </a:extLst>
          </p:cNvPr>
          <p:cNvSpPr txBox="1"/>
          <p:nvPr/>
        </p:nvSpPr>
        <p:spPr>
          <a:xfrm>
            <a:off x="3344320" y="2114828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01AF85F-CF48-4D4E-B2F4-C7CEE53A6424}"/>
              </a:ext>
            </a:extLst>
          </p:cNvPr>
          <p:cNvSpPr txBox="1"/>
          <p:nvPr/>
        </p:nvSpPr>
        <p:spPr>
          <a:xfrm>
            <a:off x="4460066" y="2370886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ABBC5CAB-036F-41AA-977E-E3300A9955F9}"/>
              </a:ext>
            </a:extLst>
          </p:cNvPr>
          <p:cNvSpPr/>
          <p:nvPr/>
        </p:nvSpPr>
        <p:spPr>
          <a:xfrm rot="10800000">
            <a:off x="7101100" y="3884610"/>
            <a:ext cx="2169984" cy="1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AF4C8B87-327A-405E-B19B-12D9CD8ED1DD}"/>
              </a:ext>
            </a:extLst>
          </p:cNvPr>
          <p:cNvSpPr/>
          <p:nvPr/>
        </p:nvSpPr>
        <p:spPr>
          <a:xfrm rot="5400000" flipV="1">
            <a:off x="9173183" y="3444036"/>
            <a:ext cx="808836" cy="27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9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497F4-7A07-4DF6-B616-F7E01812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initializing </a:t>
            </a:r>
            <a:r>
              <a:rPr lang="en-US" altLang="zh-TW" dirty="0" err="1"/>
              <a:t>module_n_ReLU_AE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365A99-BF8D-4AE4-857A-F74CA2508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83656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3368004476"/>
                    </a:ext>
                  </a:extLst>
                </a:gridCol>
                <a:gridCol w="9685867">
                  <a:extLst>
                    <a:ext uri="{9D8B030D-6E8A-4147-A177-3AD203B41FA5}">
                      <a16:colId xmlns:a16="http://schemas.microsoft.com/office/drawing/2014/main" val="10715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Step 1: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Set up an two-layer encoder and decoder with n hidden nodes and a 1 hidden node as bottleneck, and pretrain it with training data.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0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Step 2: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Split the autoencoder and take the encoder part. Use a weight-tuning module to tune up the weights.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01900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2296DCDC-6ACE-4A20-B034-1BBF78179340}"/>
              </a:ext>
            </a:extLst>
          </p:cNvPr>
          <p:cNvSpPr/>
          <p:nvPr/>
        </p:nvSpPr>
        <p:spPr>
          <a:xfrm>
            <a:off x="1236133" y="3632200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B883657-2A91-42B5-B6F3-03AAAB06FEB8}"/>
              </a:ext>
            </a:extLst>
          </p:cNvPr>
          <p:cNvSpPr/>
          <p:nvPr/>
        </p:nvSpPr>
        <p:spPr>
          <a:xfrm>
            <a:off x="1236133" y="4427855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670F3A6-EF85-4C78-9C96-2D3C17061575}"/>
              </a:ext>
            </a:extLst>
          </p:cNvPr>
          <p:cNvSpPr/>
          <p:nvPr/>
        </p:nvSpPr>
        <p:spPr>
          <a:xfrm>
            <a:off x="1236133" y="5223510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699D4A7-3F4D-4098-86F3-8D5C9D2EDFF1}"/>
              </a:ext>
            </a:extLst>
          </p:cNvPr>
          <p:cNvSpPr/>
          <p:nvPr/>
        </p:nvSpPr>
        <p:spPr>
          <a:xfrm>
            <a:off x="1972729" y="4021456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10F8ABB-AE83-44E4-90F6-9F780170C469}"/>
              </a:ext>
            </a:extLst>
          </p:cNvPr>
          <p:cNvSpPr/>
          <p:nvPr/>
        </p:nvSpPr>
        <p:spPr>
          <a:xfrm>
            <a:off x="1972729" y="4817534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E4F47F4-B74C-426F-8129-AC690B051136}"/>
              </a:ext>
            </a:extLst>
          </p:cNvPr>
          <p:cNvSpPr/>
          <p:nvPr/>
        </p:nvSpPr>
        <p:spPr>
          <a:xfrm>
            <a:off x="2709325" y="4427854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6AE3CFA-FC9D-4A90-A4BA-05F213731D3B}"/>
              </a:ext>
            </a:extLst>
          </p:cNvPr>
          <p:cNvGrpSpPr/>
          <p:nvPr/>
        </p:nvGrpSpPr>
        <p:grpSpPr>
          <a:xfrm rot="10800000">
            <a:off x="3445921" y="3632198"/>
            <a:ext cx="1253063" cy="2107777"/>
            <a:chOff x="3649131" y="3632200"/>
            <a:chExt cx="1253063" cy="2107777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396CB55-30C3-46E9-8310-CC6BC0F45119}"/>
                </a:ext>
              </a:extLst>
            </p:cNvPr>
            <p:cNvSpPr/>
            <p:nvPr/>
          </p:nvSpPr>
          <p:spPr>
            <a:xfrm>
              <a:off x="3649131" y="363220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B06DBDF4-FF22-44A3-B67F-10D335DB0C39}"/>
                </a:ext>
              </a:extLst>
            </p:cNvPr>
            <p:cNvSpPr/>
            <p:nvPr/>
          </p:nvSpPr>
          <p:spPr>
            <a:xfrm>
              <a:off x="3649131" y="4427855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E8E59B4-6219-4E51-A5FE-EA1E49DC2E26}"/>
                </a:ext>
              </a:extLst>
            </p:cNvPr>
            <p:cNvSpPr/>
            <p:nvPr/>
          </p:nvSpPr>
          <p:spPr>
            <a:xfrm>
              <a:off x="3649131" y="522351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8B44DEB-40FE-4F4C-BD09-0DF658BFC0ED}"/>
                </a:ext>
              </a:extLst>
            </p:cNvPr>
            <p:cNvSpPr/>
            <p:nvPr/>
          </p:nvSpPr>
          <p:spPr>
            <a:xfrm>
              <a:off x="4385727" y="4021456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E5CA586D-9753-4392-84F1-BA5779D92D0A}"/>
                </a:ext>
              </a:extLst>
            </p:cNvPr>
            <p:cNvSpPr/>
            <p:nvPr/>
          </p:nvSpPr>
          <p:spPr>
            <a:xfrm>
              <a:off x="4385727" y="4817534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4ACD526-13E9-4FE8-BE96-9618AC611F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52600" y="3890434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9B13337-534D-4A4A-9131-A0E095D096A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752600" y="4279690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7A106E1-58F3-4C3E-A48A-F2C064B7F02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752600" y="4279690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50CBB8D-0FE4-44D1-AB02-816B12C2C64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752600" y="3890434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32BBEC9-7EBE-43CC-98F0-354547DCFB0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752600" y="4686089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3FB248C-2985-4017-8165-F40DA7B96AB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752600" y="5075768"/>
            <a:ext cx="220129" cy="4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2ED53FB-4221-4849-BFA7-1982F683F8ED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489196" y="4279690"/>
            <a:ext cx="220129" cy="4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9182A36-0312-4BC5-A689-B1D4F1BAFE4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2489196" y="4686088"/>
            <a:ext cx="220129" cy="38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FC103FD-BD69-4CDD-9907-5F699E99C8F4}"/>
              </a:ext>
            </a:extLst>
          </p:cNvPr>
          <p:cNvCxnSpPr>
            <a:stCxn id="10" idx="5"/>
            <a:endCxn id="28" idx="6"/>
          </p:cNvCxnSpPr>
          <p:nvPr/>
        </p:nvCxnSpPr>
        <p:spPr>
          <a:xfrm flipV="1">
            <a:off x="3150157" y="4296407"/>
            <a:ext cx="295764" cy="572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947E91D-D797-4870-B5D1-E9610B02128C}"/>
              </a:ext>
            </a:extLst>
          </p:cNvPr>
          <p:cNvCxnSpPr>
            <a:stCxn id="10" idx="6"/>
            <a:endCxn id="27" idx="7"/>
          </p:cNvCxnSpPr>
          <p:nvPr/>
        </p:nvCxnSpPr>
        <p:spPr>
          <a:xfrm>
            <a:off x="3225792" y="4686088"/>
            <a:ext cx="295764" cy="58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B674DB7-69CD-463A-B41F-865FCCC363DE}"/>
              </a:ext>
            </a:extLst>
          </p:cNvPr>
          <p:cNvCxnSpPr>
            <a:endCxn id="26" idx="6"/>
          </p:cNvCxnSpPr>
          <p:nvPr/>
        </p:nvCxnSpPr>
        <p:spPr>
          <a:xfrm flipV="1">
            <a:off x="3962387" y="3890431"/>
            <a:ext cx="220130" cy="330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3ECF39E-8F90-4673-AA2C-E40F55343C41}"/>
              </a:ext>
            </a:extLst>
          </p:cNvPr>
          <p:cNvCxnSpPr>
            <a:stCxn id="28" idx="2"/>
            <a:endCxn id="25" idx="6"/>
          </p:cNvCxnSpPr>
          <p:nvPr/>
        </p:nvCxnSpPr>
        <p:spPr>
          <a:xfrm>
            <a:off x="3962388" y="4296407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4ED72B90-86D6-4974-ACB5-0A984D393EB9}"/>
              </a:ext>
            </a:extLst>
          </p:cNvPr>
          <p:cNvCxnSpPr>
            <a:stCxn id="28" idx="2"/>
            <a:endCxn id="24" idx="6"/>
          </p:cNvCxnSpPr>
          <p:nvPr/>
        </p:nvCxnSpPr>
        <p:spPr>
          <a:xfrm>
            <a:off x="3962388" y="4296407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CEED4B2-16FA-46D3-8E28-A3F400F8DFD0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V="1">
            <a:off x="3962388" y="3890431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8B9D495-E0D7-48A0-B353-3F65F22F8506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flipV="1">
            <a:off x="3962388" y="4686086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78CC35F-763E-4662-8118-F9D5D4199905}"/>
              </a:ext>
            </a:extLst>
          </p:cNvPr>
          <p:cNvCxnSpPr>
            <a:stCxn id="27" idx="2"/>
            <a:endCxn id="24" idx="6"/>
          </p:cNvCxnSpPr>
          <p:nvPr/>
        </p:nvCxnSpPr>
        <p:spPr>
          <a:xfrm>
            <a:off x="3962388" y="5092485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21664BBA-36CE-4927-A3AE-DEA3CE1F14BB}"/>
              </a:ext>
            </a:extLst>
          </p:cNvPr>
          <p:cNvSpPr/>
          <p:nvPr/>
        </p:nvSpPr>
        <p:spPr>
          <a:xfrm>
            <a:off x="7971378" y="3632198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2E4716BA-7A73-487F-B71C-18DF3670248D}"/>
              </a:ext>
            </a:extLst>
          </p:cNvPr>
          <p:cNvSpPr/>
          <p:nvPr/>
        </p:nvSpPr>
        <p:spPr>
          <a:xfrm>
            <a:off x="7971378" y="4427853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5C0FED69-A1E9-4D9A-8DEC-643FCCD8724A}"/>
              </a:ext>
            </a:extLst>
          </p:cNvPr>
          <p:cNvSpPr/>
          <p:nvPr/>
        </p:nvSpPr>
        <p:spPr>
          <a:xfrm>
            <a:off x="7971378" y="5223508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53C648BF-5709-41D6-A1E6-2F4F7CEEA949}"/>
              </a:ext>
            </a:extLst>
          </p:cNvPr>
          <p:cNvSpPr/>
          <p:nvPr/>
        </p:nvSpPr>
        <p:spPr>
          <a:xfrm>
            <a:off x="8707974" y="4021454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3A93CB9A-5BBC-4959-AF3C-452D428D7FFB}"/>
              </a:ext>
            </a:extLst>
          </p:cNvPr>
          <p:cNvSpPr/>
          <p:nvPr/>
        </p:nvSpPr>
        <p:spPr>
          <a:xfrm>
            <a:off x="8707974" y="481753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9D1E51C-E592-4534-9120-60426D886ED0}"/>
              </a:ext>
            </a:extLst>
          </p:cNvPr>
          <p:cNvSpPr/>
          <p:nvPr/>
        </p:nvSpPr>
        <p:spPr>
          <a:xfrm>
            <a:off x="9444570" y="442785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2765C39-E55D-4A9D-B197-5EB5E11FDDDE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8487845" y="3890432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BAB738B2-EF6E-4A37-A4C4-73DD8C3E33BC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8487845" y="4279688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D2DC050-5064-4063-86DE-14A1AB1B6F7F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8487845" y="4279688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4465863-35A8-412A-A4B0-D7744591C06B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8487845" y="3890432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58ADD6B-EBFA-4440-8193-2E490E008F34}"/>
              </a:ext>
            </a:extLst>
          </p:cNvPr>
          <p:cNvCxnSpPr>
            <a:cxnSpLocks/>
            <a:stCxn id="73" idx="6"/>
            <a:endCxn id="76" idx="2"/>
          </p:cNvCxnSpPr>
          <p:nvPr/>
        </p:nvCxnSpPr>
        <p:spPr>
          <a:xfrm>
            <a:off x="8487845" y="4686087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93A451F-D348-4ECA-8E46-F63C7B310AA0}"/>
              </a:ext>
            </a:extLst>
          </p:cNvPr>
          <p:cNvCxnSpPr>
            <a:cxnSpLocks/>
            <a:stCxn id="74" idx="6"/>
            <a:endCxn id="76" idx="2"/>
          </p:cNvCxnSpPr>
          <p:nvPr/>
        </p:nvCxnSpPr>
        <p:spPr>
          <a:xfrm flipV="1">
            <a:off x="8487845" y="5075766"/>
            <a:ext cx="220129" cy="4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D4F6C3B-E92F-472A-9389-06C733A6C4C6}"/>
              </a:ext>
            </a:extLst>
          </p:cNvPr>
          <p:cNvCxnSpPr>
            <a:stCxn id="75" idx="6"/>
            <a:endCxn id="77" idx="2"/>
          </p:cNvCxnSpPr>
          <p:nvPr/>
        </p:nvCxnSpPr>
        <p:spPr>
          <a:xfrm>
            <a:off x="9224441" y="4279688"/>
            <a:ext cx="220129" cy="4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44577F7-0457-481D-B8BD-C9E4B4866B6A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 flipV="1">
            <a:off x="9224441" y="4686086"/>
            <a:ext cx="220129" cy="38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7013834-86BB-4CAD-9CC0-110370C06A2B}"/>
              </a:ext>
            </a:extLst>
          </p:cNvPr>
          <p:cNvSpPr txBox="1"/>
          <p:nvPr/>
        </p:nvSpPr>
        <p:spPr>
          <a:xfrm>
            <a:off x="533400" y="3175146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num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B070506-CFFE-40B8-A9B6-2EF73436362F}"/>
              </a:ext>
            </a:extLst>
          </p:cNvPr>
          <p:cNvSpPr txBox="1"/>
          <p:nvPr/>
        </p:nvSpPr>
        <p:spPr>
          <a:xfrm>
            <a:off x="4182516" y="3207317"/>
            <a:ext cx="26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 as close as input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D58AD9D-EB87-41EA-87F1-BF4555DA64D8}"/>
              </a:ext>
            </a:extLst>
          </p:cNvPr>
          <p:cNvSpPr txBox="1"/>
          <p:nvPr/>
        </p:nvSpPr>
        <p:spPr>
          <a:xfrm>
            <a:off x="2446850" y="3776335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bottleneck</a:t>
            </a:r>
            <a:endParaRPr lang="zh-TW" altLang="en-US" dirty="0"/>
          </a:p>
        </p:txBody>
      </p:sp>
      <p:sp>
        <p:nvSpPr>
          <p:cNvPr id="93" name="箭號: 向下 92">
            <a:extLst>
              <a:ext uri="{FF2B5EF4-FFF2-40B4-BE49-F238E27FC236}">
                <a16:creationId xmlns:a16="http://schemas.microsoft.com/office/drawing/2014/main" id="{D1AF8444-7096-4DB6-8267-C312DDF81F9C}"/>
              </a:ext>
            </a:extLst>
          </p:cNvPr>
          <p:cNvSpPr/>
          <p:nvPr/>
        </p:nvSpPr>
        <p:spPr>
          <a:xfrm>
            <a:off x="2870200" y="4145667"/>
            <a:ext cx="135463" cy="21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31E7FBC-077E-4141-BFFC-E61E32EBCA3D}"/>
              </a:ext>
            </a:extLst>
          </p:cNvPr>
          <p:cNvSpPr txBox="1"/>
          <p:nvPr/>
        </p:nvSpPr>
        <p:spPr>
          <a:xfrm>
            <a:off x="1185318" y="5866251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6062AE7-555B-49D7-BFAF-87D6BD17C70F}"/>
              </a:ext>
            </a:extLst>
          </p:cNvPr>
          <p:cNvSpPr txBox="1"/>
          <p:nvPr/>
        </p:nvSpPr>
        <p:spPr>
          <a:xfrm>
            <a:off x="3445920" y="5866251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31FA7AB-66DC-460C-9A42-04C38404ED05}"/>
              </a:ext>
            </a:extLst>
          </p:cNvPr>
          <p:cNvSpPr txBox="1"/>
          <p:nvPr/>
        </p:nvSpPr>
        <p:spPr>
          <a:xfrm>
            <a:off x="7971378" y="5866251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11EB911-478B-47AC-833D-6804E9CC8EA2}"/>
              </a:ext>
            </a:extLst>
          </p:cNvPr>
          <p:cNvSpPr txBox="1"/>
          <p:nvPr/>
        </p:nvSpPr>
        <p:spPr>
          <a:xfrm>
            <a:off x="9745150" y="3883668"/>
            <a:ext cx="14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Make 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1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63D63-9ED8-4176-A7C3-1EA36366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Weight-tuning </a:t>
            </a:r>
            <a:r>
              <a:rPr lang="en-US" altLang="zh-TW" dirty="0" err="1"/>
              <a:t>module_LG_UA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4320B-40B7-405A-B841-33CC2FEA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Initialize network f(x, w), and two threshold for loss and learning rate</a:t>
            </a:r>
          </a:p>
          <a:p>
            <a:pPr marL="0" indent="0">
              <a:buNone/>
            </a:pPr>
            <a:r>
              <a:rPr lang="en-US" altLang="zh-TW" sz="1800" dirty="0"/>
              <a:t>Do forward operation.</a:t>
            </a:r>
          </a:p>
          <a:p>
            <a:pPr marL="0" indent="0">
              <a:buNone/>
            </a:pPr>
            <a:r>
              <a:rPr lang="en-US" altLang="zh-TW" sz="1800" dirty="0"/>
              <a:t>A. Test whether max loss of a data is lesser than loss threshold.</a:t>
            </a:r>
          </a:p>
          <a:p>
            <a:pPr marL="0" indent="0">
              <a:buNone/>
            </a:pPr>
            <a:r>
              <a:rPr lang="en-US" altLang="zh-TW" sz="1800" dirty="0"/>
              <a:t>If true, return acceptable.</a:t>
            </a:r>
          </a:p>
          <a:p>
            <a:pPr marL="0" indent="0">
              <a:buNone/>
            </a:pPr>
            <a:r>
              <a:rPr lang="en-US" altLang="zh-TW" sz="1800" dirty="0"/>
              <a:t>Else, enter the following loop:</a:t>
            </a:r>
          </a:p>
          <a:p>
            <a:pPr marL="0" indent="0">
              <a:buNone/>
            </a:pPr>
            <a:r>
              <a:rPr lang="en-US" altLang="zh-TW" sz="1800" dirty="0"/>
              <a:t>	B. Save model weights and calculate loss for backpropagation</a:t>
            </a:r>
          </a:p>
          <a:p>
            <a:pPr marL="0" indent="0">
              <a:buNone/>
            </a:pPr>
            <a:r>
              <a:rPr lang="en-US" altLang="zh-TW" sz="1800" dirty="0"/>
              <a:t>	Calculate gradients, do backpropagation and forward pass.</a:t>
            </a:r>
          </a:p>
          <a:p>
            <a:pPr marL="0" indent="0">
              <a:buNone/>
            </a:pPr>
            <a:r>
              <a:rPr lang="en-US" altLang="zh-TW" sz="1800" dirty="0"/>
              <a:t>	if new loss is smaller than old loss</a:t>
            </a:r>
          </a:p>
          <a:p>
            <a:pPr marL="0" indent="0">
              <a:buNone/>
            </a:pPr>
            <a:r>
              <a:rPr lang="en-US" altLang="zh-TW" sz="1800" dirty="0"/>
              <a:t>		update network weight, learning rate * 1.2, and goes to A.</a:t>
            </a:r>
          </a:p>
          <a:p>
            <a:pPr marL="0" indent="0">
              <a:buNone/>
            </a:pPr>
            <a:r>
              <a:rPr lang="en-US" altLang="zh-TW" sz="1800" dirty="0"/>
              <a:t>	if learning rate bigger than eta threshold</a:t>
            </a:r>
          </a:p>
          <a:p>
            <a:pPr marL="0" indent="0">
              <a:buNone/>
            </a:pPr>
            <a:r>
              <a:rPr lang="en-US" altLang="zh-TW" sz="1800" dirty="0"/>
              <a:t>		Restore previous weight, learning rate * 0.7, and goes to B.</a:t>
            </a:r>
          </a:p>
          <a:p>
            <a:pPr marL="0" indent="0">
              <a:buNone/>
            </a:pPr>
            <a:r>
              <a:rPr lang="en-US" altLang="zh-TW" sz="1800" dirty="0"/>
              <a:t>	return unacceptable.</a:t>
            </a:r>
          </a:p>
        </p:txBody>
      </p:sp>
    </p:spTree>
    <p:extLst>
      <p:ext uri="{BB962C8B-B14F-4D97-AF65-F5344CB8AC3E}">
        <p14:creationId xmlns:p14="http://schemas.microsoft.com/office/powerpoint/2010/main" val="249316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22844-6765-41D6-AA06-9F25A77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Cramming module_ReLU_BI_SO_LGT1_SU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C4C2F0-87B9-449F-96F3-CF44F9949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1800" dirty="0"/>
                  <a:t>Add a new hidden node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1800" dirty="0"/>
                  <a:t> to existing SLFN</a:t>
                </a:r>
              </a:p>
              <a:p>
                <a:pPr marL="0" indent="0">
                  <a:buNone/>
                </a:pPr>
                <a:r>
                  <a:rPr lang="en-US" altLang="zh-TW" sz="1800" dirty="0"/>
                  <a:t>Assign first hidden layer weights for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1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dirty="0"/>
                  <a:t>Assign bias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dirty="0"/>
                  <a:t>Assign second hidden layer weight for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sz="1800" dirty="0"/>
                  <a:t> </a:t>
                </a:r>
                <a:r>
                  <a:rPr lang="en-US" altLang="zh-TW" sz="1800" dirty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C4C2F0-87B9-449F-96F3-CF44F9949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1B8CA-0F37-4844-B69D-1F67B4EB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Reorganizing </a:t>
            </a:r>
            <a:r>
              <a:rPr lang="en-US" altLang="zh-TW" dirty="0" err="1"/>
              <a:t>module_MAW_r_EU_w_EU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C4405-571D-474B-B38B-3638674D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Initialize k and p, k=1.</a:t>
            </a:r>
          </a:p>
          <a:p>
            <a:pPr marL="0" indent="0">
              <a:buNone/>
            </a:pPr>
            <a:r>
              <a:rPr lang="en-US" altLang="zh-TW" sz="1800" dirty="0"/>
              <a:t>For k&lt;p</a:t>
            </a:r>
          </a:p>
          <a:p>
            <a:pPr marL="0" indent="0">
              <a:buNone/>
            </a:pPr>
            <a:r>
              <a:rPr lang="en-US" altLang="zh-TW" sz="1800" dirty="0"/>
              <a:t>	If k&gt;p, return acceptable.</a:t>
            </a:r>
          </a:p>
          <a:p>
            <a:pPr marL="0" indent="0">
              <a:buNone/>
            </a:pPr>
            <a:r>
              <a:rPr lang="en-US" altLang="zh-TW" sz="1800" dirty="0"/>
              <a:t>	else:</a:t>
            </a:r>
          </a:p>
          <a:p>
            <a:pPr marL="0" indent="0">
              <a:buNone/>
            </a:pPr>
            <a:r>
              <a:rPr lang="en-US" altLang="zh-TW" sz="1800" dirty="0"/>
              <a:t>	Go pass regularizing module and store the network weight.</a:t>
            </a:r>
          </a:p>
          <a:p>
            <a:pPr marL="0" indent="0">
              <a:buNone/>
            </a:pPr>
            <a:r>
              <a:rPr lang="en-US" altLang="zh-TW" sz="1800" dirty="0"/>
              <a:t>	Go pass weight-tuning module and ignore the hidden node with smallest weight.</a:t>
            </a:r>
          </a:p>
          <a:p>
            <a:pPr marL="0" indent="0">
              <a:buNone/>
            </a:pPr>
            <a:r>
              <a:rPr lang="en-US" altLang="zh-TW" sz="1800" dirty="0"/>
              <a:t>	if acceptable, p- -</a:t>
            </a:r>
          </a:p>
          <a:p>
            <a:pPr marL="0" indent="0">
              <a:buNone/>
            </a:pPr>
            <a:r>
              <a:rPr lang="en-US" altLang="zh-TW" sz="1800" dirty="0"/>
              <a:t>	else, restore network weight, k++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38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397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佈景主題</vt:lpstr>
      <vt:lpstr>Learning Algorithms for SPECT</vt:lpstr>
      <vt:lpstr>Learning mechanism</vt:lpstr>
      <vt:lpstr>The initializing module_n_ReLU_AE</vt:lpstr>
      <vt:lpstr>Weight-tuning module_LG_UA</vt:lpstr>
      <vt:lpstr>Cramming module_ReLU_BI_SO_LGT1_SU</vt:lpstr>
      <vt:lpstr>Reorganizing module_MAW_r_EU_w_EU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Algorithms for SPECT</dc:title>
  <dc:creator>張致中</dc:creator>
  <cp:lastModifiedBy>張致中</cp:lastModifiedBy>
  <cp:revision>20</cp:revision>
  <dcterms:created xsi:type="dcterms:W3CDTF">2022-05-18T13:50:34Z</dcterms:created>
  <dcterms:modified xsi:type="dcterms:W3CDTF">2022-05-19T10:31:45Z</dcterms:modified>
</cp:coreProperties>
</file>