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73" r:id="rId6"/>
    <p:sldId id="260" r:id="rId7"/>
    <p:sldId id="262" r:id="rId8"/>
    <p:sldId id="263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69" r:id="rId17"/>
    <p:sldId id="264" r:id="rId18"/>
    <p:sldId id="274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FD6ABA-E44E-43E9-844D-9239AE287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AAC5FEB-31B9-410D-9374-D92B7EA88E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8A2D87-9A0E-46BF-B196-0D71BFBFB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67F9C-8BE1-4684-9FAB-CF0F1D945B48}" type="datetimeFigureOut">
              <a:rPr lang="zh-TW" altLang="en-US" smtClean="0"/>
              <a:t>2022/6/9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4CECF1-2134-4869-A01E-759D4FAA3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D5AD46-7ED0-435B-86DA-2820C3B98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E0190-9B29-4E29-A316-FA77969253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7950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F59D34-30F0-490E-A61E-767918A1C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3657871-E43C-4A49-B885-A3B35AAC3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5B61FC-D697-4A4A-B774-26717E587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67F9C-8BE1-4684-9FAB-CF0F1D945B48}" type="datetimeFigureOut">
              <a:rPr lang="zh-TW" altLang="en-US" smtClean="0"/>
              <a:t>2022/6/9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836762-B694-48C0-B124-F2570B061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F394FE1-8896-4BA4-8DE4-CADEDFA7B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E0190-9B29-4E29-A316-FA77969253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6923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A9F1585-3E63-4B67-9F06-2ABA4732DF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D5D597A-D95E-471B-8157-EB447FB1C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82B935-3358-434B-985B-FD5A71FC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67F9C-8BE1-4684-9FAB-CF0F1D945B48}" type="datetimeFigureOut">
              <a:rPr lang="zh-TW" altLang="en-US" smtClean="0"/>
              <a:t>2022/6/9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F49027-2EA7-437C-82FB-BF016F89B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995FE7-09C1-48A4-A992-9877DEA25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E0190-9B29-4E29-A316-FA77969253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712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BBB44E-1837-4FC7-952B-B41842DA6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F015B5-F803-4BBC-888C-A35B3F7AA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8D02965-5FED-4746-A90F-F7B5206A9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67F9C-8BE1-4684-9FAB-CF0F1D945B48}" type="datetimeFigureOut">
              <a:rPr lang="zh-TW" altLang="en-US" smtClean="0"/>
              <a:t>2022/6/9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66F4E8-2DBE-4A03-953E-C0B1312D2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6585FC-67E4-462E-80FF-7D24E48F4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E0190-9B29-4E29-A316-FA77969253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7189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8E5A7A-F5D0-487B-A6AE-D15BE6BAD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ECADB38-2662-4D20-A91C-9CF7D8D99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293217C-8EC6-45B6-9B0E-17448161A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67F9C-8BE1-4684-9FAB-CF0F1D945B48}" type="datetimeFigureOut">
              <a:rPr lang="zh-TW" altLang="en-US" smtClean="0"/>
              <a:t>2022/6/9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5CC540-B0C5-405A-B729-4A1EE1D52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7E3ED5-79D3-451E-A467-FF1C4D40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E0190-9B29-4E29-A316-FA77969253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2986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8E9EC2-F614-488C-B5C1-B506DD292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ADF5A8-CBA2-4C8E-A797-8FBF46EC53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958934B-C99B-4D4E-95A8-D3A0635B5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598C129-8F09-4708-91A1-03F9C8723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67F9C-8BE1-4684-9FAB-CF0F1D945B48}" type="datetimeFigureOut">
              <a:rPr lang="zh-TW" altLang="en-US" smtClean="0"/>
              <a:t>2022/6/9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5F39436-417C-41A6-8264-021B210C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8208A80-DE1B-408C-AC70-B4F773FD8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E0190-9B29-4E29-A316-FA77969253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410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1A3C67-460E-4208-A848-5F34D181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CE53013-1884-4004-BDDB-83E1FF780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1D0BFD4-DBAE-4FFC-B08C-84BB27B7C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FBCB390-26A1-4510-882F-A44D547FA0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A853037-D59B-42F7-86EC-C57A90C1A8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4AB2FED-77CA-4E2B-8A4E-968EF3985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67F9C-8BE1-4684-9FAB-CF0F1D945B48}" type="datetimeFigureOut">
              <a:rPr lang="zh-TW" altLang="en-US" smtClean="0"/>
              <a:t>2022/6/9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DB0D59B-0AC1-4082-B331-1990E4EA9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6CFADAB-AF4C-4A3A-8302-2A039A8D4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E0190-9B29-4E29-A316-FA77969253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280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C684FE-BB40-4221-ADC2-17E871E5B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7B9A000-C359-40F2-8625-4A32710A1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67F9C-8BE1-4684-9FAB-CF0F1D945B48}" type="datetimeFigureOut">
              <a:rPr lang="zh-TW" altLang="en-US" smtClean="0"/>
              <a:t>2022/6/9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A1F00F6-2F72-4CEF-B01F-077B860BE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36EC4D3-EDF2-4BD0-8249-77227E66A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E0190-9B29-4E29-A316-FA77969253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8900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29DD514-CFA3-4061-8CDA-36883CB42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67F9C-8BE1-4684-9FAB-CF0F1D945B48}" type="datetimeFigureOut">
              <a:rPr lang="zh-TW" altLang="en-US" smtClean="0"/>
              <a:t>2022/6/9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272AF46-969E-493C-99C5-13A65DFA5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21DE5B5-8BF8-421E-9EFF-C5C08678F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E0190-9B29-4E29-A316-FA77969253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7191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F44FAB-4549-4267-81A9-200362B17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878F5A-00D6-4F48-BC5F-87D3BF5FE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020609C-FA2B-4BA5-9B2B-D7FEE9E0F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1239688-0B56-4F4A-AB1E-8C9534E20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67F9C-8BE1-4684-9FAB-CF0F1D945B48}" type="datetimeFigureOut">
              <a:rPr lang="zh-TW" altLang="en-US" smtClean="0"/>
              <a:t>2022/6/9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0B46887-C149-4C3B-ADAC-DDA4101D4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0262B63-55EB-4B8F-B69A-CE9AFE857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E0190-9B29-4E29-A316-FA77969253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7325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B0F25E-1CA6-4FD9-A150-59D0842D1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646B9FD-D1AF-4FE5-90E7-E4A7EA547B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44BCE0-7C48-4076-B8CC-7F69145164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5F13307-E120-4237-B0E8-54686B00C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67F9C-8BE1-4684-9FAB-CF0F1D945B48}" type="datetimeFigureOut">
              <a:rPr lang="zh-TW" altLang="en-US" smtClean="0"/>
              <a:t>2022/6/9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38AD948-8D60-4057-B8FF-027ACF15E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36114AC-E6D5-4CC2-A2A5-ABA3DCA54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E0190-9B29-4E29-A316-FA77969253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0073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91EBA54-2122-4150-8D00-13305ADD8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B6BD577-CDDC-48E2-A7CB-EEFA43798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41D171-0D72-4FFD-A2BA-07DFD6E836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67F9C-8BE1-4684-9FAB-CF0F1D945B48}" type="datetimeFigureOut">
              <a:rPr lang="zh-TW" altLang="en-US" smtClean="0"/>
              <a:t>2022/6/9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96A158F-1775-4E9B-90CB-A8850CB356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E71FC13-7135-4C3B-B8CA-D620BEE8F4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E0190-9B29-4E29-A316-FA77969253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0971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6076F6-5AE9-4882-87DA-633B454918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AI </a:t>
            </a:r>
            <a:r>
              <a:rPr lang="zh-TW" altLang="en-US" dirty="0"/>
              <a:t>應用於醫療分析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78437DF-074F-431E-820D-2DEF6CEE8D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107302002</a:t>
            </a:r>
            <a:r>
              <a:rPr lang="zh-TW" altLang="en-US" dirty="0"/>
              <a:t> 金融四 張致中</a:t>
            </a:r>
          </a:p>
        </p:txBody>
      </p:sp>
    </p:spTree>
    <p:extLst>
      <p:ext uri="{BB962C8B-B14F-4D97-AF65-F5344CB8AC3E}">
        <p14:creationId xmlns:p14="http://schemas.microsoft.com/office/powerpoint/2010/main" val="3140623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A898F4-4557-46D9-B59A-75F5534C0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Reorganize 50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529B282-3DC5-4ECB-8C26-7C2B61A143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453682"/>
              </p:ext>
            </p:extLst>
          </p:nvPr>
        </p:nvGraphicFramePr>
        <p:xfrm>
          <a:off x="5300133" y="1027906"/>
          <a:ext cx="6562800" cy="508320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40700">
                  <a:extLst>
                    <a:ext uri="{9D8B030D-6E8A-4147-A177-3AD203B41FA5}">
                      <a16:colId xmlns:a16="http://schemas.microsoft.com/office/drawing/2014/main" val="340224381"/>
                    </a:ext>
                  </a:extLst>
                </a:gridCol>
                <a:gridCol w="1640700">
                  <a:extLst>
                    <a:ext uri="{9D8B030D-6E8A-4147-A177-3AD203B41FA5}">
                      <a16:colId xmlns:a16="http://schemas.microsoft.com/office/drawing/2014/main" val="4044551661"/>
                    </a:ext>
                  </a:extLst>
                </a:gridCol>
                <a:gridCol w="1640700">
                  <a:extLst>
                    <a:ext uri="{9D8B030D-6E8A-4147-A177-3AD203B41FA5}">
                      <a16:colId xmlns:a16="http://schemas.microsoft.com/office/drawing/2014/main" val="1800205752"/>
                    </a:ext>
                  </a:extLst>
                </a:gridCol>
                <a:gridCol w="1640700">
                  <a:extLst>
                    <a:ext uri="{9D8B030D-6E8A-4147-A177-3AD203B41FA5}">
                      <a16:colId xmlns:a16="http://schemas.microsoft.com/office/drawing/2014/main" val="4089211529"/>
                    </a:ext>
                  </a:extLst>
                </a:gridCol>
              </a:tblGrid>
              <a:tr h="3693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Set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Green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Blue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Red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extLst>
                  <a:ext uri="{0D108BD9-81ED-4DB2-BD59-A6C34878D82A}">
                    <a16:rowId xmlns:a16="http://schemas.microsoft.com/office/drawing/2014/main" val="175095843"/>
                  </a:ext>
                </a:extLst>
              </a:tr>
              <a:tr h="21426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1752451428"/>
                  </a:ext>
                </a:extLst>
              </a:tr>
              <a:tr h="21426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3255813669"/>
                  </a:ext>
                </a:extLst>
              </a:tr>
              <a:tr h="21426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2794429174"/>
                  </a:ext>
                </a:extLst>
              </a:tr>
              <a:tr h="21426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3501610798"/>
                  </a:ext>
                </a:extLst>
              </a:tr>
              <a:tr h="21426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655998922"/>
                  </a:ext>
                </a:extLst>
              </a:tr>
              <a:tr h="21426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254386955"/>
                  </a:ext>
                </a:extLst>
              </a:tr>
              <a:tr h="21426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6763508"/>
                  </a:ext>
                </a:extLst>
              </a:tr>
              <a:tr h="21426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2693931643"/>
                  </a:ext>
                </a:extLst>
              </a:tr>
              <a:tr h="21426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2313276335"/>
                  </a:ext>
                </a:extLst>
              </a:tr>
              <a:tr h="21426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2046636381"/>
                  </a:ext>
                </a:extLst>
              </a:tr>
              <a:tr h="21426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35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2583022749"/>
                  </a:ext>
                </a:extLst>
              </a:tr>
              <a:tr h="21426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3609606936"/>
                  </a:ext>
                </a:extLst>
              </a:tr>
              <a:tr h="21426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3109397333"/>
                  </a:ext>
                </a:extLst>
              </a:tr>
              <a:tr h="21426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3212856255"/>
                  </a:ext>
                </a:extLst>
              </a:tr>
              <a:tr h="21426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3067910045"/>
                  </a:ext>
                </a:extLst>
              </a:tr>
              <a:tr h="21426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816271381"/>
                  </a:ext>
                </a:extLst>
              </a:tr>
              <a:tr h="21426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3842383372"/>
                  </a:ext>
                </a:extLst>
              </a:tr>
              <a:tr h="21426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2851095446"/>
                  </a:ext>
                </a:extLst>
              </a:tr>
              <a:tr h="21426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2176185821"/>
                  </a:ext>
                </a:extLst>
              </a:tr>
              <a:tr h="21426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2675606088"/>
                  </a:ext>
                </a:extLst>
              </a:tr>
              <a:tr h="214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AVG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7.7</a:t>
                      </a:r>
                      <a:endParaRPr lang="en-US" altLang="zh-TW" sz="12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3.65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3.55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extLst>
                  <a:ext uri="{0D108BD9-81ED-4DB2-BD59-A6C34878D82A}">
                    <a16:rowId xmlns:a16="http://schemas.microsoft.com/office/drawing/2014/main" val="711648487"/>
                  </a:ext>
                </a:extLst>
              </a:tr>
              <a:tr h="214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STD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8.167619</a:t>
                      </a:r>
                      <a:endParaRPr lang="en-US" altLang="zh-TW" sz="12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4.315959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3.499643</a:t>
                      </a:r>
                      <a:endParaRPr lang="en-US" altLang="zh-TW" sz="12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extLst>
                  <a:ext uri="{0D108BD9-81ED-4DB2-BD59-A6C34878D82A}">
                    <a16:rowId xmlns:a16="http://schemas.microsoft.com/office/drawing/2014/main" val="3423409002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C1DA2948-2F08-4E48-BC34-5C9954B529E4}"/>
              </a:ext>
            </a:extLst>
          </p:cNvPr>
          <p:cNvSpPr txBox="1"/>
          <p:nvPr/>
        </p:nvSpPr>
        <p:spPr>
          <a:xfrm>
            <a:off x="838199" y="2243667"/>
            <a:ext cx="4512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Green Average is the highest -&gt; cram more</a:t>
            </a:r>
          </a:p>
        </p:txBody>
      </p:sp>
    </p:spTree>
    <p:extLst>
      <p:ext uri="{BB962C8B-B14F-4D97-AF65-F5344CB8AC3E}">
        <p14:creationId xmlns:p14="http://schemas.microsoft.com/office/powerpoint/2010/main" val="3642616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4BC791-B17B-4F11-B090-93F63FE99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Reorganize 100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EEB0028-C18D-44C6-A76E-65B822558D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772104"/>
              </p:ext>
            </p:extLst>
          </p:nvPr>
        </p:nvGraphicFramePr>
        <p:xfrm>
          <a:off x="5494867" y="1254125"/>
          <a:ext cx="6562800" cy="507599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40700">
                  <a:extLst>
                    <a:ext uri="{9D8B030D-6E8A-4147-A177-3AD203B41FA5}">
                      <a16:colId xmlns:a16="http://schemas.microsoft.com/office/drawing/2014/main" val="2157197565"/>
                    </a:ext>
                  </a:extLst>
                </a:gridCol>
                <a:gridCol w="1640700">
                  <a:extLst>
                    <a:ext uri="{9D8B030D-6E8A-4147-A177-3AD203B41FA5}">
                      <a16:colId xmlns:a16="http://schemas.microsoft.com/office/drawing/2014/main" val="1245403275"/>
                    </a:ext>
                  </a:extLst>
                </a:gridCol>
                <a:gridCol w="1640700">
                  <a:extLst>
                    <a:ext uri="{9D8B030D-6E8A-4147-A177-3AD203B41FA5}">
                      <a16:colId xmlns:a16="http://schemas.microsoft.com/office/drawing/2014/main" val="1291769863"/>
                    </a:ext>
                  </a:extLst>
                </a:gridCol>
                <a:gridCol w="1640700">
                  <a:extLst>
                    <a:ext uri="{9D8B030D-6E8A-4147-A177-3AD203B41FA5}">
                      <a16:colId xmlns:a16="http://schemas.microsoft.com/office/drawing/2014/main" val="4124673613"/>
                    </a:ext>
                  </a:extLst>
                </a:gridCol>
              </a:tblGrid>
              <a:tr h="3688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Set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Green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Blue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Red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extLst>
                  <a:ext uri="{0D108BD9-81ED-4DB2-BD59-A6C34878D82A}">
                    <a16:rowId xmlns:a16="http://schemas.microsoft.com/office/drawing/2014/main" val="1613173929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529861516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3426182349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1911686764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594498859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4086698695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4016892534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2134236409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4164288177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3166401780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1798721817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872477228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597984646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3242606488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1351502019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3742852466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2335157728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2081658049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2607260201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3066209383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260148001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AVG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6.8</a:t>
                      </a:r>
                      <a:endParaRPr lang="en-US" altLang="zh-TW" sz="12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1.45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2.6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extLst>
                  <a:ext uri="{0D108BD9-81ED-4DB2-BD59-A6C34878D82A}">
                    <a16:rowId xmlns:a16="http://schemas.microsoft.com/office/drawing/2014/main" val="1463371108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STD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7.03278</a:t>
                      </a:r>
                      <a:endParaRPr lang="en-US" altLang="zh-TW" sz="12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1.961505</a:t>
                      </a:r>
                      <a:endParaRPr lang="en-US" altLang="zh-TW" sz="12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3.2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extLst>
                  <a:ext uri="{0D108BD9-81ED-4DB2-BD59-A6C34878D82A}">
                    <a16:rowId xmlns:a16="http://schemas.microsoft.com/office/drawing/2014/main" val="1475939960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4912A710-62DF-463B-AEEC-FC5D3C7DEA48}"/>
              </a:ext>
            </a:extLst>
          </p:cNvPr>
          <p:cNvSpPr txBox="1"/>
          <p:nvPr/>
        </p:nvSpPr>
        <p:spPr>
          <a:xfrm>
            <a:off x="838199" y="2243667"/>
            <a:ext cx="45127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Blue Average is the lowest -&gt; no 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Maybe longer reorganize helps pruning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4229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07A71A-ACE3-424B-A3D9-1BFD27A0E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Cram min Prune max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906E24F-6E45-4A2E-8C04-8A5680592C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329857"/>
              </p:ext>
            </p:extLst>
          </p:nvPr>
        </p:nvGraphicFramePr>
        <p:xfrm>
          <a:off x="5342467" y="1416879"/>
          <a:ext cx="6562800" cy="507599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40700">
                  <a:extLst>
                    <a:ext uri="{9D8B030D-6E8A-4147-A177-3AD203B41FA5}">
                      <a16:colId xmlns:a16="http://schemas.microsoft.com/office/drawing/2014/main" val="1358426089"/>
                    </a:ext>
                  </a:extLst>
                </a:gridCol>
                <a:gridCol w="1640700">
                  <a:extLst>
                    <a:ext uri="{9D8B030D-6E8A-4147-A177-3AD203B41FA5}">
                      <a16:colId xmlns:a16="http://schemas.microsoft.com/office/drawing/2014/main" val="58350621"/>
                    </a:ext>
                  </a:extLst>
                </a:gridCol>
                <a:gridCol w="1640700">
                  <a:extLst>
                    <a:ext uri="{9D8B030D-6E8A-4147-A177-3AD203B41FA5}">
                      <a16:colId xmlns:a16="http://schemas.microsoft.com/office/drawing/2014/main" val="1079169713"/>
                    </a:ext>
                  </a:extLst>
                </a:gridCol>
                <a:gridCol w="1640700">
                  <a:extLst>
                    <a:ext uri="{9D8B030D-6E8A-4147-A177-3AD203B41FA5}">
                      <a16:colId xmlns:a16="http://schemas.microsoft.com/office/drawing/2014/main" val="3653167281"/>
                    </a:ext>
                  </a:extLst>
                </a:gridCol>
              </a:tblGrid>
              <a:tr h="3688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Set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Green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Blue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Red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extLst>
                  <a:ext uri="{0D108BD9-81ED-4DB2-BD59-A6C34878D82A}">
                    <a16:rowId xmlns:a16="http://schemas.microsoft.com/office/drawing/2014/main" val="854968838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3280150071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3879402943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1923381749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3421867335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4144787891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4193456073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2889076669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2498416135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2237434615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1443506042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3647202823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901520937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4189464224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362543474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3525358216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2468629954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1744054204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3014052005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161220825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3689773666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AVG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5.3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7.05</a:t>
                      </a:r>
                      <a:endParaRPr lang="en-US" altLang="zh-TW" sz="12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4.25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extLst>
                  <a:ext uri="{0D108BD9-81ED-4DB2-BD59-A6C34878D82A}">
                    <a16:rowId xmlns:a16="http://schemas.microsoft.com/office/drawing/2014/main" val="1094037300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STD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3.565109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3.153966</a:t>
                      </a:r>
                      <a:endParaRPr lang="en-US" altLang="zh-TW" sz="12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3.299621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extLst>
                  <a:ext uri="{0D108BD9-81ED-4DB2-BD59-A6C34878D82A}">
                    <a16:rowId xmlns:a16="http://schemas.microsoft.com/office/drawing/2014/main" val="864329565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2A93FF07-5158-470E-969C-57249E4C4B0D}"/>
              </a:ext>
            </a:extLst>
          </p:cNvPr>
          <p:cNvSpPr txBox="1"/>
          <p:nvPr/>
        </p:nvSpPr>
        <p:spPr>
          <a:xfrm>
            <a:off x="838199" y="2243667"/>
            <a:ext cx="4318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Cramming has less effect on model loss, so the number of n come from LTS module increase very slow.</a:t>
            </a:r>
          </a:p>
        </p:txBody>
      </p:sp>
    </p:spTree>
    <p:extLst>
      <p:ext uri="{BB962C8B-B14F-4D97-AF65-F5344CB8AC3E}">
        <p14:creationId xmlns:p14="http://schemas.microsoft.com/office/powerpoint/2010/main" val="1104107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6F72BC-770F-4DF1-809E-078530C76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Green Path: Cramming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97C1D39-2E96-4B0A-983F-93C982B545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505576"/>
              </p:ext>
            </p:extLst>
          </p:nvPr>
        </p:nvGraphicFramePr>
        <p:xfrm>
          <a:off x="5300133" y="1415485"/>
          <a:ext cx="6562800" cy="507739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312560">
                  <a:extLst>
                    <a:ext uri="{9D8B030D-6E8A-4147-A177-3AD203B41FA5}">
                      <a16:colId xmlns:a16="http://schemas.microsoft.com/office/drawing/2014/main" val="2691334309"/>
                    </a:ext>
                  </a:extLst>
                </a:gridCol>
                <a:gridCol w="1312560">
                  <a:extLst>
                    <a:ext uri="{9D8B030D-6E8A-4147-A177-3AD203B41FA5}">
                      <a16:colId xmlns:a16="http://schemas.microsoft.com/office/drawing/2014/main" val="2050043662"/>
                    </a:ext>
                  </a:extLst>
                </a:gridCol>
                <a:gridCol w="1312560">
                  <a:extLst>
                    <a:ext uri="{9D8B030D-6E8A-4147-A177-3AD203B41FA5}">
                      <a16:colId xmlns:a16="http://schemas.microsoft.com/office/drawing/2014/main" val="2286124734"/>
                    </a:ext>
                  </a:extLst>
                </a:gridCol>
                <a:gridCol w="1312560">
                  <a:extLst>
                    <a:ext uri="{9D8B030D-6E8A-4147-A177-3AD203B41FA5}">
                      <a16:colId xmlns:a16="http://schemas.microsoft.com/office/drawing/2014/main" val="2377839721"/>
                    </a:ext>
                  </a:extLst>
                </a:gridCol>
                <a:gridCol w="1312560">
                  <a:extLst>
                    <a:ext uri="{9D8B030D-6E8A-4147-A177-3AD203B41FA5}">
                      <a16:colId xmlns:a16="http://schemas.microsoft.com/office/drawing/2014/main" val="3857255519"/>
                    </a:ext>
                  </a:extLst>
                </a:gridCol>
              </a:tblGrid>
              <a:tr h="3730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Set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Reorganize 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Reorganize 50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u="none" strike="noStrike" dirty="0">
                          <a:effectLst/>
                        </a:rPr>
                        <a:t>Reorganize 100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u="none" strike="noStrike" dirty="0">
                          <a:effectLst/>
                        </a:rPr>
                        <a:t>Cram min Prune max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8734" marR="8734" marT="8734" marB="0" anchor="b"/>
                </a:tc>
                <a:extLst>
                  <a:ext uri="{0D108BD9-81ED-4DB2-BD59-A6C34878D82A}">
                    <a16:rowId xmlns:a16="http://schemas.microsoft.com/office/drawing/2014/main" val="588617345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1158060096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373653069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3804993104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64540006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1011486259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3807298937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693704331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1110707645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4145258631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10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572822046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11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35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1583350300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12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411260841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13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636367308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14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4078766660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15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4040411287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16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2851556211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17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15827569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18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2310070926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19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1308326286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20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3229853304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AVG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5.75</a:t>
                      </a:r>
                      <a:endParaRPr lang="en-US" altLang="zh-TW" sz="12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7.7</a:t>
                      </a:r>
                      <a:endParaRPr lang="en-US" altLang="zh-TW" sz="12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6.8</a:t>
                      </a:r>
                      <a:endParaRPr lang="en-US" altLang="zh-TW" sz="12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5.3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extLst>
                  <a:ext uri="{0D108BD9-81ED-4DB2-BD59-A6C34878D82A}">
                    <a16:rowId xmlns:a16="http://schemas.microsoft.com/office/drawing/2014/main" val="3806282639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STD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5.087976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8.167619</a:t>
                      </a:r>
                      <a:endParaRPr lang="en-US" altLang="zh-TW" sz="12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7.03278</a:t>
                      </a:r>
                      <a:endParaRPr lang="en-US" altLang="zh-TW" sz="12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3.565109</a:t>
                      </a:r>
                      <a:endParaRPr lang="en-US" altLang="zh-TW" sz="12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extLst>
                  <a:ext uri="{0D108BD9-81ED-4DB2-BD59-A6C34878D82A}">
                    <a16:rowId xmlns:a16="http://schemas.microsoft.com/office/drawing/2014/main" val="698692361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F1E9CF7D-EB12-4244-9C11-4D278741420B}"/>
              </a:ext>
            </a:extLst>
          </p:cNvPr>
          <p:cNvSpPr txBox="1"/>
          <p:nvPr/>
        </p:nvSpPr>
        <p:spPr>
          <a:xfrm>
            <a:off x="838199" y="2243667"/>
            <a:ext cx="4318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Prune more, cram more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2616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586F07-756E-4F72-92A2-159137E63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Blue Path: Big param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212505A-A317-464D-A640-9381EDD74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508562"/>
              </p:ext>
            </p:extLst>
          </p:nvPr>
        </p:nvGraphicFramePr>
        <p:xfrm>
          <a:off x="5274734" y="1478492"/>
          <a:ext cx="6562800" cy="507739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312560">
                  <a:extLst>
                    <a:ext uri="{9D8B030D-6E8A-4147-A177-3AD203B41FA5}">
                      <a16:colId xmlns:a16="http://schemas.microsoft.com/office/drawing/2014/main" val="1640500464"/>
                    </a:ext>
                  </a:extLst>
                </a:gridCol>
                <a:gridCol w="1312560">
                  <a:extLst>
                    <a:ext uri="{9D8B030D-6E8A-4147-A177-3AD203B41FA5}">
                      <a16:colId xmlns:a16="http://schemas.microsoft.com/office/drawing/2014/main" val="648689276"/>
                    </a:ext>
                  </a:extLst>
                </a:gridCol>
                <a:gridCol w="1312560">
                  <a:extLst>
                    <a:ext uri="{9D8B030D-6E8A-4147-A177-3AD203B41FA5}">
                      <a16:colId xmlns:a16="http://schemas.microsoft.com/office/drawing/2014/main" val="3220832220"/>
                    </a:ext>
                  </a:extLst>
                </a:gridCol>
                <a:gridCol w="1312560">
                  <a:extLst>
                    <a:ext uri="{9D8B030D-6E8A-4147-A177-3AD203B41FA5}">
                      <a16:colId xmlns:a16="http://schemas.microsoft.com/office/drawing/2014/main" val="3809209302"/>
                    </a:ext>
                  </a:extLst>
                </a:gridCol>
                <a:gridCol w="1312560">
                  <a:extLst>
                    <a:ext uri="{9D8B030D-6E8A-4147-A177-3AD203B41FA5}">
                      <a16:colId xmlns:a16="http://schemas.microsoft.com/office/drawing/2014/main" val="2976589413"/>
                    </a:ext>
                  </a:extLst>
                </a:gridCol>
              </a:tblGrid>
              <a:tr h="3730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Set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Reorganize 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Reorganize 50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u="none" strike="noStrike" dirty="0">
                          <a:effectLst/>
                        </a:rPr>
                        <a:t>Reorganize 100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u="none" strike="noStrike" dirty="0">
                          <a:effectLst/>
                        </a:rPr>
                        <a:t>Cram min Prune max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8734" marR="8734" marT="8734" marB="0" anchor="b"/>
                </a:tc>
                <a:extLst>
                  <a:ext uri="{0D108BD9-81ED-4DB2-BD59-A6C34878D82A}">
                    <a16:rowId xmlns:a16="http://schemas.microsoft.com/office/drawing/2014/main" val="2294443059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2365849702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1437864849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2524655095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113106861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1877619703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2308503196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1317628938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2986840682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2054918714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10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3697431763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11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1680399338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12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844124114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13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489418950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14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1935245822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15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1844648948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16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974467227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17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2648900554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18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1219593867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19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2601978325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20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3087095665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AVG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3.15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3.65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1.45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7.05</a:t>
                      </a:r>
                      <a:endParaRPr lang="en-US" altLang="zh-TW" sz="12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extLst>
                  <a:ext uri="{0D108BD9-81ED-4DB2-BD59-A6C34878D82A}">
                    <a16:rowId xmlns:a16="http://schemas.microsoft.com/office/drawing/2014/main" val="2821746293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STD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4.618171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4.315959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1.961505</a:t>
                      </a:r>
                      <a:endParaRPr lang="en-US" altLang="zh-TW" sz="12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3.153966</a:t>
                      </a:r>
                      <a:endParaRPr lang="en-US" altLang="zh-TW" sz="12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extLst>
                  <a:ext uri="{0D108BD9-81ED-4DB2-BD59-A6C34878D82A}">
                    <a16:rowId xmlns:a16="http://schemas.microsoft.com/office/drawing/2014/main" val="1046857697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4CE47355-6BEE-4A05-86AA-A324FBEF1905}"/>
              </a:ext>
            </a:extLst>
          </p:cNvPr>
          <p:cNvSpPr txBox="1"/>
          <p:nvPr/>
        </p:nvSpPr>
        <p:spPr>
          <a:xfrm>
            <a:off x="208491" y="2230258"/>
            <a:ext cx="45074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Cram min Prune max: </a:t>
            </a:r>
          </a:p>
          <a:p>
            <a:r>
              <a:rPr lang="zh-TW" altLang="en-US" dirty="0"/>
              <a:t>需要花較多時間才能夠達到</a:t>
            </a:r>
            <a:r>
              <a:rPr lang="en-US" altLang="zh-TW" dirty="0"/>
              <a:t>Pruning</a:t>
            </a:r>
            <a:r>
              <a:rPr lang="zh-TW" altLang="en-US" dirty="0"/>
              <a:t>門檻</a:t>
            </a:r>
            <a:r>
              <a:rPr lang="en-US" altLang="zh-TW" dirty="0"/>
              <a:t>-&gt;</a:t>
            </a:r>
          </a:p>
          <a:p>
            <a:r>
              <a:rPr lang="zh-TW" altLang="en-US" dirty="0"/>
              <a:t>沒有頻繁的去</a:t>
            </a:r>
            <a:r>
              <a:rPr lang="en-US" altLang="zh-TW" dirty="0"/>
              <a:t>Pruning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2123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513592-AEB3-4E73-A77E-350BE88BE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Red Path: Weight-tune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99BFA2-DCC3-499D-B629-06B147579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43801"/>
              </p:ext>
            </p:extLst>
          </p:nvPr>
        </p:nvGraphicFramePr>
        <p:xfrm>
          <a:off x="5207000" y="1415485"/>
          <a:ext cx="6562800" cy="507739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312560">
                  <a:extLst>
                    <a:ext uri="{9D8B030D-6E8A-4147-A177-3AD203B41FA5}">
                      <a16:colId xmlns:a16="http://schemas.microsoft.com/office/drawing/2014/main" val="2570904438"/>
                    </a:ext>
                  </a:extLst>
                </a:gridCol>
                <a:gridCol w="1312560">
                  <a:extLst>
                    <a:ext uri="{9D8B030D-6E8A-4147-A177-3AD203B41FA5}">
                      <a16:colId xmlns:a16="http://schemas.microsoft.com/office/drawing/2014/main" val="3599557337"/>
                    </a:ext>
                  </a:extLst>
                </a:gridCol>
                <a:gridCol w="1312560">
                  <a:extLst>
                    <a:ext uri="{9D8B030D-6E8A-4147-A177-3AD203B41FA5}">
                      <a16:colId xmlns:a16="http://schemas.microsoft.com/office/drawing/2014/main" val="101336430"/>
                    </a:ext>
                  </a:extLst>
                </a:gridCol>
                <a:gridCol w="1312560">
                  <a:extLst>
                    <a:ext uri="{9D8B030D-6E8A-4147-A177-3AD203B41FA5}">
                      <a16:colId xmlns:a16="http://schemas.microsoft.com/office/drawing/2014/main" val="2716306287"/>
                    </a:ext>
                  </a:extLst>
                </a:gridCol>
                <a:gridCol w="1312560">
                  <a:extLst>
                    <a:ext uri="{9D8B030D-6E8A-4147-A177-3AD203B41FA5}">
                      <a16:colId xmlns:a16="http://schemas.microsoft.com/office/drawing/2014/main" val="475649785"/>
                    </a:ext>
                  </a:extLst>
                </a:gridCol>
              </a:tblGrid>
              <a:tr h="3730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Set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Reorganize 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Reorganize 50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u="none" strike="noStrike" dirty="0">
                          <a:effectLst/>
                        </a:rPr>
                        <a:t>Reorganize 100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u="none" strike="noStrike" dirty="0">
                          <a:effectLst/>
                        </a:rPr>
                        <a:t>Cram min Prune max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8734" marR="8734" marT="8734" marB="0" anchor="b"/>
                </a:tc>
                <a:extLst>
                  <a:ext uri="{0D108BD9-81ED-4DB2-BD59-A6C34878D82A}">
                    <a16:rowId xmlns:a16="http://schemas.microsoft.com/office/drawing/2014/main" val="1928616872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3426752241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1673470718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3820591307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2050398006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850913900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2252755066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3002980853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1168682391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2863958163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10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2588727724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11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2225145940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12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3176183240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13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2074251995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14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3954099452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15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4147849505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16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387915425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17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2088454069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18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3210780215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19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3257643347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20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2330565180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AVG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3.3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3.55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2.6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4.25</a:t>
                      </a:r>
                      <a:endParaRPr lang="en-US" altLang="zh-TW" sz="12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extLst>
                  <a:ext uri="{0D108BD9-81ED-4DB2-BD59-A6C34878D82A}">
                    <a16:rowId xmlns:a16="http://schemas.microsoft.com/office/drawing/2014/main" val="2815634149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STD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3.348134</a:t>
                      </a:r>
                      <a:endParaRPr lang="en-US" altLang="zh-TW" sz="12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3.499643</a:t>
                      </a:r>
                      <a:endParaRPr lang="en-US" altLang="zh-TW" sz="12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3.2</a:t>
                      </a:r>
                      <a:endParaRPr lang="en-US" altLang="zh-TW" sz="12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3.299621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extLst>
                  <a:ext uri="{0D108BD9-81ED-4DB2-BD59-A6C34878D82A}">
                    <a16:rowId xmlns:a16="http://schemas.microsoft.com/office/drawing/2014/main" val="3729303483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DBC539CF-65DC-4E8C-8EB5-4AF0EDF496F7}"/>
              </a:ext>
            </a:extLst>
          </p:cNvPr>
          <p:cNvSpPr txBox="1"/>
          <p:nvPr/>
        </p:nvSpPr>
        <p:spPr>
          <a:xfrm>
            <a:off x="208491" y="2230258"/>
            <a:ext cx="45074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Cram min Prune max: </a:t>
            </a:r>
          </a:p>
          <a:p>
            <a:r>
              <a:rPr lang="zh-TW" altLang="en-US" dirty="0"/>
              <a:t>比起</a:t>
            </a:r>
            <a:r>
              <a:rPr lang="en-US" altLang="zh-TW" dirty="0"/>
              <a:t>cramming</a:t>
            </a:r>
            <a:r>
              <a:rPr lang="zh-TW" altLang="en-US" dirty="0"/>
              <a:t>，更常使用</a:t>
            </a:r>
            <a:r>
              <a:rPr lang="en-US" altLang="zh-TW" dirty="0"/>
              <a:t>weight-tuning</a:t>
            </a:r>
          </a:p>
          <a:p>
            <a:r>
              <a:rPr lang="en-US" altLang="zh-TW" dirty="0"/>
              <a:t>-&gt; </a:t>
            </a:r>
            <a:r>
              <a:rPr lang="zh-TW" altLang="en-US" dirty="0"/>
              <a:t>也許在</a:t>
            </a:r>
            <a:r>
              <a:rPr lang="en-US" altLang="zh-TW" dirty="0"/>
              <a:t>cramming</a:t>
            </a:r>
            <a:r>
              <a:rPr lang="zh-TW" altLang="en-US" dirty="0"/>
              <a:t>和</a:t>
            </a:r>
            <a:r>
              <a:rPr lang="en-US" altLang="zh-TW" dirty="0"/>
              <a:t>pruning</a:t>
            </a:r>
            <a:r>
              <a:rPr lang="zh-TW" altLang="en-US" dirty="0"/>
              <a:t>時更加精確</a:t>
            </a:r>
            <a:r>
              <a:rPr lang="en-US" altLang="zh-TW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92247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189B1B-45A7-4364-AA29-4563ACDE6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Accuracy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0FD5382-1068-47D1-943F-118DF8DC5F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369522"/>
              </p:ext>
            </p:extLst>
          </p:nvPr>
        </p:nvGraphicFramePr>
        <p:xfrm>
          <a:off x="3671358" y="1274027"/>
          <a:ext cx="7953372" cy="507600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883708">
                  <a:extLst>
                    <a:ext uri="{9D8B030D-6E8A-4147-A177-3AD203B41FA5}">
                      <a16:colId xmlns:a16="http://schemas.microsoft.com/office/drawing/2014/main" val="2318285028"/>
                    </a:ext>
                  </a:extLst>
                </a:gridCol>
                <a:gridCol w="883708">
                  <a:extLst>
                    <a:ext uri="{9D8B030D-6E8A-4147-A177-3AD203B41FA5}">
                      <a16:colId xmlns:a16="http://schemas.microsoft.com/office/drawing/2014/main" val="3003465549"/>
                    </a:ext>
                  </a:extLst>
                </a:gridCol>
                <a:gridCol w="883708">
                  <a:extLst>
                    <a:ext uri="{9D8B030D-6E8A-4147-A177-3AD203B41FA5}">
                      <a16:colId xmlns:a16="http://schemas.microsoft.com/office/drawing/2014/main" val="3145610443"/>
                    </a:ext>
                  </a:extLst>
                </a:gridCol>
                <a:gridCol w="883708">
                  <a:extLst>
                    <a:ext uri="{9D8B030D-6E8A-4147-A177-3AD203B41FA5}">
                      <a16:colId xmlns:a16="http://schemas.microsoft.com/office/drawing/2014/main" val="2516742848"/>
                    </a:ext>
                  </a:extLst>
                </a:gridCol>
                <a:gridCol w="883708">
                  <a:extLst>
                    <a:ext uri="{9D8B030D-6E8A-4147-A177-3AD203B41FA5}">
                      <a16:colId xmlns:a16="http://schemas.microsoft.com/office/drawing/2014/main" val="301585680"/>
                    </a:ext>
                  </a:extLst>
                </a:gridCol>
                <a:gridCol w="883708">
                  <a:extLst>
                    <a:ext uri="{9D8B030D-6E8A-4147-A177-3AD203B41FA5}">
                      <a16:colId xmlns:a16="http://schemas.microsoft.com/office/drawing/2014/main" val="1995753215"/>
                    </a:ext>
                  </a:extLst>
                </a:gridCol>
                <a:gridCol w="883708">
                  <a:extLst>
                    <a:ext uri="{9D8B030D-6E8A-4147-A177-3AD203B41FA5}">
                      <a16:colId xmlns:a16="http://schemas.microsoft.com/office/drawing/2014/main" val="1734933745"/>
                    </a:ext>
                  </a:extLst>
                </a:gridCol>
                <a:gridCol w="883708">
                  <a:extLst>
                    <a:ext uri="{9D8B030D-6E8A-4147-A177-3AD203B41FA5}">
                      <a16:colId xmlns:a16="http://schemas.microsoft.com/office/drawing/2014/main" val="233321872"/>
                    </a:ext>
                  </a:extLst>
                </a:gridCol>
                <a:gridCol w="883708">
                  <a:extLst>
                    <a:ext uri="{9D8B030D-6E8A-4147-A177-3AD203B41FA5}">
                      <a16:colId xmlns:a16="http://schemas.microsoft.com/office/drawing/2014/main" val="4202484347"/>
                    </a:ext>
                  </a:extLst>
                </a:gridCol>
              </a:tblGrid>
              <a:tr h="220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Set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Reorganize 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reorganize 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b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reorganize 100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b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Cram min prune max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b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059451"/>
                  </a:ext>
                </a:extLst>
              </a:tr>
              <a:tr h="22069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0.5548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0.5455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0.8051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0.7159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0.5236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0.5085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0.8029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0.7528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extLst>
                  <a:ext uri="{0D108BD9-81ED-4DB2-BD59-A6C34878D82A}">
                    <a16:rowId xmlns:a16="http://schemas.microsoft.com/office/drawing/2014/main" val="677293173"/>
                  </a:ext>
                </a:extLst>
              </a:tr>
              <a:tr h="22069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0.7963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0.7912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0.7898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0.8153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0.8501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0.8224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0.8656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0.8068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extLst>
                  <a:ext uri="{0D108BD9-81ED-4DB2-BD59-A6C34878D82A}">
                    <a16:rowId xmlns:a16="http://schemas.microsoft.com/office/drawing/2014/main" val="1698008860"/>
                  </a:ext>
                </a:extLst>
              </a:tr>
              <a:tr h="22069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0.8031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0.7614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0.7827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0.8011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0.6023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0.6378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0.7874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0.7443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extLst>
                  <a:ext uri="{0D108BD9-81ED-4DB2-BD59-A6C34878D82A}">
                    <a16:rowId xmlns:a16="http://schemas.microsoft.com/office/drawing/2014/main" val="3434353523"/>
                  </a:ext>
                </a:extLst>
              </a:tr>
              <a:tr h="22069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0.7876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0.8452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0.5236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0.4929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0.5032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0.5369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0.8727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0.7528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extLst>
                  <a:ext uri="{0D108BD9-81ED-4DB2-BD59-A6C34878D82A}">
                    <a16:rowId xmlns:a16="http://schemas.microsoft.com/office/drawing/2014/main" val="3488796359"/>
                  </a:ext>
                </a:extLst>
              </a:tr>
              <a:tr h="22069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0.642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0.5625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0.5412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0.5767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0.7944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0.8224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0.875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0.8707</a:t>
                      </a:r>
                      <a:endParaRPr lang="en-US" altLang="zh-TW" sz="12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extLst>
                  <a:ext uri="{0D108BD9-81ED-4DB2-BD59-A6C34878D82A}">
                    <a16:rowId xmlns:a16="http://schemas.microsoft.com/office/drawing/2014/main" val="730324593"/>
                  </a:ext>
                </a:extLst>
              </a:tr>
              <a:tr h="22069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0.8031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0.7543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0.8478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0.8608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0.8142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0.7216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0.7785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0.7628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extLst>
                  <a:ext uri="{0D108BD9-81ED-4DB2-BD59-A6C34878D82A}">
                    <a16:rowId xmlns:a16="http://schemas.microsoft.com/office/drawing/2014/main" val="4089573499"/>
                  </a:ext>
                </a:extLst>
              </a:tr>
              <a:tr h="22069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0.5884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0.6151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0.8478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0.8452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0.8006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0.7457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0.8412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0.8224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extLst>
                  <a:ext uri="{0D108BD9-81ED-4DB2-BD59-A6C34878D82A}">
                    <a16:rowId xmlns:a16="http://schemas.microsoft.com/office/drawing/2014/main" val="4036612280"/>
                  </a:ext>
                </a:extLst>
              </a:tr>
              <a:tr h="22069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0.8299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0.8011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0.7989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0.7997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0.5548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0.5284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0.8548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0.8537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extLst>
                  <a:ext uri="{0D108BD9-81ED-4DB2-BD59-A6C34878D82A}">
                    <a16:rowId xmlns:a16="http://schemas.microsoft.com/office/drawing/2014/main" val="808006829"/>
                  </a:ext>
                </a:extLst>
              </a:tr>
              <a:tr h="22069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0.8255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0.669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0.8168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0.7301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0.8051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0.7301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0.8433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0.8395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extLst>
                  <a:ext uri="{0D108BD9-81ED-4DB2-BD59-A6C34878D82A}">
                    <a16:rowId xmlns:a16="http://schemas.microsoft.com/office/drawing/2014/main" val="654301770"/>
                  </a:ext>
                </a:extLst>
              </a:tr>
              <a:tr h="22069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0.5236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0.608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0.5278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0.4858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0.6025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0.5085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0.8163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0.6392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extLst>
                  <a:ext uri="{0D108BD9-81ED-4DB2-BD59-A6C34878D82A}">
                    <a16:rowId xmlns:a16="http://schemas.microsoft.com/office/drawing/2014/main" val="1004158926"/>
                  </a:ext>
                </a:extLst>
              </a:tr>
              <a:tr h="22069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0.8121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0.7088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0.8703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0.8295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0.8031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0.7614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0.8212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0.8466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extLst>
                  <a:ext uri="{0D108BD9-81ED-4DB2-BD59-A6C34878D82A}">
                    <a16:rowId xmlns:a16="http://schemas.microsoft.com/office/drawing/2014/main" val="490246614"/>
                  </a:ext>
                </a:extLst>
              </a:tr>
              <a:tr h="22069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0.8703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0.777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0.8389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0.7926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0.8189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0.7756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0.801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0.8551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extLst>
                  <a:ext uri="{0D108BD9-81ED-4DB2-BD59-A6C34878D82A}">
                    <a16:rowId xmlns:a16="http://schemas.microsoft.com/office/drawing/2014/main" val="531123784"/>
                  </a:ext>
                </a:extLst>
              </a:tr>
              <a:tr h="22069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0.7987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0.777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0.5593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0.554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0.6241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0.5625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0.8567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0.7685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extLst>
                  <a:ext uri="{0D108BD9-81ED-4DB2-BD59-A6C34878D82A}">
                    <a16:rowId xmlns:a16="http://schemas.microsoft.com/office/drawing/2014/main" val="3183723702"/>
                  </a:ext>
                </a:extLst>
              </a:tr>
              <a:tr h="22069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0.8433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0.8082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0.8793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0.7855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0.5123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0.6605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0.7834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0.7543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extLst>
                  <a:ext uri="{0D108BD9-81ED-4DB2-BD59-A6C34878D82A}">
                    <a16:rowId xmlns:a16="http://schemas.microsoft.com/office/drawing/2014/main" val="2042157184"/>
                  </a:ext>
                </a:extLst>
              </a:tr>
              <a:tr h="22069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0.821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0.6918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0.5323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0.554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0.8053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0.7173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0.8163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0.6776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extLst>
                  <a:ext uri="{0D108BD9-81ED-4DB2-BD59-A6C34878D82A}">
                    <a16:rowId xmlns:a16="http://schemas.microsoft.com/office/drawing/2014/main" val="1913830681"/>
                  </a:ext>
                </a:extLst>
              </a:tr>
              <a:tr h="22069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0.5548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0.4162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0.7915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0.7472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0.8123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0.7741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0.7942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0.7784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extLst>
                  <a:ext uri="{0D108BD9-81ED-4DB2-BD59-A6C34878D82A}">
                    <a16:rowId xmlns:a16="http://schemas.microsoft.com/office/drawing/2014/main" val="4004033893"/>
                  </a:ext>
                </a:extLst>
              </a:tr>
              <a:tr h="22069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0.8525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0.8537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0.801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0.7074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0.51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0.5312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0.8793</a:t>
                      </a:r>
                      <a:endParaRPr lang="en-US" altLang="zh-TW" sz="12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0.8011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extLst>
                  <a:ext uri="{0D108BD9-81ED-4DB2-BD59-A6C34878D82A}">
                    <a16:rowId xmlns:a16="http://schemas.microsoft.com/office/drawing/2014/main" val="2999466574"/>
                  </a:ext>
                </a:extLst>
              </a:tr>
              <a:tr h="22069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0.5614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0.4915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0.1924</a:t>
                      </a:r>
                      <a:endParaRPr lang="en-US" altLang="zh-TW" sz="12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0.2543</a:t>
                      </a:r>
                      <a:endParaRPr lang="en-US" altLang="zh-TW" sz="12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0.8391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0.8849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0.8367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0.8466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extLst>
                  <a:ext uri="{0D108BD9-81ED-4DB2-BD59-A6C34878D82A}">
                    <a16:rowId xmlns:a16="http://schemas.microsoft.com/office/drawing/2014/main" val="1808930310"/>
                  </a:ext>
                </a:extLst>
              </a:tr>
              <a:tr h="22069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0.8278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0.7926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0.8299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0.8693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0.8278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0.8139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0.8612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0.6932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extLst>
                  <a:ext uri="{0D108BD9-81ED-4DB2-BD59-A6C34878D82A}">
                    <a16:rowId xmlns:a16="http://schemas.microsoft.com/office/drawing/2014/main" val="3456916236"/>
                  </a:ext>
                </a:extLst>
              </a:tr>
              <a:tr h="22069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0.6108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0.6236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0.8858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0.794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0.8102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0.7614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0.841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0.8153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extLst>
                  <a:ext uri="{0D108BD9-81ED-4DB2-BD59-A6C34878D82A}">
                    <a16:rowId xmlns:a16="http://schemas.microsoft.com/office/drawing/2014/main" val="2482177092"/>
                  </a:ext>
                </a:extLst>
              </a:tr>
              <a:tr h="220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AVG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0.73535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0.694685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0.72311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0.700565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0.710695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0.690255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0.831435</a:t>
                      </a:r>
                      <a:endParaRPr lang="en-US" altLang="zh-TW" sz="12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0.784085</a:t>
                      </a:r>
                      <a:endParaRPr lang="en-US" altLang="zh-TW" sz="12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b"/>
                </a:tc>
                <a:extLst>
                  <a:ext uri="{0D108BD9-81ED-4DB2-BD59-A6C34878D82A}">
                    <a16:rowId xmlns:a16="http://schemas.microsoft.com/office/drawing/2014/main" val="962764911"/>
                  </a:ext>
                </a:extLst>
              </a:tr>
              <a:tr h="220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STD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0.120038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0.120612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0.176686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0.157994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0.131668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0.118312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0.031799</a:t>
                      </a:r>
                      <a:endParaRPr lang="en-US" altLang="zh-TW" sz="12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0.062158</a:t>
                      </a:r>
                      <a:endParaRPr lang="en-US" altLang="zh-TW" sz="12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b"/>
                </a:tc>
                <a:extLst>
                  <a:ext uri="{0D108BD9-81ED-4DB2-BD59-A6C34878D82A}">
                    <a16:rowId xmlns:a16="http://schemas.microsoft.com/office/drawing/2014/main" val="4042784164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40C9C3E0-EB21-420F-B301-C82EB2C06468}"/>
              </a:ext>
            </a:extLst>
          </p:cNvPr>
          <p:cNvSpPr txBox="1"/>
          <p:nvPr/>
        </p:nvSpPr>
        <p:spPr>
          <a:xfrm>
            <a:off x="208491" y="1578321"/>
            <a:ext cx="3462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Average:</a:t>
            </a:r>
          </a:p>
          <a:p>
            <a:r>
              <a:rPr lang="en-US" altLang="zh-TW" dirty="0"/>
              <a:t>[55+(267-55)*0.784]/267 = 82.8%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63F8072-A7B1-4A11-8848-94E1586B6E70}"/>
              </a:ext>
            </a:extLst>
          </p:cNvPr>
          <p:cNvSpPr txBox="1"/>
          <p:nvPr/>
        </p:nvSpPr>
        <p:spPr>
          <a:xfrm>
            <a:off x="208490" y="2496283"/>
            <a:ext cx="3462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Best:</a:t>
            </a:r>
          </a:p>
          <a:p>
            <a:r>
              <a:rPr lang="en-US" altLang="zh-TW" dirty="0"/>
              <a:t>[55+(267-55)*0.871]/267 = 89.7%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255AA93-D39B-4F0A-9505-DAAF95DDCA83}"/>
              </a:ext>
            </a:extLst>
          </p:cNvPr>
          <p:cNvSpPr txBox="1"/>
          <p:nvPr/>
        </p:nvSpPr>
        <p:spPr>
          <a:xfrm>
            <a:off x="208490" y="4216399"/>
            <a:ext cx="3248024" cy="20313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Maybe…</a:t>
            </a:r>
          </a:p>
          <a:p>
            <a:endParaRPr lang="en-US" altLang="zh-TW" dirty="0"/>
          </a:p>
          <a:p>
            <a:r>
              <a:rPr lang="en-US" altLang="zh-TW" dirty="0"/>
              <a:t>Cram highest loss -&gt;</a:t>
            </a:r>
          </a:p>
          <a:p>
            <a:r>
              <a:rPr lang="en-US" altLang="zh-TW" dirty="0"/>
              <a:t>Reach the learning goal too fast?</a:t>
            </a:r>
          </a:p>
          <a:p>
            <a:endParaRPr lang="en-US" altLang="zh-TW" dirty="0"/>
          </a:p>
          <a:p>
            <a:r>
              <a:rPr lang="en-US" altLang="zh-TW" dirty="0"/>
              <a:t>Prune smallest weight</a:t>
            </a:r>
            <a:r>
              <a:rPr lang="zh-TW" altLang="en-US" dirty="0"/>
              <a:t> </a:t>
            </a:r>
            <a:r>
              <a:rPr lang="en-US" altLang="zh-TW" dirty="0"/>
              <a:t>-&gt;</a:t>
            </a:r>
          </a:p>
          <a:p>
            <a:r>
              <a:rPr lang="en-US" altLang="zh-TW" dirty="0"/>
              <a:t>Prune the well learned node?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45C5D8C-B640-4CF8-B1D1-692AA35B8A18}"/>
              </a:ext>
            </a:extLst>
          </p:cNvPr>
          <p:cNvSpPr txBox="1"/>
          <p:nvPr/>
        </p:nvSpPr>
        <p:spPr>
          <a:xfrm>
            <a:off x="208489" y="3298437"/>
            <a:ext cx="3462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Original paper:</a:t>
            </a:r>
          </a:p>
          <a:p>
            <a:r>
              <a:rPr lang="en-US" altLang="zh-TW" dirty="0"/>
              <a:t>Rule based model: 84%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4292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A4C837-CA4E-405E-AF96-297ED9B0E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Training Time</a:t>
            </a:r>
            <a:endParaRPr lang="zh-TW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23F912D-2B28-4DA4-8535-F67D094E8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797824"/>
              </p:ext>
            </p:extLst>
          </p:nvPr>
        </p:nvGraphicFramePr>
        <p:xfrm>
          <a:off x="4466165" y="1416880"/>
          <a:ext cx="7282799" cy="507599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510675">
                  <a:extLst>
                    <a:ext uri="{9D8B030D-6E8A-4147-A177-3AD203B41FA5}">
                      <a16:colId xmlns:a16="http://schemas.microsoft.com/office/drawing/2014/main" val="3895386248"/>
                    </a:ext>
                  </a:extLst>
                </a:gridCol>
                <a:gridCol w="1443031">
                  <a:extLst>
                    <a:ext uri="{9D8B030D-6E8A-4147-A177-3AD203B41FA5}">
                      <a16:colId xmlns:a16="http://schemas.microsoft.com/office/drawing/2014/main" val="1929751486"/>
                    </a:ext>
                  </a:extLst>
                </a:gridCol>
                <a:gridCol w="1443031">
                  <a:extLst>
                    <a:ext uri="{9D8B030D-6E8A-4147-A177-3AD203B41FA5}">
                      <a16:colId xmlns:a16="http://schemas.microsoft.com/office/drawing/2014/main" val="3854226321"/>
                    </a:ext>
                  </a:extLst>
                </a:gridCol>
                <a:gridCol w="1443031">
                  <a:extLst>
                    <a:ext uri="{9D8B030D-6E8A-4147-A177-3AD203B41FA5}">
                      <a16:colId xmlns:a16="http://schemas.microsoft.com/office/drawing/2014/main" val="2302045269"/>
                    </a:ext>
                  </a:extLst>
                </a:gridCol>
                <a:gridCol w="1443031">
                  <a:extLst>
                    <a:ext uri="{9D8B030D-6E8A-4147-A177-3AD203B41FA5}">
                      <a16:colId xmlns:a16="http://schemas.microsoft.com/office/drawing/2014/main" val="1316987973"/>
                    </a:ext>
                  </a:extLst>
                </a:gridCol>
              </a:tblGrid>
              <a:tr h="3688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Set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reorganize 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reorganize 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reorganize 100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cram min prune max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extLst>
                  <a:ext uri="{0D108BD9-81ED-4DB2-BD59-A6C34878D82A}">
                    <a16:rowId xmlns:a16="http://schemas.microsoft.com/office/drawing/2014/main" val="2656118087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438.883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406.602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1615.752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768.053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314105742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9.991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959.892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10145.78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237.832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3240848981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550.653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248.09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521.86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401.002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306959815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116.621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1477.942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178.08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505.522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2030340173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648.772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101.18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204.48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653.852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2124006293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3526.704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3413.732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508.772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90382587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9.191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2842.004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176.27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651.063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56143071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543.444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88.22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6514.463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845.483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4110711015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524.163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4813.063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2948.033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253.102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3183149001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167.621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87.1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2741.074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619.523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3560815532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35.63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6643.984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177.11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525.813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695128286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748.292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2192.693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5299.884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412.652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3571640337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113.301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2337.464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1339.641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263.71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935337077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517.583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2528.103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177.32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472.444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3738621204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281.572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2416.093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2981.403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324.772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2556872710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475.344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1188.903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6388.833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426.372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3517602876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660.294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3269.733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3166.002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350.052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2275158328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17.97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901.061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7173.544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521.982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3195178167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19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492.034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2260.302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5441.534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553.783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2076584816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265.093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3789.183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177.5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36.7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3640379953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AVG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331.7226</a:t>
                      </a:r>
                      <a:endParaRPr lang="en-US" altLang="zh-TW" sz="12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2103.916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3039.115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466.6242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extLst>
                  <a:ext uri="{0D108BD9-81ED-4DB2-BD59-A6C34878D82A}">
                    <a16:rowId xmlns:a16="http://schemas.microsoft.com/office/drawing/2014/main" val="889560538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STD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247.395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1696.107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2848.452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188.5243</a:t>
                      </a:r>
                      <a:endParaRPr lang="en-US" altLang="zh-TW" sz="12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extLst>
                  <a:ext uri="{0D108BD9-81ED-4DB2-BD59-A6C34878D82A}">
                    <a16:rowId xmlns:a16="http://schemas.microsoft.com/office/drawing/2014/main" val="3802848435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E823BC80-412A-4F56-9AD0-B085256DC347}"/>
              </a:ext>
            </a:extLst>
          </p:cNvPr>
          <p:cNvSpPr txBox="1"/>
          <p:nvPr/>
        </p:nvSpPr>
        <p:spPr>
          <a:xfrm>
            <a:off x="208491" y="2230258"/>
            <a:ext cx="4346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Model initialize</a:t>
            </a:r>
            <a:r>
              <a:rPr lang="zh-TW" altLang="en-US" dirty="0"/>
              <a:t>後</a:t>
            </a:r>
            <a:r>
              <a:rPr lang="en-US" altLang="zh-TW" dirty="0"/>
              <a:t>loss</a:t>
            </a:r>
            <a:r>
              <a:rPr lang="zh-TW" altLang="en-US" dirty="0"/>
              <a:t>值低但</a:t>
            </a:r>
            <a:r>
              <a:rPr lang="en-US" altLang="zh-TW" dirty="0"/>
              <a:t>accuracy</a:t>
            </a:r>
            <a:r>
              <a:rPr lang="zh-TW" altLang="en-US" dirty="0"/>
              <a:t>不高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也許可以加入正確率做為 </a:t>
            </a:r>
            <a:r>
              <a:rPr lang="en-US" altLang="zh-TW" dirty="0"/>
              <a:t>learning goal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7553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8494DB-FA30-4B2B-BD23-6EE7FE13D0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Thanks for Listening!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3050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3D3700-D0E0-45E9-8FEC-E1CD59E3A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資料內容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FD75BD-A68F-430C-A3AF-AACDD2161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資料來源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Single Proton Emission Computed Tomography heart diagnosis dataset</a:t>
            </a:r>
          </a:p>
          <a:p>
            <a:r>
              <a:rPr lang="zh-TW" altLang="en-US" dirty="0"/>
              <a:t>共有</a:t>
            </a:r>
            <a:r>
              <a:rPr lang="en-US" altLang="zh-TW" dirty="0"/>
              <a:t>267</a:t>
            </a:r>
            <a:r>
              <a:rPr lang="zh-TW" altLang="en-US" dirty="0"/>
              <a:t>筆資料，其中有</a:t>
            </a:r>
            <a:r>
              <a:rPr lang="en-US" altLang="zh-TW" dirty="0"/>
              <a:t>55</a:t>
            </a:r>
            <a:r>
              <a:rPr lang="zh-TW" altLang="en-US" dirty="0"/>
              <a:t>筆是正常，</a:t>
            </a:r>
            <a:r>
              <a:rPr lang="en-US" altLang="zh-TW" dirty="0"/>
              <a:t>212</a:t>
            </a:r>
            <a:r>
              <a:rPr lang="zh-TW" altLang="en-US" dirty="0"/>
              <a:t>筆是不正常，約</a:t>
            </a:r>
            <a:r>
              <a:rPr lang="en-US" altLang="zh-TW" dirty="0"/>
              <a:t>1:4</a:t>
            </a:r>
          </a:p>
          <a:p>
            <a:r>
              <a:rPr lang="en-US" altLang="zh-TW" dirty="0"/>
              <a:t>Data</a:t>
            </a:r>
            <a:r>
              <a:rPr lang="zh-TW" altLang="en-US" dirty="0"/>
              <a:t>有</a:t>
            </a:r>
            <a:r>
              <a:rPr lang="en-US" altLang="zh-TW" dirty="0"/>
              <a:t>22</a:t>
            </a:r>
            <a:r>
              <a:rPr lang="zh-TW" altLang="en-US" dirty="0"/>
              <a:t>筆</a:t>
            </a:r>
            <a:r>
              <a:rPr lang="en-US" altLang="zh-TW" dirty="0"/>
              <a:t>binary </a:t>
            </a:r>
            <a:r>
              <a:rPr lang="zh-TW" altLang="en-US" dirty="0"/>
              <a:t>的</a:t>
            </a:r>
            <a:r>
              <a:rPr lang="en-US" altLang="zh-TW" dirty="0"/>
              <a:t>attributes, Label</a:t>
            </a:r>
            <a:r>
              <a:rPr lang="zh-TW" altLang="en-US" dirty="0"/>
              <a:t>也是 </a:t>
            </a:r>
            <a:r>
              <a:rPr lang="en-US" altLang="zh-TW" dirty="0"/>
              <a:t>binary</a:t>
            </a:r>
            <a:r>
              <a:rPr lang="zh-TW" altLang="en-US" dirty="0"/>
              <a:t>資料</a:t>
            </a:r>
            <a:endParaRPr lang="en-US" altLang="zh-TW" dirty="0"/>
          </a:p>
          <a:p>
            <a:r>
              <a:rPr lang="zh-TW" altLang="en-US" dirty="0"/>
              <a:t>其中</a:t>
            </a:r>
            <a:r>
              <a:rPr lang="en-US" altLang="zh-TW" dirty="0"/>
              <a:t>0</a:t>
            </a:r>
            <a:r>
              <a:rPr lang="zh-TW" altLang="en-US" dirty="0"/>
              <a:t>為正常，</a:t>
            </a:r>
            <a:r>
              <a:rPr lang="en-US" altLang="zh-TW" dirty="0"/>
              <a:t>1</a:t>
            </a:r>
            <a:r>
              <a:rPr lang="zh-TW" altLang="en-US" dirty="0"/>
              <a:t>為不正常</a:t>
            </a:r>
            <a:endParaRPr lang="en-US" altLang="zh-TW" dirty="0"/>
          </a:p>
          <a:p>
            <a:r>
              <a:rPr lang="zh-TW" altLang="en-US" dirty="0"/>
              <a:t>本次實驗按</a:t>
            </a:r>
            <a:r>
              <a:rPr lang="en-US" altLang="zh-TW" dirty="0"/>
              <a:t>8:2</a:t>
            </a:r>
            <a:r>
              <a:rPr lang="zh-TW" altLang="en-US" dirty="0"/>
              <a:t>分成</a:t>
            </a:r>
            <a:r>
              <a:rPr lang="en-US" altLang="zh-TW" dirty="0"/>
              <a:t>training data</a:t>
            </a:r>
            <a:r>
              <a:rPr lang="zh-TW" altLang="en-US" dirty="0"/>
              <a:t>和</a:t>
            </a:r>
            <a:r>
              <a:rPr lang="en-US" altLang="zh-TW" dirty="0"/>
              <a:t>validation data</a:t>
            </a:r>
            <a:r>
              <a:rPr lang="zh-TW" altLang="en-US" dirty="0"/>
              <a:t>，隨機產生</a:t>
            </a:r>
            <a:r>
              <a:rPr lang="en-US" altLang="zh-TW" dirty="0"/>
              <a:t>20</a:t>
            </a:r>
            <a:r>
              <a:rPr lang="zh-TW" altLang="en-US" dirty="0"/>
              <a:t>組資料。</a:t>
            </a:r>
            <a:endParaRPr lang="en-US" altLang="zh-TW" dirty="0"/>
          </a:p>
          <a:p>
            <a:r>
              <a:rPr lang="zh-TW" altLang="en-US" dirty="0">
                <a:solidFill>
                  <a:srgbClr val="FF0000"/>
                </a:solidFill>
              </a:rPr>
              <a:t>不平均</a:t>
            </a:r>
            <a:r>
              <a:rPr lang="en-US" altLang="zh-TW" dirty="0">
                <a:solidFill>
                  <a:srgbClr val="FF0000"/>
                </a:solidFill>
              </a:rPr>
              <a:t>+</a:t>
            </a:r>
            <a:r>
              <a:rPr lang="zh-TW" altLang="en-US" dirty="0">
                <a:solidFill>
                  <a:srgbClr val="FF0000"/>
                </a:solidFill>
              </a:rPr>
              <a:t>離群子</a:t>
            </a:r>
          </a:p>
        </p:txBody>
      </p:sp>
    </p:spTree>
    <p:extLst>
      <p:ext uri="{BB962C8B-B14F-4D97-AF65-F5344CB8AC3E}">
        <p14:creationId xmlns:p14="http://schemas.microsoft.com/office/powerpoint/2010/main" val="2894233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2C6780-087A-4A4F-B6F1-B5772F1C0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環境配置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D8F2F72-F269-4059-99E8-99C8DF822B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硬體與</a:t>
            </a:r>
            <a:r>
              <a:rPr lang="en-US" altLang="zh-TW" dirty="0"/>
              <a:t>python</a:t>
            </a:r>
            <a:r>
              <a:rPr lang="zh-TW" altLang="en-US" dirty="0"/>
              <a:t>版本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60D12E1-E679-4E74-93D3-A8BFAB84D8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CPU: R5 2400g</a:t>
            </a:r>
          </a:p>
          <a:p>
            <a:r>
              <a:rPr lang="en-US" altLang="zh-TW" dirty="0"/>
              <a:t>Ram: 32G</a:t>
            </a:r>
          </a:p>
          <a:p>
            <a:r>
              <a:rPr lang="en-US" altLang="zh-TW" dirty="0"/>
              <a:t>GPU: RTX 3060</a:t>
            </a:r>
          </a:p>
          <a:p>
            <a:r>
              <a:rPr lang="en-US" altLang="zh-TW" dirty="0"/>
              <a:t>IDE: </a:t>
            </a:r>
            <a:r>
              <a:rPr lang="en-US" altLang="zh-TW" dirty="0" err="1"/>
              <a:t>Vscode</a:t>
            </a:r>
            <a:endParaRPr lang="en-US" altLang="zh-TW" dirty="0"/>
          </a:p>
          <a:p>
            <a:r>
              <a:rPr lang="en-US" altLang="zh-TW" dirty="0"/>
              <a:t>Python: 3.7.6</a:t>
            </a:r>
          </a:p>
          <a:p>
            <a:endParaRPr lang="zh-TW" altLang="en-US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928E1389-3852-432F-B024-FAE7A82FCA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dirty="0"/>
              <a:t>套件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3862D002-76FA-44C1-B8B3-11B1C15F1FE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err="1"/>
              <a:t>Pytorch</a:t>
            </a:r>
            <a:endParaRPr lang="en-US" altLang="zh-TW" dirty="0"/>
          </a:p>
          <a:p>
            <a:r>
              <a:rPr lang="en-US" altLang="zh-TW" dirty="0" err="1"/>
              <a:t>Sklearn</a:t>
            </a:r>
            <a:endParaRPr lang="en-US" altLang="zh-TW" dirty="0"/>
          </a:p>
          <a:p>
            <a:r>
              <a:rPr lang="en-US" altLang="zh-TW" dirty="0"/>
              <a:t>Pandas</a:t>
            </a:r>
          </a:p>
          <a:p>
            <a:r>
              <a:rPr lang="en-US" altLang="zh-TW" dirty="0" err="1"/>
              <a:t>Itertools</a:t>
            </a:r>
            <a:endParaRPr lang="en-US" altLang="zh-TW" dirty="0"/>
          </a:p>
          <a:p>
            <a:r>
              <a:rPr lang="en-US" altLang="zh-TW" dirty="0"/>
              <a:t>Random</a:t>
            </a:r>
          </a:p>
          <a:p>
            <a:r>
              <a:rPr lang="en-US" altLang="zh-TW" dirty="0"/>
              <a:t>Copy</a:t>
            </a:r>
          </a:p>
          <a:p>
            <a:r>
              <a:rPr lang="en-US" altLang="zh-TW" dirty="0"/>
              <a:t>Logging</a:t>
            </a:r>
          </a:p>
          <a:p>
            <a:r>
              <a:rPr lang="en-US" altLang="zh-TW" dirty="0"/>
              <a:t>OS</a:t>
            </a:r>
          </a:p>
          <a:p>
            <a:r>
              <a:rPr lang="en-US" altLang="zh-TW" dirty="0"/>
              <a:t>Time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4914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4DFF11-3DD1-4B83-AB97-432464860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新型學習演算法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E2828A26-0D38-4CC5-A9B2-8E3690FB0F53}"/>
              </a:ext>
            </a:extLst>
          </p:cNvPr>
          <p:cNvSpPr/>
          <p:nvPr/>
        </p:nvSpPr>
        <p:spPr>
          <a:xfrm>
            <a:off x="8014859" y="6332008"/>
            <a:ext cx="1176867" cy="3217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Initialize model</a:t>
            </a:r>
            <a:endParaRPr lang="zh-TW" altLang="en-US" sz="1200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ECD7B391-F92A-4566-AF07-9F62B236BE37}"/>
              </a:ext>
            </a:extLst>
          </p:cNvPr>
          <p:cNvSpPr/>
          <p:nvPr/>
        </p:nvSpPr>
        <p:spPr>
          <a:xfrm>
            <a:off x="8014857" y="5582186"/>
            <a:ext cx="1176867" cy="321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n = Obtaining</a:t>
            </a:r>
          </a:p>
          <a:p>
            <a:pPr algn="ctr"/>
            <a:r>
              <a:rPr lang="en-US" altLang="zh-TW" sz="1200" dirty="0"/>
              <a:t>LTS</a:t>
            </a:r>
            <a:endParaRPr lang="zh-TW" altLang="en-US" sz="1200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977B95CD-3D36-4F7A-B155-68BD57601261}"/>
              </a:ext>
            </a:extLst>
          </p:cNvPr>
          <p:cNvSpPr/>
          <p:nvPr/>
        </p:nvSpPr>
        <p:spPr>
          <a:xfrm>
            <a:off x="8014856" y="4844521"/>
            <a:ext cx="1176867" cy="32173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N*0.97&lt;=n</a:t>
            </a:r>
            <a:endParaRPr lang="zh-TW" altLang="en-US" sz="1200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85DBCFB0-3856-4521-8E14-02B5294753C5}"/>
              </a:ext>
            </a:extLst>
          </p:cNvPr>
          <p:cNvSpPr/>
          <p:nvPr/>
        </p:nvSpPr>
        <p:spPr>
          <a:xfrm>
            <a:off x="10352866" y="4844521"/>
            <a:ext cx="1176867" cy="321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Acceptable</a:t>
            </a:r>
            <a:endParaRPr lang="zh-TW" altLang="en-US" sz="1200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66110EFE-5875-444B-9997-8906BD8F1803}"/>
              </a:ext>
            </a:extLst>
          </p:cNvPr>
          <p:cNvSpPr/>
          <p:nvPr/>
        </p:nvSpPr>
        <p:spPr>
          <a:xfrm>
            <a:off x="7694588" y="4135482"/>
            <a:ext cx="1784040" cy="32173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ysClr val="windowText" lastClr="000000"/>
                </a:solidFill>
              </a:rPr>
              <a:t>model params &gt; n</a:t>
            </a:r>
            <a:endParaRPr lang="zh-TW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3B47A259-5CD2-42D1-A758-FBDE0F9EE66E}"/>
              </a:ext>
            </a:extLst>
          </p:cNvPr>
          <p:cNvSpPr/>
          <p:nvPr/>
        </p:nvSpPr>
        <p:spPr>
          <a:xfrm>
            <a:off x="8000287" y="3352656"/>
            <a:ext cx="1176867" cy="32173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ysClr val="windowText" lastClr="000000"/>
                </a:solidFill>
              </a:rPr>
              <a:t>Save W</a:t>
            </a:r>
            <a:endParaRPr lang="zh-TW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AAB68BEF-B2E0-46E2-9C14-D1B1F2A45150}"/>
              </a:ext>
            </a:extLst>
          </p:cNvPr>
          <p:cNvSpPr/>
          <p:nvPr/>
        </p:nvSpPr>
        <p:spPr>
          <a:xfrm>
            <a:off x="8014855" y="2557223"/>
            <a:ext cx="1176867" cy="321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Weight-tuning</a:t>
            </a:r>
            <a:endParaRPr lang="zh-TW" altLang="en-US" sz="1200" dirty="0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DCF5B4EA-93BB-4353-98D1-30DFB7C19018}"/>
              </a:ext>
            </a:extLst>
          </p:cNvPr>
          <p:cNvSpPr/>
          <p:nvPr/>
        </p:nvSpPr>
        <p:spPr>
          <a:xfrm>
            <a:off x="8014855" y="1845609"/>
            <a:ext cx="1176867" cy="32173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ysClr val="windowText" lastClr="000000"/>
                </a:solidFill>
              </a:rPr>
              <a:t>Restore W</a:t>
            </a:r>
            <a:endParaRPr lang="zh-TW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AB9320BD-CBAF-4D71-A1B2-034134ED62F4}"/>
              </a:ext>
            </a:extLst>
          </p:cNvPr>
          <p:cNvSpPr/>
          <p:nvPr/>
        </p:nvSpPr>
        <p:spPr>
          <a:xfrm>
            <a:off x="4497413" y="4008343"/>
            <a:ext cx="1784040" cy="589111"/>
          </a:xfrm>
          <a:prstGeom prst="roundRect">
            <a:avLst>
              <a:gd name="adj" fmla="val 1315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Reorganizing_n_r_EU_w_EU_LG</a:t>
            </a:r>
            <a:r>
              <a:rPr lang="en-US" altLang="zh-TW" sz="1200" dirty="0"/>
              <a:t>(longer)</a:t>
            </a:r>
            <a:endParaRPr lang="zh-TW" altLang="en-US" sz="1200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CD542808-C817-4ADE-BED0-FFEA58020961}"/>
              </a:ext>
            </a:extLst>
          </p:cNvPr>
          <p:cNvSpPr/>
          <p:nvPr/>
        </p:nvSpPr>
        <p:spPr>
          <a:xfrm>
            <a:off x="838200" y="3220199"/>
            <a:ext cx="1784040" cy="589111"/>
          </a:xfrm>
          <a:prstGeom prst="roundRect">
            <a:avLst>
              <a:gd name="adj" fmla="val 1052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Reorganizing_n+1_r_EU_w_EU_LG(shorter)</a:t>
            </a:r>
            <a:endParaRPr lang="zh-TW" altLang="en-US" sz="1200" dirty="0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29C85F42-CFF2-4235-8C00-3B318A8839EA}"/>
              </a:ext>
            </a:extLst>
          </p:cNvPr>
          <p:cNvSpPr/>
          <p:nvPr/>
        </p:nvSpPr>
        <p:spPr>
          <a:xfrm>
            <a:off x="1141786" y="1845075"/>
            <a:ext cx="1176867" cy="67074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Cram wrong data with highest loss</a:t>
            </a:r>
            <a:endParaRPr lang="zh-TW" altLang="en-US" sz="12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357B7D7-0E92-4BE3-BA0C-36A31E82CE86}"/>
              </a:ext>
            </a:extLst>
          </p:cNvPr>
          <p:cNvSpPr txBox="1"/>
          <p:nvPr/>
        </p:nvSpPr>
        <p:spPr>
          <a:xfrm>
            <a:off x="6702144" y="3766444"/>
            <a:ext cx="787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True</a:t>
            </a:r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65C38FC8-86B2-4BC0-9FF3-30C2E3ADA471}"/>
              </a:ext>
            </a:extLst>
          </p:cNvPr>
          <p:cNvSpPr txBox="1"/>
          <p:nvPr/>
        </p:nvSpPr>
        <p:spPr>
          <a:xfrm>
            <a:off x="8014855" y="4420998"/>
            <a:ext cx="787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False</a:t>
            </a:r>
            <a:endParaRPr lang="zh-TW" altLang="en-US" dirty="0"/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91A883DB-579D-4FC7-96AF-7B24F967ABC3}"/>
              </a:ext>
            </a:extLst>
          </p:cNvPr>
          <p:cNvCxnSpPr>
            <a:stCxn id="4" idx="0"/>
          </p:cNvCxnSpPr>
          <p:nvPr/>
        </p:nvCxnSpPr>
        <p:spPr>
          <a:xfrm flipH="1" flipV="1">
            <a:off x="8603288" y="5903920"/>
            <a:ext cx="5" cy="4280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172925E8-BC78-4A44-9A7E-A15C6ABB3089}"/>
              </a:ext>
            </a:extLst>
          </p:cNvPr>
          <p:cNvCxnSpPr>
            <a:stCxn id="5" idx="0"/>
            <a:endCxn id="6" idx="2"/>
          </p:cNvCxnSpPr>
          <p:nvPr/>
        </p:nvCxnSpPr>
        <p:spPr>
          <a:xfrm flipH="1" flipV="1">
            <a:off x="8603290" y="5166255"/>
            <a:ext cx="1" cy="415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ACD24FB6-B774-4F70-ABEE-B33FC3BCCBC2}"/>
              </a:ext>
            </a:extLst>
          </p:cNvPr>
          <p:cNvCxnSpPr/>
          <p:nvPr/>
        </p:nvCxnSpPr>
        <p:spPr>
          <a:xfrm flipH="1" flipV="1">
            <a:off x="8603287" y="4428202"/>
            <a:ext cx="1" cy="415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D1FE9BF2-A8D9-4795-9216-D202FB4979AB}"/>
              </a:ext>
            </a:extLst>
          </p:cNvPr>
          <p:cNvCxnSpPr/>
          <p:nvPr/>
        </p:nvCxnSpPr>
        <p:spPr>
          <a:xfrm flipH="1" flipV="1">
            <a:off x="8603286" y="3677992"/>
            <a:ext cx="1" cy="415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908D33D0-7105-48A4-AD96-A260C2E33673}"/>
              </a:ext>
            </a:extLst>
          </p:cNvPr>
          <p:cNvCxnSpPr/>
          <p:nvPr/>
        </p:nvCxnSpPr>
        <p:spPr>
          <a:xfrm flipH="1" flipV="1">
            <a:off x="8603286" y="2903575"/>
            <a:ext cx="1" cy="415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B6C3AA01-C0CC-4007-9850-36DA64C97833}"/>
              </a:ext>
            </a:extLst>
          </p:cNvPr>
          <p:cNvCxnSpPr/>
          <p:nvPr/>
        </p:nvCxnSpPr>
        <p:spPr>
          <a:xfrm flipH="1" flipV="1">
            <a:off x="8603285" y="2109998"/>
            <a:ext cx="1" cy="415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5E82E040-C147-4417-B7A7-EC5840AB1993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9191723" y="5005388"/>
            <a:ext cx="11611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D5D6B5EC-99EA-4BB5-8738-02D287CEE5E8}"/>
              </a:ext>
            </a:extLst>
          </p:cNvPr>
          <p:cNvCxnSpPr>
            <a:cxnSpLocks/>
            <a:stCxn id="8" idx="1"/>
            <a:endCxn id="12" idx="3"/>
          </p:cNvCxnSpPr>
          <p:nvPr/>
        </p:nvCxnSpPr>
        <p:spPr>
          <a:xfrm flipH="1">
            <a:off x="6281453" y="4296349"/>
            <a:ext cx="1413135" cy="65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59A4E02F-DFC0-4BB6-B2C1-CE02CC4FF005}"/>
              </a:ext>
            </a:extLst>
          </p:cNvPr>
          <p:cNvSpPr txBox="1"/>
          <p:nvPr/>
        </p:nvSpPr>
        <p:spPr>
          <a:xfrm>
            <a:off x="9386388" y="4981589"/>
            <a:ext cx="787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True</a:t>
            </a:r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AC10096B-6154-4C1C-A739-94B09EA67060}"/>
              </a:ext>
            </a:extLst>
          </p:cNvPr>
          <p:cNvSpPr txBox="1"/>
          <p:nvPr/>
        </p:nvSpPr>
        <p:spPr>
          <a:xfrm>
            <a:off x="8689104" y="2904623"/>
            <a:ext cx="787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False</a:t>
            </a:r>
            <a:endParaRPr lang="zh-TW" altLang="en-US" dirty="0"/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FE41B0BC-B75B-4F65-853F-BB547D6EBE0E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2318653" y="2002886"/>
            <a:ext cx="5696202" cy="35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0E3CC403-5191-4203-BB2A-07509E11FD2E}"/>
              </a:ext>
            </a:extLst>
          </p:cNvPr>
          <p:cNvCxnSpPr>
            <a:cxnSpLocks/>
          </p:cNvCxnSpPr>
          <p:nvPr/>
        </p:nvCxnSpPr>
        <p:spPr>
          <a:xfrm flipH="1">
            <a:off x="5389433" y="2713170"/>
            <a:ext cx="26254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5C4A82FA-B968-42F5-8DB4-4C9E4094A5AC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389433" y="2713170"/>
            <a:ext cx="0" cy="12951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0F0AA289-655B-4A20-A626-7EBF44AE1F0F}"/>
              </a:ext>
            </a:extLst>
          </p:cNvPr>
          <p:cNvCxnSpPr>
            <a:cxnSpLocks/>
            <a:stCxn id="14" idx="2"/>
            <a:endCxn id="13" idx="0"/>
          </p:cNvCxnSpPr>
          <p:nvPr/>
        </p:nvCxnSpPr>
        <p:spPr>
          <a:xfrm>
            <a:off x="1730220" y="2515816"/>
            <a:ext cx="0" cy="7043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57FB779D-E91D-4910-969A-2818C79DA62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730219" y="5725504"/>
            <a:ext cx="6284638" cy="175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B8B1ECFF-B397-4154-869D-BBD7B31E8BCF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1730220" y="3809310"/>
            <a:ext cx="0" cy="19161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D9A39798-9A88-416D-BBF0-1EC9DFDDB5C2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5389433" y="4597454"/>
            <a:ext cx="0" cy="11280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橢圓 64">
            <a:extLst>
              <a:ext uri="{FF2B5EF4-FFF2-40B4-BE49-F238E27FC236}">
                <a16:creationId xmlns:a16="http://schemas.microsoft.com/office/drawing/2014/main" id="{1CA9DC07-E836-4143-8FD1-401D56BED318}"/>
              </a:ext>
            </a:extLst>
          </p:cNvPr>
          <p:cNvSpPr/>
          <p:nvPr/>
        </p:nvSpPr>
        <p:spPr>
          <a:xfrm>
            <a:off x="7360342" y="2546047"/>
            <a:ext cx="334246" cy="33424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66" name="橢圓 65">
            <a:extLst>
              <a:ext uri="{FF2B5EF4-FFF2-40B4-BE49-F238E27FC236}">
                <a16:creationId xmlns:a16="http://schemas.microsoft.com/office/drawing/2014/main" id="{D2648640-5CFF-4328-AA96-A9142D87E6EC}"/>
              </a:ext>
            </a:extLst>
          </p:cNvPr>
          <p:cNvSpPr/>
          <p:nvPr/>
        </p:nvSpPr>
        <p:spPr>
          <a:xfrm>
            <a:off x="8857470" y="2181571"/>
            <a:ext cx="334246" cy="33424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U</a:t>
            </a:r>
            <a:endParaRPr lang="zh-TW" altLang="en-US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FEBC34A-E5A3-435D-A432-C991ABC198EA}"/>
              </a:ext>
            </a:extLst>
          </p:cNvPr>
          <p:cNvSpPr/>
          <p:nvPr/>
        </p:nvSpPr>
        <p:spPr>
          <a:xfrm>
            <a:off x="2329749" y="4308289"/>
            <a:ext cx="1627213" cy="5432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ysClr val="windowText" lastClr="000000"/>
                </a:solidFill>
              </a:rPr>
              <a:t>Prune neurons with smallest weight</a:t>
            </a:r>
            <a:endParaRPr lang="zh-TW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78" name="直線接點 77">
            <a:extLst>
              <a:ext uri="{FF2B5EF4-FFF2-40B4-BE49-F238E27FC236}">
                <a16:creationId xmlns:a16="http://schemas.microsoft.com/office/drawing/2014/main" id="{A468B68B-B06A-459E-9CA3-0BA95756F30F}"/>
              </a:ext>
            </a:extLst>
          </p:cNvPr>
          <p:cNvCxnSpPr>
            <a:stCxn id="13" idx="3"/>
            <a:endCxn id="76" idx="0"/>
          </p:cNvCxnSpPr>
          <p:nvPr/>
        </p:nvCxnSpPr>
        <p:spPr>
          <a:xfrm>
            <a:off x="2622240" y="3514755"/>
            <a:ext cx="521116" cy="79353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直線接點 79">
            <a:extLst>
              <a:ext uri="{FF2B5EF4-FFF2-40B4-BE49-F238E27FC236}">
                <a16:creationId xmlns:a16="http://schemas.microsoft.com/office/drawing/2014/main" id="{DEDCEC6F-9462-4A7C-8FB8-6A99F5559231}"/>
              </a:ext>
            </a:extLst>
          </p:cNvPr>
          <p:cNvCxnSpPr>
            <a:stCxn id="12" idx="1"/>
            <a:endCxn id="76" idx="3"/>
          </p:cNvCxnSpPr>
          <p:nvPr/>
        </p:nvCxnSpPr>
        <p:spPr>
          <a:xfrm flipH="1">
            <a:off x="3956962" y="4302899"/>
            <a:ext cx="540451" cy="27700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D6037306-6412-469B-ADC2-DDBB2B30AF6F}"/>
              </a:ext>
            </a:extLst>
          </p:cNvPr>
          <p:cNvSpPr/>
          <p:nvPr/>
        </p:nvSpPr>
        <p:spPr>
          <a:xfrm>
            <a:off x="5770922" y="4917431"/>
            <a:ext cx="1627213" cy="5432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ysClr val="windowText" lastClr="000000"/>
                </a:solidFill>
              </a:rPr>
              <a:t>Assume 3% data are outliers</a:t>
            </a:r>
            <a:endParaRPr lang="zh-TW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86" name="直線接點 85">
            <a:extLst>
              <a:ext uri="{FF2B5EF4-FFF2-40B4-BE49-F238E27FC236}">
                <a16:creationId xmlns:a16="http://schemas.microsoft.com/office/drawing/2014/main" id="{931E62B4-E001-4CCA-BD55-A7EF180B39A9}"/>
              </a:ext>
            </a:extLst>
          </p:cNvPr>
          <p:cNvCxnSpPr>
            <a:stCxn id="84" idx="3"/>
            <a:endCxn id="6" idx="1"/>
          </p:cNvCxnSpPr>
          <p:nvPr/>
        </p:nvCxnSpPr>
        <p:spPr>
          <a:xfrm flipV="1">
            <a:off x="7398135" y="5005388"/>
            <a:ext cx="616721" cy="18366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7" name="矩形 86">
            <a:extLst>
              <a:ext uri="{FF2B5EF4-FFF2-40B4-BE49-F238E27FC236}">
                <a16:creationId xmlns:a16="http://schemas.microsoft.com/office/drawing/2014/main" id="{83991486-6ADA-4479-999F-519D003C8EE0}"/>
              </a:ext>
            </a:extLst>
          </p:cNvPr>
          <p:cNvSpPr/>
          <p:nvPr/>
        </p:nvSpPr>
        <p:spPr>
          <a:xfrm>
            <a:off x="10127692" y="5694290"/>
            <a:ext cx="1627213" cy="5432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ysClr val="windowText" lastClr="000000"/>
                </a:solidFill>
              </a:rPr>
              <a:t>Autoencoder</a:t>
            </a:r>
          </a:p>
          <a:p>
            <a:pPr algn="ctr"/>
            <a:r>
              <a:rPr lang="en-US" altLang="zh-TW" sz="1200" dirty="0">
                <a:solidFill>
                  <a:sysClr val="windowText" lastClr="000000"/>
                </a:solidFill>
              </a:rPr>
              <a:t>Pretrained model</a:t>
            </a:r>
          </a:p>
        </p:txBody>
      </p:sp>
      <p:cxnSp>
        <p:nvCxnSpPr>
          <p:cNvPr id="89" name="直線接點 88">
            <a:extLst>
              <a:ext uri="{FF2B5EF4-FFF2-40B4-BE49-F238E27FC236}">
                <a16:creationId xmlns:a16="http://schemas.microsoft.com/office/drawing/2014/main" id="{2630FC52-CA0A-4401-9DCC-5BDCFA985DBC}"/>
              </a:ext>
            </a:extLst>
          </p:cNvPr>
          <p:cNvCxnSpPr>
            <a:stCxn id="4" idx="3"/>
            <a:endCxn id="87" idx="1"/>
          </p:cNvCxnSpPr>
          <p:nvPr/>
        </p:nvCxnSpPr>
        <p:spPr>
          <a:xfrm flipV="1">
            <a:off x="9191726" y="5965908"/>
            <a:ext cx="935966" cy="52696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905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ED0197-AFE9-4F7C-93BE-67665D6C2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Reorganizing_ALL_r_EU_w_EU_LG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EC60948-A2F4-4110-BB90-44F0B7DFB5BB}"/>
              </a:ext>
            </a:extLst>
          </p:cNvPr>
          <p:cNvSpPr/>
          <p:nvPr/>
        </p:nvSpPr>
        <p:spPr>
          <a:xfrm>
            <a:off x="152399" y="3957679"/>
            <a:ext cx="989949" cy="463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Acceptable</a:t>
            </a:r>
          </a:p>
          <a:p>
            <a:pPr algn="ctr"/>
            <a:r>
              <a:rPr lang="en-US" altLang="zh-TW" sz="1200" dirty="0"/>
              <a:t>SLFN</a:t>
            </a:r>
            <a:endParaRPr lang="zh-TW" altLang="en-US" sz="1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5F8B646-33AF-444C-B04C-721E5622392A}"/>
              </a:ext>
            </a:extLst>
          </p:cNvPr>
          <p:cNvSpPr/>
          <p:nvPr/>
        </p:nvSpPr>
        <p:spPr>
          <a:xfrm>
            <a:off x="2091265" y="3957679"/>
            <a:ext cx="989949" cy="463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K&gt;P</a:t>
            </a:r>
            <a:endParaRPr lang="zh-TW" altLang="en-US" sz="12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CB67C1-F480-403D-B8E6-6D5F6D938D4F}"/>
              </a:ext>
            </a:extLst>
          </p:cNvPr>
          <p:cNvSpPr/>
          <p:nvPr/>
        </p:nvSpPr>
        <p:spPr>
          <a:xfrm>
            <a:off x="4030131" y="3957679"/>
            <a:ext cx="989949" cy="4639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Regularizing_EU</a:t>
            </a:r>
            <a:endParaRPr lang="zh-TW" altLang="en-US" sz="1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8F487A-E1FB-4339-A5E3-568BF23689C8}"/>
              </a:ext>
            </a:extLst>
          </p:cNvPr>
          <p:cNvSpPr/>
          <p:nvPr/>
        </p:nvSpPr>
        <p:spPr>
          <a:xfrm>
            <a:off x="5968997" y="3957679"/>
            <a:ext cx="989949" cy="463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Store model</a:t>
            </a:r>
            <a:endParaRPr lang="zh-TW" altLang="en-US" sz="12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8CEAF5-B92A-4541-86CE-CBC99D5BACC7}"/>
              </a:ext>
            </a:extLst>
          </p:cNvPr>
          <p:cNvSpPr/>
          <p:nvPr/>
        </p:nvSpPr>
        <p:spPr>
          <a:xfrm>
            <a:off x="7823853" y="3683001"/>
            <a:ext cx="1286935" cy="10133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Ignore the hidden node with smallest weight</a:t>
            </a:r>
            <a:endParaRPr lang="zh-TW" altLang="en-US" sz="1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FE2F1B9-3D6E-43DE-9FDF-865CE8FBE309}"/>
              </a:ext>
            </a:extLst>
          </p:cNvPr>
          <p:cNvSpPr/>
          <p:nvPr/>
        </p:nvSpPr>
        <p:spPr>
          <a:xfrm>
            <a:off x="9719730" y="3915000"/>
            <a:ext cx="1634070" cy="5493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Weight-</a:t>
            </a:r>
            <a:r>
              <a:rPr lang="en-US" altLang="zh-TW" sz="1200" dirty="0" err="1"/>
              <a:t>tuning_EU_LG</a:t>
            </a:r>
            <a:endParaRPr lang="zh-TW" altLang="en-US" sz="1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7BD4819-007D-4162-A0D3-FD75738E5478}"/>
              </a:ext>
            </a:extLst>
          </p:cNvPr>
          <p:cNvSpPr/>
          <p:nvPr/>
        </p:nvSpPr>
        <p:spPr>
          <a:xfrm>
            <a:off x="5968998" y="1972326"/>
            <a:ext cx="989949" cy="463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Restore model</a:t>
            </a:r>
            <a:endParaRPr lang="zh-TW" altLang="en-US" sz="12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5AC18D2-0BBD-41CC-AA31-213318139688}"/>
              </a:ext>
            </a:extLst>
          </p:cNvPr>
          <p:cNvSpPr/>
          <p:nvPr/>
        </p:nvSpPr>
        <p:spPr>
          <a:xfrm>
            <a:off x="4030132" y="1972326"/>
            <a:ext cx="989949" cy="463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K++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3FC9E35-875E-4BD9-9C32-3E0609F7893F}"/>
              </a:ext>
            </a:extLst>
          </p:cNvPr>
          <p:cNvSpPr/>
          <p:nvPr/>
        </p:nvSpPr>
        <p:spPr>
          <a:xfrm>
            <a:off x="4030130" y="2980044"/>
            <a:ext cx="989949" cy="463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P--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9A6674F-78E4-4386-9792-1D35F8952C3C}"/>
              </a:ext>
            </a:extLst>
          </p:cNvPr>
          <p:cNvSpPr/>
          <p:nvPr/>
        </p:nvSpPr>
        <p:spPr>
          <a:xfrm>
            <a:off x="2091264" y="5268405"/>
            <a:ext cx="989949" cy="463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Acceptable</a:t>
            </a:r>
          </a:p>
          <a:p>
            <a:pPr algn="ctr"/>
            <a:r>
              <a:rPr lang="en-US" altLang="zh-TW" sz="1200" dirty="0"/>
              <a:t>SLFN</a:t>
            </a:r>
            <a:endParaRPr lang="zh-TW" altLang="en-US" sz="1200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8E7E397B-3099-4D2A-96A1-DADC9993DA2B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142348" y="4189678"/>
            <a:ext cx="94891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AEE417C-E835-48FE-A23B-8EA17821AEB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081214" y="4189678"/>
            <a:ext cx="94891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79FBCAD2-A61B-4F5B-9D9B-F24FFBA556FB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020080" y="4189678"/>
            <a:ext cx="94891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59E0C817-B75A-45DD-8AF7-B35CBCEAB4E1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6958946" y="4189678"/>
            <a:ext cx="8649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03588925-9764-4A16-B128-B804FACD6C6F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9110788" y="4189677"/>
            <a:ext cx="60894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5F64FB5E-05B3-449B-8283-D2D0AC5079DF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5020079" y="3181960"/>
            <a:ext cx="5283854" cy="300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E5D313AB-ED1D-438D-832E-B0B30C2730E5}"/>
              </a:ext>
            </a:extLst>
          </p:cNvPr>
          <p:cNvCxnSpPr>
            <a:cxnSpLocks/>
          </p:cNvCxnSpPr>
          <p:nvPr/>
        </p:nvCxnSpPr>
        <p:spPr>
          <a:xfrm flipV="1">
            <a:off x="10303933" y="3212043"/>
            <a:ext cx="0" cy="7029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DE9FB294-8807-4204-8CB1-BC043E2360C6}"/>
              </a:ext>
            </a:extLst>
          </p:cNvPr>
          <p:cNvCxnSpPr>
            <a:cxnSpLocks/>
          </p:cNvCxnSpPr>
          <p:nvPr/>
        </p:nvCxnSpPr>
        <p:spPr>
          <a:xfrm flipV="1">
            <a:off x="10735733" y="2204325"/>
            <a:ext cx="0" cy="16956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ECFBA894-E369-426B-8984-0F90A196A7F8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6958947" y="2173082"/>
            <a:ext cx="3776786" cy="312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28D7F22C-A699-4C8F-BC45-EA88AD710BE6}"/>
              </a:ext>
            </a:extLst>
          </p:cNvPr>
          <p:cNvCxnSpPr>
            <a:cxnSpLocks/>
            <a:stCxn id="10" idx="1"/>
            <a:endCxn id="12" idx="3"/>
          </p:cNvCxnSpPr>
          <p:nvPr/>
        </p:nvCxnSpPr>
        <p:spPr>
          <a:xfrm flipH="1">
            <a:off x="5020081" y="2204325"/>
            <a:ext cx="94891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CC810C91-A107-43BB-B6C7-0A740407261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586238" y="2204325"/>
            <a:ext cx="2" cy="17533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122CAE07-1D0E-499C-90CD-1678DA63DD2C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2586237" y="2204325"/>
            <a:ext cx="14438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74ED2A95-C6A0-49EF-9F0D-A19A3C69D8E9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 flipH="1">
            <a:off x="2586239" y="4421677"/>
            <a:ext cx="1" cy="8467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18FEC418-97DC-4830-8B2A-F0B9484C3BE8}"/>
              </a:ext>
            </a:extLst>
          </p:cNvPr>
          <p:cNvCxnSpPr>
            <a:cxnSpLocks/>
          </p:cNvCxnSpPr>
          <p:nvPr/>
        </p:nvCxnSpPr>
        <p:spPr>
          <a:xfrm flipH="1">
            <a:off x="2586237" y="3212043"/>
            <a:ext cx="14438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ACE9BD7-8F7F-4F07-A0AE-B97AABCABF57}"/>
              </a:ext>
            </a:extLst>
          </p:cNvPr>
          <p:cNvSpPr txBox="1"/>
          <p:nvPr/>
        </p:nvSpPr>
        <p:spPr>
          <a:xfrm>
            <a:off x="2692400" y="4766733"/>
            <a:ext cx="770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True</a:t>
            </a:r>
            <a:endParaRPr lang="zh-TW" altLang="en-US" sz="12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BAE0A84B-6CA1-485B-AC53-EF12F496B214}"/>
              </a:ext>
            </a:extLst>
          </p:cNvPr>
          <p:cNvSpPr txBox="1"/>
          <p:nvPr/>
        </p:nvSpPr>
        <p:spPr>
          <a:xfrm>
            <a:off x="3099440" y="3915000"/>
            <a:ext cx="770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False</a:t>
            </a:r>
            <a:endParaRPr lang="zh-TW" altLang="en-US" sz="1200" dirty="0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F465EDE3-D1BE-434F-8C6B-87C71C553DA3}"/>
              </a:ext>
            </a:extLst>
          </p:cNvPr>
          <p:cNvSpPr/>
          <p:nvPr/>
        </p:nvSpPr>
        <p:spPr>
          <a:xfrm>
            <a:off x="9921641" y="3502685"/>
            <a:ext cx="286546" cy="28654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BF20F480-B284-4BEC-BDBC-142A6ACE8494}"/>
              </a:ext>
            </a:extLst>
          </p:cNvPr>
          <p:cNvSpPr/>
          <p:nvPr/>
        </p:nvSpPr>
        <p:spPr>
          <a:xfrm>
            <a:off x="10888137" y="3506431"/>
            <a:ext cx="286546" cy="28654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U</a:t>
            </a:r>
            <a:endParaRPr lang="zh-TW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870B23F6-BC22-48E6-97DE-9C7C34E5D710}"/>
              </a:ext>
            </a:extLst>
          </p:cNvPr>
          <p:cNvSpPr/>
          <p:nvPr/>
        </p:nvSpPr>
        <p:spPr>
          <a:xfrm>
            <a:off x="4030130" y="5167313"/>
            <a:ext cx="1961453" cy="58491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ysClr val="windowText" lastClr="000000"/>
                </a:solidFill>
              </a:rPr>
              <a:t>L1+L2 Regularization</a:t>
            </a:r>
          </a:p>
          <a:p>
            <a:pPr algn="ctr"/>
            <a:r>
              <a:rPr lang="en-US" altLang="zh-TW" sz="1200" dirty="0">
                <a:solidFill>
                  <a:sysClr val="windowText" lastClr="000000"/>
                </a:solidFill>
              </a:rPr>
              <a:t>Train 30 epoch</a:t>
            </a:r>
          </a:p>
        </p:txBody>
      </p: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5AD755A1-BD8B-431E-9325-F90AE7883D31}"/>
              </a:ext>
            </a:extLst>
          </p:cNvPr>
          <p:cNvCxnSpPr>
            <a:stCxn id="6" idx="2"/>
            <a:endCxn id="61" idx="0"/>
          </p:cNvCxnSpPr>
          <p:nvPr/>
        </p:nvCxnSpPr>
        <p:spPr>
          <a:xfrm>
            <a:off x="4525106" y="4421677"/>
            <a:ext cx="485751" cy="74563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7F452837-AEB4-4886-9548-91D18E207F1E}"/>
              </a:ext>
            </a:extLst>
          </p:cNvPr>
          <p:cNvSpPr/>
          <p:nvPr/>
        </p:nvSpPr>
        <p:spPr>
          <a:xfrm>
            <a:off x="9605761" y="5207450"/>
            <a:ext cx="1961453" cy="58491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ysClr val="windowText" lastClr="000000"/>
                </a:solidFill>
              </a:rPr>
              <a:t>Train 20 epoch</a:t>
            </a:r>
          </a:p>
        </p:txBody>
      </p: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2FF7A749-DC9E-47CA-B5FF-181E75B9A91E}"/>
              </a:ext>
            </a:extLst>
          </p:cNvPr>
          <p:cNvCxnSpPr>
            <a:stCxn id="9" idx="2"/>
            <a:endCxn id="64" idx="0"/>
          </p:cNvCxnSpPr>
          <p:nvPr/>
        </p:nvCxnSpPr>
        <p:spPr>
          <a:xfrm>
            <a:off x="10536765" y="4464354"/>
            <a:ext cx="49723" cy="74309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254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3E89D5-F5FE-4FD4-BA06-006720CC7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模型參數</a:t>
            </a: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4E21F778-1BCE-471D-9022-5E35DCB948C3}"/>
              </a:ext>
            </a:extLst>
          </p:cNvPr>
          <p:cNvSpPr/>
          <p:nvPr/>
        </p:nvSpPr>
        <p:spPr>
          <a:xfrm>
            <a:off x="1024467" y="2147742"/>
            <a:ext cx="516467" cy="51646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228B62E4-BA08-4CA9-83A2-8BD5B24822FF}"/>
              </a:ext>
            </a:extLst>
          </p:cNvPr>
          <p:cNvSpPr/>
          <p:nvPr/>
        </p:nvSpPr>
        <p:spPr>
          <a:xfrm>
            <a:off x="1024467" y="2943397"/>
            <a:ext cx="516467" cy="51646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66A4F528-740E-4D65-8E2E-C282860EF46B}"/>
              </a:ext>
            </a:extLst>
          </p:cNvPr>
          <p:cNvSpPr/>
          <p:nvPr/>
        </p:nvSpPr>
        <p:spPr>
          <a:xfrm>
            <a:off x="1024467" y="3739052"/>
            <a:ext cx="516467" cy="51646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B28B2AC-A145-4987-8C83-77A1E51E9D09}"/>
              </a:ext>
            </a:extLst>
          </p:cNvPr>
          <p:cNvSpPr/>
          <p:nvPr/>
        </p:nvSpPr>
        <p:spPr>
          <a:xfrm>
            <a:off x="1761063" y="2536998"/>
            <a:ext cx="516467" cy="51646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593F2950-7119-4709-8152-6601D2917E94}"/>
              </a:ext>
            </a:extLst>
          </p:cNvPr>
          <p:cNvSpPr/>
          <p:nvPr/>
        </p:nvSpPr>
        <p:spPr>
          <a:xfrm>
            <a:off x="1761063" y="3333076"/>
            <a:ext cx="516467" cy="51646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50FDCD80-D6A7-4936-9046-8A02FF862A78}"/>
              </a:ext>
            </a:extLst>
          </p:cNvPr>
          <p:cNvSpPr/>
          <p:nvPr/>
        </p:nvSpPr>
        <p:spPr>
          <a:xfrm>
            <a:off x="2497659" y="2943396"/>
            <a:ext cx="516467" cy="51646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5A177AB0-E4D4-4363-A26F-709A2F8C35CB}"/>
              </a:ext>
            </a:extLst>
          </p:cNvPr>
          <p:cNvGrpSpPr/>
          <p:nvPr/>
        </p:nvGrpSpPr>
        <p:grpSpPr>
          <a:xfrm rot="10800000">
            <a:off x="3234255" y="2147740"/>
            <a:ext cx="1253063" cy="2107777"/>
            <a:chOff x="3649131" y="3632200"/>
            <a:chExt cx="1253063" cy="2107777"/>
          </a:xfrm>
        </p:grpSpPr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435A0C24-8E3B-46C8-891D-B1E3A685F7CA}"/>
                </a:ext>
              </a:extLst>
            </p:cNvPr>
            <p:cNvSpPr/>
            <p:nvPr/>
          </p:nvSpPr>
          <p:spPr>
            <a:xfrm>
              <a:off x="3649131" y="3632200"/>
              <a:ext cx="516467" cy="516467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505F6056-F44F-4B91-AEC2-D1206B1B870A}"/>
                </a:ext>
              </a:extLst>
            </p:cNvPr>
            <p:cNvSpPr/>
            <p:nvPr/>
          </p:nvSpPr>
          <p:spPr>
            <a:xfrm>
              <a:off x="3649131" y="4427855"/>
              <a:ext cx="516467" cy="516467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C885C7C4-28F0-4A30-B7F5-A5DC3D6B7A5A}"/>
                </a:ext>
              </a:extLst>
            </p:cNvPr>
            <p:cNvSpPr/>
            <p:nvPr/>
          </p:nvSpPr>
          <p:spPr>
            <a:xfrm>
              <a:off x="3649131" y="5223510"/>
              <a:ext cx="516467" cy="516467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D4BFC059-FA8B-4809-98D3-B1A2052E70F0}"/>
                </a:ext>
              </a:extLst>
            </p:cNvPr>
            <p:cNvSpPr/>
            <p:nvPr/>
          </p:nvSpPr>
          <p:spPr>
            <a:xfrm>
              <a:off x="4385727" y="4021456"/>
              <a:ext cx="516467" cy="516467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F075D338-8EEA-4BA9-BB69-C7E691E56929}"/>
                </a:ext>
              </a:extLst>
            </p:cNvPr>
            <p:cNvSpPr/>
            <p:nvPr/>
          </p:nvSpPr>
          <p:spPr>
            <a:xfrm>
              <a:off x="4385727" y="4817534"/>
              <a:ext cx="516467" cy="516467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7B0025F8-EDA8-4315-BFAC-99400A256683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1540934" y="2405976"/>
            <a:ext cx="220129" cy="389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A3195226-574F-4B60-A7E8-4F1FBDBE0F34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1540934" y="2795232"/>
            <a:ext cx="220129" cy="406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75CA5B59-BB56-4AEE-B01B-BDAACA0058AD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1540934" y="2795232"/>
            <a:ext cx="220129" cy="1202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66AAAE9E-4D72-42F1-8243-9BD21A764F16}"/>
              </a:ext>
            </a:extLst>
          </p:cNvPr>
          <p:cNvCxnSpPr>
            <a:stCxn id="4" idx="6"/>
            <a:endCxn id="8" idx="2"/>
          </p:cNvCxnSpPr>
          <p:nvPr/>
        </p:nvCxnSpPr>
        <p:spPr>
          <a:xfrm>
            <a:off x="1540934" y="2405976"/>
            <a:ext cx="220129" cy="11853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75AD33FD-57CD-47FB-9E05-639482CBE7AD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1540934" y="3201631"/>
            <a:ext cx="220129" cy="3896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42D96524-EC57-46DC-A00B-EEB564015CE1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1540934" y="3591310"/>
            <a:ext cx="220129" cy="4059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A672BCC5-5192-4D85-86AA-EBA9D7EA84ED}"/>
              </a:ext>
            </a:extLst>
          </p:cNvPr>
          <p:cNvCxnSpPr>
            <a:stCxn id="7" idx="6"/>
            <a:endCxn id="9" idx="2"/>
          </p:cNvCxnSpPr>
          <p:nvPr/>
        </p:nvCxnSpPr>
        <p:spPr>
          <a:xfrm>
            <a:off x="2277530" y="2795232"/>
            <a:ext cx="220129" cy="4063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8ACFAEDE-2F1F-455E-A301-4265A48984FB}"/>
              </a:ext>
            </a:extLst>
          </p:cNvPr>
          <p:cNvCxnSpPr>
            <a:stCxn id="8" idx="6"/>
            <a:endCxn id="9" idx="2"/>
          </p:cNvCxnSpPr>
          <p:nvPr/>
        </p:nvCxnSpPr>
        <p:spPr>
          <a:xfrm flipV="1">
            <a:off x="2277530" y="3201630"/>
            <a:ext cx="220129" cy="3896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696B99F7-1AC7-4737-899F-5B911A3BE469}"/>
              </a:ext>
            </a:extLst>
          </p:cNvPr>
          <p:cNvCxnSpPr>
            <a:stCxn id="9" idx="5"/>
            <a:endCxn id="15" idx="6"/>
          </p:cNvCxnSpPr>
          <p:nvPr/>
        </p:nvCxnSpPr>
        <p:spPr>
          <a:xfrm flipV="1">
            <a:off x="2938491" y="2811949"/>
            <a:ext cx="295764" cy="5722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8B0B5983-3C5C-4E6E-918F-A0129494E647}"/>
              </a:ext>
            </a:extLst>
          </p:cNvPr>
          <p:cNvCxnSpPr>
            <a:stCxn id="9" idx="6"/>
            <a:endCxn id="14" idx="7"/>
          </p:cNvCxnSpPr>
          <p:nvPr/>
        </p:nvCxnSpPr>
        <p:spPr>
          <a:xfrm>
            <a:off x="3014126" y="3201630"/>
            <a:ext cx="295764" cy="5889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270AB98B-2CBE-4E2F-937F-F69F9C1120A2}"/>
              </a:ext>
            </a:extLst>
          </p:cNvPr>
          <p:cNvCxnSpPr>
            <a:endCxn id="13" idx="6"/>
          </p:cNvCxnSpPr>
          <p:nvPr/>
        </p:nvCxnSpPr>
        <p:spPr>
          <a:xfrm flipV="1">
            <a:off x="3750721" y="2405973"/>
            <a:ext cx="220130" cy="3303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26C04A4B-87CC-4816-9428-DA9B7A0DF22E}"/>
              </a:ext>
            </a:extLst>
          </p:cNvPr>
          <p:cNvCxnSpPr>
            <a:stCxn id="15" idx="2"/>
            <a:endCxn id="12" idx="6"/>
          </p:cNvCxnSpPr>
          <p:nvPr/>
        </p:nvCxnSpPr>
        <p:spPr>
          <a:xfrm>
            <a:off x="3750722" y="2811949"/>
            <a:ext cx="220129" cy="3896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DAFA7243-44F0-4237-948D-86A44DED1919}"/>
              </a:ext>
            </a:extLst>
          </p:cNvPr>
          <p:cNvCxnSpPr>
            <a:stCxn id="15" idx="2"/>
            <a:endCxn id="11" idx="6"/>
          </p:cNvCxnSpPr>
          <p:nvPr/>
        </p:nvCxnSpPr>
        <p:spPr>
          <a:xfrm>
            <a:off x="3750722" y="2811949"/>
            <a:ext cx="220129" cy="11853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0DA0F4DA-2A07-46E8-8757-25F2F564C53C}"/>
              </a:ext>
            </a:extLst>
          </p:cNvPr>
          <p:cNvCxnSpPr>
            <a:stCxn id="14" idx="2"/>
            <a:endCxn id="13" idx="6"/>
          </p:cNvCxnSpPr>
          <p:nvPr/>
        </p:nvCxnSpPr>
        <p:spPr>
          <a:xfrm flipV="1">
            <a:off x="3750722" y="2405973"/>
            <a:ext cx="220129" cy="1202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0051C253-6FD9-4917-9A90-BC27B6297A3A}"/>
              </a:ext>
            </a:extLst>
          </p:cNvPr>
          <p:cNvCxnSpPr>
            <a:stCxn id="14" idx="2"/>
            <a:endCxn id="12" idx="6"/>
          </p:cNvCxnSpPr>
          <p:nvPr/>
        </p:nvCxnSpPr>
        <p:spPr>
          <a:xfrm flipV="1">
            <a:off x="3750722" y="3201628"/>
            <a:ext cx="220129" cy="406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09F5FE-CBD1-4F1C-9A5A-B3C5336ACD40}"/>
              </a:ext>
            </a:extLst>
          </p:cNvPr>
          <p:cNvCxnSpPr>
            <a:stCxn id="14" idx="2"/>
            <a:endCxn id="11" idx="6"/>
          </p:cNvCxnSpPr>
          <p:nvPr/>
        </p:nvCxnSpPr>
        <p:spPr>
          <a:xfrm>
            <a:off x="3750722" y="3608027"/>
            <a:ext cx="220129" cy="389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56E6229B-3B28-49BB-B5D4-249ED65EC1E3}"/>
              </a:ext>
            </a:extLst>
          </p:cNvPr>
          <p:cNvSpPr txBox="1"/>
          <p:nvPr/>
        </p:nvSpPr>
        <p:spPr>
          <a:xfrm>
            <a:off x="321734" y="1690688"/>
            <a:ext cx="1337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Input num</a:t>
            </a:r>
            <a:endParaRPr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BA9863F-E8D6-4BF2-8CEE-474C96FADD36}"/>
              </a:ext>
            </a:extLst>
          </p:cNvPr>
          <p:cNvSpPr txBox="1"/>
          <p:nvPr/>
        </p:nvSpPr>
        <p:spPr>
          <a:xfrm>
            <a:off x="3970850" y="1722859"/>
            <a:ext cx="2611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Output: as close as input</a:t>
            </a:r>
            <a:endParaRPr lang="zh-TW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66BDBC1A-B15E-4E51-9235-581EA750B6C4}"/>
              </a:ext>
            </a:extLst>
          </p:cNvPr>
          <p:cNvSpPr txBox="1"/>
          <p:nvPr/>
        </p:nvSpPr>
        <p:spPr>
          <a:xfrm>
            <a:off x="2235184" y="2291877"/>
            <a:ext cx="1244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bottleneck</a:t>
            </a:r>
            <a:endParaRPr lang="zh-TW" altLang="en-US" dirty="0"/>
          </a:p>
        </p:txBody>
      </p:sp>
      <p:sp>
        <p:nvSpPr>
          <p:cNvPr id="35" name="箭號: 向下 34">
            <a:extLst>
              <a:ext uri="{FF2B5EF4-FFF2-40B4-BE49-F238E27FC236}">
                <a16:creationId xmlns:a16="http://schemas.microsoft.com/office/drawing/2014/main" id="{EAB3761E-F6E1-4672-B13D-E2DC31345BE8}"/>
              </a:ext>
            </a:extLst>
          </p:cNvPr>
          <p:cNvSpPr/>
          <p:nvPr/>
        </p:nvSpPr>
        <p:spPr>
          <a:xfrm>
            <a:off x="2658534" y="2661209"/>
            <a:ext cx="135463" cy="214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E5D2ED34-21C5-4D32-B34D-CF512D7CC0E5}"/>
              </a:ext>
            </a:extLst>
          </p:cNvPr>
          <p:cNvSpPr txBox="1"/>
          <p:nvPr/>
        </p:nvSpPr>
        <p:spPr>
          <a:xfrm>
            <a:off x="973652" y="4381793"/>
            <a:ext cx="1244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encoder</a:t>
            </a:r>
            <a:endParaRPr lang="zh-TW" altLang="en-US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FE395930-1F3E-4C04-9755-2B261E1B0729}"/>
              </a:ext>
            </a:extLst>
          </p:cNvPr>
          <p:cNvSpPr txBox="1"/>
          <p:nvPr/>
        </p:nvSpPr>
        <p:spPr>
          <a:xfrm>
            <a:off x="3234254" y="4381793"/>
            <a:ext cx="1244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decoder</a:t>
            </a:r>
            <a:endParaRPr lang="zh-TW" altLang="en-US" dirty="0"/>
          </a:p>
        </p:txBody>
      </p: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ED4C877F-5A52-49E4-818A-2170AE0A90C1}"/>
              </a:ext>
            </a:extLst>
          </p:cNvPr>
          <p:cNvSpPr/>
          <p:nvPr/>
        </p:nvSpPr>
        <p:spPr>
          <a:xfrm>
            <a:off x="7713134" y="939800"/>
            <a:ext cx="2963334" cy="78305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Optimizer:</a:t>
            </a:r>
          </a:p>
          <a:p>
            <a:pPr algn="ctr"/>
            <a:r>
              <a:rPr lang="en-US" altLang="zh-TW" dirty="0" err="1">
                <a:solidFill>
                  <a:sysClr val="windowText" lastClr="000000"/>
                </a:solidFill>
              </a:rPr>
              <a:t>AdamW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D99FB013-C9E6-4BFE-AE87-0EC22CD6B715}"/>
              </a:ext>
            </a:extLst>
          </p:cNvPr>
          <p:cNvSpPr/>
          <p:nvPr/>
        </p:nvSpPr>
        <p:spPr>
          <a:xfrm>
            <a:off x="7713134" y="2168799"/>
            <a:ext cx="2963334" cy="78305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Activation function:</a:t>
            </a:r>
          </a:p>
          <a:p>
            <a:pPr algn="ctr"/>
            <a:r>
              <a:rPr lang="en-US" altLang="zh-TW" dirty="0" err="1">
                <a:solidFill>
                  <a:sysClr val="windowText" lastClr="000000"/>
                </a:solidFill>
              </a:rPr>
              <a:t>ReLU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矩形: 圓角 39">
            <a:extLst>
              <a:ext uri="{FF2B5EF4-FFF2-40B4-BE49-F238E27FC236}">
                <a16:creationId xmlns:a16="http://schemas.microsoft.com/office/drawing/2014/main" id="{2397110B-BF81-4669-B2C3-FFB380B51B96}"/>
              </a:ext>
            </a:extLst>
          </p:cNvPr>
          <p:cNvSpPr/>
          <p:nvPr/>
        </p:nvSpPr>
        <p:spPr>
          <a:xfrm>
            <a:off x="7713134" y="3458013"/>
            <a:ext cx="2963334" cy="78305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Loss function:</a:t>
            </a:r>
          </a:p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Focal loss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42" name="圖片 41">
            <a:extLst>
              <a:ext uri="{FF2B5EF4-FFF2-40B4-BE49-F238E27FC236}">
                <a16:creationId xmlns:a16="http://schemas.microsoft.com/office/drawing/2014/main" id="{C84C2E26-0FAA-42F5-9F73-B378EA3EA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8876" y="4558842"/>
            <a:ext cx="3371850" cy="542925"/>
          </a:xfrm>
          <a:prstGeom prst="rect">
            <a:avLst/>
          </a:prstGeom>
        </p:spPr>
      </p:pic>
      <p:sp>
        <p:nvSpPr>
          <p:cNvPr id="43" name="語音泡泡: 矩形 42">
            <a:extLst>
              <a:ext uri="{FF2B5EF4-FFF2-40B4-BE49-F238E27FC236}">
                <a16:creationId xmlns:a16="http://schemas.microsoft.com/office/drawing/2014/main" id="{E4EFD85C-5B9C-44E7-9C6A-672C1135D780}"/>
              </a:ext>
            </a:extLst>
          </p:cNvPr>
          <p:cNvSpPr/>
          <p:nvPr/>
        </p:nvSpPr>
        <p:spPr>
          <a:xfrm>
            <a:off x="5418667" y="4148667"/>
            <a:ext cx="1608666" cy="953100"/>
          </a:xfrm>
          <a:prstGeom prst="wedgeRectCallout">
            <a:avLst>
              <a:gd name="adj1" fmla="val 74957"/>
              <a:gd name="adj2" fmla="val -4498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rgbClr val="FF0000"/>
                </a:solidFill>
              </a:rPr>
              <a:t>處理樣本不均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1F5AD43-0E0F-472A-8DB7-FEE2DC7B9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8218" y="5101767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08DBC80-DE72-4695-A00B-8D5E62C41B96}"/>
              </a:ext>
            </a:extLst>
          </p:cNvPr>
          <p:cNvSpPr/>
          <p:nvPr/>
        </p:nvSpPr>
        <p:spPr>
          <a:xfrm>
            <a:off x="990600" y="4937263"/>
            <a:ext cx="2100291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B9C64E3B-10F3-40DC-9805-EE000985BF93}"/>
              </a:ext>
            </a:extLst>
          </p:cNvPr>
          <p:cNvSpPr txBox="1"/>
          <p:nvPr/>
        </p:nvSpPr>
        <p:spPr>
          <a:xfrm>
            <a:off x="986082" y="5032824"/>
            <a:ext cx="210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使用這部分的模型</a:t>
            </a: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DC62F91C-97F6-4EF7-ABEB-0E6EAAE90770}"/>
              </a:ext>
            </a:extLst>
          </p:cNvPr>
          <p:cNvSpPr txBox="1"/>
          <p:nvPr/>
        </p:nvSpPr>
        <p:spPr>
          <a:xfrm>
            <a:off x="10405533" y="6332551"/>
            <a:ext cx="1642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Focal loss </a:t>
            </a:r>
            <a:r>
              <a:rPr lang="zh-TW" altLang="en-US" dirty="0"/>
              <a:t>論文</a:t>
            </a:r>
          </a:p>
        </p:txBody>
      </p:sp>
    </p:spTree>
    <p:extLst>
      <p:ext uri="{BB962C8B-B14F-4D97-AF65-F5344CB8AC3E}">
        <p14:creationId xmlns:p14="http://schemas.microsoft.com/office/powerpoint/2010/main" val="876215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4DFF11-3DD1-4B83-AB97-432464860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Validate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proposed</a:t>
            </a:r>
            <a:r>
              <a:rPr lang="zh-TW" altLang="en-US" dirty="0"/>
              <a:t> </a:t>
            </a:r>
            <a:r>
              <a:rPr lang="en-US" altLang="zh-TW" dirty="0"/>
              <a:t>learning</a:t>
            </a:r>
            <a:r>
              <a:rPr lang="zh-TW" altLang="en-US" dirty="0"/>
              <a:t> </a:t>
            </a:r>
            <a:r>
              <a:rPr lang="en-US" altLang="zh-TW" dirty="0"/>
              <a:t>mechanism</a:t>
            </a:r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E2828A26-0D38-4CC5-A9B2-8E3690FB0F53}"/>
              </a:ext>
            </a:extLst>
          </p:cNvPr>
          <p:cNvSpPr/>
          <p:nvPr/>
        </p:nvSpPr>
        <p:spPr>
          <a:xfrm>
            <a:off x="8014859" y="6332008"/>
            <a:ext cx="1176867" cy="321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Initialize model</a:t>
            </a:r>
            <a:endParaRPr lang="zh-TW" altLang="en-US" sz="1200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ECD7B391-F92A-4566-AF07-9F62B236BE37}"/>
              </a:ext>
            </a:extLst>
          </p:cNvPr>
          <p:cNvSpPr/>
          <p:nvPr/>
        </p:nvSpPr>
        <p:spPr>
          <a:xfrm>
            <a:off x="8014857" y="5582186"/>
            <a:ext cx="1176867" cy="321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n = Obtaining</a:t>
            </a:r>
          </a:p>
          <a:p>
            <a:pPr algn="ctr"/>
            <a:r>
              <a:rPr lang="en-US" altLang="zh-TW" sz="1200" dirty="0"/>
              <a:t>LTS</a:t>
            </a:r>
            <a:endParaRPr lang="zh-TW" altLang="en-US" sz="1200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977B95CD-3D36-4F7A-B155-68BD57601261}"/>
              </a:ext>
            </a:extLst>
          </p:cNvPr>
          <p:cNvSpPr/>
          <p:nvPr/>
        </p:nvSpPr>
        <p:spPr>
          <a:xfrm>
            <a:off x="8014856" y="4844521"/>
            <a:ext cx="1176867" cy="32173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N*0.97&lt;=n</a:t>
            </a:r>
            <a:endParaRPr lang="zh-TW" altLang="en-US" sz="1200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85DBCFB0-3856-4521-8E14-02B5294753C5}"/>
              </a:ext>
            </a:extLst>
          </p:cNvPr>
          <p:cNvSpPr/>
          <p:nvPr/>
        </p:nvSpPr>
        <p:spPr>
          <a:xfrm>
            <a:off x="10352866" y="4844521"/>
            <a:ext cx="1176867" cy="321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Acceptable</a:t>
            </a:r>
            <a:endParaRPr lang="zh-TW" altLang="en-US" sz="1200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66110EFE-5875-444B-9997-8906BD8F1803}"/>
              </a:ext>
            </a:extLst>
          </p:cNvPr>
          <p:cNvSpPr/>
          <p:nvPr/>
        </p:nvSpPr>
        <p:spPr>
          <a:xfrm>
            <a:off x="7694588" y="4135482"/>
            <a:ext cx="1784040" cy="32173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ysClr val="windowText" lastClr="000000"/>
                </a:solidFill>
              </a:rPr>
              <a:t>model params &gt; n</a:t>
            </a:r>
            <a:endParaRPr lang="zh-TW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3B47A259-5CD2-42D1-A758-FBDE0F9EE66E}"/>
              </a:ext>
            </a:extLst>
          </p:cNvPr>
          <p:cNvSpPr/>
          <p:nvPr/>
        </p:nvSpPr>
        <p:spPr>
          <a:xfrm>
            <a:off x="8000287" y="3352656"/>
            <a:ext cx="1176867" cy="32173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ysClr val="windowText" lastClr="000000"/>
                </a:solidFill>
              </a:rPr>
              <a:t>Save W</a:t>
            </a:r>
            <a:endParaRPr lang="zh-TW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AAB68BEF-B2E0-46E2-9C14-D1B1F2A45150}"/>
              </a:ext>
            </a:extLst>
          </p:cNvPr>
          <p:cNvSpPr/>
          <p:nvPr/>
        </p:nvSpPr>
        <p:spPr>
          <a:xfrm>
            <a:off x="8014855" y="2557223"/>
            <a:ext cx="1176867" cy="321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Weight-tuning</a:t>
            </a:r>
            <a:endParaRPr lang="zh-TW" altLang="en-US" sz="1200" dirty="0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DCF5B4EA-93BB-4353-98D1-30DFB7C19018}"/>
              </a:ext>
            </a:extLst>
          </p:cNvPr>
          <p:cNvSpPr/>
          <p:nvPr/>
        </p:nvSpPr>
        <p:spPr>
          <a:xfrm>
            <a:off x="8014855" y="1845609"/>
            <a:ext cx="1176867" cy="32173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ysClr val="windowText" lastClr="000000"/>
                </a:solidFill>
              </a:rPr>
              <a:t>Restore W</a:t>
            </a:r>
            <a:endParaRPr lang="zh-TW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AB9320BD-CBAF-4D71-A1B2-034134ED62F4}"/>
              </a:ext>
            </a:extLst>
          </p:cNvPr>
          <p:cNvSpPr/>
          <p:nvPr/>
        </p:nvSpPr>
        <p:spPr>
          <a:xfrm>
            <a:off x="4497413" y="4008343"/>
            <a:ext cx="1784040" cy="589111"/>
          </a:xfrm>
          <a:prstGeom prst="roundRect">
            <a:avLst>
              <a:gd name="adj" fmla="val 1315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Reorganizing_n_r_EU_w_EU_LG</a:t>
            </a:r>
            <a:r>
              <a:rPr lang="en-US" altLang="zh-TW" sz="1200" dirty="0"/>
              <a:t>(longer)</a:t>
            </a:r>
            <a:endParaRPr lang="zh-TW" altLang="en-US" sz="1200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CD542808-C817-4ADE-BED0-FFEA58020961}"/>
              </a:ext>
            </a:extLst>
          </p:cNvPr>
          <p:cNvSpPr/>
          <p:nvPr/>
        </p:nvSpPr>
        <p:spPr>
          <a:xfrm>
            <a:off x="838200" y="3220199"/>
            <a:ext cx="1784040" cy="589111"/>
          </a:xfrm>
          <a:prstGeom prst="roundRect">
            <a:avLst>
              <a:gd name="adj" fmla="val 1052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Reorganizing_n+1_r_EU_w_EU_LG(shorter)</a:t>
            </a:r>
            <a:endParaRPr lang="zh-TW" altLang="en-US" sz="1200" dirty="0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29C85F42-CFF2-4235-8C00-3B318A8839EA}"/>
              </a:ext>
            </a:extLst>
          </p:cNvPr>
          <p:cNvSpPr/>
          <p:nvPr/>
        </p:nvSpPr>
        <p:spPr>
          <a:xfrm>
            <a:off x="1141786" y="1845075"/>
            <a:ext cx="1176867" cy="67074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Cram wrong data with highest loss</a:t>
            </a:r>
            <a:endParaRPr lang="zh-TW" altLang="en-US" sz="12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357B7D7-0E92-4BE3-BA0C-36A31E82CE86}"/>
              </a:ext>
            </a:extLst>
          </p:cNvPr>
          <p:cNvSpPr txBox="1"/>
          <p:nvPr/>
        </p:nvSpPr>
        <p:spPr>
          <a:xfrm>
            <a:off x="6702144" y="3766444"/>
            <a:ext cx="787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True</a:t>
            </a:r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65C38FC8-86B2-4BC0-9FF3-30C2E3ADA471}"/>
              </a:ext>
            </a:extLst>
          </p:cNvPr>
          <p:cNvSpPr txBox="1"/>
          <p:nvPr/>
        </p:nvSpPr>
        <p:spPr>
          <a:xfrm>
            <a:off x="8724451" y="4497349"/>
            <a:ext cx="787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False</a:t>
            </a:r>
            <a:endParaRPr lang="zh-TW" altLang="en-US" dirty="0"/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91A883DB-579D-4FC7-96AF-7B24F967ABC3}"/>
              </a:ext>
            </a:extLst>
          </p:cNvPr>
          <p:cNvCxnSpPr>
            <a:stCxn id="4" idx="0"/>
          </p:cNvCxnSpPr>
          <p:nvPr/>
        </p:nvCxnSpPr>
        <p:spPr>
          <a:xfrm flipH="1" flipV="1">
            <a:off x="8603288" y="5903920"/>
            <a:ext cx="5" cy="4280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172925E8-BC78-4A44-9A7E-A15C6ABB3089}"/>
              </a:ext>
            </a:extLst>
          </p:cNvPr>
          <p:cNvCxnSpPr>
            <a:stCxn id="5" idx="0"/>
            <a:endCxn id="6" idx="2"/>
          </p:cNvCxnSpPr>
          <p:nvPr/>
        </p:nvCxnSpPr>
        <p:spPr>
          <a:xfrm flipH="1" flipV="1">
            <a:off x="8603290" y="5166255"/>
            <a:ext cx="1" cy="415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ACD24FB6-B774-4F70-ABEE-B33FC3BCCBC2}"/>
              </a:ext>
            </a:extLst>
          </p:cNvPr>
          <p:cNvCxnSpPr/>
          <p:nvPr/>
        </p:nvCxnSpPr>
        <p:spPr>
          <a:xfrm flipH="1" flipV="1">
            <a:off x="8603287" y="4428202"/>
            <a:ext cx="1" cy="415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D1FE9BF2-A8D9-4795-9216-D202FB4979AB}"/>
              </a:ext>
            </a:extLst>
          </p:cNvPr>
          <p:cNvCxnSpPr/>
          <p:nvPr/>
        </p:nvCxnSpPr>
        <p:spPr>
          <a:xfrm flipH="1" flipV="1">
            <a:off x="8603286" y="3677992"/>
            <a:ext cx="1" cy="415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908D33D0-7105-48A4-AD96-A260C2E33673}"/>
              </a:ext>
            </a:extLst>
          </p:cNvPr>
          <p:cNvCxnSpPr/>
          <p:nvPr/>
        </p:nvCxnSpPr>
        <p:spPr>
          <a:xfrm flipH="1" flipV="1">
            <a:off x="8603286" y="2903575"/>
            <a:ext cx="1" cy="415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B6C3AA01-C0CC-4007-9850-36DA64C97833}"/>
              </a:ext>
            </a:extLst>
          </p:cNvPr>
          <p:cNvCxnSpPr/>
          <p:nvPr/>
        </p:nvCxnSpPr>
        <p:spPr>
          <a:xfrm flipH="1" flipV="1">
            <a:off x="8603285" y="2109998"/>
            <a:ext cx="1" cy="415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5E82E040-C147-4417-B7A7-EC5840AB1993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9191723" y="5005388"/>
            <a:ext cx="11611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D5D6B5EC-99EA-4BB5-8738-02D287CEE5E8}"/>
              </a:ext>
            </a:extLst>
          </p:cNvPr>
          <p:cNvCxnSpPr>
            <a:cxnSpLocks/>
            <a:stCxn id="8" idx="1"/>
            <a:endCxn id="12" idx="3"/>
          </p:cNvCxnSpPr>
          <p:nvPr/>
        </p:nvCxnSpPr>
        <p:spPr>
          <a:xfrm flipH="1">
            <a:off x="6281453" y="4296349"/>
            <a:ext cx="1413135" cy="655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59A4E02F-DFC0-4BB6-B2C1-CE02CC4FF005}"/>
              </a:ext>
            </a:extLst>
          </p:cNvPr>
          <p:cNvSpPr txBox="1"/>
          <p:nvPr/>
        </p:nvSpPr>
        <p:spPr>
          <a:xfrm>
            <a:off x="9386388" y="4981589"/>
            <a:ext cx="787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True</a:t>
            </a:r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AC10096B-6154-4C1C-A739-94B09EA67060}"/>
              </a:ext>
            </a:extLst>
          </p:cNvPr>
          <p:cNvSpPr txBox="1"/>
          <p:nvPr/>
        </p:nvSpPr>
        <p:spPr>
          <a:xfrm>
            <a:off x="8689104" y="2904623"/>
            <a:ext cx="787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False</a:t>
            </a:r>
            <a:endParaRPr lang="zh-TW" altLang="en-US" dirty="0"/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FE41B0BC-B75B-4F65-853F-BB547D6EBE0E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2318653" y="2002886"/>
            <a:ext cx="5696202" cy="359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0E3CC403-5191-4203-BB2A-07509E11FD2E}"/>
              </a:ext>
            </a:extLst>
          </p:cNvPr>
          <p:cNvCxnSpPr>
            <a:cxnSpLocks/>
          </p:cNvCxnSpPr>
          <p:nvPr/>
        </p:nvCxnSpPr>
        <p:spPr>
          <a:xfrm flipH="1">
            <a:off x="5389433" y="2713170"/>
            <a:ext cx="262542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5C4A82FA-B968-42F5-8DB4-4C9E4094A5AC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389433" y="2713170"/>
            <a:ext cx="0" cy="12951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0F0AA289-655B-4A20-A626-7EBF44AE1F0F}"/>
              </a:ext>
            </a:extLst>
          </p:cNvPr>
          <p:cNvCxnSpPr>
            <a:cxnSpLocks/>
            <a:stCxn id="14" idx="2"/>
            <a:endCxn id="13" idx="0"/>
          </p:cNvCxnSpPr>
          <p:nvPr/>
        </p:nvCxnSpPr>
        <p:spPr>
          <a:xfrm>
            <a:off x="1730220" y="2515816"/>
            <a:ext cx="0" cy="70438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57FB779D-E91D-4910-969A-2818C79DA62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730219" y="5725504"/>
            <a:ext cx="6284638" cy="175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B8B1ECFF-B397-4154-869D-BBD7B31E8BCF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1730220" y="3809310"/>
            <a:ext cx="0" cy="1916194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D9A39798-9A88-416D-BBF0-1EC9DFDDB5C2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5389433" y="4597454"/>
            <a:ext cx="0" cy="11280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橢圓 64">
            <a:extLst>
              <a:ext uri="{FF2B5EF4-FFF2-40B4-BE49-F238E27FC236}">
                <a16:creationId xmlns:a16="http://schemas.microsoft.com/office/drawing/2014/main" id="{1CA9DC07-E836-4143-8FD1-401D56BED318}"/>
              </a:ext>
            </a:extLst>
          </p:cNvPr>
          <p:cNvSpPr/>
          <p:nvPr/>
        </p:nvSpPr>
        <p:spPr>
          <a:xfrm>
            <a:off x="7360342" y="2546047"/>
            <a:ext cx="334246" cy="33424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66" name="橢圓 65">
            <a:extLst>
              <a:ext uri="{FF2B5EF4-FFF2-40B4-BE49-F238E27FC236}">
                <a16:creationId xmlns:a16="http://schemas.microsoft.com/office/drawing/2014/main" id="{D2648640-5CFF-4328-AA96-A9142D87E6EC}"/>
              </a:ext>
            </a:extLst>
          </p:cNvPr>
          <p:cNvSpPr/>
          <p:nvPr/>
        </p:nvSpPr>
        <p:spPr>
          <a:xfrm>
            <a:off x="8857470" y="2181571"/>
            <a:ext cx="334246" cy="33424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U</a:t>
            </a:r>
            <a:endParaRPr lang="zh-TW" altLang="en-US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FEBC34A-E5A3-435D-A432-C991ABC198EA}"/>
              </a:ext>
            </a:extLst>
          </p:cNvPr>
          <p:cNvSpPr/>
          <p:nvPr/>
        </p:nvSpPr>
        <p:spPr>
          <a:xfrm>
            <a:off x="2893264" y="2532000"/>
            <a:ext cx="1961453" cy="85395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ysClr val="windowText" lastClr="000000"/>
                </a:solidFill>
              </a:rPr>
              <a:t>Prune neurons with smallest weight</a:t>
            </a:r>
            <a:r>
              <a:rPr lang="zh-TW" altLang="en-US" sz="1200" dirty="0">
                <a:solidFill>
                  <a:sysClr val="windowText" lastClr="000000"/>
                </a:solidFill>
              </a:rPr>
              <a:t> </a:t>
            </a:r>
            <a:r>
              <a:rPr lang="en-US" altLang="zh-TW" sz="1200" dirty="0">
                <a:solidFill>
                  <a:sysClr val="windowText" lastClr="000000"/>
                </a:solidFill>
              </a:rPr>
              <a:t>and cram data with highest loss good?</a:t>
            </a:r>
            <a:endParaRPr lang="zh-TW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3098D1E-2189-4632-B248-3360609982B4}"/>
              </a:ext>
            </a:extLst>
          </p:cNvPr>
          <p:cNvSpPr/>
          <p:nvPr/>
        </p:nvSpPr>
        <p:spPr>
          <a:xfrm>
            <a:off x="2062205" y="4298877"/>
            <a:ext cx="1961453" cy="58491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ysClr val="windowText" lastClr="000000"/>
                </a:solidFill>
              </a:rPr>
              <a:t>Length of reorganize model affects output?</a:t>
            </a:r>
            <a:endParaRPr lang="zh-TW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5C40F1A7-8CEA-4722-8B01-B5E90A6456B2}"/>
              </a:ext>
            </a:extLst>
          </p:cNvPr>
          <p:cNvSpPr txBox="1"/>
          <p:nvPr/>
        </p:nvSpPr>
        <p:spPr>
          <a:xfrm>
            <a:off x="8707769" y="3700986"/>
            <a:ext cx="787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False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2233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55561A-5AB5-4A31-9A62-5F963A026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Four versions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4CBB2DEB-A9CE-49EF-BC2D-90418C0E24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9320837"/>
              </p:ext>
            </p:extLst>
          </p:nvPr>
        </p:nvGraphicFramePr>
        <p:xfrm>
          <a:off x="647700" y="1893358"/>
          <a:ext cx="10896600" cy="27802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95033">
                  <a:extLst>
                    <a:ext uri="{9D8B030D-6E8A-4147-A177-3AD203B41FA5}">
                      <a16:colId xmlns:a16="http://schemas.microsoft.com/office/drawing/2014/main" val="2951799979"/>
                    </a:ext>
                  </a:extLst>
                </a:gridCol>
                <a:gridCol w="4089400">
                  <a:extLst>
                    <a:ext uri="{9D8B030D-6E8A-4147-A177-3AD203B41FA5}">
                      <a16:colId xmlns:a16="http://schemas.microsoft.com/office/drawing/2014/main" val="3413823757"/>
                    </a:ext>
                  </a:extLst>
                </a:gridCol>
                <a:gridCol w="4212167">
                  <a:extLst>
                    <a:ext uri="{9D8B030D-6E8A-4147-A177-3AD203B41FA5}">
                      <a16:colId xmlns:a16="http://schemas.microsoft.com/office/drawing/2014/main" val="2423706183"/>
                    </a:ext>
                  </a:extLst>
                </a:gridCol>
              </a:tblGrid>
              <a:tr h="3873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Version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Reorganizing Module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Cramming and Pruning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311878"/>
                  </a:ext>
                </a:extLst>
              </a:tr>
              <a:tr h="66853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Reorganize – 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Reorganizing(10, 30)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Cram highest loss, prune smallest weight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45419"/>
                  </a:ext>
                </a:extLst>
              </a:tr>
              <a:tr h="66853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Reorganize – 50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Reorganizing(50, 150)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Cram highest loss, prune smallest weight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709109"/>
                  </a:ext>
                </a:extLst>
              </a:tr>
              <a:tr h="66853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Reorganize – 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Reorganizing(100, 300)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Cram highest loss, prune smallest weight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226414"/>
                  </a:ext>
                </a:extLst>
              </a:tr>
              <a:tr h="3873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Cram min Prune max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Reorganizing(10, 30)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Cram lowest loss, prune biggest weight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121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484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0A1784-45E6-4727-B949-F2527F4E6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Reorganize 10 (baseline)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585B26F-0691-4C8E-802B-ABEF9E27C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499522"/>
              </p:ext>
            </p:extLst>
          </p:nvPr>
        </p:nvGraphicFramePr>
        <p:xfrm>
          <a:off x="5304374" y="1461650"/>
          <a:ext cx="6561664" cy="5074617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40416">
                  <a:extLst>
                    <a:ext uri="{9D8B030D-6E8A-4147-A177-3AD203B41FA5}">
                      <a16:colId xmlns:a16="http://schemas.microsoft.com/office/drawing/2014/main" val="4223268687"/>
                    </a:ext>
                  </a:extLst>
                </a:gridCol>
                <a:gridCol w="1640416">
                  <a:extLst>
                    <a:ext uri="{9D8B030D-6E8A-4147-A177-3AD203B41FA5}">
                      <a16:colId xmlns:a16="http://schemas.microsoft.com/office/drawing/2014/main" val="516656402"/>
                    </a:ext>
                  </a:extLst>
                </a:gridCol>
                <a:gridCol w="1640416">
                  <a:extLst>
                    <a:ext uri="{9D8B030D-6E8A-4147-A177-3AD203B41FA5}">
                      <a16:colId xmlns:a16="http://schemas.microsoft.com/office/drawing/2014/main" val="37301832"/>
                    </a:ext>
                  </a:extLst>
                </a:gridCol>
                <a:gridCol w="1640416">
                  <a:extLst>
                    <a:ext uri="{9D8B030D-6E8A-4147-A177-3AD203B41FA5}">
                      <a16:colId xmlns:a16="http://schemas.microsoft.com/office/drawing/2014/main" val="35110708"/>
                    </a:ext>
                  </a:extLst>
                </a:gridCol>
              </a:tblGrid>
              <a:tr h="3540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Set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Green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Blue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Red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extLst>
                  <a:ext uri="{0D108BD9-81ED-4DB2-BD59-A6C34878D82A}">
                    <a16:rowId xmlns:a16="http://schemas.microsoft.com/office/drawing/2014/main" val="2128559838"/>
                  </a:ext>
                </a:extLst>
              </a:tr>
              <a:tr h="2145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1763220162"/>
                  </a:ext>
                </a:extLst>
              </a:tr>
              <a:tr h="2145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4150724660"/>
                  </a:ext>
                </a:extLst>
              </a:tr>
              <a:tr h="2145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3798385681"/>
                  </a:ext>
                </a:extLst>
              </a:tr>
              <a:tr h="2145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3502712694"/>
                  </a:ext>
                </a:extLst>
              </a:tr>
              <a:tr h="2145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1176144982"/>
                  </a:ext>
                </a:extLst>
              </a:tr>
              <a:tr h="2145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2468350113"/>
                  </a:ext>
                </a:extLst>
              </a:tr>
              <a:tr h="2145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4207251436"/>
                  </a:ext>
                </a:extLst>
              </a:tr>
              <a:tr h="2145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3364632029"/>
                  </a:ext>
                </a:extLst>
              </a:tr>
              <a:tr h="2145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2344117061"/>
                  </a:ext>
                </a:extLst>
              </a:tr>
              <a:tr h="2145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10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3642826675"/>
                  </a:ext>
                </a:extLst>
              </a:tr>
              <a:tr h="2145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11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4155870019"/>
                  </a:ext>
                </a:extLst>
              </a:tr>
              <a:tr h="2145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12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812853075"/>
                  </a:ext>
                </a:extLst>
              </a:tr>
              <a:tr h="2145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13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184929240"/>
                  </a:ext>
                </a:extLst>
              </a:tr>
              <a:tr h="2145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14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1150685086"/>
                  </a:ext>
                </a:extLst>
              </a:tr>
              <a:tr h="2145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15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1479007165"/>
                  </a:ext>
                </a:extLst>
              </a:tr>
              <a:tr h="2145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16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4110310409"/>
                  </a:ext>
                </a:extLst>
              </a:tr>
              <a:tr h="2145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17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3619009603"/>
                  </a:ext>
                </a:extLst>
              </a:tr>
              <a:tr h="2145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18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954519945"/>
                  </a:ext>
                </a:extLst>
              </a:tr>
              <a:tr h="2145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19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4286035358"/>
                  </a:ext>
                </a:extLst>
              </a:tr>
              <a:tr h="2145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20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2871262401"/>
                  </a:ext>
                </a:extLst>
              </a:tr>
              <a:tr h="2145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AVG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5.75</a:t>
                      </a:r>
                      <a:endParaRPr lang="en-US" altLang="zh-TW" sz="12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3.15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3.3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extLst>
                  <a:ext uri="{0D108BD9-81ED-4DB2-BD59-A6C34878D82A}">
                    <a16:rowId xmlns:a16="http://schemas.microsoft.com/office/drawing/2014/main" val="652208065"/>
                  </a:ext>
                </a:extLst>
              </a:tr>
              <a:tr h="2145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STD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5.087976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4.618171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3.348134</a:t>
                      </a:r>
                      <a:endParaRPr lang="en-US" altLang="zh-TW" sz="12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extLst>
                  <a:ext uri="{0D108BD9-81ED-4DB2-BD59-A6C34878D82A}">
                    <a16:rowId xmlns:a16="http://schemas.microsoft.com/office/drawing/2014/main" val="1033830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6496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1727</Words>
  <Application>Microsoft Office PowerPoint</Application>
  <PresentationFormat>寬螢幕</PresentationFormat>
  <Paragraphs>1191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3" baseType="lpstr">
      <vt:lpstr>新細明體</vt:lpstr>
      <vt:lpstr>Arial</vt:lpstr>
      <vt:lpstr>Calibri</vt:lpstr>
      <vt:lpstr>Calibri Light</vt:lpstr>
      <vt:lpstr>Office 佈景主題</vt:lpstr>
      <vt:lpstr>AI 應用於醫療分析</vt:lpstr>
      <vt:lpstr>資料內容:</vt:lpstr>
      <vt:lpstr>環境配置</vt:lpstr>
      <vt:lpstr>新型學習演算法:</vt:lpstr>
      <vt:lpstr>Reorganizing_ALL_r_EU_w_EU_LG</vt:lpstr>
      <vt:lpstr>模型參數</vt:lpstr>
      <vt:lpstr>Validate the proposed learning mechanism</vt:lpstr>
      <vt:lpstr>Four versions</vt:lpstr>
      <vt:lpstr>Reorganize 10 (baseline)</vt:lpstr>
      <vt:lpstr>Reorganize 50</vt:lpstr>
      <vt:lpstr>Reorganize 100</vt:lpstr>
      <vt:lpstr>Cram min Prune max</vt:lpstr>
      <vt:lpstr>Green Path: Cramming</vt:lpstr>
      <vt:lpstr>Blue Path: Big param</vt:lpstr>
      <vt:lpstr>Red Path: Weight-tune</vt:lpstr>
      <vt:lpstr>Accuracy</vt:lpstr>
      <vt:lpstr>Training Time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應用於醫療分析</dc:title>
  <dc:creator>張致中</dc:creator>
  <cp:lastModifiedBy>張致中</cp:lastModifiedBy>
  <cp:revision>40</cp:revision>
  <dcterms:created xsi:type="dcterms:W3CDTF">2022-06-08T14:40:35Z</dcterms:created>
  <dcterms:modified xsi:type="dcterms:W3CDTF">2022-06-09T06:56:12Z</dcterms:modified>
</cp:coreProperties>
</file>