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58"/>
  </p:notesMasterIdLst>
  <p:sldIdLst>
    <p:sldId id="676" r:id="rId2"/>
    <p:sldId id="321" r:id="rId3"/>
    <p:sldId id="261" r:id="rId4"/>
    <p:sldId id="263" r:id="rId5"/>
    <p:sldId id="262" r:id="rId6"/>
    <p:sldId id="264" r:id="rId7"/>
    <p:sldId id="265" r:id="rId8"/>
    <p:sldId id="266" r:id="rId9"/>
    <p:sldId id="323" r:id="rId10"/>
    <p:sldId id="292" r:id="rId11"/>
    <p:sldId id="294" r:id="rId12"/>
    <p:sldId id="324" r:id="rId13"/>
    <p:sldId id="402" r:id="rId14"/>
    <p:sldId id="394" r:id="rId15"/>
    <p:sldId id="295" r:id="rId16"/>
    <p:sldId id="325" r:id="rId17"/>
    <p:sldId id="395" r:id="rId18"/>
    <p:sldId id="396" r:id="rId19"/>
    <p:sldId id="554" r:id="rId20"/>
    <p:sldId id="297" r:id="rId21"/>
    <p:sldId id="300" r:id="rId22"/>
    <p:sldId id="298" r:id="rId23"/>
    <p:sldId id="301" r:id="rId24"/>
    <p:sldId id="556" r:id="rId25"/>
    <p:sldId id="302" r:id="rId26"/>
    <p:sldId id="677" r:id="rId27"/>
    <p:sldId id="397" r:id="rId28"/>
    <p:sldId id="267" r:id="rId29"/>
    <p:sldId id="304" r:id="rId30"/>
    <p:sldId id="305" r:id="rId31"/>
    <p:sldId id="306" r:id="rId32"/>
    <p:sldId id="372" r:id="rId33"/>
    <p:sldId id="373" r:id="rId34"/>
    <p:sldId id="374" r:id="rId35"/>
    <p:sldId id="376" r:id="rId36"/>
    <p:sldId id="377" r:id="rId37"/>
    <p:sldId id="310" r:id="rId38"/>
    <p:sldId id="378" r:id="rId39"/>
    <p:sldId id="379" r:id="rId40"/>
    <p:sldId id="381" r:id="rId41"/>
    <p:sldId id="439" r:id="rId42"/>
    <p:sldId id="382" r:id="rId43"/>
    <p:sldId id="383" r:id="rId44"/>
    <p:sldId id="384" r:id="rId45"/>
    <p:sldId id="398" r:id="rId46"/>
    <p:sldId id="388" r:id="rId47"/>
    <p:sldId id="435" r:id="rId48"/>
    <p:sldId id="436" r:id="rId49"/>
    <p:sldId id="437" r:id="rId50"/>
    <p:sldId id="385" r:id="rId51"/>
    <p:sldId id="393" r:id="rId52"/>
    <p:sldId id="399" r:id="rId53"/>
    <p:sldId id="400" r:id="rId54"/>
    <p:sldId id="401" r:id="rId55"/>
    <p:sldId id="438" r:id="rId56"/>
    <p:sldId id="316" r:id="rId5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34" autoAdjust="0"/>
    <p:restoredTop sz="86433" autoAdjust="0"/>
  </p:normalViewPr>
  <p:slideViewPr>
    <p:cSldViewPr>
      <p:cViewPr varScale="1">
        <p:scale>
          <a:sx n="95" d="100"/>
          <a:sy n="95" d="100"/>
        </p:scale>
        <p:origin x="15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D69F37B4-4162-4F4C-8FE0-277B05F3D97E}" type="datetimeFigureOut">
              <a:rPr lang="he-IL" smtClean="0"/>
              <a:t>ב'/כסלו/תשפ"א</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8CD3B66-C7D7-4D49-81D4-95DAA8503EB0}" type="slidenum">
              <a:rPr lang="he-IL" smtClean="0"/>
              <a:t>‹#›</a:t>
            </a:fld>
            <a:endParaRPr lang="he-IL"/>
          </a:p>
        </p:txBody>
      </p:sp>
    </p:spTree>
    <p:extLst>
      <p:ext uri="{BB962C8B-B14F-4D97-AF65-F5344CB8AC3E}">
        <p14:creationId xmlns:p14="http://schemas.microsoft.com/office/powerpoint/2010/main" val="122217097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baseline="0" dirty="0"/>
          </a:p>
        </p:txBody>
      </p:sp>
      <p:sp>
        <p:nvSpPr>
          <p:cNvPr id="4" name="מציין מיקום של מספר שקופית 3"/>
          <p:cNvSpPr>
            <a:spLocks noGrp="1"/>
          </p:cNvSpPr>
          <p:nvPr>
            <p:ph type="sldNum" sz="quarter" idx="10"/>
          </p:nvPr>
        </p:nvSpPr>
        <p:spPr/>
        <p:txBody>
          <a:bodyPr/>
          <a:lstStyle/>
          <a:p>
            <a:fld id="{AD1B2F36-385B-440C-9236-BCC4B9907FE0}" type="slidenum">
              <a:rPr lang="he-IL" smtClean="0"/>
              <a:t>4</a:t>
            </a:fld>
            <a:endParaRPr lang="he-IL"/>
          </a:p>
        </p:txBody>
      </p:sp>
    </p:spTree>
    <p:extLst>
      <p:ext uri="{BB962C8B-B14F-4D97-AF65-F5344CB8AC3E}">
        <p14:creationId xmlns:p14="http://schemas.microsoft.com/office/powerpoint/2010/main" val="19082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8CD3B66-C7D7-4D49-81D4-95DAA8503EB0}" type="slidenum">
              <a:rPr lang="he-IL" smtClean="0"/>
              <a:t>17</a:t>
            </a:fld>
            <a:endParaRPr lang="he-IL"/>
          </a:p>
        </p:txBody>
      </p:sp>
    </p:spTree>
    <p:extLst>
      <p:ext uri="{BB962C8B-B14F-4D97-AF65-F5344CB8AC3E}">
        <p14:creationId xmlns:p14="http://schemas.microsoft.com/office/powerpoint/2010/main" val="410485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8CD3B66-C7D7-4D49-81D4-95DAA8503EB0}" type="slidenum">
              <a:rPr lang="he-IL" smtClean="0"/>
              <a:t>18</a:t>
            </a:fld>
            <a:endParaRPr lang="he-IL"/>
          </a:p>
        </p:txBody>
      </p:sp>
    </p:spTree>
    <p:extLst>
      <p:ext uri="{BB962C8B-B14F-4D97-AF65-F5344CB8AC3E}">
        <p14:creationId xmlns:p14="http://schemas.microsoft.com/office/powerpoint/2010/main" val="94506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lnSpc>
                <a:spcPct val="107000"/>
              </a:lnSpc>
              <a:spcAft>
                <a:spcPts val="80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Action&lt;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a1 = Mistery1;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Action&lt;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a2 = Mistery3;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Predicate&lt;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p1 = Mistery2;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Predicate&lt;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p2 = Mistery5;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Converter&lt;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c1 = Mistery4;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Converter&lt;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c2 = Mistery6;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Converter&lt;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c3 = Mistery2;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Converter&lt;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c4 = Mistery5;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f1 = Mistery2;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f2 = Mistery4;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f3 = Mistery5;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f4 = Mistery6;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f5 = Mistery7;</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מציין מיקום של מספר שקופית 3"/>
          <p:cNvSpPr>
            <a:spLocks noGrp="1"/>
          </p:cNvSpPr>
          <p:nvPr>
            <p:ph type="sldNum" sz="quarter" idx="10"/>
          </p:nvPr>
        </p:nvSpPr>
        <p:spPr/>
        <p:txBody>
          <a:bodyPr/>
          <a:lstStyle/>
          <a:p>
            <a:fld id="{A8CD3B66-C7D7-4D49-81D4-95DAA8503EB0}" type="slidenum">
              <a:rPr lang="he-IL" smtClean="0"/>
              <a:t>19</a:t>
            </a:fld>
            <a:endParaRPr lang="he-IL"/>
          </a:p>
        </p:txBody>
      </p:sp>
    </p:spTree>
    <p:extLst>
      <p:ext uri="{BB962C8B-B14F-4D97-AF65-F5344CB8AC3E}">
        <p14:creationId xmlns:p14="http://schemas.microsoft.com/office/powerpoint/2010/main" val="2946512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a:t>הקומפיילר יחליף בכל קריאה לפונקציה את השם שכתבנו בפונקציה עצמה. אנחנו כותבים את המצביע לפונקציה – וזה הזימון שלה.</a:t>
            </a:r>
          </a:p>
          <a:p>
            <a:endParaRPr lang="he-IL" dirty="0"/>
          </a:p>
        </p:txBody>
      </p:sp>
      <p:sp>
        <p:nvSpPr>
          <p:cNvPr id="4" name="מציין מיקום של מספר שקופית 3"/>
          <p:cNvSpPr>
            <a:spLocks noGrp="1"/>
          </p:cNvSpPr>
          <p:nvPr>
            <p:ph type="sldNum" sz="quarter" idx="10"/>
          </p:nvPr>
        </p:nvSpPr>
        <p:spPr/>
        <p:txBody>
          <a:bodyPr/>
          <a:lstStyle/>
          <a:p>
            <a:fld id="{AD1B2F36-385B-440C-9236-BCC4B9907FE0}" type="slidenum">
              <a:rPr lang="he-IL" smtClean="0"/>
              <a:t>21</a:t>
            </a:fld>
            <a:endParaRPr lang="he-IL"/>
          </a:p>
        </p:txBody>
      </p:sp>
    </p:spTree>
    <p:extLst>
      <p:ext uri="{BB962C8B-B14F-4D97-AF65-F5344CB8AC3E}">
        <p14:creationId xmlns:p14="http://schemas.microsoft.com/office/powerpoint/2010/main" val="4276973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8CD3B66-C7D7-4D49-81D4-95DAA8503EB0}" type="slidenum">
              <a:rPr lang="he-IL" smtClean="0"/>
              <a:t>22</a:t>
            </a:fld>
            <a:endParaRPr lang="he-IL"/>
          </a:p>
        </p:txBody>
      </p:sp>
    </p:spTree>
    <p:extLst>
      <p:ext uri="{BB962C8B-B14F-4D97-AF65-F5344CB8AC3E}">
        <p14:creationId xmlns:p14="http://schemas.microsoft.com/office/powerpoint/2010/main" val="49056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D1B2F36-385B-440C-9236-BCC4B9907FE0}" type="slidenum">
              <a:rPr lang="he-IL" smtClean="0"/>
              <a:t>25</a:t>
            </a:fld>
            <a:endParaRPr lang="he-IL"/>
          </a:p>
        </p:txBody>
      </p:sp>
    </p:spTree>
    <p:extLst>
      <p:ext uri="{BB962C8B-B14F-4D97-AF65-F5344CB8AC3E}">
        <p14:creationId xmlns:p14="http://schemas.microsoft.com/office/powerpoint/2010/main" val="882353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8CD3B66-C7D7-4D49-81D4-95DAA8503EB0}" type="slidenum">
              <a:rPr lang="he-IL" smtClean="0"/>
              <a:t>46</a:t>
            </a:fld>
            <a:endParaRPr lang="he-IL"/>
          </a:p>
        </p:txBody>
      </p:sp>
    </p:spTree>
    <p:extLst>
      <p:ext uri="{BB962C8B-B14F-4D97-AF65-F5344CB8AC3E}">
        <p14:creationId xmlns:p14="http://schemas.microsoft.com/office/powerpoint/2010/main" val="348168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8CD3B66-C7D7-4D49-81D4-95DAA8503EB0}" type="slidenum">
              <a:rPr lang="he-IL" smtClean="0"/>
              <a:t>56</a:t>
            </a:fld>
            <a:endParaRPr lang="he-IL"/>
          </a:p>
        </p:txBody>
      </p:sp>
    </p:spTree>
    <p:extLst>
      <p:ext uri="{BB962C8B-B14F-4D97-AF65-F5344CB8AC3E}">
        <p14:creationId xmlns:p14="http://schemas.microsoft.com/office/powerpoint/2010/main" val="238094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D3B66-C7D7-4D49-81D4-95DAA8503EB0}" type="slidenum">
              <a:rPr lang="he-IL" smtClean="0"/>
              <a:t>6</a:t>
            </a:fld>
            <a:endParaRPr lang="he-IL"/>
          </a:p>
        </p:txBody>
      </p:sp>
    </p:spTree>
    <p:extLst>
      <p:ext uri="{BB962C8B-B14F-4D97-AF65-F5344CB8AC3E}">
        <p14:creationId xmlns:p14="http://schemas.microsoft.com/office/powerpoint/2010/main" val="19439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10"/>
          </p:nvPr>
        </p:nvSpPr>
        <p:spPr/>
        <p:txBody>
          <a:bodyPr/>
          <a:lstStyle/>
          <a:p>
            <a:fld id="{A8CD3B66-C7D7-4D49-81D4-95DAA8503EB0}" type="slidenum">
              <a:rPr lang="he-IL" smtClean="0"/>
              <a:t>8</a:t>
            </a:fld>
            <a:endParaRPr lang="he-IL"/>
          </a:p>
        </p:txBody>
      </p:sp>
    </p:spTree>
    <p:extLst>
      <p:ext uri="{BB962C8B-B14F-4D97-AF65-F5344CB8AC3E}">
        <p14:creationId xmlns:p14="http://schemas.microsoft.com/office/powerpoint/2010/main" val="1440617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להדגים</a:t>
            </a:r>
            <a:r>
              <a:rPr lang="he-IL" baseline="0" dirty="0"/>
              <a:t> גם את </a:t>
            </a:r>
            <a:r>
              <a:rPr lang="en-US" baseline="0" dirty="0"/>
              <a:t>Ex2</a:t>
            </a:r>
            <a:r>
              <a:rPr lang="he-IL" baseline="0"/>
              <a:t>!!!</a:t>
            </a:r>
            <a:endParaRPr lang="he-IL" dirty="0"/>
          </a:p>
        </p:txBody>
      </p:sp>
      <p:sp>
        <p:nvSpPr>
          <p:cNvPr id="4" name="Slide Number Placeholder 3"/>
          <p:cNvSpPr>
            <a:spLocks noGrp="1"/>
          </p:cNvSpPr>
          <p:nvPr>
            <p:ph type="sldNum" sz="quarter" idx="10"/>
          </p:nvPr>
        </p:nvSpPr>
        <p:spPr/>
        <p:txBody>
          <a:bodyPr/>
          <a:lstStyle/>
          <a:p>
            <a:fld id="{A8CD3B66-C7D7-4D49-81D4-95DAA8503EB0}" type="slidenum">
              <a:rPr lang="he-IL" smtClean="0"/>
              <a:t>9</a:t>
            </a:fld>
            <a:endParaRPr lang="he-IL"/>
          </a:p>
        </p:txBody>
      </p:sp>
    </p:spTree>
    <p:extLst>
      <p:ext uri="{BB962C8B-B14F-4D97-AF65-F5344CB8AC3E}">
        <p14:creationId xmlns:p14="http://schemas.microsoft.com/office/powerpoint/2010/main" val="163691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קצת</a:t>
            </a:r>
            <a:r>
              <a:rPr lang="he-IL" baseline="0" dirty="0"/>
              <a:t> דומה למחרוזת. אתחול אוטומטי עם = או שהופך ל</a:t>
            </a:r>
            <a:r>
              <a:rPr lang="en-US" baseline="0" dirty="0"/>
              <a:t>NULL</a:t>
            </a:r>
            <a:endParaRPr lang="he-IL" dirty="0"/>
          </a:p>
        </p:txBody>
      </p:sp>
      <p:sp>
        <p:nvSpPr>
          <p:cNvPr id="4" name="מציין מיקום של מספר שקופית 3"/>
          <p:cNvSpPr>
            <a:spLocks noGrp="1"/>
          </p:cNvSpPr>
          <p:nvPr>
            <p:ph type="sldNum" sz="quarter" idx="10"/>
          </p:nvPr>
        </p:nvSpPr>
        <p:spPr/>
        <p:txBody>
          <a:bodyPr/>
          <a:lstStyle/>
          <a:p>
            <a:fld id="{A8CD3B66-C7D7-4D49-81D4-95DAA8503EB0}" type="slidenum">
              <a:rPr lang="he-IL" smtClean="0"/>
              <a:t>10</a:t>
            </a:fld>
            <a:endParaRPr lang="he-IL"/>
          </a:p>
        </p:txBody>
      </p:sp>
    </p:spTree>
    <p:extLst>
      <p:ext uri="{BB962C8B-B14F-4D97-AF65-F5344CB8AC3E}">
        <p14:creationId xmlns:p14="http://schemas.microsoft.com/office/powerpoint/2010/main" val="2896917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10"/>
          </p:nvPr>
        </p:nvSpPr>
        <p:spPr/>
        <p:txBody>
          <a:bodyPr/>
          <a:lstStyle/>
          <a:p>
            <a:fld id="{A8CD3B66-C7D7-4D49-81D4-95DAA8503EB0}" type="slidenum">
              <a:rPr lang="he-IL" smtClean="0"/>
              <a:t>11</a:t>
            </a:fld>
            <a:endParaRPr lang="he-IL"/>
          </a:p>
        </p:txBody>
      </p:sp>
    </p:spTree>
    <p:extLst>
      <p:ext uri="{BB962C8B-B14F-4D97-AF65-F5344CB8AC3E}">
        <p14:creationId xmlns:p14="http://schemas.microsoft.com/office/powerpoint/2010/main" val="172685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8CD3B66-C7D7-4D49-81D4-95DAA8503EB0}" type="slidenum">
              <a:rPr lang="he-IL" smtClean="0"/>
              <a:t>14</a:t>
            </a:fld>
            <a:endParaRPr lang="he-IL"/>
          </a:p>
        </p:txBody>
      </p:sp>
    </p:spTree>
    <p:extLst>
      <p:ext uri="{BB962C8B-B14F-4D97-AF65-F5344CB8AC3E}">
        <p14:creationId xmlns:p14="http://schemas.microsoft.com/office/powerpoint/2010/main" val="3677583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8CD3B66-C7D7-4D49-81D4-95DAA8503EB0}" type="slidenum">
              <a:rPr lang="he-IL" smtClean="0"/>
              <a:t>15</a:t>
            </a:fld>
            <a:endParaRPr lang="he-IL"/>
          </a:p>
        </p:txBody>
      </p:sp>
    </p:spTree>
    <p:extLst>
      <p:ext uri="{BB962C8B-B14F-4D97-AF65-F5344CB8AC3E}">
        <p14:creationId xmlns:p14="http://schemas.microsoft.com/office/powerpoint/2010/main" val="3772185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8CD3B66-C7D7-4D49-81D4-95DAA8503EB0}" type="slidenum">
              <a:rPr lang="he-IL" smtClean="0"/>
              <a:t>16</a:t>
            </a:fld>
            <a:endParaRPr lang="he-IL"/>
          </a:p>
        </p:txBody>
      </p:sp>
    </p:spTree>
    <p:extLst>
      <p:ext uri="{BB962C8B-B14F-4D97-AF65-F5344CB8AC3E}">
        <p14:creationId xmlns:p14="http://schemas.microsoft.com/office/powerpoint/2010/main" val="1748571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1"/>
      </p:bgRef>
    </p:bg>
    <p:spTree>
      <p:nvGrpSpPr>
        <p:cNvPr id="1" name=""/>
        <p:cNvGrpSpPr/>
        <p:nvPr/>
      </p:nvGrpSpPr>
      <p:grpSpPr>
        <a:xfrm>
          <a:off x="0" y="0"/>
          <a:ext cx="0" cy="0"/>
          <a:chOff x="0" y="0"/>
          <a:chExt cx="0" cy="0"/>
        </a:xfrm>
      </p:grpSpPr>
      <p:sp>
        <p:nvSpPr>
          <p:cNvPr id="8" name="מלבן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חבר ישר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כותרת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he-IL"/>
              <a:t>לחץ כדי לערוך סגנון כותרת של תבנית בסיס</a:t>
            </a:r>
            <a:endParaRPr kumimoji="0" lang="en-US"/>
          </a:p>
        </p:txBody>
      </p:sp>
      <p:sp>
        <p:nvSpPr>
          <p:cNvPr id="25" name="כותרת משנה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he-IL"/>
              <a:t>לחץ כדי לערוך סגנון כותרת משנה של תבנית בסיס</a:t>
            </a:r>
            <a:endParaRPr kumimoji="0" lang="en-US"/>
          </a:p>
        </p:txBody>
      </p:sp>
      <p:sp>
        <p:nvSpPr>
          <p:cNvPr id="31" name="מציין מיקום של תאריך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487AADC-D55C-4C80-A650-0634BA0FFCF4}" type="datetime8">
              <a:rPr lang="he-IL" smtClean="0"/>
              <a:t>18 נובמבר 20</a:t>
            </a:fld>
            <a:endParaRPr lang="he-IL"/>
          </a:p>
        </p:txBody>
      </p:sp>
      <p:sp>
        <p:nvSpPr>
          <p:cNvPr id="18" name="מציין מיקום של כותרת תחתונה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he-IL"/>
          </a:p>
        </p:txBody>
      </p:sp>
      <p:sp>
        <p:nvSpPr>
          <p:cNvPr id="29" name="מציין מיקום של מספר שקופית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4F09086-7655-46EE-82F4-512E3C932A8D}"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E2CA4818-F191-48A1-914F-6E9EF7A50071}" type="datetime8">
              <a:rPr lang="he-IL" smtClean="0"/>
              <a:t>18 נובמבר 20</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04F09086-7655-46EE-82F4-512E3C932A8D}"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274955"/>
            <a:ext cx="1524000" cy="5851525"/>
          </a:xfrm>
        </p:spPr>
        <p:txBody>
          <a:bodyPr vert="eaVert" ancho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42"/>
            <a:ext cx="60198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4242816" y="6557946"/>
            <a:ext cx="2002464" cy="226902"/>
          </a:xfrm>
        </p:spPr>
        <p:txBody>
          <a:bodyPr/>
          <a:lstStyle/>
          <a:p>
            <a:fld id="{14F49B5A-EAF6-4365-BA73-E7A2263E028A}" type="datetime8">
              <a:rPr lang="he-IL" smtClean="0"/>
              <a:t>18 נובמבר 20</a:t>
            </a:fld>
            <a:endParaRPr lang="he-IL"/>
          </a:p>
        </p:txBody>
      </p:sp>
      <p:sp>
        <p:nvSpPr>
          <p:cNvPr id="5" name="מציין מיקום של כותרת תחתונה 4"/>
          <p:cNvSpPr>
            <a:spLocks noGrp="1"/>
          </p:cNvSpPr>
          <p:nvPr>
            <p:ph type="ftr" sz="quarter" idx="11"/>
          </p:nvPr>
        </p:nvSpPr>
        <p:spPr>
          <a:xfrm>
            <a:off x="457200" y="6556248"/>
            <a:ext cx="3657600" cy="228600"/>
          </a:xfrm>
        </p:spPr>
        <p:txBody>
          <a:bodyPr/>
          <a:lstStyle/>
          <a:p>
            <a:endParaRPr lang="he-IL"/>
          </a:p>
        </p:txBody>
      </p:sp>
      <p:sp>
        <p:nvSpPr>
          <p:cNvPr id="6" name="מציין מיקום של מספר שקופית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4F09086-7655-46EE-82F4-512E3C932A8D}"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75E4200A-DFF5-41B2-B148-4B7241F099FA}" type="datetime8">
              <a:rPr lang="he-IL" smtClean="0"/>
              <a:t>18 נובמבר 20</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04F09086-7655-46EE-82F4-512E3C932A8D}"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4C0D265-5185-440C-AB3C-5A3DFA0BF8AD}" type="datetime8">
              <a:rPr lang="he-IL" smtClean="0"/>
              <a:t>18 נובמבר 20</a:t>
            </a:fld>
            <a:endParaRPr lang="he-IL"/>
          </a:p>
        </p:txBody>
      </p:sp>
      <p:sp>
        <p:nvSpPr>
          <p:cNvPr id="5" name="מציין מיקום של כותרת תחתונה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he-IL"/>
          </a:p>
        </p:txBody>
      </p:sp>
      <p:sp>
        <p:nvSpPr>
          <p:cNvPr id="6" name="מציין מיקום של מספר שקופית 5"/>
          <p:cNvSpPr>
            <a:spLocks noGrp="1"/>
          </p:cNvSpPr>
          <p:nvPr>
            <p:ph type="sldNum" sz="quarter" idx="12"/>
          </p:nvPr>
        </p:nvSpPr>
        <p:spPr>
          <a:xfrm>
            <a:off x="6733952" y="6555112"/>
            <a:ext cx="588336" cy="228600"/>
          </a:xfrm>
        </p:spPr>
        <p:txBody>
          <a:bodyPr/>
          <a:lstStyle/>
          <a:p>
            <a:fld id="{04F09086-7655-46EE-82F4-512E3C932A8D}"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תוכן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BF38AF39-1117-48A4-9E3E-042503FE3ABB}" type="datetime8">
              <a:rPr lang="he-IL" smtClean="0"/>
              <a:t>18 נובמבר 20</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04F09086-7655-46EE-82F4-512E3C932A8D}"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nchor="b"/>
          <a:lstStyle>
            <a:lvl1pPr>
              <a:defRPr/>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e-IL"/>
              <a:t>לחץ כדי לערוך סגנונות טקסט של תבנית בסיס</a:t>
            </a:r>
          </a:p>
        </p:txBody>
      </p:sp>
      <p:sp>
        <p:nvSpPr>
          <p:cNvPr id="5" name="מציין מיקום תוכן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6" name="מציין מיקום תוכן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תאריך 6"/>
          <p:cNvSpPr>
            <a:spLocks noGrp="1"/>
          </p:cNvSpPr>
          <p:nvPr>
            <p:ph type="dt" sz="half" idx="10"/>
          </p:nvPr>
        </p:nvSpPr>
        <p:spPr/>
        <p:txBody>
          <a:bodyPr/>
          <a:lstStyle/>
          <a:p>
            <a:fld id="{ACC57152-C6F6-4B49-AEE3-9495DDEC819A}" type="datetime8">
              <a:rPr lang="he-IL" smtClean="0"/>
              <a:t>18 נובמבר 20</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04F09086-7655-46EE-82F4-512E3C932A8D}"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7596E254-7651-438F-9FBD-5B22DE01643A}" type="datetime8">
              <a:rPr lang="he-IL" smtClean="0"/>
              <a:t>18 נובמבר 20</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04F09086-7655-46EE-82F4-512E3C932A8D}"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solidFill>
                  <a:schemeClr val="tx2"/>
                </a:solidFill>
              </a:defRPr>
            </a:lvl1pPr>
            <a:extLst/>
          </a:lstStyle>
          <a:p>
            <a:fld id="{F151E653-0238-45C9-B692-C90FFA8CBEEC}" type="datetime8">
              <a:rPr lang="he-IL" smtClean="0"/>
              <a:t>18 נובמבר 20</a:t>
            </a:fld>
            <a:endParaRPr lang="he-IL"/>
          </a:p>
        </p:txBody>
      </p:sp>
      <p:sp>
        <p:nvSpPr>
          <p:cNvPr id="3" name="מציין מיקום של כותרת תחתונה 2"/>
          <p:cNvSpPr>
            <a:spLocks noGrp="1"/>
          </p:cNvSpPr>
          <p:nvPr>
            <p:ph type="ftr" sz="quarter" idx="11"/>
          </p:nvPr>
        </p:nvSpPr>
        <p:spPr/>
        <p:txBody>
          <a:bodyPr/>
          <a:lstStyle>
            <a:lvl1pPr>
              <a:defRPr>
                <a:solidFill>
                  <a:schemeClr val="tx2"/>
                </a:solidFill>
              </a:defRPr>
            </a:lvl1pPr>
            <a:extLst/>
          </a:lstStyle>
          <a:p>
            <a:endParaRPr lang="he-IL"/>
          </a:p>
        </p:txBody>
      </p:sp>
      <p:sp>
        <p:nvSpPr>
          <p:cNvPr id="4" name="מציין מיקום של מספר שקופית 3"/>
          <p:cNvSpPr>
            <a:spLocks noGrp="1"/>
          </p:cNvSpPr>
          <p:nvPr>
            <p:ph type="sldNum" sz="quarter" idx="12"/>
          </p:nvPr>
        </p:nvSpPr>
        <p:spPr/>
        <p:txBody>
          <a:bodyPr/>
          <a:lstStyle/>
          <a:p>
            <a:fld id="{04F09086-7655-46EE-82F4-512E3C932A8D}"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he-IL"/>
              <a:t>לחץ כדי לערוך סגנונות טקסט של תבנית בסיס</a:t>
            </a:r>
          </a:p>
        </p:txBody>
      </p:sp>
      <p:sp>
        <p:nvSpPr>
          <p:cNvPr id="4" name="מציין מיקום תוכן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ED0058DE-B988-4FC1-912A-5299BC024C81}" type="datetime8">
              <a:rPr lang="he-IL" smtClean="0"/>
              <a:t>18 נובמבר 20</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04F09086-7655-46EE-82F4-512E3C932A8D}"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2">
        <a:schemeClr val="bg2"/>
      </p:bgRef>
    </p:bg>
    <p:spTree>
      <p:nvGrpSpPr>
        <p:cNvPr id="1" name=""/>
        <p:cNvGrpSpPr/>
        <p:nvPr/>
      </p:nvGrpSpPr>
      <p:grpSpPr>
        <a:xfrm>
          <a:off x="0" y="0"/>
          <a:ext cx="0" cy="0"/>
          <a:chOff x="0" y="0"/>
          <a:chExt cx="0" cy="0"/>
        </a:xfrm>
      </p:grpSpPr>
      <p:sp>
        <p:nvSpPr>
          <p:cNvPr id="8" name="מלבן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he-IL"/>
              <a:t>לחץ כדי לערוך סגנון כותרת של תבנית בסיס</a:t>
            </a:r>
            <a:endParaRPr kumimoji="0" lang="en-US" dirty="0"/>
          </a:p>
        </p:txBody>
      </p:sp>
      <p:sp>
        <p:nvSpPr>
          <p:cNvPr id="4" name="מציין מיקום טקסט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E4F6E340-A9EA-4619-91D8-7E99EB332861}" type="datetime8">
              <a:rPr lang="he-IL" smtClean="0"/>
              <a:t>18 נובמבר 20</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04F09086-7655-46EE-82F4-512E3C932A8D}" type="slidenum">
              <a:rPr lang="he-IL" smtClean="0"/>
              <a:t>‹#›</a:t>
            </a:fld>
            <a:endParaRPr lang="he-IL"/>
          </a:p>
        </p:txBody>
      </p:sp>
      <p:sp>
        <p:nvSpPr>
          <p:cNvPr id="10" name="מציין מיקום של תמונה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he-IL"/>
              <a:t>לחץ על הסמל כדי להוסיף תמונה</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מציין מיקום של כותרת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he-IL"/>
              <a:t>לחץ כדי לערוך סגנון כותרת של תבנית בסיס</a:t>
            </a:r>
            <a:endParaRPr kumimoji="0" lang="en-US"/>
          </a:p>
        </p:txBody>
      </p:sp>
      <p:sp>
        <p:nvSpPr>
          <p:cNvPr id="31" name="מציין מיקום טקסט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27" name="מציין מיקום של תאריך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F9B1A57-8144-4262-8DAF-71A5C1228EF1}" type="datetime8">
              <a:rPr lang="he-IL" smtClean="0"/>
              <a:t>18 נובמבר 20</a:t>
            </a:fld>
            <a:endParaRPr lang="he-IL"/>
          </a:p>
        </p:txBody>
      </p:sp>
      <p:sp>
        <p:nvSpPr>
          <p:cNvPr id="4" name="מציין מיקום של כותרת תחתונה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he-IL"/>
          </a:p>
        </p:txBody>
      </p:sp>
      <p:sp>
        <p:nvSpPr>
          <p:cNvPr id="16" name="מציין מיקום של מספר שקופית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4F09086-7655-46EE-82F4-512E3C932A8D}"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363820" y="568555"/>
            <a:ext cx="5105400" cy="1448029"/>
          </a:xfrm>
        </p:spPr>
        <p:txBody>
          <a:bodyPr/>
          <a:lstStyle/>
          <a:p>
            <a:pPr algn="ctr"/>
            <a:r>
              <a:rPr lang="he-IL" dirty="0"/>
              <a:t>מיני פרויקט	במערכות חלונות</a:t>
            </a:r>
          </a:p>
        </p:txBody>
      </p:sp>
      <p:sp>
        <p:nvSpPr>
          <p:cNvPr id="3" name="כותרת משנה 2"/>
          <p:cNvSpPr>
            <a:spLocks noGrp="1"/>
          </p:cNvSpPr>
          <p:nvPr>
            <p:ph type="subTitle" idx="1"/>
          </p:nvPr>
        </p:nvSpPr>
        <p:spPr>
          <a:xfrm>
            <a:off x="2915816" y="2348880"/>
            <a:ext cx="5976664" cy="1938992"/>
          </a:xfrm>
        </p:spPr>
        <p:txBody>
          <a:bodyPr>
            <a:normAutofit/>
          </a:bodyPr>
          <a:lstStyle/>
          <a:p>
            <a:pPr algn="ctr"/>
            <a:r>
              <a:rPr lang="he-IL" dirty="0"/>
              <a:t>שם חיבה: </a:t>
            </a:r>
            <a:r>
              <a:rPr lang="en-US" dirty="0"/>
              <a:t>C# </a:t>
            </a:r>
            <a:r>
              <a:rPr lang="en-US" dirty="0" err="1"/>
              <a:t>.Net</a:t>
            </a:r>
            <a:endParaRPr lang="he-IL" dirty="0"/>
          </a:p>
          <a:p>
            <a:pPr algn="ctr"/>
            <a:r>
              <a:rPr lang="he-IL" dirty="0"/>
              <a:t>סי שרפ דוט נט</a:t>
            </a:r>
            <a:endParaRPr lang="en-US" dirty="0"/>
          </a:p>
          <a:p>
            <a:pPr algn="ctr"/>
            <a:endParaRPr lang="he-IL" dirty="0"/>
          </a:p>
          <a:p>
            <a:pPr algn="ctr"/>
            <a:r>
              <a:rPr lang="he-IL" sz="2800" b="1" dirty="0"/>
              <a:t>נושא מספר 4 – נציגים ואירועים</a:t>
            </a:r>
          </a:p>
        </p:txBody>
      </p:sp>
      <p:sp>
        <p:nvSpPr>
          <p:cNvPr id="4" name="Slide Number Placeholder 3"/>
          <p:cNvSpPr>
            <a:spLocks noGrp="1"/>
          </p:cNvSpPr>
          <p:nvPr>
            <p:ph type="sldNum" sz="quarter" idx="12"/>
          </p:nvPr>
        </p:nvSpPr>
        <p:spPr/>
        <p:txBody>
          <a:bodyPr/>
          <a:lstStyle/>
          <a:p>
            <a:fld id="{5EC9654E-5318-4238-B03D-55CEA01D4D35}" type="slidenum">
              <a:rPr lang="he-IL" smtClean="0"/>
              <a:t>1</a:t>
            </a:fld>
            <a:endParaRPr lang="he-IL"/>
          </a:p>
        </p:txBody>
      </p:sp>
      <p:sp>
        <p:nvSpPr>
          <p:cNvPr id="7" name="TextBox 6">
            <a:extLst>
              <a:ext uri="{FF2B5EF4-FFF2-40B4-BE49-F238E27FC236}">
                <a16:creationId xmlns:a16="http://schemas.microsoft.com/office/drawing/2014/main" id="{5A2163EB-4349-4875-BF92-1F867642B59F}"/>
              </a:ext>
            </a:extLst>
          </p:cNvPr>
          <p:cNvSpPr txBox="1"/>
          <p:nvPr/>
        </p:nvSpPr>
        <p:spPr>
          <a:xfrm>
            <a:off x="3053104" y="4567617"/>
            <a:ext cx="5726832" cy="212365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he-IL" sz="1200" b="1" dirty="0">
                <a:solidFill>
                  <a:prstClr val="black">
                    <a:lumMod val="75000"/>
                    <a:lumOff val="25000"/>
                  </a:prstClr>
                </a:solidFill>
              </a:rPr>
              <a:t>הערה חשובה:</a:t>
            </a:r>
          </a:p>
          <a:p>
            <a:endParaRPr lang="he-IL" sz="1200" b="1" dirty="0">
              <a:solidFill>
                <a:prstClr val="black">
                  <a:lumMod val="75000"/>
                  <a:lumOff val="25000"/>
                </a:prstClr>
              </a:solidFill>
            </a:endParaRPr>
          </a:p>
          <a:p>
            <a:pPr marL="285750" indent="-285750">
              <a:buFont typeface="Arial" panose="020B0604020202020204" pitchFamily="34" charset="0"/>
              <a:buChar char="•"/>
            </a:pPr>
            <a:r>
              <a:rPr lang="he-IL" sz="1200" dirty="0">
                <a:solidFill>
                  <a:prstClr val="black">
                    <a:lumMod val="75000"/>
                    <a:lumOff val="25000"/>
                  </a:prstClr>
                </a:solidFill>
              </a:rPr>
              <a:t>מצגת זו נערכה על ידי והיא שילוב של רעיונות ושקפים שנלקחו ברובם מ:</a:t>
            </a:r>
          </a:p>
          <a:p>
            <a:pPr marL="742950" lvl="1" indent="-285750">
              <a:buFont typeface="Arial" panose="020B0604020202020204" pitchFamily="34" charset="0"/>
              <a:buChar char="•"/>
            </a:pPr>
            <a:r>
              <a:rPr lang="he-IL" sz="1200" dirty="0">
                <a:solidFill>
                  <a:prstClr val="black">
                    <a:lumMod val="75000"/>
                    <a:lumOff val="25000"/>
                  </a:prstClr>
                </a:solidFill>
              </a:rPr>
              <a:t>המצגות של נורית גרינברג </a:t>
            </a:r>
            <a:endParaRPr lang="en-US" sz="1200" dirty="0">
              <a:solidFill>
                <a:prstClr val="black">
                  <a:lumMod val="75000"/>
                  <a:lumOff val="25000"/>
                </a:prstClr>
              </a:solidFill>
            </a:endParaRPr>
          </a:p>
          <a:p>
            <a:pPr marL="742950" lvl="1" indent="-285750">
              <a:buFont typeface="Arial" panose="020B0604020202020204" pitchFamily="34" charset="0"/>
              <a:buChar char="•"/>
            </a:pPr>
            <a:r>
              <a:rPr lang="he-IL" sz="1200" dirty="0"/>
              <a:t>החומרים </a:t>
            </a:r>
            <a:r>
              <a:rPr lang="en-US" sz="1200" dirty="0"/>
              <a:t>(OSF)</a:t>
            </a:r>
            <a:r>
              <a:rPr lang="he-IL" sz="1200" dirty="0"/>
              <a:t> וצילומי הוידאו של אושרי כהן.</a:t>
            </a:r>
          </a:p>
          <a:p>
            <a:pPr marL="742950" lvl="1" indent="-285750">
              <a:buFont typeface="Arial" panose="020B0604020202020204" pitchFamily="34" charset="0"/>
              <a:buChar char="•"/>
            </a:pPr>
            <a:r>
              <a:rPr lang="he-IL" sz="1200" dirty="0">
                <a:solidFill>
                  <a:prstClr val="black">
                    <a:lumMod val="75000"/>
                    <a:lumOff val="25000"/>
                  </a:prstClr>
                </a:solidFill>
              </a:rPr>
              <a:t>המצגות של דן זילברשטיין.</a:t>
            </a:r>
          </a:p>
          <a:p>
            <a:pPr marL="285750" indent="-285750">
              <a:buFont typeface="Arial" panose="020B0604020202020204" pitchFamily="34" charset="0"/>
              <a:buChar char="•"/>
            </a:pPr>
            <a:r>
              <a:rPr lang="he-IL" sz="1200" dirty="0">
                <a:solidFill>
                  <a:prstClr val="black">
                    <a:lumMod val="75000"/>
                    <a:lumOff val="25000"/>
                  </a:prstClr>
                </a:solidFill>
              </a:rPr>
              <a:t>ט.ל.ח – ייתכן ונפלו טעויות וב"ה הן יתוקנו בע"פ בהרצאה שלי. בלי נדר, לאחר ההרצאה אם נוצרו עדכונים אני מעלה את המצגת שוב למודל. אך איני מתחייבת לכך.</a:t>
            </a:r>
          </a:p>
          <a:p>
            <a:pPr marL="285750" indent="-285750">
              <a:buFont typeface="Arial" panose="020B0604020202020204" pitchFamily="34" charset="0"/>
              <a:buChar char="•"/>
            </a:pPr>
            <a:r>
              <a:rPr lang="he-IL" sz="1200" dirty="0">
                <a:solidFill>
                  <a:prstClr val="black">
                    <a:lumMod val="75000"/>
                    <a:lumOff val="25000"/>
                  </a:prstClr>
                </a:solidFill>
              </a:rPr>
              <a:t>המצגת לבדה אינה מספיקה, אלא בשילוב הערותיי בע"פ בהרצאה.</a:t>
            </a:r>
          </a:p>
          <a:p>
            <a:endParaRPr lang="he-IL" sz="1200" dirty="0">
              <a:solidFill>
                <a:prstClr val="black">
                  <a:lumMod val="75000"/>
                  <a:lumOff val="25000"/>
                </a:prstClr>
              </a:solidFill>
            </a:endParaRPr>
          </a:p>
          <a:p>
            <a:r>
              <a:rPr lang="he-IL" sz="1200" b="1" dirty="0">
                <a:solidFill>
                  <a:prstClr val="black">
                    <a:lumMod val="75000"/>
                    <a:lumOff val="25000"/>
                  </a:prstClr>
                </a:solidFill>
              </a:rPr>
              <a:t>אפרת עמר</a:t>
            </a:r>
          </a:p>
        </p:txBody>
      </p:sp>
    </p:spTree>
    <p:extLst>
      <p:ext uri="{BB962C8B-B14F-4D97-AF65-F5344CB8AC3E}">
        <p14:creationId xmlns:p14="http://schemas.microsoft.com/office/powerpoint/2010/main" val="250726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1521" y="116631"/>
            <a:ext cx="7776864" cy="731591"/>
          </a:xfrm>
        </p:spPr>
        <p:txBody>
          <a:bodyPr>
            <a:noAutofit/>
          </a:bodyPr>
          <a:lstStyle/>
          <a:p>
            <a:pPr algn="ctr"/>
            <a:r>
              <a:rPr lang="he-IL" sz="3600" dirty="0"/>
              <a:t>הוצאת נציג ממערך הנציגים =- </a:t>
            </a:r>
            <a:r>
              <a:rPr lang="en-US" sz="3600" dirty="0"/>
              <a:t>(Ex4)</a:t>
            </a:r>
            <a:endParaRPr lang="he-IL" sz="3600" dirty="0"/>
          </a:p>
        </p:txBody>
      </p:sp>
      <p:sp>
        <p:nvSpPr>
          <p:cNvPr id="3" name="מציין מיקום תוכן 2"/>
          <p:cNvSpPr>
            <a:spLocks noGrp="1"/>
          </p:cNvSpPr>
          <p:nvPr>
            <p:ph idx="1"/>
          </p:nvPr>
        </p:nvSpPr>
        <p:spPr>
          <a:xfrm>
            <a:off x="80153" y="848222"/>
            <a:ext cx="7239000" cy="5727153"/>
          </a:xfrm>
        </p:spPr>
        <p:txBody>
          <a:bodyPr>
            <a:noAutofit/>
          </a:bodyPr>
          <a:lstStyle/>
          <a:p>
            <a:pPr marL="0" indent="0" algn="l" rtl="0">
              <a:buNone/>
            </a:pPr>
            <a:r>
              <a:rPr lang="en-US" sz="1800" dirty="0">
                <a:latin typeface="Arial" panose="020B0604020202020204" pitchFamily="34" charset="0"/>
                <a:cs typeface="Arial" panose="020B0604020202020204" pitchFamily="34" charset="0"/>
              </a:rPr>
              <a:t>public delegate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someDelegate</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x,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y); </a:t>
            </a:r>
          </a:p>
          <a:p>
            <a:pPr marL="0" indent="0" algn="l" rtl="0">
              <a:buNone/>
            </a:pPr>
            <a:r>
              <a:rPr lang="en-US" sz="1800" dirty="0">
                <a:latin typeface="Arial" panose="020B0604020202020204" pitchFamily="34" charset="0"/>
                <a:cs typeface="Arial" panose="020B0604020202020204" pitchFamily="34" charset="0"/>
              </a:rPr>
              <a:t> </a:t>
            </a:r>
          </a:p>
          <a:p>
            <a:pPr marL="0" indent="0" algn="l" rtl="0">
              <a:buNone/>
            </a:pPr>
            <a:r>
              <a:rPr lang="en-US" sz="1800" dirty="0">
                <a:latin typeface="Arial" panose="020B0604020202020204" pitchFamily="34" charset="0"/>
                <a:cs typeface="Arial" panose="020B0604020202020204" pitchFamily="34" charset="0"/>
              </a:rPr>
              <a:t>class Program </a:t>
            </a:r>
          </a:p>
          <a:p>
            <a:pPr marL="0" indent="0" algn="l" rtl="0">
              <a:buNone/>
            </a:pPr>
            <a:r>
              <a:rPr lang="en-US" sz="1800" dirty="0">
                <a:latin typeface="Arial" panose="020B0604020202020204" pitchFamily="34" charset="0"/>
                <a:cs typeface="Arial" panose="020B0604020202020204" pitchFamily="34" charset="0"/>
              </a:rPr>
              <a:t>{ </a:t>
            </a:r>
          </a:p>
          <a:p>
            <a:pPr marL="0" indent="0" algn="l" rtl="0">
              <a:buNone/>
            </a:pPr>
            <a:r>
              <a:rPr lang="en-US" sz="1800" dirty="0">
                <a:latin typeface="Arial" panose="020B0604020202020204" pitchFamily="34" charset="0"/>
                <a:cs typeface="Arial" panose="020B0604020202020204" pitchFamily="34" charset="0"/>
              </a:rPr>
              <a:t>    static public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sum(</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num1,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num2)  { return num1 + num2; } </a:t>
            </a:r>
          </a:p>
          <a:p>
            <a:pPr marL="0" indent="0" algn="l" rtl="0">
              <a:buNone/>
            </a:pPr>
            <a:r>
              <a:rPr lang="en-US" sz="1800" dirty="0">
                <a:latin typeface="Arial" panose="020B0604020202020204" pitchFamily="34" charset="0"/>
                <a:cs typeface="Arial" panose="020B0604020202020204" pitchFamily="34" charset="0"/>
              </a:rPr>
              <a:t>    static public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mult</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num1,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num2)  { return num1 * num2;  } </a:t>
            </a:r>
          </a:p>
          <a:p>
            <a:pPr marL="0" indent="0" algn="l" rtl="0">
              <a:buNone/>
            </a:pPr>
            <a:r>
              <a:rPr lang="en-US" sz="1800" dirty="0">
                <a:latin typeface="Arial" panose="020B0604020202020204" pitchFamily="34" charset="0"/>
                <a:cs typeface="Arial" panose="020B0604020202020204" pitchFamily="34" charset="0"/>
              </a:rPr>
              <a:t> </a:t>
            </a:r>
          </a:p>
          <a:p>
            <a:pPr marL="0" indent="0" algn="l" rtl="0">
              <a:buNone/>
            </a:pPr>
            <a:r>
              <a:rPr lang="en-US" sz="1800" dirty="0">
                <a:latin typeface="Arial" panose="020B0604020202020204" pitchFamily="34" charset="0"/>
                <a:cs typeface="Arial" panose="020B0604020202020204" pitchFamily="34" charset="0"/>
              </a:rPr>
              <a:t>    static void Main(string[] </a:t>
            </a:r>
            <a:r>
              <a:rPr lang="en-US" sz="1800" dirty="0" err="1">
                <a:latin typeface="Arial" panose="020B0604020202020204" pitchFamily="34" charset="0"/>
                <a:cs typeface="Arial" panose="020B0604020202020204" pitchFamily="34" charset="0"/>
              </a:rPr>
              <a:t>args</a:t>
            </a:r>
            <a:r>
              <a:rPr lang="en-US" sz="1800" dirty="0">
                <a:latin typeface="Arial" panose="020B0604020202020204" pitchFamily="34" charset="0"/>
                <a:cs typeface="Arial" panose="020B0604020202020204" pitchFamily="34" charset="0"/>
              </a:rPr>
              <a:t>) </a:t>
            </a:r>
          </a:p>
          <a:p>
            <a:pPr marL="0" indent="0" algn="l" rtl="0">
              <a:buNone/>
            </a:pPr>
            <a:r>
              <a:rPr lang="en-US" sz="1800" dirty="0">
                <a:latin typeface="Arial" panose="020B0604020202020204" pitchFamily="34" charset="0"/>
                <a:cs typeface="Arial" panose="020B0604020202020204" pitchFamily="34" charset="0"/>
              </a:rPr>
              <a:t>   { </a:t>
            </a:r>
          </a:p>
          <a:p>
            <a:pPr marL="0" indent="0" algn="l" rtl="0">
              <a:buNone/>
            </a:pP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someDelegate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myDelegate</a:t>
            </a:r>
            <a:r>
              <a:rPr lang="en-US" sz="1800" b="1" dirty="0">
                <a:latin typeface="Arial" panose="020B0604020202020204" pitchFamily="34" charset="0"/>
                <a:cs typeface="Arial" panose="020B0604020202020204" pitchFamily="34" charset="0"/>
              </a:rPr>
              <a:t> = sum; </a:t>
            </a:r>
          </a:p>
          <a:p>
            <a:pPr marL="0" indent="0" algn="l" rtl="0">
              <a:buNone/>
            </a:pP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myDelegate</a:t>
            </a:r>
            <a:r>
              <a:rPr lang="en-US" sz="1800" b="1" dirty="0">
                <a:latin typeface="Arial" panose="020B0604020202020204" pitchFamily="34" charset="0"/>
                <a:cs typeface="Arial" panose="020B0604020202020204" pitchFamily="34" charset="0"/>
              </a:rPr>
              <a:t> += </a:t>
            </a:r>
            <a:r>
              <a:rPr lang="en-US" sz="1800" b="1" dirty="0" err="1">
                <a:latin typeface="Arial" panose="020B0604020202020204" pitchFamily="34" charset="0"/>
                <a:cs typeface="Arial" panose="020B0604020202020204" pitchFamily="34" charset="0"/>
              </a:rPr>
              <a:t>mult</a:t>
            </a:r>
            <a:r>
              <a:rPr lang="en-US" sz="1800" b="1" dirty="0">
                <a:latin typeface="Arial" panose="020B0604020202020204" pitchFamily="34" charset="0"/>
                <a:cs typeface="Arial" panose="020B0604020202020204" pitchFamily="34" charset="0"/>
              </a:rPr>
              <a:t>;</a:t>
            </a:r>
          </a:p>
          <a:p>
            <a:pPr marL="0" indent="0" algn="l" rtl="0">
              <a:buNone/>
            </a:pP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myDelegate</a:t>
            </a:r>
            <a:r>
              <a:rPr lang="en-US" sz="1800" b="1" dirty="0">
                <a:latin typeface="Arial" panose="020B0604020202020204" pitchFamily="34" charset="0"/>
                <a:cs typeface="Arial" panose="020B0604020202020204" pitchFamily="34" charset="0"/>
              </a:rPr>
              <a:t> -= sum; </a:t>
            </a:r>
          </a:p>
          <a:p>
            <a:pPr marL="0" indent="0" algn="l" rtl="0">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foreach</a:t>
            </a:r>
            <a:r>
              <a:rPr lang="en-US" sz="1800" dirty="0">
                <a:latin typeface="Arial" panose="020B0604020202020204" pitchFamily="34" charset="0"/>
                <a:cs typeface="Arial" panose="020B0604020202020204" pitchFamily="34" charset="0"/>
              </a:rPr>
              <a:t> (Delegate d in </a:t>
            </a:r>
            <a:r>
              <a:rPr lang="en-US" sz="1800" dirty="0" err="1">
                <a:latin typeface="Arial" panose="020B0604020202020204" pitchFamily="34" charset="0"/>
                <a:cs typeface="Arial" panose="020B0604020202020204" pitchFamily="34" charset="0"/>
              </a:rPr>
              <a:t>myDelegate.GetInvocationList</a:t>
            </a:r>
            <a:r>
              <a:rPr lang="en-US" sz="1800" dirty="0">
                <a:latin typeface="Arial" panose="020B0604020202020204" pitchFamily="34" charset="0"/>
                <a:cs typeface="Arial" panose="020B0604020202020204" pitchFamily="34" charset="0"/>
              </a:rPr>
              <a:t>()) </a:t>
            </a:r>
          </a:p>
          <a:p>
            <a:pPr marL="0" indent="0" algn="l" rtl="0">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Console.WriteLine</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d.Method</a:t>
            </a:r>
            <a:r>
              <a:rPr lang="en-US" sz="1800" dirty="0">
                <a:latin typeface="Arial" panose="020B0604020202020204" pitchFamily="34" charset="0"/>
                <a:cs typeface="Arial" panose="020B0604020202020204" pitchFamily="34" charset="0"/>
              </a:rPr>
              <a:t>);</a:t>
            </a:r>
          </a:p>
          <a:p>
            <a:pPr marL="0" indent="0" algn="l" rtl="0">
              <a:buNone/>
            </a:pPr>
            <a:r>
              <a:rPr lang="en-US" sz="1800" dirty="0">
                <a:latin typeface="Arial" panose="020B0604020202020204" pitchFamily="34" charset="0"/>
                <a:cs typeface="Arial" panose="020B0604020202020204" pitchFamily="34" charset="0"/>
              </a:rPr>
              <a:t>    }</a:t>
            </a:r>
          </a:p>
          <a:p>
            <a:pPr marL="0" indent="0" algn="l" rtl="0">
              <a:buNone/>
            </a:pPr>
            <a:r>
              <a:rPr lang="en-US" sz="1800" dirty="0">
                <a:latin typeface="Arial" panose="020B0604020202020204" pitchFamily="34" charset="0"/>
                <a:cs typeface="Arial" panose="020B0604020202020204" pitchFamily="34" charset="0"/>
              </a:rPr>
              <a:t> }   </a:t>
            </a:r>
            <a:endParaRPr lang="he-IL" sz="1800" dirty="0">
              <a:latin typeface="Arial" panose="020B0604020202020204" pitchFamily="34" charset="0"/>
              <a:cs typeface="Arial" panose="020B0604020202020204" pitchFamily="34" charset="0"/>
            </a:endParaRPr>
          </a:p>
        </p:txBody>
      </p:sp>
      <p:sp>
        <p:nvSpPr>
          <p:cNvPr id="5" name="AutoShape 7"/>
          <p:cNvSpPr>
            <a:spLocks noChangeArrowheads="1"/>
          </p:cNvSpPr>
          <p:nvPr/>
        </p:nvSpPr>
        <p:spPr bwMode="auto">
          <a:xfrm>
            <a:off x="6588224" y="3355059"/>
            <a:ext cx="2236985" cy="1263448"/>
          </a:xfrm>
          <a:prstGeom prst="wedgeRoundRectCallout">
            <a:avLst>
              <a:gd name="adj1" fmla="val -104914"/>
              <a:gd name="adj2" fmla="val 17353"/>
              <a:gd name="adj3"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a:r>
              <a:rPr lang="he-IL" dirty="0">
                <a:cs typeface="David" pitchFamily="2" charset="-79"/>
              </a:rPr>
              <a:t>שימו לב!!</a:t>
            </a:r>
          </a:p>
          <a:p>
            <a:pPr algn="ctr"/>
            <a:r>
              <a:rPr lang="he-IL" dirty="0">
                <a:cs typeface="David" pitchFamily="2" charset="-79"/>
              </a:rPr>
              <a:t>הוא מסתדר גם בלי </a:t>
            </a:r>
          </a:p>
          <a:p>
            <a:pPr algn="ctr"/>
            <a:r>
              <a:rPr lang="he-IL" dirty="0">
                <a:cs typeface="David" pitchFamily="2" charset="-79"/>
              </a:rPr>
              <a:t>האופרטור </a:t>
            </a:r>
            <a:r>
              <a:rPr lang="en-US" dirty="0">
                <a:cs typeface="David" pitchFamily="2" charset="-79"/>
              </a:rPr>
              <a:t>new</a:t>
            </a:r>
          </a:p>
        </p:txBody>
      </p:sp>
      <p:sp>
        <p:nvSpPr>
          <p:cNvPr id="6" name="TextBox 5"/>
          <p:cNvSpPr txBox="1"/>
          <p:nvPr/>
        </p:nvSpPr>
        <p:spPr>
          <a:xfrm>
            <a:off x="4790262" y="5611825"/>
            <a:ext cx="4034947" cy="830997"/>
          </a:xfrm>
          <a:prstGeom prst="rect">
            <a:avLst/>
          </a:prstGeom>
          <a:solidFill>
            <a:schemeClr val="tx1"/>
          </a:solidFill>
        </p:spPr>
        <p:txBody>
          <a:bodyPr wrap="square" rtlCol="1">
            <a:spAutoFit/>
          </a:bodyPr>
          <a:lstStyle/>
          <a:p>
            <a:r>
              <a:rPr lang="he-IL" sz="2400" b="1" dirty="0">
                <a:solidFill>
                  <a:schemeClr val="bg1"/>
                </a:solidFill>
              </a:rPr>
              <a:t>הפלט:</a:t>
            </a:r>
          </a:p>
          <a:p>
            <a:pPr algn="l"/>
            <a:r>
              <a:rPr lang="en-US" sz="2400" dirty="0">
                <a:solidFill>
                  <a:schemeClr val="bg1"/>
                </a:solidFill>
              </a:rPr>
              <a:t>  Int32 </a:t>
            </a:r>
            <a:r>
              <a:rPr lang="en-US" sz="2400" dirty="0" err="1">
                <a:solidFill>
                  <a:schemeClr val="bg1"/>
                </a:solidFill>
              </a:rPr>
              <a:t>mult</a:t>
            </a:r>
            <a:r>
              <a:rPr lang="en-US" sz="2400" dirty="0">
                <a:solidFill>
                  <a:schemeClr val="bg1"/>
                </a:solidFill>
              </a:rPr>
              <a:t>(Int32, Int32 )</a:t>
            </a:r>
            <a:endParaRPr lang="he-IL" sz="2400" dirty="0">
              <a:solidFill>
                <a:schemeClr val="bg1"/>
              </a:solidFill>
            </a:endParaRPr>
          </a:p>
        </p:txBody>
      </p:sp>
      <p:sp>
        <p:nvSpPr>
          <p:cNvPr id="7" name="Slide Number Placeholder 6"/>
          <p:cNvSpPr>
            <a:spLocks noGrp="1"/>
          </p:cNvSpPr>
          <p:nvPr>
            <p:ph type="sldNum" sz="quarter" idx="12"/>
          </p:nvPr>
        </p:nvSpPr>
        <p:spPr/>
        <p:txBody>
          <a:bodyPr/>
          <a:lstStyle/>
          <a:p>
            <a:fld id="{04F09086-7655-46EE-82F4-512E3C932A8D}" type="slidenum">
              <a:rPr lang="he-IL" smtClean="0"/>
              <a:t>10</a:t>
            </a:fld>
            <a:endParaRPr lang="he-IL"/>
          </a:p>
        </p:txBody>
      </p:sp>
    </p:spTree>
    <p:extLst>
      <p:ext uri="{BB962C8B-B14F-4D97-AF65-F5344CB8AC3E}">
        <p14:creationId xmlns:p14="http://schemas.microsoft.com/office/powerpoint/2010/main" val="27284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331165"/>
            <a:ext cx="7239000" cy="626328"/>
          </a:xfrm>
        </p:spPr>
        <p:txBody>
          <a:bodyPr>
            <a:normAutofit/>
          </a:bodyPr>
          <a:lstStyle/>
          <a:p>
            <a:pPr algn="ctr"/>
            <a:r>
              <a:rPr lang="he-IL" dirty="0"/>
              <a:t>הקשר בין </a:t>
            </a:r>
            <a:r>
              <a:rPr lang="en-US" cap="none" dirty="0"/>
              <a:t>delegate</a:t>
            </a:r>
            <a:r>
              <a:rPr lang="he-IL" cap="none" dirty="0"/>
              <a:t> </a:t>
            </a:r>
            <a:r>
              <a:rPr lang="he-IL" dirty="0"/>
              <a:t>ו </a:t>
            </a:r>
            <a:r>
              <a:rPr lang="en-US" dirty="0"/>
              <a:t>OCP</a:t>
            </a:r>
            <a:endParaRPr lang="he-IL" dirty="0"/>
          </a:p>
        </p:txBody>
      </p:sp>
      <p:sp>
        <p:nvSpPr>
          <p:cNvPr id="3" name="מציין מיקום תוכן 2"/>
          <p:cNvSpPr>
            <a:spLocks noGrp="1"/>
          </p:cNvSpPr>
          <p:nvPr>
            <p:ph idx="1"/>
          </p:nvPr>
        </p:nvSpPr>
        <p:spPr>
          <a:xfrm>
            <a:off x="501289" y="1381145"/>
            <a:ext cx="7239000" cy="4680520"/>
          </a:xfrm>
        </p:spPr>
        <p:txBody>
          <a:bodyPr>
            <a:normAutofit lnSpcReduction="10000"/>
          </a:bodyPr>
          <a:lstStyle/>
          <a:p>
            <a:r>
              <a:rPr lang="he-IL" sz="2000" dirty="0"/>
              <a:t>נניח שברצוננו ליצור תת רשימה חדשה, רק עבור פריטים מרשימה גדולה העונים על תנאי מסוים</a:t>
            </a:r>
          </a:p>
          <a:p>
            <a:r>
              <a:rPr lang="he-IL" sz="2000" dirty="0"/>
              <a:t>ע"י הגדרת נציג – נוכל ליצור מתודה אוניברסלית.</a:t>
            </a:r>
          </a:p>
          <a:p>
            <a:r>
              <a:rPr lang="he-IL" sz="2000" dirty="0"/>
              <a:t>המתודה תקבל רשימה ומתודת תנאי הבודקת את התנאי המבוקש</a:t>
            </a:r>
          </a:p>
          <a:p>
            <a:r>
              <a:rPr lang="he-IL" sz="2000" dirty="0"/>
              <a:t>בכל פעם זו תוכל להיות מתודות תנאי אחרת, שהמבנה שלה מתאים לנציג שהוגדר</a:t>
            </a:r>
          </a:p>
          <a:p>
            <a:r>
              <a:rPr lang="he-IL" sz="2000" dirty="0"/>
              <a:t>המתודה תחזיר תת רשימה חדשה שתיווצר ע"י הפעלת מתודת התנאי</a:t>
            </a:r>
          </a:p>
          <a:p>
            <a:endParaRPr lang="he-IL" sz="2000" dirty="0"/>
          </a:p>
          <a:p>
            <a:r>
              <a:rPr lang="he-IL" sz="2000" dirty="0"/>
              <a:t>פתוח – להרחבות (מתודת תנאי אחר, לפי הצורך)</a:t>
            </a:r>
          </a:p>
          <a:p>
            <a:r>
              <a:rPr lang="he-IL" sz="2000" dirty="0"/>
              <a:t>סגור – לשינויים (הקוד המקורי נשאר)</a:t>
            </a:r>
          </a:p>
          <a:p>
            <a:endParaRPr lang="he-IL" sz="2000" dirty="0"/>
          </a:p>
          <a:p>
            <a:pPr marL="0" indent="0">
              <a:buNone/>
            </a:pPr>
            <a:r>
              <a:rPr lang="he-IL" sz="2800" b="1" dirty="0"/>
              <a:t>נמחיש בעזרת דוגמא:</a:t>
            </a:r>
          </a:p>
        </p:txBody>
      </p:sp>
      <p:sp>
        <p:nvSpPr>
          <p:cNvPr id="5" name="Slide Number Placeholder 4"/>
          <p:cNvSpPr>
            <a:spLocks noGrp="1"/>
          </p:cNvSpPr>
          <p:nvPr>
            <p:ph type="sldNum" sz="quarter" idx="12"/>
          </p:nvPr>
        </p:nvSpPr>
        <p:spPr/>
        <p:txBody>
          <a:bodyPr/>
          <a:lstStyle/>
          <a:p>
            <a:fld id="{04F09086-7655-46EE-82F4-512E3C932A8D}" type="slidenum">
              <a:rPr lang="he-IL" smtClean="0"/>
              <a:t>11</a:t>
            </a:fld>
            <a:endParaRPr lang="he-IL"/>
          </a:p>
        </p:txBody>
      </p:sp>
      <p:sp>
        <p:nvSpPr>
          <p:cNvPr id="4" name="Speech Bubble: Rectangle with Corners Rounded 3">
            <a:extLst>
              <a:ext uri="{FF2B5EF4-FFF2-40B4-BE49-F238E27FC236}">
                <a16:creationId xmlns:a16="http://schemas.microsoft.com/office/drawing/2014/main" id="{8F839A1F-3C02-4253-9A0B-4BB0DD1064C3}"/>
              </a:ext>
            </a:extLst>
          </p:cNvPr>
          <p:cNvSpPr/>
          <p:nvPr/>
        </p:nvSpPr>
        <p:spPr>
          <a:xfrm>
            <a:off x="323528" y="4509120"/>
            <a:ext cx="1728192" cy="1300864"/>
          </a:xfrm>
          <a:prstGeom prst="wedgeRoundRectCallout">
            <a:avLst>
              <a:gd name="adj1" fmla="val 57524"/>
              <a:gd name="adj2" fmla="val -8720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OCP – open close principle.</a:t>
            </a:r>
          </a:p>
          <a:p>
            <a:pPr algn="ctr"/>
            <a:r>
              <a:rPr lang="he-IL" sz="1600" dirty="0"/>
              <a:t>הקוד פתוח להרחבה אך סגור לשינויים.</a:t>
            </a:r>
            <a:endParaRPr lang="en-US" sz="1600" dirty="0"/>
          </a:p>
        </p:txBody>
      </p:sp>
    </p:spTree>
    <p:extLst>
      <p:ext uri="{BB962C8B-B14F-4D97-AF65-F5344CB8AC3E}">
        <p14:creationId xmlns:p14="http://schemas.microsoft.com/office/powerpoint/2010/main" val="128716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0141" y="198827"/>
            <a:ext cx="8496944" cy="6339492"/>
          </a:xfrm>
          <a:prstGeom prst="rect">
            <a:avLst/>
          </a:prstGeom>
        </p:spPr>
        <p:txBody>
          <a:bodyPr wrap="square">
            <a:spAutoFit/>
          </a:bodyPr>
          <a:lstStyle/>
          <a:p>
            <a:pPr algn="l" rtl="0">
              <a:lnSpc>
                <a:spcPct val="107000"/>
              </a:lnSpc>
            </a:pP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    public</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delegate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conditionDelegate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en-US"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getNewList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(List&lt;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list,</a:t>
            </a:r>
            <a:r>
              <a:rPr lang="he-IL"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conditionDelegate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list2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(item))</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list2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.Add(item);</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list2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condition1(</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r>
              <a:rPr lang="en-US" b="1" dirty="0">
                <a:latin typeface="Calibri" panose="020F0502020204030204" pitchFamily="34" charset="0"/>
                <a:ea typeface="Calibri" panose="020F0502020204030204" pitchFamily="34" charset="0"/>
                <a:cs typeface="Arial" panose="020B0604020202020204" pitchFamily="34" charset="0"/>
              </a:rPr>
              <a:t> </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latin typeface="Calibri" panose="020F0502020204030204" pitchFamily="34" charset="0"/>
                <a:ea typeface="Calibri" panose="020F0502020204030204" pitchFamily="34" charset="0"/>
                <a:cs typeface="Arial" panose="020B0604020202020204" pitchFamily="34"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x % 2 == 0;}</a:t>
            </a:r>
            <a:endParaRPr lang="en-US"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condition2(</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r>
              <a:rPr lang="en-US" sz="1200" b="1" dirty="0">
                <a:latin typeface="Calibri" panose="020F0502020204030204" pitchFamily="34" charset="0"/>
                <a:ea typeface="Calibri" panose="020F0502020204030204" pitchFamily="34" charset="0"/>
                <a:cs typeface="Arial" panose="020B0604020202020204" pitchFamily="34" charset="0"/>
              </a:rPr>
              <a:t> </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b="1" dirty="0">
                <a:latin typeface="Calibri" panose="020F0502020204030204" pitchFamily="34" charset="0"/>
                <a:ea typeface="Calibri" panose="020F0502020204030204" pitchFamily="34" charset="0"/>
                <a:cs typeface="Arial" panose="020B0604020202020204" pitchFamily="34"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x % 3 == 0;}</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conditionDelegate</a:t>
            </a:r>
            <a:r>
              <a:rPr lang="en-US" sz="1200" b="1" dirty="0">
                <a:solidFill>
                  <a:srgbClr val="2B91AF"/>
                </a:solidFill>
                <a:latin typeface="Consolas" panose="020B0609020204030204" pitchFamily="49" charset="0"/>
                <a:ea typeface="Calibri" panose="020F0502020204030204" pitchFamily="34" charset="0"/>
                <a:cs typeface="Consolas" panose="020B0609020204030204" pitchFamily="49" charset="0"/>
              </a:rPr>
              <a:t> p = condition1;</a:t>
            </a:r>
          </a:p>
          <a:p>
            <a:pPr algn="l" rtl="0">
              <a:lnSpc>
                <a:spcPct val="107000"/>
              </a:lnSpc>
            </a:pPr>
            <a:r>
              <a:rPr lang="en-US" sz="1200" b="1" dirty="0">
                <a:solidFill>
                  <a:srgbClr val="2B91AF"/>
                </a:solidFill>
                <a:latin typeface="Consolas" panose="020B0609020204030204" pitchFamily="49" charset="0"/>
                <a:ea typeface="Calibri" panose="020F0502020204030204" pitchFamily="34" charset="0"/>
                <a:cs typeface="Consolas" panose="020B0609020204030204" pitchFamily="49" charset="0"/>
              </a:rPr>
              <a:t>		bool b = p(4)</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list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 12, 34, 56, 88, 33, 11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newList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getNewList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(list, </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condition1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he-IL"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newList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(item);</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7071651" y="159348"/>
            <a:ext cx="1830950" cy="388696"/>
          </a:xfrm>
          <a:prstGeom prst="rect">
            <a:avLst/>
          </a:prstGeom>
          <a:solidFill>
            <a:schemeClr val="bg1"/>
          </a:solidFill>
          <a:ln w="76200">
            <a:solidFill>
              <a:schemeClr val="accent1">
                <a:lumMod val="75000"/>
              </a:schemeClr>
            </a:solidFill>
          </a:ln>
        </p:spPr>
        <p:txBody>
          <a:bodyPr wrap="none">
            <a:spAutoFit/>
          </a:bodyPr>
          <a:lstStyle/>
          <a:p>
            <a:pPr algn="l" rtl="0">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Ex7</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04F09086-7655-46EE-82F4-512E3C932A8D}" type="slidenum">
              <a:rPr lang="he-IL" smtClean="0"/>
              <a:t>12</a:t>
            </a:fld>
            <a:endParaRPr lang="he-IL"/>
          </a:p>
        </p:txBody>
      </p:sp>
      <p:sp>
        <p:nvSpPr>
          <p:cNvPr id="2" name="Speech Bubble: Rectangle with Corners Rounded 1">
            <a:extLst>
              <a:ext uri="{FF2B5EF4-FFF2-40B4-BE49-F238E27FC236}">
                <a16:creationId xmlns:a16="http://schemas.microsoft.com/office/drawing/2014/main" id="{B250D933-57E5-4CCC-B4B2-4954334276BD}"/>
              </a:ext>
            </a:extLst>
          </p:cNvPr>
          <p:cNvSpPr/>
          <p:nvPr/>
        </p:nvSpPr>
        <p:spPr>
          <a:xfrm>
            <a:off x="5199443" y="1484784"/>
            <a:ext cx="3744416" cy="1440160"/>
          </a:xfrm>
          <a:prstGeom prst="wedgeRoundRectCallout">
            <a:avLst>
              <a:gd name="adj1" fmla="val 5130"/>
              <a:gd name="adj2" fmla="val -78372"/>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sz="1600" dirty="0"/>
              <a:t>ניתן לראות בפרוייקטים </a:t>
            </a:r>
            <a:r>
              <a:rPr lang="en-US" sz="1600" dirty="0"/>
              <a:t>Ex5, Ex6</a:t>
            </a:r>
            <a:r>
              <a:rPr lang="he-IL" sz="1600" dirty="0"/>
              <a:t> דוגמאות שעושות את אותו הדבר רק שאינן גנריות, אינן פתוחות לשינויים.</a:t>
            </a:r>
          </a:p>
          <a:p>
            <a:pPr algn="ctr"/>
            <a:r>
              <a:rPr lang="he-IL" sz="1600" dirty="0"/>
              <a:t>המתודה הבוליאנית שם כתובה באופן ספציפי.</a:t>
            </a:r>
            <a:endParaRPr lang="en-US" sz="1600" dirty="0"/>
          </a:p>
        </p:txBody>
      </p:sp>
      <p:sp>
        <p:nvSpPr>
          <p:cNvPr id="4" name="Rectangle 3">
            <a:extLst>
              <a:ext uri="{FF2B5EF4-FFF2-40B4-BE49-F238E27FC236}">
                <a16:creationId xmlns:a16="http://schemas.microsoft.com/office/drawing/2014/main" id="{E79FBF4B-8B3F-49CE-B724-D0096C0F3576}"/>
              </a:ext>
            </a:extLst>
          </p:cNvPr>
          <p:cNvSpPr/>
          <p:nvPr/>
        </p:nvSpPr>
        <p:spPr>
          <a:xfrm>
            <a:off x="7452320" y="4639552"/>
            <a:ext cx="1403648" cy="1938992"/>
          </a:xfrm>
          <a:prstGeom prst="rect">
            <a:avLst/>
          </a:prstGeom>
          <a:solidFill>
            <a:schemeClr val="tx1"/>
          </a:solidFill>
        </p:spPr>
        <p:txBody>
          <a:bodyPr wrap="square" rtlCol="1">
            <a:spAutoFit/>
          </a:bodyPr>
          <a:lstStyle/>
          <a:p>
            <a:pPr algn="r"/>
            <a:r>
              <a:rPr lang="he-IL" sz="2400" b="1" dirty="0">
                <a:solidFill>
                  <a:schemeClr val="bg1"/>
                </a:solidFill>
              </a:rPr>
              <a:t>הפלט:</a:t>
            </a:r>
          </a:p>
          <a:p>
            <a:pPr algn="l" rtl="0"/>
            <a:r>
              <a:rPr lang="en-US" sz="2400" b="1" dirty="0">
                <a:solidFill>
                  <a:schemeClr val="bg1"/>
                </a:solidFill>
              </a:rPr>
              <a:t>12</a:t>
            </a:r>
          </a:p>
          <a:p>
            <a:pPr algn="l" rtl="0"/>
            <a:r>
              <a:rPr lang="en-US" sz="2400" b="1" dirty="0">
                <a:solidFill>
                  <a:schemeClr val="bg1"/>
                </a:solidFill>
              </a:rPr>
              <a:t>34</a:t>
            </a:r>
          </a:p>
          <a:p>
            <a:pPr algn="l" rtl="0"/>
            <a:r>
              <a:rPr lang="en-US" sz="2400" b="1" dirty="0">
                <a:solidFill>
                  <a:schemeClr val="bg1"/>
                </a:solidFill>
              </a:rPr>
              <a:t>56</a:t>
            </a:r>
          </a:p>
          <a:p>
            <a:pPr algn="l" rtl="0"/>
            <a:r>
              <a:rPr lang="en-US" sz="2400" b="1" dirty="0">
                <a:solidFill>
                  <a:schemeClr val="bg1"/>
                </a:solidFill>
              </a:rPr>
              <a:t>88</a:t>
            </a:r>
          </a:p>
        </p:txBody>
      </p:sp>
    </p:spTree>
    <p:extLst>
      <p:ext uri="{BB962C8B-B14F-4D97-AF65-F5344CB8AC3E}">
        <p14:creationId xmlns:p14="http://schemas.microsoft.com/office/powerpoint/2010/main" val="204520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ctr"/>
            <a:r>
              <a:rPr lang="en-US" dirty="0"/>
              <a:t>Delegates</a:t>
            </a:r>
            <a:r>
              <a:rPr lang="he-IL" dirty="0"/>
              <a:t> שקיימים בשפה</a:t>
            </a:r>
          </a:p>
        </p:txBody>
      </p:sp>
      <p:sp>
        <p:nvSpPr>
          <p:cNvPr id="5" name="Slide Number Placeholder 4"/>
          <p:cNvSpPr>
            <a:spLocks noGrp="1"/>
          </p:cNvSpPr>
          <p:nvPr>
            <p:ph type="sldNum" sz="quarter" idx="12"/>
          </p:nvPr>
        </p:nvSpPr>
        <p:spPr/>
        <p:txBody>
          <a:bodyPr/>
          <a:lstStyle/>
          <a:p>
            <a:fld id="{04F09086-7655-46EE-82F4-512E3C932A8D}" type="slidenum">
              <a:rPr lang="he-IL" smtClean="0"/>
              <a:t>13</a:t>
            </a:fld>
            <a:endParaRPr lang="he-IL"/>
          </a:p>
        </p:txBody>
      </p:sp>
      <p:sp>
        <p:nvSpPr>
          <p:cNvPr id="4" name="Subtitle 3"/>
          <p:cNvSpPr>
            <a:spLocks noGrp="1"/>
          </p:cNvSpPr>
          <p:nvPr>
            <p:ph type="subTitle" idx="1"/>
          </p:nvPr>
        </p:nvSpPr>
        <p:spPr>
          <a:xfrm>
            <a:off x="3203848" y="3429000"/>
            <a:ext cx="5616624" cy="2697448"/>
          </a:xfrm>
        </p:spPr>
        <p:txBody>
          <a:bodyPr>
            <a:normAutofit fontScale="92500" lnSpcReduction="20000"/>
          </a:bodyPr>
          <a:lstStyle/>
          <a:p>
            <a:pPr marL="514350" indent="-514350" algn="l" rtl="0">
              <a:buFont typeface="+mj-lt"/>
              <a:buAutoNum type="arabicPeriod"/>
            </a:pPr>
            <a:r>
              <a:rPr lang="en-US" sz="2800" dirty="0"/>
              <a:t>Predicate</a:t>
            </a:r>
          </a:p>
          <a:p>
            <a:pPr marL="514350" indent="-514350" algn="l" rtl="0">
              <a:buFont typeface="+mj-lt"/>
              <a:buAutoNum type="arabicPeriod"/>
            </a:pPr>
            <a:r>
              <a:rPr lang="en-US" sz="2800" dirty="0"/>
              <a:t>Converter</a:t>
            </a:r>
          </a:p>
          <a:p>
            <a:pPr marL="514350" indent="-514350" algn="l" rtl="0">
              <a:buFont typeface="+mj-lt"/>
              <a:buAutoNum type="arabicPeriod"/>
            </a:pPr>
            <a:r>
              <a:rPr lang="en-US" sz="2800" dirty="0"/>
              <a:t>Action</a:t>
            </a:r>
          </a:p>
          <a:p>
            <a:pPr marL="514350" indent="-514350" algn="l" rtl="0">
              <a:buFont typeface="+mj-lt"/>
              <a:buAutoNum type="arabicPeriod"/>
            </a:pPr>
            <a:r>
              <a:rPr lang="en-US" sz="2800" dirty="0" err="1"/>
              <a:t>Func</a:t>
            </a:r>
            <a:endParaRPr lang="en-US" sz="2800" dirty="0"/>
          </a:p>
          <a:p>
            <a:pPr algn="ctr"/>
            <a:endParaRPr lang="he-IL" sz="2800" b="1" dirty="0"/>
          </a:p>
          <a:p>
            <a:pPr algn="ctr"/>
            <a:r>
              <a:rPr lang="he-IL" sz="2800" b="1" dirty="0"/>
              <a:t>4 סוגי הנציגים הללו מגדירים בגדול את כל סוגי המתודות האפשריות.</a:t>
            </a:r>
            <a:endParaRPr lang="en-US" sz="2800" b="1" dirty="0"/>
          </a:p>
        </p:txBody>
      </p:sp>
    </p:spTree>
    <p:extLst>
      <p:ext uri="{BB962C8B-B14F-4D97-AF65-F5344CB8AC3E}">
        <p14:creationId xmlns:p14="http://schemas.microsoft.com/office/powerpoint/2010/main" val="264173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219573"/>
            <a:ext cx="7239000" cy="610332"/>
          </a:xfrm>
        </p:spPr>
        <p:txBody>
          <a:bodyPr>
            <a:normAutofit/>
          </a:bodyPr>
          <a:lstStyle/>
          <a:p>
            <a:pPr algn="ctr"/>
            <a:r>
              <a:rPr lang="en-US" dirty="0"/>
              <a:t>Delegates</a:t>
            </a:r>
            <a:r>
              <a:rPr lang="he-IL" dirty="0"/>
              <a:t> קיימים בשפה</a:t>
            </a:r>
          </a:p>
        </p:txBody>
      </p:sp>
      <p:sp>
        <p:nvSpPr>
          <p:cNvPr id="3" name="מציין מיקום תוכן 2"/>
          <p:cNvSpPr>
            <a:spLocks noGrp="1"/>
          </p:cNvSpPr>
          <p:nvPr>
            <p:ph idx="1"/>
          </p:nvPr>
        </p:nvSpPr>
        <p:spPr>
          <a:xfrm>
            <a:off x="251520" y="5824064"/>
            <a:ext cx="8340716" cy="413248"/>
          </a:xfrm>
        </p:spPr>
        <p:style>
          <a:lnRef idx="2">
            <a:schemeClr val="accent5"/>
          </a:lnRef>
          <a:fillRef idx="1">
            <a:schemeClr val="lt1"/>
          </a:fillRef>
          <a:effectRef idx="0">
            <a:schemeClr val="accent5"/>
          </a:effectRef>
          <a:fontRef idx="minor">
            <a:schemeClr val="dk1"/>
          </a:fontRef>
        </p:style>
        <p:txBody>
          <a:bodyPr>
            <a:normAutofit/>
          </a:bodyPr>
          <a:lstStyle/>
          <a:p>
            <a:pPr marL="0" indent="0" algn="l" rtl="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delegate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TOutput</a:t>
            </a:r>
            <a:r>
              <a:rPr lang="en-US" sz="1600" dirty="0">
                <a:solidFill>
                  <a:srgbClr val="000000"/>
                </a:solidFill>
                <a:latin typeface="Consolas" panose="020B0609020204030204" pitchFamily="49" charset="0"/>
              </a:rPr>
              <a:t> </a:t>
            </a:r>
            <a:r>
              <a:rPr lang="en-US" sz="1600" b="1" dirty="0">
                <a:solidFill>
                  <a:srgbClr val="2B91AF"/>
                </a:solidFill>
                <a:latin typeface="Consolas" panose="020B0609020204030204" pitchFamily="49" charset="0"/>
              </a:rPr>
              <a:t>Converter</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TInput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TOutput</a:t>
            </a:r>
            <a:r>
              <a:rPr lang="en-US" sz="1600" dirty="0">
                <a:solidFill>
                  <a:srgbClr val="000000"/>
                </a:solidFill>
                <a:latin typeface="Consolas" panose="020B0609020204030204" pitchFamily="49" charset="0"/>
              </a:rPr>
              <a:t>&gt;(</a:t>
            </a:r>
            <a:r>
              <a:rPr lang="en-US" sz="1600" dirty="0" err="1">
                <a:solidFill>
                  <a:srgbClr val="000000"/>
                </a:solidFill>
                <a:latin typeface="Consolas" panose="020B0609020204030204" pitchFamily="49" charset="0"/>
              </a:rPr>
              <a:t>TInput</a:t>
            </a:r>
            <a:r>
              <a:rPr lang="en-US" sz="1600" dirty="0">
                <a:solidFill>
                  <a:srgbClr val="000000"/>
                </a:solidFill>
                <a:latin typeface="Consolas" panose="020B0609020204030204" pitchFamily="49" charset="0"/>
              </a:rPr>
              <a:t> input);</a:t>
            </a:r>
          </a:p>
          <a:p>
            <a:pPr marL="0" indent="0" algn="l" rtl="0">
              <a:buNone/>
            </a:pPr>
            <a:endParaRPr lang="en-US" sz="1600" dirty="0">
              <a:solidFill>
                <a:srgbClr val="000000"/>
              </a:solidFill>
              <a:latin typeface="Consolas" panose="020B0609020204030204" pitchFamily="49" charset="0"/>
            </a:endParaRPr>
          </a:p>
          <a:p>
            <a:pPr marL="0" indent="0" algn="l" rtl="0">
              <a:buNone/>
            </a:pPr>
            <a:endParaRPr lang="en-US" sz="1600" dirty="0"/>
          </a:p>
        </p:txBody>
      </p:sp>
      <p:sp>
        <p:nvSpPr>
          <p:cNvPr id="5" name="Slide Number Placeholder 4"/>
          <p:cNvSpPr>
            <a:spLocks noGrp="1"/>
          </p:cNvSpPr>
          <p:nvPr>
            <p:ph type="sldNum" sz="quarter" idx="12"/>
          </p:nvPr>
        </p:nvSpPr>
        <p:spPr/>
        <p:txBody>
          <a:bodyPr/>
          <a:lstStyle/>
          <a:p>
            <a:fld id="{04F09086-7655-46EE-82F4-512E3C932A8D}" type="slidenum">
              <a:rPr lang="he-IL" smtClean="0"/>
              <a:t>14</a:t>
            </a:fld>
            <a:endParaRPr lang="he-IL"/>
          </a:p>
        </p:txBody>
      </p:sp>
      <p:sp>
        <p:nvSpPr>
          <p:cNvPr id="7" name="Speech Bubble: Rectangle with Corners Rounded 6">
            <a:extLst>
              <a:ext uri="{FF2B5EF4-FFF2-40B4-BE49-F238E27FC236}">
                <a16:creationId xmlns:a16="http://schemas.microsoft.com/office/drawing/2014/main" id="{3C6D1182-0683-4CC2-943D-3CF9319680F0}"/>
              </a:ext>
            </a:extLst>
          </p:cNvPr>
          <p:cNvSpPr/>
          <p:nvPr/>
        </p:nvSpPr>
        <p:spPr>
          <a:xfrm>
            <a:off x="251520" y="4177560"/>
            <a:ext cx="5760640" cy="897047"/>
          </a:xfrm>
          <a:prstGeom prst="wedgeRoundRectCallout">
            <a:avLst>
              <a:gd name="adj1" fmla="val -5576"/>
              <a:gd name="adj2" fmla="val 119369"/>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latin typeface="Arial" panose="020B0604020202020204" pitchFamily="34" charset="0"/>
              </a:rPr>
              <a:t>Converter</a:t>
            </a:r>
            <a:r>
              <a:rPr lang="he-IL" sz="1600" dirty="0">
                <a:latin typeface="Arial" panose="020B0604020202020204" pitchFamily="34" charset="0"/>
              </a:rPr>
              <a:t>  - מצביע למתודה גנרית שמקבלת פרמטר בשם </a:t>
            </a:r>
            <a:r>
              <a:rPr lang="en-US" sz="1600" dirty="0">
                <a:latin typeface="Arial" panose="020B0604020202020204" pitchFamily="34" charset="0"/>
              </a:rPr>
              <a:t>input</a:t>
            </a:r>
            <a:r>
              <a:rPr lang="he-IL" sz="1600" dirty="0">
                <a:latin typeface="Arial" panose="020B0604020202020204" pitchFamily="34" charset="0"/>
              </a:rPr>
              <a:t> מטיפוס </a:t>
            </a:r>
            <a:r>
              <a:rPr lang="en-US" sz="1600" dirty="0" err="1">
                <a:latin typeface="Arial" panose="020B0604020202020204" pitchFamily="34" charset="0"/>
              </a:rPr>
              <a:t>Tinput</a:t>
            </a:r>
            <a:r>
              <a:rPr lang="he-IL" sz="1600" dirty="0">
                <a:latin typeface="Arial" panose="020B0604020202020204" pitchFamily="34" charset="0"/>
              </a:rPr>
              <a:t>, ומחזירה אותו לאחר שהמירה אותו כרצונה לערך מטיפוס </a:t>
            </a:r>
            <a:r>
              <a:rPr lang="en-US" sz="1600" dirty="0" err="1">
                <a:latin typeface="Arial" panose="020B0604020202020204" pitchFamily="34" charset="0"/>
              </a:rPr>
              <a:t>TOutput</a:t>
            </a:r>
            <a:r>
              <a:rPr lang="he-IL" sz="1600" dirty="0">
                <a:latin typeface="Arial" panose="020B0604020202020204" pitchFamily="34" charset="0"/>
              </a:rPr>
              <a:t>.</a:t>
            </a:r>
            <a:endParaRPr lang="en-US" sz="1600" dirty="0">
              <a:latin typeface="Arial" panose="020B0604020202020204" pitchFamily="34" charset="0"/>
            </a:endParaRPr>
          </a:p>
        </p:txBody>
      </p:sp>
      <p:sp>
        <p:nvSpPr>
          <p:cNvPr id="9" name="מציין מיקום תוכן 2">
            <a:extLst>
              <a:ext uri="{FF2B5EF4-FFF2-40B4-BE49-F238E27FC236}">
                <a16:creationId xmlns:a16="http://schemas.microsoft.com/office/drawing/2014/main" id="{4468DCF4-8981-4D09-91A2-B94EB4202B0A}"/>
              </a:ext>
            </a:extLst>
          </p:cNvPr>
          <p:cNvSpPr txBox="1">
            <a:spLocks/>
          </p:cNvSpPr>
          <p:nvPr/>
        </p:nvSpPr>
        <p:spPr>
          <a:xfrm>
            <a:off x="263732" y="2699240"/>
            <a:ext cx="8340716" cy="413248"/>
          </a:xfrm>
          <a:prstGeom prst="rect">
            <a:avLst/>
          </a:prstGeom>
        </p:spPr>
        <p:style>
          <a:lnRef idx="2">
            <a:schemeClr val="accent5"/>
          </a:lnRef>
          <a:fillRef idx="1">
            <a:schemeClr val="lt1"/>
          </a:fillRef>
          <a:effectRef idx="0">
            <a:schemeClr val="accent5"/>
          </a:effectRef>
          <a:fontRef idx="minor">
            <a:schemeClr val="dk1"/>
          </a:fontRef>
        </p:style>
        <p:txBody>
          <a:bodyPr vert="horz">
            <a:normAutofit/>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dk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dk1"/>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dk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dk1"/>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dk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dk1"/>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dk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dk1"/>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dk1"/>
                </a:solidFill>
                <a:latin typeface="+mn-lt"/>
                <a:ea typeface="+mn-ea"/>
                <a:cs typeface="+mn-cs"/>
              </a:defRPr>
            </a:lvl9pPr>
            <a:extLst/>
          </a:lstStyle>
          <a:p>
            <a:pPr marL="0" indent="0" algn="l" rtl="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delegate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Predicate</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a:t>
            </a:r>
            <a:r>
              <a:rPr lang="en-US" sz="1600" dirty="0">
                <a:solidFill>
                  <a:srgbClr val="000000"/>
                </a:solidFill>
                <a:latin typeface="Consolas" panose="020B0609020204030204" pitchFamily="49" charset="0"/>
              </a:rPr>
              <a:t>&gt;(T obj);</a:t>
            </a:r>
          </a:p>
        </p:txBody>
      </p:sp>
      <p:sp>
        <p:nvSpPr>
          <p:cNvPr id="10" name="Speech Bubble: Rectangle with Corners Rounded 9">
            <a:extLst>
              <a:ext uri="{FF2B5EF4-FFF2-40B4-BE49-F238E27FC236}">
                <a16:creationId xmlns:a16="http://schemas.microsoft.com/office/drawing/2014/main" id="{5201F526-D032-41DC-B27A-14C249FF8847}"/>
              </a:ext>
            </a:extLst>
          </p:cNvPr>
          <p:cNvSpPr/>
          <p:nvPr/>
        </p:nvSpPr>
        <p:spPr>
          <a:xfrm>
            <a:off x="263732" y="1052736"/>
            <a:ext cx="5748428" cy="897047"/>
          </a:xfrm>
          <a:prstGeom prst="wedgeRoundRectCallout">
            <a:avLst>
              <a:gd name="adj1" fmla="val -5576"/>
              <a:gd name="adj2" fmla="val 119369"/>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latin typeface="Arial" panose="020B0604020202020204" pitchFamily="34" charset="0"/>
              </a:rPr>
              <a:t>Predicate</a:t>
            </a:r>
            <a:r>
              <a:rPr lang="he-IL" sz="1600" dirty="0">
                <a:latin typeface="Arial" panose="020B0604020202020204" pitchFamily="34" charset="0"/>
              </a:rPr>
              <a:t>  - מצביע למתודה גנרית שמקבלת פרמטר בשם </a:t>
            </a:r>
            <a:r>
              <a:rPr lang="en-US" sz="1600" dirty="0">
                <a:latin typeface="Arial" panose="020B0604020202020204" pitchFamily="34" charset="0"/>
              </a:rPr>
              <a:t>obj</a:t>
            </a:r>
            <a:r>
              <a:rPr lang="he-IL" sz="1600" dirty="0">
                <a:latin typeface="Arial" panose="020B0604020202020204" pitchFamily="34" charset="0"/>
              </a:rPr>
              <a:t> מטיפוס </a:t>
            </a:r>
            <a:r>
              <a:rPr lang="en-US" sz="1600" dirty="0">
                <a:latin typeface="Arial" panose="020B0604020202020204" pitchFamily="34" charset="0"/>
              </a:rPr>
              <a:t>T</a:t>
            </a:r>
            <a:r>
              <a:rPr lang="he-IL" sz="1600" dirty="0">
                <a:latin typeface="Arial" panose="020B0604020202020204" pitchFamily="34" charset="0"/>
              </a:rPr>
              <a:t>, בודקת אם הוא עומד באיזשהוא תנאי, ומחזירה אמת או שקר בהתאמה. ערך מטיפוס </a:t>
            </a:r>
            <a:r>
              <a:rPr lang="en-US" sz="1600" dirty="0">
                <a:latin typeface="Arial" panose="020B0604020202020204" pitchFamily="34" charset="0"/>
              </a:rPr>
              <a:t>bool</a:t>
            </a:r>
            <a:r>
              <a:rPr lang="he-IL" sz="1600" dirty="0">
                <a:latin typeface="Arial" panose="020B0604020202020204" pitchFamily="34" charset="0"/>
              </a:rPr>
              <a:t>.</a:t>
            </a:r>
            <a:endParaRPr lang="en-US" sz="1600" dirty="0">
              <a:latin typeface="Arial" panose="020B0604020202020204" pitchFamily="34" charset="0"/>
            </a:endParaRPr>
          </a:p>
        </p:txBody>
      </p:sp>
    </p:spTree>
    <p:extLst>
      <p:ext uri="{BB962C8B-B14F-4D97-AF65-F5344CB8AC3E}">
        <p14:creationId xmlns:p14="http://schemas.microsoft.com/office/powerpoint/2010/main" val="131810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293495" y="68439"/>
            <a:ext cx="3632961" cy="576065"/>
          </a:xfrm>
          <a:solidFill>
            <a:schemeClr val="bg1"/>
          </a:solidFill>
        </p:spPr>
        <p:txBody>
          <a:bodyPr>
            <a:normAutofit/>
          </a:bodyPr>
          <a:lstStyle/>
          <a:p>
            <a:pPr algn="ctr"/>
            <a:r>
              <a:rPr lang="en-US" sz="3200" dirty="0"/>
              <a:t>List&lt;T&gt; </a:t>
            </a:r>
            <a:r>
              <a:rPr lang="en-US" sz="3200" dirty="0" err="1"/>
              <a:t>FindAll</a:t>
            </a:r>
            <a:endParaRPr lang="he-IL" sz="3200" dirty="0"/>
          </a:p>
        </p:txBody>
      </p:sp>
      <p:sp>
        <p:nvSpPr>
          <p:cNvPr id="5" name="Slide Number Placeholder 4"/>
          <p:cNvSpPr>
            <a:spLocks noGrp="1"/>
          </p:cNvSpPr>
          <p:nvPr>
            <p:ph type="sldNum" sz="quarter" idx="12"/>
          </p:nvPr>
        </p:nvSpPr>
        <p:spPr/>
        <p:txBody>
          <a:bodyPr/>
          <a:lstStyle/>
          <a:p>
            <a:fld id="{04F09086-7655-46EE-82F4-512E3C932A8D}" type="slidenum">
              <a:rPr lang="he-IL" smtClean="0"/>
              <a:t>15</a:t>
            </a:fld>
            <a:endParaRPr lang="he-IL"/>
          </a:p>
        </p:txBody>
      </p:sp>
      <p:sp>
        <p:nvSpPr>
          <p:cNvPr id="6" name="Rectangle 5">
            <a:extLst>
              <a:ext uri="{FF2B5EF4-FFF2-40B4-BE49-F238E27FC236}">
                <a16:creationId xmlns:a16="http://schemas.microsoft.com/office/drawing/2014/main" id="{061D1E5D-E6D2-4CAD-9E3F-DCE89943CC19}"/>
              </a:ext>
            </a:extLst>
          </p:cNvPr>
          <p:cNvSpPr/>
          <p:nvPr/>
        </p:nvSpPr>
        <p:spPr>
          <a:xfrm>
            <a:off x="7510911" y="4098746"/>
            <a:ext cx="1403648" cy="2031325"/>
          </a:xfrm>
          <a:prstGeom prst="rect">
            <a:avLst/>
          </a:prstGeom>
          <a:solidFill>
            <a:schemeClr val="tx1"/>
          </a:solidFill>
        </p:spPr>
        <p:txBody>
          <a:bodyPr wrap="square" rtlCol="1">
            <a:spAutoFit/>
          </a:bodyPr>
          <a:lstStyle/>
          <a:p>
            <a:pPr algn="r"/>
            <a:r>
              <a:rPr lang="he-IL" sz="1400" b="1" dirty="0">
                <a:solidFill>
                  <a:schemeClr val="bg1"/>
                </a:solidFill>
              </a:rPr>
              <a:t>הפלט:</a:t>
            </a:r>
          </a:p>
          <a:p>
            <a:pPr algn="l" rtl="0"/>
            <a:r>
              <a:rPr lang="pt-BR" sz="1400" b="1" dirty="0">
                <a:solidFill>
                  <a:schemeClr val="bg1"/>
                </a:solidFill>
              </a:rPr>
              <a:t>12</a:t>
            </a:r>
          </a:p>
          <a:p>
            <a:pPr algn="l" rtl="0"/>
            <a:r>
              <a:rPr lang="pt-BR" sz="1400" b="1" dirty="0">
                <a:solidFill>
                  <a:schemeClr val="bg1"/>
                </a:solidFill>
              </a:rPr>
              <a:t>34</a:t>
            </a:r>
          </a:p>
          <a:p>
            <a:pPr algn="l" rtl="0"/>
            <a:r>
              <a:rPr lang="pt-BR" sz="1400" b="1" dirty="0">
                <a:solidFill>
                  <a:schemeClr val="bg1"/>
                </a:solidFill>
              </a:rPr>
              <a:t>56</a:t>
            </a:r>
          </a:p>
          <a:p>
            <a:pPr algn="l" rtl="0"/>
            <a:r>
              <a:rPr lang="pt-BR" sz="1400" b="1" dirty="0">
                <a:solidFill>
                  <a:schemeClr val="bg1"/>
                </a:solidFill>
              </a:rPr>
              <a:t>88</a:t>
            </a:r>
          </a:p>
          <a:p>
            <a:pPr algn="l" rtl="0"/>
            <a:r>
              <a:rPr lang="pt-BR" sz="1400" b="1" dirty="0">
                <a:solidFill>
                  <a:schemeClr val="bg1"/>
                </a:solidFill>
              </a:rPr>
              <a:t>---------</a:t>
            </a:r>
          </a:p>
          <a:p>
            <a:pPr algn="l" rtl="0"/>
            <a:r>
              <a:rPr lang="pt-BR" sz="1400" b="1" dirty="0">
                <a:solidFill>
                  <a:schemeClr val="bg1"/>
                </a:solidFill>
              </a:rPr>
              <a:t>a</a:t>
            </a:r>
          </a:p>
          <a:p>
            <a:pPr algn="l" rtl="0"/>
            <a:r>
              <a:rPr lang="pt-BR" sz="1400" b="1" dirty="0">
                <a:solidFill>
                  <a:schemeClr val="bg1"/>
                </a:solidFill>
              </a:rPr>
              <a:t>a</a:t>
            </a:r>
          </a:p>
          <a:p>
            <a:pPr algn="l" rtl="0"/>
            <a:r>
              <a:rPr lang="pt-BR" sz="1400" b="1" dirty="0">
                <a:solidFill>
                  <a:schemeClr val="bg1"/>
                </a:solidFill>
              </a:rPr>
              <a:t>A</a:t>
            </a:r>
          </a:p>
        </p:txBody>
      </p:sp>
      <p:sp>
        <p:nvSpPr>
          <p:cNvPr id="4" name="Rectangle 3">
            <a:extLst>
              <a:ext uri="{FF2B5EF4-FFF2-40B4-BE49-F238E27FC236}">
                <a16:creationId xmlns:a16="http://schemas.microsoft.com/office/drawing/2014/main" id="{DA6787D6-C1BE-4565-98BE-1BA448B9517B}"/>
              </a:ext>
            </a:extLst>
          </p:cNvPr>
          <p:cNvSpPr/>
          <p:nvPr/>
        </p:nvSpPr>
        <p:spPr>
          <a:xfrm>
            <a:off x="229441" y="711402"/>
            <a:ext cx="8759287" cy="153888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he-IL" sz="1200" b="1" dirty="0"/>
              <a:t>המתודה</a:t>
            </a:r>
            <a:r>
              <a:rPr lang="en-US" sz="1200" b="1" dirty="0" err="1"/>
              <a:t>FindAll</a:t>
            </a:r>
            <a:r>
              <a:rPr lang="en-US" sz="1200" b="1" dirty="0"/>
              <a:t> </a:t>
            </a:r>
            <a:r>
              <a:rPr lang="he-IL" sz="1200" b="1" dirty="0"/>
              <a:t> השייכת לאוסף </a:t>
            </a:r>
            <a:r>
              <a:rPr lang="en-US" sz="1200" b="1" dirty="0"/>
              <a:t>List&lt;T&gt;</a:t>
            </a:r>
            <a:r>
              <a:rPr lang="he-IL" sz="1200" b="1" dirty="0"/>
              <a:t> מחזירה רק את האיברים ברשימה שעונים על תנאי מסויים. ומוגדרת כך במחלקת </a:t>
            </a:r>
            <a:r>
              <a:rPr lang="en-US" sz="1200" b="1" dirty="0"/>
              <a:t>List&lt;T&gt;</a:t>
            </a:r>
            <a:r>
              <a:rPr lang="he-IL" sz="1200" b="1" dirty="0"/>
              <a:t>:</a:t>
            </a:r>
          </a:p>
          <a:p>
            <a:pPr algn="l" rtl="0"/>
            <a:endParaRPr lang="en-US" sz="1400" dirty="0"/>
          </a:p>
          <a:p>
            <a:pPr lvl="0" algn="ctr" rtl="0">
              <a:buClr>
                <a:srgbClr val="B13F9A"/>
              </a:buClr>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List</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FindAll</a:t>
            </a:r>
            <a:r>
              <a:rPr lang="en-US" sz="1400" dirty="0">
                <a:solidFill>
                  <a:srgbClr val="000000"/>
                </a:solidFill>
                <a:latin typeface="Consolas" panose="020B0609020204030204" pitchFamily="49" charset="0"/>
              </a:rPr>
              <a:t>(</a:t>
            </a:r>
            <a:r>
              <a:rPr lang="en-US" sz="1400" dirty="0">
                <a:solidFill>
                  <a:srgbClr val="2B91AF"/>
                </a:solidFill>
                <a:latin typeface="Consolas" panose="020B0609020204030204" pitchFamily="49" charset="0"/>
              </a:rPr>
              <a:t>Predicate</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match);</a:t>
            </a:r>
          </a:p>
          <a:p>
            <a:pPr algn="ctr" rtl="0"/>
            <a:endParaRPr lang="he-IL" sz="1400" dirty="0"/>
          </a:p>
          <a:p>
            <a:r>
              <a:rPr lang="he-IL" sz="1200" b="1" dirty="0"/>
              <a:t>כאמור, ההגדרה של </a:t>
            </a:r>
            <a:r>
              <a:rPr lang="en-US" sz="1200" b="1" dirty="0"/>
              <a:t>Predicate&lt;T&gt; </a:t>
            </a:r>
            <a:r>
              <a:rPr lang="he-IL" sz="1200" b="1" dirty="0"/>
              <a:t>:</a:t>
            </a:r>
            <a:endParaRPr lang="en-US" sz="1200" b="1" dirty="0"/>
          </a:p>
          <a:p>
            <a:endParaRPr lang="he-IL" sz="1400" dirty="0"/>
          </a:p>
          <a:p>
            <a:pPr algn="ctr" rtl="0"/>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delegate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Predicate</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&gt;(T obj);</a:t>
            </a:r>
            <a:endParaRPr lang="en-US" sz="1400" dirty="0"/>
          </a:p>
        </p:txBody>
      </p:sp>
      <p:sp>
        <p:nvSpPr>
          <p:cNvPr id="13" name="TextBox 12">
            <a:extLst>
              <a:ext uri="{FF2B5EF4-FFF2-40B4-BE49-F238E27FC236}">
                <a16:creationId xmlns:a16="http://schemas.microsoft.com/office/drawing/2014/main" id="{09261907-5E87-4CBC-8E12-C969CF396858}"/>
              </a:ext>
            </a:extLst>
          </p:cNvPr>
          <p:cNvSpPr txBox="1"/>
          <p:nvPr/>
        </p:nvSpPr>
        <p:spPr>
          <a:xfrm>
            <a:off x="229441" y="2563392"/>
            <a:ext cx="5796136" cy="4183709"/>
          </a:xfrm>
          <a:prstGeom prst="rect">
            <a:avLst/>
          </a:prstGeom>
          <a:noFill/>
        </p:spPr>
        <p:txBody>
          <a:bodyPr wrap="square">
            <a:spAutoFit/>
          </a:bodyPr>
          <a:lstStyle/>
          <a:p>
            <a:pPr algn="l" rtl="0">
              <a:lnSpc>
                <a:spcPct val="107000"/>
              </a:lnSpc>
              <a:spcAft>
                <a:spcPts val="800"/>
              </a:spcAft>
            </a:pP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f3(</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2 == 0;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f4(</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a:t>
            </a:r>
            <a:r>
              <a:rPr lang="en-US" sz="12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x == </a:t>
            </a:r>
            <a:r>
              <a:rPr lang="en-US" sz="12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args</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List&lt;</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list1 =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List&lt;</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 12, 34, 56, 88, 33, 11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Predicate&lt;</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p = f3;</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List&lt;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list11 = list1.FindAll(p);                </a:t>
            </a:r>
            <a:endParaRPr lang="en-US"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foreach</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item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list11) {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(item);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List&lt;</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list2 =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List&lt;</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 </a:t>
            </a:r>
            <a:r>
              <a:rPr lang="en-US" sz="12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//Predicate&lt;char&gt; p4 = f4;</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List&lt;</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list22 = list2.FindAll(f4);</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foreach</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item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list22) {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(item);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58E59379-1A21-4FB4-A7DC-97EA36D2A69D}"/>
              </a:ext>
            </a:extLst>
          </p:cNvPr>
          <p:cNvSpPr/>
          <p:nvPr/>
        </p:nvSpPr>
        <p:spPr>
          <a:xfrm>
            <a:off x="7065655" y="6272341"/>
            <a:ext cx="1830950" cy="375231"/>
          </a:xfrm>
          <a:prstGeom prst="rect">
            <a:avLst/>
          </a:prstGeom>
          <a:solidFill>
            <a:schemeClr val="bg1"/>
          </a:solidFill>
          <a:ln w="76200">
            <a:solidFill>
              <a:schemeClr val="accent1">
                <a:lumMod val="75000"/>
              </a:schemeClr>
            </a:solidFill>
          </a:ln>
        </p:spPr>
        <p:txBody>
          <a:bodyPr wrap="none">
            <a:spAutoFit/>
          </a:bodyPr>
          <a:lstStyle/>
          <a:p>
            <a:pPr algn="l" rtl="0">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Ex8</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sp>
        <p:nvSpPr>
          <p:cNvPr id="7" name="Rounded Rectangular Callout 7">
            <a:extLst>
              <a:ext uri="{FF2B5EF4-FFF2-40B4-BE49-F238E27FC236}">
                <a16:creationId xmlns:a16="http://schemas.microsoft.com/office/drawing/2014/main" id="{A79A2582-ACA6-4755-A342-F3C6D30D89D7}"/>
              </a:ext>
            </a:extLst>
          </p:cNvPr>
          <p:cNvSpPr/>
          <p:nvPr/>
        </p:nvSpPr>
        <p:spPr>
          <a:xfrm>
            <a:off x="6597741" y="2710683"/>
            <a:ext cx="2376264" cy="1224136"/>
          </a:xfrm>
          <a:prstGeom prst="wedgeRoundRectCallout">
            <a:avLst>
              <a:gd name="adj1" fmla="val -36282"/>
              <a:gd name="adj2" fmla="val -107166"/>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sz="1400" dirty="0">
                <a:ln w="0"/>
                <a:solidFill>
                  <a:schemeClr val="tx1"/>
                </a:solidFill>
                <a:effectLst>
                  <a:outerShdw blurRad="38100" dist="19050" dir="2700000" algn="tl" rotWithShape="0">
                    <a:schemeClr val="dk1">
                      <a:alpha val="40000"/>
                    </a:schemeClr>
                  </a:outerShdw>
                </a:effectLst>
              </a:rPr>
              <a:t>שימוש ב</a:t>
            </a:r>
            <a:r>
              <a:rPr lang="en-US" sz="1400" dirty="0">
                <a:ln w="0"/>
                <a:solidFill>
                  <a:schemeClr val="tx1"/>
                </a:solidFill>
                <a:effectLst>
                  <a:outerShdw blurRad="38100" dist="19050" dir="2700000" algn="tl" rotWithShape="0">
                    <a:schemeClr val="dk1">
                      <a:alpha val="40000"/>
                    </a:schemeClr>
                  </a:outerShdw>
                </a:effectLst>
              </a:rPr>
              <a:t>delegate</a:t>
            </a:r>
            <a:r>
              <a:rPr lang="he-IL" sz="1400" dirty="0">
                <a:ln w="0"/>
                <a:solidFill>
                  <a:schemeClr val="tx1"/>
                </a:solidFill>
                <a:effectLst>
                  <a:outerShdw blurRad="38100" dist="19050" dir="2700000" algn="tl" rotWithShape="0">
                    <a:schemeClr val="dk1">
                      <a:alpha val="40000"/>
                    </a:schemeClr>
                  </a:outerShdw>
                </a:effectLst>
              </a:rPr>
              <a:t> הקיים </a:t>
            </a:r>
            <a:r>
              <a:rPr lang="en-US" sz="1400" dirty="0">
                <a:ln w="0"/>
                <a:solidFill>
                  <a:schemeClr val="tx1"/>
                </a:solidFill>
                <a:effectLst>
                  <a:outerShdw blurRad="38100" dist="19050" dir="2700000" algn="tl" rotWithShape="0">
                    <a:schemeClr val="dk1">
                      <a:alpha val="40000"/>
                    </a:schemeClr>
                  </a:outerShdw>
                </a:effectLst>
              </a:rPr>
              <a:t>Predicate</a:t>
            </a:r>
            <a:r>
              <a:rPr lang="he-IL" sz="1400" dirty="0">
                <a:ln w="0"/>
                <a:solidFill>
                  <a:schemeClr val="tx1"/>
                </a:solidFill>
                <a:effectLst>
                  <a:outerShdw blurRad="38100" dist="19050" dir="2700000" algn="tl" rotWithShape="0">
                    <a:schemeClr val="dk1">
                      <a:alpha val="40000"/>
                    </a:schemeClr>
                  </a:outerShdw>
                </a:effectLst>
              </a:rPr>
              <a:t> בתוך המתודה </a:t>
            </a:r>
            <a:r>
              <a:rPr lang="en-US" sz="1400" dirty="0" err="1">
                <a:ln w="0"/>
                <a:solidFill>
                  <a:schemeClr val="tx1"/>
                </a:solidFill>
                <a:effectLst>
                  <a:outerShdw blurRad="38100" dist="19050" dir="2700000" algn="tl" rotWithShape="0">
                    <a:schemeClr val="dk1">
                      <a:alpha val="40000"/>
                    </a:schemeClr>
                  </a:outerShdw>
                </a:effectLst>
              </a:rPr>
              <a:t>Findall</a:t>
            </a:r>
            <a:r>
              <a:rPr lang="he-IL" sz="1400" dirty="0">
                <a:ln w="0"/>
                <a:solidFill>
                  <a:schemeClr val="tx1"/>
                </a:solidFill>
                <a:effectLst>
                  <a:outerShdw blurRad="38100" dist="19050" dir="2700000" algn="tl" rotWithShape="0">
                    <a:schemeClr val="dk1">
                      <a:alpha val="40000"/>
                    </a:schemeClr>
                  </a:outerShdw>
                </a:effectLst>
              </a:rPr>
              <a:t> של מחלקת </a:t>
            </a:r>
            <a:r>
              <a:rPr lang="en-US" sz="1400" dirty="0">
                <a:ln w="0"/>
                <a:solidFill>
                  <a:schemeClr val="tx1"/>
                </a:solidFill>
                <a:effectLst>
                  <a:outerShdw blurRad="38100" dist="19050" dir="2700000" algn="tl" rotWithShape="0">
                    <a:schemeClr val="dk1">
                      <a:alpha val="40000"/>
                    </a:schemeClr>
                  </a:outerShdw>
                </a:effectLst>
              </a:rPr>
              <a:t>List</a:t>
            </a:r>
            <a:endParaRPr lang="he-IL" sz="1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11020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31640" y="188640"/>
            <a:ext cx="5760640" cy="626328"/>
          </a:xfrm>
        </p:spPr>
        <p:txBody>
          <a:bodyPr/>
          <a:lstStyle/>
          <a:p>
            <a:pPr algn="ctr"/>
            <a:r>
              <a:rPr lang="en-US" dirty="0"/>
              <a:t>List&lt;T&gt; </a:t>
            </a:r>
            <a:r>
              <a:rPr lang="en-US" dirty="0" err="1"/>
              <a:t>CONVERTAll</a:t>
            </a:r>
            <a:endParaRPr lang="he-IL" dirty="0"/>
          </a:p>
        </p:txBody>
      </p:sp>
      <p:sp>
        <p:nvSpPr>
          <p:cNvPr id="3" name="מציין מיקום תוכן 2"/>
          <p:cNvSpPr>
            <a:spLocks noGrp="1"/>
          </p:cNvSpPr>
          <p:nvPr>
            <p:ph idx="1"/>
          </p:nvPr>
        </p:nvSpPr>
        <p:spPr>
          <a:xfrm>
            <a:off x="7236296" y="6192427"/>
            <a:ext cx="1584176" cy="303812"/>
          </a:xfrm>
          <a:solidFill>
            <a:schemeClr val="bg1"/>
          </a:solidFill>
          <a:ln w="63500">
            <a:solidFill>
              <a:schemeClr val="accent1"/>
            </a:solidFill>
          </a:ln>
        </p:spPr>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Ex9</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04F09086-7655-46EE-82F4-512E3C932A8D}" type="slidenum">
              <a:rPr lang="he-IL" smtClean="0"/>
              <a:t>16</a:t>
            </a:fld>
            <a:endParaRPr lang="he-IL"/>
          </a:p>
        </p:txBody>
      </p:sp>
      <p:sp>
        <p:nvSpPr>
          <p:cNvPr id="4" name="Rectangle 3"/>
          <p:cNvSpPr/>
          <p:nvPr/>
        </p:nvSpPr>
        <p:spPr>
          <a:xfrm>
            <a:off x="231500" y="844086"/>
            <a:ext cx="7796884" cy="169277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he-IL" sz="1600" dirty="0"/>
              <a:t>המתודה </a:t>
            </a:r>
            <a:r>
              <a:rPr lang="en-US" sz="1600" dirty="0" err="1"/>
              <a:t>ConvertAll</a:t>
            </a:r>
            <a:r>
              <a:rPr lang="en-US" sz="1600" dirty="0"/>
              <a:t> </a:t>
            </a:r>
            <a:r>
              <a:rPr lang="he-IL" sz="1600" dirty="0"/>
              <a:t> השייכת לאוסף </a:t>
            </a:r>
            <a:r>
              <a:rPr lang="en-US" sz="1600" dirty="0"/>
              <a:t>List&lt;&gt;</a:t>
            </a:r>
            <a:r>
              <a:rPr lang="he-IL" sz="1600" dirty="0"/>
              <a:t> מחזירה רשימה חדשה בה כל האיברים מומרים על פי מתודת ההמרה שהתקבלה.</a:t>
            </a:r>
            <a:r>
              <a:rPr lang="en-US" sz="1600" dirty="0"/>
              <a:t> </a:t>
            </a:r>
            <a:r>
              <a:rPr lang="he-IL" sz="1600" b="1" dirty="0"/>
              <a:t>כיצד היא מוגדרת?</a:t>
            </a:r>
            <a:endParaRPr lang="en-US" sz="1600" b="1" dirty="0"/>
          </a:p>
          <a:p>
            <a:endParaRPr lang="he-IL" sz="1600" dirty="0"/>
          </a:p>
          <a:p>
            <a:pPr algn="ctr" rtl="0"/>
            <a:r>
              <a:rPr lang="fr-FR" sz="1400" b="1" dirty="0">
                <a:solidFill>
                  <a:srgbClr val="0000FF"/>
                </a:solidFill>
                <a:latin typeface="Consolas" panose="020B0609020204030204" pitchFamily="49" charset="0"/>
              </a:rPr>
              <a:t>public</a:t>
            </a:r>
            <a:r>
              <a:rPr lang="fr-FR" sz="1400" b="1" dirty="0">
                <a:solidFill>
                  <a:srgbClr val="000000"/>
                </a:solidFill>
                <a:latin typeface="Consolas" panose="020B0609020204030204" pitchFamily="49" charset="0"/>
              </a:rPr>
              <a:t> List&lt;</a:t>
            </a:r>
            <a:r>
              <a:rPr lang="fr-FR" sz="1400" b="1" dirty="0" err="1">
                <a:solidFill>
                  <a:srgbClr val="2B91AF"/>
                </a:solidFill>
                <a:latin typeface="Consolas" panose="020B0609020204030204" pitchFamily="49" charset="0"/>
              </a:rPr>
              <a:t>TOutput</a:t>
            </a:r>
            <a:r>
              <a:rPr lang="fr-FR" sz="1400" b="1" dirty="0">
                <a:solidFill>
                  <a:srgbClr val="000000"/>
                </a:solidFill>
                <a:latin typeface="Consolas" panose="020B0609020204030204" pitchFamily="49" charset="0"/>
              </a:rPr>
              <a:t>&gt; </a:t>
            </a:r>
            <a:r>
              <a:rPr lang="fr-FR" sz="1400" b="1" dirty="0" err="1">
                <a:solidFill>
                  <a:srgbClr val="000000"/>
                </a:solidFill>
                <a:latin typeface="Consolas" panose="020B0609020204030204" pitchFamily="49" charset="0"/>
              </a:rPr>
              <a:t>ConvertAll</a:t>
            </a:r>
            <a:r>
              <a:rPr lang="fr-FR" sz="1400" b="1" dirty="0">
                <a:solidFill>
                  <a:srgbClr val="000000"/>
                </a:solidFill>
                <a:latin typeface="Consolas" panose="020B0609020204030204" pitchFamily="49" charset="0"/>
              </a:rPr>
              <a:t>&lt;</a:t>
            </a:r>
            <a:r>
              <a:rPr lang="fr-FR" sz="1400" b="1" dirty="0" err="1">
                <a:solidFill>
                  <a:srgbClr val="2B91AF"/>
                </a:solidFill>
                <a:latin typeface="Consolas" panose="020B0609020204030204" pitchFamily="49" charset="0"/>
              </a:rPr>
              <a:t>TOutput</a:t>
            </a:r>
            <a:r>
              <a:rPr lang="fr-FR" sz="1400" b="1" dirty="0">
                <a:solidFill>
                  <a:srgbClr val="000000"/>
                </a:solidFill>
                <a:latin typeface="Consolas" panose="020B0609020204030204" pitchFamily="49" charset="0"/>
              </a:rPr>
              <a:t>&gt;(Converter&lt;T, </a:t>
            </a:r>
            <a:r>
              <a:rPr lang="fr-FR" sz="1400" b="1" dirty="0" err="1">
                <a:solidFill>
                  <a:srgbClr val="2B91AF"/>
                </a:solidFill>
                <a:latin typeface="Consolas" panose="020B0609020204030204" pitchFamily="49" charset="0"/>
              </a:rPr>
              <a:t>TOutput</a:t>
            </a:r>
            <a:r>
              <a:rPr lang="fr-FR" sz="1400" b="1" dirty="0">
                <a:solidFill>
                  <a:srgbClr val="000000"/>
                </a:solidFill>
                <a:latin typeface="Consolas" panose="020B0609020204030204" pitchFamily="49" charset="0"/>
              </a:rPr>
              <a:t>&gt; </a:t>
            </a:r>
            <a:r>
              <a:rPr lang="fr-FR" sz="1400" b="1" dirty="0" err="1">
                <a:solidFill>
                  <a:srgbClr val="000000"/>
                </a:solidFill>
                <a:latin typeface="Consolas" panose="020B0609020204030204" pitchFamily="49" charset="0"/>
              </a:rPr>
              <a:t>converter</a:t>
            </a:r>
            <a:r>
              <a:rPr lang="fr-FR" sz="1400" b="1" dirty="0">
                <a:solidFill>
                  <a:srgbClr val="000000"/>
                </a:solidFill>
                <a:latin typeface="Consolas" panose="020B0609020204030204" pitchFamily="49" charset="0"/>
              </a:rPr>
              <a:t>);</a:t>
            </a:r>
            <a:endParaRPr lang="he-IL" sz="1400" b="1" dirty="0">
              <a:solidFill>
                <a:srgbClr val="000000"/>
              </a:solidFill>
              <a:latin typeface="Consolas" panose="020B0609020204030204" pitchFamily="49" charset="0"/>
            </a:endParaRPr>
          </a:p>
          <a:p>
            <a:pPr algn="l" rtl="0"/>
            <a:endParaRPr lang="en-US" sz="1400" b="1" dirty="0">
              <a:solidFill>
                <a:srgbClr val="0000FF"/>
              </a:solidFill>
              <a:latin typeface="Consolas" panose="020B0609020204030204" pitchFamily="49" charset="0"/>
            </a:endParaRPr>
          </a:p>
          <a:p>
            <a:pPr algn="ctr" rtl="0"/>
            <a:r>
              <a:rPr lang="en-US" sz="1400" b="1" dirty="0">
                <a:solidFill>
                  <a:srgbClr val="0000FF"/>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delegate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TOutput</a:t>
            </a:r>
            <a:r>
              <a:rPr lang="en-US" sz="1400" b="1" dirty="0">
                <a:solidFill>
                  <a:srgbClr val="000000"/>
                </a:solidFill>
                <a:latin typeface="Consolas" panose="020B0609020204030204" pitchFamily="49" charset="0"/>
              </a:rPr>
              <a:t> </a:t>
            </a:r>
            <a:r>
              <a:rPr lang="en-US" sz="1400" b="1" dirty="0">
                <a:solidFill>
                  <a:srgbClr val="2B91AF"/>
                </a:solidFill>
                <a:latin typeface="Consolas" panose="020B0609020204030204" pitchFamily="49" charset="0"/>
              </a:rPr>
              <a:t>Converter</a:t>
            </a:r>
            <a:r>
              <a:rPr lang="en-US" sz="1400" b="1" dirty="0">
                <a:solidFill>
                  <a:srgbClr val="000000"/>
                </a:solidFill>
                <a:latin typeface="Consolas" panose="020B0609020204030204" pitchFamily="49" charset="0"/>
              </a:rPr>
              <a:t>&lt;</a:t>
            </a:r>
            <a:r>
              <a:rPr lang="en-US" sz="1400" b="1" dirty="0">
                <a:solidFill>
                  <a:srgbClr val="0000FF"/>
                </a:solidFill>
                <a:latin typeface="Consolas" panose="020B0609020204030204" pitchFamily="49" charset="0"/>
              </a:rPr>
              <a:t>in</a:t>
            </a:r>
            <a:r>
              <a:rPr lang="en-US" sz="1400" b="1" dirty="0">
                <a:solidFill>
                  <a:srgbClr val="000000"/>
                </a:solidFill>
                <a:latin typeface="Consolas" panose="020B0609020204030204" pitchFamily="49" charset="0"/>
              </a:rPr>
              <a:t> </a:t>
            </a:r>
            <a:r>
              <a:rPr lang="en-US" sz="1400" b="1" dirty="0" err="1">
                <a:solidFill>
                  <a:srgbClr val="2B91AF"/>
                </a:solidFill>
                <a:latin typeface="Consolas" panose="020B0609020204030204" pitchFamily="49" charset="0"/>
              </a:rPr>
              <a:t>TInput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out</a:t>
            </a:r>
            <a:r>
              <a:rPr lang="en-US" sz="1400" b="1" dirty="0">
                <a:solidFill>
                  <a:srgbClr val="000000"/>
                </a:solidFill>
                <a:latin typeface="Consolas" panose="020B0609020204030204" pitchFamily="49" charset="0"/>
              </a:rPr>
              <a:t> </a:t>
            </a:r>
            <a:r>
              <a:rPr lang="en-US" sz="1400" b="1" dirty="0" err="1">
                <a:solidFill>
                  <a:srgbClr val="2B91AF"/>
                </a:solidFill>
                <a:latin typeface="Consolas" panose="020B0609020204030204" pitchFamily="49" charset="0"/>
              </a:rPr>
              <a:t>TOutput</a:t>
            </a:r>
            <a:r>
              <a:rPr lang="en-US" sz="1400" b="1" dirty="0">
                <a:solidFill>
                  <a:srgbClr val="000000"/>
                </a:solidFill>
                <a:latin typeface="Consolas" panose="020B0609020204030204" pitchFamily="49" charset="0"/>
              </a:rPr>
              <a:t>&gt;(</a:t>
            </a:r>
            <a:r>
              <a:rPr lang="en-US" sz="1400" b="1" dirty="0" err="1">
                <a:solidFill>
                  <a:srgbClr val="000000"/>
                </a:solidFill>
                <a:latin typeface="Consolas" panose="020B0609020204030204" pitchFamily="49" charset="0"/>
              </a:rPr>
              <a:t>TInput</a:t>
            </a:r>
            <a:r>
              <a:rPr lang="en-US" sz="1400" b="1" dirty="0">
                <a:solidFill>
                  <a:srgbClr val="000000"/>
                </a:solidFill>
                <a:latin typeface="Consolas" panose="020B0609020204030204" pitchFamily="49" charset="0"/>
              </a:rPr>
              <a:t> input);</a:t>
            </a:r>
            <a:endParaRPr lang="he-IL" sz="1400" b="1" dirty="0">
              <a:solidFill>
                <a:srgbClr val="000000"/>
              </a:solidFill>
              <a:latin typeface="Consolas" panose="020B0609020204030204" pitchFamily="49" charset="0"/>
            </a:endParaRPr>
          </a:p>
          <a:p>
            <a:pPr algn="l" rtl="0"/>
            <a:endParaRPr lang="he-IL" sz="1400" b="1" dirty="0"/>
          </a:p>
        </p:txBody>
      </p:sp>
      <p:sp>
        <p:nvSpPr>
          <p:cNvPr id="6" name="TextBox 5"/>
          <p:cNvSpPr txBox="1"/>
          <p:nvPr/>
        </p:nvSpPr>
        <p:spPr>
          <a:xfrm>
            <a:off x="5280505" y="4460974"/>
            <a:ext cx="1263384" cy="2123658"/>
          </a:xfrm>
          <a:prstGeom prst="rect">
            <a:avLst/>
          </a:prstGeom>
          <a:solidFill>
            <a:schemeClr val="tx1"/>
          </a:solidFill>
        </p:spPr>
        <p:txBody>
          <a:bodyPr wrap="square" rtlCol="1">
            <a:spAutoFit/>
          </a:bodyPr>
          <a:lstStyle/>
          <a:p>
            <a:r>
              <a:rPr lang="he-IL" sz="1600" b="1" dirty="0">
                <a:solidFill>
                  <a:schemeClr val="bg1"/>
                </a:solidFill>
              </a:rPr>
              <a:t>הפלט:</a:t>
            </a:r>
          </a:p>
          <a:p>
            <a:pPr algn="l" rtl="0"/>
            <a:r>
              <a:rPr lang="en-US" sz="1600" dirty="0" err="1">
                <a:solidFill>
                  <a:schemeClr val="bg1"/>
                </a:solidFill>
              </a:rPr>
              <a:t>num</a:t>
            </a:r>
            <a:r>
              <a:rPr lang="en-US" sz="1600" dirty="0">
                <a:solidFill>
                  <a:schemeClr val="bg1"/>
                </a:solidFill>
              </a:rPr>
              <a:t> is: 12</a:t>
            </a:r>
          </a:p>
          <a:p>
            <a:pPr algn="l"/>
            <a:r>
              <a:rPr lang="en-US" sz="1600" dirty="0" err="1">
                <a:solidFill>
                  <a:schemeClr val="bg1"/>
                </a:solidFill>
              </a:rPr>
              <a:t>num</a:t>
            </a:r>
            <a:r>
              <a:rPr lang="en-US" sz="1600" dirty="0">
                <a:solidFill>
                  <a:schemeClr val="bg1"/>
                </a:solidFill>
              </a:rPr>
              <a:t> is: 34</a:t>
            </a:r>
          </a:p>
          <a:p>
            <a:pPr algn="l"/>
            <a:r>
              <a:rPr lang="en-US" sz="1600" dirty="0" err="1">
                <a:solidFill>
                  <a:schemeClr val="bg1"/>
                </a:solidFill>
              </a:rPr>
              <a:t>num</a:t>
            </a:r>
            <a:r>
              <a:rPr lang="en-US" sz="1600" dirty="0">
                <a:solidFill>
                  <a:schemeClr val="bg1"/>
                </a:solidFill>
              </a:rPr>
              <a:t> is: 56</a:t>
            </a:r>
          </a:p>
          <a:p>
            <a:pPr algn="l"/>
            <a:r>
              <a:rPr lang="en-US" sz="1600" dirty="0" err="1">
                <a:solidFill>
                  <a:schemeClr val="bg1"/>
                </a:solidFill>
              </a:rPr>
              <a:t>num</a:t>
            </a:r>
            <a:r>
              <a:rPr lang="en-US" sz="1600" dirty="0">
                <a:solidFill>
                  <a:schemeClr val="bg1"/>
                </a:solidFill>
              </a:rPr>
              <a:t> is: 88</a:t>
            </a:r>
          </a:p>
          <a:p>
            <a:pPr algn="l"/>
            <a:r>
              <a:rPr lang="en-US" sz="1600" dirty="0" err="1">
                <a:solidFill>
                  <a:schemeClr val="bg1"/>
                </a:solidFill>
              </a:rPr>
              <a:t>num</a:t>
            </a:r>
            <a:r>
              <a:rPr lang="en-US" sz="1600" dirty="0">
                <a:solidFill>
                  <a:schemeClr val="bg1"/>
                </a:solidFill>
              </a:rPr>
              <a:t> is: 33</a:t>
            </a:r>
          </a:p>
          <a:p>
            <a:pPr algn="l"/>
            <a:r>
              <a:rPr lang="en-US" sz="1600" dirty="0" err="1">
                <a:solidFill>
                  <a:schemeClr val="bg1"/>
                </a:solidFill>
              </a:rPr>
              <a:t>num</a:t>
            </a:r>
            <a:r>
              <a:rPr lang="en-US" sz="1600" dirty="0">
                <a:solidFill>
                  <a:schemeClr val="bg1"/>
                </a:solidFill>
              </a:rPr>
              <a:t> is: 11</a:t>
            </a:r>
          </a:p>
          <a:p>
            <a:pPr algn="l"/>
            <a:endParaRPr lang="he-IL" sz="1600" dirty="0">
              <a:solidFill>
                <a:schemeClr val="bg1"/>
              </a:solidFill>
            </a:endParaRPr>
          </a:p>
        </p:txBody>
      </p:sp>
      <p:sp>
        <p:nvSpPr>
          <p:cNvPr id="7" name="Rectangle 6"/>
          <p:cNvSpPr/>
          <p:nvPr/>
        </p:nvSpPr>
        <p:spPr>
          <a:xfrm>
            <a:off x="231500" y="2946264"/>
            <a:ext cx="6556292" cy="3638368"/>
          </a:xfrm>
          <a:prstGeom prst="rect">
            <a:avLst/>
          </a:prstGeom>
        </p:spPr>
        <p:txBody>
          <a:bodyPr wrap="square">
            <a:spAutoFit/>
          </a:bodyPr>
          <a:lstStyle/>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List&lt;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list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List&lt;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{12, 34, 56, 88, 33, 11};</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List&lt;</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listString</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list.ConvertAll</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(f4);</a:t>
            </a:r>
            <a:endParaRPr lang="en-US" sz="20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listString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(item);</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gn="l" rtl="0">
              <a:lnSpc>
                <a:spcPct val="107000"/>
              </a:lnSpc>
            </a:pP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f4(</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num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x.ToString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Rounded Rectangular Callout 7">
            <a:extLst>
              <a:ext uri="{FF2B5EF4-FFF2-40B4-BE49-F238E27FC236}">
                <a16:creationId xmlns:a16="http://schemas.microsoft.com/office/drawing/2014/main" id="{0D2F33F9-A220-4218-AA1F-40FE88744A09}"/>
              </a:ext>
            </a:extLst>
          </p:cNvPr>
          <p:cNvSpPr/>
          <p:nvPr/>
        </p:nvSpPr>
        <p:spPr>
          <a:xfrm>
            <a:off x="6660232" y="3904480"/>
            <a:ext cx="2376264" cy="1224136"/>
          </a:xfrm>
          <a:prstGeom prst="wedgeRoundRectCallout">
            <a:avLst>
              <a:gd name="adj1" fmla="val -65241"/>
              <a:gd name="adj2" fmla="val -152600"/>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sz="1400" dirty="0">
                <a:ln w="0"/>
                <a:solidFill>
                  <a:schemeClr val="tx1"/>
                </a:solidFill>
                <a:effectLst>
                  <a:outerShdw blurRad="38100" dist="19050" dir="2700000" algn="tl" rotWithShape="0">
                    <a:schemeClr val="dk1">
                      <a:alpha val="40000"/>
                    </a:schemeClr>
                  </a:outerShdw>
                </a:effectLst>
              </a:rPr>
              <a:t>שימוש ב</a:t>
            </a:r>
            <a:r>
              <a:rPr lang="en-US" sz="1400" dirty="0">
                <a:ln w="0"/>
                <a:solidFill>
                  <a:schemeClr val="tx1"/>
                </a:solidFill>
                <a:effectLst>
                  <a:outerShdw blurRad="38100" dist="19050" dir="2700000" algn="tl" rotWithShape="0">
                    <a:schemeClr val="dk1">
                      <a:alpha val="40000"/>
                    </a:schemeClr>
                  </a:outerShdw>
                </a:effectLst>
              </a:rPr>
              <a:t>delegate</a:t>
            </a:r>
            <a:r>
              <a:rPr lang="he-IL" sz="1400" dirty="0">
                <a:ln w="0"/>
                <a:solidFill>
                  <a:schemeClr val="tx1"/>
                </a:solidFill>
                <a:effectLst>
                  <a:outerShdw blurRad="38100" dist="19050" dir="2700000" algn="tl" rotWithShape="0">
                    <a:schemeClr val="dk1">
                      <a:alpha val="40000"/>
                    </a:schemeClr>
                  </a:outerShdw>
                </a:effectLst>
              </a:rPr>
              <a:t> הקיים </a:t>
            </a:r>
            <a:r>
              <a:rPr lang="en-US" sz="1400" dirty="0">
                <a:ln w="0"/>
                <a:solidFill>
                  <a:schemeClr val="tx1"/>
                </a:solidFill>
                <a:effectLst>
                  <a:outerShdw blurRad="38100" dist="19050" dir="2700000" algn="tl" rotWithShape="0">
                    <a:schemeClr val="dk1">
                      <a:alpha val="40000"/>
                    </a:schemeClr>
                  </a:outerShdw>
                </a:effectLst>
              </a:rPr>
              <a:t>Converter</a:t>
            </a:r>
            <a:r>
              <a:rPr lang="he-IL" sz="1400" dirty="0">
                <a:ln w="0"/>
                <a:solidFill>
                  <a:schemeClr val="tx1"/>
                </a:solidFill>
                <a:effectLst>
                  <a:outerShdw blurRad="38100" dist="19050" dir="2700000" algn="tl" rotWithShape="0">
                    <a:schemeClr val="dk1">
                      <a:alpha val="40000"/>
                    </a:schemeClr>
                  </a:outerShdw>
                </a:effectLst>
              </a:rPr>
              <a:t> בתוך המתודה </a:t>
            </a:r>
            <a:r>
              <a:rPr lang="en-US" sz="1400" dirty="0" err="1">
                <a:ln w="0"/>
                <a:solidFill>
                  <a:schemeClr val="tx1"/>
                </a:solidFill>
                <a:effectLst>
                  <a:outerShdw blurRad="38100" dist="19050" dir="2700000" algn="tl" rotWithShape="0">
                    <a:schemeClr val="dk1">
                      <a:alpha val="40000"/>
                    </a:schemeClr>
                  </a:outerShdw>
                </a:effectLst>
              </a:rPr>
              <a:t>ConverteAll</a:t>
            </a:r>
            <a:r>
              <a:rPr lang="he-IL" sz="1400" dirty="0">
                <a:ln w="0"/>
                <a:solidFill>
                  <a:schemeClr val="tx1"/>
                </a:solidFill>
                <a:effectLst>
                  <a:outerShdw blurRad="38100" dist="19050" dir="2700000" algn="tl" rotWithShape="0">
                    <a:schemeClr val="dk1">
                      <a:alpha val="40000"/>
                    </a:schemeClr>
                  </a:outerShdw>
                </a:effectLst>
              </a:rPr>
              <a:t> של מחלקת </a:t>
            </a:r>
            <a:r>
              <a:rPr lang="en-US" sz="1400" dirty="0">
                <a:ln w="0"/>
                <a:solidFill>
                  <a:schemeClr val="tx1"/>
                </a:solidFill>
                <a:effectLst>
                  <a:outerShdw blurRad="38100" dist="19050" dir="2700000" algn="tl" rotWithShape="0">
                    <a:schemeClr val="dk1">
                      <a:alpha val="40000"/>
                    </a:schemeClr>
                  </a:outerShdw>
                </a:effectLst>
              </a:rPr>
              <a:t>List</a:t>
            </a:r>
            <a:endParaRPr lang="he-IL" sz="1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0814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351943"/>
            <a:ext cx="7239000" cy="610332"/>
          </a:xfrm>
        </p:spPr>
        <p:txBody>
          <a:bodyPr>
            <a:normAutofit fontScale="90000"/>
          </a:bodyPr>
          <a:lstStyle/>
          <a:p>
            <a:pPr algn="ctr"/>
            <a:r>
              <a:rPr lang="en-US" dirty="0"/>
              <a:t>Delegates</a:t>
            </a:r>
            <a:r>
              <a:rPr lang="he-IL" dirty="0"/>
              <a:t> נוספים שקיימים בשפה</a:t>
            </a:r>
          </a:p>
        </p:txBody>
      </p:sp>
      <p:sp>
        <p:nvSpPr>
          <p:cNvPr id="3" name="מציין מיקום תוכן 2"/>
          <p:cNvSpPr>
            <a:spLocks noGrp="1"/>
          </p:cNvSpPr>
          <p:nvPr>
            <p:ph idx="1"/>
          </p:nvPr>
        </p:nvSpPr>
        <p:spPr>
          <a:xfrm>
            <a:off x="251520" y="2871736"/>
            <a:ext cx="8340716" cy="2501480"/>
          </a:xfrm>
        </p:spPr>
        <p:style>
          <a:lnRef idx="2">
            <a:schemeClr val="accent5"/>
          </a:lnRef>
          <a:fillRef idx="1">
            <a:schemeClr val="lt1"/>
          </a:fillRef>
          <a:effectRef idx="0">
            <a:schemeClr val="accent5"/>
          </a:effectRef>
          <a:fontRef idx="minor">
            <a:schemeClr val="dk1"/>
          </a:fontRef>
        </p:style>
        <p:txBody>
          <a:bodyPr>
            <a:normAutofit/>
          </a:bodyPr>
          <a:lstStyle/>
          <a:p>
            <a:pPr marL="0" indent="0" algn="l" rtl="0">
              <a:buNone/>
            </a:pPr>
            <a:r>
              <a:rPr lang="en-US" sz="1600" dirty="0"/>
              <a:t>public delegate </a:t>
            </a:r>
            <a:r>
              <a:rPr lang="en-US" sz="1600" dirty="0">
                <a:solidFill>
                  <a:srgbClr val="FF0000"/>
                </a:solidFill>
              </a:rPr>
              <a:t>void</a:t>
            </a:r>
            <a:r>
              <a:rPr lang="en-US" sz="1600" dirty="0"/>
              <a:t> </a:t>
            </a:r>
            <a:r>
              <a:rPr lang="en-US" sz="1600" b="1" dirty="0"/>
              <a:t>Action</a:t>
            </a:r>
            <a:r>
              <a:rPr lang="en-US" sz="1600" dirty="0"/>
              <a:t>();   </a:t>
            </a:r>
          </a:p>
          <a:p>
            <a:pPr marL="0" indent="0" algn="l" rtl="0">
              <a:buNone/>
            </a:pPr>
            <a:r>
              <a:rPr lang="en-US" sz="1600" dirty="0"/>
              <a:t>public delegate </a:t>
            </a:r>
            <a:r>
              <a:rPr lang="en-US" sz="1600" dirty="0">
                <a:solidFill>
                  <a:srgbClr val="FF0000"/>
                </a:solidFill>
              </a:rPr>
              <a:t>void</a:t>
            </a:r>
            <a:r>
              <a:rPr lang="en-US" sz="1600" dirty="0"/>
              <a:t> </a:t>
            </a:r>
            <a:r>
              <a:rPr lang="en-US" sz="1600" b="1" dirty="0"/>
              <a:t>Action</a:t>
            </a:r>
            <a:r>
              <a:rPr lang="en-US" sz="1600" dirty="0"/>
              <a:t>&lt;in T&gt;(T obj);   </a:t>
            </a:r>
          </a:p>
          <a:p>
            <a:pPr marL="0" indent="0" algn="l" rtl="0">
              <a:buNone/>
            </a:pPr>
            <a:r>
              <a:rPr lang="en-US" sz="1600" dirty="0"/>
              <a:t>public delegate </a:t>
            </a:r>
            <a:r>
              <a:rPr lang="en-US" sz="1600" dirty="0">
                <a:solidFill>
                  <a:srgbClr val="FF0000"/>
                </a:solidFill>
              </a:rPr>
              <a:t>void</a:t>
            </a:r>
            <a:r>
              <a:rPr lang="en-US" sz="1600" dirty="0"/>
              <a:t> </a:t>
            </a:r>
            <a:r>
              <a:rPr lang="en-US" sz="1600" b="1" dirty="0"/>
              <a:t>Action</a:t>
            </a:r>
            <a:r>
              <a:rPr lang="en-US" sz="1600" dirty="0"/>
              <a:t>&lt;in T1, in T2&gt;(T1 arg1, T2 arg2); </a:t>
            </a:r>
          </a:p>
          <a:p>
            <a:pPr marL="0" indent="0" algn="l" rtl="0">
              <a:buNone/>
            </a:pPr>
            <a:r>
              <a:rPr lang="en-US" sz="1600" dirty="0"/>
              <a:t>….</a:t>
            </a:r>
            <a:r>
              <a:rPr lang="he-IL" sz="1600" dirty="0"/>
              <a:t>(וכן הלאה עד  ל16 פרמטרים) </a:t>
            </a:r>
            <a:endParaRPr lang="en-US" sz="1600" dirty="0"/>
          </a:p>
          <a:p>
            <a:pPr marL="0" indent="0" algn="l" rtl="0">
              <a:buNone/>
            </a:pPr>
            <a:r>
              <a:rPr lang="de-DE" sz="1600" dirty="0" err="1"/>
              <a:t>public</a:t>
            </a:r>
            <a:r>
              <a:rPr lang="de-DE" sz="1600" dirty="0"/>
              <a:t> </a:t>
            </a:r>
            <a:r>
              <a:rPr lang="de-DE" sz="1600" dirty="0" err="1"/>
              <a:t>delegate</a:t>
            </a:r>
            <a:r>
              <a:rPr lang="de-DE" sz="1600" dirty="0"/>
              <a:t> </a:t>
            </a:r>
            <a:r>
              <a:rPr lang="de-DE" sz="1600" dirty="0" err="1">
                <a:solidFill>
                  <a:srgbClr val="FF0000"/>
                </a:solidFill>
              </a:rPr>
              <a:t>void</a:t>
            </a:r>
            <a:r>
              <a:rPr lang="de-DE" sz="1600" dirty="0"/>
              <a:t> </a:t>
            </a:r>
            <a:r>
              <a:rPr lang="de-DE" sz="1600" b="1" dirty="0"/>
              <a:t>Action</a:t>
            </a:r>
            <a:r>
              <a:rPr lang="de-DE" sz="1600" dirty="0"/>
              <a:t>&lt;in T1, in T2, in T3, in T4, in T5, in T6, in T7, in T8, in T9, in T10, in T11, in T12, in T13, in T14, in T15, in T16&gt; (T1 arg1, T2 arg2, T3 arg3, T4 arg4, T5 arg5, T6 arg6, T7 arg7, T8 arg8, T9 arg9, T10 arg10, T11 arg11, T12 arg12, T13 arg13, T14 arg14, T15 arg15, T16 arg16); </a:t>
            </a:r>
          </a:p>
          <a:p>
            <a:pPr marL="0" indent="0" algn="l" rtl="0">
              <a:buNone/>
            </a:pPr>
            <a:endParaRPr lang="en-US" sz="1600" dirty="0">
              <a:solidFill>
                <a:srgbClr val="000000"/>
              </a:solidFill>
              <a:latin typeface="Consolas" panose="020B0609020204030204" pitchFamily="49" charset="0"/>
            </a:endParaRPr>
          </a:p>
          <a:p>
            <a:pPr marL="0" indent="0" algn="l" rtl="0">
              <a:buNone/>
            </a:pPr>
            <a:endParaRPr lang="en-US" sz="1600" dirty="0"/>
          </a:p>
        </p:txBody>
      </p:sp>
      <p:sp>
        <p:nvSpPr>
          <p:cNvPr id="5" name="Slide Number Placeholder 4"/>
          <p:cNvSpPr>
            <a:spLocks noGrp="1"/>
          </p:cNvSpPr>
          <p:nvPr>
            <p:ph type="sldNum" sz="quarter" idx="12"/>
          </p:nvPr>
        </p:nvSpPr>
        <p:spPr/>
        <p:txBody>
          <a:bodyPr/>
          <a:lstStyle/>
          <a:p>
            <a:fld id="{04F09086-7655-46EE-82F4-512E3C932A8D}" type="slidenum">
              <a:rPr lang="he-IL" smtClean="0"/>
              <a:t>17</a:t>
            </a:fld>
            <a:endParaRPr lang="he-IL"/>
          </a:p>
        </p:txBody>
      </p:sp>
      <p:sp>
        <p:nvSpPr>
          <p:cNvPr id="7" name="Speech Bubble: Rectangle with Corners Rounded 6">
            <a:extLst>
              <a:ext uri="{FF2B5EF4-FFF2-40B4-BE49-F238E27FC236}">
                <a16:creationId xmlns:a16="http://schemas.microsoft.com/office/drawing/2014/main" id="{3C6D1182-0683-4CC2-943D-3CF9319680F0}"/>
              </a:ext>
            </a:extLst>
          </p:cNvPr>
          <p:cNvSpPr/>
          <p:nvPr/>
        </p:nvSpPr>
        <p:spPr>
          <a:xfrm>
            <a:off x="251520" y="1225232"/>
            <a:ext cx="5760640" cy="897047"/>
          </a:xfrm>
          <a:prstGeom prst="wedgeRoundRectCallout">
            <a:avLst>
              <a:gd name="adj1" fmla="val -5576"/>
              <a:gd name="adj2" fmla="val 119369"/>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latin typeface="Arial" panose="020B0604020202020204" pitchFamily="34" charset="0"/>
              </a:rPr>
              <a:t>Action</a:t>
            </a:r>
            <a:r>
              <a:rPr lang="he-IL" sz="1600" dirty="0">
                <a:latin typeface="Arial" panose="020B0604020202020204" pitchFamily="34" charset="0"/>
              </a:rPr>
              <a:t>  - הגדרות של מצביעים למתודות גנריות שמקבלות </a:t>
            </a:r>
            <a:r>
              <a:rPr lang="en-US" sz="1600" dirty="0">
                <a:latin typeface="Arial" panose="020B0604020202020204" pitchFamily="34" charset="0"/>
              </a:rPr>
              <a:t>0,1,2,..,16</a:t>
            </a:r>
            <a:r>
              <a:rPr lang="he-IL" sz="1600" dirty="0">
                <a:latin typeface="Arial" panose="020B0604020202020204" pitchFamily="34" charset="0"/>
              </a:rPr>
              <a:t> פרמטרים מטיפוסים גנריים שונים, </a:t>
            </a:r>
            <a:r>
              <a:rPr lang="he-IL" sz="1600" b="1" dirty="0">
                <a:latin typeface="Arial" panose="020B0604020202020204" pitchFamily="34" charset="0"/>
              </a:rPr>
              <a:t>ומחזירות </a:t>
            </a:r>
            <a:r>
              <a:rPr lang="en-US" sz="1600" b="1" dirty="0">
                <a:latin typeface="Arial" panose="020B0604020202020204" pitchFamily="34" charset="0"/>
              </a:rPr>
              <a:t>void</a:t>
            </a:r>
            <a:r>
              <a:rPr lang="he-IL" sz="1600" b="1" dirty="0">
                <a:latin typeface="Arial" panose="020B0604020202020204" pitchFamily="34" charset="0"/>
              </a:rPr>
              <a:t>.</a:t>
            </a:r>
            <a:endParaRPr lang="en-US" sz="1600" b="1" dirty="0">
              <a:latin typeface="Arial" panose="020B0604020202020204" pitchFamily="34" charset="0"/>
            </a:endParaRPr>
          </a:p>
        </p:txBody>
      </p:sp>
    </p:spTree>
    <p:extLst>
      <p:ext uri="{BB962C8B-B14F-4D97-AF65-F5344CB8AC3E}">
        <p14:creationId xmlns:p14="http://schemas.microsoft.com/office/powerpoint/2010/main" val="65338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352945"/>
            <a:ext cx="7239000" cy="610332"/>
          </a:xfrm>
        </p:spPr>
        <p:txBody>
          <a:bodyPr>
            <a:normAutofit fontScale="90000"/>
          </a:bodyPr>
          <a:lstStyle/>
          <a:p>
            <a:pPr algn="ctr"/>
            <a:r>
              <a:rPr lang="en-US" dirty="0"/>
              <a:t>Delegates</a:t>
            </a:r>
            <a:r>
              <a:rPr lang="he-IL" dirty="0"/>
              <a:t> נוספים שקיימים בשפה</a:t>
            </a:r>
          </a:p>
        </p:txBody>
      </p:sp>
      <p:sp>
        <p:nvSpPr>
          <p:cNvPr id="3" name="מציין מיקום תוכן 2"/>
          <p:cNvSpPr>
            <a:spLocks noGrp="1"/>
          </p:cNvSpPr>
          <p:nvPr>
            <p:ph idx="1"/>
          </p:nvPr>
        </p:nvSpPr>
        <p:spPr>
          <a:xfrm>
            <a:off x="251520" y="2871736"/>
            <a:ext cx="8340716" cy="1421360"/>
          </a:xfrm>
        </p:spPr>
        <p:style>
          <a:lnRef idx="2">
            <a:schemeClr val="accent5"/>
          </a:lnRef>
          <a:fillRef idx="1">
            <a:schemeClr val="lt1"/>
          </a:fillRef>
          <a:effectRef idx="0">
            <a:schemeClr val="accent5"/>
          </a:effectRef>
          <a:fontRef idx="minor">
            <a:schemeClr val="dk1"/>
          </a:fontRef>
        </p:style>
        <p:txBody>
          <a:bodyPr>
            <a:normAutofit/>
          </a:bodyPr>
          <a:lstStyle/>
          <a:p>
            <a:pPr marL="0" indent="0" algn="l" rtl="0">
              <a:buNone/>
            </a:pPr>
            <a:r>
              <a:rPr lang="en-US" sz="1600" dirty="0"/>
              <a:t>public delegate </a:t>
            </a:r>
            <a:r>
              <a:rPr lang="en-US" sz="1600" dirty="0" err="1">
                <a:solidFill>
                  <a:srgbClr val="FF0000"/>
                </a:solidFill>
              </a:rPr>
              <a:t>TResult</a:t>
            </a:r>
            <a:r>
              <a:rPr lang="en-US" sz="1600" dirty="0"/>
              <a:t> </a:t>
            </a:r>
            <a:r>
              <a:rPr lang="en-US" sz="1600" b="1" dirty="0" err="1"/>
              <a:t>Func</a:t>
            </a:r>
            <a:r>
              <a:rPr lang="en-US" sz="1600" dirty="0"/>
              <a:t>&lt;</a:t>
            </a:r>
            <a:r>
              <a:rPr lang="en-US" sz="1600" dirty="0">
                <a:solidFill>
                  <a:srgbClr val="00B0F0"/>
                </a:solidFill>
              </a:rPr>
              <a:t>out</a:t>
            </a:r>
            <a:r>
              <a:rPr lang="en-US" sz="1600" dirty="0"/>
              <a:t> </a:t>
            </a:r>
            <a:r>
              <a:rPr lang="en-US" sz="1600" dirty="0" err="1">
                <a:solidFill>
                  <a:srgbClr val="FF0000"/>
                </a:solidFill>
              </a:rPr>
              <a:t>TResult</a:t>
            </a:r>
            <a:r>
              <a:rPr lang="en-US" sz="1600" dirty="0"/>
              <a:t>&gt;();   </a:t>
            </a:r>
          </a:p>
          <a:p>
            <a:pPr marL="0" indent="0" algn="l" rtl="0">
              <a:buNone/>
            </a:pPr>
            <a:r>
              <a:rPr lang="en-US" sz="1600" dirty="0"/>
              <a:t>public delegate </a:t>
            </a:r>
            <a:r>
              <a:rPr lang="en-US" sz="1600" dirty="0" err="1">
                <a:solidFill>
                  <a:srgbClr val="FF0000"/>
                </a:solidFill>
              </a:rPr>
              <a:t>TResult</a:t>
            </a:r>
            <a:r>
              <a:rPr lang="en-US" sz="1600" dirty="0"/>
              <a:t> </a:t>
            </a:r>
            <a:r>
              <a:rPr lang="en-US" sz="1600" b="1" dirty="0" err="1"/>
              <a:t>Func</a:t>
            </a:r>
            <a:r>
              <a:rPr lang="en-US" sz="1600" dirty="0"/>
              <a:t>&lt;in T, </a:t>
            </a:r>
            <a:r>
              <a:rPr lang="en-US" sz="1600" dirty="0">
                <a:solidFill>
                  <a:srgbClr val="0070C0"/>
                </a:solidFill>
              </a:rPr>
              <a:t>out</a:t>
            </a:r>
            <a:r>
              <a:rPr lang="en-US" sz="1600" dirty="0"/>
              <a:t> </a:t>
            </a:r>
            <a:r>
              <a:rPr lang="en-US" sz="1600" dirty="0" err="1">
                <a:solidFill>
                  <a:srgbClr val="FF0000"/>
                </a:solidFill>
              </a:rPr>
              <a:t>TResult</a:t>
            </a:r>
            <a:r>
              <a:rPr lang="en-US" sz="1600" dirty="0"/>
              <a:t>&gt;(T </a:t>
            </a:r>
            <a:r>
              <a:rPr lang="en-US" sz="1600" dirty="0" err="1"/>
              <a:t>arg</a:t>
            </a:r>
            <a:r>
              <a:rPr lang="en-US" sz="1600" dirty="0"/>
              <a:t>); </a:t>
            </a:r>
          </a:p>
          <a:p>
            <a:pPr marL="0" indent="0" algn="l" rtl="0">
              <a:buNone/>
            </a:pPr>
            <a:r>
              <a:rPr lang="en-US" sz="1600" dirty="0"/>
              <a:t>public delegate </a:t>
            </a:r>
            <a:r>
              <a:rPr lang="en-US" sz="1600" dirty="0" err="1">
                <a:solidFill>
                  <a:srgbClr val="FF0000"/>
                </a:solidFill>
              </a:rPr>
              <a:t>TResult</a:t>
            </a:r>
            <a:r>
              <a:rPr lang="en-US" sz="1600" dirty="0"/>
              <a:t> </a:t>
            </a:r>
            <a:r>
              <a:rPr lang="en-US" sz="1600" b="1" dirty="0" err="1"/>
              <a:t>Func</a:t>
            </a:r>
            <a:r>
              <a:rPr lang="en-US" sz="1600" dirty="0"/>
              <a:t>&lt;</a:t>
            </a:r>
            <a:r>
              <a:rPr lang="en-US" sz="1600" dirty="0">
                <a:solidFill>
                  <a:srgbClr val="00B050"/>
                </a:solidFill>
              </a:rPr>
              <a:t>in</a:t>
            </a:r>
            <a:r>
              <a:rPr lang="en-US" sz="1600" dirty="0"/>
              <a:t> T1, </a:t>
            </a:r>
            <a:r>
              <a:rPr lang="en-US" sz="1600" dirty="0">
                <a:solidFill>
                  <a:srgbClr val="00B050"/>
                </a:solidFill>
              </a:rPr>
              <a:t>in</a:t>
            </a:r>
            <a:r>
              <a:rPr lang="en-US" sz="1600" dirty="0"/>
              <a:t> T2, </a:t>
            </a:r>
            <a:r>
              <a:rPr lang="en-US" sz="1600" dirty="0">
                <a:solidFill>
                  <a:srgbClr val="0070C0"/>
                </a:solidFill>
              </a:rPr>
              <a:t>out</a:t>
            </a:r>
            <a:r>
              <a:rPr lang="en-US" sz="1600" dirty="0"/>
              <a:t> </a:t>
            </a:r>
            <a:r>
              <a:rPr lang="en-US" sz="1600" dirty="0" err="1">
                <a:solidFill>
                  <a:srgbClr val="FF0000"/>
                </a:solidFill>
              </a:rPr>
              <a:t>TResult</a:t>
            </a:r>
            <a:r>
              <a:rPr lang="en-US" sz="1600" dirty="0"/>
              <a:t>&gt;(T1 </a:t>
            </a:r>
            <a:r>
              <a:rPr lang="en-US" sz="1600" dirty="0" err="1"/>
              <a:t>arg</a:t>
            </a:r>
            <a:r>
              <a:rPr lang="en-US" sz="1600" dirty="0"/>
              <a:t>, T2 </a:t>
            </a:r>
            <a:r>
              <a:rPr lang="en-US" sz="1600" dirty="0" err="1"/>
              <a:t>arg</a:t>
            </a:r>
            <a:r>
              <a:rPr lang="en-US" sz="1600" dirty="0"/>
              <a:t>); </a:t>
            </a:r>
          </a:p>
          <a:p>
            <a:pPr marL="0" indent="0" algn="l" rtl="0">
              <a:buNone/>
            </a:pPr>
            <a:r>
              <a:rPr lang="en-US" sz="1600" dirty="0"/>
              <a:t>….</a:t>
            </a:r>
            <a:r>
              <a:rPr lang="he-IL" sz="1600" dirty="0"/>
              <a:t>(וכן הלאה עד  ל16 פרמטרים) </a:t>
            </a:r>
            <a:endParaRPr lang="en-US" sz="1600" dirty="0"/>
          </a:p>
        </p:txBody>
      </p:sp>
      <p:sp>
        <p:nvSpPr>
          <p:cNvPr id="5" name="Slide Number Placeholder 4"/>
          <p:cNvSpPr>
            <a:spLocks noGrp="1"/>
          </p:cNvSpPr>
          <p:nvPr>
            <p:ph type="sldNum" sz="quarter" idx="12"/>
          </p:nvPr>
        </p:nvSpPr>
        <p:spPr/>
        <p:txBody>
          <a:bodyPr/>
          <a:lstStyle/>
          <a:p>
            <a:fld id="{04F09086-7655-46EE-82F4-512E3C932A8D}" type="slidenum">
              <a:rPr lang="he-IL" smtClean="0"/>
              <a:t>18</a:t>
            </a:fld>
            <a:endParaRPr lang="he-IL"/>
          </a:p>
        </p:txBody>
      </p:sp>
      <p:sp>
        <p:nvSpPr>
          <p:cNvPr id="7" name="Speech Bubble: Rectangle with Corners Rounded 6">
            <a:extLst>
              <a:ext uri="{FF2B5EF4-FFF2-40B4-BE49-F238E27FC236}">
                <a16:creationId xmlns:a16="http://schemas.microsoft.com/office/drawing/2014/main" id="{3C6D1182-0683-4CC2-943D-3CF9319680F0}"/>
              </a:ext>
            </a:extLst>
          </p:cNvPr>
          <p:cNvSpPr/>
          <p:nvPr/>
        </p:nvSpPr>
        <p:spPr>
          <a:xfrm>
            <a:off x="251520" y="1225232"/>
            <a:ext cx="5760640" cy="897047"/>
          </a:xfrm>
          <a:prstGeom prst="wedgeRoundRectCallout">
            <a:avLst>
              <a:gd name="adj1" fmla="val -5576"/>
              <a:gd name="adj2" fmla="val 119369"/>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err="1">
                <a:latin typeface="Arial" panose="020B0604020202020204" pitchFamily="34" charset="0"/>
              </a:rPr>
              <a:t>Func</a:t>
            </a:r>
            <a:r>
              <a:rPr lang="he-IL" sz="1600" dirty="0">
                <a:latin typeface="Arial" panose="020B0604020202020204" pitchFamily="34" charset="0"/>
              </a:rPr>
              <a:t>  - הגדרות של מצביעים למתודות גנריות שמקבלות </a:t>
            </a:r>
            <a:r>
              <a:rPr lang="en-US" sz="1600" dirty="0">
                <a:latin typeface="Arial" panose="020B0604020202020204" pitchFamily="34" charset="0"/>
              </a:rPr>
              <a:t>0,1,2,..,16</a:t>
            </a:r>
            <a:r>
              <a:rPr lang="he-IL" sz="1600" dirty="0">
                <a:latin typeface="Arial" panose="020B0604020202020204" pitchFamily="34" charset="0"/>
              </a:rPr>
              <a:t> פרמטרים מטיפוסים גנריים שונים, </a:t>
            </a:r>
            <a:r>
              <a:rPr lang="he-IL" sz="1600" b="1" dirty="0">
                <a:latin typeface="Arial" panose="020B0604020202020204" pitchFamily="34" charset="0"/>
              </a:rPr>
              <a:t>ומחזירות </a:t>
            </a:r>
            <a:r>
              <a:rPr lang="en-US" sz="1600" b="1" dirty="0" err="1">
                <a:latin typeface="Arial" panose="020B0604020202020204" pitchFamily="34" charset="0"/>
              </a:rPr>
              <a:t>TResult</a:t>
            </a:r>
            <a:r>
              <a:rPr lang="he-IL" sz="1600" b="1" dirty="0">
                <a:latin typeface="Arial" panose="020B0604020202020204" pitchFamily="34" charset="0"/>
              </a:rPr>
              <a:t>.</a:t>
            </a:r>
            <a:endParaRPr lang="en-US" sz="1600" b="1" dirty="0">
              <a:latin typeface="Arial" panose="020B0604020202020204" pitchFamily="34" charset="0"/>
            </a:endParaRPr>
          </a:p>
        </p:txBody>
      </p:sp>
      <p:sp>
        <p:nvSpPr>
          <p:cNvPr id="6" name="Rounded Rectangular Callout 5">
            <a:extLst>
              <a:ext uri="{FF2B5EF4-FFF2-40B4-BE49-F238E27FC236}">
                <a16:creationId xmlns:a16="http://schemas.microsoft.com/office/drawing/2014/main" id="{3E907320-402B-4847-8F2F-77FBBB33BB2F}"/>
              </a:ext>
            </a:extLst>
          </p:cNvPr>
          <p:cNvSpPr/>
          <p:nvPr/>
        </p:nvSpPr>
        <p:spPr>
          <a:xfrm>
            <a:off x="6181960" y="4509120"/>
            <a:ext cx="2952328" cy="1418423"/>
          </a:xfrm>
          <a:prstGeom prst="wedgeRoundRectCallout">
            <a:avLst>
              <a:gd name="adj1" fmla="val -67982"/>
              <a:gd name="adj2" fmla="val -52798"/>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שימו לב שב </a:t>
            </a:r>
            <a:r>
              <a:rPr lang="en-US" dirty="0">
                <a:ln w="0"/>
                <a:solidFill>
                  <a:schemeClr val="tx1"/>
                </a:solidFill>
                <a:effectLst>
                  <a:outerShdw blurRad="38100" dist="19050" dir="2700000" algn="tl" rotWithShape="0">
                    <a:schemeClr val="dk1">
                      <a:alpha val="40000"/>
                    </a:schemeClr>
                  </a:outerShdw>
                </a:effectLst>
              </a:rPr>
              <a:t>Func</a:t>
            </a:r>
            <a:r>
              <a:rPr lang="he-IL" dirty="0">
                <a:ln w="0"/>
                <a:solidFill>
                  <a:schemeClr val="tx1"/>
                </a:solidFill>
                <a:effectLst>
                  <a:outerShdw blurRad="38100" dist="19050" dir="2700000" algn="tl" rotWithShape="0">
                    <a:schemeClr val="dk1">
                      <a:alpha val="40000"/>
                    </a:schemeClr>
                  </a:outerShdw>
                </a:effectLst>
              </a:rPr>
              <a:t> הערך האחרון שמציינים ב </a:t>
            </a:r>
            <a:r>
              <a:rPr lang="en-US" dirty="0">
                <a:ln w="0"/>
                <a:solidFill>
                  <a:schemeClr val="tx1"/>
                </a:solidFill>
                <a:effectLst>
                  <a:outerShdw blurRad="38100" dist="19050" dir="2700000" algn="tl" rotWithShape="0">
                    <a:schemeClr val="dk1">
                      <a:alpha val="40000"/>
                    </a:schemeClr>
                  </a:outerShdw>
                </a:effectLst>
              </a:rPr>
              <a:t>&lt;&gt;</a:t>
            </a:r>
            <a:r>
              <a:rPr lang="he-IL" dirty="0">
                <a:ln w="0"/>
                <a:solidFill>
                  <a:schemeClr val="tx1"/>
                </a:solidFill>
                <a:effectLst>
                  <a:outerShdw blurRad="38100" dist="19050" dir="2700000" algn="tl" rotWithShape="0">
                    <a:schemeClr val="dk1">
                      <a:alpha val="40000"/>
                    </a:schemeClr>
                  </a:outerShdw>
                </a:effectLst>
              </a:rPr>
              <a:t> הוא הטיפוס שהמתודה מחזירה</a:t>
            </a:r>
          </a:p>
        </p:txBody>
      </p:sp>
      <p:sp>
        <p:nvSpPr>
          <p:cNvPr id="8" name="Rectangle 7">
            <a:extLst>
              <a:ext uri="{FF2B5EF4-FFF2-40B4-BE49-F238E27FC236}">
                <a16:creationId xmlns:a16="http://schemas.microsoft.com/office/drawing/2014/main" id="{0430DA38-E89D-46D9-B146-C5393D5A7826}"/>
              </a:ext>
            </a:extLst>
          </p:cNvPr>
          <p:cNvSpPr/>
          <p:nvPr/>
        </p:nvSpPr>
        <p:spPr>
          <a:xfrm>
            <a:off x="251520" y="4775307"/>
            <a:ext cx="5472608" cy="169546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l" rtl="0">
              <a:lnSpc>
                <a:spcPct val="107000"/>
              </a:lnSpc>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add</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x + y; }</a:t>
            </a:r>
            <a:r>
              <a:rPr lang="en-US" sz="1400" dirty="0"/>
              <a:t> </a:t>
            </a:r>
            <a:endParaRPr lang="he-IL" sz="1400" dirty="0"/>
          </a:p>
          <a:p>
            <a:pPr algn="l" rtl="0">
              <a:lnSpc>
                <a:spcPct val="107000"/>
              </a:lnSpc>
            </a:pPr>
            <a:endPar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Func</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4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FF0000"/>
                </a:solidFill>
                <a:latin typeface="Consolas" panose="020B0609020204030204" pitchFamily="49" charset="0"/>
                <a:ea typeface="Calibri" panose="020F0502020204030204" pitchFamily="34" charset="0"/>
                <a:cs typeface="Consolas" panose="020B0609020204030204" pitchFamily="49" charset="0"/>
              </a:rPr>
              <a:t>int</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myDelegate</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 add;</a:t>
            </a:r>
            <a:endParaRPr lang="en-US" sz="20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myDelegate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 1));</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17584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79E70F-C062-4A1D-B948-50BECAE3EED9}"/>
              </a:ext>
            </a:extLst>
          </p:cNvPr>
          <p:cNvSpPr>
            <a:spLocks noGrp="1"/>
          </p:cNvSpPr>
          <p:nvPr>
            <p:ph type="title"/>
          </p:nvPr>
        </p:nvSpPr>
        <p:spPr>
          <a:xfrm>
            <a:off x="179512" y="116632"/>
            <a:ext cx="7920880" cy="504056"/>
          </a:xfrm>
        </p:spPr>
        <p:txBody>
          <a:bodyPr>
            <a:noAutofit/>
          </a:bodyPr>
          <a:lstStyle/>
          <a:p>
            <a:pPr algn="ctr"/>
            <a:r>
              <a:rPr lang="he-IL" sz="2800" dirty="0"/>
              <a:t>בואו נוודא שהבנתן (או שלימדתי כמו שצריך...)</a:t>
            </a:r>
          </a:p>
        </p:txBody>
      </p:sp>
      <p:sp>
        <p:nvSpPr>
          <p:cNvPr id="15" name="TextBox 14">
            <a:extLst>
              <a:ext uri="{FF2B5EF4-FFF2-40B4-BE49-F238E27FC236}">
                <a16:creationId xmlns:a16="http://schemas.microsoft.com/office/drawing/2014/main" id="{58B67502-4427-486A-96FF-400197C236BB}"/>
              </a:ext>
            </a:extLst>
          </p:cNvPr>
          <p:cNvSpPr txBox="1"/>
          <p:nvPr/>
        </p:nvSpPr>
        <p:spPr>
          <a:xfrm>
            <a:off x="4757428" y="836712"/>
            <a:ext cx="4176464" cy="5491055"/>
          </a:xfrm>
          <a:prstGeom prst="rect">
            <a:avLst/>
          </a:prstGeom>
          <a:solidFill>
            <a:schemeClr val="bg1"/>
          </a:solidFill>
        </p:spPr>
        <p:txBody>
          <a:bodyPr wrap="square">
            <a:spAutoFit/>
          </a:bodyPr>
          <a:lstStyle/>
          <a:p>
            <a:pPr algn="l" rtl="0">
              <a:lnSpc>
                <a:spcPct val="107000"/>
              </a:lnSpc>
              <a:spcAft>
                <a:spcPts val="800"/>
              </a:spcAft>
            </a:pP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Mistery1(</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ch</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Console.WriteLine</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ch</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x);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Mistery2(</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 == </a:t>
            </a:r>
            <a:r>
              <a:rPr lang="en-US" sz="1050" b="1"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Mistery3(</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ch</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Console.WriteLine</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ch</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y + s);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Mistery4(</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.Parse</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Mistery5(</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Mistery6(</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x.ToString</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050" b="1"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Mistery7(</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ch</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x.ToString</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05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ch</a:t>
            </a:r>
            <a:r>
              <a:rPr lang="en-US" sz="105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1CFCDA0-C409-4E83-B1F0-91D239C1781D}"/>
              </a:ext>
            </a:extLst>
          </p:cNvPr>
          <p:cNvSpPr txBox="1"/>
          <p:nvPr/>
        </p:nvSpPr>
        <p:spPr>
          <a:xfrm>
            <a:off x="251520" y="836712"/>
            <a:ext cx="3888432" cy="5730158"/>
          </a:xfrm>
          <a:prstGeom prst="rect">
            <a:avLst/>
          </a:prstGeom>
          <a:noFill/>
        </p:spPr>
        <p:txBody>
          <a:bodyPr wrap="square">
            <a:spAutoFit/>
          </a:bodyPr>
          <a:lstStyle/>
          <a:p>
            <a:pPr algn="l" rtl="0">
              <a:lnSpc>
                <a:spcPct val="107000"/>
              </a:lnSpc>
              <a:spcBef>
                <a:spcPts val="1200"/>
              </a:spcBef>
              <a:spcAft>
                <a:spcPts val="800"/>
              </a:spcAft>
            </a:pP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Action&lt;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a1 =</a:t>
            </a:r>
            <a:endParaRPr lang="en-US" sz="4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Action&lt;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a2 </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Predicate&lt;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p1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Predicate&lt;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p2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Converter&lt;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c1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Converter&lt;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c2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Converter&lt;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c3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Converter&lt;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c4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f1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f2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f3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200" b="1"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200" b="1"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f4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Bef>
                <a:spcPts val="1200"/>
              </a:spcBef>
              <a:spcAft>
                <a:spcPts val="800"/>
              </a:spcAft>
            </a:pPr>
            <a:r>
              <a:rPr lang="en-US" sz="120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2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f5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20" name="Flowchart: Process 19">
            <a:extLst>
              <a:ext uri="{FF2B5EF4-FFF2-40B4-BE49-F238E27FC236}">
                <a16:creationId xmlns:a16="http://schemas.microsoft.com/office/drawing/2014/main" id="{E23B6722-D559-4163-B4E2-51BDAF05899F}"/>
              </a:ext>
            </a:extLst>
          </p:cNvPr>
          <p:cNvSpPr/>
          <p:nvPr/>
        </p:nvSpPr>
        <p:spPr>
          <a:xfrm>
            <a:off x="4757428" y="836712"/>
            <a:ext cx="4176464" cy="648072"/>
          </a:xfrm>
          <a:prstGeom prst="flowChartProcess">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B1C7FF35-A6CA-4112-AACE-6961C4AF0857}"/>
              </a:ext>
            </a:extLst>
          </p:cNvPr>
          <p:cNvSpPr/>
          <p:nvPr/>
        </p:nvSpPr>
        <p:spPr>
          <a:xfrm>
            <a:off x="4769587" y="1628800"/>
            <a:ext cx="4176464" cy="648072"/>
          </a:xfrm>
          <a:prstGeom prst="flowChartProcess">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27CF103D-0DFB-4ED6-9ACF-483091C67FAC}"/>
              </a:ext>
            </a:extLst>
          </p:cNvPr>
          <p:cNvSpPr/>
          <p:nvPr/>
        </p:nvSpPr>
        <p:spPr>
          <a:xfrm>
            <a:off x="4772781" y="2420888"/>
            <a:ext cx="4176464" cy="648072"/>
          </a:xfrm>
          <a:prstGeom prst="flowChartProcess">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5" name="Flowchart: Process 24">
            <a:extLst>
              <a:ext uri="{FF2B5EF4-FFF2-40B4-BE49-F238E27FC236}">
                <a16:creationId xmlns:a16="http://schemas.microsoft.com/office/drawing/2014/main" id="{5370F5A6-D72C-420F-8372-93065593AB52}"/>
              </a:ext>
            </a:extLst>
          </p:cNvPr>
          <p:cNvSpPr/>
          <p:nvPr/>
        </p:nvSpPr>
        <p:spPr>
          <a:xfrm>
            <a:off x="4772781" y="3284984"/>
            <a:ext cx="4176464" cy="648072"/>
          </a:xfrm>
          <a:prstGeom prst="flowChartProcess">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6" name="Flowchart: Process 25">
            <a:extLst>
              <a:ext uri="{FF2B5EF4-FFF2-40B4-BE49-F238E27FC236}">
                <a16:creationId xmlns:a16="http://schemas.microsoft.com/office/drawing/2014/main" id="{A47980B6-C467-47B5-B83A-CDFAB4260E24}"/>
              </a:ext>
            </a:extLst>
          </p:cNvPr>
          <p:cNvSpPr/>
          <p:nvPr/>
        </p:nvSpPr>
        <p:spPr>
          <a:xfrm>
            <a:off x="4772781" y="4149080"/>
            <a:ext cx="4176464" cy="648072"/>
          </a:xfrm>
          <a:prstGeom prst="flowChartProcess">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Flowchart: Process 26">
            <a:extLst>
              <a:ext uri="{FF2B5EF4-FFF2-40B4-BE49-F238E27FC236}">
                <a16:creationId xmlns:a16="http://schemas.microsoft.com/office/drawing/2014/main" id="{A0E55FF7-A9CC-4FD9-83D3-019D3D66DB30}"/>
              </a:ext>
            </a:extLst>
          </p:cNvPr>
          <p:cNvSpPr/>
          <p:nvPr/>
        </p:nvSpPr>
        <p:spPr>
          <a:xfrm>
            <a:off x="4772781" y="4905164"/>
            <a:ext cx="4176464" cy="648072"/>
          </a:xfrm>
          <a:prstGeom prst="flowChartProcess">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Flowchart: Process 27">
            <a:extLst>
              <a:ext uri="{FF2B5EF4-FFF2-40B4-BE49-F238E27FC236}">
                <a16:creationId xmlns:a16="http://schemas.microsoft.com/office/drawing/2014/main" id="{9B6D0A4B-9BEE-45B6-AFD7-AFAB576DD221}"/>
              </a:ext>
            </a:extLst>
          </p:cNvPr>
          <p:cNvSpPr/>
          <p:nvPr/>
        </p:nvSpPr>
        <p:spPr>
          <a:xfrm>
            <a:off x="4772781" y="5692225"/>
            <a:ext cx="4176464" cy="648072"/>
          </a:xfrm>
          <a:prstGeom prst="flowChartProcess">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E1E3B94-DBBA-4B2C-8058-48F782891D29}"/>
              </a:ext>
            </a:extLst>
          </p:cNvPr>
          <p:cNvSpPr/>
          <p:nvPr/>
        </p:nvSpPr>
        <p:spPr>
          <a:xfrm>
            <a:off x="251520" y="800708"/>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C577B4A-1F8E-46C4-84CE-034BD3D1CFA1}"/>
              </a:ext>
            </a:extLst>
          </p:cNvPr>
          <p:cNvSpPr/>
          <p:nvPr/>
        </p:nvSpPr>
        <p:spPr>
          <a:xfrm>
            <a:off x="251520" y="1268760"/>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3EFE55F-F6D3-483A-A86B-46CCE4293043}"/>
              </a:ext>
            </a:extLst>
          </p:cNvPr>
          <p:cNvSpPr/>
          <p:nvPr/>
        </p:nvSpPr>
        <p:spPr>
          <a:xfrm>
            <a:off x="251520" y="1700808"/>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0C93F01-EE56-4739-8513-65A0DB79911D}"/>
              </a:ext>
            </a:extLst>
          </p:cNvPr>
          <p:cNvSpPr/>
          <p:nvPr/>
        </p:nvSpPr>
        <p:spPr>
          <a:xfrm>
            <a:off x="251520" y="2204864"/>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3292724D-2245-4325-870A-CB7F0D4DDBD6}"/>
              </a:ext>
            </a:extLst>
          </p:cNvPr>
          <p:cNvSpPr/>
          <p:nvPr/>
        </p:nvSpPr>
        <p:spPr>
          <a:xfrm>
            <a:off x="251520" y="2638055"/>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159109B1-4D44-405C-B386-E2C979A88577}"/>
              </a:ext>
            </a:extLst>
          </p:cNvPr>
          <p:cNvSpPr/>
          <p:nvPr/>
        </p:nvSpPr>
        <p:spPr>
          <a:xfrm>
            <a:off x="251520" y="3106107"/>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FB51EED9-D6C4-4529-844A-A29E2154C239}"/>
              </a:ext>
            </a:extLst>
          </p:cNvPr>
          <p:cNvSpPr/>
          <p:nvPr/>
        </p:nvSpPr>
        <p:spPr>
          <a:xfrm>
            <a:off x="251520" y="3562000"/>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F633F7E2-643C-4254-ABD8-F2357028DF27}"/>
              </a:ext>
            </a:extLst>
          </p:cNvPr>
          <p:cNvSpPr/>
          <p:nvPr/>
        </p:nvSpPr>
        <p:spPr>
          <a:xfrm>
            <a:off x="251520" y="4030052"/>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3C65CA2C-413F-4761-BCAC-BB83ED2A5BC9}"/>
              </a:ext>
            </a:extLst>
          </p:cNvPr>
          <p:cNvSpPr/>
          <p:nvPr/>
        </p:nvSpPr>
        <p:spPr>
          <a:xfrm>
            <a:off x="251520" y="4468596"/>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81F1A96F-20F3-4997-91D1-0229F04AB854}"/>
              </a:ext>
            </a:extLst>
          </p:cNvPr>
          <p:cNvSpPr/>
          <p:nvPr/>
        </p:nvSpPr>
        <p:spPr>
          <a:xfrm>
            <a:off x="251520" y="4936648"/>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8369E84-E3E4-4A80-B8EF-F1B3FE68B0E2}"/>
              </a:ext>
            </a:extLst>
          </p:cNvPr>
          <p:cNvSpPr/>
          <p:nvPr/>
        </p:nvSpPr>
        <p:spPr>
          <a:xfrm>
            <a:off x="257272" y="5373216"/>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0BDA96E2-7BBD-46B0-ABDE-00FE72EFEFA9}"/>
              </a:ext>
            </a:extLst>
          </p:cNvPr>
          <p:cNvSpPr/>
          <p:nvPr/>
        </p:nvSpPr>
        <p:spPr>
          <a:xfrm>
            <a:off x="257272" y="5841268"/>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E500B15B-786E-4729-B907-D12A20798346}"/>
              </a:ext>
            </a:extLst>
          </p:cNvPr>
          <p:cNvSpPr/>
          <p:nvPr/>
        </p:nvSpPr>
        <p:spPr>
          <a:xfrm>
            <a:off x="251520" y="6254757"/>
            <a:ext cx="3960440" cy="36004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מציין מיקום תוכן 2">
            <a:extLst>
              <a:ext uri="{FF2B5EF4-FFF2-40B4-BE49-F238E27FC236}">
                <a16:creationId xmlns:a16="http://schemas.microsoft.com/office/drawing/2014/main" id="{65C33D99-4A05-4F71-8B0E-9305FBF58929}"/>
              </a:ext>
            </a:extLst>
          </p:cNvPr>
          <p:cNvSpPr>
            <a:spLocks noGrp="1"/>
          </p:cNvSpPr>
          <p:nvPr>
            <p:ph idx="1"/>
          </p:nvPr>
        </p:nvSpPr>
        <p:spPr>
          <a:xfrm>
            <a:off x="7164288" y="6437556"/>
            <a:ext cx="1781763" cy="303812"/>
          </a:xfrm>
          <a:solidFill>
            <a:schemeClr val="bg1"/>
          </a:solidFill>
          <a:ln w="63500">
            <a:solidFill>
              <a:schemeClr val="accent1"/>
            </a:solidFill>
          </a:ln>
        </p:spPr>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Ex999</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107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11560" y="293391"/>
            <a:ext cx="7239000" cy="698336"/>
          </a:xfrm>
        </p:spPr>
        <p:txBody>
          <a:bodyPr/>
          <a:lstStyle/>
          <a:p>
            <a:pPr algn="r"/>
            <a:r>
              <a:rPr lang="he-IL" dirty="0"/>
              <a:t>ומה היום?</a:t>
            </a:r>
          </a:p>
        </p:txBody>
      </p:sp>
      <p:sp>
        <p:nvSpPr>
          <p:cNvPr id="3" name="מציין מיקום תוכן 2"/>
          <p:cNvSpPr>
            <a:spLocks noGrp="1"/>
          </p:cNvSpPr>
          <p:nvPr>
            <p:ph idx="1"/>
          </p:nvPr>
        </p:nvSpPr>
        <p:spPr>
          <a:xfrm>
            <a:off x="2843808" y="1268760"/>
            <a:ext cx="4852392" cy="2448272"/>
          </a:xfrm>
        </p:spPr>
        <p:txBody>
          <a:bodyPr>
            <a:normAutofit/>
          </a:bodyPr>
          <a:lstStyle/>
          <a:p>
            <a:r>
              <a:rPr lang="he-IL" dirty="0"/>
              <a:t>נציגים (</a:t>
            </a:r>
            <a:r>
              <a:rPr lang="en-US" dirty="0"/>
              <a:t>delegates</a:t>
            </a:r>
            <a:r>
              <a:rPr lang="he-IL" dirty="0"/>
              <a:t>)</a:t>
            </a:r>
          </a:p>
          <a:p>
            <a:pPr lvl="1"/>
            <a:r>
              <a:rPr lang="he-IL" dirty="0"/>
              <a:t>מתודה אנונימית</a:t>
            </a:r>
          </a:p>
          <a:p>
            <a:pPr lvl="1"/>
            <a:r>
              <a:rPr lang="he-IL" dirty="0"/>
              <a:t>טיפוס אנונימי</a:t>
            </a:r>
          </a:p>
          <a:p>
            <a:r>
              <a:rPr lang="he-IL" dirty="0"/>
              <a:t>אירועים (</a:t>
            </a:r>
            <a:r>
              <a:rPr lang="en-US" dirty="0"/>
              <a:t>events</a:t>
            </a:r>
            <a:r>
              <a:rPr lang="he-IL" dirty="0"/>
              <a:t>) </a:t>
            </a:r>
          </a:p>
          <a:p>
            <a:r>
              <a:rPr lang="he-IL" dirty="0"/>
              <a:t>משקיף </a:t>
            </a:r>
            <a:r>
              <a:rPr lang="en-US" dirty="0"/>
              <a:t>(Observer)</a:t>
            </a:r>
            <a:endParaRPr lang="he-IL" dirty="0"/>
          </a:p>
          <a:p>
            <a:endParaRPr lang="he-IL" dirty="0"/>
          </a:p>
          <a:p>
            <a:pPr marL="0" indent="0">
              <a:buNone/>
            </a:pPr>
            <a:endParaRPr lang="he-IL" dirty="0"/>
          </a:p>
        </p:txBody>
      </p:sp>
      <p:sp>
        <p:nvSpPr>
          <p:cNvPr id="7" name="Slide Number Placeholder 6"/>
          <p:cNvSpPr>
            <a:spLocks noGrp="1"/>
          </p:cNvSpPr>
          <p:nvPr>
            <p:ph type="sldNum" sz="quarter" idx="12"/>
          </p:nvPr>
        </p:nvSpPr>
        <p:spPr/>
        <p:txBody>
          <a:bodyPr/>
          <a:lstStyle/>
          <a:p>
            <a:fld id="{04F09086-7655-46EE-82F4-512E3C932A8D}" type="slidenum">
              <a:rPr lang="he-IL" smtClean="0"/>
              <a:t>2</a:t>
            </a:fld>
            <a:endParaRPr lang="he-IL"/>
          </a:p>
        </p:txBody>
      </p:sp>
    </p:spTree>
    <p:extLst>
      <p:ext uri="{BB962C8B-B14F-4D97-AF65-F5344CB8AC3E}">
        <p14:creationId xmlns:p14="http://schemas.microsoft.com/office/powerpoint/2010/main" val="913196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a:xfrm>
            <a:off x="3491880" y="533400"/>
            <a:ext cx="4980388" cy="3111624"/>
          </a:xfrm>
        </p:spPr>
        <p:txBody>
          <a:bodyPr/>
          <a:lstStyle/>
          <a:p>
            <a:pPr algn="ctr"/>
            <a:r>
              <a:rPr lang="en-US" sz="4400" dirty="0"/>
              <a:t>Anonymous Method</a:t>
            </a:r>
            <a:endParaRPr lang="he-IL" dirty="0"/>
          </a:p>
        </p:txBody>
      </p:sp>
      <p:sp>
        <p:nvSpPr>
          <p:cNvPr id="5" name="כותרת משנה 4"/>
          <p:cNvSpPr>
            <a:spLocks noGrp="1"/>
          </p:cNvSpPr>
          <p:nvPr>
            <p:ph type="subTitle" idx="1"/>
          </p:nvPr>
        </p:nvSpPr>
        <p:spPr>
          <a:xfrm>
            <a:off x="3354442" y="3675943"/>
            <a:ext cx="5114778" cy="1101248"/>
          </a:xfrm>
        </p:spPr>
        <p:txBody>
          <a:bodyPr>
            <a:normAutofit/>
          </a:bodyPr>
          <a:lstStyle/>
          <a:p>
            <a:pPr algn="ctr"/>
            <a:r>
              <a:rPr lang="he-IL" sz="3600" dirty="0"/>
              <a:t>מתודה אנונימית</a:t>
            </a:r>
          </a:p>
        </p:txBody>
      </p:sp>
      <p:sp>
        <p:nvSpPr>
          <p:cNvPr id="3" name="Slide Number Placeholder 2"/>
          <p:cNvSpPr>
            <a:spLocks noGrp="1"/>
          </p:cNvSpPr>
          <p:nvPr>
            <p:ph type="sldNum" sz="quarter" idx="12"/>
          </p:nvPr>
        </p:nvSpPr>
        <p:spPr/>
        <p:txBody>
          <a:bodyPr/>
          <a:lstStyle/>
          <a:p>
            <a:fld id="{04F09086-7655-46EE-82F4-512E3C932A8D}" type="slidenum">
              <a:rPr lang="he-IL" smtClean="0"/>
              <a:t>20</a:t>
            </a:fld>
            <a:endParaRPr lang="he-IL"/>
          </a:p>
        </p:txBody>
      </p:sp>
    </p:spTree>
    <p:extLst>
      <p:ext uri="{BB962C8B-B14F-4D97-AF65-F5344CB8AC3E}">
        <p14:creationId xmlns:p14="http://schemas.microsoft.com/office/powerpoint/2010/main" val="46760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1352" y="335016"/>
            <a:ext cx="7239000" cy="698336"/>
          </a:xfrm>
        </p:spPr>
        <p:txBody>
          <a:bodyPr/>
          <a:lstStyle/>
          <a:p>
            <a:pPr algn="ctr"/>
            <a:r>
              <a:rPr lang="he-IL" dirty="0"/>
              <a:t>מהי מתודה/פונקציה בכלל?</a:t>
            </a:r>
          </a:p>
        </p:txBody>
      </p:sp>
      <p:sp>
        <p:nvSpPr>
          <p:cNvPr id="3" name="מציין מיקום תוכן 2"/>
          <p:cNvSpPr>
            <a:spLocks noGrp="1"/>
          </p:cNvSpPr>
          <p:nvPr>
            <p:ph idx="1"/>
          </p:nvPr>
        </p:nvSpPr>
        <p:spPr>
          <a:xfrm>
            <a:off x="457200" y="1609416"/>
            <a:ext cx="7283152" cy="4846320"/>
          </a:xfrm>
        </p:spPr>
        <p:txBody>
          <a:bodyPr>
            <a:normAutofit/>
          </a:bodyPr>
          <a:lstStyle/>
          <a:p>
            <a:endParaRPr lang="en-US" dirty="0"/>
          </a:p>
          <a:p>
            <a:endParaRPr lang="he-IL" dirty="0"/>
          </a:p>
          <a:p>
            <a:pPr algn="just" rtl="0">
              <a:buNone/>
            </a:pPr>
            <a:r>
              <a:rPr lang="en-US" altLang="he-IL" dirty="0" err="1"/>
              <a:t>returnType</a:t>
            </a:r>
            <a:r>
              <a:rPr lang="en-US" altLang="he-IL" dirty="0"/>
              <a:t> </a:t>
            </a:r>
            <a:r>
              <a:rPr lang="en-US" altLang="he-IL" dirty="0" err="1"/>
              <a:t>functionName</a:t>
            </a:r>
            <a:r>
              <a:rPr lang="en-US" altLang="he-IL" dirty="0"/>
              <a:t> (</a:t>
            </a:r>
            <a:r>
              <a:rPr lang="en-US" altLang="he-IL" dirty="0" err="1"/>
              <a:t>parametersList</a:t>
            </a:r>
            <a:r>
              <a:rPr lang="en-US" altLang="he-IL" dirty="0"/>
              <a:t>)</a:t>
            </a:r>
          </a:p>
          <a:p>
            <a:pPr algn="just" rtl="0">
              <a:buNone/>
            </a:pPr>
            <a:r>
              <a:rPr lang="en-US" altLang="he-IL" b="1" dirty="0">
                <a:solidFill>
                  <a:srgbClr val="002060"/>
                </a:solidFill>
              </a:rPr>
              <a:t>{</a:t>
            </a:r>
          </a:p>
          <a:p>
            <a:pPr algn="just" rtl="0">
              <a:buNone/>
            </a:pPr>
            <a:r>
              <a:rPr lang="en-US" altLang="he-IL" b="1" dirty="0">
                <a:solidFill>
                  <a:srgbClr val="002060"/>
                </a:solidFill>
              </a:rPr>
              <a:t>	body;</a:t>
            </a:r>
          </a:p>
          <a:p>
            <a:pPr algn="just" rtl="0">
              <a:buNone/>
            </a:pPr>
            <a:r>
              <a:rPr lang="en-US" altLang="he-IL" b="1" dirty="0">
                <a:solidFill>
                  <a:srgbClr val="002060"/>
                </a:solidFill>
              </a:rPr>
              <a:t>}</a:t>
            </a:r>
          </a:p>
          <a:p>
            <a:endParaRPr lang="he-IL" dirty="0"/>
          </a:p>
        </p:txBody>
      </p:sp>
      <p:sp>
        <p:nvSpPr>
          <p:cNvPr id="4" name="חץ למעלה 3"/>
          <p:cNvSpPr/>
          <p:nvPr/>
        </p:nvSpPr>
        <p:spPr>
          <a:xfrm>
            <a:off x="1763688" y="3068960"/>
            <a:ext cx="3024336" cy="1512168"/>
          </a:xfrm>
          <a:prstGeom prs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rPr>
              <a:t>שם הפונקציה</a:t>
            </a:r>
          </a:p>
          <a:p>
            <a:pPr algn="ctr"/>
            <a:r>
              <a:rPr lang="he-IL" sz="2400" dirty="0">
                <a:solidFill>
                  <a:schemeClr val="tx1"/>
                </a:solidFill>
              </a:rPr>
              <a:t>(מצביע)</a:t>
            </a:r>
          </a:p>
        </p:txBody>
      </p:sp>
      <p:sp>
        <p:nvSpPr>
          <p:cNvPr id="5" name="חץ למטה 4"/>
          <p:cNvSpPr/>
          <p:nvPr/>
        </p:nvSpPr>
        <p:spPr>
          <a:xfrm>
            <a:off x="4211960" y="1628800"/>
            <a:ext cx="2880320" cy="936105"/>
          </a:xfrm>
          <a:prstGeom prst="downArrow">
            <a:avLst/>
          </a:prstGeom>
          <a:solidFill>
            <a:srgbClr val="92D05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rPr>
              <a:t>רשימת</a:t>
            </a:r>
          </a:p>
          <a:p>
            <a:pPr algn="ctr"/>
            <a:r>
              <a:rPr lang="he-IL" sz="2400" dirty="0">
                <a:solidFill>
                  <a:schemeClr val="tx1"/>
                </a:solidFill>
              </a:rPr>
              <a:t>פרמטרים</a:t>
            </a:r>
          </a:p>
        </p:txBody>
      </p:sp>
      <p:sp>
        <p:nvSpPr>
          <p:cNvPr id="6" name="חץ למטה 5"/>
          <p:cNvSpPr/>
          <p:nvPr/>
        </p:nvSpPr>
        <p:spPr>
          <a:xfrm>
            <a:off x="-36512" y="1628801"/>
            <a:ext cx="2376264" cy="936104"/>
          </a:xfrm>
          <a:prstGeom prst="downArrow">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rPr>
              <a:t>טיפוס מוחזר</a:t>
            </a:r>
          </a:p>
        </p:txBody>
      </p:sp>
      <p:sp>
        <p:nvSpPr>
          <p:cNvPr id="7" name="מלבן 6"/>
          <p:cNvSpPr/>
          <p:nvPr/>
        </p:nvSpPr>
        <p:spPr>
          <a:xfrm>
            <a:off x="450460" y="4941168"/>
            <a:ext cx="7272808" cy="57606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2800" dirty="0">
                <a:solidFill>
                  <a:schemeClr val="accent1">
                    <a:lumMod val="75000"/>
                  </a:schemeClr>
                </a:solidFill>
              </a:rPr>
              <a:t>bool </a:t>
            </a:r>
            <a:r>
              <a:rPr lang="en-US" sz="2800" dirty="0" err="1">
                <a:solidFill>
                  <a:schemeClr val="tx1"/>
                </a:solidFill>
              </a:rPr>
              <a:t>IsOdd</a:t>
            </a:r>
            <a:r>
              <a:rPr lang="en-US" sz="2800" dirty="0">
                <a:solidFill>
                  <a:schemeClr val="tx1"/>
                </a:solidFill>
              </a:rPr>
              <a:t> </a:t>
            </a:r>
            <a:r>
              <a:rPr lang="en-US" sz="2800" dirty="0">
                <a:solidFill>
                  <a:srgbClr val="00B050"/>
                </a:solidFill>
              </a:rPr>
              <a:t>(</a:t>
            </a:r>
            <a:r>
              <a:rPr lang="en-US" sz="2800" dirty="0" err="1">
                <a:solidFill>
                  <a:srgbClr val="00B050"/>
                </a:solidFill>
              </a:rPr>
              <a:t>int</a:t>
            </a:r>
            <a:r>
              <a:rPr lang="en-US" sz="2800" dirty="0">
                <a:solidFill>
                  <a:srgbClr val="00B050"/>
                </a:solidFill>
              </a:rPr>
              <a:t> </a:t>
            </a:r>
            <a:r>
              <a:rPr lang="en-US" sz="2800" dirty="0" err="1">
                <a:solidFill>
                  <a:srgbClr val="00B050"/>
                </a:solidFill>
              </a:rPr>
              <a:t>i</a:t>
            </a:r>
            <a:r>
              <a:rPr lang="en-US" sz="2800" dirty="0">
                <a:solidFill>
                  <a:srgbClr val="00B050"/>
                </a:solidFill>
              </a:rPr>
              <a:t>) </a:t>
            </a:r>
            <a:r>
              <a:rPr lang="en-US" sz="2800" dirty="0">
                <a:solidFill>
                  <a:schemeClr val="tx1"/>
                </a:solidFill>
              </a:rPr>
              <a:t>{ return ((i%2)==1); }</a:t>
            </a:r>
            <a:endParaRPr lang="he-IL" sz="2800" dirty="0">
              <a:solidFill>
                <a:schemeClr val="tx1"/>
              </a:solidFill>
            </a:endParaRPr>
          </a:p>
        </p:txBody>
      </p:sp>
      <p:sp>
        <p:nvSpPr>
          <p:cNvPr id="8" name="מלבן 7"/>
          <p:cNvSpPr/>
          <p:nvPr/>
        </p:nvSpPr>
        <p:spPr>
          <a:xfrm>
            <a:off x="395536" y="5733256"/>
            <a:ext cx="7382657" cy="57606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2800" dirty="0">
                <a:solidFill>
                  <a:schemeClr val="accent1">
                    <a:lumMod val="75000"/>
                  </a:schemeClr>
                </a:solidFill>
              </a:rPr>
              <a:t>void</a:t>
            </a:r>
            <a:r>
              <a:rPr lang="en-US" sz="2800" dirty="0">
                <a:solidFill>
                  <a:schemeClr val="tx1"/>
                </a:solidFill>
              </a:rPr>
              <a:t> </a:t>
            </a:r>
            <a:r>
              <a:rPr lang="en-US" sz="2800" dirty="0" err="1">
                <a:solidFill>
                  <a:schemeClr val="tx1"/>
                </a:solidFill>
              </a:rPr>
              <a:t>helloToYou</a:t>
            </a:r>
            <a:r>
              <a:rPr lang="en-US" sz="2800" dirty="0">
                <a:solidFill>
                  <a:srgbClr val="00B050"/>
                </a:solidFill>
              </a:rPr>
              <a:t>()</a:t>
            </a:r>
            <a:r>
              <a:rPr lang="en-US" sz="2800" dirty="0">
                <a:solidFill>
                  <a:schemeClr val="tx1"/>
                </a:solidFill>
              </a:rPr>
              <a:t>{</a:t>
            </a:r>
            <a:r>
              <a:rPr lang="en-US" sz="2800" dirty="0" err="1">
                <a:solidFill>
                  <a:schemeClr val="tx1"/>
                </a:solidFill>
              </a:rPr>
              <a:t>cout</a:t>
            </a:r>
            <a:r>
              <a:rPr lang="en-US" sz="2800" dirty="0">
                <a:solidFill>
                  <a:schemeClr val="tx1"/>
                </a:solidFill>
              </a:rPr>
              <a:t>&lt;&lt;"hello to you”;}</a:t>
            </a:r>
            <a:endParaRPr lang="he-IL" sz="2800" dirty="0">
              <a:solidFill>
                <a:schemeClr val="tx1"/>
              </a:solidFill>
            </a:endParaRPr>
          </a:p>
        </p:txBody>
      </p:sp>
      <p:sp>
        <p:nvSpPr>
          <p:cNvPr id="10" name="Slide Number Placeholder 9"/>
          <p:cNvSpPr>
            <a:spLocks noGrp="1"/>
          </p:cNvSpPr>
          <p:nvPr>
            <p:ph type="sldNum" sz="quarter" idx="12"/>
          </p:nvPr>
        </p:nvSpPr>
        <p:spPr/>
        <p:txBody>
          <a:bodyPr/>
          <a:lstStyle/>
          <a:p>
            <a:fld id="{04F09086-7655-46EE-82F4-512E3C932A8D}" type="slidenum">
              <a:rPr lang="he-IL" smtClean="0"/>
              <a:t>21</a:t>
            </a:fld>
            <a:endParaRPr lang="he-IL"/>
          </a:p>
        </p:txBody>
      </p:sp>
    </p:spTree>
    <p:extLst>
      <p:ext uri="{BB962C8B-B14F-4D97-AF65-F5344CB8AC3E}">
        <p14:creationId xmlns:p14="http://schemas.microsoft.com/office/powerpoint/2010/main" val="74508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116632"/>
            <a:ext cx="7239000" cy="698336"/>
          </a:xfrm>
        </p:spPr>
        <p:txBody>
          <a:bodyPr/>
          <a:lstStyle/>
          <a:p>
            <a:pPr algn="ctr"/>
            <a:r>
              <a:rPr lang="he-IL" dirty="0"/>
              <a:t>מתודה אנונימית</a:t>
            </a:r>
          </a:p>
        </p:txBody>
      </p:sp>
      <p:sp>
        <p:nvSpPr>
          <p:cNvPr id="3" name="מציין מיקום תוכן 2"/>
          <p:cNvSpPr>
            <a:spLocks noGrp="1"/>
          </p:cNvSpPr>
          <p:nvPr>
            <p:ph idx="1"/>
          </p:nvPr>
        </p:nvSpPr>
        <p:spPr>
          <a:xfrm>
            <a:off x="395536" y="914682"/>
            <a:ext cx="7527032" cy="5664166"/>
          </a:xfrm>
        </p:spPr>
        <p:txBody>
          <a:bodyPr>
            <a:normAutofit lnSpcReduction="10000"/>
          </a:bodyPr>
          <a:lstStyle/>
          <a:p>
            <a:pPr marL="0" indent="0">
              <a:buNone/>
            </a:pPr>
            <a:r>
              <a:rPr lang="he-IL" sz="2000" b="1" dirty="0"/>
              <a:t>מתודה אנונימית היא מתודה</a:t>
            </a:r>
            <a:r>
              <a:rPr lang="he-IL" sz="2000" dirty="0"/>
              <a:t> </a:t>
            </a:r>
            <a:r>
              <a:rPr lang="he-IL" sz="2000" b="1" dirty="0"/>
              <a:t>ללא שם, שנעשה בה שימוש במקום שבו הוגדרה בלבד </a:t>
            </a:r>
            <a:endParaRPr lang="he-IL" sz="2000" dirty="0"/>
          </a:p>
          <a:p>
            <a:pPr marL="0" indent="0">
              <a:buNone/>
            </a:pPr>
            <a:r>
              <a:rPr lang="he-IL" sz="2000" dirty="0"/>
              <a:t>למשל:</a:t>
            </a:r>
          </a:p>
          <a:p>
            <a:pPr marL="0" indent="0" algn="l" rtl="0">
              <a:buNone/>
            </a:pPr>
            <a:r>
              <a:rPr lang="en-US" sz="1800" dirty="0"/>
              <a:t>List&lt;int&gt; list4 = </a:t>
            </a:r>
            <a:r>
              <a:rPr lang="en-US" sz="1800" dirty="0" err="1"/>
              <a:t>list.</a:t>
            </a:r>
            <a:r>
              <a:rPr lang="en-US" sz="1800" b="1" dirty="0" err="1"/>
              <a:t>FindAll</a:t>
            </a:r>
            <a:r>
              <a:rPr lang="en-US" sz="1800" dirty="0"/>
              <a:t> (</a:t>
            </a:r>
            <a:r>
              <a:rPr lang="en-US" sz="1800" dirty="0">
                <a:solidFill>
                  <a:srgbClr val="FF0000"/>
                </a:solidFill>
              </a:rPr>
              <a:t>delegate</a:t>
            </a:r>
            <a:r>
              <a:rPr lang="en-US" sz="1800" dirty="0"/>
              <a:t> (int x) { return x % 2 == 0;}); </a:t>
            </a:r>
          </a:p>
          <a:p>
            <a:pPr marL="0" indent="0" algn="r">
              <a:buNone/>
            </a:pPr>
            <a:endParaRPr lang="he-IL" sz="1800" dirty="0"/>
          </a:p>
          <a:p>
            <a:pPr marL="0" indent="0" algn="r">
              <a:buNone/>
            </a:pPr>
            <a:r>
              <a:rPr lang="he-IL" sz="2000" dirty="0"/>
              <a:t>שלחנו ל </a:t>
            </a:r>
            <a:r>
              <a:rPr lang="en-US" sz="2000" dirty="0" err="1"/>
              <a:t>FindAll</a:t>
            </a:r>
            <a:r>
              <a:rPr lang="he-IL" sz="2000" dirty="0"/>
              <a:t> מתודה ללא שם, שמקבלת </a:t>
            </a:r>
            <a:r>
              <a:rPr lang="en-US" sz="2000" dirty="0" err="1"/>
              <a:t>int</a:t>
            </a:r>
            <a:r>
              <a:rPr lang="he-IL" sz="2000" dirty="0"/>
              <a:t> ומחזירה </a:t>
            </a:r>
            <a:r>
              <a:rPr lang="en-US" sz="2000" dirty="0"/>
              <a:t>bool</a:t>
            </a:r>
            <a:endParaRPr lang="he-IL" sz="2000" dirty="0"/>
          </a:p>
          <a:p>
            <a:pPr lvl="1"/>
            <a:r>
              <a:rPr lang="he-IL" sz="1800" dirty="0"/>
              <a:t>חסכנו את ההגדרה של מתודה נפרדת עם שם</a:t>
            </a:r>
          </a:p>
          <a:p>
            <a:pPr lvl="1"/>
            <a:r>
              <a:rPr lang="he-IL" sz="1800" dirty="0"/>
              <a:t>חסכנו את הגדרת טיפוס החזרה של המתודה	</a:t>
            </a:r>
          </a:p>
          <a:p>
            <a:endParaRPr lang="he-IL" sz="2000" dirty="0"/>
          </a:p>
          <a:p>
            <a:pPr marL="0" indent="0" algn="r">
              <a:buNone/>
            </a:pPr>
            <a:r>
              <a:rPr lang="he-IL" sz="2000" dirty="0"/>
              <a:t>עם התפתחות הגרסאות:</a:t>
            </a:r>
          </a:p>
          <a:p>
            <a:pPr lvl="1"/>
            <a:r>
              <a:rPr lang="he-IL" sz="1800" dirty="0"/>
              <a:t>נחסך גם הגדרת הטיפוס של הארגומטים</a:t>
            </a:r>
          </a:p>
          <a:p>
            <a:pPr lvl="1"/>
            <a:r>
              <a:rPr lang="he-IL" sz="1800" dirty="0"/>
              <a:t>וכן נחסכה המילה </a:t>
            </a:r>
            <a:r>
              <a:rPr lang="en-US" sz="1800" dirty="0"/>
              <a:t>delegate</a:t>
            </a:r>
            <a:endParaRPr lang="he-IL" sz="1800" dirty="0"/>
          </a:p>
          <a:p>
            <a:pPr marL="0" indent="0">
              <a:buNone/>
            </a:pPr>
            <a:endParaRPr lang="he-IL" sz="2000" dirty="0"/>
          </a:p>
          <a:p>
            <a:pPr marL="0" indent="0">
              <a:buNone/>
            </a:pPr>
            <a:r>
              <a:rPr lang="he-IL" sz="2000" b="1" dirty="0"/>
              <a:t>וכך הגענו לשימוש בביטויי למבדה:</a:t>
            </a:r>
          </a:p>
          <a:p>
            <a:pPr marL="0" indent="0">
              <a:buNone/>
            </a:pPr>
            <a:r>
              <a:rPr lang="he-IL" sz="2000" dirty="0"/>
              <a:t>למשל:</a:t>
            </a:r>
          </a:p>
          <a:p>
            <a:pPr marL="0" indent="0" algn="ctr" rtl="0">
              <a:buNone/>
            </a:pPr>
            <a:r>
              <a:rPr lang="en-US" sz="2000" b="1" dirty="0"/>
              <a:t>List&lt;int&gt; list4 = </a:t>
            </a:r>
            <a:r>
              <a:rPr lang="en-US" sz="2000" b="1" dirty="0" err="1"/>
              <a:t>list.FindAll</a:t>
            </a:r>
            <a:r>
              <a:rPr lang="en-US" sz="2000" b="1" dirty="0"/>
              <a:t> ( x =&gt; x % 2 == 0 ); </a:t>
            </a:r>
          </a:p>
          <a:p>
            <a:pPr marL="0" indent="0">
              <a:buNone/>
            </a:pPr>
            <a:endParaRPr lang="he-IL" sz="2000" dirty="0"/>
          </a:p>
          <a:p>
            <a:pPr marL="0" indent="0">
              <a:buNone/>
            </a:pPr>
            <a:endParaRPr lang="en-US" sz="2000" dirty="0"/>
          </a:p>
        </p:txBody>
      </p:sp>
      <p:sp>
        <p:nvSpPr>
          <p:cNvPr id="5" name="Slide Number Placeholder 4"/>
          <p:cNvSpPr>
            <a:spLocks noGrp="1"/>
          </p:cNvSpPr>
          <p:nvPr>
            <p:ph type="sldNum" sz="quarter" idx="12"/>
          </p:nvPr>
        </p:nvSpPr>
        <p:spPr/>
        <p:txBody>
          <a:bodyPr/>
          <a:lstStyle/>
          <a:p>
            <a:fld id="{04F09086-7655-46EE-82F4-512E3C932A8D}" type="slidenum">
              <a:rPr lang="he-IL" smtClean="0"/>
              <a:t>22</a:t>
            </a:fld>
            <a:endParaRPr lang="he-IL"/>
          </a:p>
        </p:txBody>
      </p:sp>
    </p:spTree>
    <p:extLst>
      <p:ext uri="{BB962C8B-B14F-4D97-AF65-F5344CB8AC3E}">
        <p14:creationId xmlns:p14="http://schemas.microsoft.com/office/powerpoint/2010/main" val="1588460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323496"/>
            <a:ext cx="7239000" cy="648112"/>
          </a:xfrm>
        </p:spPr>
        <p:txBody>
          <a:bodyPr>
            <a:normAutofit fontScale="90000"/>
          </a:bodyPr>
          <a:lstStyle/>
          <a:p>
            <a:pPr algn="ctr"/>
            <a:r>
              <a:rPr lang="he-IL" dirty="0"/>
              <a:t>ביטויי למבדה </a:t>
            </a:r>
            <a:r>
              <a:rPr lang="en-US" dirty="0"/>
              <a:t>Lambda </a:t>
            </a:r>
            <a:r>
              <a:rPr lang="en-US" dirty="0" err="1"/>
              <a:t>ExpressionS</a:t>
            </a:r>
            <a:endParaRPr lang="he-IL" dirty="0"/>
          </a:p>
        </p:txBody>
      </p:sp>
      <p:sp>
        <p:nvSpPr>
          <p:cNvPr id="3" name="מציין מיקום תוכן 2"/>
          <p:cNvSpPr>
            <a:spLocks noGrp="1"/>
          </p:cNvSpPr>
          <p:nvPr>
            <p:ph idx="1"/>
          </p:nvPr>
        </p:nvSpPr>
        <p:spPr>
          <a:xfrm>
            <a:off x="539552" y="1340768"/>
            <a:ext cx="7239000" cy="4846320"/>
          </a:xfrm>
        </p:spPr>
        <p:txBody>
          <a:bodyPr/>
          <a:lstStyle/>
          <a:p>
            <a:r>
              <a:rPr lang="he-IL" dirty="0"/>
              <a:t>ביטויי למבדה הם דרך לכתיבת מתודות ללא שם, שנעשה בהן שימוש במקום שבו הוגדרו בלבד. </a:t>
            </a:r>
          </a:p>
          <a:p>
            <a:r>
              <a:rPr lang="he-IL" dirty="0"/>
              <a:t>במקום בו נדרש מצביע למתודה, ניתן להשתמש לחילופין בביטוי למבדה.</a:t>
            </a:r>
          </a:p>
          <a:p>
            <a:endParaRPr lang="he-IL" dirty="0"/>
          </a:p>
          <a:p>
            <a:r>
              <a:rPr lang="he-IL" b="1" dirty="0"/>
              <a:t>כך נראה ביטוי למבדה:</a:t>
            </a:r>
          </a:p>
          <a:p>
            <a:endParaRPr lang="he-IL" b="1" dirty="0"/>
          </a:p>
          <a:p>
            <a:endParaRPr lang="en-US" dirty="0"/>
          </a:p>
          <a:p>
            <a:pPr marL="0" indent="0" algn="l">
              <a:buNone/>
            </a:pPr>
            <a:r>
              <a:rPr lang="en-US" b="1" dirty="0"/>
              <a:t>(parameter list)=&gt; </a:t>
            </a:r>
            <a:r>
              <a:rPr lang="en-US" b="1" dirty="0">
                <a:solidFill>
                  <a:srgbClr val="002060"/>
                </a:solidFill>
              </a:rPr>
              <a:t>body; </a:t>
            </a:r>
            <a:endParaRPr lang="en-US" dirty="0">
              <a:solidFill>
                <a:srgbClr val="002060"/>
              </a:solidFill>
            </a:endParaRPr>
          </a:p>
          <a:p>
            <a:endParaRPr lang="en-US" dirty="0"/>
          </a:p>
          <a:p>
            <a:endParaRPr lang="he-IL" dirty="0"/>
          </a:p>
        </p:txBody>
      </p:sp>
      <p:sp>
        <p:nvSpPr>
          <p:cNvPr id="5" name="חץ למטה 4"/>
          <p:cNvSpPr/>
          <p:nvPr/>
        </p:nvSpPr>
        <p:spPr>
          <a:xfrm>
            <a:off x="323528" y="4005064"/>
            <a:ext cx="2880320" cy="936105"/>
          </a:xfrm>
          <a:prstGeom prst="downArrow">
            <a:avLst/>
          </a:prstGeom>
          <a:solidFill>
            <a:srgbClr val="92D05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rPr>
              <a:t>רשימת</a:t>
            </a:r>
          </a:p>
          <a:p>
            <a:pPr algn="ctr"/>
            <a:r>
              <a:rPr lang="he-IL" sz="2400" dirty="0">
                <a:solidFill>
                  <a:schemeClr val="tx1"/>
                </a:solidFill>
              </a:rPr>
              <a:t>פרמטרים</a:t>
            </a:r>
          </a:p>
        </p:txBody>
      </p:sp>
      <p:sp>
        <p:nvSpPr>
          <p:cNvPr id="6" name="Slide Number Placeholder 5"/>
          <p:cNvSpPr>
            <a:spLocks noGrp="1"/>
          </p:cNvSpPr>
          <p:nvPr>
            <p:ph type="sldNum" sz="quarter" idx="12"/>
          </p:nvPr>
        </p:nvSpPr>
        <p:spPr/>
        <p:txBody>
          <a:bodyPr/>
          <a:lstStyle/>
          <a:p>
            <a:fld id="{04F09086-7655-46EE-82F4-512E3C932A8D}" type="slidenum">
              <a:rPr lang="he-IL" smtClean="0"/>
              <a:t>23</a:t>
            </a:fld>
            <a:endParaRPr lang="he-IL"/>
          </a:p>
        </p:txBody>
      </p:sp>
    </p:spTree>
    <p:extLst>
      <p:ext uri="{BB962C8B-B14F-4D97-AF65-F5344CB8AC3E}">
        <p14:creationId xmlns:p14="http://schemas.microsoft.com/office/powerpoint/2010/main" val="163746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60648"/>
            <a:ext cx="7239000" cy="698336"/>
          </a:xfrm>
        </p:spPr>
        <p:txBody>
          <a:bodyPr/>
          <a:lstStyle/>
          <a:p>
            <a:pPr algn="ctr"/>
            <a:r>
              <a:rPr lang="he-IL" dirty="0"/>
              <a:t>מקרים מיוחדים של ביטוי למבדה</a:t>
            </a:r>
          </a:p>
        </p:txBody>
      </p:sp>
      <p:sp>
        <p:nvSpPr>
          <p:cNvPr id="3" name="מציין מיקום תוכן 2"/>
          <p:cNvSpPr>
            <a:spLocks noGrp="1"/>
          </p:cNvSpPr>
          <p:nvPr>
            <p:ph idx="1"/>
          </p:nvPr>
        </p:nvSpPr>
        <p:spPr>
          <a:xfrm>
            <a:off x="539552" y="1196752"/>
            <a:ext cx="7560840" cy="4846320"/>
          </a:xfrm>
        </p:spPr>
        <p:txBody>
          <a:bodyPr/>
          <a:lstStyle/>
          <a:p>
            <a:r>
              <a:rPr lang="he-IL" dirty="0"/>
              <a:t>אם אין פרמטרים למתודה</a:t>
            </a:r>
          </a:p>
          <a:p>
            <a:pPr lvl="1"/>
            <a:r>
              <a:rPr lang="he-IL" dirty="0"/>
              <a:t>נשתמש בסוגריים ריקות</a:t>
            </a:r>
          </a:p>
          <a:p>
            <a:pPr lvl="1" algn="l" rtl="0"/>
            <a:r>
              <a:rPr lang="en-US" b="1" dirty="0" err="1"/>
              <a:t>SomeDelegate</a:t>
            </a:r>
            <a:r>
              <a:rPr lang="en-US" b="1" dirty="0"/>
              <a:t> </a:t>
            </a:r>
            <a:r>
              <a:rPr lang="en-US" b="1" dirty="0" err="1"/>
              <a:t>MyDelegate</a:t>
            </a:r>
            <a:r>
              <a:rPr lang="en-US" b="1" dirty="0"/>
              <a:t> = </a:t>
            </a:r>
            <a:br>
              <a:rPr lang="en-US" b="1" dirty="0"/>
            </a:br>
            <a:r>
              <a:rPr lang="en-US" b="1" dirty="0"/>
              <a:t>			() =&gt; "Best performance!";</a:t>
            </a:r>
          </a:p>
          <a:p>
            <a:pPr lvl="1"/>
            <a:endParaRPr lang="en-US" dirty="0"/>
          </a:p>
          <a:p>
            <a:r>
              <a:rPr lang="he-IL" dirty="0"/>
              <a:t>אם הקוד קצת יותר מורכב</a:t>
            </a:r>
          </a:p>
          <a:p>
            <a:pPr lvl="1"/>
            <a:r>
              <a:rPr lang="he-IL" dirty="0"/>
              <a:t>נשתמש בצומדיים {}</a:t>
            </a:r>
          </a:p>
          <a:p>
            <a:pPr lvl="1"/>
            <a:r>
              <a:rPr lang="he-IL" dirty="0"/>
              <a:t>נשתמש ב</a:t>
            </a:r>
            <a:r>
              <a:rPr lang="en-US" dirty="0"/>
              <a:t>return</a:t>
            </a:r>
            <a:endParaRPr lang="he-IL" dirty="0"/>
          </a:p>
          <a:p>
            <a:pPr lvl="1" algn="l" rtl="0"/>
            <a:r>
              <a:rPr lang="en-US" b="1" dirty="0" err="1"/>
              <a:t>SomeDelegate</a:t>
            </a:r>
            <a:r>
              <a:rPr lang="en-US" b="1" dirty="0"/>
              <a:t> </a:t>
            </a:r>
            <a:r>
              <a:rPr lang="en-US" b="1" dirty="0" err="1"/>
              <a:t>MyDelegate</a:t>
            </a:r>
            <a:r>
              <a:rPr lang="en-US" b="1" dirty="0"/>
              <a:t> =</a:t>
            </a:r>
            <a:br>
              <a:rPr lang="en-US" b="1" dirty="0"/>
            </a:br>
            <a:r>
              <a:rPr lang="en-US" b="1" dirty="0"/>
              <a:t>		 (x, y) =&gt; { x += 13; return y &lt;= 1000; };</a:t>
            </a:r>
          </a:p>
          <a:p>
            <a:pPr lvl="1"/>
            <a:endParaRPr lang="he-IL" dirty="0"/>
          </a:p>
          <a:p>
            <a:pPr lvl="1"/>
            <a:endParaRPr lang="he-IL" dirty="0"/>
          </a:p>
        </p:txBody>
      </p:sp>
    </p:spTree>
    <p:extLst>
      <p:ext uri="{BB962C8B-B14F-4D97-AF65-F5344CB8AC3E}">
        <p14:creationId xmlns:p14="http://schemas.microsoft.com/office/powerpoint/2010/main" val="1546548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188640"/>
            <a:ext cx="7239000" cy="662303"/>
          </a:xfrm>
        </p:spPr>
        <p:txBody>
          <a:bodyPr>
            <a:normAutofit/>
          </a:bodyPr>
          <a:lstStyle/>
          <a:p>
            <a:pPr algn="ctr"/>
            <a:r>
              <a:rPr lang="he-IL" dirty="0"/>
              <a:t>שימוש בביטויי למבדה</a:t>
            </a:r>
          </a:p>
        </p:txBody>
      </p:sp>
      <p:sp>
        <p:nvSpPr>
          <p:cNvPr id="3" name="מציין מיקום תוכן 2"/>
          <p:cNvSpPr>
            <a:spLocks noGrp="1"/>
          </p:cNvSpPr>
          <p:nvPr>
            <p:ph idx="1"/>
          </p:nvPr>
        </p:nvSpPr>
        <p:spPr>
          <a:xfrm>
            <a:off x="323528" y="1052736"/>
            <a:ext cx="7383016" cy="5278326"/>
          </a:xfrm>
        </p:spPr>
        <p:txBody>
          <a:bodyPr>
            <a:noAutofit/>
          </a:bodyPr>
          <a:lstStyle/>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List&lt;</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list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List&lt;</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 15, 34, 25,  11 };</a:t>
            </a: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List&lt;</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list3 =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list.FindAll</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x =&gt; x % 5 == 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en-US" sz="2000" dirty="0"/>
          </a:p>
          <a:p>
            <a:pPr marL="0" indent="0">
              <a:buNone/>
            </a:pPr>
            <a:r>
              <a:rPr lang="he-IL" sz="2000" b="1" dirty="0"/>
              <a:t>דוגמא עם 2 פרמטרים:</a:t>
            </a:r>
          </a:p>
          <a:p>
            <a:pPr marL="0" indent="0">
              <a:buNone/>
            </a:pPr>
            <a:endParaRPr lang="en-US" sz="2000" b="1" dirty="0"/>
          </a:p>
          <a:p>
            <a:pPr marL="0" marR="0" indent="0" algn="l" rtl="0">
              <a:lnSpc>
                <a:spcPct val="107000"/>
              </a:lnSpc>
              <a:spcBef>
                <a:spcPts val="0"/>
              </a:spcBef>
              <a:spcAft>
                <a:spcPts val="0"/>
              </a:spcAft>
              <a:buNone/>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delegate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someDelegate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someDelegate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myDelegate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(x, y) =&gt; x + y;</a:t>
            </a:r>
            <a:endParaRPr lang="en-US" sz="2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myDelegate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(1, 1));</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he-IL" sz="2000" b="1" dirty="0"/>
          </a:p>
        </p:txBody>
      </p:sp>
      <p:sp>
        <p:nvSpPr>
          <p:cNvPr id="8" name="Slide Number Placeholder 7"/>
          <p:cNvSpPr>
            <a:spLocks noGrp="1"/>
          </p:cNvSpPr>
          <p:nvPr>
            <p:ph type="sldNum" sz="quarter" idx="12"/>
          </p:nvPr>
        </p:nvSpPr>
        <p:spPr/>
        <p:txBody>
          <a:bodyPr/>
          <a:lstStyle/>
          <a:p>
            <a:fld id="{04F09086-7655-46EE-82F4-512E3C932A8D}" type="slidenum">
              <a:rPr lang="he-IL" smtClean="0"/>
              <a:t>25</a:t>
            </a:fld>
            <a:endParaRPr lang="he-IL"/>
          </a:p>
        </p:txBody>
      </p:sp>
    </p:spTree>
    <p:extLst>
      <p:ext uri="{BB962C8B-B14F-4D97-AF65-F5344CB8AC3E}">
        <p14:creationId xmlns:p14="http://schemas.microsoft.com/office/powerpoint/2010/main" val="33173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232F-93D2-4E4C-B129-7B3504335CB4}"/>
              </a:ext>
            </a:extLst>
          </p:cNvPr>
          <p:cNvSpPr>
            <a:spLocks noGrp="1"/>
          </p:cNvSpPr>
          <p:nvPr>
            <p:ph type="title"/>
          </p:nvPr>
        </p:nvSpPr>
        <p:spPr>
          <a:xfrm>
            <a:off x="539552" y="116632"/>
            <a:ext cx="7239000" cy="626328"/>
          </a:xfrm>
        </p:spPr>
        <p:txBody>
          <a:bodyPr>
            <a:normAutofit/>
          </a:bodyPr>
          <a:lstStyle/>
          <a:p>
            <a:pPr algn="ctr"/>
            <a:r>
              <a:rPr lang="he-IL" sz="3200" dirty="0"/>
              <a:t>דוגמא עם המחלקה </a:t>
            </a:r>
            <a:r>
              <a:rPr lang="en-US" sz="3200" dirty="0"/>
              <a:t>Person</a:t>
            </a:r>
          </a:p>
        </p:txBody>
      </p:sp>
      <p:sp>
        <p:nvSpPr>
          <p:cNvPr id="4" name="Slide Number Placeholder 3">
            <a:extLst>
              <a:ext uri="{FF2B5EF4-FFF2-40B4-BE49-F238E27FC236}">
                <a16:creationId xmlns:a16="http://schemas.microsoft.com/office/drawing/2014/main" id="{A2ECC3CB-F801-45F7-8F53-37CC3B99B6D2}"/>
              </a:ext>
            </a:extLst>
          </p:cNvPr>
          <p:cNvSpPr>
            <a:spLocks noGrp="1"/>
          </p:cNvSpPr>
          <p:nvPr>
            <p:ph type="sldNum" sz="quarter" idx="12"/>
          </p:nvPr>
        </p:nvSpPr>
        <p:spPr/>
        <p:txBody>
          <a:bodyPr/>
          <a:lstStyle/>
          <a:p>
            <a:fld id="{04F09086-7655-46EE-82F4-512E3C932A8D}" type="slidenum">
              <a:rPr lang="he-IL" smtClean="0"/>
              <a:t>26</a:t>
            </a:fld>
            <a:endParaRPr lang="he-IL"/>
          </a:p>
        </p:txBody>
      </p:sp>
      <p:sp>
        <p:nvSpPr>
          <p:cNvPr id="6" name="TextBox 5">
            <a:extLst>
              <a:ext uri="{FF2B5EF4-FFF2-40B4-BE49-F238E27FC236}">
                <a16:creationId xmlns:a16="http://schemas.microsoft.com/office/drawing/2014/main" id="{776C1C10-80D4-461D-9875-DA97799A6238}"/>
              </a:ext>
            </a:extLst>
          </p:cNvPr>
          <p:cNvSpPr txBox="1"/>
          <p:nvPr/>
        </p:nvSpPr>
        <p:spPr>
          <a:xfrm>
            <a:off x="539552" y="1156968"/>
            <a:ext cx="8208912" cy="4975849"/>
          </a:xfrm>
          <a:prstGeom prst="rect">
            <a:avLst/>
          </a:prstGeom>
          <a:noFill/>
        </p:spPr>
        <p:txBody>
          <a:bodyPr wrap="square">
            <a:spAutoFit/>
          </a:bodyPr>
          <a:lstStyle/>
          <a:p>
            <a:pPr algn="l" rtl="0">
              <a:lnSpc>
                <a:spcPct val="107000"/>
              </a:lnSpc>
              <a:spcAft>
                <a:spcPts val="800"/>
              </a:spcAft>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Person {//...}</a:t>
            </a:r>
          </a:p>
          <a:p>
            <a:pPr algn="l" rtl="0">
              <a:lnSpc>
                <a:spcPct val="107000"/>
              </a:lnSpc>
              <a:spcAft>
                <a:spcPts val="800"/>
              </a:spcAft>
            </a:pPr>
            <a:endParaRPr lang="he-IL"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spcAft>
                <a:spcPts val="800"/>
              </a:spcAft>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bool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(Person 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p.Married</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else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he-IL"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List&lt;Person&gt; ls2 =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personList.FindAll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func</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he-IL"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לא אנונמית</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List&lt;Person&gt; ls1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personList.FindAll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spcAft>
                <a:spcPts val="80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delegate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(Person p)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p.Married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rPr>
              <a:t>מתודה אנונימית</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List&lt;Person&gt; ls =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personList.FindAll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=&gt;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p.Married</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he-IL"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ביטוי למבדה</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4321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p:txBody>
          <a:bodyPr/>
          <a:lstStyle/>
          <a:p>
            <a:pPr algn="ctr"/>
            <a:r>
              <a:rPr lang="en-US" dirty="0"/>
              <a:t>EVENTS</a:t>
            </a:r>
            <a:endParaRPr lang="he-IL" dirty="0"/>
          </a:p>
        </p:txBody>
      </p:sp>
      <p:sp>
        <p:nvSpPr>
          <p:cNvPr id="5" name="כותרת משנה 4"/>
          <p:cNvSpPr>
            <a:spLocks noGrp="1"/>
          </p:cNvSpPr>
          <p:nvPr>
            <p:ph type="subTitle" idx="1"/>
          </p:nvPr>
        </p:nvSpPr>
        <p:spPr/>
        <p:txBody>
          <a:bodyPr>
            <a:normAutofit/>
          </a:bodyPr>
          <a:lstStyle/>
          <a:p>
            <a:pPr algn="ctr"/>
            <a:r>
              <a:rPr lang="he-IL" sz="6000" dirty="0"/>
              <a:t>אירועים</a:t>
            </a:r>
          </a:p>
        </p:txBody>
      </p:sp>
      <p:sp>
        <p:nvSpPr>
          <p:cNvPr id="3" name="Slide Number Placeholder 2"/>
          <p:cNvSpPr>
            <a:spLocks noGrp="1"/>
          </p:cNvSpPr>
          <p:nvPr>
            <p:ph type="sldNum" sz="quarter" idx="12"/>
          </p:nvPr>
        </p:nvSpPr>
        <p:spPr/>
        <p:txBody>
          <a:bodyPr/>
          <a:lstStyle/>
          <a:p>
            <a:fld id="{04F09086-7655-46EE-82F4-512E3C932A8D}" type="slidenum">
              <a:rPr lang="he-IL" smtClean="0"/>
              <a:t>27</a:t>
            </a:fld>
            <a:endParaRPr lang="he-IL"/>
          </a:p>
        </p:txBody>
      </p:sp>
    </p:spTree>
    <p:extLst>
      <p:ext uri="{BB962C8B-B14F-4D97-AF65-F5344CB8AC3E}">
        <p14:creationId xmlns:p14="http://schemas.microsoft.com/office/powerpoint/2010/main" val="165066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84063" y="260648"/>
            <a:ext cx="7239000" cy="770344"/>
          </a:xfrm>
        </p:spPr>
        <p:txBody>
          <a:bodyPr/>
          <a:lstStyle/>
          <a:p>
            <a:pPr algn="ctr"/>
            <a:r>
              <a:rPr lang="he-IL" dirty="0"/>
              <a:t>מהו אירוע </a:t>
            </a:r>
            <a:r>
              <a:rPr lang="en-US" dirty="0"/>
              <a:t>(event)</a:t>
            </a:r>
            <a:r>
              <a:rPr lang="he-IL" dirty="0"/>
              <a:t>?</a:t>
            </a:r>
          </a:p>
        </p:txBody>
      </p:sp>
      <p:sp>
        <p:nvSpPr>
          <p:cNvPr id="3" name="מציין מיקום תוכן 2"/>
          <p:cNvSpPr>
            <a:spLocks noGrp="1"/>
          </p:cNvSpPr>
          <p:nvPr>
            <p:ph idx="1"/>
          </p:nvPr>
        </p:nvSpPr>
        <p:spPr>
          <a:xfrm>
            <a:off x="611560" y="1268760"/>
            <a:ext cx="7183511" cy="4752528"/>
          </a:xfrm>
        </p:spPr>
        <p:txBody>
          <a:bodyPr>
            <a:normAutofit/>
          </a:bodyPr>
          <a:lstStyle/>
          <a:p>
            <a:pPr marL="0" indent="0">
              <a:buNone/>
            </a:pPr>
            <a:r>
              <a:rPr lang="he-IL" sz="2000" b="1" dirty="0"/>
              <a:t>לדוגמא:</a:t>
            </a:r>
          </a:p>
          <a:p>
            <a:pPr marL="0" indent="0">
              <a:buNone/>
            </a:pPr>
            <a:endParaRPr lang="he-IL" sz="2000" b="1" dirty="0"/>
          </a:p>
          <a:p>
            <a:r>
              <a:rPr lang="he-IL" sz="2000" dirty="0"/>
              <a:t>תכנית מבצעת אתחול </a:t>
            </a:r>
            <a:r>
              <a:rPr lang="he-IL" sz="2000" b="1" dirty="0"/>
              <a:t>ומחכה לפעולה </a:t>
            </a:r>
            <a:r>
              <a:rPr lang="he-IL" sz="2000" dirty="0"/>
              <a:t>מהמשתמש (לחיצה על עכבר, על מקש, בחירת תפריט וכו')</a:t>
            </a:r>
          </a:p>
          <a:p>
            <a:r>
              <a:rPr lang="he-IL" sz="2000" b="1" dirty="0"/>
              <a:t>כשהפעולה מתרחשת </a:t>
            </a:r>
            <a:r>
              <a:rPr lang="he-IL" sz="2000" dirty="0"/>
              <a:t>ע"י המשתמש, היא גורמת </a:t>
            </a:r>
            <a:r>
              <a:rPr lang="he-IL" sz="2000" b="1" dirty="0"/>
              <a:t>לשליחת הודעה לתכנית</a:t>
            </a:r>
            <a:r>
              <a:rPr lang="he-IL" sz="2000" dirty="0"/>
              <a:t>, הגורמת</a:t>
            </a:r>
            <a:r>
              <a:rPr lang="he-IL" sz="2000" b="1" dirty="0"/>
              <a:t> לתגובה של התכנית</a:t>
            </a:r>
            <a:r>
              <a:rPr lang="he-IL" sz="2000" dirty="0"/>
              <a:t>.</a:t>
            </a:r>
          </a:p>
          <a:p>
            <a:r>
              <a:rPr lang="he-IL" sz="2000" dirty="0"/>
              <a:t>הודעות כאלו מכונות </a:t>
            </a:r>
            <a:r>
              <a:rPr lang="he-IL" sz="2000" b="1" dirty="0"/>
              <a:t>אירוע,</a:t>
            </a:r>
            <a:r>
              <a:rPr lang="he-IL" sz="2000" dirty="0"/>
              <a:t> </a:t>
            </a:r>
            <a:r>
              <a:rPr lang="en-US" sz="2000" b="1" dirty="0"/>
              <a:t>event</a:t>
            </a:r>
            <a:r>
              <a:rPr lang="he-IL" sz="2000" dirty="0"/>
              <a:t>.</a:t>
            </a:r>
          </a:p>
          <a:p>
            <a:endParaRPr lang="he-IL" sz="2000" dirty="0"/>
          </a:p>
          <a:p>
            <a:pPr marL="0" indent="0">
              <a:buNone/>
            </a:pPr>
            <a:r>
              <a:rPr lang="he-IL" sz="2000" b="1" dirty="0"/>
              <a:t>'אירוע' מבוסס על רעיון הנציגים (מצביע למתודה), כך:</a:t>
            </a:r>
          </a:p>
          <a:p>
            <a:r>
              <a:rPr lang="he-IL" sz="2000" dirty="0"/>
              <a:t>עצם שרוצה לקבל הודעות נרשם לאירוע מסוים.</a:t>
            </a:r>
          </a:p>
          <a:p>
            <a:r>
              <a:rPr lang="he-IL" sz="2000" dirty="0"/>
              <a:t>כאשר הרישום לאירוע הוא בעצם רישום של מתודה שאמורה לפעול כאשר יתרחש האירוע.</a:t>
            </a:r>
          </a:p>
        </p:txBody>
      </p:sp>
      <p:sp>
        <p:nvSpPr>
          <p:cNvPr id="5" name="Slide Number Placeholder 4"/>
          <p:cNvSpPr>
            <a:spLocks noGrp="1"/>
          </p:cNvSpPr>
          <p:nvPr>
            <p:ph type="sldNum" sz="quarter" idx="12"/>
          </p:nvPr>
        </p:nvSpPr>
        <p:spPr/>
        <p:txBody>
          <a:bodyPr/>
          <a:lstStyle/>
          <a:p>
            <a:fld id="{04F09086-7655-46EE-82F4-512E3C932A8D}" type="slidenum">
              <a:rPr lang="he-IL" smtClean="0"/>
              <a:t>28</a:t>
            </a:fld>
            <a:endParaRPr lang="he-IL"/>
          </a:p>
        </p:txBody>
      </p:sp>
    </p:spTree>
    <p:extLst>
      <p:ext uri="{BB962C8B-B14F-4D97-AF65-F5344CB8AC3E}">
        <p14:creationId xmlns:p14="http://schemas.microsoft.com/office/powerpoint/2010/main" val="1221839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5889" y="109160"/>
            <a:ext cx="7992888" cy="1224136"/>
          </a:xfrm>
        </p:spPr>
        <p:txBody>
          <a:bodyPr>
            <a:normAutofit/>
          </a:bodyPr>
          <a:lstStyle/>
          <a:p>
            <a:pPr algn="ctr"/>
            <a:r>
              <a:rPr lang="en-US" sz="3200" dirty="0"/>
              <a:t>dip – Dependency INVERSION PRINCIPLE </a:t>
            </a:r>
            <a:r>
              <a:rPr lang="he-IL" sz="3200" dirty="0"/>
              <a:t> </a:t>
            </a:r>
            <a:br>
              <a:rPr lang="he-IL" sz="3200" dirty="0"/>
            </a:br>
            <a:r>
              <a:rPr lang="he-IL" sz="3200" dirty="0"/>
              <a:t>עקרון הפיכת השליטה</a:t>
            </a:r>
          </a:p>
        </p:txBody>
      </p:sp>
      <p:sp>
        <p:nvSpPr>
          <p:cNvPr id="3" name="מציין מיקום תוכן 2"/>
          <p:cNvSpPr>
            <a:spLocks noGrp="1"/>
          </p:cNvSpPr>
          <p:nvPr>
            <p:ph idx="1"/>
          </p:nvPr>
        </p:nvSpPr>
        <p:spPr>
          <a:xfrm>
            <a:off x="351541" y="1436208"/>
            <a:ext cx="7461584" cy="4222493"/>
          </a:xfrm>
        </p:spPr>
        <p:txBody>
          <a:bodyPr>
            <a:normAutofit/>
          </a:bodyPr>
          <a:lstStyle/>
          <a:p>
            <a:r>
              <a:rPr lang="he-IL" sz="1800" b="1" dirty="0"/>
              <a:t>באופן רגיל:</a:t>
            </a:r>
          </a:p>
          <a:p>
            <a:pPr lvl="1"/>
            <a:r>
              <a:rPr lang="he-IL" sz="1800" dirty="0"/>
              <a:t>התכנית מפעילה את הרמות הנמוכות יותר (מערכת ההפעלה). למשל הדפסה למסך. ולא ניתן לקבל אירועים מרמות נמוכות.</a:t>
            </a:r>
          </a:p>
          <a:p>
            <a:r>
              <a:rPr lang="he-IL" sz="1800" b="1" dirty="0"/>
              <a:t>במערכת חלונאית:</a:t>
            </a:r>
          </a:p>
          <a:p>
            <a:pPr lvl="1"/>
            <a:r>
              <a:rPr lang="he-IL" sz="1800" dirty="0"/>
              <a:t>תגובה שמגיעה מהרמה הנמוכה אמורה להפעיל את התכנית</a:t>
            </a:r>
          </a:p>
          <a:p>
            <a:r>
              <a:rPr lang="he-IL" sz="1800" b="1" dirty="0"/>
              <a:t>הבעיה:</a:t>
            </a:r>
          </a:p>
          <a:p>
            <a:pPr lvl="1"/>
            <a:r>
              <a:rPr lang="he-IL" sz="1800" dirty="0"/>
              <a:t>המערכות הנמוכות כלל אינן מכירות את התכנית שברמות הגבוהות. ואי אפשר לשנות את מערכת ההפעלה.</a:t>
            </a:r>
          </a:p>
          <a:p>
            <a:r>
              <a:rPr lang="he-IL" sz="1800" b="1" dirty="0"/>
              <a:t>הפתרון:</a:t>
            </a:r>
          </a:p>
          <a:p>
            <a:pPr lvl="1"/>
            <a:r>
              <a:rPr lang="he-IL" sz="1800" dirty="0"/>
              <a:t>כבר בעת תכנון שכבות התשתית, נייצר מנגנון שמאפשר להתריע לרמות הגבוהות על קיומו של אירוע הדורש את תגובתן, ללא צורך בהכרות של שכבות התשתית עם התכנית.</a:t>
            </a:r>
          </a:p>
          <a:p>
            <a:pPr lvl="1"/>
            <a:r>
              <a:rPr lang="he-IL" sz="1800" dirty="0"/>
              <a:t>מתודה של תשתית שמכוונת כלפי השכבות העליונות נקראת </a:t>
            </a:r>
            <a:r>
              <a:rPr lang="en-US" sz="1800" dirty="0" err="1"/>
              <a:t>CallBack</a:t>
            </a:r>
            <a:endParaRPr lang="he-IL" sz="1800" dirty="0"/>
          </a:p>
        </p:txBody>
      </p:sp>
      <p:sp>
        <p:nvSpPr>
          <p:cNvPr id="5" name="Slide Number Placeholder 4"/>
          <p:cNvSpPr>
            <a:spLocks noGrp="1"/>
          </p:cNvSpPr>
          <p:nvPr>
            <p:ph type="sldNum" sz="quarter" idx="12"/>
          </p:nvPr>
        </p:nvSpPr>
        <p:spPr/>
        <p:txBody>
          <a:bodyPr/>
          <a:lstStyle/>
          <a:p>
            <a:fld id="{04F09086-7655-46EE-82F4-512E3C932A8D}" type="slidenum">
              <a:rPr lang="he-IL" smtClean="0"/>
              <a:t>29</a:t>
            </a:fld>
            <a:endParaRPr lang="he-IL"/>
          </a:p>
        </p:txBody>
      </p:sp>
      <p:sp>
        <p:nvSpPr>
          <p:cNvPr id="4" name="Thought Bubble: Cloud 3">
            <a:extLst>
              <a:ext uri="{FF2B5EF4-FFF2-40B4-BE49-F238E27FC236}">
                <a16:creationId xmlns:a16="http://schemas.microsoft.com/office/drawing/2014/main" id="{F9D58384-6FED-4EC0-A78A-C206A3EA3ED5}"/>
              </a:ext>
            </a:extLst>
          </p:cNvPr>
          <p:cNvSpPr/>
          <p:nvPr/>
        </p:nvSpPr>
        <p:spPr>
          <a:xfrm>
            <a:off x="539552" y="5773001"/>
            <a:ext cx="1429353" cy="897547"/>
          </a:xfrm>
          <a:prstGeom prst="cloudCallout">
            <a:avLst>
              <a:gd name="adj1" fmla="val 102931"/>
              <a:gd name="adj2" fmla="val -49428"/>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sz="1200" b="1" dirty="0"/>
              <a:t>לא למבחן.</a:t>
            </a:r>
          </a:p>
          <a:p>
            <a:pPr algn="ctr"/>
            <a:r>
              <a:rPr lang="he-IL" sz="1200" b="1" dirty="0"/>
              <a:t>להזכיר בקצרה.</a:t>
            </a:r>
            <a:endParaRPr lang="en-US" sz="1200" b="1" dirty="0"/>
          </a:p>
        </p:txBody>
      </p:sp>
    </p:spTree>
    <p:extLst>
      <p:ext uri="{BB962C8B-B14F-4D97-AF65-F5344CB8AC3E}">
        <p14:creationId xmlns:p14="http://schemas.microsoft.com/office/powerpoint/2010/main" val="4004579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ctr"/>
            <a:r>
              <a:rPr lang="en-US" dirty="0"/>
              <a:t>Delegates</a:t>
            </a:r>
            <a:endParaRPr lang="he-IL" dirty="0"/>
          </a:p>
        </p:txBody>
      </p:sp>
      <p:sp>
        <p:nvSpPr>
          <p:cNvPr id="3" name="כותרת משנה 2"/>
          <p:cNvSpPr>
            <a:spLocks noGrp="1"/>
          </p:cNvSpPr>
          <p:nvPr>
            <p:ph type="subTitle" idx="1"/>
          </p:nvPr>
        </p:nvSpPr>
        <p:spPr/>
        <p:txBody>
          <a:bodyPr>
            <a:normAutofit/>
          </a:bodyPr>
          <a:lstStyle/>
          <a:p>
            <a:pPr algn="ctr"/>
            <a:r>
              <a:rPr lang="he-IL" sz="6000" dirty="0"/>
              <a:t>נציגים</a:t>
            </a:r>
          </a:p>
        </p:txBody>
      </p:sp>
      <p:sp>
        <p:nvSpPr>
          <p:cNvPr id="5" name="Slide Number Placeholder 4"/>
          <p:cNvSpPr>
            <a:spLocks noGrp="1"/>
          </p:cNvSpPr>
          <p:nvPr>
            <p:ph type="sldNum" sz="quarter" idx="12"/>
          </p:nvPr>
        </p:nvSpPr>
        <p:spPr/>
        <p:txBody>
          <a:bodyPr/>
          <a:lstStyle/>
          <a:p>
            <a:fld id="{04F09086-7655-46EE-82F4-512E3C932A8D}" type="slidenum">
              <a:rPr lang="he-IL" smtClean="0"/>
              <a:t>3</a:t>
            </a:fld>
            <a:endParaRPr lang="he-IL"/>
          </a:p>
        </p:txBody>
      </p:sp>
    </p:spTree>
    <p:extLst>
      <p:ext uri="{BB962C8B-B14F-4D97-AF65-F5344CB8AC3E}">
        <p14:creationId xmlns:p14="http://schemas.microsoft.com/office/powerpoint/2010/main" val="62523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t3.gstatic.com/images?q=tbn:ANd9GcRuxMlOgVagHHAZA9kRz-RI5-Wyayn8mlGmerAPGVImZ-9ubnoM0A9MJ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03464"/>
            <a:ext cx="1926623" cy="1369352"/>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p:cNvSpPr>
            <a:spLocks noGrp="1"/>
          </p:cNvSpPr>
          <p:nvPr>
            <p:ph type="title"/>
          </p:nvPr>
        </p:nvSpPr>
        <p:spPr>
          <a:xfrm>
            <a:off x="1563839" y="260648"/>
            <a:ext cx="6546897" cy="1008112"/>
          </a:xfrm>
        </p:spPr>
        <p:txBody>
          <a:bodyPr>
            <a:normAutofit fontScale="90000"/>
          </a:bodyPr>
          <a:lstStyle/>
          <a:p>
            <a:pPr algn="ctr"/>
            <a:r>
              <a:rPr lang="he-IL" dirty="0"/>
              <a:t>דוגמא לבניית תשתית נכונה</a:t>
            </a:r>
            <a:br>
              <a:rPr lang="he-IL" dirty="0"/>
            </a:br>
            <a:r>
              <a:rPr lang="he-IL" dirty="0"/>
              <a:t>תשתית המדפסת</a:t>
            </a:r>
          </a:p>
        </p:txBody>
      </p:sp>
      <p:sp>
        <p:nvSpPr>
          <p:cNvPr id="3" name="מציין מיקום תוכן 2"/>
          <p:cNvSpPr>
            <a:spLocks noGrp="1"/>
          </p:cNvSpPr>
          <p:nvPr>
            <p:ph idx="1"/>
          </p:nvPr>
        </p:nvSpPr>
        <p:spPr>
          <a:xfrm>
            <a:off x="467544" y="1483584"/>
            <a:ext cx="7643192" cy="4970952"/>
          </a:xfrm>
        </p:spPr>
        <p:txBody>
          <a:bodyPr>
            <a:normAutofit lnSpcReduction="10000"/>
          </a:bodyPr>
          <a:lstStyle/>
          <a:p>
            <a:r>
              <a:rPr lang="he-IL" sz="2000" dirty="0"/>
              <a:t>נניח שאנו בונים תשתית לתכנון מדפסת</a:t>
            </a:r>
          </a:p>
          <a:p>
            <a:r>
              <a:rPr lang="he-IL" sz="2000" b="1" dirty="0"/>
              <a:t>האירוע</a:t>
            </a:r>
            <a:r>
              <a:rPr lang="he-IL" sz="2000" dirty="0"/>
              <a:t>: </a:t>
            </a:r>
            <a:r>
              <a:rPr lang="he-IL" sz="2000" b="1" dirty="0"/>
              <a:t>אזלו הדפים במדפסת</a:t>
            </a:r>
          </a:p>
          <a:p>
            <a:r>
              <a:rPr lang="he-IL" sz="2000" dirty="0"/>
              <a:t>המדפסת נחשבת לרמה נמוכה והמשתמשים בה לרמה גבוהה</a:t>
            </a:r>
          </a:p>
          <a:p>
            <a:r>
              <a:rPr lang="he-IL" sz="2000" dirty="0"/>
              <a:t>נרצה שמידע על אירוע כזה יועבר גם לרמות הגבוהות, למשתמשים במדפסת (מישהו צריך להוסיף דפים...)</a:t>
            </a:r>
          </a:p>
          <a:p>
            <a:r>
              <a:rPr lang="he-IL" sz="2000" dirty="0"/>
              <a:t>נגדיר מחלקה עבור </a:t>
            </a:r>
            <a:r>
              <a:rPr lang="he-IL" sz="2000" b="1" dirty="0"/>
              <a:t>'מדפסת'</a:t>
            </a:r>
            <a:r>
              <a:rPr lang="he-IL" sz="2000" dirty="0"/>
              <a:t>:</a:t>
            </a:r>
          </a:p>
          <a:p>
            <a:pPr lvl="1"/>
            <a:r>
              <a:rPr lang="he-IL" sz="2000" dirty="0"/>
              <a:t>מאפשרת להדפיס</a:t>
            </a:r>
          </a:p>
          <a:p>
            <a:pPr lvl="1"/>
            <a:r>
              <a:rPr lang="he-IL" sz="2000" dirty="0"/>
              <a:t>מאפשרת </a:t>
            </a:r>
            <a:r>
              <a:rPr lang="he-IL" sz="2000" b="1" dirty="0"/>
              <a:t>למתודות להרשם </a:t>
            </a:r>
            <a:r>
              <a:rPr lang="he-IL" sz="2000" dirty="0"/>
              <a:t>אליה לאירוע </a:t>
            </a:r>
            <a:r>
              <a:rPr lang="en-US" sz="2000" dirty="0"/>
              <a:t>'</a:t>
            </a:r>
            <a:r>
              <a:rPr lang="he-IL" sz="2000" b="1" dirty="0"/>
              <a:t>סיום דפים</a:t>
            </a:r>
            <a:r>
              <a:rPr lang="he-IL" sz="2000" dirty="0"/>
              <a:t>'</a:t>
            </a:r>
          </a:p>
          <a:p>
            <a:pPr lvl="1"/>
            <a:r>
              <a:rPr lang="he-IL" sz="2000" dirty="0"/>
              <a:t>לפני הדפסה, אם נגמרו הדפים מפעילה את כל המתודות שנרשמו לאירוע הזה</a:t>
            </a:r>
          </a:p>
          <a:p>
            <a:r>
              <a:rPr lang="he-IL" sz="2000" dirty="0"/>
              <a:t>נגדיר מחלקה עבור </a:t>
            </a:r>
            <a:r>
              <a:rPr lang="he-IL" sz="2000" b="1" dirty="0"/>
              <a:t>'משתמש במדפסת'</a:t>
            </a:r>
            <a:r>
              <a:rPr lang="he-IL" sz="2000" dirty="0"/>
              <a:t>:</a:t>
            </a:r>
          </a:p>
          <a:p>
            <a:pPr lvl="1"/>
            <a:r>
              <a:rPr lang="he-IL" sz="2000" dirty="0"/>
              <a:t>המשתמש יירשם אצל המדפסת עם </a:t>
            </a:r>
            <a:r>
              <a:rPr lang="he-IL" sz="2000" b="1" dirty="0"/>
              <a:t>המתודה</a:t>
            </a:r>
            <a:r>
              <a:rPr lang="he-IL" sz="2000" dirty="0"/>
              <a:t> שלו</a:t>
            </a:r>
          </a:p>
          <a:p>
            <a:pPr lvl="1"/>
            <a:r>
              <a:rPr lang="he-IL" sz="2000" dirty="0"/>
              <a:t>יירשום את המתודה שהוא מעוניין שתקרא כאשר מתרחש האירוע </a:t>
            </a:r>
            <a:r>
              <a:rPr lang="he-IL" sz="2000" b="1" dirty="0"/>
              <a:t>'סיום דפים' </a:t>
            </a:r>
            <a:r>
              <a:rPr lang="he-IL" sz="2000" dirty="0"/>
              <a:t>במדפסת</a:t>
            </a:r>
          </a:p>
          <a:p>
            <a:endParaRPr lang="he-IL" sz="2000" dirty="0"/>
          </a:p>
        </p:txBody>
      </p:sp>
      <p:sp>
        <p:nvSpPr>
          <p:cNvPr id="5" name="Slide Number Placeholder 4"/>
          <p:cNvSpPr>
            <a:spLocks noGrp="1"/>
          </p:cNvSpPr>
          <p:nvPr>
            <p:ph type="sldNum" sz="quarter" idx="12"/>
          </p:nvPr>
        </p:nvSpPr>
        <p:spPr/>
        <p:txBody>
          <a:bodyPr/>
          <a:lstStyle/>
          <a:p>
            <a:fld id="{04F09086-7655-46EE-82F4-512E3C932A8D}" type="slidenum">
              <a:rPr lang="he-IL" smtClean="0"/>
              <a:t>30</a:t>
            </a:fld>
            <a:endParaRPr lang="he-IL"/>
          </a:p>
        </p:txBody>
      </p:sp>
    </p:spTree>
    <p:extLst>
      <p:ext uri="{BB962C8B-B14F-4D97-AF65-F5344CB8AC3E}">
        <p14:creationId xmlns:p14="http://schemas.microsoft.com/office/powerpoint/2010/main" val="3523328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חץ שמאלה 3"/>
          <p:cNvSpPr/>
          <p:nvPr/>
        </p:nvSpPr>
        <p:spPr>
          <a:xfrm>
            <a:off x="4423814" y="3093129"/>
            <a:ext cx="3655268" cy="1244033"/>
          </a:xfrm>
          <a:prstGeom prst="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יש לוודא שיש מתודות רשומות </a:t>
            </a:r>
            <a:endParaRPr lang="he-IL" dirty="0">
              <a:solidFill>
                <a:schemeClr val="accent1"/>
              </a:solidFill>
            </a:endParaRPr>
          </a:p>
        </p:txBody>
      </p:sp>
      <p:sp>
        <p:nvSpPr>
          <p:cNvPr id="5" name="חץ שמאלה 4"/>
          <p:cNvSpPr/>
          <p:nvPr/>
        </p:nvSpPr>
        <p:spPr>
          <a:xfrm>
            <a:off x="5076056" y="1928838"/>
            <a:ext cx="3747573" cy="1034678"/>
          </a:xfrm>
          <a:prstGeom prst="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כאן ניתן לרשום מתודות שיופעלו</a:t>
            </a:r>
            <a:endParaRPr lang="he-IL" dirty="0">
              <a:solidFill>
                <a:schemeClr val="accent1"/>
              </a:solidFill>
            </a:endParaRPr>
          </a:p>
        </p:txBody>
      </p:sp>
      <p:sp>
        <p:nvSpPr>
          <p:cNvPr id="7" name="Slide Number Placeholder 6"/>
          <p:cNvSpPr>
            <a:spLocks noGrp="1"/>
          </p:cNvSpPr>
          <p:nvPr>
            <p:ph type="sldNum" sz="quarter" idx="12"/>
          </p:nvPr>
        </p:nvSpPr>
        <p:spPr/>
        <p:txBody>
          <a:bodyPr/>
          <a:lstStyle/>
          <a:p>
            <a:fld id="{04F09086-7655-46EE-82F4-512E3C932A8D}" type="slidenum">
              <a:rPr lang="he-IL" smtClean="0"/>
              <a:t>31</a:t>
            </a:fld>
            <a:endParaRPr lang="he-IL"/>
          </a:p>
        </p:txBody>
      </p:sp>
      <p:sp>
        <p:nvSpPr>
          <p:cNvPr id="8" name="Rectangle 7"/>
          <p:cNvSpPr/>
          <p:nvPr/>
        </p:nvSpPr>
        <p:spPr>
          <a:xfrm>
            <a:off x="395536" y="1847346"/>
            <a:ext cx="6354979" cy="4692118"/>
          </a:xfrm>
          <a:prstGeom prst="rect">
            <a:avLst/>
          </a:prstGeom>
        </p:spPr>
        <p:txBody>
          <a:bodyPr wrap="square">
            <a:spAutoFit/>
          </a:bodyPr>
          <a:lstStyle/>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MyPrinter_1</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PrinterEventHandler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PageOver;</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200;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    private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DoPageOver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do something</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(PageOver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PageOver();</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0)</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DoPageOver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Rectangle 8"/>
          <p:cNvSpPr/>
          <p:nvPr/>
        </p:nvSpPr>
        <p:spPr>
          <a:xfrm>
            <a:off x="323528" y="1324334"/>
            <a:ext cx="5640153" cy="369332"/>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PrinterEventHandler</a:t>
            </a:r>
            <a:r>
              <a:rPr lang="en-US" dirty="0">
                <a:solidFill>
                  <a:srgbClr val="000000"/>
                </a:solidFill>
                <a:latin typeface="Consolas" panose="020B0609020204030204" pitchFamily="49" charset="0"/>
              </a:rPr>
              <a:t>();</a:t>
            </a:r>
            <a:endParaRPr lang="he-IL" dirty="0"/>
          </a:p>
        </p:txBody>
      </p:sp>
      <p:sp>
        <p:nvSpPr>
          <p:cNvPr id="10" name="מציין מיקום תוכן 2"/>
          <p:cNvSpPr>
            <a:spLocks noGrp="1"/>
          </p:cNvSpPr>
          <p:nvPr>
            <p:ph idx="1"/>
          </p:nvPr>
        </p:nvSpPr>
        <p:spPr>
          <a:xfrm>
            <a:off x="6403514" y="5889991"/>
            <a:ext cx="1584176" cy="303812"/>
          </a:xfrm>
          <a:ln w="63500">
            <a:solidFill>
              <a:schemeClr val="accent1"/>
            </a:solidFill>
          </a:ln>
        </p:spPr>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Ex1</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12" name="כותרת 1"/>
          <p:cNvSpPr>
            <a:spLocks noGrp="1"/>
          </p:cNvSpPr>
          <p:nvPr>
            <p:ph type="title"/>
          </p:nvPr>
        </p:nvSpPr>
        <p:spPr>
          <a:xfrm>
            <a:off x="0" y="90806"/>
            <a:ext cx="8148302" cy="1034678"/>
          </a:xfrm>
        </p:spPr>
        <p:txBody>
          <a:bodyPr>
            <a:normAutofit/>
          </a:bodyPr>
          <a:lstStyle/>
          <a:p>
            <a:pPr algn="ctr"/>
            <a:r>
              <a:rPr lang="he-IL" sz="2800" dirty="0"/>
              <a:t>פתרון 1 – שגוי</a:t>
            </a:r>
            <a:br>
              <a:rPr lang="he-IL" sz="2800" dirty="0"/>
            </a:br>
            <a:r>
              <a:rPr lang="he-IL" sz="2800" dirty="0"/>
              <a:t>תשתית למדפסת תוך שימוש ב </a:t>
            </a:r>
            <a:r>
              <a:rPr lang="en-US" sz="2800" dirty="0"/>
              <a:t>delegate</a:t>
            </a:r>
            <a:endParaRPr lang="he-IL" sz="2800" dirty="0"/>
          </a:p>
        </p:txBody>
      </p:sp>
    </p:spTree>
    <p:extLst>
      <p:ext uri="{BB962C8B-B14F-4D97-AF65-F5344CB8AC3E}">
        <p14:creationId xmlns:p14="http://schemas.microsoft.com/office/powerpoint/2010/main" val="12222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חץ שמאלה 3"/>
          <p:cNvSpPr/>
          <p:nvPr/>
        </p:nvSpPr>
        <p:spPr>
          <a:xfrm rot="1421130">
            <a:off x="5669652" y="5531687"/>
            <a:ext cx="3115195" cy="873560"/>
          </a:xfrm>
          <a:prstGeom prst="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רישום המתודה בעזרת =</a:t>
            </a:r>
            <a:endParaRPr lang="he-IL" dirty="0">
              <a:solidFill>
                <a:schemeClr val="accent1"/>
              </a:solidFill>
            </a:endParaRPr>
          </a:p>
        </p:txBody>
      </p:sp>
      <p:sp>
        <p:nvSpPr>
          <p:cNvPr id="7" name="Slide Number Placeholder 6"/>
          <p:cNvSpPr>
            <a:spLocks noGrp="1"/>
          </p:cNvSpPr>
          <p:nvPr>
            <p:ph type="sldNum" sz="quarter" idx="12"/>
          </p:nvPr>
        </p:nvSpPr>
        <p:spPr/>
        <p:txBody>
          <a:bodyPr/>
          <a:lstStyle/>
          <a:p>
            <a:fld id="{04F09086-7655-46EE-82F4-512E3C932A8D}" type="slidenum">
              <a:rPr lang="he-IL" smtClean="0"/>
              <a:t>32</a:t>
            </a:fld>
            <a:endParaRPr lang="he-IL"/>
          </a:p>
        </p:txBody>
      </p:sp>
      <p:sp>
        <p:nvSpPr>
          <p:cNvPr id="6" name="Rounded Rectangular Callout 5"/>
          <p:cNvSpPr/>
          <p:nvPr/>
        </p:nvSpPr>
        <p:spPr>
          <a:xfrm>
            <a:off x="755575" y="5222034"/>
            <a:ext cx="2880499" cy="1439078"/>
          </a:xfrm>
          <a:prstGeom prst="wedgeRoundRectCallout">
            <a:avLst>
              <a:gd name="adj1" fmla="val 61888"/>
              <a:gd name="adj2" fmla="val -68465"/>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b="1" dirty="0">
                <a:solidFill>
                  <a:schemeClr val="tx1"/>
                </a:solidFill>
              </a:rPr>
              <a:t>בעיה 1</a:t>
            </a:r>
            <a:r>
              <a:rPr lang="he-IL" dirty="0">
                <a:solidFill>
                  <a:schemeClr val="tx1"/>
                </a:solidFill>
              </a:rPr>
              <a:t>:</a:t>
            </a:r>
          </a:p>
          <a:p>
            <a:pPr algn="ctr"/>
            <a:r>
              <a:rPr lang="he-IL" dirty="0">
                <a:solidFill>
                  <a:schemeClr val="tx1"/>
                </a:solidFill>
              </a:rPr>
              <a:t>אם יש כמה משתמשים הם ידרסו אחד את הרישום של השני על ידי ההשמה</a:t>
            </a:r>
          </a:p>
        </p:txBody>
      </p:sp>
      <p:sp>
        <p:nvSpPr>
          <p:cNvPr id="12" name="מציין מיקום תוכן 2"/>
          <p:cNvSpPr>
            <a:spLocks noGrp="1"/>
          </p:cNvSpPr>
          <p:nvPr>
            <p:ph idx="1"/>
          </p:nvPr>
        </p:nvSpPr>
        <p:spPr>
          <a:xfrm>
            <a:off x="6417481" y="214907"/>
            <a:ext cx="1584176" cy="303812"/>
          </a:xfrm>
          <a:ln w="63500">
            <a:solidFill>
              <a:schemeClr val="accent1"/>
            </a:solidFill>
          </a:ln>
        </p:spPr>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Ex1</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14" name="כותרת 1"/>
          <p:cNvSpPr>
            <a:spLocks noGrp="1"/>
          </p:cNvSpPr>
          <p:nvPr>
            <p:ph type="title"/>
          </p:nvPr>
        </p:nvSpPr>
        <p:spPr>
          <a:xfrm>
            <a:off x="0" y="89153"/>
            <a:ext cx="8148302" cy="1080120"/>
          </a:xfrm>
        </p:spPr>
        <p:txBody>
          <a:bodyPr>
            <a:normAutofit/>
          </a:bodyPr>
          <a:lstStyle/>
          <a:p>
            <a:pPr algn="ctr"/>
            <a:r>
              <a:rPr lang="he-IL" sz="3200" dirty="0"/>
              <a:t>פתרון 1 – שגוי</a:t>
            </a:r>
            <a:br>
              <a:rPr lang="he-IL" sz="3200" dirty="0"/>
            </a:br>
            <a:r>
              <a:rPr lang="he-IL" sz="3200" dirty="0"/>
              <a:t>תשתית למדפסת תוך שימוש ב </a:t>
            </a:r>
            <a:r>
              <a:rPr lang="en-US" sz="3200" dirty="0"/>
              <a:t>delegate</a:t>
            </a:r>
            <a:endParaRPr lang="he-IL" sz="3200" dirty="0"/>
          </a:p>
        </p:txBody>
      </p:sp>
      <p:sp>
        <p:nvSpPr>
          <p:cNvPr id="8" name="Rectangle 7">
            <a:extLst>
              <a:ext uri="{FF2B5EF4-FFF2-40B4-BE49-F238E27FC236}">
                <a16:creationId xmlns:a16="http://schemas.microsoft.com/office/drawing/2014/main" id="{EF8F3BFB-B872-4EC3-930B-C66F9D6666E0}"/>
              </a:ext>
            </a:extLst>
          </p:cNvPr>
          <p:cNvSpPr/>
          <p:nvPr/>
        </p:nvSpPr>
        <p:spPr>
          <a:xfrm>
            <a:off x="256448" y="1356945"/>
            <a:ext cx="4287823" cy="3677417"/>
          </a:xfrm>
          <a:prstGeom prst="rect">
            <a:avLst/>
          </a:prstGeom>
          <a:ln>
            <a:solidFill>
              <a:schemeClr val="tx1"/>
            </a:solidFill>
          </a:ln>
        </p:spPr>
        <p:txBody>
          <a:bodyPr wrap="square">
            <a:spAutoFit/>
          </a:bodyPr>
          <a:lstStyle/>
          <a:p>
            <a:pPr algn="l" rtl="0">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User</a:t>
            </a:r>
            <a:r>
              <a:rPr lang="he-IL" sz="1200" dirty="0">
                <a:solidFill>
                  <a:srgbClr val="2B91AF"/>
                </a:solidFill>
                <a:latin typeface="Consolas" panose="020B0609020204030204" pitchFamily="49" charset="0"/>
                <a:ea typeface="Calibri" panose="020F0502020204030204" pitchFamily="34" charset="0"/>
                <a:cs typeface="Consolas" panose="020B0609020204030204" pitchFamily="49" charset="0"/>
              </a:rPr>
              <a:t>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MyPrinter_1 printer;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User1(MyPrinter_1 printer1)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printer1;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.printer.PageOver</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User1DoPageOver;</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User1DoPageOver()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do something</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"user 1 do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he-IL" sz="1200" dirty="0">
              <a:solidFill>
                <a:srgbClr val="000000"/>
              </a:solidFill>
              <a:effectLst/>
              <a:latin typeface="Consolas" panose="020B0609020204030204" pitchFamily="49" charset="0"/>
              <a:ea typeface="Calibri" panose="020F0502020204030204" pitchFamily="34" charset="0"/>
              <a:cs typeface="Arial" panose="020B0604020202020204" pitchFamily="34" charset="0"/>
            </a:endParaRPr>
          </a:p>
          <a:p>
            <a:pPr algn="l" rtl="0">
              <a:lnSpc>
                <a:spcPct val="107000"/>
              </a:lnSpc>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92A5F332-97CF-4288-9E8B-CFB60D4AE713}"/>
              </a:ext>
            </a:extLst>
          </p:cNvPr>
          <p:cNvSpPr/>
          <p:nvPr/>
        </p:nvSpPr>
        <p:spPr>
          <a:xfrm>
            <a:off x="4541280" y="1356610"/>
            <a:ext cx="4392488" cy="3677417"/>
          </a:xfrm>
          <a:prstGeom prst="rect">
            <a:avLst/>
          </a:prstGeom>
          <a:solidFill>
            <a:schemeClr val="bg1"/>
          </a:solidFill>
          <a:ln>
            <a:solidFill>
              <a:schemeClr val="tx1"/>
            </a:solidFill>
          </a:ln>
        </p:spPr>
        <p:txBody>
          <a:bodyPr wrap="square">
            <a:spAutoFit/>
          </a:bodyPr>
          <a:lstStyle/>
          <a:p>
            <a:pPr algn="l" rtl="0">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User</a:t>
            </a:r>
            <a:r>
              <a:rPr lang="he-IL" sz="1200" dirty="0">
                <a:solidFill>
                  <a:srgbClr val="2B91AF"/>
                </a:solidFill>
                <a:latin typeface="Consolas" panose="020B0609020204030204" pitchFamily="49" charset="0"/>
                <a:ea typeface="Calibri" panose="020F0502020204030204" pitchFamily="34" charset="0"/>
                <a:cs typeface="Consolas" panose="020B0609020204030204" pitchFamily="49" charset="0"/>
              </a:rPr>
              <a:t>2</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MyPrinter_1 printer;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User</a:t>
            </a:r>
            <a:r>
              <a:rPr lang="he-IL" sz="1200" dirty="0">
                <a:solidFill>
                  <a:srgbClr val="000000"/>
                </a:solidFill>
                <a:latin typeface="Consolas" panose="020B0609020204030204" pitchFamily="49" charset="0"/>
                <a:ea typeface="Calibri" panose="020F0502020204030204" pitchFamily="34" charset="0"/>
                <a:cs typeface="Consolas" panose="020B0609020204030204" pitchFamily="49" charset="0"/>
              </a:rPr>
              <a:t>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(MyPrinter_1 printer1)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printer1;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.printer.PageOver</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User2DoPageOver;</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User2DoPageOver()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do something</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"user 2 do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he-IL" sz="1200" dirty="0">
              <a:solidFill>
                <a:srgbClr val="000000"/>
              </a:solidFill>
              <a:effectLst/>
              <a:latin typeface="Consolas" panose="020B0609020204030204" pitchFamily="49" charset="0"/>
              <a:ea typeface="Calibri" panose="020F0502020204030204" pitchFamily="34" charset="0"/>
              <a:cs typeface="Arial" panose="020B0604020202020204" pitchFamily="34" charset="0"/>
            </a:endParaRPr>
          </a:p>
          <a:p>
            <a:pPr algn="l" rtl="0">
              <a:lnSpc>
                <a:spcPct val="107000"/>
              </a:lnSpc>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2615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חץ שמאלה 3"/>
          <p:cNvSpPr/>
          <p:nvPr/>
        </p:nvSpPr>
        <p:spPr>
          <a:xfrm>
            <a:off x="7164288" y="3155429"/>
            <a:ext cx="1781691" cy="1673057"/>
          </a:xfrm>
          <a:prstGeom prst="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רישום המתודה בעזרת </a:t>
            </a:r>
            <a:r>
              <a:rPr lang="en-US" dirty="0">
                <a:solidFill>
                  <a:schemeClr val="tx1"/>
                </a:solidFill>
              </a:rPr>
              <a:t>+=</a:t>
            </a:r>
            <a:endParaRPr lang="he-IL" dirty="0">
              <a:solidFill>
                <a:schemeClr val="accent1"/>
              </a:solidFill>
            </a:endParaRPr>
          </a:p>
        </p:txBody>
      </p:sp>
      <p:sp>
        <p:nvSpPr>
          <p:cNvPr id="7" name="Slide Number Placeholder 6"/>
          <p:cNvSpPr>
            <a:spLocks noGrp="1"/>
          </p:cNvSpPr>
          <p:nvPr>
            <p:ph type="sldNum" sz="quarter" idx="12"/>
          </p:nvPr>
        </p:nvSpPr>
        <p:spPr/>
        <p:txBody>
          <a:bodyPr/>
          <a:lstStyle/>
          <a:p>
            <a:fld id="{04F09086-7655-46EE-82F4-512E3C932A8D}" type="slidenum">
              <a:rPr lang="he-IL" smtClean="0"/>
              <a:t>33</a:t>
            </a:fld>
            <a:endParaRPr lang="he-IL"/>
          </a:p>
        </p:txBody>
      </p:sp>
      <p:sp>
        <p:nvSpPr>
          <p:cNvPr id="9" name="מציין מיקום תוכן 2"/>
          <p:cNvSpPr>
            <a:spLocks noGrp="1"/>
          </p:cNvSpPr>
          <p:nvPr>
            <p:ph idx="1"/>
          </p:nvPr>
        </p:nvSpPr>
        <p:spPr>
          <a:xfrm>
            <a:off x="6251448" y="1710750"/>
            <a:ext cx="1584176" cy="303812"/>
          </a:xfrm>
          <a:ln w="63500">
            <a:solidFill>
              <a:schemeClr val="accent1"/>
            </a:solidFill>
          </a:ln>
        </p:spPr>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Ex1</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12" name="כותרת 1"/>
          <p:cNvSpPr>
            <a:spLocks noGrp="1"/>
          </p:cNvSpPr>
          <p:nvPr>
            <p:ph type="title"/>
          </p:nvPr>
        </p:nvSpPr>
        <p:spPr>
          <a:xfrm>
            <a:off x="0" y="66896"/>
            <a:ext cx="8148302" cy="1111024"/>
          </a:xfrm>
        </p:spPr>
        <p:txBody>
          <a:bodyPr>
            <a:normAutofit/>
          </a:bodyPr>
          <a:lstStyle/>
          <a:p>
            <a:pPr algn="ctr"/>
            <a:r>
              <a:rPr lang="he-IL" sz="3200" dirty="0"/>
              <a:t>פתרון 1 – שגוי</a:t>
            </a:r>
            <a:br>
              <a:rPr lang="he-IL" sz="3200" dirty="0"/>
            </a:br>
            <a:r>
              <a:rPr lang="he-IL" sz="3200" dirty="0"/>
              <a:t>תשתית למדפסת תוך שימוש ב </a:t>
            </a:r>
            <a:r>
              <a:rPr lang="en-US" sz="3200" dirty="0"/>
              <a:t>delegate</a:t>
            </a:r>
            <a:endParaRPr lang="he-IL" sz="3200" dirty="0"/>
          </a:p>
        </p:txBody>
      </p:sp>
      <p:sp>
        <p:nvSpPr>
          <p:cNvPr id="2" name="Rectangle 1">
            <a:extLst>
              <a:ext uri="{FF2B5EF4-FFF2-40B4-BE49-F238E27FC236}">
                <a16:creationId xmlns:a16="http://schemas.microsoft.com/office/drawing/2014/main" id="{3D8D7AF8-3D4A-4981-BAA1-8FBE4339C8E9}"/>
              </a:ext>
            </a:extLst>
          </p:cNvPr>
          <p:cNvSpPr/>
          <p:nvPr/>
        </p:nvSpPr>
        <p:spPr>
          <a:xfrm>
            <a:off x="256448" y="1356945"/>
            <a:ext cx="4287823" cy="3677417"/>
          </a:xfrm>
          <a:prstGeom prst="rect">
            <a:avLst/>
          </a:prstGeom>
          <a:ln>
            <a:solidFill>
              <a:schemeClr val="tx1"/>
            </a:solidFill>
          </a:ln>
        </p:spPr>
        <p:txBody>
          <a:bodyPr wrap="square">
            <a:spAutoFit/>
          </a:bodyPr>
          <a:lstStyle/>
          <a:p>
            <a:pPr algn="l" rtl="0">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User</a:t>
            </a:r>
            <a:r>
              <a:rPr lang="he-IL" sz="1200" dirty="0">
                <a:solidFill>
                  <a:srgbClr val="2B91AF"/>
                </a:solidFill>
                <a:latin typeface="Consolas" panose="020B0609020204030204" pitchFamily="49" charset="0"/>
                <a:ea typeface="Calibri" panose="020F0502020204030204" pitchFamily="34" charset="0"/>
                <a:cs typeface="Consolas" panose="020B0609020204030204" pitchFamily="49" charset="0"/>
              </a:rPr>
              <a:t>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MyPrinter_1 printer;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User1(MyPrinter_1 printer1)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printer1;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.printer.PageOver</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User1DoPageOver;</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User1DoPageOver()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do something</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"user 1 do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he-IL" sz="1200" dirty="0">
              <a:solidFill>
                <a:srgbClr val="000000"/>
              </a:solidFill>
              <a:effectLst/>
              <a:latin typeface="Consolas" panose="020B0609020204030204" pitchFamily="49" charset="0"/>
              <a:ea typeface="Calibri" panose="020F0502020204030204" pitchFamily="34" charset="0"/>
              <a:cs typeface="Arial" panose="020B0604020202020204" pitchFamily="34" charset="0"/>
            </a:endParaRPr>
          </a:p>
          <a:p>
            <a:pPr algn="l" rtl="0">
              <a:lnSpc>
                <a:spcPct val="107000"/>
              </a:lnSpc>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49BC5D81-3E16-42AF-B650-8420B2700085}"/>
              </a:ext>
            </a:extLst>
          </p:cNvPr>
          <p:cNvSpPr/>
          <p:nvPr/>
        </p:nvSpPr>
        <p:spPr>
          <a:xfrm>
            <a:off x="4541280" y="1356610"/>
            <a:ext cx="4392488" cy="3677417"/>
          </a:xfrm>
          <a:prstGeom prst="rect">
            <a:avLst/>
          </a:prstGeom>
          <a:solidFill>
            <a:schemeClr val="bg1"/>
          </a:solidFill>
          <a:ln>
            <a:solidFill>
              <a:schemeClr val="tx1"/>
            </a:solidFill>
          </a:ln>
        </p:spPr>
        <p:txBody>
          <a:bodyPr wrap="square">
            <a:spAutoFit/>
          </a:bodyPr>
          <a:lstStyle/>
          <a:p>
            <a:pPr algn="l" rtl="0">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User</a:t>
            </a:r>
            <a:r>
              <a:rPr lang="he-IL" sz="1200" dirty="0">
                <a:solidFill>
                  <a:srgbClr val="2B91AF"/>
                </a:solidFill>
                <a:latin typeface="Consolas" panose="020B0609020204030204" pitchFamily="49" charset="0"/>
                <a:ea typeface="Calibri" panose="020F0502020204030204" pitchFamily="34" charset="0"/>
                <a:cs typeface="Consolas" panose="020B0609020204030204" pitchFamily="49" charset="0"/>
              </a:rPr>
              <a:t>2</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MyPrinter_1 printer;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User</a:t>
            </a:r>
            <a:r>
              <a:rPr lang="he-IL" sz="1200" dirty="0">
                <a:solidFill>
                  <a:srgbClr val="000000"/>
                </a:solidFill>
                <a:latin typeface="Consolas" panose="020B0609020204030204" pitchFamily="49" charset="0"/>
                <a:ea typeface="Calibri" panose="020F0502020204030204" pitchFamily="34" charset="0"/>
                <a:cs typeface="Consolas" panose="020B0609020204030204" pitchFamily="49" charset="0"/>
              </a:rPr>
              <a:t>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(MyPrinter_1 printer1)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printer1;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.printer.PageOver</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User2DoPageOver;</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User2DoPageOver()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do something</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"user 2 do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he-IL" sz="1200" dirty="0">
              <a:solidFill>
                <a:srgbClr val="000000"/>
              </a:solidFill>
              <a:effectLst/>
              <a:latin typeface="Consolas" panose="020B0609020204030204" pitchFamily="49" charset="0"/>
              <a:ea typeface="Calibri" panose="020F0502020204030204" pitchFamily="34" charset="0"/>
              <a:cs typeface="Arial" panose="020B0604020202020204" pitchFamily="34" charset="0"/>
            </a:endParaRPr>
          </a:p>
          <a:p>
            <a:pPr algn="l" rtl="0">
              <a:lnSpc>
                <a:spcPct val="107000"/>
              </a:lnSpc>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ounded Rectangular Callout 5"/>
          <p:cNvSpPr/>
          <p:nvPr/>
        </p:nvSpPr>
        <p:spPr>
          <a:xfrm>
            <a:off x="5076056" y="5388166"/>
            <a:ext cx="3963091" cy="1168081"/>
          </a:xfrm>
          <a:prstGeom prst="wedgeRoundRectCallout">
            <a:avLst>
              <a:gd name="adj1" fmla="val -80919"/>
              <a:gd name="adj2" fmla="val -58497"/>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sz="1600" b="1" dirty="0">
                <a:solidFill>
                  <a:schemeClr val="tx1"/>
                </a:solidFill>
              </a:rPr>
              <a:t>שני הנרשמים ירשמו עם =+</a:t>
            </a:r>
          </a:p>
          <a:p>
            <a:pPr algn="ctr"/>
            <a:r>
              <a:rPr lang="he-IL" sz="1600" b="1" dirty="0">
                <a:solidFill>
                  <a:schemeClr val="tx1"/>
                </a:solidFill>
              </a:rPr>
              <a:t>ומה עם הנרשם הראשון?</a:t>
            </a:r>
          </a:p>
          <a:p>
            <a:pPr algn="ctr"/>
            <a:r>
              <a:rPr lang="he-IL" sz="1600" dirty="0">
                <a:solidFill>
                  <a:schemeClr val="tx1"/>
                </a:solidFill>
              </a:rPr>
              <a:t>אל דאגה - יש מנגנון שמאתחל את האובייקט לפני ה </a:t>
            </a:r>
            <a:r>
              <a:rPr lang="he-IL" sz="1600" b="1" dirty="0">
                <a:solidFill>
                  <a:schemeClr val="tx1"/>
                </a:solidFill>
              </a:rPr>
              <a:t>=+</a:t>
            </a:r>
          </a:p>
        </p:txBody>
      </p:sp>
    </p:spTree>
    <p:extLst>
      <p:ext uri="{BB962C8B-B14F-4D97-AF65-F5344CB8AC3E}">
        <p14:creationId xmlns:p14="http://schemas.microsoft.com/office/powerpoint/2010/main" val="12200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34</a:t>
            </a:fld>
            <a:endParaRPr lang="he-IL"/>
          </a:p>
        </p:txBody>
      </p:sp>
      <p:sp>
        <p:nvSpPr>
          <p:cNvPr id="3" name="Rectangle 2"/>
          <p:cNvSpPr/>
          <p:nvPr/>
        </p:nvSpPr>
        <p:spPr>
          <a:xfrm>
            <a:off x="251520" y="1287547"/>
            <a:ext cx="8364774" cy="5534464"/>
          </a:xfrm>
          <a:prstGeom prst="rect">
            <a:avLst/>
          </a:prstGeom>
        </p:spPr>
        <p:txBody>
          <a:bodyPr wrap="square">
            <a:spAutoFit/>
          </a:bodyPr>
          <a:lstStyle/>
          <a:p>
            <a:pPr algn="l" rtl="0">
              <a:lnSpc>
                <a:spcPct val="107000"/>
              </a:lnSpc>
              <a:spcAft>
                <a:spcPts val="800"/>
              </a:spcAft>
            </a:pP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args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str =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str +=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aaa</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//OK</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MyPrinter_1 p =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MyPrinter_1();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2000" b="1"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b="1" dirty="0" err="1">
                <a:solidFill>
                  <a:srgbClr val="FF0000"/>
                </a:solidFill>
                <a:effectLst/>
                <a:latin typeface="Consolas" panose="020B0609020204030204" pitchFamily="49" charset="0"/>
                <a:ea typeface="Calibri" panose="020F0502020204030204" pitchFamily="34" charset="0"/>
                <a:cs typeface="Consolas" panose="020B0609020204030204" pitchFamily="49" charset="0"/>
              </a:rPr>
              <a:t>p.PageOver</a:t>
            </a:r>
            <a:r>
              <a:rPr lang="en-US" sz="2000" b="1"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 //very bad!!</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User1 u1 =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User1(p);</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User2 u2 =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User2(p);</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 = 0; i &lt; 10; i++)</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Console.WriteLine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"User 1, please enter page of copy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a:t>
            </a:r>
            <a:r>
              <a:rPr lang="en-US"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.Parse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Console.ReadLine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p.Print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(x);</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ounded Rectangular Callout 5"/>
          <p:cNvSpPr/>
          <p:nvPr/>
        </p:nvSpPr>
        <p:spPr>
          <a:xfrm>
            <a:off x="6732240" y="1488613"/>
            <a:ext cx="2304216" cy="2023537"/>
          </a:xfrm>
          <a:prstGeom prst="wedgeRoundRectCallout">
            <a:avLst>
              <a:gd name="adj1" fmla="val -146320"/>
              <a:gd name="adj2" fmla="val 41122"/>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sz="1600" b="1" dirty="0">
                <a:solidFill>
                  <a:schemeClr val="tx1"/>
                </a:solidFill>
              </a:rPr>
              <a:t>בעיה 2:</a:t>
            </a:r>
          </a:p>
          <a:p>
            <a:pPr algn="ctr"/>
            <a:r>
              <a:rPr lang="he-IL" sz="1600" dirty="0">
                <a:solidFill>
                  <a:schemeClr val="tx1"/>
                </a:solidFill>
              </a:rPr>
              <a:t>הנציג הוא בהרשאה ציבורית וניתן לקרוא לו עצמאית עוד לפני שקרה משהו בכלל, ולא התרחש שום אירוע של סיום הדפים.</a:t>
            </a:r>
          </a:p>
        </p:txBody>
      </p:sp>
      <p:sp>
        <p:nvSpPr>
          <p:cNvPr id="9" name="מציין מיקום תוכן 2"/>
          <p:cNvSpPr>
            <a:spLocks noGrp="1"/>
          </p:cNvSpPr>
          <p:nvPr>
            <p:ph idx="1"/>
          </p:nvPr>
        </p:nvSpPr>
        <p:spPr>
          <a:xfrm>
            <a:off x="6403514" y="5889991"/>
            <a:ext cx="1584176" cy="303812"/>
          </a:xfrm>
          <a:ln w="63500">
            <a:solidFill>
              <a:schemeClr val="accent1"/>
            </a:solidFill>
          </a:ln>
        </p:spPr>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Ex1</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11" name="כותרת 1"/>
          <p:cNvSpPr>
            <a:spLocks noGrp="1"/>
          </p:cNvSpPr>
          <p:nvPr>
            <p:ph type="title"/>
          </p:nvPr>
        </p:nvSpPr>
        <p:spPr>
          <a:xfrm>
            <a:off x="0" y="-36221"/>
            <a:ext cx="8148302" cy="1224136"/>
          </a:xfrm>
        </p:spPr>
        <p:txBody>
          <a:bodyPr>
            <a:normAutofit/>
          </a:bodyPr>
          <a:lstStyle/>
          <a:p>
            <a:pPr algn="ctr"/>
            <a:r>
              <a:rPr lang="he-IL" sz="3200" dirty="0"/>
              <a:t>פתרון 1 – שגוי</a:t>
            </a:r>
            <a:br>
              <a:rPr lang="he-IL" sz="3200" dirty="0"/>
            </a:br>
            <a:r>
              <a:rPr lang="he-IL" sz="3200" dirty="0"/>
              <a:t>תשתית למדפסת תוך שימוש ב </a:t>
            </a:r>
            <a:r>
              <a:rPr lang="en-US" sz="3200" dirty="0"/>
              <a:t>delegate</a:t>
            </a:r>
            <a:endParaRPr lang="he-IL" sz="3200" dirty="0"/>
          </a:p>
        </p:txBody>
      </p:sp>
    </p:spTree>
    <p:extLst>
      <p:ext uri="{BB962C8B-B14F-4D97-AF65-F5344CB8AC3E}">
        <p14:creationId xmlns:p14="http://schemas.microsoft.com/office/powerpoint/2010/main" val="1332689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35</a:t>
            </a:fld>
            <a:endParaRPr lang="he-IL"/>
          </a:p>
        </p:txBody>
      </p:sp>
      <p:sp>
        <p:nvSpPr>
          <p:cNvPr id="8" name="כותרת 1"/>
          <p:cNvSpPr>
            <a:spLocks noGrp="1"/>
          </p:cNvSpPr>
          <p:nvPr>
            <p:ph type="title"/>
          </p:nvPr>
        </p:nvSpPr>
        <p:spPr>
          <a:xfrm>
            <a:off x="0" y="188640"/>
            <a:ext cx="8148302" cy="1224136"/>
          </a:xfrm>
        </p:spPr>
        <p:txBody>
          <a:bodyPr>
            <a:normAutofit/>
          </a:bodyPr>
          <a:lstStyle/>
          <a:p>
            <a:pPr algn="ctr"/>
            <a:r>
              <a:rPr lang="he-IL" sz="3200" dirty="0"/>
              <a:t>פתרון 1 – שגוי</a:t>
            </a:r>
            <a:br>
              <a:rPr lang="he-IL" sz="3200" dirty="0"/>
            </a:br>
            <a:r>
              <a:rPr lang="he-IL" sz="3200" dirty="0"/>
              <a:t>תשתית למדפסת תוך שימוש ב </a:t>
            </a:r>
            <a:r>
              <a:rPr lang="en-US" sz="3200" dirty="0"/>
              <a:t>delegate</a:t>
            </a:r>
            <a:endParaRPr lang="he-IL" sz="3200" dirty="0"/>
          </a:p>
        </p:txBody>
      </p:sp>
      <p:sp>
        <p:nvSpPr>
          <p:cNvPr id="9" name="מציין מיקום תוכן 2"/>
          <p:cNvSpPr>
            <a:spLocks noGrp="1"/>
          </p:cNvSpPr>
          <p:nvPr>
            <p:ph idx="1"/>
          </p:nvPr>
        </p:nvSpPr>
        <p:spPr>
          <a:xfrm>
            <a:off x="251668" y="1464232"/>
            <a:ext cx="7488684" cy="4917096"/>
          </a:xfrm>
        </p:spPr>
        <p:txBody>
          <a:bodyPr>
            <a:noAutofit/>
          </a:bodyPr>
          <a:lstStyle/>
          <a:p>
            <a:pPr marL="0" indent="0">
              <a:buNone/>
            </a:pPr>
            <a:r>
              <a:rPr lang="he-IL" sz="1800" b="1" dirty="0"/>
              <a:t>לסיכום נסיון 1 ...</a:t>
            </a:r>
          </a:p>
          <a:p>
            <a:pPr marL="0" indent="0">
              <a:buNone/>
            </a:pPr>
            <a:endParaRPr lang="he-IL" sz="1800" b="1" dirty="0"/>
          </a:p>
          <a:p>
            <a:pPr marL="0" indent="0">
              <a:buNone/>
            </a:pPr>
            <a:r>
              <a:rPr lang="he-IL" sz="1800" u="sng" dirty="0"/>
              <a:t>ראינו שיש </a:t>
            </a:r>
            <a:r>
              <a:rPr lang="he-IL" sz="1800" b="1" u="sng" dirty="0"/>
              <a:t>חסרונות</a:t>
            </a:r>
            <a:r>
              <a:rPr lang="he-IL" sz="1800" u="sng" dirty="0"/>
              <a:t> לשיטה זו:</a:t>
            </a:r>
          </a:p>
          <a:p>
            <a:r>
              <a:rPr lang="he-IL" sz="1800" dirty="0"/>
              <a:t>בעיה 1: רישום המתודה חייב להיות בעזרת אופרטור =+ ולא בעזרת =</a:t>
            </a:r>
          </a:p>
          <a:p>
            <a:r>
              <a:rPr lang="he-IL" sz="1800" dirty="0"/>
              <a:t>בעיה 2: הנציג חייב הרשאה ציבורית, אך זה מאפשר להפעילו גם מבחוץ, בלי קשר לאירוע שהתרחש</a:t>
            </a:r>
          </a:p>
          <a:p>
            <a:pPr marL="0" indent="0">
              <a:buNone/>
            </a:pPr>
            <a:endParaRPr lang="he-IL" sz="1800" dirty="0"/>
          </a:p>
          <a:p>
            <a:pPr marL="0" indent="0">
              <a:buNone/>
            </a:pPr>
            <a:r>
              <a:rPr lang="he-IL" sz="1800" u="sng" dirty="0"/>
              <a:t>אך יש גם </a:t>
            </a:r>
            <a:r>
              <a:rPr lang="he-IL" sz="1800" b="1" u="sng" dirty="0"/>
              <a:t>יתרונות</a:t>
            </a:r>
            <a:r>
              <a:rPr lang="he-IL" sz="1800" u="sng" dirty="0"/>
              <a:t>:</a:t>
            </a:r>
          </a:p>
          <a:p>
            <a:r>
              <a:rPr lang="he-IL" sz="1800" dirty="0"/>
              <a:t>עקרון ה </a:t>
            </a:r>
            <a:r>
              <a:rPr lang="en-US" sz="1800" dirty="0"/>
              <a:t>OCP</a:t>
            </a:r>
            <a:r>
              <a:rPr lang="he-IL" sz="1800" dirty="0"/>
              <a:t>: המחלקה </a:t>
            </a:r>
            <a:r>
              <a:rPr lang="en-US" sz="1800" dirty="0"/>
              <a:t>Printer1</a:t>
            </a:r>
            <a:r>
              <a:rPr lang="he-IL" sz="1800" dirty="0"/>
              <a:t> פתוחה להרחבה על ידי רישום הרבה מתודות לנציג, אך סגורה לשינויים וכבר מקומפלת. כלומר, המחלקה </a:t>
            </a:r>
            <a:r>
              <a:rPr lang="en-US" sz="1800" dirty="0"/>
              <a:t>User1</a:t>
            </a:r>
            <a:r>
              <a:rPr lang="he-IL" sz="1800" dirty="0"/>
              <a:t> יכולה להיווצר אחרי שכבר </a:t>
            </a:r>
            <a:r>
              <a:rPr lang="en-US" sz="1800" dirty="0"/>
              <a:t>Printer1</a:t>
            </a:r>
            <a:r>
              <a:rPr lang="he-IL" sz="1800" dirty="0"/>
              <a:t> קומפלה ואין צורך לעדכן את </a:t>
            </a:r>
            <a:r>
              <a:rPr lang="en-US" sz="1800" dirty="0"/>
              <a:t>Printer1</a:t>
            </a:r>
            <a:r>
              <a:rPr lang="he-IL" sz="1800" dirty="0"/>
              <a:t> על קיומה של </a:t>
            </a:r>
            <a:r>
              <a:rPr lang="en-US" sz="1800" dirty="0"/>
              <a:t>User1</a:t>
            </a:r>
            <a:r>
              <a:rPr lang="he-IL" sz="1800" dirty="0"/>
              <a:t>.</a:t>
            </a:r>
          </a:p>
          <a:p>
            <a:r>
              <a:rPr lang="he-IL" sz="1800" dirty="0"/>
              <a:t> עקרון </a:t>
            </a:r>
            <a:r>
              <a:rPr lang="en-US" sz="1800" dirty="0"/>
              <a:t>DIP</a:t>
            </a:r>
            <a:r>
              <a:rPr lang="he-IL" sz="1800" dirty="0"/>
              <a:t>: הפיכת השליטה. התשתית הנמוכה שהיא המדפסת מודיעה לרמה הגבוהה (משתמש) על אירועים.</a:t>
            </a:r>
          </a:p>
        </p:txBody>
      </p:sp>
    </p:spTree>
    <p:extLst>
      <p:ext uri="{BB962C8B-B14F-4D97-AF65-F5344CB8AC3E}">
        <p14:creationId xmlns:p14="http://schemas.microsoft.com/office/powerpoint/2010/main" val="3741588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36</a:t>
            </a:fld>
            <a:endParaRPr lang="he-IL"/>
          </a:p>
        </p:txBody>
      </p:sp>
      <p:sp>
        <p:nvSpPr>
          <p:cNvPr id="8" name="כותרת 1"/>
          <p:cNvSpPr>
            <a:spLocks noGrp="1"/>
          </p:cNvSpPr>
          <p:nvPr>
            <p:ph type="title"/>
          </p:nvPr>
        </p:nvSpPr>
        <p:spPr>
          <a:xfrm>
            <a:off x="0" y="188640"/>
            <a:ext cx="8148302" cy="1224136"/>
          </a:xfrm>
        </p:spPr>
        <p:txBody>
          <a:bodyPr>
            <a:normAutofit/>
          </a:bodyPr>
          <a:lstStyle/>
          <a:p>
            <a:pPr algn="ctr"/>
            <a:r>
              <a:rPr lang="he-IL" sz="3200" dirty="0"/>
              <a:t>פתרון 2 – יותר טוב</a:t>
            </a:r>
            <a:br>
              <a:rPr lang="he-IL" sz="3200" dirty="0"/>
            </a:br>
            <a:r>
              <a:rPr lang="he-IL" sz="3200" dirty="0"/>
              <a:t>תשתית למדפסת תוך שימוש ב </a:t>
            </a:r>
            <a:r>
              <a:rPr lang="en-US" sz="3200" dirty="0"/>
              <a:t>EVENT</a:t>
            </a:r>
            <a:endParaRPr lang="he-IL" sz="3200" dirty="0"/>
          </a:p>
        </p:txBody>
      </p:sp>
      <p:sp>
        <p:nvSpPr>
          <p:cNvPr id="9" name="מציין מיקום תוכן 2"/>
          <p:cNvSpPr>
            <a:spLocks noGrp="1"/>
          </p:cNvSpPr>
          <p:nvPr>
            <p:ph idx="1"/>
          </p:nvPr>
        </p:nvSpPr>
        <p:spPr>
          <a:xfrm>
            <a:off x="539552" y="1700808"/>
            <a:ext cx="6912768" cy="3836976"/>
          </a:xfrm>
        </p:spPr>
        <p:txBody>
          <a:bodyPr>
            <a:noAutofit/>
          </a:bodyPr>
          <a:lstStyle/>
          <a:p>
            <a:pPr marL="0" indent="0">
              <a:buNone/>
            </a:pPr>
            <a:r>
              <a:rPr lang="he-IL" sz="2000" dirty="0"/>
              <a:t>בעזרת שינוי קל שנקרא </a:t>
            </a:r>
            <a:r>
              <a:rPr lang="en-US" sz="2000" dirty="0"/>
              <a:t> event </a:t>
            </a:r>
            <a:r>
              <a:rPr lang="he-IL" sz="2000" dirty="0"/>
              <a:t>נוכל לשמור על </a:t>
            </a:r>
            <a:r>
              <a:rPr lang="he-IL" sz="2000" b="1" dirty="0"/>
              <a:t>היתרונות</a:t>
            </a:r>
            <a:r>
              <a:rPr lang="he-IL" sz="2000" dirty="0"/>
              <a:t> מהפתרון ה1  </a:t>
            </a:r>
            <a:r>
              <a:rPr lang="he-IL" sz="2000" b="1" dirty="0"/>
              <a:t>ולהיפטר מהחסרונות:</a:t>
            </a:r>
          </a:p>
          <a:p>
            <a:pPr marL="0" marR="0" indent="0" algn="l" rtl="0">
              <a:lnSpc>
                <a:spcPct val="107000"/>
              </a:lnSpc>
              <a:spcBef>
                <a:spcPts val="0"/>
              </a:spcBef>
              <a:spcAft>
                <a:spcPts val="0"/>
              </a:spcAft>
              <a:buNone/>
            </a:pPr>
            <a:endPar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delegate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PrinterEventHandler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latin typeface="Consolas" panose="020B0609020204030204" pitchFamily="49" charset="0"/>
                <a:ea typeface="Calibri" panose="020F0502020204030204" pitchFamily="34" charset="0"/>
                <a:cs typeface="Consolas" panose="020B0609020204030204" pitchFamily="49" charset="0"/>
              </a:rPr>
              <a:t>MyPrinter_1</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b="1" dirty="0">
                <a:solidFill>
                  <a:srgbClr val="0000FF"/>
                </a:solidFill>
                <a:latin typeface="Consolas" panose="020B0609020204030204" pitchFamily="49" charset="0"/>
                <a:ea typeface="Calibri" panose="020F0502020204030204" pitchFamily="34" charset="0"/>
                <a:cs typeface="Consolas" panose="020B0609020204030204" pitchFamily="49" charset="0"/>
              </a:rPr>
              <a:t>event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PrinterEventHandler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PageOver;</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he-IL" sz="2400" b="1" dirty="0">
                <a:solidFill>
                  <a:srgbClr val="000000"/>
                </a:solidFill>
                <a:latin typeface="Consolas" panose="020B0609020204030204" pitchFamily="49" charset="0"/>
                <a:ea typeface="Calibri" panose="020F0502020204030204" pitchFamily="34" charset="0"/>
                <a:cs typeface="Arial" panose="020B0604020202020204" pitchFamily="34" charset="0"/>
              </a:rPr>
              <a:t>וכל השאר בדיוק אותו דבר כמו בפתרון 1</a:t>
            </a:r>
            <a:endParaRPr lang="en-US" sz="32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he-IL" sz="2000" b="1" dirty="0"/>
          </a:p>
          <a:p>
            <a:pPr marL="0" indent="0">
              <a:buNone/>
            </a:pPr>
            <a:endParaRPr lang="he-IL" sz="2000" dirty="0"/>
          </a:p>
        </p:txBody>
      </p:sp>
      <p:sp>
        <p:nvSpPr>
          <p:cNvPr id="5" name="Rounded Rectangular Callout 4"/>
          <p:cNvSpPr/>
          <p:nvPr/>
        </p:nvSpPr>
        <p:spPr>
          <a:xfrm>
            <a:off x="2339826" y="5709091"/>
            <a:ext cx="3456384" cy="847157"/>
          </a:xfrm>
          <a:prstGeom prst="wedgeRoundRectCallout">
            <a:avLst>
              <a:gd name="adj1" fmla="val -1142"/>
              <a:gd name="adj2" fmla="val -92048"/>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sz="1400" dirty="0">
                <a:solidFill>
                  <a:schemeClr val="tx1"/>
                </a:solidFill>
              </a:rPr>
              <a:t>ניתן לראות את הדוגמא השלמה ב </a:t>
            </a:r>
            <a:r>
              <a:rPr lang="en-US" sz="1400" dirty="0">
                <a:solidFill>
                  <a:schemeClr val="tx1"/>
                </a:solidFill>
              </a:rPr>
              <a:t>Ex2</a:t>
            </a:r>
            <a:endParaRPr lang="he-IL" sz="1400" dirty="0">
              <a:solidFill>
                <a:schemeClr val="tx1"/>
              </a:solidFill>
            </a:endParaRPr>
          </a:p>
          <a:p>
            <a:pPr algn="ctr"/>
            <a:endParaRPr lang="he-IL" sz="1400" dirty="0">
              <a:solidFill>
                <a:schemeClr val="tx1"/>
              </a:solidFill>
            </a:endParaRPr>
          </a:p>
          <a:p>
            <a:pPr algn="ctr"/>
            <a:r>
              <a:rPr lang="en-US" sz="1400" dirty="0">
                <a:solidFill>
                  <a:schemeClr val="tx1"/>
                </a:solidFill>
              </a:rPr>
              <a:t>Event Solution</a:t>
            </a:r>
            <a:endParaRPr lang="he-IL" sz="1400" dirty="0">
              <a:solidFill>
                <a:schemeClr val="tx1"/>
              </a:solidFill>
            </a:endParaRPr>
          </a:p>
        </p:txBody>
      </p:sp>
      <p:sp>
        <p:nvSpPr>
          <p:cNvPr id="2" name="Thought Bubble: Cloud 1">
            <a:extLst>
              <a:ext uri="{FF2B5EF4-FFF2-40B4-BE49-F238E27FC236}">
                <a16:creationId xmlns:a16="http://schemas.microsoft.com/office/drawing/2014/main" id="{BBA22EF0-404C-4D04-9C25-E7BFB7B88626}"/>
              </a:ext>
            </a:extLst>
          </p:cNvPr>
          <p:cNvSpPr/>
          <p:nvPr/>
        </p:nvSpPr>
        <p:spPr>
          <a:xfrm>
            <a:off x="6839784" y="2427668"/>
            <a:ext cx="2136610" cy="2441491"/>
          </a:xfrm>
          <a:prstGeom prst="cloudCallout">
            <a:avLst>
              <a:gd name="adj1" fmla="val -62332"/>
              <a:gd name="adj2" fmla="val -4950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he-IL" dirty="0"/>
              <a:t>מה זה קסם? איך נפטרנו מהחסרונות?</a:t>
            </a:r>
          </a:p>
          <a:p>
            <a:pPr algn="ctr"/>
            <a:r>
              <a:rPr lang="he-IL" dirty="0"/>
              <a:t>רק בגלל המילה </a:t>
            </a:r>
            <a:r>
              <a:rPr lang="en-US" dirty="0"/>
              <a:t>event </a:t>
            </a:r>
            <a:r>
              <a:rPr lang="he-IL" dirty="0"/>
              <a:t>???</a:t>
            </a:r>
            <a:endParaRPr lang="en-US" dirty="0"/>
          </a:p>
        </p:txBody>
      </p:sp>
    </p:spTree>
    <p:extLst>
      <p:ext uri="{BB962C8B-B14F-4D97-AF65-F5344CB8AC3E}">
        <p14:creationId xmlns:p14="http://schemas.microsoft.com/office/powerpoint/2010/main" val="3882559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188640"/>
            <a:ext cx="7239000" cy="698336"/>
          </a:xfrm>
        </p:spPr>
        <p:txBody>
          <a:bodyPr/>
          <a:lstStyle/>
          <a:p>
            <a:pPr algn="ctr"/>
            <a:r>
              <a:rPr lang="he-IL" dirty="0"/>
              <a:t>מהו אירוע </a:t>
            </a:r>
            <a:r>
              <a:rPr lang="en-US" dirty="0"/>
              <a:t>EVENT</a:t>
            </a:r>
            <a:r>
              <a:rPr lang="he-IL" dirty="0"/>
              <a:t>?</a:t>
            </a:r>
          </a:p>
        </p:txBody>
      </p:sp>
      <p:sp>
        <p:nvSpPr>
          <p:cNvPr id="3" name="מציין מיקום תוכן 2"/>
          <p:cNvSpPr>
            <a:spLocks noGrp="1"/>
          </p:cNvSpPr>
          <p:nvPr>
            <p:ph idx="1"/>
          </p:nvPr>
        </p:nvSpPr>
        <p:spPr>
          <a:xfrm>
            <a:off x="395536" y="1052736"/>
            <a:ext cx="7560840" cy="4824536"/>
          </a:xfrm>
        </p:spPr>
        <p:txBody>
          <a:bodyPr>
            <a:normAutofit fontScale="92500" lnSpcReduction="20000"/>
          </a:bodyPr>
          <a:lstStyle/>
          <a:p>
            <a:r>
              <a:rPr lang="en-US" sz="1600" dirty="0"/>
              <a:t>event</a:t>
            </a:r>
            <a:r>
              <a:rPr lang="he-IL" sz="1600" dirty="0"/>
              <a:t> הוא שדה של מחלקה והוא בעצם </a:t>
            </a:r>
            <a:r>
              <a:rPr lang="he-IL" sz="1600" b="1" dirty="0"/>
              <a:t>סוג של </a:t>
            </a:r>
            <a:r>
              <a:rPr lang="en-US" sz="1600" b="1" dirty="0"/>
              <a:t>delegate</a:t>
            </a:r>
          </a:p>
          <a:p>
            <a:r>
              <a:rPr lang="he-IL" sz="1600" dirty="0"/>
              <a:t>כמו ב</a:t>
            </a:r>
            <a:r>
              <a:rPr lang="en-US" sz="1600" dirty="0"/>
              <a:t> delegate </a:t>
            </a:r>
            <a:r>
              <a:rPr lang="he-IL" sz="1600" dirty="0"/>
              <a:t>נשתמש ב </a:t>
            </a:r>
            <a:r>
              <a:rPr lang="en-US" sz="1600" dirty="0"/>
              <a:t>event</a:t>
            </a:r>
            <a:r>
              <a:rPr lang="he-IL" sz="1600" dirty="0"/>
              <a:t> כשנרצה להודיע על אירוע שקרה לכל המתודות שנרשמו ל </a:t>
            </a:r>
            <a:r>
              <a:rPr lang="en-US" sz="1600" dirty="0"/>
              <a:t>event</a:t>
            </a:r>
            <a:endParaRPr lang="he-IL" sz="1600" dirty="0"/>
          </a:p>
          <a:p>
            <a:endParaRPr lang="he-IL" sz="1600" dirty="0"/>
          </a:p>
          <a:p>
            <a:pPr marL="0" indent="0">
              <a:buNone/>
            </a:pPr>
            <a:r>
              <a:rPr lang="he-IL" sz="1600" b="1" dirty="0"/>
              <a:t>הגדרת </a:t>
            </a:r>
            <a:r>
              <a:rPr lang="en-US" sz="1600" b="1" dirty="0"/>
              <a:t>event</a:t>
            </a:r>
            <a:r>
              <a:rPr lang="he-IL" sz="1600" b="1" dirty="0"/>
              <a:t> היא פשוט הוספה של המילה </a:t>
            </a:r>
            <a:r>
              <a:rPr lang="en-US" sz="1600" b="1" dirty="0"/>
              <a:t>event</a:t>
            </a:r>
            <a:r>
              <a:rPr lang="he-IL" sz="1600" b="1" dirty="0"/>
              <a:t> לפני הגדרת ה </a:t>
            </a:r>
            <a:r>
              <a:rPr lang="en-US" sz="1600" b="1" dirty="0"/>
              <a:t>delegate</a:t>
            </a:r>
            <a:r>
              <a:rPr lang="he-IL" sz="1600" b="1" dirty="0"/>
              <a:t>:</a:t>
            </a:r>
          </a:p>
          <a:p>
            <a:pPr marL="0" indent="0">
              <a:buNone/>
            </a:pPr>
            <a:endParaRPr lang="he-IL" sz="1600" dirty="0"/>
          </a:p>
          <a:p>
            <a:r>
              <a:rPr lang="he-IL" sz="1600" dirty="0"/>
              <a:t>תחילה, הגדרת נציג:</a:t>
            </a:r>
          </a:p>
          <a:p>
            <a:pPr marL="0" indent="0">
              <a:buNone/>
            </a:pPr>
            <a:endParaRPr lang="en-US" sz="1600" dirty="0"/>
          </a:p>
          <a:p>
            <a:pPr marL="0" indent="0" algn="l" rtl="0">
              <a:buNone/>
            </a:pPr>
            <a:r>
              <a:rPr lang="en-US" sz="1600" dirty="0"/>
              <a:t>public </a:t>
            </a:r>
            <a:r>
              <a:rPr lang="en-US" sz="1600" b="1" dirty="0">
                <a:solidFill>
                  <a:srgbClr val="FF0000"/>
                </a:solidFill>
              </a:rPr>
              <a:t>delegate</a:t>
            </a:r>
            <a:r>
              <a:rPr lang="en-US" sz="1600" dirty="0"/>
              <a:t> Type </a:t>
            </a:r>
            <a:r>
              <a:rPr lang="en-US" sz="1600" dirty="0" err="1">
                <a:solidFill>
                  <a:srgbClr val="00B050"/>
                </a:solidFill>
              </a:rPr>
              <a:t>DelegateName</a:t>
            </a:r>
            <a:r>
              <a:rPr lang="en-US" sz="1600" dirty="0"/>
              <a:t>(…);</a:t>
            </a:r>
          </a:p>
          <a:p>
            <a:endParaRPr lang="he-IL" sz="1600" dirty="0"/>
          </a:p>
          <a:p>
            <a:pPr marL="0" indent="0">
              <a:buNone/>
            </a:pPr>
            <a:endParaRPr lang="he-IL" sz="1600" dirty="0"/>
          </a:p>
          <a:p>
            <a:r>
              <a:rPr lang="he-IL" sz="1600" dirty="0"/>
              <a:t>לאחר מכן, הגדרת אירוע (משתנה מסוג הנציג שהוגדר):</a:t>
            </a:r>
          </a:p>
          <a:p>
            <a:pPr marL="0" indent="0">
              <a:buNone/>
            </a:pPr>
            <a:endParaRPr lang="en-US" sz="1600" dirty="0"/>
          </a:p>
          <a:p>
            <a:pPr marL="0" indent="0" algn="l" rtl="0">
              <a:buNone/>
            </a:pPr>
            <a:r>
              <a:rPr lang="en-US" sz="1600" dirty="0"/>
              <a:t>public </a:t>
            </a:r>
            <a:r>
              <a:rPr lang="en-US" sz="1600" b="1" dirty="0">
                <a:solidFill>
                  <a:srgbClr val="FF0000"/>
                </a:solidFill>
              </a:rPr>
              <a:t>event</a:t>
            </a:r>
            <a:r>
              <a:rPr lang="en-US" sz="1600" dirty="0"/>
              <a:t> </a:t>
            </a:r>
            <a:r>
              <a:rPr lang="en-US" sz="1600" dirty="0" err="1">
                <a:solidFill>
                  <a:srgbClr val="00B050"/>
                </a:solidFill>
              </a:rPr>
              <a:t>DelegateName</a:t>
            </a:r>
            <a:r>
              <a:rPr lang="en-US" sz="1600" dirty="0"/>
              <a:t> </a:t>
            </a:r>
            <a:r>
              <a:rPr lang="en-US" sz="1600" dirty="0" err="1">
                <a:solidFill>
                  <a:srgbClr val="00B0F0"/>
                </a:solidFill>
              </a:rPr>
              <a:t>EventName</a:t>
            </a:r>
            <a:r>
              <a:rPr lang="en-US" sz="1600" dirty="0"/>
              <a:t>;</a:t>
            </a:r>
          </a:p>
          <a:p>
            <a:pPr marL="0" indent="0">
              <a:buNone/>
            </a:pPr>
            <a:endParaRPr lang="he-IL" sz="1600" dirty="0"/>
          </a:p>
          <a:p>
            <a:r>
              <a:rPr lang="he-IL" sz="1600" dirty="0"/>
              <a:t>ואז ניתן להירשם לאירוע:</a:t>
            </a:r>
          </a:p>
          <a:p>
            <a:pPr marL="0" indent="0">
              <a:buNone/>
            </a:pPr>
            <a:endParaRPr lang="en-US" sz="1600" dirty="0"/>
          </a:p>
          <a:p>
            <a:pPr marL="0" indent="0" algn="l" rtl="0">
              <a:buNone/>
            </a:pPr>
            <a:r>
              <a:rPr lang="en-US" sz="1600" dirty="0" err="1">
                <a:solidFill>
                  <a:srgbClr val="00B0F0"/>
                </a:solidFill>
              </a:rPr>
              <a:t>EventName</a:t>
            </a:r>
            <a:r>
              <a:rPr lang="en-US" sz="1600" dirty="0">
                <a:solidFill>
                  <a:srgbClr val="00B0F0"/>
                </a:solidFill>
              </a:rPr>
              <a:t> </a:t>
            </a:r>
            <a:r>
              <a:rPr lang="en-US" sz="1600" dirty="0">
                <a:solidFill>
                  <a:srgbClr val="FF0000"/>
                </a:solidFill>
              </a:rPr>
              <a:t>+= </a:t>
            </a:r>
            <a:r>
              <a:rPr lang="en-US" sz="1600" dirty="0" err="1"/>
              <a:t>FuncName</a:t>
            </a:r>
            <a:r>
              <a:rPr lang="en-US" sz="1600" dirty="0"/>
              <a:t>;</a:t>
            </a:r>
          </a:p>
          <a:p>
            <a:endParaRPr lang="he-IL" sz="1600" dirty="0"/>
          </a:p>
          <a:p>
            <a:endParaRPr lang="he-IL" sz="1600" dirty="0"/>
          </a:p>
          <a:p>
            <a:endParaRPr lang="he-IL" sz="1600" dirty="0"/>
          </a:p>
        </p:txBody>
      </p:sp>
      <p:sp>
        <p:nvSpPr>
          <p:cNvPr id="5" name="Slide Number Placeholder 4"/>
          <p:cNvSpPr>
            <a:spLocks noGrp="1"/>
          </p:cNvSpPr>
          <p:nvPr>
            <p:ph type="sldNum" sz="quarter" idx="12"/>
          </p:nvPr>
        </p:nvSpPr>
        <p:spPr/>
        <p:txBody>
          <a:bodyPr/>
          <a:lstStyle/>
          <a:p>
            <a:fld id="{04F09086-7655-46EE-82F4-512E3C932A8D}" type="slidenum">
              <a:rPr lang="he-IL" smtClean="0"/>
              <a:t>37</a:t>
            </a:fld>
            <a:endParaRPr lang="he-IL"/>
          </a:p>
        </p:txBody>
      </p:sp>
      <p:sp>
        <p:nvSpPr>
          <p:cNvPr id="4" name="Thought Bubble: Cloud 3">
            <a:extLst>
              <a:ext uri="{FF2B5EF4-FFF2-40B4-BE49-F238E27FC236}">
                <a16:creationId xmlns:a16="http://schemas.microsoft.com/office/drawing/2014/main" id="{F729048A-95B0-4509-914C-F7CDC512B6C6}"/>
              </a:ext>
            </a:extLst>
          </p:cNvPr>
          <p:cNvSpPr/>
          <p:nvPr/>
        </p:nvSpPr>
        <p:spPr>
          <a:xfrm>
            <a:off x="5076056" y="5394960"/>
            <a:ext cx="3888432" cy="1161288"/>
          </a:xfrm>
          <a:prstGeom prst="cloudCallout">
            <a:avLst>
              <a:gd name="adj1" fmla="val -69309"/>
              <a:gd name="adj2" fmla="val -6767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he-IL" sz="1400" dirty="0"/>
              <a:t>אוקיי.. הסברנו מה זה </a:t>
            </a:r>
            <a:r>
              <a:rPr lang="en-US" sz="1400" dirty="0"/>
              <a:t>event</a:t>
            </a:r>
            <a:r>
              <a:rPr lang="he-IL" sz="1400" dirty="0"/>
              <a:t>?</a:t>
            </a:r>
          </a:p>
          <a:p>
            <a:pPr algn="ctr"/>
            <a:r>
              <a:rPr lang="he-IL" sz="1400" dirty="0"/>
              <a:t>זה נראה כמו נציג בדיוק. מה החידוש?</a:t>
            </a:r>
          </a:p>
          <a:p>
            <a:pPr algn="ctr"/>
            <a:r>
              <a:rPr lang="he-IL" sz="1400" dirty="0"/>
              <a:t>ואיך נפטרנו מ2 החסרונות???</a:t>
            </a:r>
          </a:p>
        </p:txBody>
      </p:sp>
    </p:spTree>
    <p:extLst>
      <p:ext uri="{BB962C8B-B14F-4D97-AF65-F5344CB8AC3E}">
        <p14:creationId xmlns:p14="http://schemas.microsoft.com/office/powerpoint/2010/main" val="309534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7504" y="188640"/>
            <a:ext cx="7920880" cy="936104"/>
          </a:xfrm>
        </p:spPr>
        <p:txBody>
          <a:bodyPr>
            <a:normAutofit fontScale="90000"/>
          </a:bodyPr>
          <a:lstStyle/>
          <a:p>
            <a:pPr algn="ctr"/>
            <a:r>
              <a:rPr lang="he-IL" dirty="0"/>
              <a:t>ההבדל בין </a:t>
            </a:r>
            <a:r>
              <a:rPr lang="en-US" dirty="0"/>
              <a:t>EVENT</a:t>
            </a:r>
            <a:r>
              <a:rPr lang="he-IL" dirty="0"/>
              <a:t> ל </a:t>
            </a:r>
            <a:r>
              <a:rPr lang="en-US" dirty="0"/>
              <a:t>delegate</a:t>
            </a:r>
            <a:r>
              <a:rPr lang="he-IL" dirty="0"/>
              <a:t> רגיל</a:t>
            </a:r>
            <a:br>
              <a:rPr lang="he-IL" dirty="0"/>
            </a:br>
            <a:r>
              <a:rPr lang="he-IL" sz="3100" dirty="0"/>
              <a:t>או – כיצד נפטרנו מ2 החסרונות של נציג רגיל?</a:t>
            </a:r>
            <a:endParaRPr lang="he-IL" dirty="0"/>
          </a:p>
        </p:txBody>
      </p:sp>
      <p:sp>
        <p:nvSpPr>
          <p:cNvPr id="3" name="מציין מיקום תוכן 2"/>
          <p:cNvSpPr>
            <a:spLocks noGrp="1"/>
          </p:cNvSpPr>
          <p:nvPr>
            <p:ph idx="1"/>
          </p:nvPr>
        </p:nvSpPr>
        <p:spPr>
          <a:xfrm>
            <a:off x="230699" y="1340768"/>
            <a:ext cx="7599040" cy="5112568"/>
          </a:xfrm>
        </p:spPr>
        <p:txBody>
          <a:bodyPr>
            <a:normAutofit/>
          </a:bodyPr>
          <a:lstStyle/>
          <a:p>
            <a:r>
              <a:rPr lang="he-IL" sz="2000" dirty="0"/>
              <a:t>כל המתודות של </a:t>
            </a:r>
            <a:r>
              <a:rPr lang="en-US" sz="2000" dirty="0"/>
              <a:t>delegate</a:t>
            </a:r>
            <a:r>
              <a:rPr lang="he-IL" sz="2000" dirty="0"/>
              <a:t> מוגדרות עבור </a:t>
            </a:r>
            <a:r>
              <a:rPr lang="en-US" sz="2000" dirty="0"/>
              <a:t>event</a:t>
            </a:r>
            <a:r>
              <a:rPr lang="he-IL" sz="2000" dirty="0"/>
              <a:t> שהרי הוא עצם מהמחלקה.</a:t>
            </a:r>
          </a:p>
          <a:p>
            <a:r>
              <a:rPr lang="he-IL" sz="2000" dirty="0"/>
              <a:t>השימוש ב </a:t>
            </a:r>
            <a:r>
              <a:rPr lang="en-US" sz="2000" dirty="0"/>
              <a:t>event</a:t>
            </a:r>
            <a:r>
              <a:rPr lang="he-IL" sz="2000" dirty="0"/>
              <a:t> הוא כמו ב </a:t>
            </a:r>
            <a:r>
              <a:rPr lang="en-US" sz="2000" dirty="0"/>
              <a:t>delegate</a:t>
            </a:r>
            <a:r>
              <a:rPr lang="he-IL" sz="2000" dirty="0"/>
              <a:t> רגיל, פרט </a:t>
            </a:r>
            <a:r>
              <a:rPr lang="he-IL" sz="2000" b="1" dirty="0"/>
              <a:t>להבדל הבא</a:t>
            </a:r>
            <a:r>
              <a:rPr lang="he-IL" sz="2000" dirty="0"/>
              <a:t>:</a:t>
            </a:r>
            <a:endParaRPr lang="en-US" sz="2000" dirty="0"/>
          </a:p>
          <a:p>
            <a:pPr lvl="1"/>
            <a:r>
              <a:rPr lang="he-IL" sz="2000" b="1" dirty="0">
                <a:solidFill>
                  <a:schemeClr val="tx1"/>
                </a:solidFill>
              </a:rPr>
              <a:t>מתוך המחלקה שבה האירוע הוגדר </a:t>
            </a:r>
            <a:r>
              <a:rPr lang="he-IL" sz="2000" dirty="0">
                <a:solidFill>
                  <a:schemeClr val="tx1"/>
                </a:solidFill>
              </a:rPr>
              <a:t>– מתודות יכולות לבצע כל פעולה, השמה =, </a:t>
            </a:r>
            <a:r>
              <a:rPr lang="en-US" sz="2000" dirty="0">
                <a:solidFill>
                  <a:schemeClr val="tx1"/>
                </a:solidFill>
              </a:rPr>
              <a:t>new</a:t>
            </a:r>
            <a:r>
              <a:rPr lang="he-IL" sz="2000" dirty="0">
                <a:solidFill>
                  <a:schemeClr val="tx1"/>
                </a:solidFill>
              </a:rPr>
              <a:t>, הפעלת ה</a:t>
            </a:r>
            <a:r>
              <a:rPr lang="en-US" sz="2000" dirty="0">
                <a:solidFill>
                  <a:schemeClr val="tx1"/>
                </a:solidFill>
              </a:rPr>
              <a:t>event</a:t>
            </a:r>
            <a:endParaRPr lang="he-IL" sz="2000" dirty="0">
              <a:solidFill>
                <a:schemeClr val="tx1"/>
              </a:solidFill>
            </a:endParaRPr>
          </a:p>
          <a:p>
            <a:pPr lvl="1"/>
            <a:r>
              <a:rPr lang="he-IL" sz="2000" b="1" dirty="0">
                <a:solidFill>
                  <a:schemeClr val="tx1"/>
                </a:solidFill>
              </a:rPr>
              <a:t>מחוץ למחלקה שבה האירוע הוגדר </a:t>
            </a:r>
            <a:r>
              <a:rPr lang="he-IL" sz="2000" dirty="0">
                <a:solidFill>
                  <a:schemeClr val="tx1"/>
                </a:solidFill>
              </a:rPr>
              <a:t>– רק המתודות </a:t>
            </a:r>
            <a:r>
              <a:rPr lang="he-IL" sz="2000" b="1" dirty="0">
                <a:solidFill>
                  <a:schemeClr val="tx1"/>
                </a:solidFill>
              </a:rPr>
              <a:t>=+</a:t>
            </a:r>
            <a:r>
              <a:rPr lang="he-IL" sz="2000" dirty="0">
                <a:solidFill>
                  <a:schemeClr val="tx1"/>
                </a:solidFill>
              </a:rPr>
              <a:t>,</a:t>
            </a:r>
            <a:r>
              <a:rPr lang="he-IL" sz="2000" b="1" dirty="0">
                <a:solidFill>
                  <a:schemeClr val="tx1"/>
                </a:solidFill>
              </a:rPr>
              <a:t> =-  </a:t>
            </a:r>
            <a:r>
              <a:rPr lang="he-IL" sz="2000" dirty="0">
                <a:solidFill>
                  <a:schemeClr val="tx1"/>
                </a:solidFill>
              </a:rPr>
              <a:t>מותרות</a:t>
            </a:r>
          </a:p>
          <a:p>
            <a:pPr marL="292608" lvl="1" indent="0">
              <a:buNone/>
            </a:pPr>
            <a:endParaRPr lang="he-IL" sz="1800" dirty="0"/>
          </a:p>
          <a:p>
            <a:r>
              <a:rPr lang="he-IL" sz="2000" dirty="0"/>
              <a:t>ההבדל הזה הוא מה שמייחד את </a:t>
            </a:r>
            <a:r>
              <a:rPr lang="en-US" sz="2000" dirty="0"/>
              <a:t>event </a:t>
            </a:r>
            <a:r>
              <a:rPr lang="he-IL" sz="2000" dirty="0"/>
              <a:t> על פני ה </a:t>
            </a:r>
            <a:r>
              <a:rPr lang="en-US" sz="2000" dirty="0"/>
              <a:t>delegate</a:t>
            </a:r>
            <a:r>
              <a:rPr lang="he-IL" sz="2000" dirty="0"/>
              <a:t> והוא מה שיעזור לנו להיפטר מ2 החסרונות של פתרון 1.</a:t>
            </a:r>
          </a:p>
          <a:p>
            <a:r>
              <a:rPr lang="he-IL" sz="2000" b="1" dirty="0"/>
              <a:t>הקומפיילר לא יאפשר:</a:t>
            </a:r>
          </a:p>
          <a:p>
            <a:pPr lvl="1"/>
            <a:r>
              <a:rPr lang="he-IL" sz="2000" dirty="0">
                <a:solidFill>
                  <a:schemeClr val="tx1"/>
                </a:solidFill>
              </a:rPr>
              <a:t>רישום ל </a:t>
            </a:r>
            <a:r>
              <a:rPr lang="en-US" sz="2000" dirty="0">
                <a:solidFill>
                  <a:schemeClr val="tx1"/>
                </a:solidFill>
              </a:rPr>
              <a:t>event</a:t>
            </a:r>
            <a:r>
              <a:rPr lang="he-IL" sz="2000" dirty="0">
                <a:solidFill>
                  <a:schemeClr val="tx1"/>
                </a:solidFill>
              </a:rPr>
              <a:t> בעזרת השמה בלבד. כדי למנוע את הדריסה.</a:t>
            </a:r>
          </a:p>
          <a:p>
            <a:pPr lvl="1"/>
            <a:r>
              <a:rPr lang="he-IL" sz="2000" dirty="0">
                <a:solidFill>
                  <a:schemeClr val="tx1"/>
                </a:solidFill>
              </a:rPr>
              <a:t>לא יאפשר להפעיל את ה </a:t>
            </a:r>
            <a:r>
              <a:rPr lang="en-US" sz="2000" dirty="0">
                <a:solidFill>
                  <a:schemeClr val="tx1"/>
                </a:solidFill>
              </a:rPr>
              <a:t>event</a:t>
            </a:r>
            <a:r>
              <a:rPr lang="he-IL" sz="2000" dirty="0">
                <a:solidFill>
                  <a:schemeClr val="tx1"/>
                </a:solidFill>
              </a:rPr>
              <a:t> מבחוץ. כדי למנוע הפעלה של ה </a:t>
            </a:r>
            <a:r>
              <a:rPr lang="en-US" sz="2000" dirty="0">
                <a:solidFill>
                  <a:schemeClr val="tx1"/>
                </a:solidFill>
              </a:rPr>
              <a:t>event</a:t>
            </a:r>
            <a:r>
              <a:rPr lang="he-IL" sz="2000" dirty="0">
                <a:solidFill>
                  <a:schemeClr val="tx1"/>
                </a:solidFill>
              </a:rPr>
              <a:t> שלא בזמנה.</a:t>
            </a:r>
          </a:p>
          <a:p>
            <a:endParaRPr lang="he-IL" sz="2000" dirty="0"/>
          </a:p>
        </p:txBody>
      </p:sp>
      <p:sp>
        <p:nvSpPr>
          <p:cNvPr id="5" name="Slide Number Placeholder 4"/>
          <p:cNvSpPr>
            <a:spLocks noGrp="1"/>
          </p:cNvSpPr>
          <p:nvPr>
            <p:ph type="sldNum" sz="quarter" idx="12"/>
          </p:nvPr>
        </p:nvSpPr>
        <p:spPr/>
        <p:txBody>
          <a:bodyPr/>
          <a:lstStyle/>
          <a:p>
            <a:fld id="{04F09086-7655-46EE-82F4-512E3C932A8D}" type="slidenum">
              <a:rPr lang="he-IL" smtClean="0"/>
              <a:t>38</a:t>
            </a:fld>
            <a:endParaRPr lang="he-IL"/>
          </a:p>
        </p:txBody>
      </p:sp>
    </p:spTree>
    <p:extLst>
      <p:ext uri="{BB962C8B-B14F-4D97-AF65-F5344CB8AC3E}">
        <p14:creationId xmlns:p14="http://schemas.microsoft.com/office/powerpoint/2010/main" val="831416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7624" y="1988840"/>
            <a:ext cx="6101853" cy="2169548"/>
          </a:xfrm>
          <a:prstGeom prst="rect">
            <a:avLst/>
          </a:prstGeom>
        </p:spPr>
      </p:pic>
      <p:sp>
        <p:nvSpPr>
          <p:cNvPr id="2" name="כותרת 1"/>
          <p:cNvSpPr>
            <a:spLocks noGrp="1"/>
          </p:cNvSpPr>
          <p:nvPr>
            <p:ph type="title"/>
          </p:nvPr>
        </p:nvSpPr>
        <p:spPr>
          <a:xfrm>
            <a:off x="539552" y="188640"/>
            <a:ext cx="7239000" cy="698336"/>
          </a:xfrm>
        </p:spPr>
        <p:txBody>
          <a:bodyPr>
            <a:normAutofit/>
          </a:bodyPr>
          <a:lstStyle/>
          <a:p>
            <a:pPr algn="ctr"/>
            <a:r>
              <a:rPr lang="he-IL" sz="3600" dirty="0"/>
              <a:t>שימוש באירוע </a:t>
            </a:r>
            <a:r>
              <a:rPr lang="en-US" sz="3600" dirty="0"/>
              <a:t> EVENT</a:t>
            </a:r>
            <a:r>
              <a:rPr lang="he-IL" sz="3600" dirty="0"/>
              <a:t>בסביבת </a:t>
            </a:r>
            <a:r>
              <a:rPr lang="en-US" sz="3600" dirty="0"/>
              <a:t>VS</a:t>
            </a:r>
            <a:endParaRPr lang="he-IL" sz="3600" dirty="0"/>
          </a:p>
        </p:txBody>
      </p:sp>
      <p:sp>
        <p:nvSpPr>
          <p:cNvPr id="3" name="מציין מיקום תוכן 2"/>
          <p:cNvSpPr>
            <a:spLocks noGrp="1"/>
          </p:cNvSpPr>
          <p:nvPr>
            <p:ph idx="1"/>
          </p:nvPr>
        </p:nvSpPr>
        <p:spPr>
          <a:xfrm>
            <a:off x="251520" y="1052736"/>
            <a:ext cx="7704856" cy="5328592"/>
          </a:xfrm>
        </p:spPr>
        <p:txBody>
          <a:bodyPr>
            <a:normAutofit lnSpcReduction="10000"/>
          </a:bodyPr>
          <a:lstStyle/>
          <a:p>
            <a:r>
              <a:rPr lang="he-IL" dirty="0"/>
              <a:t>לאחר שהגדרנו </a:t>
            </a:r>
            <a:r>
              <a:rPr lang="en-US" dirty="0"/>
              <a:t>event</a:t>
            </a:r>
            <a:r>
              <a:rPr lang="he-IL" dirty="0"/>
              <a:t>, נוכל לראות בסביבת הפיתוח:</a:t>
            </a:r>
          </a:p>
          <a:p>
            <a:pPr lvl="1"/>
            <a:r>
              <a:rPr lang="he-IL" dirty="0">
                <a:solidFill>
                  <a:schemeClr val="tx1"/>
                </a:solidFill>
              </a:rPr>
              <a:t>אייקון של "ברק" צהוב מסמן אירוע</a:t>
            </a:r>
          </a:p>
          <a:p>
            <a:pPr marL="292608" lvl="1" indent="0">
              <a:buNone/>
            </a:pPr>
            <a:endParaRPr lang="he-IL" dirty="0"/>
          </a:p>
          <a:p>
            <a:pPr lvl="1"/>
            <a:endParaRPr lang="he-IL" dirty="0"/>
          </a:p>
          <a:p>
            <a:pPr lvl="1"/>
            <a:endParaRPr lang="he-IL" dirty="0"/>
          </a:p>
          <a:p>
            <a:pPr lvl="1"/>
            <a:endParaRPr lang="he-IL" dirty="0"/>
          </a:p>
          <a:p>
            <a:pPr lvl="1"/>
            <a:endParaRPr lang="he-IL" dirty="0"/>
          </a:p>
          <a:p>
            <a:pPr lvl="1"/>
            <a:endParaRPr lang="he-IL" dirty="0"/>
          </a:p>
          <a:p>
            <a:pPr lvl="1"/>
            <a:endParaRPr lang="he-IL" dirty="0"/>
          </a:p>
          <a:p>
            <a:pPr lvl="1"/>
            <a:r>
              <a:rPr lang="he-IL" dirty="0">
                <a:solidFill>
                  <a:schemeClr val="tx1"/>
                </a:solidFill>
              </a:rPr>
              <a:t>בעת רישום מתודה לאירוע, לאחר הקלדת ה </a:t>
            </a:r>
            <a:r>
              <a:rPr lang="en-US" b="1" dirty="0">
                <a:solidFill>
                  <a:srgbClr val="FF0000"/>
                </a:solidFill>
              </a:rPr>
              <a:t>+=</a:t>
            </a:r>
            <a:r>
              <a:rPr lang="he-IL" dirty="0">
                <a:solidFill>
                  <a:schemeClr val="tx1"/>
                </a:solidFill>
              </a:rPr>
              <a:t>, לחיצה על </a:t>
            </a:r>
            <a:r>
              <a:rPr lang="en-US" dirty="0">
                <a:solidFill>
                  <a:schemeClr val="tx1"/>
                </a:solidFill>
              </a:rPr>
              <a:t>Tab</a:t>
            </a:r>
            <a:r>
              <a:rPr lang="he-IL" dirty="0">
                <a:solidFill>
                  <a:schemeClr val="tx1"/>
                </a:solidFill>
              </a:rPr>
              <a:t>, מייצרת באופן אוטומטי מתודה מתאימה לאירוע. (נדגים בכיתה)</a:t>
            </a:r>
          </a:p>
          <a:p>
            <a:pPr marL="292608" lvl="1" indent="0" algn="ctr">
              <a:buNone/>
            </a:pPr>
            <a:r>
              <a:rPr lang="en-US" sz="2600" dirty="0" err="1">
                <a:solidFill>
                  <a:srgbClr val="0000FF"/>
                </a:solidFill>
                <a:latin typeface="Consolas" panose="020B0609020204030204" pitchFamily="49" charset="0"/>
              </a:rPr>
              <a:t>this</a:t>
            </a:r>
            <a:r>
              <a:rPr lang="en-US" sz="2600" dirty="0" err="1">
                <a:solidFill>
                  <a:srgbClr val="000000"/>
                </a:solidFill>
                <a:latin typeface="Consolas" panose="020B0609020204030204" pitchFamily="49" charset="0"/>
              </a:rPr>
              <a:t>.printer.PageOver</a:t>
            </a:r>
            <a:r>
              <a:rPr lang="en-US" sz="2600" dirty="0">
                <a:solidFill>
                  <a:srgbClr val="000000"/>
                </a:solidFill>
                <a:latin typeface="Consolas" panose="020B0609020204030204" pitchFamily="49" charset="0"/>
              </a:rPr>
              <a:t> </a:t>
            </a:r>
            <a:r>
              <a:rPr lang="en-US" sz="2600" dirty="0">
                <a:solidFill>
                  <a:srgbClr val="FF0000"/>
                </a:solidFill>
                <a:latin typeface="Consolas" panose="020B0609020204030204" pitchFamily="49" charset="0"/>
              </a:rPr>
              <a:t>+=</a:t>
            </a:r>
            <a:endParaRPr lang="he-IL" sz="2600" dirty="0">
              <a:solidFill>
                <a:srgbClr val="FF0000"/>
              </a:solidFill>
            </a:endParaRPr>
          </a:p>
          <a:p>
            <a:pPr marL="292608" lvl="1" indent="0">
              <a:buNone/>
            </a:pPr>
            <a:endParaRPr lang="he-IL" dirty="0"/>
          </a:p>
          <a:p>
            <a:endParaRPr lang="he-IL" dirty="0"/>
          </a:p>
          <a:p>
            <a:endParaRPr lang="he-IL" dirty="0"/>
          </a:p>
        </p:txBody>
      </p:sp>
      <p:sp>
        <p:nvSpPr>
          <p:cNvPr id="5" name="Slide Number Placeholder 4"/>
          <p:cNvSpPr>
            <a:spLocks noGrp="1"/>
          </p:cNvSpPr>
          <p:nvPr>
            <p:ph type="sldNum" sz="quarter" idx="12"/>
          </p:nvPr>
        </p:nvSpPr>
        <p:spPr/>
        <p:txBody>
          <a:bodyPr/>
          <a:lstStyle/>
          <a:p>
            <a:fld id="{04F09086-7655-46EE-82F4-512E3C932A8D}" type="slidenum">
              <a:rPr lang="he-IL" smtClean="0"/>
              <a:t>39</a:t>
            </a:fld>
            <a:endParaRPr lang="he-IL"/>
          </a:p>
        </p:txBody>
      </p:sp>
    </p:spTree>
    <p:extLst>
      <p:ext uri="{BB962C8B-B14F-4D97-AF65-F5344CB8AC3E}">
        <p14:creationId xmlns:p14="http://schemas.microsoft.com/office/powerpoint/2010/main" val="259938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173201"/>
            <a:ext cx="7239000" cy="821246"/>
          </a:xfrm>
        </p:spPr>
        <p:txBody>
          <a:bodyPr>
            <a:normAutofit/>
          </a:bodyPr>
          <a:lstStyle/>
          <a:p>
            <a:pPr algn="ctr"/>
            <a:r>
              <a:rPr lang="he-IL" dirty="0"/>
              <a:t>תזכורת - מצביע לפונקציה ב </a:t>
            </a:r>
            <a:r>
              <a:rPr lang="en-US" dirty="0"/>
              <a:t>C</a:t>
            </a:r>
            <a:r>
              <a:rPr lang="he-IL" dirty="0"/>
              <a:t>++</a:t>
            </a:r>
          </a:p>
        </p:txBody>
      </p:sp>
      <p:sp>
        <p:nvSpPr>
          <p:cNvPr id="3" name="מציין מיקום תוכן 2"/>
          <p:cNvSpPr>
            <a:spLocks noGrp="1"/>
          </p:cNvSpPr>
          <p:nvPr>
            <p:ph idx="1"/>
          </p:nvPr>
        </p:nvSpPr>
        <p:spPr>
          <a:xfrm>
            <a:off x="179512" y="1025619"/>
            <a:ext cx="7920880" cy="5530630"/>
          </a:xfrm>
        </p:spPr>
        <p:txBody>
          <a:bodyPr>
            <a:normAutofit/>
          </a:bodyPr>
          <a:lstStyle/>
          <a:p>
            <a:r>
              <a:rPr lang="he-IL" sz="2000" dirty="0"/>
              <a:t>ראינו ב </a:t>
            </a:r>
            <a:r>
              <a:rPr lang="en-US" sz="2000" dirty="0"/>
              <a:t>C++</a:t>
            </a:r>
            <a:r>
              <a:rPr lang="he-IL" sz="2000" dirty="0"/>
              <a:t> שניתן להגדיר מצביע שערכו היא כתובת של פונקציה.</a:t>
            </a:r>
          </a:p>
          <a:p>
            <a:r>
              <a:rPr lang="he-IL" sz="2000" dirty="0"/>
              <a:t>יש לציין כחלק מההגדרה (כרגיל) מהו הערך המוחזר של הפונקציה והערכים היא מקבלת.</a:t>
            </a:r>
          </a:p>
          <a:p>
            <a:r>
              <a:rPr lang="he-IL" sz="2000" dirty="0"/>
              <a:t>הפונקציה תוגדר על ידי השמה של כתובת הפונקציה למצביע.</a:t>
            </a:r>
          </a:p>
          <a:p>
            <a:r>
              <a:rPr lang="he-IL" sz="2000" dirty="0"/>
              <a:t>החתימה של הפונקציה ושל המצביע, חייבת להיות זהה </a:t>
            </a:r>
          </a:p>
          <a:p>
            <a:r>
              <a:rPr lang="he-IL" sz="2000" dirty="0"/>
              <a:t>כלומר:</a:t>
            </a:r>
          </a:p>
          <a:p>
            <a:pPr marL="0" indent="0" algn="l" rtl="0">
              <a:buNone/>
            </a:pPr>
            <a:r>
              <a:rPr lang="en-US" sz="2000" dirty="0" err="1"/>
              <a:t>int</a:t>
            </a:r>
            <a:r>
              <a:rPr lang="en-US" sz="2000" dirty="0"/>
              <a:t> </a:t>
            </a:r>
            <a:r>
              <a:rPr lang="en-US" sz="2000" b="1" dirty="0"/>
              <a:t>max</a:t>
            </a:r>
            <a:r>
              <a:rPr lang="en-US" sz="2000" dirty="0"/>
              <a:t>(</a:t>
            </a:r>
            <a:r>
              <a:rPr lang="en-US" sz="2000" dirty="0" err="1"/>
              <a:t>int</a:t>
            </a:r>
            <a:r>
              <a:rPr lang="en-US" sz="2000" dirty="0"/>
              <a:t> a, </a:t>
            </a:r>
            <a:r>
              <a:rPr lang="en-US" sz="2000" dirty="0" err="1"/>
              <a:t>int</a:t>
            </a:r>
            <a:r>
              <a:rPr lang="en-US" sz="2000" dirty="0"/>
              <a:t> b) {…}</a:t>
            </a:r>
          </a:p>
          <a:p>
            <a:pPr marL="0" indent="0" algn="l" rtl="0">
              <a:buNone/>
            </a:pPr>
            <a:r>
              <a:rPr lang="en-US" sz="2000" dirty="0" err="1"/>
              <a:t>int</a:t>
            </a:r>
            <a:r>
              <a:rPr lang="en-US" sz="2000" dirty="0"/>
              <a:t> </a:t>
            </a:r>
            <a:r>
              <a:rPr lang="en-US" sz="2000" dirty="0">
                <a:solidFill>
                  <a:srgbClr val="FF0000"/>
                </a:solidFill>
              </a:rPr>
              <a:t>(*</a:t>
            </a:r>
            <a:r>
              <a:rPr lang="en-US" sz="2000" dirty="0" err="1">
                <a:solidFill>
                  <a:srgbClr val="FF0000"/>
                </a:solidFill>
              </a:rPr>
              <a:t>ptrFnName</a:t>
            </a:r>
            <a:r>
              <a:rPr lang="en-US" sz="2000" dirty="0">
                <a:solidFill>
                  <a:srgbClr val="FF0000"/>
                </a:solidFill>
              </a:rPr>
              <a:t>) </a:t>
            </a:r>
            <a:r>
              <a:rPr lang="en-US" sz="2000" dirty="0"/>
              <a:t>(</a:t>
            </a:r>
            <a:r>
              <a:rPr lang="en-US" sz="2000" dirty="0" err="1"/>
              <a:t>int</a:t>
            </a:r>
            <a:r>
              <a:rPr lang="en-US" sz="2000" dirty="0"/>
              <a:t> x, </a:t>
            </a:r>
            <a:r>
              <a:rPr lang="en-US" sz="2000" dirty="0" err="1"/>
              <a:t>int</a:t>
            </a:r>
            <a:r>
              <a:rPr lang="en-US" sz="2000" dirty="0"/>
              <a:t> y);</a:t>
            </a:r>
          </a:p>
          <a:p>
            <a:pPr marL="0" indent="0" algn="l" rtl="0">
              <a:buNone/>
            </a:pPr>
            <a:r>
              <a:rPr lang="en-US" sz="2000" dirty="0" err="1"/>
              <a:t>ptrFnName</a:t>
            </a:r>
            <a:r>
              <a:rPr lang="en-US" sz="2000" dirty="0"/>
              <a:t>=max;</a:t>
            </a:r>
          </a:p>
          <a:p>
            <a:pPr marL="0" indent="0" algn="l" rtl="0">
              <a:buNone/>
            </a:pPr>
            <a:r>
              <a:rPr lang="en-US" sz="2000" dirty="0"/>
              <a:t>int m = </a:t>
            </a:r>
            <a:r>
              <a:rPr lang="en-US" sz="2000" dirty="0" err="1"/>
              <a:t>ptrFnName</a:t>
            </a:r>
            <a:r>
              <a:rPr lang="en-US" sz="2000" dirty="0"/>
              <a:t>(8,9);</a:t>
            </a:r>
            <a:endParaRPr lang="he-IL" sz="2000" dirty="0"/>
          </a:p>
        </p:txBody>
      </p:sp>
      <p:sp>
        <p:nvSpPr>
          <p:cNvPr id="7" name="חץ שמאלה 6"/>
          <p:cNvSpPr/>
          <p:nvPr/>
        </p:nvSpPr>
        <p:spPr>
          <a:xfrm>
            <a:off x="4067944" y="3379509"/>
            <a:ext cx="4896544" cy="1186238"/>
          </a:xfrm>
          <a:prstGeom prst="lef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b="1" dirty="0">
                <a:solidFill>
                  <a:schemeClr val="tx1"/>
                </a:solidFill>
              </a:rPr>
              <a:t>לא לשכוח סוגריים. אחרת...</a:t>
            </a:r>
          </a:p>
          <a:p>
            <a:pPr algn="ctr"/>
            <a:r>
              <a:rPr lang="he-IL" sz="1200" dirty="0">
                <a:solidFill>
                  <a:schemeClr val="tx1"/>
                </a:solidFill>
              </a:rPr>
              <a:t>זה יקבע שהפונקציה מחזירה מצביע ל </a:t>
            </a:r>
            <a:r>
              <a:rPr lang="en-US" sz="1200" dirty="0">
                <a:solidFill>
                  <a:schemeClr val="tx1"/>
                </a:solidFill>
              </a:rPr>
              <a:t>int</a:t>
            </a:r>
            <a:r>
              <a:rPr lang="he-IL" sz="1200" dirty="0">
                <a:solidFill>
                  <a:schemeClr val="tx1"/>
                </a:solidFill>
              </a:rPr>
              <a:t> , ולא שמדובר במצביע לפונקציה</a:t>
            </a:r>
            <a:endParaRPr lang="he-IL" sz="1200" b="1" dirty="0">
              <a:solidFill>
                <a:schemeClr val="tx1"/>
              </a:solidFill>
            </a:endParaRPr>
          </a:p>
        </p:txBody>
      </p:sp>
      <p:sp>
        <p:nvSpPr>
          <p:cNvPr id="4" name="מגילה אופקית 3"/>
          <p:cNvSpPr/>
          <p:nvPr/>
        </p:nvSpPr>
        <p:spPr>
          <a:xfrm>
            <a:off x="395536" y="5517232"/>
            <a:ext cx="7599040" cy="1007845"/>
          </a:xfrm>
          <a:prstGeom prst="horizontalScroll">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dirty="0"/>
              <a:t>כל זה כמובן לא יכול להיות ב #</a:t>
            </a:r>
            <a:r>
              <a:rPr lang="en-US" sz="2000" dirty="0"/>
              <a:t>C</a:t>
            </a:r>
            <a:r>
              <a:rPr lang="he-IL" sz="2000" dirty="0"/>
              <a:t>, שהרי אנחנו עובדים עם הפניות ולא עם מצביעים – ובכלל מדובר בשפה בטוחה וברורה יותר.</a:t>
            </a:r>
          </a:p>
        </p:txBody>
      </p:sp>
      <p:sp>
        <p:nvSpPr>
          <p:cNvPr id="6" name="Slide Number Placeholder 5"/>
          <p:cNvSpPr>
            <a:spLocks noGrp="1"/>
          </p:cNvSpPr>
          <p:nvPr>
            <p:ph type="sldNum" sz="quarter" idx="12"/>
          </p:nvPr>
        </p:nvSpPr>
        <p:spPr/>
        <p:txBody>
          <a:bodyPr/>
          <a:lstStyle/>
          <a:p>
            <a:fld id="{04F09086-7655-46EE-82F4-512E3C932A8D}" type="slidenum">
              <a:rPr lang="he-IL" smtClean="0"/>
              <a:t>4</a:t>
            </a:fld>
            <a:endParaRPr lang="he-IL"/>
          </a:p>
        </p:txBody>
      </p:sp>
    </p:spTree>
    <p:extLst>
      <p:ext uri="{BB962C8B-B14F-4D97-AF65-F5344CB8AC3E}">
        <p14:creationId xmlns:p14="http://schemas.microsoft.com/office/powerpoint/2010/main" val="267552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40</a:t>
            </a:fld>
            <a:endParaRPr lang="he-IL"/>
          </a:p>
        </p:txBody>
      </p:sp>
      <p:sp>
        <p:nvSpPr>
          <p:cNvPr id="8" name="כותרת 1"/>
          <p:cNvSpPr>
            <a:spLocks noGrp="1"/>
          </p:cNvSpPr>
          <p:nvPr>
            <p:ph type="title"/>
          </p:nvPr>
        </p:nvSpPr>
        <p:spPr>
          <a:xfrm>
            <a:off x="-9058" y="116632"/>
            <a:ext cx="8148302" cy="1193232"/>
          </a:xfrm>
        </p:spPr>
        <p:txBody>
          <a:bodyPr vert="horz" lIns="45720" tIns="0" rIns="45720" bIns="0" anchor="b" anchorCtr="0">
            <a:normAutofit fontScale="90000"/>
          </a:bodyPr>
          <a:lstStyle/>
          <a:p>
            <a:pPr algn="ctr"/>
            <a:r>
              <a:rPr lang="en-US" sz="3600" dirty="0"/>
              <a:t>Event Handler</a:t>
            </a:r>
            <a:br>
              <a:rPr lang="he-IL" sz="3600" dirty="0"/>
            </a:br>
            <a:r>
              <a:rPr lang="en-US" sz="3600" dirty="0"/>
              <a:t>Delegate</a:t>
            </a:r>
            <a:r>
              <a:rPr lang="he-IL" sz="3600" dirty="0"/>
              <a:t> מוגדר שמתאים </a:t>
            </a:r>
            <a:r>
              <a:rPr lang="he-IL" sz="4400" dirty="0"/>
              <a:t>לאירוע גנרי</a:t>
            </a:r>
            <a:endParaRPr lang="he-IL" sz="3600" dirty="0"/>
          </a:p>
        </p:txBody>
      </p:sp>
      <p:sp>
        <p:nvSpPr>
          <p:cNvPr id="9" name="מציין מיקום תוכן 2"/>
          <p:cNvSpPr>
            <a:spLocks noGrp="1"/>
          </p:cNvSpPr>
          <p:nvPr>
            <p:ph idx="1"/>
          </p:nvPr>
        </p:nvSpPr>
        <p:spPr>
          <a:xfrm>
            <a:off x="395535" y="1484784"/>
            <a:ext cx="7488833" cy="4896544"/>
          </a:xfrm>
        </p:spPr>
        <p:txBody>
          <a:bodyPr>
            <a:noAutofit/>
          </a:bodyPr>
          <a:lstStyle/>
          <a:p>
            <a:pPr algn="r">
              <a:lnSpc>
                <a:spcPct val="107000"/>
              </a:lnSpc>
              <a:spcBef>
                <a:spcPts val="0"/>
              </a:spcBef>
            </a:pPr>
            <a:r>
              <a:rPr lang="he-IL" sz="2000" b="1" dirty="0">
                <a:latin typeface="Calibri" panose="020F0502020204030204" pitchFamily="34" charset="0"/>
                <a:ea typeface="Calibri" panose="020F0502020204030204" pitchFamily="34" charset="0"/>
                <a:cs typeface="Arial" panose="020B0604020202020204" pitchFamily="34" charset="0"/>
              </a:rPr>
              <a:t>מוסכמה</a:t>
            </a:r>
            <a:r>
              <a:rPr lang="he-IL" sz="2000" dirty="0">
                <a:latin typeface="Calibri" panose="020F0502020204030204" pitchFamily="34" charset="0"/>
                <a:ea typeface="Calibri" panose="020F0502020204030204" pitchFamily="34" charset="0"/>
                <a:cs typeface="Arial" panose="020B0604020202020204" pitchFamily="34" charset="0"/>
              </a:rPr>
              <a:t> שכל אירוע </a:t>
            </a:r>
            <a:r>
              <a:rPr lang="en-US" sz="2000" dirty="0">
                <a:latin typeface="Calibri" panose="020F0502020204030204" pitchFamily="34" charset="0"/>
                <a:ea typeface="Calibri" panose="020F0502020204030204" pitchFamily="34" charset="0"/>
                <a:cs typeface="Arial" panose="020B0604020202020204" pitchFamily="34" charset="0"/>
              </a:rPr>
              <a:t>(event)</a:t>
            </a:r>
            <a:r>
              <a:rPr lang="he-IL" sz="2000" dirty="0">
                <a:latin typeface="Calibri" panose="020F0502020204030204" pitchFamily="34" charset="0"/>
                <a:ea typeface="Calibri" panose="020F0502020204030204" pitchFamily="34" charset="0"/>
                <a:cs typeface="Arial" panose="020B0604020202020204" pitchFamily="34" charset="0"/>
              </a:rPr>
              <a:t> יהיה מהטיפוס של ה </a:t>
            </a:r>
            <a:r>
              <a:rPr lang="en-US" sz="2000" dirty="0">
                <a:latin typeface="Calibri" panose="020F0502020204030204" pitchFamily="34" charset="0"/>
                <a:ea typeface="Calibri" panose="020F0502020204030204" pitchFamily="34" charset="0"/>
                <a:cs typeface="Arial" panose="020B0604020202020204" pitchFamily="34" charset="0"/>
              </a:rPr>
              <a:t>delegate</a:t>
            </a:r>
            <a:r>
              <a:rPr lang="he-IL" sz="2000" dirty="0">
                <a:latin typeface="Calibri" panose="020F0502020204030204" pitchFamily="34" charset="0"/>
                <a:ea typeface="Calibri" panose="020F0502020204030204" pitchFamily="34" charset="0"/>
                <a:cs typeface="Arial" panose="020B0604020202020204" pitchFamily="34" charset="0"/>
              </a:rPr>
              <a:t> הבא, שמוגדר כבר ב </a:t>
            </a:r>
            <a:r>
              <a:rPr lang="en-US" sz="2000" dirty="0">
                <a:latin typeface="Calibri" panose="020F0502020204030204" pitchFamily="34" charset="0"/>
                <a:ea typeface="Calibri" panose="020F0502020204030204" pitchFamily="34" charset="0"/>
                <a:cs typeface="Arial" panose="020B0604020202020204" pitchFamily="34" charset="0"/>
              </a:rPr>
              <a:t>C#</a:t>
            </a:r>
            <a:r>
              <a:rPr lang="he-IL" sz="2000" dirty="0">
                <a:latin typeface="Calibri" panose="020F0502020204030204" pitchFamily="34" charset="0"/>
                <a:ea typeface="Calibri" panose="020F0502020204030204" pitchFamily="34" charset="0"/>
                <a:cs typeface="Arial" panose="020B0604020202020204" pitchFamily="34" charset="0"/>
              </a:rPr>
              <a:t>:</a:t>
            </a:r>
          </a:p>
          <a:p>
            <a:pPr algn="r">
              <a:lnSpc>
                <a:spcPct val="107000"/>
              </a:lnSpc>
              <a:spcBef>
                <a:spcPts val="0"/>
              </a:spcBef>
            </a:pPr>
            <a:endParaRPr lang="he-IL" sz="2000" dirty="0">
              <a:latin typeface="Calibri" panose="020F0502020204030204" pitchFamily="34" charset="0"/>
              <a:ea typeface="Calibri" panose="020F0502020204030204" pitchFamily="34" charset="0"/>
              <a:cs typeface="Arial" panose="020B0604020202020204" pitchFamily="34" charset="0"/>
            </a:endParaRPr>
          </a:p>
          <a:p>
            <a:pPr marL="0" indent="0" algn="ctr" rtl="0">
              <a:lnSpc>
                <a:spcPct val="107000"/>
              </a:lnSpc>
              <a:spcBef>
                <a:spcPts val="0"/>
              </a:spcBef>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delegate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b="1" dirty="0" err="1">
                <a:solidFill>
                  <a:srgbClr val="2B91AF"/>
                </a:solidFill>
                <a:latin typeface="Consolas" panose="020B0609020204030204" pitchFamily="49" charset="0"/>
              </a:rPr>
              <a:t>EventHandler</a:t>
            </a:r>
            <a:r>
              <a:rPr lang="en-US" sz="1600" dirty="0">
                <a:solidFill>
                  <a:srgbClr val="000000"/>
                </a:solidFill>
                <a:latin typeface="Consolas" panose="020B0609020204030204" pitchFamily="49" charset="0"/>
              </a:rPr>
              <a:t>(</a:t>
            </a:r>
            <a:r>
              <a:rPr lang="en-US" sz="1600" b="1"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b="1"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 </a:t>
            </a:r>
            <a:endParaRPr lang="en-US" sz="1600" dirty="0">
              <a:latin typeface="Calibri" panose="020F0502020204030204" pitchFamily="34" charset="0"/>
              <a:cs typeface="Arial" panose="020B0604020202020204" pitchFamily="34" charset="0"/>
            </a:endParaRPr>
          </a:p>
          <a:p>
            <a:pPr>
              <a:lnSpc>
                <a:spcPct val="107000"/>
              </a:lnSpc>
              <a:spcBef>
                <a:spcPts val="0"/>
              </a:spcBef>
            </a:pPr>
            <a:endParaRPr lang="he-IL" sz="2000" dirty="0">
              <a:latin typeface="Calibri" panose="020F0502020204030204" pitchFamily="34" charset="0"/>
              <a:cs typeface="Arial" panose="020B0604020202020204" pitchFamily="34" charset="0"/>
            </a:endParaRPr>
          </a:p>
          <a:p>
            <a:pPr>
              <a:lnSpc>
                <a:spcPct val="107000"/>
              </a:lnSpc>
              <a:spcBef>
                <a:spcPts val="0"/>
              </a:spcBef>
            </a:pPr>
            <a:r>
              <a:rPr lang="he-IL" sz="2000" dirty="0">
                <a:latin typeface="Calibri" panose="020F0502020204030204" pitchFamily="34" charset="0"/>
                <a:cs typeface="Arial" panose="020B0604020202020204" pitchFamily="34" charset="0"/>
              </a:rPr>
              <a:t>ואנחנו בקוד שלנו, כשנרצה להגדיר </a:t>
            </a:r>
            <a:r>
              <a:rPr lang="en-US" sz="2000" dirty="0">
                <a:latin typeface="Calibri" panose="020F0502020204030204" pitchFamily="34" charset="0"/>
                <a:cs typeface="Arial" panose="020B0604020202020204" pitchFamily="34" charset="0"/>
              </a:rPr>
              <a:t>event</a:t>
            </a:r>
            <a:r>
              <a:rPr lang="he-IL" sz="2000" dirty="0">
                <a:latin typeface="Calibri" panose="020F0502020204030204" pitchFamily="34" charset="0"/>
                <a:cs typeface="Arial" panose="020B0604020202020204" pitchFamily="34" charset="0"/>
              </a:rPr>
              <a:t>:</a:t>
            </a:r>
          </a:p>
          <a:p>
            <a:pPr marL="0" indent="0">
              <a:lnSpc>
                <a:spcPct val="107000"/>
              </a:lnSpc>
              <a:spcBef>
                <a:spcPts val="0"/>
              </a:spcBef>
              <a:buNone/>
            </a:pPr>
            <a:endParaRPr lang="en-US" sz="2000" dirty="0">
              <a:latin typeface="Calibri" panose="020F0502020204030204" pitchFamily="34" charset="0"/>
              <a:cs typeface="Arial" panose="020B0604020202020204" pitchFamily="34" charset="0"/>
            </a:endParaRPr>
          </a:p>
          <a:p>
            <a:pPr marL="0" indent="0" algn="ctr" rtl="0">
              <a:lnSpc>
                <a:spcPct val="107000"/>
              </a:lnSpc>
              <a:spcBef>
                <a:spcPts val="0"/>
              </a:spcBef>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event</a:t>
            </a:r>
            <a:r>
              <a:rPr lang="en-US" sz="1600" dirty="0">
                <a:solidFill>
                  <a:srgbClr val="000000"/>
                </a:solidFill>
                <a:latin typeface="Consolas" panose="020B0609020204030204" pitchFamily="49" charset="0"/>
              </a:rPr>
              <a:t> </a:t>
            </a:r>
            <a:r>
              <a:rPr lang="en-US" sz="1600" b="1" dirty="0" err="1">
                <a:solidFill>
                  <a:srgbClr val="2B91AF"/>
                </a:solidFill>
                <a:latin typeface="Consolas" panose="020B0609020204030204" pitchFamily="49" charset="0"/>
              </a:rPr>
              <a:t>EventHandler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MyEvent</a:t>
            </a:r>
            <a:r>
              <a:rPr lang="en-US" sz="1600" dirty="0">
                <a:solidFill>
                  <a:srgbClr val="000000"/>
                </a:solidFill>
                <a:latin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endParaRPr lang="he-IL" sz="2000" dirty="0">
              <a:latin typeface="Calibri" panose="020F0502020204030204" pitchFamily="34" charset="0"/>
              <a:ea typeface="Calibri" panose="020F0502020204030204" pitchFamily="34" charset="0"/>
              <a:cs typeface="Arial" panose="020B0604020202020204" pitchFamily="34" charset="0"/>
            </a:endParaRPr>
          </a:p>
          <a:p>
            <a:r>
              <a:rPr lang="he-IL" sz="2000" dirty="0">
                <a:latin typeface="Calibri" panose="020F0502020204030204" pitchFamily="34" charset="0"/>
                <a:ea typeface="Calibri" panose="020F0502020204030204" pitchFamily="34" charset="0"/>
                <a:cs typeface="Arial" panose="020B0604020202020204" pitchFamily="34" charset="0"/>
              </a:rPr>
              <a:t>כל מתודה הנרשמת לאירוע, תכלול 2 פרמטרים:</a:t>
            </a:r>
          </a:p>
          <a:p>
            <a:pPr lvl="1"/>
            <a:r>
              <a:rPr lang="en-US" sz="2000" b="1" dirty="0">
                <a:solidFill>
                  <a:srgbClr val="0000FF"/>
                </a:solidFill>
                <a:latin typeface="Consolas" panose="020B0609020204030204" pitchFamily="49" charset="0"/>
              </a:rPr>
              <a:t>object</a:t>
            </a:r>
            <a:r>
              <a:rPr lang="en-US" sz="2000" dirty="0">
                <a:solidFill>
                  <a:srgbClr val="000000"/>
                </a:solidFill>
                <a:latin typeface="Consolas" panose="020B0609020204030204" pitchFamily="49" charset="0"/>
              </a:rPr>
              <a:t> sender</a:t>
            </a:r>
            <a:r>
              <a:rPr lang="he-IL" sz="2000" dirty="0">
                <a:solidFill>
                  <a:srgbClr val="000000"/>
                </a:solidFill>
                <a:latin typeface="Consolas" panose="020B0609020204030204" pitchFamily="49" charset="0"/>
              </a:rPr>
              <a:t> – מצביע לאובייקט ש</a:t>
            </a:r>
            <a:r>
              <a:rPr lang="he-IL" sz="2000" dirty="0">
                <a:solidFill>
                  <a:schemeClr val="tx1"/>
                </a:solidFill>
                <a:latin typeface="Calibri" panose="020F0502020204030204" pitchFamily="34" charset="0"/>
                <a:ea typeface="Calibri" panose="020F0502020204030204" pitchFamily="34" charset="0"/>
                <a:cs typeface="Arial" panose="020B0604020202020204" pitchFamily="34" charset="0"/>
              </a:rPr>
              <a:t>שלח את האירוע</a:t>
            </a:r>
          </a:p>
          <a:p>
            <a:pPr lvl="1"/>
            <a:r>
              <a:rPr lang="en-US" sz="2000" b="1" dirty="0" err="1">
                <a:solidFill>
                  <a:srgbClr val="2B91AF"/>
                </a:solidFill>
                <a:latin typeface="Consolas" panose="020B0609020204030204" pitchFamily="49" charset="0"/>
              </a:rPr>
              <a:t>EventArgs</a:t>
            </a:r>
            <a:r>
              <a:rPr lang="en-US" sz="2000" dirty="0">
                <a:solidFill>
                  <a:srgbClr val="000000"/>
                </a:solidFill>
                <a:latin typeface="Consolas" panose="020B0609020204030204" pitchFamily="49" charset="0"/>
              </a:rPr>
              <a:t> e</a:t>
            </a:r>
            <a:r>
              <a:rPr lang="he-IL" sz="2000" dirty="0">
                <a:solidFill>
                  <a:srgbClr val="000000"/>
                </a:solidFill>
                <a:latin typeface="Consolas" panose="020B0609020204030204" pitchFamily="49" charset="0"/>
              </a:rPr>
              <a:t> </a:t>
            </a:r>
            <a:r>
              <a:rPr lang="he-IL" sz="2000" dirty="0">
                <a:solidFill>
                  <a:schemeClr val="tx1"/>
                </a:solidFill>
                <a:latin typeface="Calibri" panose="020F0502020204030204" pitchFamily="34" charset="0"/>
                <a:cs typeface="Arial" panose="020B0604020202020204" pitchFamily="34" charset="0"/>
              </a:rPr>
              <a:t>- אובייקט מטיפוס </a:t>
            </a:r>
            <a:r>
              <a:rPr lang="en-US" sz="2000" dirty="0" err="1">
                <a:solidFill>
                  <a:schemeClr val="tx1"/>
                </a:solidFill>
                <a:latin typeface="Calibri" panose="020F0502020204030204" pitchFamily="34" charset="0"/>
                <a:cs typeface="Arial" panose="020B0604020202020204" pitchFamily="34" charset="0"/>
              </a:rPr>
              <a:t>EventArgs</a:t>
            </a:r>
            <a:r>
              <a:rPr lang="he-IL" sz="2000" dirty="0">
                <a:solidFill>
                  <a:schemeClr val="tx1"/>
                </a:solidFill>
                <a:latin typeface="Calibri" panose="020F0502020204030204" pitchFamily="34" charset="0"/>
                <a:cs typeface="Arial" panose="020B0604020202020204" pitchFamily="34" charset="0"/>
              </a:rPr>
              <a:t> (מחלקה שתכיל את פרטי האירוע)</a:t>
            </a:r>
            <a:endParaRPr lang="en-US" sz="2000" dirty="0">
              <a:latin typeface="Calibri" panose="020F0502020204030204" pitchFamily="34" charset="0"/>
              <a:ea typeface="Calibri" panose="020F0502020204030204" pitchFamily="34" charset="0"/>
              <a:cs typeface="Arial" panose="020B0604020202020204" pitchFamily="34" charset="0"/>
            </a:endParaRPr>
          </a:p>
          <a:p>
            <a:pPr algn="r">
              <a:lnSpc>
                <a:spcPct val="107000"/>
              </a:lnSpc>
              <a:spcBef>
                <a:spcPts val="0"/>
              </a:spcBef>
            </a:pPr>
            <a:endParaRPr lang="he-IL" sz="2000" dirty="0">
              <a:latin typeface="Calibri" panose="020F0502020204030204" pitchFamily="34" charset="0"/>
              <a:ea typeface="Calibri" panose="020F0502020204030204" pitchFamily="34" charset="0"/>
              <a:cs typeface="Arial" panose="020B0604020202020204" pitchFamily="34" charset="0"/>
            </a:endParaRPr>
          </a:p>
          <a:p>
            <a:pPr algn="r">
              <a:lnSpc>
                <a:spcPct val="107000"/>
              </a:lnSpc>
              <a:spcBef>
                <a:spcPts val="0"/>
              </a:spcBef>
            </a:pPr>
            <a:endParaRPr lang="en-US" sz="2000" dirty="0">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he-IL" sz="2000" b="1" dirty="0"/>
          </a:p>
          <a:p>
            <a:pPr marL="0" indent="0">
              <a:buNone/>
            </a:pPr>
            <a:endParaRPr lang="he-IL" sz="2000" dirty="0"/>
          </a:p>
        </p:txBody>
      </p:sp>
    </p:spTree>
    <p:extLst>
      <p:ext uri="{BB962C8B-B14F-4D97-AF65-F5344CB8AC3E}">
        <p14:creationId xmlns:p14="http://schemas.microsoft.com/office/powerpoint/2010/main" val="3979771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41</a:t>
            </a:fld>
            <a:endParaRPr lang="he-IL"/>
          </a:p>
        </p:txBody>
      </p:sp>
      <p:sp>
        <p:nvSpPr>
          <p:cNvPr id="8" name="כותרת 1"/>
          <p:cNvSpPr>
            <a:spLocks noGrp="1"/>
          </p:cNvSpPr>
          <p:nvPr>
            <p:ph type="title"/>
          </p:nvPr>
        </p:nvSpPr>
        <p:spPr>
          <a:xfrm>
            <a:off x="-9058" y="116632"/>
            <a:ext cx="8148302" cy="1008112"/>
          </a:xfrm>
        </p:spPr>
        <p:txBody>
          <a:bodyPr vert="horz" lIns="45720" tIns="0" rIns="45720" bIns="0" anchor="b" anchorCtr="0">
            <a:normAutofit fontScale="90000"/>
          </a:bodyPr>
          <a:lstStyle/>
          <a:p>
            <a:pPr algn="ctr"/>
            <a:r>
              <a:rPr lang="en-US" sz="3600" dirty="0"/>
              <a:t>Event Handler</a:t>
            </a:r>
            <a:br>
              <a:rPr lang="he-IL" sz="3600" dirty="0"/>
            </a:br>
            <a:r>
              <a:rPr lang="en-US" sz="3600" dirty="0"/>
              <a:t>Delegate</a:t>
            </a:r>
            <a:r>
              <a:rPr lang="he-IL" sz="3600" dirty="0"/>
              <a:t> מוגדר שמתאים לאירוע גנרי</a:t>
            </a:r>
          </a:p>
        </p:txBody>
      </p:sp>
      <p:sp>
        <p:nvSpPr>
          <p:cNvPr id="9" name="מציין מיקום תוכן 2"/>
          <p:cNvSpPr>
            <a:spLocks noGrp="1"/>
          </p:cNvSpPr>
          <p:nvPr>
            <p:ph idx="1"/>
          </p:nvPr>
        </p:nvSpPr>
        <p:spPr>
          <a:xfrm>
            <a:off x="284673" y="1484784"/>
            <a:ext cx="7560840" cy="4608512"/>
          </a:xfrm>
        </p:spPr>
        <p:txBody>
          <a:bodyPr>
            <a:noAutofit/>
          </a:bodyPr>
          <a:lstStyle/>
          <a:p>
            <a:r>
              <a:rPr lang="he-IL" sz="2000" dirty="0">
                <a:latin typeface="Calibri" panose="020F0502020204030204" pitchFamily="34" charset="0"/>
                <a:cs typeface="Arial" panose="020B0604020202020204" pitchFamily="34" charset="0"/>
              </a:rPr>
              <a:t>המחלקה</a:t>
            </a:r>
            <a:r>
              <a:rPr lang="he-IL" sz="2000" b="1" dirty="0">
                <a:solidFill>
                  <a:srgbClr val="2B91AF"/>
                </a:solidFill>
                <a:latin typeface="Consolas" panose="020B0609020204030204" pitchFamily="49" charset="0"/>
              </a:rPr>
              <a:t> </a:t>
            </a:r>
            <a:r>
              <a:rPr lang="en-US" sz="2000" b="1" dirty="0" err="1">
                <a:solidFill>
                  <a:srgbClr val="2B91AF"/>
                </a:solidFill>
                <a:latin typeface="Consolas" panose="020B0609020204030204" pitchFamily="49" charset="0"/>
              </a:rPr>
              <a:t>EventArgs</a:t>
            </a:r>
            <a:r>
              <a:rPr lang="he-IL" sz="2000" dirty="0">
                <a:solidFill>
                  <a:schemeClr val="tx1"/>
                </a:solidFill>
                <a:latin typeface="Calibri" panose="020F0502020204030204" pitchFamily="34" charset="0"/>
                <a:cs typeface="Arial" panose="020B0604020202020204" pitchFamily="34" charset="0"/>
              </a:rPr>
              <a:t> </a:t>
            </a:r>
            <a:r>
              <a:rPr lang="he-IL" sz="2000" dirty="0">
                <a:latin typeface="Calibri" panose="020F0502020204030204" pitchFamily="34" charset="0"/>
                <a:cs typeface="Arial" panose="020B0604020202020204" pitchFamily="34" charset="0"/>
              </a:rPr>
              <a:t>מוגדרת</a:t>
            </a:r>
            <a:r>
              <a:rPr lang="he-IL" sz="2000" dirty="0">
                <a:solidFill>
                  <a:schemeClr val="tx1"/>
                </a:solidFill>
                <a:latin typeface="Calibri" panose="020F0502020204030204" pitchFamily="34" charset="0"/>
                <a:cs typeface="Arial" panose="020B0604020202020204" pitchFamily="34" charset="0"/>
              </a:rPr>
              <a:t> </a:t>
            </a:r>
            <a:r>
              <a:rPr lang="he-IL" sz="2000" dirty="0">
                <a:latin typeface="Calibri" panose="020F0502020204030204" pitchFamily="34" charset="0"/>
                <a:cs typeface="Arial" panose="020B0604020202020204" pitchFamily="34" charset="0"/>
              </a:rPr>
              <a:t>כך:</a:t>
            </a: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EventArgs</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 Provides a value to use with </a:t>
            </a:r>
          </a:p>
          <a:p>
            <a:pPr marL="0" marR="0" indent="0" algn="l" rtl="0">
              <a:lnSpc>
                <a:spcPct val="107000"/>
              </a:lnSpc>
              <a:spcBef>
                <a:spcPts val="0"/>
              </a:spcBef>
              <a:spcAft>
                <a:spcPts val="0"/>
              </a:spcAft>
              <a:buNone/>
            </a:pP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 events that do not have event data.</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readonly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EventArgs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Empty;</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 Initializes a new instance of the </a:t>
            </a:r>
          </a:p>
          <a:p>
            <a:pPr marL="0" marR="0" indent="0" algn="l" rtl="0">
              <a:lnSpc>
                <a:spcPct val="107000"/>
              </a:lnSpc>
              <a:spcBef>
                <a:spcPts val="0"/>
              </a:spcBef>
              <a:spcAft>
                <a:spcPts val="0"/>
              </a:spcAft>
              <a:buNone/>
            </a:pP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en-US"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System.EventArgs</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class.</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EventArgs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solidFill>
                <a:schemeClr val="tx1"/>
              </a:solidFill>
              <a:latin typeface="Calibri" panose="020F0502020204030204" pitchFamily="34" charset="0"/>
              <a:cs typeface="Arial" panose="020B0604020202020204" pitchFamily="34" charset="0"/>
            </a:endParaRPr>
          </a:p>
          <a:p>
            <a:r>
              <a:rPr lang="he-IL" sz="2000" dirty="0">
                <a:solidFill>
                  <a:schemeClr val="tx1"/>
                </a:solidFill>
                <a:latin typeface="Calibri" panose="020F0502020204030204" pitchFamily="34" charset="0"/>
                <a:ea typeface="Calibri" panose="020F0502020204030204" pitchFamily="34" charset="0"/>
                <a:cs typeface="Arial" panose="020B0604020202020204" pitchFamily="34" charset="0"/>
              </a:rPr>
              <a:t>ניתן לרשת ממחלקה זו ולהוסיף פרטים כרצוננו</a:t>
            </a:r>
          </a:p>
          <a:p>
            <a:pPr algn="r">
              <a:lnSpc>
                <a:spcPct val="107000"/>
              </a:lnSpc>
              <a:spcBef>
                <a:spcPts val="0"/>
              </a:spcBef>
            </a:pPr>
            <a:endParaRPr lang="en-US" sz="2000" dirty="0">
              <a:latin typeface="Calibri" panose="020F0502020204030204" pitchFamily="34" charset="0"/>
              <a:ea typeface="Calibri" panose="020F0502020204030204" pitchFamily="34" charset="0"/>
              <a:cs typeface="Arial" panose="020B0604020202020204" pitchFamily="34" charset="0"/>
            </a:endParaRPr>
          </a:p>
          <a:p>
            <a:pPr algn="r">
              <a:lnSpc>
                <a:spcPct val="107000"/>
              </a:lnSpc>
              <a:spcBef>
                <a:spcPts val="0"/>
              </a:spcBef>
            </a:pPr>
            <a:endParaRPr lang="he-IL" sz="2000" dirty="0">
              <a:latin typeface="Calibri" panose="020F0502020204030204" pitchFamily="34" charset="0"/>
              <a:ea typeface="Calibri" panose="020F0502020204030204" pitchFamily="34" charset="0"/>
              <a:cs typeface="Arial" panose="020B0604020202020204" pitchFamily="34" charset="0"/>
            </a:endParaRPr>
          </a:p>
          <a:p>
            <a:pPr algn="r">
              <a:lnSpc>
                <a:spcPct val="107000"/>
              </a:lnSpc>
              <a:spcBef>
                <a:spcPts val="0"/>
              </a:spcBef>
            </a:pPr>
            <a:endParaRPr lang="en-US" sz="2000" dirty="0">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he-IL" sz="2000" b="1" dirty="0"/>
          </a:p>
          <a:p>
            <a:pPr marL="0" indent="0">
              <a:buNone/>
            </a:pPr>
            <a:endParaRPr lang="he-IL" sz="2000" dirty="0"/>
          </a:p>
        </p:txBody>
      </p:sp>
    </p:spTree>
    <p:extLst>
      <p:ext uri="{BB962C8B-B14F-4D97-AF65-F5344CB8AC3E}">
        <p14:creationId xmlns:p14="http://schemas.microsoft.com/office/powerpoint/2010/main" val="196108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42</a:t>
            </a:fld>
            <a:endParaRPr lang="he-IL"/>
          </a:p>
        </p:txBody>
      </p:sp>
      <p:sp>
        <p:nvSpPr>
          <p:cNvPr id="3" name="Rectangle 2"/>
          <p:cNvSpPr/>
          <p:nvPr/>
        </p:nvSpPr>
        <p:spPr>
          <a:xfrm>
            <a:off x="395536" y="1286417"/>
            <a:ext cx="5184576" cy="515314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MyPrinter_1</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event</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EventHandler</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PageOver;</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20;</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DoPageOver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do something</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(PageOver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PageOver</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2B91AF"/>
                </a:solidFill>
                <a:latin typeface="Consolas" panose="020B0609020204030204" pitchFamily="49" charset="0"/>
                <a:ea typeface="Calibri" panose="020F0502020204030204" pitchFamily="34" charset="0"/>
                <a:cs typeface="Consolas" panose="020B0609020204030204" pitchFamily="49" charset="0"/>
              </a:rPr>
              <a:t>EventArgs</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.Empty);</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0)</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pageCount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DoPageOver</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תוכן 2"/>
          <p:cNvSpPr>
            <a:spLocks noGrp="1"/>
          </p:cNvSpPr>
          <p:nvPr>
            <p:ph idx="1"/>
          </p:nvPr>
        </p:nvSpPr>
        <p:spPr>
          <a:xfrm>
            <a:off x="6251448" y="204074"/>
            <a:ext cx="1584176" cy="303812"/>
          </a:xfrm>
          <a:ln w="63500">
            <a:solidFill>
              <a:schemeClr val="accent1"/>
            </a:solidFill>
          </a:ln>
        </p:spPr>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Ex3</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6" name="Rounded Rectangular Callout 5">
            <a:extLst>
              <a:ext uri="{FF2B5EF4-FFF2-40B4-BE49-F238E27FC236}">
                <a16:creationId xmlns:a16="http://schemas.microsoft.com/office/drawing/2014/main" id="{7C6DD2E2-276F-4224-80BA-010650D55BAB}"/>
              </a:ext>
            </a:extLst>
          </p:cNvPr>
          <p:cNvSpPr/>
          <p:nvPr/>
        </p:nvSpPr>
        <p:spPr>
          <a:xfrm>
            <a:off x="6437352" y="3674223"/>
            <a:ext cx="2304216" cy="2765336"/>
          </a:xfrm>
          <a:prstGeom prst="wedgeRoundRectCallout">
            <a:avLst>
              <a:gd name="adj1" fmla="val -104365"/>
              <a:gd name="adj2" fmla="val -661"/>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dirty="0">
                <a:solidFill>
                  <a:schemeClr val="tx1"/>
                </a:solidFill>
              </a:rPr>
              <a:t>כשנרצה לשלוח אירוע ללא פרטים נשלח את השדה הסטטי </a:t>
            </a:r>
            <a:r>
              <a:rPr lang="en-US" dirty="0">
                <a:solidFill>
                  <a:schemeClr val="tx1"/>
                </a:solidFill>
              </a:rPr>
              <a:t>Empty</a:t>
            </a:r>
            <a:r>
              <a:rPr lang="he-IL" dirty="0">
                <a:solidFill>
                  <a:schemeClr val="tx1"/>
                </a:solidFill>
              </a:rPr>
              <a:t> של המחלקה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EventArgs</a:t>
            </a:r>
            <a:endParaRPr lang="he-IL" dirty="0">
              <a:solidFill>
                <a:srgbClr val="2B91AF"/>
              </a:solidFill>
              <a:latin typeface="Consolas" panose="020B0609020204030204" pitchFamily="49" charset="0"/>
              <a:ea typeface="Calibri" panose="020F0502020204030204" pitchFamily="34" charset="0"/>
              <a:cs typeface="Consolas" panose="020B0609020204030204" pitchFamily="49" charset="0"/>
            </a:endParaRPr>
          </a:p>
          <a:p>
            <a:pPr algn="ctr"/>
            <a:r>
              <a:rPr lang="he-IL" dirty="0">
                <a:solidFill>
                  <a:schemeClr val="tx1"/>
                </a:solidFill>
              </a:rPr>
              <a:t>שהוא בעצמו מטיפוס</a:t>
            </a:r>
            <a:r>
              <a:rPr lang="he-IL" dirty="0">
                <a:solidFill>
                  <a:srgbClr val="2B91AF"/>
                </a:solidFill>
                <a:latin typeface="Consolas" panose="020B0609020204030204" pitchFamily="49" charset="0"/>
              </a:rPr>
              <a:t>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EventArgs</a:t>
            </a:r>
            <a:endParaRPr lang="he-IL" dirty="0">
              <a:solidFill>
                <a:schemeClr val="tx1"/>
              </a:solidFill>
            </a:endParaRPr>
          </a:p>
        </p:txBody>
      </p:sp>
      <p:sp>
        <p:nvSpPr>
          <p:cNvPr id="9" name="כותרת 1">
            <a:extLst>
              <a:ext uri="{FF2B5EF4-FFF2-40B4-BE49-F238E27FC236}">
                <a16:creationId xmlns:a16="http://schemas.microsoft.com/office/drawing/2014/main" id="{4DF4038E-42DB-4EA1-A895-0D94C3B02BD2}"/>
              </a:ext>
            </a:extLst>
          </p:cNvPr>
          <p:cNvSpPr txBox="1">
            <a:spLocks/>
          </p:cNvSpPr>
          <p:nvPr/>
        </p:nvSpPr>
        <p:spPr>
          <a:xfrm>
            <a:off x="6216745" y="655801"/>
            <a:ext cx="2568190" cy="2736304"/>
          </a:xfrm>
          <a:prstGeom prst="rect">
            <a:avLst/>
          </a:prstGeom>
          <a:solidFill>
            <a:schemeClr val="bg1"/>
          </a:solidFill>
        </p:spPr>
        <p:txBody>
          <a:bodyPr vert="horz" lIns="45720" tIns="0" rIns="45720" bIns="0" anchor="b" anchorCtr="0">
            <a:normAutofit fontScale="97500"/>
          </a:bodyPr>
          <a:lst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he-IL" sz="3200" dirty="0"/>
              <a:t>פתרון 3 – פתרון לפי התקן!!</a:t>
            </a:r>
            <a:br>
              <a:rPr lang="he-IL" sz="3200" dirty="0"/>
            </a:br>
            <a:r>
              <a:rPr lang="he-IL" sz="2700" dirty="0"/>
              <a:t>תשתית למדפסת תוך שימוש ב </a:t>
            </a:r>
            <a:r>
              <a:rPr lang="en-US" sz="2700" dirty="0"/>
              <a:t>EVENTHANDLER</a:t>
            </a:r>
            <a:endParaRPr lang="he-IL" sz="2700" dirty="0"/>
          </a:p>
        </p:txBody>
      </p:sp>
    </p:spTree>
    <p:extLst>
      <p:ext uri="{BB962C8B-B14F-4D97-AF65-F5344CB8AC3E}">
        <p14:creationId xmlns:p14="http://schemas.microsoft.com/office/powerpoint/2010/main" val="3951136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065" y="655801"/>
            <a:ext cx="5593685" cy="2850011"/>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algn="l" rtl="0">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User1</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MyPrinter_1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printer;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User1(</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MyPrinter_1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_printer)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_printer;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.printer.PageOver</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 User1DoPageOver;</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User1DoPageOver(</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2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EventArgs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do something</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"user 1 do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04F09086-7655-46EE-82F4-512E3C932A8D}" type="slidenum">
              <a:rPr lang="he-IL" smtClean="0"/>
              <a:t>43</a:t>
            </a:fld>
            <a:endParaRPr lang="he-IL"/>
          </a:p>
        </p:txBody>
      </p:sp>
      <p:sp>
        <p:nvSpPr>
          <p:cNvPr id="3" name="Rectangle 2"/>
          <p:cNvSpPr/>
          <p:nvPr/>
        </p:nvSpPr>
        <p:spPr>
          <a:xfrm>
            <a:off x="251520" y="980728"/>
            <a:ext cx="6606480" cy="470000"/>
          </a:xfrm>
          <a:prstGeom prst="rect">
            <a:avLst/>
          </a:prstGeom>
        </p:spPr>
        <p:txBody>
          <a:bodyPr wrap="square">
            <a:spAutoFit/>
          </a:bodyPr>
          <a:lstStyle/>
          <a:p>
            <a:pPr algn="l" rtl="0">
              <a:lnSpc>
                <a:spcPct val="107000"/>
              </a:lnSpc>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תוכן 2"/>
          <p:cNvSpPr>
            <a:spLocks noGrp="1"/>
          </p:cNvSpPr>
          <p:nvPr>
            <p:ph idx="1"/>
          </p:nvPr>
        </p:nvSpPr>
        <p:spPr>
          <a:xfrm>
            <a:off x="6216745" y="189526"/>
            <a:ext cx="1584176" cy="303812"/>
          </a:xfrm>
          <a:ln w="63500">
            <a:solidFill>
              <a:schemeClr val="accent1"/>
            </a:solidFill>
          </a:ln>
        </p:spPr>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Ex3</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346468" y="3615340"/>
            <a:ext cx="5593684" cy="3047629"/>
          </a:xfrm>
          <a:prstGeom prst="rect">
            <a:avLst/>
          </a:prstGeom>
          <a:ln w="38100">
            <a:solidFill>
              <a:schemeClr val="tx2">
                <a:lumMod val="75000"/>
              </a:schemeClr>
            </a:solidFill>
          </a:ln>
        </p:spPr>
        <p:txBody>
          <a:bodyPr wrap="square">
            <a:spAutoFit/>
          </a:bodyPr>
          <a:lstStyle/>
          <a:p>
            <a:pPr algn="l" rtl="0">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User2</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MyPrinter_1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printer;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User2(</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MyPrinter_1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printer)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printer;</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.printer.PageOver</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 User2DoPageOver;</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User2DoPageOver(</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EventArgs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do something</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"user 2 do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כותרת 1">
            <a:extLst>
              <a:ext uri="{FF2B5EF4-FFF2-40B4-BE49-F238E27FC236}">
                <a16:creationId xmlns:a16="http://schemas.microsoft.com/office/drawing/2014/main" id="{0483829C-60BF-4FF5-9042-63626DAA1A39}"/>
              </a:ext>
            </a:extLst>
          </p:cNvPr>
          <p:cNvSpPr txBox="1">
            <a:spLocks/>
          </p:cNvSpPr>
          <p:nvPr/>
        </p:nvSpPr>
        <p:spPr>
          <a:xfrm>
            <a:off x="6216745" y="655801"/>
            <a:ext cx="2568190" cy="2736304"/>
          </a:xfrm>
          <a:prstGeom prst="rect">
            <a:avLst/>
          </a:prstGeom>
          <a:solidFill>
            <a:schemeClr val="bg1"/>
          </a:solidFill>
        </p:spPr>
        <p:txBody>
          <a:bodyPr vert="horz" lIns="45720" tIns="0" rIns="45720" bIns="0" anchor="b" anchorCtr="0">
            <a:normAutofit fontScale="97500"/>
          </a:bodyPr>
          <a:lst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he-IL" sz="3200" dirty="0"/>
              <a:t>פתרון 3 – פתרון לפי התקן!!</a:t>
            </a:r>
            <a:br>
              <a:rPr lang="he-IL" sz="3200" dirty="0"/>
            </a:br>
            <a:r>
              <a:rPr lang="he-IL" sz="2700" dirty="0"/>
              <a:t>תשתית למדפסת תוך שימוש ב </a:t>
            </a:r>
            <a:r>
              <a:rPr lang="en-US" sz="2700" dirty="0"/>
              <a:t>EVENTHANDLER</a:t>
            </a:r>
            <a:endParaRPr lang="he-IL" sz="2700" dirty="0"/>
          </a:p>
        </p:txBody>
      </p:sp>
    </p:spTree>
    <p:extLst>
      <p:ext uri="{BB962C8B-B14F-4D97-AF65-F5344CB8AC3E}">
        <p14:creationId xmlns:p14="http://schemas.microsoft.com/office/powerpoint/2010/main" val="4067084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44</a:t>
            </a:fld>
            <a:endParaRPr lang="he-IL"/>
          </a:p>
        </p:txBody>
      </p:sp>
      <p:sp>
        <p:nvSpPr>
          <p:cNvPr id="3" name="Rectangle 2"/>
          <p:cNvSpPr/>
          <p:nvPr/>
        </p:nvSpPr>
        <p:spPr>
          <a:xfrm>
            <a:off x="251520" y="980728"/>
            <a:ext cx="6606480" cy="470000"/>
          </a:xfrm>
          <a:prstGeom prst="rect">
            <a:avLst/>
          </a:prstGeom>
        </p:spPr>
        <p:txBody>
          <a:bodyPr wrap="square">
            <a:spAutoFit/>
          </a:bodyPr>
          <a:lstStyle/>
          <a:p>
            <a:pPr algn="l" rtl="0">
              <a:lnSpc>
                <a:spcPct val="107000"/>
              </a:lnSpc>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תוכן 2"/>
          <p:cNvSpPr>
            <a:spLocks noGrp="1"/>
          </p:cNvSpPr>
          <p:nvPr>
            <p:ph idx="1"/>
          </p:nvPr>
        </p:nvSpPr>
        <p:spPr>
          <a:xfrm>
            <a:off x="6216745" y="207973"/>
            <a:ext cx="1584176" cy="303812"/>
          </a:xfrm>
          <a:ln w="63500">
            <a:solidFill>
              <a:schemeClr val="accent1"/>
            </a:solidFill>
          </a:ln>
        </p:spPr>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Ex3</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2" name="Rectangle 1"/>
          <p:cNvSpPr/>
          <p:nvPr/>
        </p:nvSpPr>
        <p:spPr>
          <a:xfrm>
            <a:off x="251520" y="207973"/>
            <a:ext cx="5814392" cy="330629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MyPrinter_1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MyPrinter_1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User1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u1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User1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User2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u2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User2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page of copy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.Parse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.ReadLine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p.Print</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(x);</a:t>
            </a:r>
            <a:endParaRPr lang="en-US" sz="20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כותרת 1">
            <a:extLst>
              <a:ext uri="{FF2B5EF4-FFF2-40B4-BE49-F238E27FC236}">
                <a16:creationId xmlns:a16="http://schemas.microsoft.com/office/drawing/2014/main" id="{FD48A940-C269-4B7E-8BE0-02F7507ECF0B}"/>
              </a:ext>
            </a:extLst>
          </p:cNvPr>
          <p:cNvSpPr txBox="1">
            <a:spLocks/>
          </p:cNvSpPr>
          <p:nvPr/>
        </p:nvSpPr>
        <p:spPr>
          <a:xfrm>
            <a:off x="6216745" y="655801"/>
            <a:ext cx="2568190" cy="2736304"/>
          </a:xfrm>
          <a:prstGeom prst="rect">
            <a:avLst/>
          </a:prstGeom>
          <a:solidFill>
            <a:schemeClr val="bg1"/>
          </a:solidFill>
        </p:spPr>
        <p:txBody>
          <a:bodyPr vert="horz" lIns="45720" tIns="0" rIns="45720" bIns="0" anchor="b" anchorCtr="0">
            <a:normAutofit fontScale="97500"/>
          </a:bodyPr>
          <a:lst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he-IL" sz="3200" dirty="0"/>
              <a:t>פתרון 3 – פתרון לפי התקן!!</a:t>
            </a:r>
            <a:br>
              <a:rPr lang="he-IL" sz="3200" dirty="0"/>
            </a:br>
            <a:r>
              <a:rPr lang="he-IL" sz="2700" dirty="0"/>
              <a:t>תשתית למדפסת תוך שימוש ב </a:t>
            </a:r>
            <a:r>
              <a:rPr lang="en-US" sz="2700" dirty="0"/>
              <a:t>EVENTHANDLER</a:t>
            </a:r>
            <a:endParaRPr lang="he-IL" sz="2700" dirty="0"/>
          </a:p>
        </p:txBody>
      </p:sp>
    </p:spTree>
    <p:extLst>
      <p:ext uri="{BB962C8B-B14F-4D97-AF65-F5344CB8AC3E}">
        <p14:creationId xmlns:p14="http://schemas.microsoft.com/office/powerpoint/2010/main" val="1422735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p:txBody>
          <a:bodyPr/>
          <a:lstStyle/>
          <a:p>
            <a:pPr algn="ctr"/>
            <a:r>
              <a:rPr lang="en-US" dirty="0"/>
              <a:t>OBSERVER</a:t>
            </a:r>
            <a:endParaRPr lang="he-IL" dirty="0"/>
          </a:p>
        </p:txBody>
      </p:sp>
      <p:sp>
        <p:nvSpPr>
          <p:cNvPr id="5" name="כותרת משנה 4"/>
          <p:cNvSpPr>
            <a:spLocks noGrp="1"/>
          </p:cNvSpPr>
          <p:nvPr>
            <p:ph type="subTitle" idx="1"/>
          </p:nvPr>
        </p:nvSpPr>
        <p:spPr/>
        <p:txBody>
          <a:bodyPr>
            <a:normAutofit/>
          </a:bodyPr>
          <a:lstStyle/>
          <a:p>
            <a:pPr algn="ctr"/>
            <a:r>
              <a:rPr lang="he-IL" sz="6000" dirty="0"/>
              <a:t>משקיף</a:t>
            </a:r>
          </a:p>
        </p:txBody>
      </p:sp>
      <p:sp>
        <p:nvSpPr>
          <p:cNvPr id="3" name="Slide Number Placeholder 2"/>
          <p:cNvSpPr>
            <a:spLocks noGrp="1"/>
          </p:cNvSpPr>
          <p:nvPr>
            <p:ph type="sldNum" sz="quarter" idx="12"/>
          </p:nvPr>
        </p:nvSpPr>
        <p:spPr/>
        <p:txBody>
          <a:bodyPr/>
          <a:lstStyle/>
          <a:p>
            <a:fld id="{04F09086-7655-46EE-82F4-512E3C932A8D}" type="slidenum">
              <a:rPr lang="he-IL" smtClean="0"/>
              <a:t>45</a:t>
            </a:fld>
            <a:endParaRPr lang="he-IL"/>
          </a:p>
        </p:txBody>
      </p:sp>
    </p:spTree>
    <p:extLst>
      <p:ext uri="{BB962C8B-B14F-4D97-AF65-F5344CB8AC3E}">
        <p14:creationId xmlns:p14="http://schemas.microsoft.com/office/powerpoint/2010/main" val="3835016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7622054" cy="632620"/>
          </a:xfrm>
        </p:spPr>
        <p:txBody>
          <a:bodyPr>
            <a:normAutofit fontScale="90000"/>
          </a:bodyPr>
          <a:lstStyle/>
          <a:p>
            <a:r>
              <a:rPr lang="he-IL" dirty="0"/>
              <a:t> מהי תבנית עיצוב (</a:t>
            </a:r>
            <a:r>
              <a:rPr lang="en-US" dirty="0"/>
              <a:t>Design Pattern</a:t>
            </a:r>
            <a:r>
              <a:rPr lang="he-IL" dirty="0"/>
              <a:t>) ?</a:t>
            </a:r>
          </a:p>
        </p:txBody>
      </p:sp>
      <p:sp>
        <p:nvSpPr>
          <p:cNvPr id="3" name="Content Placeholder 2"/>
          <p:cNvSpPr>
            <a:spLocks noGrp="1"/>
          </p:cNvSpPr>
          <p:nvPr>
            <p:ph idx="1"/>
          </p:nvPr>
        </p:nvSpPr>
        <p:spPr>
          <a:xfrm>
            <a:off x="386298" y="1268760"/>
            <a:ext cx="7432010" cy="4824536"/>
          </a:xfrm>
        </p:spPr>
        <p:txBody>
          <a:bodyPr/>
          <a:lstStyle/>
          <a:p>
            <a:r>
              <a:rPr lang="en-US" sz="2400" dirty="0"/>
              <a:t> Design Pattern</a:t>
            </a:r>
            <a:r>
              <a:rPr lang="he-IL" sz="2400" dirty="0"/>
              <a:t> (תבנית עיצוב) הוא פתרון מקובל וידוע מראש לבעיה נפוצה בתחום תכנון מרכיבי תוכנה</a:t>
            </a:r>
          </a:p>
          <a:p>
            <a:r>
              <a:rPr lang="he-IL" sz="2400" dirty="0"/>
              <a:t>התבנית מציגה את המחלקות הדרושות כדי לפתור את הבעיה המבוקשת</a:t>
            </a:r>
          </a:p>
          <a:p>
            <a:r>
              <a:rPr lang="he-IL" sz="2400" dirty="0"/>
              <a:t>ומתארת את הקשרים שבין המחלקות</a:t>
            </a:r>
          </a:p>
          <a:p>
            <a:r>
              <a:rPr lang="he-IL" sz="2400" dirty="0"/>
              <a:t>יש סוגים שונים וידועים של תבניות עיצוב. </a:t>
            </a:r>
          </a:p>
          <a:p>
            <a:endParaRPr lang="he-IL" sz="2400" dirty="0"/>
          </a:p>
          <a:p>
            <a:r>
              <a:rPr lang="he-IL" sz="2400" dirty="0"/>
              <a:t>בין תבניות העיצוב שנלמד בקורס:</a:t>
            </a:r>
          </a:p>
          <a:p>
            <a:pPr lvl="1"/>
            <a:r>
              <a:rPr lang="en-US" sz="2100" dirty="0"/>
              <a:t>Singleton</a:t>
            </a:r>
            <a:r>
              <a:rPr lang="he-IL" sz="2100" dirty="0"/>
              <a:t> – נכיר בהמשך</a:t>
            </a:r>
            <a:endParaRPr lang="en-US" sz="2100" dirty="0"/>
          </a:p>
          <a:p>
            <a:pPr lvl="1"/>
            <a:r>
              <a:rPr lang="en-US" sz="2100" dirty="0"/>
              <a:t>Factory</a:t>
            </a:r>
            <a:r>
              <a:rPr lang="he-IL" sz="2100" dirty="0"/>
              <a:t> – נכיר בהמשך</a:t>
            </a:r>
          </a:p>
          <a:p>
            <a:pPr lvl="1"/>
            <a:r>
              <a:rPr lang="en-US" sz="2800" b="1" dirty="0"/>
              <a:t>Observer</a:t>
            </a:r>
            <a:r>
              <a:rPr lang="he-IL" sz="2800" b="1" dirty="0"/>
              <a:t> – נכיר כעת</a:t>
            </a:r>
            <a:endParaRPr lang="he-IL" sz="2400" dirty="0"/>
          </a:p>
          <a:p>
            <a:endParaRPr lang="he-IL" dirty="0"/>
          </a:p>
        </p:txBody>
      </p:sp>
      <p:sp>
        <p:nvSpPr>
          <p:cNvPr id="4" name="Slide Number Placeholder 3"/>
          <p:cNvSpPr>
            <a:spLocks noGrp="1"/>
          </p:cNvSpPr>
          <p:nvPr>
            <p:ph type="sldNum" sz="quarter" idx="12"/>
          </p:nvPr>
        </p:nvSpPr>
        <p:spPr/>
        <p:txBody>
          <a:bodyPr/>
          <a:lstStyle/>
          <a:p>
            <a:fld id="{04F09086-7655-46EE-82F4-512E3C932A8D}" type="slidenum">
              <a:rPr lang="he-IL" smtClean="0"/>
              <a:t>46</a:t>
            </a:fld>
            <a:endParaRPr lang="he-IL"/>
          </a:p>
        </p:txBody>
      </p:sp>
    </p:spTree>
    <p:extLst>
      <p:ext uri="{BB962C8B-B14F-4D97-AF65-F5344CB8AC3E}">
        <p14:creationId xmlns:p14="http://schemas.microsoft.com/office/powerpoint/2010/main" val="691875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he-IL" dirty="0"/>
              <a:t> </a:t>
            </a:r>
            <a:r>
              <a:rPr lang="en-US" dirty="0"/>
              <a:t>OBSERVER Design Pattern</a:t>
            </a:r>
            <a:r>
              <a:rPr lang="he-IL" dirty="0"/>
              <a:t> מוטיבציה</a:t>
            </a:r>
            <a:endParaRPr lang="en-US" dirty="0"/>
          </a:p>
        </p:txBody>
      </p:sp>
      <p:sp>
        <p:nvSpPr>
          <p:cNvPr id="3" name="Content Placeholder 2"/>
          <p:cNvSpPr>
            <a:spLocks noGrp="1"/>
          </p:cNvSpPr>
          <p:nvPr>
            <p:ph idx="1"/>
          </p:nvPr>
        </p:nvSpPr>
        <p:spPr>
          <a:xfrm>
            <a:off x="457200" y="1916832"/>
            <a:ext cx="7239000" cy="4536504"/>
          </a:xfrm>
        </p:spPr>
        <p:txBody>
          <a:bodyPr>
            <a:normAutofit/>
          </a:bodyPr>
          <a:lstStyle/>
          <a:p>
            <a:r>
              <a:rPr lang="he-IL" sz="2400" dirty="0"/>
              <a:t>תרגום לעברית – תבנית עיצוב 'משקיף'</a:t>
            </a:r>
          </a:p>
          <a:p>
            <a:r>
              <a:rPr lang="he-IL" sz="2400" dirty="0"/>
              <a:t>נתון לנו אובייקט המיצר מידע, </a:t>
            </a:r>
            <a:br>
              <a:rPr lang="en-US" sz="2400" dirty="0"/>
            </a:br>
            <a:r>
              <a:rPr lang="he-IL" sz="2400" dirty="0"/>
              <a:t>ואובייקטים המעוניינים לבצע מתודה/ות מסוימות כאשר יש מידע חדש.</a:t>
            </a:r>
          </a:p>
          <a:p>
            <a:r>
              <a:rPr lang="he-IL" sz="2400" dirty="0"/>
              <a:t>אנו מעוניינים שהאוביקט המיצר את המידע יוכל להפעיל את כל המתודות הרצויות, מבלי להכירן מראש</a:t>
            </a:r>
          </a:p>
          <a:p>
            <a:r>
              <a:rPr lang="he-IL" sz="2400" dirty="0">
                <a:solidFill>
                  <a:srgbClr val="FF0000"/>
                </a:solidFill>
              </a:rPr>
              <a:t>אנו מעוניינים שיהיה ניתן להגדיר כמה אובייקטים שמייצרים מידע, כך שאובייקט יוכל לבצע מתודות שונות כאשר יש מידע חדש באובייקטים אלו.</a:t>
            </a:r>
          </a:p>
          <a:p>
            <a:r>
              <a:rPr lang="he-IL" sz="2400" dirty="0"/>
              <a:t>אנו מעוניינים שהקוד של מייצר המידע לא יצטרך להשתנות בהוספת מתודה חדשה לביצוע (</a:t>
            </a:r>
            <a:r>
              <a:rPr lang="en-US" sz="2400" dirty="0"/>
              <a:t>OCP</a:t>
            </a:r>
            <a:r>
              <a:rPr lang="he-IL" sz="2400" dirty="0"/>
              <a:t>)</a:t>
            </a:r>
            <a:endParaRPr lang="en-US" sz="2400" dirty="0"/>
          </a:p>
        </p:txBody>
      </p:sp>
      <p:sp>
        <p:nvSpPr>
          <p:cNvPr id="4" name="Slide Number Placeholder 3"/>
          <p:cNvSpPr>
            <a:spLocks noGrp="1"/>
          </p:cNvSpPr>
          <p:nvPr>
            <p:ph type="sldNum" sz="quarter" idx="12"/>
          </p:nvPr>
        </p:nvSpPr>
        <p:spPr/>
        <p:txBody>
          <a:bodyPr/>
          <a:lstStyle/>
          <a:p>
            <a:fld id="{04F09086-7655-46EE-82F4-512E3C932A8D}" type="slidenum">
              <a:rPr lang="he-IL" smtClean="0"/>
              <a:t>47</a:t>
            </a:fld>
            <a:endParaRPr lang="he-IL"/>
          </a:p>
        </p:txBody>
      </p:sp>
    </p:spTree>
    <p:extLst>
      <p:ext uri="{BB962C8B-B14F-4D97-AF65-F5344CB8AC3E}">
        <p14:creationId xmlns:p14="http://schemas.microsoft.com/office/powerpoint/2010/main" val="2067805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239000" cy="1152128"/>
          </a:xfrm>
        </p:spPr>
        <p:txBody>
          <a:bodyPr>
            <a:normAutofit fontScale="90000"/>
          </a:bodyPr>
          <a:lstStyle/>
          <a:p>
            <a:pPr algn="ctr"/>
            <a:r>
              <a:rPr lang="en-US" dirty="0"/>
              <a:t>OBSERVER Design Pattern</a:t>
            </a:r>
            <a:br>
              <a:rPr lang="he-IL" dirty="0"/>
            </a:br>
            <a:r>
              <a:rPr lang="he-IL" dirty="0"/>
              <a:t>דוגמאות</a:t>
            </a:r>
          </a:p>
        </p:txBody>
      </p:sp>
      <p:sp>
        <p:nvSpPr>
          <p:cNvPr id="3" name="Content Placeholder 2"/>
          <p:cNvSpPr>
            <a:spLocks noGrp="1"/>
          </p:cNvSpPr>
          <p:nvPr>
            <p:ph idx="1"/>
          </p:nvPr>
        </p:nvSpPr>
        <p:spPr>
          <a:xfrm>
            <a:off x="443795" y="1628800"/>
            <a:ext cx="7584589" cy="3600400"/>
          </a:xfrm>
        </p:spPr>
        <p:txBody>
          <a:bodyPr>
            <a:normAutofit/>
          </a:bodyPr>
          <a:lstStyle/>
          <a:p>
            <a:r>
              <a:rPr lang="he-IL" sz="2400" dirty="0"/>
              <a:t>אובייקט של "חנות" מייצר מידע על מבצעים. לקוחות מעוניינים שבכל פעם שיש מבצע יתקשרו אליהם. לכן הם נרשמים לרשימת הנמענים, וכל אחד שם את הטלפון שלו.</a:t>
            </a:r>
          </a:p>
          <a:p>
            <a:r>
              <a:rPr lang="he-IL" sz="2400" dirty="0"/>
              <a:t>אובייקט המייצר מידע על מזג האויר. ויש שני אתרים וגם הלקוח מהדוגמא הראשונה,  המעוניינים כל אחד לבצע פעולה כלשהיא כאשר יש עדכון מזג אויר חדש. אתרים אלו נרשמים אצל האובייקט עם המתודות שהם רוצים שתפעלנה כאשר תהיה מדידה חדשה.</a:t>
            </a:r>
          </a:p>
          <a:p>
            <a:pPr marL="0" indent="0">
              <a:buNone/>
            </a:pPr>
            <a:endParaRPr lang="he-IL" sz="2400" dirty="0"/>
          </a:p>
        </p:txBody>
      </p:sp>
      <p:sp>
        <p:nvSpPr>
          <p:cNvPr id="4" name="Slide Number Placeholder 3"/>
          <p:cNvSpPr>
            <a:spLocks noGrp="1"/>
          </p:cNvSpPr>
          <p:nvPr>
            <p:ph type="sldNum" sz="quarter" idx="12"/>
          </p:nvPr>
        </p:nvSpPr>
        <p:spPr/>
        <p:txBody>
          <a:bodyPr/>
          <a:lstStyle/>
          <a:p>
            <a:fld id="{04F09086-7655-46EE-82F4-512E3C932A8D}" type="slidenum">
              <a:rPr lang="he-IL" smtClean="0"/>
              <a:t>48</a:t>
            </a:fld>
            <a:endParaRPr lang="he-IL"/>
          </a:p>
        </p:txBody>
      </p:sp>
      <p:sp>
        <p:nvSpPr>
          <p:cNvPr id="5" name="Rounded Rectangular Callout 4"/>
          <p:cNvSpPr/>
          <p:nvPr/>
        </p:nvSpPr>
        <p:spPr>
          <a:xfrm>
            <a:off x="2463307" y="5289736"/>
            <a:ext cx="3199976" cy="1205976"/>
          </a:xfrm>
          <a:prstGeom prst="wedgeRoundRectCallout">
            <a:avLst>
              <a:gd name="adj1" fmla="val -74342"/>
              <a:gd name="adj2" fmla="val -36667"/>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dirty="0">
                <a:solidFill>
                  <a:schemeClr val="tx1"/>
                </a:solidFill>
              </a:rPr>
              <a:t>נשמע שזו תבנית מאוד שימושית!!!</a:t>
            </a:r>
          </a:p>
          <a:p>
            <a:pPr algn="ctr"/>
            <a:r>
              <a:rPr lang="he-IL" dirty="0">
                <a:solidFill>
                  <a:schemeClr val="tx1"/>
                </a:solidFill>
              </a:rPr>
              <a:t>אז איך עושים את זה???</a:t>
            </a:r>
          </a:p>
          <a:p>
            <a:pPr algn="ctr"/>
            <a:endParaRPr lang="he-IL" dirty="0">
              <a:solidFill>
                <a:schemeClr val="tx1"/>
              </a:solidFill>
            </a:endParaRPr>
          </a:p>
        </p:txBody>
      </p:sp>
      <p:pic>
        <p:nvPicPr>
          <p:cNvPr id="6" name="תמונה 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4969" y="4941168"/>
            <a:ext cx="1226635" cy="1728192"/>
          </a:xfrm>
          <a:prstGeom prst="rect">
            <a:avLst/>
          </a:prstGeom>
        </p:spPr>
      </p:pic>
    </p:spTree>
    <p:extLst>
      <p:ext uri="{BB962C8B-B14F-4D97-AF65-F5344CB8AC3E}">
        <p14:creationId xmlns:p14="http://schemas.microsoft.com/office/powerpoint/2010/main" val="104313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60" y="190392"/>
            <a:ext cx="7920880" cy="698336"/>
          </a:xfrm>
        </p:spPr>
        <p:txBody>
          <a:bodyPr>
            <a:normAutofit/>
          </a:bodyPr>
          <a:lstStyle/>
          <a:p>
            <a:pPr algn="ctr"/>
            <a:r>
              <a:rPr lang="he-IL" sz="3200" dirty="0"/>
              <a:t>דרכים למימוש  </a:t>
            </a:r>
            <a:r>
              <a:rPr lang="en-US" sz="3200" dirty="0"/>
              <a:t>Pattern</a:t>
            </a:r>
            <a:r>
              <a:rPr lang="he-IL" sz="3200" dirty="0"/>
              <a:t> </a:t>
            </a:r>
            <a:r>
              <a:rPr lang="en-US" sz="3200" dirty="0"/>
              <a:t>OBSERVER</a:t>
            </a:r>
            <a:r>
              <a:rPr lang="he-IL" sz="3200" dirty="0"/>
              <a:t> </a:t>
            </a:r>
          </a:p>
        </p:txBody>
      </p:sp>
      <p:sp>
        <p:nvSpPr>
          <p:cNvPr id="4" name="Slide Number Placeholder 3"/>
          <p:cNvSpPr>
            <a:spLocks noGrp="1"/>
          </p:cNvSpPr>
          <p:nvPr>
            <p:ph type="sldNum" sz="quarter" idx="12"/>
          </p:nvPr>
        </p:nvSpPr>
        <p:spPr/>
        <p:txBody>
          <a:bodyPr/>
          <a:lstStyle/>
          <a:p>
            <a:fld id="{04F09086-7655-46EE-82F4-512E3C932A8D}" type="slidenum">
              <a:rPr lang="he-IL" smtClean="0"/>
              <a:t>49</a:t>
            </a:fld>
            <a:endParaRPr lang="he-IL"/>
          </a:p>
        </p:txBody>
      </p:sp>
      <p:sp>
        <p:nvSpPr>
          <p:cNvPr id="6" name="מציין מיקום תוכן 2"/>
          <p:cNvSpPr txBox="1">
            <a:spLocks/>
          </p:cNvSpPr>
          <p:nvPr/>
        </p:nvSpPr>
        <p:spPr>
          <a:xfrm>
            <a:off x="183890" y="1281360"/>
            <a:ext cx="7785620" cy="3947840"/>
          </a:xfrm>
          <a:prstGeom prst="rect">
            <a:avLst/>
          </a:prstGeom>
        </p:spPr>
        <p:txBody>
          <a:bodyPr vert="horz">
            <a:normAutofit/>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marL="0" indent="0">
              <a:buNone/>
            </a:pPr>
            <a:r>
              <a:rPr lang="he-IL" sz="2000" b="1" dirty="0"/>
              <a:t>1. מימוש </a:t>
            </a:r>
            <a:r>
              <a:rPr lang="en-US" sz="2000" b="1" dirty="0"/>
              <a:t>observer pattern</a:t>
            </a:r>
            <a:r>
              <a:rPr lang="he-IL" sz="2000" b="1" dirty="0"/>
              <a:t> באמצעות </a:t>
            </a:r>
            <a:r>
              <a:rPr lang="en-US" sz="2000" b="1" dirty="0"/>
              <a:t>event handler</a:t>
            </a:r>
            <a:endParaRPr lang="he-IL" sz="2000" b="1" dirty="0"/>
          </a:p>
          <a:p>
            <a:pPr lvl="1"/>
            <a:r>
              <a:rPr lang="he-IL" sz="2000" dirty="0">
                <a:solidFill>
                  <a:schemeClr val="tx1"/>
                </a:solidFill>
              </a:rPr>
              <a:t>פשוט ונוח</a:t>
            </a:r>
          </a:p>
          <a:p>
            <a:pPr lvl="1"/>
            <a:r>
              <a:rPr lang="he-IL" sz="2000" dirty="0">
                <a:solidFill>
                  <a:schemeClr val="tx1"/>
                </a:solidFill>
              </a:rPr>
              <a:t>מובנה בשפת </a:t>
            </a:r>
            <a:r>
              <a:rPr lang="en-US" sz="2000" dirty="0">
                <a:solidFill>
                  <a:schemeClr val="tx1"/>
                </a:solidFill>
              </a:rPr>
              <a:t>C</a:t>
            </a:r>
            <a:r>
              <a:rPr lang="he-IL" sz="2000" dirty="0">
                <a:solidFill>
                  <a:schemeClr val="tx1"/>
                </a:solidFill>
              </a:rPr>
              <a:t>#</a:t>
            </a:r>
          </a:p>
          <a:p>
            <a:pPr lvl="1"/>
            <a:r>
              <a:rPr lang="he-IL" sz="2000" dirty="0">
                <a:solidFill>
                  <a:schemeClr val="tx1"/>
                </a:solidFill>
              </a:rPr>
              <a:t>הממשק החלונאי ממומש כך</a:t>
            </a:r>
            <a:endParaRPr lang="en-US" sz="2000" dirty="0">
              <a:solidFill>
                <a:schemeClr val="tx1"/>
              </a:solidFill>
            </a:endParaRPr>
          </a:p>
          <a:p>
            <a:pPr lvl="1"/>
            <a:r>
              <a:rPr lang="he-IL" sz="2000" b="1" dirty="0">
                <a:solidFill>
                  <a:schemeClr val="tx1"/>
                </a:solidFill>
              </a:rPr>
              <a:t>נראה את המימוש מיד, בקורס שלנו...</a:t>
            </a:r>
            <a:endParaRPr lang="en-US" sz="2000" b="1" dirty="0">
              <a:solidFill>
                <a:schemeClr val="tx1"/>
              </a:solidFill>
            </a:endParaRPr>
          </a:p>
          <a:p>
            <a:pPr marL="0" indent="0">
              <a:buNone/>
            </a:pPr>
            <a:endParaRPr lang="he-IL" sz="2000" dirty="0"/>
          </a:p>
          <a:p>
            <a:pPr marL="0" indent="0">
              <a:buNone/>
            </a:pPr>
            <a:r>
              <a:rPr lang="he-IL" sz="2000" b="1" dirty="0"/>
              <a:t>2. מימוש </a:t>
            </a:r>
            <a:r>
              <a:rPr lang="en-US" sz="2000" b="1" dirty="0"/>
              <a:t>observer pattern</a:t>
            </a:r>
            <a:r>
              <a:rPr lang="he-IL" sz="2000" b="1" dirty="0"/>
              <a:t> באמצעות</a:t>
            </a:r>
            <a:r>
              <a:rPr lang="en-US" sz="2000" b="1" dirty="0"/>
              <a:t> </a:t>
            </a:r>
            <a:r>
              <a:rPr lang="he-IL" sz="2000" b="1" dirty="0"/>
              <a:t>ממשקים ופולימורפיזם </a:t>
            </a:r>
          </a:p>
          <a:p>
            <a:pPr lvl="1"/>
            <a:r>
              <a:rPr lang="he-IL" sz="2000" dirty="0">
                <a:solidFill>
                  <a:schemeClr val="tx1"/>
                </a:solidFill>
              </a:rPr>
              <a:t>מורכב</a:t>
            </a:r>
          </a:p>
          <a:p>
            <a:pPr lvl="1"/>
            <a:r>
              <a:rPr lang="he-IL" sz="2000" dirty="0">
                <a:solidFill>
                  <a:schemeClr val="tx1"/>
                </a:solidFill>
              </a:rPr>
              <a:t>מתאים לשפות שבהם אין</a:t>
            </a:r>
            <a:r>
              <a:rPr lang="en-US" sz="2000" dirty="0">
                <a:solidFill>
                  <a:schemeClr val="tx1"/>
                </a:solidFill>
              </a:rPr>
              <a:t>delegate </a:t>
            </a:r>
            <a:r>
              <a:rPr lang="he-IL" sz="2000" dirty="0">
                <a:solidFill>
                  <a:schemeClr val="tx1"/>
                </a:solidFill>
              </a:rPr>
              <a:t> ואין </a:t>
            </a:r>
            <a:r>
              <a:rPr lang="en-US" sz="2000" dirty="0">
                <a:solidFill>
                  <a:schemeClr val="tx1"/>
                </a:solidFill>
              </a:rPr>
              <a:t>event</a:t>
            </a:r>
            <a:r>
              <a:rPr lang="he-IL" sz="2000" dirty="0">
                <a:solidFill>
                  <a:schemeClr val="tx1"/>
                </a:solidFill>
              </a:rPr>
              <a:t>. כמו </a:t>
            </a:r>
            <a:r>
              <a:rPr lang="en-US" sz="2000" dirty="0">
                <a:solidFill>
                  <a:schemeClr val="tx1"/>
                </a:solidFill>
              </a:rPr>
              <a:t>java</a:t>
            </a:r>
            <a:r>
              <a:rPr lang="he-IL" sz="2000" dirty="0">
                <a:solidFill>
                  <a:schemeClr val="tx1"/>
                </a:solidFill>
              </a:rPr>
              <a:t> או </a:t>
            </a:r>
            <a:r>
              <a:rPr lang="en-US" sz="2000" dirty="0" err="1">
                <a:solidFill>
                  <a:schemeClr val="tx1"/>
                </a:solidFill>
              </a:rPr>
              <a:t>c++</a:t>
            </a:r>
            <a:endParaRPr lang="en-US" sz="2000" dirty="0">
              <a:solidFill>
                <a:schemeClr val="tx1"/>
              </a:solidFill>
            </a:endParaRPr>
          </a:p>
          <a:p>
            <a:pPr lvl="1"/>
            <a:r>
              <a:rPr lang="he-IL" sz="2000" b="1" dirty="0">
                <a:solidFill>
                  <a:schemeClr val="tx1"/>
                </a:solidFill>
              </a:rPr>
              <a:t>נלמד במסגרת קורס אחר (בתכנות מונחה עצמים בשפת </a:t>
            </a:r>
            <a:r>
              <a:rPr lang="en-US" sz="2000" b="1" dirty="0" err="1">
                <a:solidFill>
                  <a:schemeClr val="tx1"/>
                </a:solidFill>
              </a:rPr>
              <a:t>c++</a:t>
            </a:r>
            <a:r>
              <a:rPr lang="he-IL" sz="2000" b="1" dirty="0">
                <a:solidFill>
                  <a:schemeClr val="tx1"/>
                </a:solidFill>
              </a:rPr>
              <a:t>)... </a:t>
            </a:r>
          </a:p>
        </p:txBody>
      </p:sp>
      <p:sp>
        <p:nvSpPr>
          <p:cNvPr id="5" name="Rounded Rectangular Callout 4">
            <a:extLst>
              <a:ext uri="{FF2B5EF4-FFF2-40B4-BE49-F238E27FC236}">
                <a16:creationId xmlns:a16="http://schemas.microsoft.com/office/drawing/2014/main" id="{73566013-54B0-4313-84CA-9D62DDA534F2}"/>
              </a:ext>
            </a:extLst>
          </p:cNvPr>
          <p:cNvSpPr/>
          <p:nvPr/>
        </p:nvSpPr>
        <p:spPr>
          <a:xfrm>
            <a:off x="1436776" y="5432662"/>
            <a:ext cx="5279848" cy="920124"/>
          </a:xfrm>
          <a:prstGeom prst="wedgeRoundRectCallout">
            <a:avLst>
              <a:gd name="adj1" fmla="val 54826"/>
              <a:gd name="adj2" fmla="val -47709"/>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b="1" dirty="0">
                <a:solidFill>
                  <a:schemeClr val="tx1"/>
                </a:solidFill>
              </a:rPr>
              <a:t>את האפשרות השניה ניתן לראות בלימוד עצמי להעשרה בדוגמא </a:t>
            </a:r>
            <a:r>
              <a:rPr lang="en-US" b="1" dirty="0">
                <a:solidFill>
                  <a:schemeClr val="tx1"/>
                </a:solidFill>
              </a:rPr>
              <a:t>Ex5</a:t>
            </a:r>
            <a:r>
              <a:rPr lang="he-IL" b="1" dirty="0">
                <a:solidFill>
                  <a:schemeClr val="tx1"/>
                </a:solidFill>
              </a:rPr>
              <a:t> של </a:t>
            </a:r>
            <a:r>
              <a:rPr lang="en-US" b="1" dirty="0">
                <a:solidFill>
                  <a:schemeClr val="tx1"/>
                </a:solidFill>
              </a:rPr>
              <a:t>Event Solution</a:t>
            </a:r>
            <a:r>
              <a:rPr lang="he-IL" b="1" dirty="0">
                <a:solidFill>
                  <a:schemeClr val="tx1"/>
                </a:solidFill>
              </a:rPr>
              <a:t> במודל</a:t>
            </a:r>
          </a:p>
        </p:txBody>
      </p:sp>
    </p:spTree>
    <p:extLst>
      <p:ext uri="{BB962C8B-B14F-4D97-AF65-F5344CB8AC3E}">
        <p14:creationId xmlns:p14="http://schemas.microsoft.com/office/powerpoint/2010/main" val="401057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17376" y="188640"/>
            <a:ext cx="7239000" cy="770344"/>
          </a:xfrm>
        </p:spPr>
        <p:txBody>
          <a:bodyPr/>
          <a:lstStyle/>
          <a:p>
            <a:pPr algn="ctr"/>
            <a:r>
              <a:rPr lang="he-IL" dirty="0"/>
              <a:t>מהו </a:t>
            </a:r>
            <a:r>
              <a:rPr lang="en-US" dirty="0" err="1"/>
              <a:t>deLegate</a:t>
            </a:r>
            <a:r>
              <a:rPr lang="he-IL" dirty="0"/>
              <a:t> ?</a:t>
            </a:r>
          </a:p>
        </p:txBody>
      </p:sp>
      <p:sp>
        <p:nvSpPr>
          <p:cNvPr id="3" name="מציין מיקום תוכן 2"/>
          <p:cNvSpPr>
            <a:spLocks noGrp="1"/>
          </p:cNvSpPr>
          <p:nvPr>
            <p:ph idx="1"/>
          </p:nvPr>
        </p:nvSpPr>
        <p:spPr>
          <a:xfrm>
            <a:off x="609911" y="1421634"/>
            <a:ext cx="7239000" cy="4846320"/>
          </a:xfrm>
        </p:spPr>
        <p:txBody>
          <a:bodyPr/>
          <a:lstStyle/>
          <a:p>
            <a:r>
              <a:rPr lang="he-IL" dirty="0"/>
              <a:t>נציג - </a:t>
            </a:r>
            <a:r>
              <a:rPr lang="en-US" dirty="0"/>
              <a:t>delegate</a:t>
            </a:r>
            <a:r>
              <a:rPr lang="he-IL" dirty="0"/>
              <a:t> הוא סוג של טיפוס הפניה שהוא מעיין מצביע לפונקציה/מתודה.</a:t>
            </a:r>
          </a:p>
          <a:p>
            <a:r>
              <a:rPr lang="he-IL" dirty="0"/>
              <a:t>הנציג יכול לשמש הן כמצביע למתודה סטטית, והן כמצביע למתודת מופע/עצם.</a:t>
            </a:r>
          </a:p>
          <a:p>
            <a:r>
              <a:rPr lang="he-IL" dirty="0"/>
              <a:t>קרי וכתיב:</a:t>
            </a:r>
          </a:p>
          <a:p>
            <a:pPr marL="0" indent="0">
              <a:buNone/>
            </a:pPr>
            <a:endParaRPr lang="he-IL" dirty="0"/>
          </a:p>
          <a:p>
            <a:pPr marL="0" indent="0" algn="l" rtl="0">
              <a:buNone/>
            </a:pPr>
            <a:r>
              <a:rPr lang="en-US" sz="2400" b="1" dirty="0">
                <a:solidFill>
                  <a:srgbClr val="00B0F0"/>
                </a:solidFill>
              </a:rPr>
              <a:t>delegate</a:t>
            </a:r>
            <a:r>
              <a:rPr lang="en-US" sz="2400" dirty="0"/>
              <a:t> </a:t>
            </a:r>
            <a:r>
              <a:rPr lang="en-US" sz="2400" dirty="0" err="1"/>
              <a:t>ReturnType</a:t>
            </a:r>
            <a:r>
              <a:rPr lang="en-US" sz="2400" dirty="0"/>
              <a:t> </a:t>
            </a:r>
            <a:r>
              <a:rPr lang="en-US" sz="2400" dirty="0" err="1">
                <a:solidFill>
                  <a:srgbClr val="FF0000"/>
                </a:solidFill>
              </a:rPr>
              <a:t>DelegateName</a:t>
            </a:r>
            <a:r>
              <a:rPr lang="en-US" sz="2400" dirty="0"/>
              <a:t> (type o,…);</a:t>
            </a:r>
          </a:p>
          <a:p>
            <a:pPr marL="0" indent="0" algn="l" rtl="0">
              <a:buNone/>
            </a:pPr>
            <a:endParaRPr lang="en-US" sz="2400" dirty="0"/>
          </a:p>
          <a:p>
            <a:pPr algn="r"/>
            <a:r>
              <a:rPr lang="he-IL" sz="2400" dirty="0"/>
              <a:t>לדוגמא, הצהרה על נציג בשם </a:t>
            </a:r>
            <a:r>
              <a:rPr lang="en-US" sz="2400" dirty="0"/>
              <a:t> </a:t>
            </a:r>
            <a:r>
              <a:rPr lang="en-US" sz="2400" dirty="0" err="1"/>
              <a:t>MyFunc</a:t>
            </a:r>
            <a:r>
              <a:rPr lang="he-IL" sz="2400" dirty="0"/>
              <a:t>שמקבל מחרוזת ומחזיר </a:t>
            </a:r>
            <a:r>
              <a:rPr lang="en-US" sz="2400" dirty="0"/>
              <a:t>void</a:t>
            </a:r>
            <a:r>
              <a:rPr lang="he-IL" sz="2400" dirty="0"/>
              <a:t>: </a:t>
            </a:r>
          </a:p>
          <a:p>
            <a:pPr marL="0" indent="0" algn="l" rtl="0">
              <a:buNone/>
            </a:pPr>
            <a:r>
              <a:rPr lang="en-US" sz="2400" b="1" dirty="0">
                <a:solidFill>
                  <a:srgbClr val="00B0F0"/>
                </a:solidFill>
              </a:rPr>
              <a:t>delegate </a:t>
            </a:r>
            <a:r>
              <a:rPr lang="en-US" sz="2400" dirty="0"/>
              <a:t>void </a:t>
            </a:r>
            <a:r>
              <a:rPr lang="en-US" sz="2400" dirty="0" err="1">
                <a:solidFill>
                  <a:srgbClr val="FF0000"/>
                </a:solidFill>
              </a:rPr>
              <a:t>MyFunc</a:t>
            </a:r>
            <a:r>
              <a:rPr lang="en-US" sz="2400" dirty="0"/>
              <a:t> (string s);</a:t>
            </a:r>
            <a:endParaRPr lang="he-IL" sz="2400" dirty="0"/>
          </a:p>
        </p:txBody>
      </p:sp>
      <p:sp>
        <p:nvSpPr>
          <p:cNvPr id="4" name="סוגר מסולסל ימני 3"/>
          <p:cNvSpPr/>
          <p:nvPr/>
        </p:nvSpPr>
        <p:spPr>
          <a:xfrm rot="16200000">
            <a:off x="1133067" y="3355850"/>
            <a:ext cx="432048"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5" name="TextBox 4"/>
          <p:cNvSpPr txBox="1"/>
          <p:nvPr/>
        </p:nvSpPr>
        <p:spPr>
          <a:xfrm>
            <a:off x="665015" y="3454570"/>
            <a:ext cx="1368152" cy="369332"/>
          </a:xfrm>
          <a:prstGeom prst="rect">
            <a:avLst/>
          </a:prstGeom>
          <a:noFill/>
        </p:spPr>
        <p:txBody>
          <a:bodyPr wrap="square" rtlCol="1">
            <a:spAutoFit/>
          </a:bodyPr>
          <a:lstStyle/>
          <a:p>
            <a:r>
              <a:rPr lang="he-IL" dirty="0">
                <a:solidFill>
                  <a:schemeClr val="accent1">
                    <a:lumMod val="75000"/>
                  </a:schemeClr>
                </a:solidFill>
              </a:rPr>
              <a:t>מילה שמורה</a:t>
            </a:r>
          </a:p>
        </p:txBody>
      </p:sp>
      <p:sp>
        <p:nvSpPr>
          <p:cNvPr id="6" name="סוגר מסולסל ימני 5"/>
          <p:cNvSpPr/>
          <p:nvPr/>
        </p:nvSpPr>
        <p:spPr>
          <a:xfrm rot="16200000">
            <a:off x="4139403" y="1069594"/>
            <a:ext cx="972108" cy="5184577"/>
          </a:xfrm>
          <a:prstGeom prst="rightBrace">
            <a:avLst>
              <a:gd name="adj1" fmla="val 4668"/>
              <a:gd name="adj2" fmla="val 50280"/>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7" name="TextBox 6"/>
          <p:cNvSpPr txBox="1"/>
          <p:nvPr/>
        </p:nvSpPr>
        <p:spPr>
          <a:xfrm>
            <a:off x="2465215" y="3166538"/>
            <a:ext cx="3528392" cy="369332"/>
          </a:xfrm>
          <a:prstGeom prst="rect">
            <a:avLst/>
          </a:prstGeom>
          <a:noFill/>
        </p:spPr>
        <p:txBody>
          <a:bodyPr wrap="square" rtlCol="1">
            <a:spAutoFit/>
          </a:bodyPr>
          <a:lstStyle/>
          <a:p>
            <a:r>
              <a:rPr lang="he-IL" dirty="0">
                <a:solidFill>
                  <a:schemeClr val="accent1">
                    <a:lumMod val="75000"/>
                  </a:schemeClr>
                </a:solidFill>
              </a:rPr>
              <a:t>מבנה המתודה אליה מצביעים</a:t>
            </a:r>
          </a:p>
        </p:txBody>
      </p:sp>
      <p:sp>
        <p:nvSpPr>
          <p:cNvPr id="8" name="סוגר מסולסל ימני 7"/>
          <p:cNvSpPr/>
          <p:nvPr/>
        </p:nvSpPr>
        <p:spPr>
          <a:xfrm rot="16200000">
            <a:off x="4409431" y="3052707"/>
            <a:ext cx="432048" cy="2016224"/>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9" name="TextBox 8"/>
          <p:cNvSpPr txBox="1"/>
          <p:nvPr/>
        </p:nvSpPr>
        <p:spPr>
          <a:xfrm>
            <a:off x="3941379" y="3690826"/>
            <a:ext cx="1368152" cy="369332"/>
          </a:xfrm>
          <a:prstGeom prst="rect">
            <a:avLst/>
          </a:prstGeom>
          <a:noFill/>
        </p:spPr>
        <p:txBody>
          <a:bodyPr wrap="square" rtlCol="1">
            <a:spAutoFit/>
          </a:bodyPr>
          <a:lstStyle/>
          <a:p>
            <a:r>
              <a:rPr lang="he-IL" dirty="0">
                <a:solidFill>
                  <a:schemeClr val="accent1">
                    <a:lumMod val="75000"/>
                  </a:schemeClr>
                </a:solidFill>
              </a:rPr>
              <a:t>שם הנציג</a:t>
            </a:r>
          </a:p>
        </p:txBody>
      </p:sp>
      <p:sp>
        <p:nvSpPr>
          <p:cNvPr id="11" name="Slide Number Placeholder 10"/>
          <p:cNvSpPr>
            <a:spLocks noGrp="1"/>
          </p:cNvSpPr>
          <p:nvPr>
            <p:ph type="sldNum" sz="quarter" idx="12"/>
          </p:nvPr>
        </p:nvSpPr>
        <p:spPr>
          <a:xfrm>
            <a:off x="6448919" y="6303078"/>
            <a:ext cx="588336" cy="228600"/>
          </a:xfrm>
        </p:spPr>
        <p:txBody>
          <a:bodyPr/>
          <a:lstStyle/>
          <a:p>
            <a:fld id="{04F09086-7655-46EE-82F4-512E3C932A8D}" type="slidenum">
              <a:rPr lang="he-IL" smtClean="0"/>
              <a:t>5</a:t>
            </a:fld>
            <a:endParaRPr lang="he-IL"/>
          </a:p>
        </p:txBody>
      </p:sp>
    </p:spTree>
    <p:extLst>
      <p:ext uri="{BB962C8B-B14F-4D97-AF65-F5344CB8AC3E}">
        <p14:creationId xmlns:p14="http://schemas.microsoft.com/office/powerpoint/2010/main" val="406363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50</a:t>
            </a:fld>
            <a:endParaRPr lang="he-IL"/>
          </a:p>
        </p:txBody>
      </p:sp>
      <p:sp>
        <p:nvSpPr>
          <p:cNvPr id="8" name="כותרת 1"/>
          <p:cNvSpPr>
            <a:spLocks noGrp="1"/>
          </p:cNvSpPr>
          <p:nvPr>
            <p:ph type="title"/>
          </p:nvPr>
        </p:nvSpPr>
        <p:spPr>
          <a:xfrm>
            <a:off x="107504" y="188640"/>
            <a:ext cx="8017110" cy="589443"/>
          </a:xfrm>
        </p:spPr>
        <p:txBody>
          <a:bodyPr>
            <a:normAutofit/>
          </a:bodyPr>
          <a:lstStyle/>
          <a:p>
            <a:pPr algn="ctr"/>
            <a:r>
              <a:rPr lang="he-IL" sz="2800" dirty="0"/>
              <a:t>מימוש </a:t>
            </a:r>
            <a:r>
              <a:rPr lang="en-US" sz="2800" dirty="0"/>
              <a:t>OBSERVER</a:t>
            </a:r>
            <a:r>
              <a:rPr lang="he-IL" sz="2800" dirty="0"/>
              <a:t> באמצעות </a:t>
            </a:r>
            <a:r>
              <a:rPr lang="en-US" sz="2800" dirty="0"/>
              <a:t>EVENTHANDLER</a:t>
            </a:r>
            <a:endParaRPr lang="he-IL" sz="2400" dirty="0"/>
          </a:p>
        </p:txBody>
      </p:sp>
      <p:sp>
        <p:nvSpPr>
          <p:cNvPr id="12" name="מציין מיקום תוכן 2"/>
          <p:cNvSpPr txBox="1">
            <a:spLocks/>
          </p:cNvSpPr>
          <p:nvPr/>
        </p:nvSpPr>
        <p:spPr>
          <a:xfrm>
            <a:off x="251520" y="1052736"/>
            <a:ext cx="7785620" cy="5400600"/>
          </a:xfrm>
          <a:prstGeom prst="rect">
            <a:avLst/>
          </a:prstGeom>
        </p:spPr>
        <p:txBody>
          <a:bodyPr vert="horz">
            <a:normAutofit/>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he-IL" sz="2000" dirty="0"/>
              <a:t>המחלקות המשקיפות:</a:t>
            </a:r>
          </a:p>
          <a:p>
            <a:pPr lvl="1"/>
            <a:r>
              <a:rPr lang="he-IL" sz="2000" dirty="0"/>
              <a:t>הבנאי של כל מחלקה משקיפה מקבל הפניה (מצביע) לאובייקט המרכזי ודרכו נרשמת לאירוע מסוג </a:t>
            </a:r>
            <a:r>
              <a:rPr lang="en-US" sz="2000" dirty="0" err="1"/>
              <a:t>EventHandler</a:t>
            </a:r>
            <a:r>
              <a:rPr lang="he-IL" sz="2000" dirty="0"/>
              <a:t> </a:t>
            </a:r>
          </a:p>
          <a:p>
            <a:pPr lvl="1"/>
            <a:r>
              <a:rPr lang="he-IL" sz="2000" dirty="0"/>
              <a:t>כמו כן תהיה במחלקה מתודה מתאימה אשר תופעל על ידי האובייקט המרכזי כשהאירוע שהתרחש. </a:t>
            </a:r>
          </a:p>
          <a:p>
            <a:pPr lvl="1"/>
            <a:r>
              <a:rPr lang="he-IL" sz="2000" dirty="0"/>
              <a:t>מתודה זו תקבל אובייקט מטיפוס </a:t>
            </a:r>
            <a:r>
              <a:rPr lang="en-US" sz="2000" dirty="0"/>
              <a:t> </a:t>
            </a:r>
            <a:r>
              <a:rPr lang="en-US" sz="2000" dirty="0" err="1"/>
              <a:t>EventArgs</a:t>
            </a:r>
            <a:r>
              <a:rPr lang="he-IL" sz="2000" dirty="0"/>
              <a:t> (או יורשיו) וכך תוכל לטפל באירוע בעזרת המידע שקיבלה.</a:t>
            </a:r>
            <a:endParaRPr lang="en-US" sz="2000" dirty="0"/>
          </a:p>
          <a:p>
            <a:endParaRPr lang="he-IL" sz="2000" dirty="0"/>
          </a:p>
          <a:p>
            <a:r>
              <a:rPr lang="he-IL" sz="2000" dirty="0"/>
              <a:t>האובייקט המרכזי:</a:t>
            </a:r>
          </a:p>
          <a:p>
            <a:pPr lvl="1"/>
            <a:r>
              <a:rPr lang="he-IL" sz="2000" dirty="0"/>
              <a:t>במחלקה זו יוגדר אירוע מסוג </a:t>
            </a:r>
            <a:r>
              <a:rPr lang="en-US" sz="2000" dirty="0" err="1"/>
              <a:t>EventHandler</a:t>
            </a:r>
            <a:r>
              <a:rPr lang="he-IL" sz="2000" dirty="0"/>
              <a:t> אשר ניתן להירשם אליו. </a:t>
            </a:r>
          </a:p>
          <a:p>
            <a:pPr lvl="1"/>
            <a:r>
              <a:rPr lang="he-IL" sz="2000" dirty="0"/>
              <a:t>במחלקה זו תוגדר מתודה אשר בהתרחש אירוע מפעילה את כל המתודות הרשומות אליו ושולחת דרכן גם אובייקט מטיפוס </a:t>
            </a:r>
            <a:r>
              <a:rPr lang="en-US" sz="2000" dirty="0" err="1"/>
              <a:t>EventArgs</a:t>
            </a:r>
            <a:r>
              <a:rPr lang="he-IL" sz="2000" dirty="0"/>
              <a:t> המכיל פרטים נוספים על האירוע.</a:t>
            </a:r>
            <a:endParaRPr lang="en-US" sz="2000" dirty="0"/>
          </a:p>
          <a:p>
            <a:pPr lvl="1"/>
            <a:r>
              <a:rPr lang="he-IL" sz="2000" dirty="0"/>
              <a:t>עבור כל האובייקטים שנרשמו.</a:t>
            </a:r>
          </a:p>
        </p:txBody>
      </p:sp>
    </p:spTree>
    <p:extLst>
      <p:ext uri="{BB962C8B-B14F-4D97-AF65-F5344CB8AC3E}">
        <p14:creationId xmlns:p14="http://schemas.microsoft.com/office/powerpoint/2010/main" val="3464912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51</a:t>
            </a:fld>
            <a:endParaRPr lang="he-IL"/>
          </a:p>
        </p:txBody>
      </p:sp>
      <p:sp>
        <p:nvSpPr>
          <p:cNvPr id="8" name="כותרת 1"/>
          <p:cNvSpPr>
            <a:spLocks noGrp="1"/>
          </p:cNvSpPr>
          <p:nvPr>
            <p:ph type="title"/>
          </p:nvPr>
        </p:nvSpPr>
        <p:spPr>
          <a:xfrm>
            <a:off x="107504" y="188640"/>
            <a:ext cx="8017110" cy="589443"/>
          </a:xfrm>
        </p:spPr>
        <p:txBody>
          <a:bodyPr>
            <a:normAutofit fontScale="90000"/>
          </a:bodyPr>
          <a:lstStyle/>
          <a:p>
            <a:pPr algn="ctr"/>
            <a:r>
              <a:rPr lang="he-IL" sz="2800" dirty="0"/>
              <a:t>דוגמא - מימוש </a:t>
            </a:r>
            <a:r>
              <a:rPr lang="en-US" sz="2800" dirty="0"/>
              <a:t>OBSERVER</a:t>
            </a:r>
            <a:r>
              <a:rPr lang="he-IL" sz="2800" dirty="0"/>
              <a:t> באמצעות </a:t>
            </a:r>
            <a:r>
              <a:rPr lang="en-US" sz="2800" dirty="0"/>
              <a:t>EVENTHANDLER</a:t>
            </a:r>
            <a:endParaRPr lang="he-IL" sz="2400" dirty="0"/>
          </a:p>
        </p:txBody>
      </p:sp>
      <p:sp>
        <p:nvSpPr>
          <p:cNvPr id="3" name="Rectangle 2"/>
          <p:cNvSpPr/>
          <p:nvPr/>
        </p:nvSpPr>
        <p:spPr>
          <a:xfrm>
            <a:off x="251520" y="980728"/>
            <a:ext cx="6606480" cy="470000"/>
          </a:xfrm>
          <a:prstGeom prst="rect">
            <a:avLst/>
          </a:prstGeom>
        </p:spPr>
        <p:txBody>
          <a:bodyPr wrap="square">
            <a:spAutoFit/>
          </a:bodyPr>
          <a:lstStyle/>
          <a:p>
            <a:pPr algn="l" rtl="0">
              <a:lnSpc>
                <a:spcPct val="107000"/>
              </a:lnSpc>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תוכן 2"/>
          <p:cNvSpPr>
            <a:spLocks noGrp="1"/>
          </p:cNvSpPr>
          <p:nvPr>
            <p:ph idx="1"/>
          </p:nvPr>
        </p:nvSpPr>
        <p:spPr>
          <a:xfrm>
            <a:off x="4898305" y="5407272"/>
            <a:ext cx="1584176" cy="303812"/>
          </a:xfrm>
          <a:ln w="63500">
            <a:solidFill>
              <a:schemeClr val="accent1"/>
            </a:solidFill>
          </a:ln>
        </p:spPr>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Ex4</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9" name="Rounded Rectangular Callout 8"/>
          <p:cNvSpPr/>
          <p:nvPr/>
        </p:nvSpPr>
        <p:spPr>
          <a:xfrm>
            <a:off x="971600" y="5085184"/>
            <a:ext cx="2664296" cy="1027704"/>
          </a:xfrm>
          <a:prstGeom prst="wedgeRoundRectCallout">
            <a:avLst>
              <a:gd name="adj1" fmla="val 89603"/>
              <a:gd name="adj2" fmla="val -8850"/>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b="1" dirty="0">
                <a:solidFill>
                  <a:schemeClr val="tx1"/>
                </a:solidFill>
              </a:rPr>
              <a:t>דוגמא חשובה!</a:t>
            </a:r>
          </a:p>
          <a:p>
            <a:pPr algn="ctr"/>
            <a:r>
              <a:rPr lang="he-IL" b="1" dirty="0">
                <a:solidFill>
                  <a:schemeClr val="tx1"/>
                </a:solidFill>
              </a:rPr>
              <a:t>נראה מיד.</a:t>
            </a:r>
          </a:p>
        </p:txBody>
      </p:sp>
      <p:sp>
        <p:nvSpPr>
          <p:cNvPr id="11" name="מציין מיקום תוכן 2"/>
          <p:cNvSpPr txBox="1">
            <a:spLocks/>
          </p:cNvSpPr>
          <p:nvPr/>
        </p:nvSpPr>
        <p:spPr>
          <a:xfrm>
            <a:off x="467544" y="1450728"/>
            <a:ext cx="7374950" cy="2679750"/>
          </a:xfrm>
          <a:prstGeom prst="rect">
            <a:avLst/>
          </a:prstGeom>
        </p:spPr>
        <p:txBody>
          <a:bodyPr vert="horz">
            <a:normAutofit/>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he-IL" sz="2400" dirty="0"/>
              <a:t>נניח שברצוננו לבנות מחלקה שאחראית על "ערך" שהוא בר שינוי</a:t>
            </a:r>
          </a:p>
          <a:p>
            <a:r>
              <a:rPr lang="he-IL" sz="2400" dirty="0"/>
              <a:t>ונניח שיש מחלקות אחרות (קיימות ושלא קיימות עדיין), שירצו לקבל התראה כאשר אותו "ערך" משתנה.</a:t>
            </a:r>
          </a:p>
          <a:p>
            <a:r>
              <a:rPr lang="he-IL" sz="2400" dirty="0"/>
              <a:t>בנוסף, המחלקות ירצו לדעת מהו הערך לפני השינוי ומה הערך לאחר השינוי.</a:t>
            </a:r>
          </a:p>
        </p:txBody>
      </p:sp>
    </p:spTree>
    <p:extLst>
      <p:ext uri="{BB962C8B-B14F-4D97-AF65-F5344CB8AC3E}">
        <p14:creationId xmlns:p14="http://schemas.microsoft.com/office/powerpoint/2010/main" val="2175363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1"/>
          <p:cNvSpPr>
            <a:spLocks noGrp="1"/>
          </p:cNvSpPr>
          <p:nvPr>
            <p:ph type="title"/>
          </p:nvPr>
        </p:nvSpPr>
        <p:spPr>
          <a:xfrm>
            <a:off x="107504" y="56533"/>
            <a:ext cx="8017110" cy="589443"/>
          </a:xfrm>
        </p:spPr>
        <p:txBody>
          <a:bodyPr>
            <a:normAutofit fontScale="90000"/>
          </a:bodyPr>
          <a:lstStyle/>
          <a:p>
            <a:pPr algn="ctr"/>
            <a:r>
              <a:rPr lang="he-IL" sz="2800" dirty="0"/>
              <a:t>דוגמא - מימוש </a:t>
            </a:r>
            <a:r>
              <a:rPr lang="en-US" sz="2800" dirty="0"/>
              <a:t>OBSERVER</a:t>
            </a:r>
            <a:r>
              <a:rPr lang="he-IL" sz="2800" dirty="0"/>
              <a:t> באמצעות </a:t>
            </a:r>
            <a:r>
              <a:rPr lang="en-US" sz="2800" dirty="0"/>
              <a:t>EVENTHANDLER</a:t>
            </a:r>
            <a:endParaRPr lang="he-IL" sz="2400" dirty="0"/>
          </a:p>
        </p:txBody>
      </p:sp>
      <p:sp>
        <p:nvSpPr>
          <p:cNvPr id="11" name="מציין מיקום תוכן 2"/>
          <p:cNvSpPr txBox="1">
            <a:spLocks/>
          </p:cNvSpPr>
          <p:nvPr/>
        </p:nvSpPr>
        <p:spPr>
          <a:xfrm>
            <a:off x="127706" y="836712"/>
            <a:ext cx="8509037" cy="5858519"/>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marL="0" marR="0" indent="0" algn="l" rtl="0">
              <a:lnSpc>
                <a:spcPct val="107000"/>
              </a:lnSpc>
              <a:spcBef>
                <a:spcPts val="0"/>
              </a:spcBef>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MyValue</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event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EventHandler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OnValueChanged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ValueChangedEventArgs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ValueChangedEventArgs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ValueChangedEventArgs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rPr>
              <a:t>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rPr>
              <a:t>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OnValueChanged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indent="0" algn="l" rtl="0">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he-IL" sz="1400" dirty="0"/>
          </a:p>
        </p:txBody>
      </p:sp>
      <p:sp>
        <p:nvSpPr>
          <p:cNvPr id="2" name="Rectangle 1">
            <a:extLst>
              <a:ext uri="{FF2B5EF4-FFF2-40B4-BE49-F238E27FC236}">
                <a16:creationId xmlns:a16="http://schemas.microsoft.com/office/drawing/2014/main" id="{B4F7F7A6-B7D7-4693-807F-B814CED6E5FC}"/>
              </a:ext>
            </a:extLst>
          </p:cNvPr>
          <p:cNvSpPr/>
          <p:nvPr/>
        </p:nvSpPr>
        <p:spPr>
          <a:xfrm>
            <a:off x="4499992" y="2924112"/>
            <a:ext cx="5128146" cy="205953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vl="0" algn="l" rtl="0">
              <a:lnSpc>
                <a:spcPct val="107000"/>
              </a:lnSpc>
            </a:pP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ValueChangedEventArgs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b="1" dirty="0" err="1">
                <a:solidFill>
                  <a:srgbClr val="2B91AF"/>
                </a:solidFill>
                <a:latin typeface="Consolas" panose="020B0609020204030204" pitchFamily="49" charset="0"/>
              </a:rPr>
              <a:t>EventArgs</a:t>
            </a:r>
            <a:endParaRPr lang="en-US" sz="1200" b="1" dirty="0">
              <a:solidFill>
                <a:srgbClr val="2B91AF"/>
              </a:solidFill>
              <a:latin typeface="Consolas" panose="020B0609020204030204" pitchFamily="49" charset="0"/>
            </a:endParaRPr>
          </a:p>
          <a:p>
            <a:pPr lvl="0"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readonly</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OldValue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NewValue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ValueChangedEventArgs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oldTemp</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newTemp</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OldValue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oldTemp</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NewValue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newTemp</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b="1" dirty="0">
              <a:solidFill>
                <a:prstClr val="black"/>
              </a:solidFill>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תוכן 2"/>
          <p:cNvSpPr>
            <a:spLocks noGrp="1"/>
          </p:cNvSpPr>
          <p:nvPr>
            <p:ph idx="1"/>
          </p:nvPr>
        </p:nvSpPr>
        <p:spPr>
          <a:xfrm>
            <a:off x="7452320" y="908720"/>
            <a:ext cx="1584176" cy="303812"/>
          </a:xfrm>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Ex4</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7" name="Slide Number Placeholder 6"/>
          <p:cNvSpPr>
            <a:spLocks noGrp="1"/>
          </p:cNvSpPr>
          <p:nvPr>
            <p:ph type="sldNum" sz="quarter" idx="12"/>
          </p:nvPr>
        </p:nvSpPr>
        <p:spPr>
          <a:xfrm>
            <a:off x="7830446" y="6238334"/>
            <a:ext cx="588336" cy="228600"/>
          </a:xfrm>
        </p:spPr>
        <p:txBody>
          <a:bodyPr/>
          <a:lstStyle/>
          <a:p>
            <a:fld id="{04F09086-7655-46EE-82F4-512E3C932A8D}" type="slidenum">
              <a:rPr lang="he-IL" smtClean="0"/>
              <a:t>52</a:t>
            </a:fld>
            <a:endParaRPr lang="he-IL" dirty="0"/>
          </a:p>
        </p:txBody>
      </p:sp>
    </p:spTree>
    <p:extLst>
      <p:ext uri="{BB962C8B-B14F-4D97-AF65-F5344CB8AC3E}">
        <p14:creationId xmlns:p14="http://schemas.microsoft.com/office/powerpoint/2010/main" val="3795429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53</a:t>
            </a:fld>
            <a:endParaRPr lang="he-IL"/>
          </a:p>
        </p:txBody>
      </p:sp>
      <p:sp>
        <p:nvSpPr>
          <p:cNvPr id="8" name="כותרת 1"/>
          <p:cNvSpPr>
            <a:spLocks noGrp="1"/>
          </p:cNvSpPr>
          <p:nvPr>
            <p:ph type="title"/>
          </p:nvPr>
        </p:nvSpPr>
        <p:spPr>
          <a:xfrm>
            <a:off x="107504" y="56533"/>
            <a:ext cx="8017110" cy="589443"/>
          </a:xfrm>
        </p:spPr>
        <p:txBody>
          <a:bodyPr>
            <a:normAutofit fontScale="90000"/>
          </a:bodyPr>
          <a:lstStyle/>
          <a:p>
            <a:pPr algn="ctr"/>
            <a:r>
              <a:rPr lang="he-IL" sz="2800" dirty="0"/>
              <a:t>דוגמא - מימוש </a:t>
            </a:r>
            <a:r>
              <a:rPr lang="en-US" sz="2800" dirty="0"/>
              <a:t>OBSERVER</a:t>
            </a:r>
            <a:r>
              <a:rPr lang="he-IL" sz="2800" dirty="0"/>
              <a:t> באמצעות </a:t>
            </a:r>
            <a:r>
              <a:rPr lang="en-US" sz="2800" dirty="0"/>
              <a:t>EVENTHANDLER</a:t>
            </a:r>
            <a:endParaRPr lang="he-IL" sz="2400" dirty="0"/>
          </a:p>
        </p:txBody>
      </p:sp>
      <p:sp>
        <p:nvSpPr>
          <p:cNvPr id="11" name="מציין מיקום תוכן 2"/>
          <p:cNvSpPr txBox="1">
            <a:spLocks/>
          </p:cNvSpPr>
          <p:nvPr/>
        </p:nvSpPr>
        <p:spPr>
          <a:xfrm>
            <a:off x="204915" y="1270064"/>
            <a:ext cx="7848872" cy="45352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marL="0" marR="0" indent="0" algn="l" rtl="0">
              <a:lnSpc>
                <a:spcPct val="107000"/>
              </a:lnSpc>
              <a:spcBef>
                <a:spcPts val="0"/>
              </a:spcBef>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ValueChangeObserver</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ValueChangeObserver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2B91AF"/>
                </a:solidFill>
                <a:latin typeface="Consolas" panose="020B0609020204030204" pitchFamily="49" charset="0"/>
              </a:rPr>
              <a:t>MyValue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t.ValueChanged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.ValueChangeFunc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ValueChangeFunc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(Object sender,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(!(e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ValueChangedEventArgs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endPar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ValueChangedEventArgs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temp = (</a:t>
            </a:r>
            <a:r>
              <a:rPr lang="en-US" sz="1400" dirty="0" err="1">
                <a:solidFill>
                  <a:srgbClr val="2B91AF"/>
                </a:solidFill>
                <a:latin typeface="Consolas" panose="020B0609020204030204" pitchFamily="49" charset="0"/>
              </a:rPr>
              <a:t>ValueChangedEventArgs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)e;</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endPar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"ChangeObserver: Old={0}, New={1}, Change={2}"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temp.OldValue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temp.NewValue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temp.NewValue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temp.OldValue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תוכן 2"/>
          <p:cNvSpPr>
            <a:spLocks noGrp="1"/>
          </p:cNvSpPr>
          <p:nvPr>
            <p:ph idx="1"/>
          </p:nvPr>
        </p:nvSpPr>
        <p:spPr>
          <a:xfrm>
            <a:off x="6456319" y="806356"/>
            <a:ext cx="1584176" cy="303812"/>
          </a:xfrm>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Ex4</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921824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54</a:t>
            </a:fld>
            <a:endParaRPr lang="he-IL"/>
          </a:p>
        </p:txBody>
      </p:sp>
      <p:sp>
        <p:nvSpPr>
          <p:cNvPr id="8" name="כותרת 1"/>
          <p:cNvSpPr>
            <a:spLocks noGrp="1"/>
          </p:cNvSpPr>
          <p:nvPr>
            <p:ph type="title"/>
          </p:nvPr>
        </p:nvSpPr>
        <p:spPr>
          <a:xfrm>
            <a:off x="107504" y="56533"/>
            <a:ext cx="8017110" cy="589443"/>
          </a:xfrm>
        </p:spPr>
        <p:txBody>
          <a:bodyPr>
            <a:normAutofit fontScale="90000"/>
          </a:bodyPr>
          <a:lstStyle/>
          <a:p>
            <a:pPr algn="ctr"/>
            <a:r>
              <a:rPr lang="he-IL" sz="2800" dirty="0"/>
              <a:t>דוגמא - מימוש </a:t>
            </a:r>
            <a:r>
              <a:rPr lang="en-US" sz="2800" dirty="0"/>
              <a:t>OBSERVER</a:t>
            </a:r>
            <a:r>
              <a:rPr lang="he-IL" sz="2800" dirty="0"/>
              <a:t> באמצעות </a:t>
            </a:r>
            <a:r>
              <a:rPr lang="en-US" sz="2800" dirty="0"/>
              <a:t>EVENTHANDLER</a:t>
            </a:r>
            <a:endParaRPr lang="he-IL" sz="2400" dirty="0"/>
          </a:p>
        </p:txBody>
      </p:sp>
      <p:sp>
        <p:nvSpPr>
          <p:cNvPr id="11" name="מציין מיקום תוכן 2"/>
          <p:cNvSpPr txBox="1">
            <a:spLocks/>
          </p:cNvSpPr>
          <p:nvPr/>
        </p:nvSpPr>
        <p:spPr>
          <a:xfrm>
            <a:off x="155619" y="1276650"/>
            <a:ext cx="7920880" cy="5392710"/>
          </a:xfrm>
          <a:prstGeom prst="rect">
            <a:avLst/>
          </a:prstGeom>
        </p:spPr>
        <p:style>
          <a:lnRef idx="2">
            <a:schemeClr val="accent2"/>
          </a:lnRef>
          <a:fillRef idx="1">
            <a:schemeClr val="lt1"/>
          </a:fillRef>
          <a:effectRef idx="0">
            <a:schemeClr val="accent2"/>
          </a:effectRef>
          <a:fontRef idx="minor">
            <a:schemeClr val="dk1"/>
          </a:fontRef>
        </p:style>
        <p:txBody>
          <a:bodyPr vert="horz">
            <a:noAutofit/>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marL="0" marR="0" indent="0" algn="l" rtl="0">
              <a:lnSpc>
                <a:spcPct val="107000"/>
              </a:lnSpc>
              <a:spcBef>
                <a:spcPts val="0"/>
              </a:spcBef>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ValueAverageObserver</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sum = 0, count = 0;</a:t>
            </a:r>
          </a:p>
          <a:p>
            <a:pPr marL="0" marR="0" indent="0" algn="l" rtl="0">
              <a:lnSpc>
                <a:spcPct val="107000"/>
              </a:lnSpc>
              <a:spcBef>
                <a:spcPts val="0"/>
              </a:spcBef>
              <a:spcAft>
                <a:spcPts val="0"/>
              </a:spcAft>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ValueAverageObserver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t.ValueChanged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.ValueChangeFunc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gn="l" rtl="0">
              <a:lnSpc>
                <a:spcPct val="107000"/>
              </a:lnSpc>
              <a:spcBef>
                <a:spcPts val="0"/>
              </a:spcBef>
              <a:spcAft>
                <a:spcPts val="0"/>
              </a:spcAft>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ValueChangeFunc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(Object sender,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(e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ValueChangedEventArgs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ValueChangedEventArgs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temp = (</a:t>
            </a:r>
            <a:r>
              <a:rPr lang="en-US" sz="1400" dirty="0" err="1">
                <a:solidFill>
                  <a:srgbClr val="2B91AF"/>
                </a:solidFill>
                <a:latin typeface="Consolas" panose="020B0609020204030204" pitchFamily="49" charset="0"/>
              </a:rPr>
              <a:t>ValueChangedEventArgs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)e;</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count++;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sum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temp.NewValue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CW(</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"AverageObserver: Average={0:F}"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)sum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)count);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תוכן 2"/>
          <p:cNvSpPr>
            <a:spLocks noGrp="1"/>
          </p:cNvSpPr>
          <p:nvPr>
            <p:ph idx="1"/>
          </p:nvPr>
        </p:nvSpPr>
        <p:spPr>
          <a:xfrm>
            <a:off x="7092280" y="1556792"/>
            <a:ext cx="1584176" cy="303812"/>
          </a:xfrm>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Ex4</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395717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4F09086-7655-46EE-82F4-512E3C932A8D}" type="slidenum">
              <a:rPr lang="he-IL" smtClean="0"/>
              <a:t>55</a:t>
            </a:fld>
            <a:endParaRPr lang="he-IL"/>
          </a:p>
        </p:txBody>
      </p:sp>
      <p:sp>
        <p:nvSpPr>
          <p:cNvPr id="8" name="כותרת 1"/>
          <p:cNvSpPr>
            <a:spLocks noGrp="1"/>
          </p:cNvSpPr>
          <p:nvPr>
            <p:ph type="title"/>
          </p:nvPr>
        </p:nvSpPr>
        <p:spPr>
          <a:xfrm>
            <a:off x="107504" y="56533"/>
            <a:ext cx="8017110" cy="589443"/>
          </a:xfrm>
        </p:spPr>
        <p:txBody>
          <a:bodyPr>
            <a:normAutofit fontScale="90000"/>
          </a:bodyPr>
          <a:lstStyle/>
          <a:p>
            <a:pPr algn="ctr"/>
            <a:r>
              <a:rPr lang="he-IL" sz="2800" dirty="0"/>
              <a:t>דוגמא - מימוש </a:t>
            </a:r>
            <a:r>
              <a:rPr lang="en-US" sz="2800" dirty="0"/>
              <a:t>OBSERVER</a:t>
            </a:r>
            <a:r>
              <a:rPr lang="he-IL" sz="2800" dirty="0"/>
              <a:t> באמצעות </a:t>
            </a:r>
            <a:r>
              <a:rPr lang="en-US" sz="2800" dirty="0"/>
              <a:t>EVENTHANDLER</a:t>
            </a:r>
            <a:endParaRPr lang="he-IL" sz="2400" dirty="0"/>
          </a:p>
        </p:txBody>
      </p:sp>
      <p:sp>
        <p:nvSpPr>
          <p:cNvPr id="11" name="מציין מיקום תוכן 2"/>
          <p:cNvSpPr txBox="1">
            <a:spLocks/>
          </p:cNvSpPr>
          <p:nvPr/>
        </p:nvSpPr>
        <p:spPr>
          <a:xfrm>
            <a:off x="507292" y="855985"/>
            <a:ext cx="7153014" cy="3597879"/>
          </a:xfrm>
          <a:prstGeom prst="rect">
            <a:avLst/>
          </a:prstGeom>
        </p:spPr>
        <p:style>
          <a:lnRef idx="2">
            <a:schemeClr val="accent2"/>
          </a:lnRef>
          <a:fillRef idx="1">
            <a:schemeClr val="lt1"/>
          </a:fillRef>
          <a:effectRef idx="0">
            <a:schemeClr val="accent2"/>
          </a:effectRef>
          <a:fontRef idx="minor">
            <a:schemeClr val="dk1"/>
          </a:fontRef>
        </p:style>
        <p:txBody>
          <a:bodyPr vert="horz">
            <a:noAutofit/>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marL="0" marR="0" indent="0" algn="l" rtl="0">
              <a:lnSpc>
                <a:spcPct val="107000"/>
              </a:lnSpc>
              <a:spcBef>
                <a:spcPts val="0"/>
              </a:spcBef>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MyValue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MyValue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        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ValueChangeObserver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rPr>
              <a:t>ValueAverageObserver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99;</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88;</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77;</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תוכן 2"/>
          <p:cNvSpPr>
            <a:spLocks noGrp="1"/>
          </p:cNvSpPr>
          <p:nvPr>
            <p:ph idx="1"/>
          </p:nvPr>
        </p:nvSpPr>
        <p:spPr>
          <a:xfrm>
            <a:off x="6868218" y="1157394"/>
            <a:ext cx="1584176" cy="303812"/>
          </a:xfrm>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marR="0" indent="0" algn="l" rtl="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Ex4</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E606C9B1-EAAF-4733-88CB-6465ED0020B4}"/>
              </a:ext>
            </a:extLst>
          </p:cNvPr>
          <p:cNvSpPr txBox="1"/>
          <p:nvPr/>
        </p:nvSpPr>
        <p:spPr>
          <a:xfrm>
            <a:off x="1835696" y="4524923"/>
            <a:ext cx="4314539" cy="2031325"/>
          </a:xfrm>
          <a:prstGeom prst="rect">
            <a:avLst/>
          </a:prstGeom>
          <a:solidFill>
            <a:schemeClr val="tx1"/>
          </a:solidFill>
        </p:spPr>
        <p:txBody>
          <a:bodyPr wrap="square" rtlCol="1">
            <a:spAutoFit/>
          </a:bodyPr>
          <a:lstStyle/>
          <a:p>
            <a:r>
              <a:rPr lang="he-IL" sz="1400" b="1" dirty="0">
                <a:solidFill>
                  <a:schemeClr val="bg1"/>
                </a:solidFill>
              </a:rPr>
              <a:t>הפלט:</a:t>
            </a:r>
          </a:p>
          <a:p>
            <a:pPr algn="l" rtl="0"/>
            <a:r>
              <a:rPr lang="en-US" sz="1400" dirty="0">
                <a:solidFill>
                  <a:schemeClr val="bg1"/>
                </a:solidFill>
              </a:rPr>
              <a:t>ChangeObserver: Old=0, New=100, Change=100</a:t>
            </a:r>
          </a:p>
          <a:p>
            <a:pPr algn="l" rtl="0"/>
            <a:r>
              <a:rPr lang="en-US" sz="1400" dirty="0">
                <a:solidFill>
                  <a:schemeClr val="bg1"/>
                </a:solidFill>
              </a:rPr>
              <a:t>AverageObserver: Average=100.00</a:t>
            </a:r>
          </a:p>
          <a:p>
            <a:pPr algn="l" rtl="0"/>
            <a:r>
              <a:rPr lang="en-US" sz="1400" dirty="0">
                <a:solidFill>
                  <a:schemeClr val="bg1"/>
                </a:solidFill>
              </a:rPr>
              <a:t>ChangeObserver: Old=100, New=99, Change=-1</a:t>
            </a:r>
          </a:p>
          <a:p>
            <a:pPr algn="l" rtl="0"/>
            <a:r>
              <a:rPr lang="en-US" sz="1400" dirty="0">
                <a:solidFill>
                  <a:schemeClr val="bg1"/>
                </a:solidFill>
              </a:rPr>
              <a:t>AverageObserver: Average=99.50</a:t>
            </a:r>
          </a:p>
          <a:p>
            <a:pPr algn="l" rtl="0"/>
            <a:r>
              <a:rPr lang="en-US" sz="1400" dirty="0">
                <a:solidFill>
                  <a:schemeClr val="bg1"/>
                </a:solidFill>
              </a:rPr>
              <a:t>ChangeObserver: Old=99, New=88, Change=-11</a:t>
            </a:r>
          </a:p>
          <a:p>
            <a:pPr algn="l" rtl="0"/>
            <a:r>
              <a:rPr lang="en-US" sz="1400" dirty="0">
                <a:solidFill>
                  <a:schemeClr val="bg1"/>
                </a:solidFill>
              </a:rPr>
              <a:t>AverageObserver: Average=95.67</a:t>
            </a:r>
          </a:p>
          <a:p>
            <a:pPr algn="l" rtl="0"/>
            <a:r>
              <a:rPr lang="en-US" sz="1400" dirty="0">
                <a:solidFill>
                  <a:schemeClr val="bg1"/>
                </a:solidFill>
              </a:rPr>
              <a:t>ChangeObserver: Old=88, New=77, Change=-11</a:t>
            </a:r>
          </a:p>
          <a:p>
            <a:pPr algn="l" rtl="0"/>
            <a:r>
              <a:rPr lang="en-US" sz="1400" dirty="0">
                <a:solidFill>
                  <a:schemeClr val="bg1"/>
                </a:solidFill>
              </a:rPr>
              <a:t>AverageObserver: Average=91.00</a:t>
            </a:r>
          </a:p>
        </p:txBody>
      </p:sp>
    </p:spTree>
    <p:extLst>
      <p:ext uri="{BB962C8B-B14F-4D97-AF65-F5344CB8AC3E}">
        <p14:creationId xmlns:p14="http://schemas.microsoft.com/office/powerpoint/2010/main" val="381666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60648"/>
            <a:ext cx="7239000" cy="720080"/>
          </a:xfrm>
        </p:spPr>
        <p:txBody>
          <a:bodyPr>
            <a:normAutofit/>
          </a:bodyPr>
          <a:lstStyle/>
          <a:p>
            <a:pPr algn="ctr"/>
            <a:r>
              <a:rPr lang="he-IL" dirty="0"/>
              <a:t>הגדרת </a:t>
            </a:r>
            <a:r>
              <a:rPr lang="en-US" dirty="0"/>
              <a:t>PROPERTY</a:t>
            </a:r>
            <a:r>
              <a:rPr lang="he-IL" dirty="0"/>
              <a:t> ל </a:t>
            </a:r>
            <a:r>
              <a:rPr lang="en-US" dirty="0"/>
              <a:t>EVENT</a:t>
            </a:r>
            <a:endParaRPr lang="he-IL" dirty="0"/>
          </a:p>
        </p:txBody>
      </p:sp>
      <p:sp>
        <p:nvSpPr>
          <p:cNvPr id="3" name="מציין מיקום תוכן 2"/>
          <p:cNvSpPr>
            <a:spLocks noGrp="1"/>
          </p:cNvSpPr>
          <p:nvPr>
            <p:ph idx="1"/>
          </p:nvPr>
        </p:nvSpPr>
        <p:spPr>
          <a:xfrm>
            <a:off x="457200" y="1052736"/>
            <a:ext cx="7571184" cy="5616624"/>
          </a:xfrm>
        </p:spPr>
        <p:txBody>
          <a:bodyPr>
            <a:normAutofit fontScale="55000" lnSpcReduction="20000"/>
          </a:bodyPr>
          <a:lstStyle/>
          <a:p>
            <a:r>
              <a:rPr lang="he-IL" dirty="0"/>
              <a:t>ניתן להגדיר מאפיין לאירוע.</a:t>
            </a:r>
          </a:p>
          <a:p>
            <a:r>
              <a:rPr lang="he-IL" dirty="0"/>
              <a:t>מאחר והמתודות העיקריות לאירוע הן הוספה והסרה של מתודה, הפעולות עליו הן </a:t>
            </a:r>
            <a:r>
              <a:rPr lang="en-US" dirty="0"/>
              <a:t>add</a:t>
            </a:r>
            <a:r>
              <a:rPr lang="he-IL" dirty="0"/>
              <a:t> ו </a:t>
            </a:r>
            <a:r>
              <a:rPr lang="en-US" dirty="0"/>
              <a:t>remove</a:t>
            </a:r>
            <a:r>
              <a:rPr lang="he-IL" dirty="0"/>
              <a:t> (ולא </a:t>
            </a:r>
            <a:r>
              <a:rPr lang="en-US" dirty="0"/>
              <a:t>get</a:t>
            </a:r>
            <a:r>
              <a:rPr lang="he-IL" dirty="0"/>
              <a:t> ו </a:t>
            </a:r>
            <a:r>
              <a:rPr lang="en-US" dirty="0"/>
              <a:t>set</a:t>
            </a:r>
            <a:r>
              <a:rPr lang="he-IL" dirty="0"/>
              <a:t>)</a:t>
            </a:r>
          </a:p>
          <a:p>
            <a:r>
              <a:rPr lang="he-IL" dirty="0"/>
              <a:t>במקום:</a:t>
            </a:r>
          </a:p>
          <a:p>
            <a:pPr marL="0" indent="0">
              <a:buNone/>
            </a:pPr>
            <a:endParaRPr lang="he-IL" dirty="0"/>
          </a:p>
          <a:p>
            <a:pPr marL="0" indent="0" algn="l" rtl="0">
              <a:buNone/>
            </a:pPr>
            <a:r>
              <a:rPr lang="en-US" dirty="0">
                <a:solidFill>
                  <a:srgbClr val="FF0000"/>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event</a:t>
            </a:r>
            <a:r>
              <a:rPr lang="en-US" dirty="0">
                <a:solidFill>
                  <a:srgbClr val="000000"/>
                </a:solidFill>
                <a:latin typeface="Consolas" panose="020B0609020204030204" pitchFamily="49" charset="0"/>
              </a:rPr>
              <a:t> </a:t>
            </a: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EventHandler</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ValueChanged</a:t>
            </a:r>
            <a:r>
              <a:rPr lang="en-US" dirty="0">
                <a:solidFill>
                  <a:srgbClr val="000000"/>
                </a:solidFill>
                <a:latin typeface="Consolas" panose="020B0609020204030204" pitchFamily="49" charset="0"/>
              </a:rPr>
              <a:t>;</a:t>
            </a:r>
            <a:endParaRPr lang="he-IL" sz="2200" dirty="0"/>
          </a:p>
          <a:p>
            <a:endParaRPr lang="he-IL" sz="3800" dirty="0"/>
          </a:p>
          <a:p>
            <a:r>
              <a:rPr lang="he-IL" dirty="0"/>
              <a:t>נכתוב:</a:t>
            </a:r>
          </a:p>
          <a:p>
            <a:pPr marL="0" marR="0" indent="0" algn="l" rtl="0">
              <a:lnSpc>
                <a:spcPct val="107000"/>
              </a:lnSpc>
              <a:spcBef>
                <a:spcPts val="0"/>
              </a:spcBef>
              <a:spcAft>
                <a:spcPts val="0"/>
              </a:spcAft>
              <a:buNone/>
            </a:pPr>
            <a:r>
              <a:rPr lang="en-US" sz="2200" b="1" dirty="0">
                <a:solidFill>
                  <a:srgbClr val="FF0000"/>
                </a:solidFill>
                <a:latin typeface="Consolas" panose="020B0609020204030204" pitchFamily="49" charset="0"/>
                <a:ea typeface="Calibri" panose="020F0502020204030204" pitchFamily="34" charset="0"/>
                <a:cs typeface="Consolas" panose="020B0609020204030204" pitchFamily="49" charset="0"/>
              </a:rPr>
              <a:t>private</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event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EventHandler</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valueChanged</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9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9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event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EventHandler</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ValueChanged</a:t>
            </a:r>
            <a:endParaRPr lang="en-US" sz="29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9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add</a:t>
            </a:r>
            <a:endParaRPr lang="en-US" sz="3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"register"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valueChanged</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en-US" sz="32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remove</a:t>
            </a:r>
            <a:endParaRPr lang="en-US" sz="3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"un-register"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valueChanged</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en-US" sz="32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gn="l" rtl="0">
              <a:lnSpc>
                <a:spcPct val="107000"/>
              </a:lnSpc>
              <a:spcBef>
                <a:spcPts val="0"/>
              </a:spcBef>
              <a:spcAft>
                <a:spcPts val="800"/>
              </a:spcAft>
              <a:buNone/>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he-IL" sz="2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800"/>
              </a:spcAft>
              <a:buNone/>
            </a:pPr>
            <a:r>
              <a:rPr lang="en-US" sz="2200" b="1" dirty="0">
                <a:solidFill>
                  <a:srgbClr val="000000"/>
                </a:solidFill>
                <a:latin typeface="Consolas" panose="020B0609020204030204" pitchFamily="49" charset="0"/>
                <a:ea typeface="Calibri" panose="020F0502020204030204" pitchFamily="34" charset="0"/>
                <a:cs typeface="Arial" panose="020B0604020202020204" pitchFamily="34" charset="0"/>
              </a:rPr>
              <a:t>//</a:t>
            </a:r>
            <a:r>
              <a:rPr lang="he-IL" sz="2200" b="1" dirty="0">
                <a:solidFill>
                  <a:srgbClr val="000000"/>
                </a:solidFill>
                <a:latin typeface="Consolas" panose="020B0609020204030204" pitchFamily="49" charset="0"/>
                <a:ea typeface="Calibri" panose="020F0502020204030204" pitchFamily="34" charset="0"/>
                <a:cs typeface="Arial" panose="020B0604020202020204" pitchFamily="34" charset="0"/>
              </a:rPr>
              <a:t>שימוש לכאורה כרגיל. נרשמים למתודה עם =+. אך בעצם המאפיין עושה עוד דברים מעבר לרישום עצמו.</a:t>
            </a:r>
          </a:p>
          <a:p>
            <a:pPr marL="0" marR="0" indent="0" algn="l" rtl="0">
              <a:lnSpc>
                <a:spcPct val="107000"/>
              </a:lnSpc>
              <a:spcBef>
                <a:spcPts val="0"/>
              </a:spcBef>
              <a:spcAft>
                <a:spcPts val="800"/>
              </a:spcAft>
              <a:buNone/>
            </a:pPr>
            <a:r>
              <a:rPr lang="en-US" sz="2500" dirty="0" err="1">
                <a:solidFill>
                  <a:srgbClr val="000000"/>
                </a:solidFill>
                <a:latin typeface="Consolas" panose="020B0609020204030204" pitchFamily="49" charset="0"/>
              </a:rPr>
              <a:t>t.</a:t>
            </a:r>
            <a:r>
              <a:rPr lang="en-US" sz="2500" b="1" dirty="0" err="1">
                <a:solidFill>
                  <a:srgbClr val="000000"/>
                </a:solidFill>
                <a:latin typeface="Consolas" panose="020B0609020204030204" pitchFamily="49" charset="0"/>
              </a:rPr>
              <a:t>ValueChanged</a:t>
            </a:r>
            <a:r>
              <a:rPr lang="en-US" sz="2500" dirty="0">
                <a:solidFill>
                  <a:srgbClr val="000000"/>
                </a:solidFill>
                <a:latin typeface="Consolas" panose="020B0609020204030204" pitchFamily="49" charset="0"/>
              </a:rPr>
              <a:t> += </a:t>
            </a:r>
            <a:r>
              <a:rPr lang="en-US" sz="2500" dirty="0" err="1">
                <a:solidFill>
                  <a:srgbClr val="0000FF"/>
                </a:solidFill>
                <a:latin typeface="Consolas" panose="020B0609020204030204" pitchFamily="49" charset="0"/>
              </a:rPr>
              <a:t>this</a:t>
            </a:r>
            <a:r>
              <a:rPr lang="en-US" sz="2500" dirty="0" err="1">
                <a:solidFill>
                  <a:srgbClr val="000000"/>
                </a:solidFill>
                <a:latin typeface="Consolas" panose="020B0609020204030204" pitchFamily="49" charset="0"/>
              </a:rPr>
              <a:t>.</a:t>
            </a:r>
            <a:r>
              <a:rPr lang="en-US" sz="2500" b="1" dirty="0" err="1">
                <a:solidFill>
                  <a:srgbClr val="000000"/>
                </a:solidFill>
                <a:latin typeface="Consolas" panose="020B0609020204030204" pitchFamily="49" charset="0"/>
              </a:rPr>
              <a:t>ValueChangeFunc</a:t>
            </a:r>
            <a:r>
              <a:rPr lang="en-US" sz="2500" dirty="0">
                <a:solidFill>
                  <a:srgbClr val="000000"/>
                </a:solidFill>
                <a:latin typeface="Consolas" panose="020B0609020204030204" pitchFamily="49" charset="0"/>
              </a:rPr>
              <a:t>;</a:t>
            </a:r>
            <a:endParaRPr lang="en-US" sz="4400" dirty="0">
              <a:latin typeface="Calibri" panose="020F050202020403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04F09086-7655-46EE-82F4-512E3C932A8D}" type="slidenum">
              <a:rPr lang="he-IL" smtClean="0"/>
              <a:t>56</a:t>
            </a:fld>
            <a:endParaRPr lang="he-IL"/>
          </a:p>
        </p:txBody>
      </p:sp>
      <p:sp>
        <p:nvSpPr>
          <p:cNvPr id="6" name="מציין מיקום תוכן 2"/>
          <p:cNvSpPr txBox="1">
            <a:spLocks/>
          </p:cNvSpPr>
          <p:nvPr/>
        </p:nvSpPr>
        <p:spPr>
          <a:xfrm>
            <a:off x="5175920" y="2358642"/>
            <a:ext cx="1584176" cy="303812"/>
          </a:xfrm>
          <a:prstGeom prst="rect">
            <a:avLst/>
          </a:prstGeom>
          <a:ln w="63500">
            <a:solidFill>
              <a:schemeClr val="accent1"/>
            </a:solidFill>
          </a:ln>
        </p:spPr>
        <p:txBody>
          <a:bodyPr vert="horz">
            <a:normAutofit fontScale="92500" lnSpcReduction="20000"/>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marL="0" indent="0" algn="l" rtl="0">
              <a:lnSpc>
                <a:spcPct val="107000"/>
              </a:lnSpc>
              <a:spcBef>
                <a:spcPts val="0"/>
              </a:spcBef>
              <a:buFont typeface="Wingdings 2"/>
              <a:buNone/>
            </a:pPr>
            <a:r>
              <a:rPr lang="en-US" sz="160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a:solidFill>
                  <a:srgbClr val="000000"/>
                </a:solidFill>
                <a:latin typeface="Consolas" panose="020B0609020204030204" pitchFamily="49" charset="0"/>
                <a:ea typeface="Calibri" panose="020F0502020204030204" pitchFamily="34" charset="0"/>
                <a:cs typeface="Consolas" panose="020B0609020204030204" pitchFamily="49" charset="0"/>
              </a:rPr>
              <a:t> Ex4</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7" name="מציין מיקום תוכן 2"/>
          <p:cNvSpPr txBox="1">
            <a:spLocks/>
          </p:cNvSpPr>
          <p:nvPr/>
        </p:nvSpPr>
        <p:spPr>
          <a:xfrm>
            <a:off x="5175920" y="3592372"/>
            <a:ext cx="1584176" cy="303812"/>
          </a:xfrm>
          <a:prstGeom prst="rect">
            <a:avLst/>
          </a:prstGeom>
          <a:ln w="63500">
            <a:solidFill>
              <a:schemeClr val="accent1"/>
            </a:solidFill>
          </a:ln>
        </p:spPr>
        <p:txBody>
          <a:bodyPr vert="horz">
            <a:normAutofit fontScale="92500" lnSpcReduction="20000"/>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marL="0" indent="0" algn="l" rtl="0">
              <a:lnSpc>
                <a:spcPct val="107000"/>
              </a:lnSpc>
              <a:spcBef>
                <a:spcPts val="0"/>
              </a:spcBef>
              <a:buFont typeface="Wingdings 2"/>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Ex6</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4" name="Thought Bubble: Cloud 3">
            <a:extLst>
              <a:ext uri="{FF2B5EF4-FFF2-40B4-BE49-F238E27FC236}">
                <a16:creationId xmlns:a16="http://schemas.microsoft.com/office/drawing/2014/main" id="{06FF3EB3-0141-4F0F-88E9-63257CAC73EC}"/>
              </a:ext>
            </a:extLst>
          </p:cNvPr>
          <p:cNvSpPr/>
          <p:nvPr/>
        </p:nvSpPr>
        <p:spPr>
          <a:xfrm>
            <a:off x="6760096" y="5008076"/>
            <a:ext cx="1872208" cy="1008112"/>
          </a:xfrm>
          <a:prstGeom prst="cloudCallout">
            <a:avLst>
              <a:gd name="adj1" fmla="val -81255"/>
              <a:gd name="adj2" fmla="val -590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sz="1400" b="1" dirty="0"/>
              <a:t>לא למבחן.</a:t>
            </a:r>
          </a:p>
          <a:p>
            <a:pPr algn="ctr"/>
            <a:r>
              <a:rPr lang="he-IL" sz="1400" b="1" dirty="0"/>
              <a:t>להעשרה בלבד.</a:t>
            </a:r>
            <a:endParaRPr lang="en-US" sz="1400" b="1" dirty="0"/>
          </a:p>
        </p:txBody>
      </p:sp>
    </p:spTree>
    <p:extLst>
      <p:ext uri="{BB962C8B-B14F-4D97-AF65-F5344CB8AC3E}">
        <p14:creationId xmlns:p14="http://schemas.microsoft.com/office/powerpoint/2010/main" val="85736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12250" y="677269"/>
            <a:ext cx="7931224" cy="5473577"/>
          </a:xfrm>
        </p:spPr>
        <p:txBody>
          <a:bodyPr>
            <a:normAutofit fontScale="92500" lnSpcReduction="20000"/>
          </a:bodyPr>
          <a:lstStyle/>
          <a:p>
            <a:pPr marL="0" indent="0" algn="l" rtl="0">
              <a:buNone/>
            </a:pPr>
            <a:r>
              <a:rPr lang="en-US" sz="1800" dirty="0"/>
              <a:t>class Program</a:t>
            </a:r>
          </a:p>
          <a:p>
            <a:pPr marL="0" indent="0" algn="l" rtl="0">
              <a:buNone/>
            </a:pPr>
            <a:r>
              <a:rPr lang="en-US" sz="1800" dirty="0"/>
              <a:t>{</a:t>
            </a:r>
          </a:p>
          <a:p>
            <a:pPr marL="0" indent="0" algn="l" rtl="0">
              <a:buNone/>
            </a:pPr>
            <a:r>
              <a:rPr lang="en-US" sz="1800" dirty="0"/>
              <a:t>	</a:t>
            </a:r>
            <a:r>
              <a:rPr lang="en-US" sz="1800" b="1" dirty="0">
                <a:solidFill>
                  <a:srgbClr val="00B0F0"/>
                </a:solidFill>
              </a:rPr>
              <a:t>delegate</a:t>
            </a:r>
            <a:r>
              <a:rPr lang="en-US" sz="1800" dirty="0"/>
              <a:t> void </a:t>
            </a:r>
            <a:r>
              <a:rPr lang="en-US" sz="1800" dirty="0" err="1">
                <a:solidFill>
                  <a:srgbClr val="FF0000"/>
                </a:solidFill>
              </a:rPr>
              <a:t>MyFunc</a:t>
            </a:r>
            <a:r>
              <a:rPr lang="en-US" sz="1800" dirty="0"/>
              <a:t> (string s);</a:t>
            </a:r>
          </a:p>
          <a:p>
            <a:pPr marL="0" indent="0" algn="l" rtl="0">
              <a:buNone/>
            </a:pPr>
            <a:r>
              <a:rPr lang="en-US" sz="1800" dirty="0"/>
              <a:t>	</a:t>
            </a:r>
          </a:p>
          <a:p>
            <a:pPr marL="0" indent="0" algn="l" rtl="0">
              <a:buNone/>
            </a:pPr>
            <a:r>
              <a:rPr lang="en-US" sz="1800" dirty="0"/>
              <a:t>	static void </a:t>
            </a:r>
            <a:r>
              <a:rPr lang="en-US" sz="1800" dirty="0">
                <a:solidFill>
                  <a:srgbClr val="00B050"/>
                </a:solidFill>
              </a:rPr>
              <a:t>Show</a:t>
            </a:r>
            <a:r>
              <a:rPr lang="en-US" sz="1800" dirty="0"/>
              <a:t> (string s) </a:t>
            </a:r>
          </a:p>
          <a:p>
            <a:pPr marL="0" indent="0" algn="l" rtl="0">
              <a:buNone/>
            </a:pPr>
            <a:r>
              <a:rPr lang="en-US" sz="1800" dirty="0"/>
              <a:t>	{</a:t>
            </a:r>
          </a:p>
          <a:p>
            <a:pPr marL="0" indent="0" algn="l" rtl="0">
              <a:buNone/>
            </a:pPr>
            <a:r>
              <a:rPr lang="en-US" sz="1800" dirty="0"/>
              <a:t>		CW (“in Test show “ + s);</a:t>
            </a:r>
          </a:p>
          <a:p>
            <a:pPr marL="0" indent="0" algn="l" rtl="0">
              <a:buNone/>
            </a:pPr>
            <a:r>
              <a:rPr lang="en-US" sz="1800" dirty="0"/>
              <a:t>	}</a:t>
            </a:r>
          </a:p>
          <a:p>
            <a:pPr marL="0" indent="0" algn="l" rtl="0">
              <a:buNone/>
            </a:pPr>
            <a:endParaRPr lang="en-US" sz="1800" dirty="0"/>
          </a:p>
          <a:p>
            <a:pPr marL="0" indent="0" algn="l" rtl="0">
              <a:buNone/>
            </a:pPr>
            <a:r>
              <a:rPr lang="en-US" sz="1800" dirty="0"/>
              <a:t>	static void Main()</a:t>
            </a:r>
          </a:p>
          <a:p>
            <a:pPr marL="0" indent="0" algn="l" rtl="0">
              <a:buNone/>
            </a:pPr>
            <a:r>
              <a:rPr lang="en-US" sz="1800" dirty="0"/>
              <a:t>	{</a:t>
            </a:r>
          </a:p>
          <a:p>
            <a:pPr marL="0" indent="0" algn="l" rtl="0">
              <a:buNone/>
            </a:pPr>
            <a:r>
              <a:rPr lang="en-US" sz="1800" dirty="0"/>
              <a:t>		</a:t>
            </a:r>
            <a:r>
              <a:rPr lang="en-US" sz="1800" dirty="0" err="1">
                <a:solidFill>
                  <a:srgbClr val="FF0000"/>
                </a:solidFill>
              </a:rPr>
              <a:t>MyFunc</a:t>
            </a:r>
            <a:r>
              <a:rPr lang="en-US" sz="1800" dirty="0"/>
              <a:t> </a:t>
            </a:r>
            <a:r>
              <a:rPr lang="en-US" sz="1800" dirty="0" err="1"/>
              <a:t>func</a:t>
            </a:r>
            <a:r>
              <a:rPr lang="en-US" sz="1800" dirty="0"/>
              <a:t> = new </a:t>
            </a:r>
            <a:r>
              <a:rPr lang="en-US" sz="1800" dirty="0" err="1">
                <a:solidFill>
                  <a:srgbClr val="FF0000"/>
                </a:solidFill>
              </a:rPr>
              <a:t>MyFunc</a:t>
            </a:r>
            <a:r>
              <a:rPr lang="en-US" sz="1800" dirty="0"/>
              <a:t>(</a:t>
            </a:r>
            <a:r>
              <a:rPr lang="en-US" sz="1800" dirty="0">
                <a:solidFill>
                  <a:srgbClr val="00B050"/>
                </a:solidFill>
              </a:rPr>
              <a:t>Show</a:t>
            </a:r>
            <a:r>
              <a:rPr lang="en-US" sz="1800" dirty="0"/>
              <a:t>);</a:t>
            </a:r>
          </a:p>
          <a:p>
            <a:pPr marL="0" indent="0" algn="l" rtl="0">
              <a:buNone/>
            </a:pPr>
            <a:r>
              <a:rPr lang="en-US" sz="1800" dirty="0">
                <a:solidFill>
                  <a:srgbClr val="FF0000"/>
                </a:solidFill>
              </a:rPr>
              <a:t>		</a:t>
            </a:r>
            <a:r>
              <a:rPr lang="en-US" sz="1800" dirty="0">
                <a:solidFill>
                  <a:srgbClr val="00B050"/>
                </a:solidFill>
              </a:rPr>
              <a:t>//&lt;==&gt; </a:t>
            </a:r>
            <a:r>
              <a:rPr lang="en-US" sz="1800" dirty="0" err="1">
                <a:solidFill>
                  <a:srgbClr val="FF0000"/>
                </a:solidFill>
              </a:rPr>
              <a:t>MyFunc</a:t>
            </a:r>
            <a:r>
              <a:rPr lang="en-US" sz="1800" dirty="0"/>
              <a:t> </a:t>
            </a:r>
            <a:r>
              <a:rPr lang="en-US" sz="1800" dirty="0" err="1"/>
              <a:t>func</a:t>
            </a:r>
            <a:r>
              <a:rPr lang="en-US" sz="1800" dirty="0"/>
              <a:t> = </a:t>
            </a:r>
            <a:r>
              <a:rPr lang="en-US" sz="1800" dirty="0">
                <a:solidFill>
                  <a:srgbClr val="00B050"/>
                </a:solidFill>
              </a:rPr>
              <a:t>Show</a:t>
            </a:r>
            <a:r>
              <a:rPr lang="en-US" sz="1800" dirty="0"/>
              <a:t>;</a:t>
            </a:r>
          </a:p>
          <a:p>
            <a:pPr marL="0" indent="0" algn="l" rtl="0">
              <a:buNone/>
            </a:pPr>
            <a:endParaRPr lang="en-US" sz="1800" dirty="0"/>
          </a:p>
          <a:p>
            <a:pPr marL="0" indent="0" algn="l" rtl="0">
              <a:buNone/>
            </a:pPr>
            <a:r>
              <a:rPr lang="en-US" sz="1800" dirty="0"/>
              <a:t>		</a:t>
            </a:r>
            <a:r>
              <a:rPr lang="en-US" sz="1800" dirty="0" err="1"/>
              <a:t>func</a:t>
            </a:r>
            <a:r>
              <a:rPr lang="en-US" sz="1800" dirty="0"/>
              <a:t>(“hello”);</a:t>
            </a:r>
            <a:endParaRPr lang="he-IL" sz="1800" dirty="0"/>
          </a:p>
          <a:p>
            <a:pPr marL="0" indent="0" algn="l" rtl="0">
              <a:buNone/>
            </a:pPr>
            <a:endParaRPr lang="en-US" sz="1800" dirty="0"/>
          </a:p>
          <a:p>
            <a:pPr marL="0" indent="0" algn="l" rtl="0">
              <a:buNone/>
            </a:pPr>
            <a:r>
              <a:rPr lang="en-US" sz="1800" dirty="0"/>
              <a:t>		Show(“bye”);</a:t>
            </a:r>
          </a:p>
          <a:p>
            <a:pPr marL="0" indent="0" algn="l" rtl="0">
              <a:buNone/>
            </a:pPr>
            <a:r>
              <a:rPr lang="en-US" sz="1800" dirty="0"/>
              <a:t>	}</a:t>
            </a:r>
          </a:p>
          <a:p>
            <a:pPr marL="0" indent="0" algn="l" rtl="0">
              <a:buNone/>
            </a:pPr>
            <a:r>
              <a:rPr lang="en-US" sz="1800" dirty="0"/>
              <a:t>}</a:t>
            </a:r>
            <a:endParaRPr lang="he-IL" sz="1800" dirty="0"/>
          </a:p>
        </p:txBody>
      </p:sp>
      <p:sp>
        <p:nvSpPr>
          <p:cNvPr id="4" name="חץ שמאלה 3"/>
          <p:cNvSpPr/>
          <p:nvPr/>
        </p:nvSpPr>
        <p:spPr>
          <a:xfrm>
            <a:off x="4645456" y="937010"/>
            <a:ext cx="2016224" cy="1080120"/>
          </a:xfrm>
          <a:prstGeom prst="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600" dirty="0">
                <a:solidFill>
                  <a:schemeClr val="accent1">
                    <a:lumMod val="75000"/>
                  </a:schemeClr>
                </a:solidFill>
              </a:rPr>
              <a:t>הגדרת </a:t>
            </a:r>
            <a:r>
              <a:rPr lang="he-IL" sz="1600" b="1" dirty="0">
                <a:solidFill>
                  <a:schemeClr val="accent1">
                    <a:lumMod val="75000"/>
                  </a:schemeClr>
                </a:solidFill>
              </a:rPr>
              <a:t>טיפוס</a:t>
            </a:r>
            <a:r>
              <a:rPr lang="he-IL" sz="1600" dirty="0">
                <a:solidFill>
                  <a:schemeClr val="accent1">
                    <a:lumMod val="75000"/>
                  </a:schemeClr>
                </a:solidFill>
              </a:rPr>
              <a:t> מצביע למתודה</a:t>
            </a:r>
          </a:p>
        </p:txBody>
      </p:sp>
      <p:sp>
        <p:nvSpPr>
          <p:cNvPr id="5" name="חץ שמאלה 4"/>
          <p:cNvSpPr/>
          <p:nvPr/>
        </p:nvSpPr>
        <p:spPr>
          <a:xfrm>
            <a:off x="5653568" y="3381557"/>
            <a:ext cx="3490432" cy="1224136"/>
          </a:xfrm>
          <a:prstGeom prst="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400" dirty="0">
                <a:solidFill>
                  <a:schemeClr val="accent1">
                    <a:lumMod val="75000"/>
                  </a:schemeClr>
                </a:solidFill>
              </a:rPr>
              <a:t>הצהרה + אתחול עצם מטיפוס </a:t>
            </a:r>
            <a:r>
              <a:rPr lang="en-US" sz="1400" dirty="0" err="1">
                <a:solidFill>
                  <a:schemeClr val="accent1">
                    <a:lumMod val="75000"/>
                  </a:schemeClr>
                </a:solidFill>
              </a:rPr>
              <a:t>MyFunc</a:t>
            </a:r>
            <a:endParaRPr lang="en-US" sz="1400" dirty="0">
              <a:solidFill>
                <a:schemeClr val="accent1">
                  <a:lumMod val="75000"/>
                </a:schemeClr>
              </a:solidFill>
            </a:endParaRPr>
          </a:p>
          <a:p>
            <a:pPr algn="ctr"/>
            <a:r>
              <a:rPr lang="he-IL" sz="1400" dirty="0">
                <a:solidFill>
                  <a:schemeClr val="accent1">
                    <a:lumMod val="75000"/>
                  </a:schemeClr>
                </a:solidFill>
              </a:rPr>
              <a:t>2 האפשרויות שקולות. האפשרות השניה נוחה יותר.</a:t>
            </a:r>
          </a:p>
        </p:txBody>
      </p:sp>
      <p:sp>
        <p:nvSpPr>
          <p:cNvPr id="6" name="חץ שמאלה 5"/>
          <p:cNvSpPr/>
          <p:nvPr/>
        </p:nvSpPr>
        <p:spPr>
          <a:xfrm>
            <a:off x="3743908" y="4516835"/>
            <a:ext cx="1656184" cy="648072"/>
          </a:xfrm>
          <a:prstGeom prst="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accent1">
                    <a:lumMod val="75000"/>
                  </a:schemeClr>
                </a:solidFill>
              </a:rPr>
              <a:t>הפעלת הנציג</a:t>
            </a:r>
          </a:p>
        </p:txBody>
      </p:sp>
      <p:sp>
        <p:nvSpPr>
          <p:cNvPr id="7" name="TextBox 6"/>
          <p:cNvSpPr txBox="1"/>
          <p:nvPr/>
        </p:nvSpPr>
        <p:spPr>
          <a:xfrm>
            <a:off x="5220072" y="5949898"/>
            <a:ext cx="3096344" cy="461665"/>
          </a:xfrm>
          <a:prstGeom prst="rect">
            <a:avLst/>
          </a:prstGeom>
          <a:solidFill>
            <a:schemeClr val="tx1"/>
          </a:solidFill>
        </p:spPr>
        <p:txBody>
          <a:bodyPr wrap="square" rtlCol="1">
            <a:spAutoFit/>
          </a:bodyPr>
          <a:lstStyle/>
          <a:p>
            <a:pPr algn="ctr"/>
            <a:r>
              <a:rPr lang="en-US" sz="2400" dirty="0">
                <a:solidFill>
                  <a:schemeClr val="bg1"/>
                </a:solidFill>
              </a:rPr>
              <a:t>in Test show hello</a:t>
            </a:r>
            <a:endParaRPr lang="he-IL" sz="2400" dirty="0">
              <a:solidFill>
                <a:schemeClr val="bg1"/>
              </a:solidFill>
            </a:endParaRPr>
          </a:p>
        </p:txBody>
      </p:sp>
      <p:sp>
        <p:nvSpPr>
          <p:cNvPr id="9" name="Slide Number Placeholder 8"/>
          <p:cNvSpPr>
            <a:spLocks noGrp="1"/>
          </p:cNvSpPr>
          <p:nvPr>
            <p:ph type="sldNum" sz="quarter" idx="12"/>
          </p:nvPr>
        </p:nvSpPr>
        <p:spPr/>
        <p:txBody>
          <a:bodyPr/>
          <a:lstStyle/>
          <a:p>
            <a:fld id="{04F09086-7655-46EE-82F4-512E3C932A8D}" type="slidenum">
              <a:rPr lang="he-IL" smtClean="0"/>
              <a:t>6</a:t>
            </a:fld>
            <a:endParaRPr lang="he-IL"/>
          </a:p>
        </p:txBody>
      </p:sp>
      <p:sp>
        <p:nvSpPr>
          <p:cNvPr id="11" name="כותרת 1">
            <a:extLst>
              <a:ext uri="{FF2B5EF4-FFF2-40B4-BE49-F238E27FC236}">
                <a16:creationId xmlns:a16="http://schemas.microsoft.com/office/drawing/2014/main" id="{AF183495-8BFE-4601-BBE7-ABA775E73875}"/>
              </a:ext>
            </a:extLst>
          </p:cNvPr>
          <p:cNvSpPr>
            <a:spLocks noGrp="1"/>
          </p:cNvSpPr>
          <p:nvPr>
            <p:ph type="title"/>
          </p:nvPr>
        </p:nvSpPr>
        <p:spPr>
          <a:xfrm>
            <a:off x="6913200" y="116632"/>
            <a:ext cx="2016224" cy="2592288"/>
          </a:xfrm>
          <a:solidFill>
            <a:schemeClr val="bg1"/>
          </a:solidFill>
        </p:spPr>
        <p:txBody>
          <a:bodyPr>
            <a:noAutofit/>
          </a:bodyPr>
          <a:lstStyle/>
          <a:p>
            <a:pPr algn="ctr"/>
            <a:r>
              <a:rPr lang="he-IL" sz="2800" dirty="0"/>
              <a:t>הגדרת טיפוס של נציג </a:t>
            </a:r>
            <a:r>
              <a:rPr lang="he-IL" sz="4000" dirty="0"/>
              <a:t>בתוך</a:t>
            </a:r>
            <a:r>
              <a:rPr lang="he-IL" sz="2800" dirty="0"/>
              <a:t> מחלקה </a:t>
            </a:r>
            <a:r>
              <a:rPr lang="en-US" sz="2800" dirty="0"/>
              <a:t>(Ex0)</a:t>
            </a:r>
            <a:endParaRPr lang="he-IL" sz="2800" dirty="0"/>
          </a:p>
        </p:txBody>
      </p:sp>
      <p:sp>
        <p:nvSpPr>
          <p:cNvPr id="10" name="חץ שמאלה 5">
            <a:extLst>
              <a:ext uri="{FF2B5EF4-FFF2-40B4-BE49-F238E27FC236}">
                <a16:creationId xmlns:a16="http://schemas.microsoft.com/office/drawing/2014/main" id="{B369FA37-C933-41DB-9C99-E06B03FFCAFE}"/>
              </a:ext>
            </a:extLst>
          </p:cNvPr>
          <p:cNvSpPr/>
          <p:nvPr/>
        </p:nvSpPr>
        <p:spPr>
          <a:xfrm>
            <a:off x="3723096" y="5094442"/>
            <a:ext cx="2721112" cy="648072"/>
          </a:xfrm>
          <a:prstGeom prst="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accent1">
                    <a:lumMod val="75000"/>
                  </a:schemeClr>
                </a:solidFill>
              </a:rPr>
              <a:t>קריאה רגילה למתודה</a:t>
            </a:r>
          </a:p>
        </p:txBody>
      </p:sp>
    </p:spTree>
    <p:extLst>
      <p:ext uri="{BB962C8B-B14F-4D97-AF65-F5344CB8AC3E}">
        <p14:creationId xmlns:p14="http://schemas.microsoft.com/office/powerpoint/2010/main" val="299728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913200" y="116632"/>
            <a:ext cx="2016224" cy="2592288"/>
          </a:xfrm>
          <a:solidFill>
            <a:schemeClr val="bg1"/>
          </a:solidFill>
        </p:spPr>
        <p:txBody>
          <a:bodyPr>
            <a:noAutofit/>
          </a:bodyPr>
          <a:lstStyle/>
          <a:p>
            <a:pPr algn="ctr"/>
            <a:r>
              <a:rPr lang="he-IL" sz="2800" dirty="0"/>
              <a:t>הגדרת טיפוס של נציג </a:t>
            </a:r>
            <a:r>
              <a:rPr lang="he-IL" sz="4000" dirty="0"/>
              <a:t>בתוך</a:t>
            </a:r>
            <a:r>
              <a:rPr lang="he-IL" sz="2800" dirty="0"/>
              <a:t> מחלקה </a:t>
            </a:r>
            <a:r>
              <a:rPr lang="en-US" sz="2800" dirty="0"/>
              <a:t>(Ex00)</a:t>
            </a:r>
            <a:endParaRPr lang="he-IL" sz="2800" dirty="0"/>
          </a:p>
        </p:txBody>
      </p:sp>
      <p:sp>
        <p:nvSpPr>
          <p:cNvPr id="3" name="מציין מיקום תוכן 2"/>
          <p:cNvSpPr>
            <a:spLocks noGrp="1"/>
          </p:cNvSpPr>
          <p:nvPr>
            <p:ph idx="1"/>
          </p:nvPr>
        </p:nvSpPr>
        <p:spPr>
          <a:xfrm>
            <a:off x="107504" y="116632"/>
            <a:ext cx="7704856" cy="6684241"/>
          </a:xfrm>
        </p:spPr>
        <p:txBody>
          <a:bodyPr>
            <a:noAutofit/>
          </a:bodyPr>
          <a:lstStyle/>
          <a:p>
            <a:pPr marL="0" indent="0" algn="l" rtl="0">
              <a:buNone/>
            </a:pPr>
            <a:r>
              <a:rPr lang="en-US" sz="1600" dirty="0"/>
              <a:t>class </a:t>
            </a:r>
            <a:r>
              <a:rPr lang="en-US" sz="1600" b="1" dirty="0"/>
              <a:t>Sample</a:t>
            </a:r>
          </a:p>
          <a:p>
            <a:pPr marL="0" indent="0" algn="l" rtl="0">
              <a:buNone/>
            </a:pPr>
            <a:r>
              <a:rPr lang="en-US" sz="1600" dirty="0"/>
              <a:t> {</a:t>
            </a:r>
          </a:p>
          <a:p>
            <a:pPr marL="0" indent="0" algn="l" rtl="0">
              <a:buNone/>
            </a:pPr>
            <a:r>
              <a:rPr lang="en-US" sz="1600" b="1" dirty="0">
                <a:solidFill>
                  <a:srgbClr val="00B0F0"/>
                </a:solidFill>
              </a:rPr>
              <a:t>     public delegate void </a:t>
            </a:r>
            <a:r>
              <a:rPr lang="en-US" sz="1600" b="1" dirty="0" err="1">
                <a:solidFill>
                  <a:srgbClr val="00B0F0"/>
                </a:solidFill>
              </a:rPr>
              <a:t>MyFunc</a:t>
            </a:r>
            <a:r>
              <a:rPr lang="en-US" sz="1600" b="1" dirty="0">
                <a:solidFill>
                  <a:srgbClr val="00B0F0"/>
                </a:solidFill>
              </a:rPr>
              <a:t> (string s);</a:t>
            </a:r>
          </a:p>
          <a:p>
            <a:pPr marL="0" indent="0" algn="l" rtl="0">
              <a:buNone/>
            </a:pPr>
            <a:r>
              <a:rPr lang="en-US" sz="1600" dirty="0"/>
              <a:t>     public void </a:t>
            </a:r>
            <a:r>
              <a:rPr lang="en-US" sz="1600" b="1" dirty="0">
                <a:solidFill>
                  <a:srgbClr val="FF0000"/>
                </a:solidFill>
              </a:rPr>
              <a:t>Show</a:t>
            </a:r>
            <a:r>
              <a:rPr lang="en-US" sz="1600" dirty="0"/>
              <a:t> (string s) { CW (“In </a:t>
            </a:r>
            <a:r>
              <a:rPr lang="en-US" sz="1600" dirty="0" err="1"/>
              <a:t>myD</a:t>
            </a:r>
            <a:r>
              <a:rPr lang="en-US" sz="1600" dirty="0"/>
              <a:t>: “ + s);}</a:t>
            </a:r>
          </a:p>
          <a:p>
            <a:pPr marL="0" indent="0" algn="l" rtl="0">
              <a:buNone/>
            </a:pPr>
            <a:r>
              <a:rPr lang="en-US" sz="1600" dirty="0"/>
              <a:t> }</a:t>
            </a:r>
          </a:p>
          <a:p>
            <a:pPr marL="0" indent="0" algn="l" rtl="0">
              <a:buNone/>
            </a:pPr>
            <a:r>
              <a:rPr lang="en-US" sz="1600" dirty="0"/>
              <a:t>class </a:t>
            </a:r>
            <a:r>
              <a:rPr lang="en-US" sz="1600" b="1" dirty="0"/>
              <a:t>Program</a:t>
            </a:r>
            <a:r>
              <a:rPr lang="en-US" sz="1600" dirty="0"/>
              <a:t> </a:t>
            </a:r>
          </a:p>
          <a:p>
            <a:pPr marL="0" indent="0" algn="l" rtl="0">
              <a:buNone/>
            </a:pPr>
            <a:r>
              <a:rPr lang="en-US" sz="1600" dirty="0"/>
              <a:t>{</a:t>
            </a:r>
          </a:p>
          <a:p>
            <a:pPr marL="0" indent="0" algn="l" rtl="0">
              <a:buNone/>
            </a:pPr>
            <a:r>
              <a:rPr lang="en-US" sz="1600" dirty="0"/>
              <a:t>    static void </a:t>
            </a:r>
            <a:r>
              <a:rPr lang="en-US" sz="1600" b="1" dirty="0">
                <a:solidFill>
                  <a:srgbClr val="00B050"/>
                </a:solidFill>
              </a:rPr>
              <a:t>Show1</a:t>
            </a:r>
            <a:r>
              <a:rPr lang="en-US" sz="1600" dirty="0"/>
              <a:t> (string s) { CW (“In Test show “ + s);}</a:t>
            </a:r>
          </a:p>
          <a:p>
            <a:pPr marL="0" indent="0" algn="l" rtl="0">
              <a:buNone/>
            </a:pPr>
            <a:endParaRPr lang="en-US" sz="1600" dirty="0"/>
          </a:p>
          <a:p>
            <a:pPr marL="0" indent="0" algn="l" rtl="0">
              <a:buNone/>
            </a:pPr>
            <a:r>
              <a:rPr lang="en-US" sz="1600" dirty="0"/>
              <a:t>    static void Main() </a:t>
            </a:r>
          </a:p>
          <a:p>
            <a:pPr marL="0" indent="0" algn="l" rtl="0">
              <a:buNone/>
            </a:pPr>
            <a:r>
              <a:rPr lang="en-US" sz="1600" dirty="0"/>
              <a:t>   {</a:t>
            </a:r>
          </a:p>
          <a:p>
            <a:pPr marL="0" indent="0" algn="l" rtl="0">
              <a:buNone/>
            </a:pPr>
            <a:r>
              <a:rPr lang="en-US" sz="1600" dirty="0"/>
              <a:t>	 </a:t>
            </a:r>
            <a:r>
              <a:rPr lang="en-US" sz="1600" b="1" dirty="0"/>
              <a:t>Sample</a:t>
            </a:r>
            <a:r>
              <a:rPr lang="en-US" sz="1600" dirty="0"/>
              <a:t> md = new </a:t>
            </a:r>
            <a:r>
              <a:rPr lang="en-US" sz="1600" b="1" dirty="0"/>
              <a:t>Sample</a:t>
            </a:r>
            <a:r>
              <a:rPr lang="en-US" sz="1600" dirty="0"/>
              <a:t>();</a:t>
            </a:r>
          </a:p>
          <a:p>
            <a:pPr marL="0" indent="0" algn="l" rtl="0">
              <a:buNone/>
            </a:pPr>
            <a:r>
              <a:rPr lang="en-US" sz="1600" dirty="0"/>
              <a:t>	 </a:t>
            </a:r>
            <a:r>
              <a:rPr lang="en-US" sz="1600" b="1" dirty="0" err="1"/>
              <a:t>Sample</a:t>
            </a:r>
            <a:r>
              <a:rPr lang="en-US" sz="1600" dirty="0" err="1"/>
              <a:t>.</a:t>
            </a:r>
            <a:r>
              <a:rPr lang="en-US" sz="1600" b="1" dirty="0" err="1">
                <a:solidFill>
                  <a:srgbClr val="00B0F0"/>
                </a:solidFill>
              </a:rPr>
              <a:t>MyFunc</a:t>
            </a:r>
            <a:r>
              <a:rPr lang="en-US" sz="1600" dirty="0"/>
              <a:t> </a:t>
            </a:r>
            <a:r>
              <a:rPr lang="en-US" sz="1600" dirty="0" err="1"/>
              <a:t>func</a:t>
            </a:r>
            <a:r>
              <a:rPr lang="en-US" sz="1600" dirty="0"/>
              <a:t> = new </a:t>
            </a:r>
            <a:r>
              <a:rPr lang="en-US" sz="1600" b="1" dirty="0" err="1"/>
              <a:t>Sample</a:t>
            </a:r>
            <a:r>
              <a:rPr lang="en-US" sz="1600" dirty="0" err="1"/>
              <a:t>.</a:t>
            </a:r>
            <a:r>
              <a:rPr lang="en-US" sz="1600" b="1" dirty="0" err="1">
                <a:solidFill>
                  <a:srgbClr val="00B0F0"/>
                </a:solidFill>
              </a:rPr>
              <a:t>MyFunc</a:t>
            </a:r>
            <a:r>
              <a:rPr lang="en-US" sz="1600" dirty="0"/>
              <a:t>(</a:t>
            </a:r>
            <a:r>
              <a:rPr lang="en-US" sz="1600" dirty="0" err="1"/>
              <a:t>md.</a:t>
            </a:r>
            <a:r>
              <a:rPr lang="en-US" sz="1600" b="1" dirty="0" err="1">
                <a:solidFill>
                  <a:srgbClr val="FF0000"/>
                </a:solidFill>
              </a:rPr>
              <a:t>Show</a:t>
            </a:r>
            <a:r>
              <a:rPr lang="en-US" sz="1600" dirty="0"/>
              <a:t>);</a:t>
            </a:r>
          </a:p>
          <a:p>
            <a:pPr marL="0" indent="0" algn="l" rtl="0">
              <a:buNone/>
            </a:pPr>
            <a:r>
              <a:rPr lang="en-US" sz="1600" dirty="0"/>
              <a:t>	 </a:t>
            </a:r>
            <a:r>
              <a:rPr lang="en-US" sz="1600" b="1" dirty="0" err="1"/>
              <a:t>Sample</a:t>
            </a:r>
            <a:r>
              <a:rPr lang="en-US" sz="1600" dirty="0" err="1"/>
              <a:t>.</a:t>
            </a:r>
            <a:r>
              <a:rPr lang="en-US" sz="1600" b="1" dirty="0" err="1">
                <a:solidFill>
                  <a:srgbClr val="00B0F0"/>
                </a:solidFill>
              </a:rPr>
              <a:t>MyFunc</a:t>
            </a:r>
            <a:r>
              <a:rPr lang="en-US" sz="1600" dirty="0"/>
              <a:t> func1= new </a:t>
            </a:r>
            <a:r>
              <a:rPr lang="en-US" sz="1600" b="1" dirty="0" err="1"/>
              <a:t>Sample</a:t>
            </a:r>
            <a:r>
              <a:rPr lang="en-US" sz="1600" dirty="0" err="1"/>
              <a:t>.</a:t>
            </a:r>
            <a:r>
              <a:rPr lang="en-US" sz="1600" b="1" dirty="0" err="1">
                <a:solidFill>
                  <a:srgbClr val="00B0F0"/>
                </a:solidFill>
              </a:rPr>
              <a:t>MyFunc</a:t>
            </a:r>
            <a:r>
              <a:rPr lang="en-US" sz="1600" dirty="0"/>
              <a:t>(</a:t>
            </a:r>
            <a:r>
              <a:rPr lang="en-US" sz="1600" b="1" dirty="0">
                <a:solidFill>
                  <a:srgbClr val="00B050"/>
                </a:solidFill>
              </a:rPr>
              <a:t>Show1</a:t>
            </a:r>
            <a:r>
              <a:rPr lang="en-US" sz="1600" dirty="0"/>
              <a:t>);</a:t>
            </a:r>
          </a:p>
          <a:p>
            <a:pPr marL="0" indent="0" algn="l" rtl="0">
              <a:buNone/>
            </a:pPr>
            <a:r>
              <a:rPr lang="en-US" sz="1600" dirty="0"/>
              <a:t>	</a:t>
            </a:r>
            <a:r>
              <a:rPr lang="en-US" sz="1600" dirty="0" err="1"/>
              <a:t>func</a:t>
            </a:r>
            <a:r>
              <a:rPr lang="en-US" sz="1600" dirty="0"/>
              <a:t>(“hello”);</a:t>
            </a:r>
          </a:p>
          <a:p>
            <a:pPr marL="0" indent="0" algn="l" rtl="0">
              <a:buNone/>
            </a:pPr>
            <a:r>
              <a:rPr lang="en-US" sz="1600" dirty="0"/>
              <a:t>	func1(“Hello”);</a:t>
            </a:r>
          </a:p>
          <a:p>
            <a:pPr marL="0" indent="0" algn="l" rtl="0">
              <a:buNone/>
            </a:pPr>
            <a:r>
              <a:rPr lang="en-US" sz="1600" dirty="0"/>
              <a:t>	func1=</a:t>
            </a:r>
            <a:r>
              <a:rPr lang="en-US" sz="1600" dirty="0" err="1"/>
              <a:t>func</a:t>
            </a:r>
            <a:r>
              <a:rPr lang="en-US" sz="1600" dirty="0"/>
              <a:t>;</a:t>
            </a:r>
          </a:p>
          <a:p>
            <a:pPr marL="0" indent="0" algn="l" rtl="0">
              <a:buNone/>
            </a:pPr>
            <a:r>
              <a:rPr lang="en-US" sz="1600" dirty="0"/>
              <a:t>	func1(“world”);	</a:t>
            </a:r>
          </a:p>
          <a:p>
            <a:pPr marL="0" indent="0" algn="l" rtl="0">
              <a:buNone/>
            </a:pPr>
            <a:r>
              <a:rPr lang="en-US" sz="1600" dirty="0"/>
              <a:t>   }</a:t>
            </a:r>
          </a:p>
          <a:p>
            <a:pPr marL="0" indent="0" algn="l" rtl="0">
              <a:buNone/>
            </a:pPr>
            <a:r>
              <a:rPr lang="en-US" sz="1600" dirty="0"/>
              <a:t>}</a:t>
            </a:r>
          </a:p>
        </p:txBody>
      </p:sp>
      <p:sp>
        <p:nvSpPr>
          <p:cNvPr id="4" name="TextBox 3"/>
          <p:cNvSpPr txBox="1"/>
          <p:nvPr/>
        </p:nvSpPr>
        <p:spPr>
          <a:xfrm>
            <a:off x="5833080" y="5157192"/>
            <a:ext cx="3096344" cy="1200329"/>
          </a:xfrm>
          <a:prstGeom prst="rect">
            <a:avLst/>
          </a:prstGeom>
          <a:solidFill>
            <a:schemeClr val="tx1"/>
          </a:solidFill>
        </p:spPr>
        <p:txBody>
          <a:bodyPr wrap="square" rtlCol="1">
            <a:spAutoFit/>
          </a:bodyPr>
          <a:lstStyle/>
          <a:p>
            <a:pPr algn="l" rtl="0"/>
            <a:r>
              <a:rPr lang="en-US" sz="2400" dirty="0">
                <a:solidFill>
                  <a:schemeClr val="bg1"/>
                </a:solidFill>
              </a:rPr>
              <a:t>  In </a:t>
            </a:r>
            <a:r>
              <a:rPr lang="en-US" sz="2400" dirty="0" err="1">
                <a:solidFill>
                  <a:schemeClr val="bg1"/>
                </a:solidFill>
              </a:rPr>
              <a:t>myD</a:t>
            </a:r>
            <a:r>
              <a:rPr lang="en-US" sz="2400" dirty="0">
                <a:solidFill>
                  <a:schemeClr val="bg1"/>
                </a:solidFill>
              </a:rPr>
              <a:t>: hello</a:t>
            </a:r>
            <a:endParaRPr lang="he-IL" sz="2400" dirty="0">
              <a:solidFill>
                <a:schemeClr val="bg1"/>
              </a:solidFill>
            </a:endParaRPr>
          </a:p>
          <a:p>
            <a:pPr algn="l" rtl="0"/>
            <a:r>
              <a:rPr lang="en-US" sz="2400" dirty="0">
                <a:solidFill>
                  <a:schemeClr val="bg1"/>
                </a:solidFill>
              </a:rPr>
              <a:t>  In Test show Hello</a:t>
            </a:r>
            <a:endParaRPr lang="he-IL" sz="2400" dirty="0">
              <a:solidFill>
                <a:schemeClr val="bg1"/>
              </a:solidFill>
            </a:endParaRPr>
          </a:p>
          <a:p>
            <a:pPr algn="l" rtl="0"/>
            <a:r>
              <a:rPr lang="en-US" sz="2400" dirty="0">
                <a:solidFill>
                  <a:schemeClr val="bg1"/>
                </a:solidFill>
              </a:rPr>
              <a:t>  In </a:t>
            </a:r>
            <a:r>
              <a:rPr lang="en-US" sz="2400" dirty="0" err="1">
                <a:solidFill>
                  <a:schemeClr val="bg1"/>
                </a:solidFill>
              </a:rPr>
              <a:t>myD</a:t>
            </a:r>
            <a:r>
              <a:rPr lang="en-US" sz="2400" dirty="0">
                <a:solidFill>
                  <a:schemeClr val="bg1"/>
                </a:solidFill>
              </a:rPr>
              <a:t>: world</a:t>
            </a:r>
            <a:endParaRPr lang="he-IL" sz="2400" dirty="0">
              <a:solidFill>
                <a:schemeClr val="bg1"/>
              </a:solidFill>
            </a:endParaRPr>
          </a:p>
        </p:txBody>
      </p:sp>
      <p:sp>
        <p:nvSpPr>
          <p:cNvPr id="6" name="Slide Number Placeholder 5"/>
          <p:cNvSpPr>
            <a:spLocks noGrp="1"/>
          </p:cNvSpPr>
          <p:nvPr>
            <p:ph type="sldNum" sz="quarter" idx="12"/>
          </p:nvPr>
        </p:nvSpPr>
        <p:spPr/>
        <p:txBody>
          <a:bodyPr/>
          <a:lstStyle/>
          <a:p>
            <a:fld id="{04F09086-7655-46EE-82F4-512E3C932A8D}" type="slidenum">
              <a:rPr lang="he-IL" smtClean="0"/>
              <a:t>7</a:t>
            </a:fld>
            <a:endParaRPr lang="he-IL"/>
          </a:p>
        </p:txBody>
      </p:sp>
    </p:spTree>
    <p:extLst>
      <p:ext uri="{BB962C8B-B14F-4D97-AF65-F5344CB8AC3E}">
        <p14:creationId xmlns:p14="http://schemas.microsoft.com/office/powerpoint/2010/main" val="308396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0DE8CB-E1A5-4FAA-8B35-5ED8EBE3DDB5}"/>
              </a:ext>
            </a:extLst>
          </p:cNvPr>
          <p:cNvPicPr>
            <a:picLocks noChangeAspect="1"/>
          </p:cNvPicPr>
          <p:nvPr/>
        </p:nvPicPr>
        <p:blipFill>
          <a:blip r:embed="rId3"/>
          <a:stretch>
            <a:fillRect/>
          </a:stretch>
        </p:blipFill>
        <p:spPr>
          <a:xfrm>
            <a:off x="2627784" y="4436513"/>
            <a:ext cx="5178313" cy="2263886"/>
          </a:xfrm>
          <a:prstGeom prst="rect">
            <a:avLst/>
          </a:prstGeom>
        </p:spPr>
      </p:pic>
      <p:sp>
        <p:nvSpPr>
          <p:cNvPr id="2" name="כותרת 1"/>
          <p:cNvSpPr>
            <a:spLocks noGrp="1"/>
          </p:cNvSpPr>
          <p:nvPr>
            <p:ph type="title"/>
          </p:nvPr>
        </p:nvSpPr>
        <p:spPr>
          <a:xfrm>
            <a:off x="179512" y="262184"/>
            <a:ext cx="7920880" cy="562602"/>
          </a:xfrm>
        </p:spPr>
        <p:txBody>
          <a:bodyPr>
            <a:normAutofit/>
          </a:bodyPr>
          <a:lstStyle/>
          <a:p>
            <a:pPr algn="ctr"/>
            <a:r>
              <a:rPr lang="he-IL" sz="3200" cap="none" dirty="0"/>
              <a:t>מתודות ומאפיינים של מחלקת!! </a:t>
            </a:r>
            <a:r>
              <a:rPr lang="en-US" sz="3200" cap="none" dirty="0"/>
              <a:t>delegate</a:t>
            </a:r>
            <a:endParaRPr lang="he-IL" sz="3200" cap="none" dirty="0"/>
          </a:p>
        </p:txBody>
      </p:sp>
      <p:graphicFrame>
        <p:nvGraphicFramePr>
          <p:cNvPr id="9" name="מציין מיקום תוכן 8"/>
          <p:cNvGraphicFramePr>
            <a:graphicFrameLocks noGrp="1"/>
          </p:cNvGraphicFramePr>
          <p:nvPr>
            <p:ph idx="1"/>
            <p:extLst>
              <p:ext uri="{D42A27DB-BD31-4B8C-83A1-F6EECF244321}">
                <p14:modId xmlns:p14="http://schemas.microsoft.com/office/powerpoint/2010/main" val="2356195204"/>
              </p:ext>
            </p:extLst>
          </p:nvPr>
        </p:nvGraphicFramePr>
        <p:xfrm>
          <a:off x="323528" y="974393"/>
          <a:ext cx="7482569" cy="3333703"/>
        </p:xfrm>
        <a:graphic>
          <a:graphicData uri="http://schemas.openxmlformats.org/drawingml/2006/table">
            <a:tbl>
              <a:tblPr rtl="1" firstRow="1" bandRow="1">
                <a:tableStyleId>{5C22544A-7EE6-4342-B048-85BDC9FD1C3A}</a:tableStyleId>
              </a:tblPr>
              <a:tblGrid>
                <a:gridCol w="4303525">
                  <a:extLst>
                    <a:ext uri="{9D8B030D-6E8A-4147-A177-3AD203B41FA5}">
                      <a16:colId xmlns:a16="http://schemas.microsoft.com/office/drawing/2014/main" val="20000"/>
                    </a:ext>
                  </a:extLst>
                </a:gridCol>
                <a:gridCol w="3179044">
                  <a:extLst>
                    <a:ext uri="{9D8B030D-6E8A-4147-A177-3AD203B41FA5}">
                      <a16:colId xmlns:a16="http://schemas.microsoft.com/office/drawing/2014/main" val="20001"/>
                    </a:ext>
                  </a:extLst>
                </a:gridCol>
              </a:tblGrid>
              <a:tr h="438824">
                <a:tc>
                  <a:txBody>
                    <a:bodyPr/>
                    <a:lstStyle/>
                    <a:p>
                      <a:pPr algn="ctr" rtl="1"/>
                      <a:r>
                        <a:rPr lang="he-IL" sz="1100" dirty="0"/>
                        <a:t>משמעות</a:t>
                      </a:r>
                    </a:p>
                  </a:txBody>
                  <a:tcPr/>
                </a:tc>
                <a:tc>
                  <a:txBody>
                    <a:bodyPr/>
                    <a:lstStyle/>
                    <a:p>
                      <a:pPr algn="ctr" rtl="1"/>
                      <a:r>
                        <a:rPr lang="en-US" sz="1100" dirty="0"/>
                        <a:t>member</a:t>
                      </a:r>
                      <a:endParaRPr lang="he-IL" sz="1100" dirty="0"/>
                    </a:p>
                  </a:txBody>
                  <a:tcPr/>
                </a:tc>
                <a:extLst>
                  <a:ext uri="{0D108BD9-81ED-4DB2-BD59-A6C34878D82A}">
                    <a16:rowId xmlns:a16="http://schemas.microsoft.com/office/drawing/2014/main" val="10000"/>
                  </a:ext>
                </a:extLst>
              </a:tr>
              <a:tr h="712218">
                <a:tc>
                  <a:txBody>
                    <a:bodyPr/>
                    <a:lstStyle/>
                    <a:p>
                      <a:pPr rtl="1"/>
                      <a:r>
                        <a:rPr lang="he-IL" sz="1100" dirty="0"/>
                        <a:t>אם</a:t>
                      </a:r>
                      <a:r>
                        <a:rPr lang="he-IL" sz="1100" baseline="0" dirty="0"/>
                        <a:t> המתודה שייכת לאובייקט של מחלקה, יוחזר </a:t>
                      </a:r>
                      <a:r>
                        <a:rPr lang="he-IL" sz="1100" b="1" baseline="0" dirty="0"/>
                        <a:t>שם המחלקה</a:t>
                      </a:r>
                      <a:r>
                        <a:rPr lang="he-IL" sz="1100" baseline="0" dirty="0"/>
                        <a:t>.</a:t>
                      </a:r>
                    </a:p>
                    <a:p>
                      <a:pPr rtl="1"/>
                      <a:r>
                        <a:rPr lang="he-IL" sz="1100" baseline="0" dirty="0"/>
                        <a:t>אם המתודה סטטית - יוחזר </a:t>
                      </a:r>
                      <a:r>
                        <a:rPr lang="en-US" sz="1100" baseline="0" dirty="0"/>
                        <a:t>Null</a:t>
                      </a:r>
                      <a:endParaRPr lang="he-IL" sz="1100" dirty="0"/>
                    </a:p>
                  </a:txBody>
                  <a:tcPr/>
                </a:tc>
                <a:tc>
                  <a:txBody>
                    <a:bodyPr/>
                    <a:lstStyle/>
                    <a:p>
                      <a:pPr algn="l" rtl="1"/>
                      <a:r>
                        <a:rPr lang="en-US" sz="1100" dirty="0"/>
                        <a:t>Target </a:t>
                      </a:r>
                      <a:r>
                        <a:rPr lang="en-US" sz="1100" baseline="0" dirty="0"/>
                        <a:t> -  </a:t>
                      </a:r>
                      <a:r>
                        <a:rPr lang="en-US" sz="1100" dirty="0"/>
                        <a:t>property</a:t>
                      </a:r>
                      <a:endParaRPr lang="he-IL" sz="1100" dirty="0"/>
                    </a:p>
                  </a:txBody>
                  <a:tcPr/>
                </a:tc>
                <a:extLst>
                  <a:ext uri="{0D108BD9-81ED-4DB2-BD59-A6C34878D82A}">
                    <a16:rowId xmlns:a16="http://schemas.microsoft.com/office/drawing/2014/main" val="10001"/>
                  </a:ext>
                </a:extLst>
              </a:tr>
              <a:tr h="439469">
                <a:tc>
                  <a:txBody>
                    <a:bodyPr/>
                    <a:lstStyle/>
                    <a:p>
                      <a:pPr rtl="1"/>
                      <a:r>
                        <a:rPr lang="he-IL" sz="1100" dirty="0"/>
                        <a:t>מחזיר מחרוזת שמתארת את </a:t>
                      </a:r>
                      <a:r>
                        <a:rPr lang="he-IL" sz="1100" b="1" dirty="0"/>
                        <a:t>המתודה</a:t>
                      </a:r>
                      <a:r>
                        <a:rPr lang="he-IL" sz="1100" dirty="0"/>
                        <a:t> (</a:t>
                      </a:r>
                      <a:r>
                        <a:rPr lang="he-IL" sz="1100" b="1" dirty="0"/>
                        <a:t>שם, טיפוס ארגומטים, ערך מוחזר) </a:t>
                      </a:r>
                      <a:r>
                        <a:rPr lang="he-IL" sz="1100" baseline="0" dirty="0"/>
                        <a:t>שהנציג מצביע אליה.</a:t>
                      </a:r>
                      <a:endParaRPr lang="he-IL" sz="1100" dirty="0"/>
                    </a:p>
                  </a:txBody>
                  <a:tcPr/>
                </a:tc>
                <a:tc>
                  <a:txBody>
                    <a:bodyPr/>
                    <a:lstStyle/>
                    <a:p>
                      <a:pPr algn="l" rtl="1"/>
                      <a:r>
                        <a:rPr lang="en-US" sz="1100" dirty="0"/>
                        <a:t>Method  -  property</a:t>
                      </a:r>
                      <a:endParaRPr lang="he-IL" sz="1100" dirty="0"/>
                    </a:p>
                  </a:txBody>
                  <a:tcPr/>
                </a:tc>
                <a:extLst>
                  <a:ext uri="{0D108BD9-81ED-4DB2-BD59-A6C34878D82A}">
                    <a16:rowId xmlns:a16="http://schemas.microsoft.com/office/drawing/2014/main" val="10002"/>
                  </a:ext>
                </a:extLst>
              </a:tr>
              <a:tr h="386984">
                <a:tc>
                  <a:txBody>
                    <a:bodyPr/>
                    <a:lstStyle/>
                    <a:p>
                      <a:pPr rtl="1"/>
                      <a:r>
                        <a:rPr lang="he-IL" sz="1100" dirty="0"/>
                        <a:t>מוסיף מתודה לנציג, כך שכשנפעיל את הנציג הוא יריץ את כל המתודות שנוספו לו. הנציג שומר את כל המתודות שנוספו לו במערך.</a:t>
                      </a:r>
                    </a:p>
                  </a:txBody>
                  <a:tcPr/>
                </a:tc>
                <a:tc>
                  <a:txBody>
                    <a:bodyPr/>
                    <a:lstStyle/>
                    <a:p>
                      <a:pPr algn="l" rtl="1"/>
                      <a:r>
                        <a:rPr lang="en-US" sz="1100" dirty="0"/>
                        <a:t>Combine:</a:t>
                      </a:r>
                      <a:endParaRPr lang="he-IL" sz="1100" dirty="0"/>
                    </a:p>
                  </a:txBody>
                  <a:tcPr/>
                </a:tc>
                <a:extLst>
                  <a:ext uri="{0D108BD9-81ED-4DB2-BD59-A6C34878D82A}">
                    <a16:rowId xmlns:a16="http://schemas.microsoft.com/office/drawing/2014/main" val="10003"/>
                  </a:ext>
                </a:extLst>
              </a:tr>
              <a:tr h="438824">
                <a:tc>
                  <a:txBody>
                    <a:bodyPr/>
                    <a:lstStyle/>
                    <a:p>
                      <a:pPr rtl="1"/>
                      <a:r>
                        <a:rPr lang="he-IL" sz="1100" dirty="0"/>
                        <a:t>מוציא מצביע למתודה ממערך המצביעים שהנציג שומר.</a:t>
                      </a:r>
                    </a:p>
                  </a:txBody>
                  <a:tcPr/>
                </a:tc>
                <a:tc>
                  <a:txBody>
                    <a:bodyPr/>
                    <a:lstStyle/>
                    <a:p>
                      <a:pPr algn="l" rtl="1"/>
                      <a:r>
                        <a:rPr lang="en-US" sz="1100" dirty="0"/>
                        <a:t>Remove:</a:t>
                      </a:r>
                      <a:endParaRPr lang="he-IL" sz="1100" dirty="0"/>
                    </a:p>
                  </a:txBody>
                  <a:tcPr/>
                </a:tc>
                <a:extLst>
                  <a:ext uri="{0D108BD9-81ED-4DB2-BD59-A6C34878D82A}">
                    <a16:rowId xmlns:a16="http://schemas.microsoft.com/office/drawing/2014/main" val="10005"/>
                  </a:ext>
                </a:extLst>
              </a:tr>
              <a:tr h="438824">
                <a:tc>
                  <a:txBody>
                    <a:bodyPr/>
                    <a:lstStyle/>
                    <a:p>
                      <a:pPr rtl="1"/>
                      <a:r>
                        <a:rPr lang="he-IL" sz="1100" dirty="0"/>
                        <a:t>מריצה את המתודה שהנציג מצביע עליה. בסוגריים יש לשלוח את הפרמטרים שהמתודה המוצבעת מקבלת</a:t>
                      </a:r>
                    </a:p>
                  </a:txBody>
                  <a:tcPr/>
                </a:tc>
                <a:tc>
                  <a:txBody>
                    <a:bodyPr/>
                    <a:lstStyle/>
                    <a:p>
                      <a:pPr algn="l" rtl="1"/>
                      <a:r>
                        <a:rPr lang="en-US" sz="1100" dirty="0"/>
                        <a:t>Invoke()</a:t>
                      </a:r>
                      <a:endParaRPr lang="he-IL" sz="1100" dirty="0"/>
                    </a:p>
                  </a:txBody>
                  <a:tcPr/>
                </a:tc>
                <a:extLst>
                  <a:ext uri="{0D108BD9-81ED-4DB2-BD59-A6C34878D82A}">
                    <a16:rowId xmlns:a16="http://schemas.microsoft.com/office/drawing/2014/main" val="3893232887"/>
                  </a:ext>
                </a:extLst>
              </a:tr>
              <a:tr h="438824">
                <a:tc>
                  <a:txBody>
                    <a:bodyPr/>
                    <a:lstStyle/>
                    <a:p>
                      <a:pPr rtl="1"/>
                      <a:r>
                        <a:rPr lang="he-IL" sz="1100" dirty="0"/>
                        <a:t>מחזיר מערך של נציגים, כשכל תא מייצג מצביע למתודה</a:t>
                      </a:r>
                    </a:p>
                  </a:txBody>
                  <a:tcPr/>
                </a:tc>
                <a:tc>
                  <a:txBody>
                    <a:bodyPr/>
                    <a:lstStyle/>
                    <a:p>
                      <a:pPr algn="l" rtl="1"/>
                      <a:r>
                        <a:rPr lang="en-US" sz="1100" dirty="0" err="1"/>
                        <a:t>GetInvocationList</a:t>
                      </a:r>
                      <a:r>
                        <a:rPr lang="en-US" sz="1100" dirty="0"/>
                        <a:t>()</a:t>
                      </a:r>
                      <a:endParaRPr lang="he-IL" sz="1100" dirty="0"/>
                    </a:p>
                  </a:txBody>
                  <a:tcPr/>
                </a:tc>
                <a:extLst>
                  <a:ext uri="{0D108BD9-81ED-4DB2-BD59-A6C34878D82A}">
                    <a16:rowId xmlns:a16="http://schemas.microsoft.com/office/drawing/2014/main" val="2757783943"/>
                  </a:ext>
                </a:extLst>
              </a:tr>
            </a:tbl>
          </a:graphicData>
        </a:graphic>
      </p:graphicFrame>
      <p:sp>
        <p:nvSpPr>
          <p:cNvPr id="10" name="AutoShape 7"/>
          <p:cNvSpPr>
            <a:spLocks noChangeArrowheads="1"/>
          </p:cNvSpPr>
          <p:nvPr/>
        </p:nvSpPr>
        <p:spPr bwMode="auto">
          <a:xfrm>
            <a:off x="323528" y="5360640"/>
            <a:ext cx="2209745" cy="1352897"/>
          </a:xfrm>
          <a:prstGeom prst="wedgeRoundRectCallout">
            <a:avLst>
              <a:gd name="adj1" fmla="val 35167"/>
              <a:gd name="adj2" fmla="val -79745"/>
              <a:gd name="adj3"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a:r>
              <a:rPr lang="he-IL" dirty="0">
                <a:cs typeface="David" pitchFamily="2" charset="-79"/>
              </a:rPr>
              <a:t>יש עוד הרבה מתודות...</a:t>
            </a:r>
          </a:p>
          <a:p>
            <a:pPr algn="ctr"/>
            <a:endParaRPr lang="he-IL" dirty="0">
              <a:cs typeface="David" pitchFamily="2" charset="-79"/>
            </a:endParaRPr>
          </a:p>
          <a:p>
            <a:pPr algn="ctr"/>
            <a:r>
              <a:rPr lang="he-IL" dirty="0">
                <a:cs typeface="David" pitchFamily="2" charset="-79"/>
              </a:rPr>
              <a:t>ועכשיו גם גילינו</a:t>
            </a:r>
          </a:p>
          <a:p>
            <a:pPr algn="ctr"/>
            <a:r>
              <a:rPr lang="he-IL" dirty="0">
                <a:cs typeface="David" pitchFamily="2" charset="-79"/>
              </a:rPr>
              <a:t>שנציג הוא בעצם</a:t>
            </a:r>
          </a:p>
          <a:p>
            <a:pPr algn="ctr"/>
            <a:r>
              <a:rPr lang="he-IL" dirty="0">
                <a:cs typeface="David" pitchFamily="2" charset="-79"/>
              </a:rPr>
              <a:t>מערך של נציגים</a:t>
            </a:r>
            <a:endParaRPr lang="en-US" dirty="0">
              <a:cs typeface="David" pitchFamily="2" charset="-79"/>
            </a:endParaRPr>
          </a:p>
        </p:txBody>
      </p:sp>
      <p:sp>
        <p:nvSpPr>
          <p:cNvPr id="11" name="TextBox 10"/>
          <p:cNvSpPr txBox="1"/>
          <p:nvPr/>
        </p:nvSpPr>
        <p:spPr>
          <a:xfrm>
            <a:off x="1633173" y="2586675"/>
            <a:ext cx="1800200" cy="369332"/>
          </a:xfrm>
          <a:prstGeom prst="rect">
            <a:avLst/>
          </a:prstGeom>
          <a:solidFill>
            <a:schemeClr val="tx2">
              <a:lumMod val="20000"/>
              <a:lumOff val="80000"/>
            </a:schemeClr>
          </a:solidFill>
        </p:spPr>
        <p:txBody>
          <a:bodyPr wrap="square" rtlCol="1">
            <a:spAutoFit/>
          </a:bodyPr>
          <a:lstStyle/>
          <a:p>
            <a:pPr algn="ctr"/>
            <a:r>
              <a:rPr lang="en-US" b="1" dirty="0"/>
              <a:t>+    +=</a:t>
            </a:r>
            <a:endParaRPr lang="he-IL" b="1" dirty="0"/>
          </a:p>
        </p:txBody>
      </p:sp>
      <p:sp>
        <p:nvSpPr>
          <p:cNvPr id="12" name="TextBox 11"/>
          <p:cNvSpPr txBox="1"/>
          <p:nvPr/>
        </p:nvSpPr>
        <p:spPr>
          <a:xfrm>
            <a:off x="1633173" y="3053112"/>
            <a:ext cx="1800200" cy="369332"/>
          </a:xfrm>
          <a:prstGeom prst="rect">
            <a:avLst/>
          </a:prstGeom>
          <a:solidFill>
            <a:schemeClr val="tx2">
              <a:lumMod val="20000"/>
              <a:lumOff val="80000"/>
            </a:schemeClr>
          </a:solidFill>
        </p:spPr>
        <p:txBody>
          <a:bodyPr wrap="square" rtlCol="1">
            <a:spAutoFit/>
          </a:bodyPr>
          <a:lstStyle/>
          <a:p>
            <a:pPr algn="ctr"/>
            <a:r>
              <a:rPr lang="en-US" b="1" dirty="0"/>
              <a:t>-  </a:t>
            </a:r>
            <a:r>
              <a:rPr lang="he-IL" b="1" dirty="0"/>
              <a:t>	</a:t>
            </a:r>
            <a:r>
              <a:rPr lang="en-US" b="1" dirty="0"/>
              <a:t>  -=</a:t>
            </a:r>
            <a:endParaRPr lang="he-IL" b="1" dirty="0"/>
          </a:p>
        </p:txBody>
      </p:sp>
      <p:sp>
        <p:nvSpPr>
          <p:cNvPr id="4" name="Slide Number Placeholder 3"/>
          <p:cNvSpPr>
            <a:spLocks noGrp="1"/>
          </p:cNvSpPr>
          <p:nvPr>
            <p:ph type="sldNum" sz="quarter" idx="12"/>
          </p:nvPr>
        </p:nvSpPr>
        <p:spPr/>
        <p:txBody>
          <a:bodyPr/>
          <a:lstStyle/>
          <a:p>
            <a:fld id="{04F09086-7655-46EE-82F4-512E3C932A8D}" type="slidenum">
              <a:rPr lang="he-IL" smtClean="0"/>
              <a:t>8</a:t>
            </a:fld>
            <a:endParaRPr lang="he-IL"/>
          </a:p>
        </p:txBody>
      </p:sp>
    </p:spTree>
    <p:extLst>
      <p:ext uri="{BB962C8B-B14F-4D97-AF65-F5344CB8AC3E}">
        <p14:creationId xmlns:p14="http://schemas.microsoft.com/office/powerpoint/2010/main" val="411089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1682" y="42466"/>
            <a:ext cx="3311537" cy="1228559"/>
          </a:xfrm>
          <a:solidFill>
            <a:schemeClr val="bg1"/>
          </a:solidFill>
        </p:spPr>
        <p:txBody>
          <a:bodyPr>
            <a:noAutofit/>
          </a:bodyPr>
          <a:lstStyle/>
          <a:p>
            <a:pPr algn="ctr"/>
            <a:r>
              <a:rPr lang="he-IL" sz="2400" dirty="0"/>
              <a:t>הגדרת טיפוס של נציג </a:t>
            </a:r>
            <a:r>
              <a:rPr lang="he-IL" sz="4000" dirty="0"/>
              <a:t>מחוץ</a:t>
            </a:r>
            <a:r>
              <a:rPr lang="he-IL" sz="2400" dirty="0"/>
              <a:t> למחלקה </a:t>
            </a:r>
            <a:r>
              <a:rPr lang="en-US" sz="2400" dirty="0"/>
              <a:t>(Ex3)</a:t>
            </a:r>
            <a:endParaRPr lang="he-IL" sz="2400" dirty="0"/>
          </a:p>
        </p:txBody>
      </p:sp>
      <p:sp>
        <p:nvSpPr>
          <p:cNvPr id="6" name="Slide Number Placeholder 5"/>
          <p:cNvSpPr>
            <a:spLocks noGrp="1"/>
          </p:cNvSpPr>
          <p:nvPr>
            <p:ph type="sldNum" sz="quarter" idx="12"/>
          </p:nvPr>
        </p:nvSpPr>
        <p:spPr/>
        <p:txBody>
          <a:bodyPr/>
          <a:lstStyle/>
          <a:p>
            <a:fld id="{04F09086-7655-46EE-82F4-512E3C932A8D}" type="slidenum">
              <a:rPr lang="he-IL" smtClean="0"/>
              <a:t>9</a:t>
            </a:fld>
            <a:endParaRPr lang="he-IL"/>
          </a:p>
        </p:txBody>
      </p:sp>
      <p:sp>
        <p:nvSpPr>
          <p:cNvPr id="5" name="Rounded Rectangular Callout 4"/>
          <p:cNvSpPr/>
          <p:nvPr/>
        </p:nvSpPr>
        <p:spPr>
          <a:xfrm>
            <a:off x="1691680" y="665825"/>
            <a:ext cx="3935504" cy="300131"/>
          </a:xfrm>
          <a:prstGeom prst="wedgeRoundRectCallout">
            <a:avLst>
              <a:gd name="adj1" fmla="val -22584"/>
              <a:gd name="adj2" fmla="val -79254"/>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1050" dirty="0">
                <a:ln w="0"/>
                <a:solidFill>
                  <a:schemeClr val="tx1"/>
                </a:solidFill>
                <a:effectLst>
                  <a:outerShdw blurRad="38100" dist="19050" dir="2700000" algn="tl" rotWithShape="0">
                    <a:schemeClr val="dk1">
                      <a:alpha val="40000"/>
                    </a:schemeClr>
                  </a:outerShdw>
                </a:effectLst>
              </a:rPr>
              <a:t>Delegate </a:t>
            </a:r>
            <a:r>
              <a:rPr lang="he-IL" sz="1050" dirty="0">
                <a:ln w="0"/>
                <a:solidFill>
                  <a:schemeClr val="tx1"/>
                </a:solidFill>
                <a:effectLst>
                  <a:outerShdw blurRad="38100" dist="19050" dir="2700000" algn="tl" rotWithShape="0">
                    <a:schemeClr val="dk1">
                      <a:alpha val="40000"/>
                    </a:schemeClr>
                  </a:outerShdw>
                </a:effectLst>
              </a:rPr>
              <a:t> מגדיר טיפוס ולא שדה, ולכן ניתן להגדירו גם מחוץ למחלקה</a:t>
            </a:r>
          </a:p>
        </p:txBody>
      </p:sp>
      <p:sp>
        <p:nvSpPr>
          <p:cNvPr id="8" name="Rounded Rectangular Callout 7"/>
          <p:cNvSpPr/>
          <p:nvPr/>
        </p:nvSpPr>
        <p:spPr>
          <a:xfrm>
            <a:off x="6200275" y="1690921"/>
            <a:ext cx="2880319" cy="792088"/>
          </a:xfrm>
          <a:prstGeom prst="wedgeRoundRectCallout">
            <a:avLst>
              <a:gd name="adj1" fmla="val -83970"/>
              <a:gd name="adj2" fmla="val 45735"/>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1050" dirty="0"/>
              <a:t> </a:t>
            </a:r>
            <a:r>
              <a:rPr lang="en-US" sz="1050" dirty="0">
                <a:solidFill>
                  <a:schemeClr val="tx1"/>
                </a:solidFill>
              </a:rPr>
              <a:t>Delegate </a:t>
            </a:r>
            <a:r>
              <a:rPr lang="he-IL" sz="1050" dirty="0">
                <a:solidFill>
                  <a:schemeClr val="tx1"/>
                </a:solidFill>
              </a:rPr>
              <a:t>היא מחלקה ולכן ניתן להשתמש ב </a:t>
            </a:r>
            <a:r>
              <a:rPr lang="en-US" sz="1050" dirty="0">
                <a:solidFill>
                  <a:schemeClr val="tx1"/>
                </a:solidFill>
              </a:rPr>
              <a:t>new</a:t>
            </a:r>
            <a:r>
              <a:rPr lang="he-IL" sz="1050" dirty="0">
                <a:solidFill>
                  <a:schemeClr val="tx1"/>
                </a:solidFill>
              </a:rPr>
              <a:t>. אך אין חובה. גם השורה הבאה תקינה:</a:t>
            </a:r>
          </a:p>
          <a:p>
            <a:pPr algn="ctr"/>
            <a:r>
              <a:rPr lang="en-US" sz="1050" dirty="0">
                <a:solidFill>
                  <a:prstClr val="black"/>
                </a:solidFill>
                <a:latin typeface="Arial" panose="020B0604020202020204" pitchFamily="34" charset="0"/>
                <a:cs typeface="Arial" panose="020B0604020202020204" pitchFamily="34" charset="0"/>
              </a:rPr>
              <a:t> </a:t>
            </a:r>
            <a:r>
              <a:rPr lang="en-US" sz="1050" b="1" dirty="0" err="1">
                <a:solidFill>
                  <a:srgbClr val="FF0000"/>
                </a:solidFill>
                <a:latin typeface="Arial" panose="020B0604020202020204" pitchFamily="34" charset="0"/>
                <a:cs typeface="Arial" panose="020B0604020202020204" pitchFamily="34" charset="0"/>
              </a:rPr>
              <a:t>someDelegate</a:t>
            </a:r>
            <a:r>
              <a:rPr lang="en-US" sz="1050" b="1" dirty="0">
                <a:solidFill>
                  <a:prstClr val="black"/>
                </a:solidFill>
                <a:latin typeface="Arial" panose="020B0604020202020204" pitchFamily="34" charset="0"/>
                <a:cs typeface="Arial" panose="020B0604020202020204" pitchFamily="34" charset="0"/>
              </a:rPr>
              <a:t> </a:t>
            </a:r>
            <a:r>
              <a:rPr lang="en-US" sz="1050" b="1" dirty="0" err="1">
                <a:solidFill>
                  <a:prstClr val="black"/>
                </a:solidFill>
                <a:latin typeface="Arial" panose="020B0604020202020204" pitchFamily="34" charset="0"/>
                <a:cs typeface="Arial" panose="020B0604020202020204" pitchFamily="34" charset="0"/>
              </a:rPr>
              <a:t>myDelegate</a:t>
            </a:r>
            <a:r>
              <a:rPr lang="en-US" sz="1050" b="1" dirty="0">
                <a:solidFill>
                  <a:prstClr val="black"/>
                </a:solidFill>
                <a:latin typeface="Arial" panose="020B0604020202020204" pitchFamily="34" charset="0"/>
                <a:cs typeface="Arial" panose="020B0604020202020204" pitchFamily="34" charset="0"/>
              </a:rPr>
              <a:t> = </a:t>
            </a:r>
            <a:r>
              <a:rPr lang="en-US" sz="1050" b="1" dirty="0">
                <a:solidFill>
                  <a:srgbClr val="00B050"/>
                </a:solidFill>
                <a:latin typeface="Arial" panose="020B0604020202020204" pitchFamily="34" charset="0"/>
                <a:cs typeface="Arial" panose="020B0604020202020204" pitchFamily="34" charset="0"/>
              </a:rPr>
              <a:t>sum</a:t>
            </a:r>
            <a:r>
              <a:rPr lang="en-US" sz="1050" b="1" dirty="0">
                <a:solidFill>
                  <a:prstClr val="black"/>
                </a:solidFill>
                <a:latin typeface="Arial" panose="020B0604020202020204" pitchFamily="34" charset="0"/>
                <a:cs typeface="Arial" panose="020B0604020202020204" pitchFamily="34" charset="0"/>
              </a:rPr>
              <a:t>; </a:t>
            </a:r>
            <a:endParaRPr lang="he-IL" sz="1050" b="1" dirty="0"/>
          </a:p>
        </p:txBody>
      </p:sp>
      <p:sp>
        <p:nvSpPr>
          <p:cNvPr id="10" name="TextBox 9"/>
          <p:cNvSpPr txBox="1"/>
          <p:nvPr/>
        </p:nvSpPr>
        <p:spPr>
          <a:xfrm>
            <a:off x="5946431" y="4524923"/>
            <a:ext cx="3126441" cy="2031325"/>
          </a:xfrm>
          <a:prstGeom prst="rect">
            <a:avLst/>
          </a:prstGeom>
          <a:solidFill>
            <a:schemeClr val="tx1"/>
          </a:solidFill>
        </p:spPr>
        <p:txBody>
          <a:bodyPr wrap="square" rtlCol="1">
            <a:spAutoFit/>
          </a:bodyPr>
          <a:lstStyle/>
          <a:p>
            <a:r>
              <a:rPr lang="he-IL" sz="1400" b="1" dirty="0">
                <a:solidFill>
                  <a:schemeClr val="bg1"/>
                </a:solidFill>
              </a:rPr>
              <a:t>הפלט:</a:t>
            </a:r>
            <a:endParaRPr lang="en-US" sz="1400" b="1" dirty="0">
              <a:solidFill>
                <a:schemeClr val="bg1"/>
              </a:solidFill>
            </a:endParaRPr>
          </a:p>
          <a:p>
            <a:pPr algn="l" rtl="0"/>
            <a:r>
              <a:rPr lang="en-US" sz="1400" b="1" dirty="0">
                <a:solidFill>
                  <a:schemeClr val="bg1"/>
                </a:solidFill>
              </a:rPr>
              <a:t>Int32 sum(Int32, Int32)</a:t>
            </a:r>
          </a:p>
          <a:p>
            <a:pPr algn="l" rtl="0"/>
            <a:r>
              <a:rPr lang="en-US" sz="1400" b="1" dirty="0">
                <a:solidFill>
                  <a:schemeClr val="bg1"/>
                </a:solidFill>
              </a:rPr>
              <a:t>10</a:t>
            </a:r>
          </a:p>
          <a:p>
            <a:pPr algn="l" rtl="0"/>
            <a:r>
              <a:rPr lang="en-US" sz="1400" b="1" dirty="0">
                <a:solidFill>
                  <a:schemeClr val="bg1"/>
                </a:solidFill>
              </a:rPr>
              <a:t>9</a:t>
            </a:r>
          </a:p>
          <a:p>
            <a:pPr algn="l" rtl="0"/>
            <a:r>
              <a:rPr lang="en-US" sz="1400" b="1" dirty="0">
                <a:solidFill>
                  <a:schemeClr val="bg1"/>
                </a:solidFill>
              </a:rPr>
              <a:t>Int32 </a:t>
            </a:r>
            <a:r>
              <a:rPr lang="en-US" sz="1400" b="1" dirty="0" err="1">
                <a:solidFill>
                  <a:schemeClr val="bg1"/>
                </a:solidFill>
              </a:rPr>
              <a:t>mult</a:t>
            </a:r>
            <a:r>
              <a:rPr lang="en-US" sz="1400" b="1" dirty="0">
                <a:solidFill>
                  <a:schemeClr val="bg1"/>
                </a:solidFill>
              </a:rPr>
              <a:t>(Int32, Int32)</a:t>
            </a:r>
          </a:p>
          <a:p>
            <a:pPr algn="l" rtl="0"/>
            <a:r>
              <a:rPr lang="en-US" sz="1400" b="1" dirty="0">
                <a:solidFill>
                  <a:schemeClr val="bg1"/>
                </a:solidFill>
              </a:rPr>
              <a:t>24</a:t>
            </a:r>
          </a:p>
          <a:p>
            <a:pPr algn="l" rtl="0"/>
            <a:r>
              <a:rPr lang="en-US" sz="1400" b="1" dirty="0">
                <a:solidFill>
                  <a:schemeClr val="bg1"/>
                </a:solidFill>
              </a:rPr>
              <a:t>8</a:t>
            </a:r>
          </a:p>
          <a:p>
            <a:pPr algn="l" rtl="0"/>
            <a:r>
              <a:rPr lang="en-US" sz="1400" b="1" dirty="0" err="1">
                <a:solidFill>
                  <a:schemeClr val="bg1"/>
                </a:solidFill>
              </a:rPr>
              <a:t>myDelegate</a:t>
            </a:r>
            <a:r>
              <a:rPr lang="en-US" sz="1400" b="1" dirty="0">
                <a:solidFill>
                  <a:schemeClr val="bg1"/>
                </a:solidFill>
              </a:rPr>
              <a:t> is Delegate == true</a:t>
            </a:r>
          </a:p>
          <a:p>
            <a:pPr algn="l" rtl="0"/>
            <a:endParaRPr lang="he-IL" sz="1400" b="1" dirty="0">
              <a:solidFill>
                <a:schemeClr val="bg1"/>
              </a:solidFill>
            </a:endParaRPr>
          </a:p>
        </p:txBody>
      </p:sp>
      <p:sp>
        <p:nvSpPr>
          <p:cNvPr id="9" name="Rounded Rectangular Callout 7">
            <a:extLst>
              <a:ext uri="{FF2B5EF4-FFF2-40B4-BE49-F238E27FC236}">
                <a16:creationId xmlns:a16="http://schemas.microsoft.com/office/drawing/2014/main" id="{BC808B38-1073-465F-B7C1-CE02EA269CE2}"/>
              </a:ext>
            </a:extLst>
          </p:cNvPr>
          <p:cNvSpPr/>
          <p:nvPr/>
        </p:nvSpPr>
        <p:spPr>
          <a:xfrm>
            <a:off x="4991391" y="2759944"/>
            <a:ext cx="4081481" cy="368699"/>
          </a:xfrm>
          <a:prstGeom prst="wedgeRoundRectCallout">
            <a:avLst>
              <a:gd name="adj1" fmla="val -104111"/>
              <a:gd name="adj2" fmla="val 49580"/>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1050" dirty="0" err="1">
                <a:solidFill>
                  <a:prstClr val="black"/>
                </a:solidFill>
                <a:latin typeface="Arial" panose="020B0604020202020204" pitchFamily="34" charset="0"/>
                <a:cs typeface="Arial" panose="020B0604020202020204" pitchFamily="34" charset="0"/>
              </a:rPr>
              <a:t>myDelegate</a:t>
            </a:r>
            <a:r>
              <a:rPr lang="he-IL" sz="1050" dirty="0">
                <a:solidFill>
                  <a:prstClr val="black"/>
                </a:solidFill>
                <a:latin typeface="Arial" panose="020B0604020202020204" pitchFamily="34" charset="0"/>
                <a:cs typeface="Arial" panose="020B0604020202020204" pitchFamily="34" charset="0"/>
              </a:rPr>
              <a:t> מצביע כעת על מערך של 2 מתודות. הוספנו בעזרת האופרטור=+ את המתודה </a:t>
            </a:r>
            <a:r>
              <a:rPr lang="en-US" sz="1050" dirty="0" err="1">
                <a:solidFill>
                  <a:prstClr val="black"/>
                </a:solidFill>
                <a:latin typeface="Arial" panose="020B0604020202020204" pitchFamily="34" charset="0"/>
                <a:cs typeface="Arial" panose="020B0604020202020204" pitchFamily="34" charset="0"/>
              </a:rPr>
              <a:t>mult</a:t>
            </a:r>
            <a:r>
              <a:rPr lang="he-IL" sz="1050" dirty="0">
                <a:solidFill>
                  <a:prstClr val="black"/>
                </a:solidFill>
                <a:latin typeface="Arial" panose="020B0604020202020204" pitchFamily="34" charset="0"/>
                <a:cs typeface="Arial" panose="020B0604020202020204" pitchFamily="34" charset="0"/>
              </a:rPr>
              <a:t>.</a:t>
            </a:r>
            <a:endParaRPr lang="he-IL" sz="1050" dirty="0"/>
          </a:p>
        </p:txBody>
      </p:sp>
      <p:sp>
        <p:nvSpPr>
          <p:cNvPr id="11" name="Rounded Rectangular Callout 7">
            <a:extLst>
              <a:ext uri="{FF2B5EF4-FFF2-40B4-BE49-F238E27FC236}">
                <a16:creationId xmlns:a16="http://schemas.microsoft.com/office/drawing/2014/main" id="{3243B47E-A63C-4173-A107-E2314178C3F4}"/>
              </a:ext>
            </a:extLst>
          </p:cNvPr>
          <p:cNvSpPr/>
          <p:nvPr/>
        </p:nvSpPr>
        <p:spPr>
          <a:xfrm>
            <a:off x="4999113" y="3203551"/>
            <a:ext cx="4081481" cy="225450"/>
          </a:xfrm>
          <a:prstGeom prst="wedgeRoundRectCallout">
            <a:avLst>
              <a:gd name="adj1" fmla="val -70636"/>
              <a:gd name="adj2" fmla="val 24645"/>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sz="1050" dirty="0">
                <a:solidFill>
                  <a:prstClr val="black"/>
                </a:solidFill>
                <a:latin typeface="Arial" panose="020B0604020202020204" pitchFamily="34" charset="0"/>
                <a:cs typeface="Arial" panose="020B0604020202020204" pitchFamily="34" charset="0"/>
              </a:rPr>
              <a:t>2 מתודות ירוצו ול </a:t>
            </a:r>
            <a:r>
              <a:rPr lang="en-US" sz="1050" dirty="0">
                <a:solidFill>
                  <a:prstClr val="black"/>
                </a:solidFill>
                <a:latin typeface="Arial" panose="020B0604020202020204" pitchFamily="34" charset="0"/>
                <a:cs typeface="Arial" panose="020B0604020202020204" pitchFamily="34" charset="0"/>
              </a:rPr>
              <a:t>n2</a:t>
            </a:r>
            <a:r>
              <a:rPr lang="he-IL" sz="1050" dirty="0">
                <a:solidFill>
                  <a:prstClr val="black"/>
                </a:solidFill>
                <a:latin typeface="Arial" panose="020B0604020202020204" pitchFamily="34" charset="0"/>
                <a:cs typeface="Arial" panose="020B0604020202020204" pitchFamily="34" charset="0"/>
              </a:rPr>
              <a:t> יכנס הערך החוזר של המתודה האחרונה שרצה.</a:t>
            </a:r>
            <a:endParaRPr lang="he-IL" sz="1050" dirty="0"/>
          </a:p>
        </p:txBody>
      </p:sp>
      <p:sp>
        <p:nvSpPr>
          <p:cNvPr id="12" name="Rounded Rectangular Callout 7">
            <a:extLst>
              <a:ext uri="{FF2B5EF4-FFF2-40B4-BE49-F238E27FC236}">
                <a16:creationId xmlns:a16="http://schemas.microsoft.com/office/drawing/2014/main" id="{F16293E8-334F-47B2-8058-3876FE273729}"/>
              </a:ext>
            </a:extLst>
          </p:cNvPr>
          <p:cNvSpPr/>
          <p:nvPr/>
        </p:nvSpPr>
        <p:spPr>
          <a:xfrm>
            <a:off x="6300192" y="3582107"/>
            <a:ext cx="2780402" cy="533070"/>
          </a:xfrm>
          <a:prstGeom prst="wedgeRoundRectCallout">
            <a:avLst>
              <a:gd name="adj1" fmla="val -61366"/>
              <a:gd name="adj2" fmla="val -28423"/>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sz="1050" dirty="0">
                <a:solidFill>
                  <a:prstClr val="black"/>
                </a:solidFill>
                <a:latin typeface="Arial" panose="020B0604020202020204" pitchFamily="34" charset="0"/>
                <a:cs typeface="Arial" panose="020B0604020202020204" pitchFamily="34" charset="0"/>
              </a:rPr>
              <a:t>המתודה </a:t>
            </a:r>
            <a:r>
              <a:rPr lang="en-US" sz="1050" dirty="0" err="1">
                <a:solidFill>
                  <a:prstClr val="black"/>
                </a:solidFill>
                <a:latin typeface="Arial" panose="020B0604020202020204" pitchFamily="34" charset="0"/>
                <a:cs typeface="Arial" panose="020B0604020202020204" pitchFamily="34" charset="0"/>
              </a:rPr>
              <a:t>GetInvocationList</a:t>
            </a:r>
            <a:r>
              <a:rPr lang="he-IL" sz="1050" dirty="0">
                <a:solidFill>
                  <a:prstClr val="black"/>
                </a:solidFill>
                <a:latin typeface="Arial" panose="020B0604020202020204" pitchFamily="34" charset="0"/>
                <a:cs typeface="Arial" panose="020B0604020202020204" pitchFamily="34" charset="0"/>
              </a:rPr>
              <a:t> של מחלקת </a:t>
            </a:r>
            <a:r>
              <a:rPr lang="en-US" sz="1050" dirty="0">
                <a:solidFill>
                  <a:prstClr val="black"/>
                </a:solidFill>
                <a:latin typeface="Arial" panose="020B0604020202020204" pitchFamily="34" charset="0"/>
                <a:cs typeface="Arial" panose="020B0604020202020204" pitchFamily="34" charset="0"/>
              </a:rPr>
              <a:t>delegate</a:t>
            </a:r>
            <a:r>
              <a:rPr lang="he-IL" sz="1050" dirty="0">
                <a:solidFill>
                  <a:prstClr val="black"/>
                </a:solidFill>
                <a:latin typeface="Arial" panose="020B0604020202020204" pitchFamily="34" charset="0"/>
                <a:cs typeface="Arial" panose="020B0604020202020204" pitchFamily="34" charset="0"/>
              </a:rPr>
              <a:t> מחזירה את אוסף המתודות שנרשמו לנציג.</a:t>
            </a:r>
            <a:endParaRPr lang="he-IL" sz="1050" dirty="0"/>
          </a:p>
        </p:txBody>
      </p:sp>
      <p:sp>
        <p:nvSpPr>
          <p:cNvPr id="88" name="TextBox 87">
            <a:extLst>
              <a:ext uri="{FF2B5EF4-FFF2-40B4-BE49-F238E27FC236}">
                <a16:creationId xmlns:a16="http://schemas.microsoft.com/office/drawing/2014/main" id="{F04A7F0A-4EFD-480A-A2DD-163DC096DF7F}"/>
              </a:ext>
            </a:extLst>
          </p:cNvPr>
          <p:cNvSpPr txBox="1"/>
          <p:nvPr/>
        </p:nvSpPr>
        <p:spPr>
          <a:xfrm>
            <a:off x="252350" y="271066"/>
            <a:ext cx="6605650" cy="6285182"/>
          </a:xfrm>
          <a:prstGeom prst="rect">
            <a:avLst/>
          </a:prstGeom>
          <a:noFill/>
        </p:spPr>
        <p:txBody>
          <a:bodyPr wrap="square">
            <a:spAutoFit/>
          </a:bodyPr>
          <a:lstStyle/>
          <a:p>
            <a:pPr algn="l" rtl="0">
              <a:lnSpc>
                <a:spcPct val="107000"/>
              </a:lnSpc>
              <a:spcAft>
                <a:spcPts val="800"/>
              </a:spcAft>
            </a:pP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delegate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someDelegate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Program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sum(</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num1,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num2) {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num1 + num2;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mult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num1,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num2) {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num1 * num2;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args</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someDelegate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myDelegate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someDelegate</a:t>
            </a:r>
            <a:r>
              <a:rPr lang="en-US" sz="1200" dirty="0">
                <a:solidFill>
                  <a:srgbClr val="000000"/>
                </a:solidFill>
                <a:latin typeface="Consolas" panose="020B0609020204030204" pitchFamily="49" charset="0"/>
              </a:rPr>
              <a:t>(sum)</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n1 =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myDelegate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(5, 6); </a:t>
            </a:r>
            <a:r>
              <a:rPr lang="en-US" sz="12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//n1=11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myDelegate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mult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n2 =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myDelegate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(5, 6); </a:t>
            </a:r>
            <a:r>
              <a:rPr lang="en-US" sz="12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//n2 = 30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foreach</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someDelegate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myDelegate.GetInvocationList</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d.Method</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d.Invoke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(4, 6));</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(d(1, 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myDelegate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is</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Delegate)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myDelegate</a:t>
            </a:r>
            <a:r>
              <a:rPr lang="en-US" sz="12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is Delegate == true"</a:t>
            </a: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7399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פע">
  <a:themeElements>
    <a:clrScheme name="שפע">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שפע">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פע">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5801</TotalTime>
  <Words>6318</Words>
  <Application>Microsoft Office PowerPoint</Application>
  <PresentationFormat>On-screen Show (4:3)</PresentationFormat>
  <Paragraphs>1047</Paragraphs>
  <Slides>56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Consolas</vt:lpstr>
      <vt:lpstr>Trebuchet MS</vt:lpstr>
      <vt:lpstr>Wingdings</vt:lpstr>
      <vt:lpstr>Wingdings 2</vt:lpstr>
      <vt:lpstr>שפע</vt:lpstr>
      <vt:lpstr>מיני פרויקט במערכות חלונות</vt:lpstr>
      <vt:lpstr>ומה היום?</vt:lpstr>
      <vt:lpstr>Delegates</vt:lpstr>
      <vt:lpstr>תזכורת - מצביע לפונקציה ב C++</vt:lpstr>
      <vt:lpstr>מהו deLegate ?</vt:lpstr>
      <vt:lpstr>הגדרת טיפוס של נציג בתוך מחלקה (Ex0)</vt:lpstr>
      <vt:lpstr>הגדרת טיפוס של נציג בתוך מחלקה (Ex00)</vt:lpstr>
      <vt:lpstr>מתודות ומאפיינים של מחלקת!! delegate</vt:lpstr>
      <vt:lpstr>הגדרת טיפוס של נציג מחוץ למחלקה (Ex3)</vt:lpstr>
      <vt:lpstr>הוצאת נציג ממערך הנציגים =- (Ex4)</vt:lpstr>
      <vt:lpstr>הקשר בין delegate ו OCP</vt:lpstr>
      <vt:lpstr>PowerPoint Presentation</vt:lpstr>
      <vt:lpstr>Delegates שקיימים בשפה</vt:lpstr>
      <vt:lpstr>Delegates קיימים בשפה</vt:lpstr>
      <vt:lpstr>List&lt;T&gt; FindAll</vt:lpstr>
      <vt:lpstr>List&lt;T&gt; CONVERTAll</vt:lpstr>
      <vt:lpstr>Delegates נוספים שקיימים בשפה</vt:lpstr>
      <vt:lpstr>Delegates נוספים שקיימים בשפה</vt:lpstr>
      <vt:lpstr>בואו נוודא שהבנתן (או שלימדתי כמו שצריך...)</vt:lpstr>
      <vt:lpstr>Anonymous Method</vt:lpstr>
      <vt:lpstr>מהי מתודה/פונקציה בכלל?</vt:lpstr>
      <vt:lpstr>מתודה אנונימית</vt:lpstr>
      <vt:lpstr>ביטויי למבדה Lambda ExpressionS</vt:lpstr>
      <vt:lpstr>מקרים מיוחדים של ביטוי למבדה</vt:lpstr>
      <vt:lpstr>שימוש בביטויי למבדה</vt:lpstr>
      <vt:lpstr>דוגמא עם המחלקה Person</vt:lpstr>
      <vt:lpstr>EVENTS</vt:lpstr>
      <vt:lpstr>מהו אירוע (event)?</vt:lpstr>
      <vt:lpstr>dip – Dependency INVERSION PRINCIPLE   עקרון הפיכת השליטה</vt:lpstr>
      <vt:lpstr>דוגמא לבניית תשתית נכונה תשתית המדפסת</vt:lpstr>
      <vt:lpstr>פתרון 1 – שגוי תשתית למדפסת תוך שימוש ב delegate</vt:lpstr>
      <vt:lpstr>פתרון 1 – שגוי תשתית למדפסת תוך שימוש ב delegate</vt:lpstr>
      <vt:lpstr>פתרון 1 – שגוי תשתית למדפסת תוך שימוש ב delegate</vt:lpstr>
      <vt:lpstr>פתרון 1 – שגוי תשתית למדפסת תוך שימוש ב delegate</vt:lpstr>
      <vt:lpstr>פתרון 1 – שגוי תשתית למדפסת תוך שימוש ב delegate</vt:lpstr>
      <vt:lpstr>פתרון 2 – יותר טוב תשתית למדפסת תוך שימוש ב EVENT</vt:lpstr>
      <vt:lpstr>מהו אירוע EVENT?</vt:lpstr>
      <vt:lpstr>ההבדל בין EVENT ל delegate רגיל או – כיצד נפטרנו מ2 החסרונות של נציג רגיל?</vt:lpstr>
      <vt:lpstr>שימוש באירוע  EVENTבסביבת VS</vt:lpstr>
      <vt:lpstr>Event Handler Delegate מוגדר שמתאים לאירוע גנרי</vt:lpstr>
      <vt:lpstr>Event Handler Delegate מוגדר שמתאים לאירוע גנרי</vt:lpstr>
      <vt:lpstr>PowerPoint Presentation</vt:lpstr>
      <vt:lpstr>PowerPoint Presentation</vt:lpstr>
      <vt:lpstr>PowerPoint Presentation</vt:lpstr>
      <vt:lpstr>OBSERVER</vt:lpstr>
      <vt:lpstr> מהי תבנית עיצוב (Design Pattern) ?</vt:lpstr>
      <vt:lpstr> OBSERVER Design Pattern מוטיבציה</vt:lpstr>
      <vt:lpstr>OBSERVER Design Pattern דוגמאות</vt:lpstr>
      <vt:lpstr>דרכים למימוש  Pattern OBSERVER </vt:lpstr>
      <vt:lpstr>מימוש OBSERVER באמצעות EVENTHANDLER</vt:lpstr>
      <vt:lpstr>דוגמא - מימוש OBSERVER באמצעות EVENTHANDLER</vt:lpstr>
      <vt:lpstr>דוגמא - מימוש OBSERVER באמצעות EVENTHANDLER</vt:lpstr>
      <vt:lpstr>דוגמא - מימוש OBSERVER באמצעות EVENTHANDLER</vt:lpstr>
      <vt:lpstr>דוגמא - מימוש OBSERVER באמצעות EVENTHANDLER</vt:lpstr>
      <vt:lpstr>דוגמא - מימוש OBSERVER באמצעות EVENTHANDLER</vt:lpstr>
      <vt:lpstr>הגדרת PROPERTY ל EVENT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User</dc:creator>
  <cp:lastModifiedBy>Efrat Amar</cp:lastModifiedBy>
  <cp:revision>537</cp:revision>
  <dcterms:created xsi:type="dcterms:W3CDTF">2016-11-21T19:18:55Z</dcterms:created>
  <dcterms:modified xsi:type="dcterms:W3CDTF">2020-11-18T11:12:39Z</dcterms:modified>
</cp:coreProperties>
</file>