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36"/>
  </p:notesMasterIdLst>
  <p:sldIdLst>
    <p:sldId id="256" r:id="rId2"/>
    <p:sldId id="321" r:id="rId3"/>
    <p:sldId id="338" r:id="rId4"/>
    <p:sldId id="387" r:id="rId5"/>
    <p:sldId id="384" r:id="rId6"/>
    <p:sldId id="385" r:id="rId7"/>
    <p:sldId id="386" r:id="rId8"/>
    <p:sldId id="403" r:id="rId9"/>
    <p:sldId id="395" r:id="rId10"/>
    <p:sldId id="397" r:id="rId11"/>
    <p:sldId id="398" r:id="rId12"/>
    <p:sldId id="404" r:id="rId13"/>
    <p:sldId id="405" r:id="rId14"/>
    <p:sldId id="399" r:id="rId15"/>
    <p:sldId id="400" r:id="rId16"/>
    <p:sldId id="401" r:id="rId17"/>
    <p:sldId id="402" r:id="rId18"/>
    <p:sldId id="339" r:id="rId19"/>
    <p:sldId id="380" r:id="rId20"/>
    <p:sldId id="340" r:id="rId21"/>
    <p:sldId id="342" r:id="rId22"/>
    <p:sldId id="381" r:id="rId23"/>
    <p:sldId id="382" r:id="rId24"/>
    <p:sldId id="394" r:id="rId25"/>
    <p:sldId id="352" r:id="rId26"/>
    <p:sldId id="390" r:id="rId27"/>
    <p:sldId id="391" r:id="rId28"/>
    <p:sldId id="392" r:id="rId29"/>
    <p:sldId id="393" r:id="rId30"/>
    <p:sldId id="512" r:id="rId31"/>
    <p:sldId id="513" r:id="rId32"/>
    <p:sldId id="407" r:id="rId33"/>
    <p:sldId id="514" r:id="rId34"/>
    <p:sldId id="353" r:id="rId35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82" autoAdjust="0"/>
    <p:restoredTop sz="94343" autoAdjust="0"/>
  </p:normalViewPr>
  <p:slideViewPr>
    <p:cSldViewPr>
      <p:cViewPr varScale="1">
        <p:scale>
          <a:sx n="104" d="100"/>
          <a:sy n="104" d="100"/>
        </p:scale>
        <p:origin x="188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69F37B4-4162-4F4C-8FE0-277B05F3D97E}" type="datetimeFigureOut">
              <a:rPr lang="he-IL" smtClean="0"/>
              <a:t>כ"ד/חשון/תשפ"א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8CD3B66-C7D7-4D49-81D4-95DAA8503EB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2170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D3B66-C7D7-4D49-81D4-95DAA8503EB0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3408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1DA84-FFB6-4A5A-9C70-E5D6CC1E0C83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3186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1DA84-FFB6-4A5A-9C70-E5D6CC1E0C83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1862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1DA84-FFB6-4A5A-9C70-E5D6CC1E0C83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9918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D3B66-C7D7-4D49-81D4-95DAA8503EB0}" type="slidenum">
              <a:rPr lang="he-IL" smtClean="0"/>
              <a:t>34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8943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חבר ישר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כותרת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25" name="כותרת משנה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31" name="מציין מיקום של תאריך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487AADC-D55C-4C80-A650-0634BA0FFCF4}" type="datetime8">
              <a:rPr lang="he-IL" smtClean="0"/>
              <a:t>11 נובמבר 20</a:t>
            </a:fld>
            <a:endParaRPr lang="he-IL"/>
          </a:p>
        </p:txBody>
      </p:sp>
      <p:sp>
        <p:nvSpPr>
          <p:cNvPr id="18" name="מציין מיקום של כותרת תחתונה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he-IL"/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4F09086-7655-46EE-82F4-512E3C932A8D}" type="slidenum">
              <a:rPr lang="he-IL" smtClean="0"/>
              <a:t>‹#›</a:t>
            </a:fld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4818-F191-48A1-914F-6E9EF7A50071}" type="datetime8">
              <a:rPr lang="he-IL" smtClean="0"/>
              <a:t>11 נובמבר 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14F49B5A-EAF6-4365-BA73-E7A2263E028A}" type="datetime8">
              <a:rPr lang="he-IL" smtClean="0"/>
              <a:t>11 נובמבר 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4F09086-7655-46EE-82F4-512E3C932A8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4200A-DFF5-41B2-B148-4B7241F099FA}" type="datetime8">
              <a:rPr lang="he-IL" smtClean="0"/>
              <a:t>11 נובמבר 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4C0D265-5185-440C-AB3C-5A3DFA0BF8AD}" type="datetime8">
              <a:rPr lang="he-IL" smtClean="0"/>
              <a:t>11 נובמבר 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04F09086-7655-46EE-82F4-512E3C932A8D}" type="slidenum">
              <a:rPr lang="he-IL" smtClean="0"/>
              <a:t>‹#›</a:t>
            </a:fld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AF39-1117-48A4-9E3E-042503FE3ABB}" type="datetime8">
              <a:rPr lang="he-IL" smtClean="0"/>
              <a:t>11 נובמבר 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7152-C6F6-4B49-AEE3-9495DDEC819A}" type="datetime8">
              <a:rPr lang="he-IL" smtClean="0"/>
              <a:t>11 נובמבר 20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254-7651-438F-9FBD-5B22DE01643A}" type="datetime8">
              <a:rPr lang="he-IL" smtClean="0"/>
              <a:t>11 נובמבר 20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151E653-0238-45C9-B692-C90FFA8CBEEC}" type="datetime8">
              <a:rPr lang="he-IL" smtClean="0"/>
              <a:t>11 נובמבר 20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058DE-B988-4FC1-912A-5299BC024C81}" type="datetime8">
              <a:rPr lang="he-IL" smtClean="0"/>
              <a:t>11 נובמבר 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he-IL"/>
              <a:t>לחץ כדי לערוך סגנון כותרת של תבנית בסיס</a:t>
            </a:r>
            <a:endParaRPr kumimoji="0"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E340-A9EA-4619-91D8-7E99EB332861}" type="datetime8">
              <a:rPr lang="he-IL" smtClean="0"/>
              <a:t>11 נובמבר 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מציין מיקום של תמונה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מציין מיקום של כותרת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1" name="מציין מיקום טקסט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27" name="מציין מיקום של תאריך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F9B1A57-8144-4262-8DAF-71A5C1228EF1}" type="datetime8">
              <a:rPr lang="he-IL" smtClean="0"/>
              <a:t>11 נובמבר 20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he-IL"/>
          </a:p>
        </p:txBody>
      </p:sp>
      <p:sp>
        <p:nvSpPr>
          <p:cNvPr id="16" name="מציין מיקום של מספר שקופית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4F09086-7655-46EE-82F4-512E3C932A8D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1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r" rtl="1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r" rtl="1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r" rtl="1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r" rtl="1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r" rtl="1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r" rtl="1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r" rtl="1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r" rtl="1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r" rtl="1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363820" y="568555"/>
            <a:ext cx="5105400" cy="1448029"/>
          </a:xfrm>
        </p:spPr>
        <p:txBody>
          <a:bodyPr/>
          <a:lstStyle/>
          <a:p>
            <a:pPr algn="ctr"/>
            <a:r>
              <a:rPr lang="he-IL" dirty="0"/>
              <a:t>מיני פרויקט	במערכות חלונות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2882852" y="2564904"/>
            <a:ext cx="5976664" cy="2448272"/>
          </a:xfrm>
        </p:spPr>
        <p:txBody>
          <a:bodyPr>
            <a:normAutofit/>
          </a:bodyPr>
          <a:lstStyle/>
          <a:p>
            <a:pPr algn="ctr"/>
            <a:r>
              <a:rPr lang="he-IL" dirty="0"/>
              <a:t>שם חיבה: </a:t>
            </a:r>
            <a:r>
              <a:rPr lang="en-US" dirty="0"/>
              <a:t>C# </a:t>
            </a:r>
            <a:r>
              <a:rPr lang="en-US" dirty="0" err="1"/>
              <a:t>.Net</a:t>
            </a:r>
            <a:endParaRPr lang="he-IL" dirty="0"/>
          </a:p>
          <a:p>
            <a:pPr algn="ctr"/>
            <a:r>
              <a:rPr lang="he-IL" dirty="0"/>
              <a:t>סי שרפ דוט נט</a:t>
            </a:r>
            <a:endParaRPr lang="en-US" dirty="0"/>
          </a:p>
          <a:p>
            <a:pPr algn="ctr"/>
            <a:endParaRPr lang="he-IL" dirty="0"/>
          </a:p>
          <a:p>
            <a:pPr algn="ctr"/>
            <a:r>
              <a:rPr lang="he-IL" sz="3600" b="1" dirty="0"/>
              <a:t>נושא מספר 4.2 – נציגים ואירועים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1</a:t>
            </a:fld>
            <a:endParaRPr lang="he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D13E2E-C5DC-4F67-B014-C24B52A1F2F3}"/>
              </a:ext>
            </a:extLst>
          </p:cNvPr>
          <p:cNvSpPr/>
          <p:nvPr/>
        </p:nvSpPr>
        <p:spPr>
          <a:xfrm>
            <a:off x="3131840" y="5613313"/>
            <a:ext cx="52743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000" dirty="0"/>
              <a:t>המצגת מבוססת על מצגות של נורית גרינברג וכן על החומרים </a:t>
            </a:r>
            <a:r>
              <a:rPr lang="en-US" sz="2000" dirty="0"/>
              <a:t>(OSF)</a:t>
            </a:r>
            <a:r>
              <a:rPr lang="he-IL" sz="2000" dirty="0"/>
              <a:t> וצילומי הוידאו של אושרי כהן.</a:t>
            </a:r>
          </a:p>
        </p:txBody>
      </p:sp>
    </p:spTree>
    <p:extLst>
      <p:ext uri="{BB962C8B-B14F-4D97-AF65-F5344CB8AC3E}">
        <p14:creationId xmlns:p14="http://schemas.microsoft.com/office/powerpoint/2010/main" val="2272062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452" y="118384"/>
            <a:ext cx="7239000" cy="674992"/>
          </a:xfrm>
        </p:spPr>
        <p:txBody>
          <a:bodyPr>
            <a:normAutofit/>
          </a:bodyPr>
          <a:lstStyle/>
          <a:p>
            <a:pPr algn="ctr"/>
            <a:r>
              <a:rPr lang="he-IL" sz="4400" dirty="0"/>
              <a:t>טיפוס אנונימי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32" y="793376"/>
            <a:ext cx="7560840" cy="576287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he-IL" sz="1900" b="1" dirty="0"/>
              <a:t>תזכורת, לא להתבלבל:</a:t>
            </a:r>
            <a:endParaRPr lang="he-IL" sz="1900" dirty="0"/>
          </a:p>
          <a:p>
            <a:r>
              <a:rPr lang="he-IL" sz="1900" dirty="0"/>
              <a:t>אתחול מהיר של אובייקט:</a:t>
            </a:r>
          </a:p>
          <a:p>
            <a:pPr marL="0" indent="0" algn="l" rtl="0">
              <a:buNone/>
            </a:pP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mc =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() {ID=34, Name=</a:t>
            </a:r>
            <a:r>
              <a:rPr lang="en-US" sz="1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900" dirty="0" err="1">
                <a:solidFill>
                  <a:srgbClr val="A31515"/>
                </a:solidFill>
                <a:latin typeface="Consolas" panose="020B0609020204030204" pitchFamily="49" charset="0"/>
              </a:rPr>
              <a:t>oshri</a:t>
            </a:r>
            <a:r>
              <a:rPr lang="en-US" sz="1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he-IL" sz="1900" dirty="0"/>
          </a:p>
          <a:p>
            <a:endParaRPr lang="he-IL" sz="1900" dirty="0"/>
          </a:p>
          <a:p>
            <a:r>
              <a:rPr lang="he-IL" sz="1900" dirty="0"/>
              <a:t>הגדרת משתנים בצורה מרומזת </a:t>
            </a:r>
            <a:r>
              <a:rPr lang="en-US" sz="1900" dirty="0"/>
              <a:t>VAR</a:t>
            </a:r>
            <a:r>
              <a:rPr lang="he-IL" sz="1900" dirty="0"/>
              <a:t>:</a:t>
            </a:r>
          </a:p>
          <a:p>
            <a:pPr marL="0" indent="0" algn="ctr">
              <a:buNone/>
            </a:pP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x = 8;</a:t>
            </a:r>
            <a:endParaRPr lang="he-IL" sz="1900" dirty="0"/>
          </a:p>
          <a:p>
            <a:endParaRPr lang="he-IL" dirty="0"/>
          </a:p>
          <a:p>
            <a:pPr marL="0" indent="0">
              <a:buNone/>
            </a:pPr>
            <a:r>
              <a:rPr lang="he-IL" sz="2800" dirty="0"/>
              <a:t>הגדרת </a:t>
            </a:r>
            <a:r>
              <a:rPr lang="he-IL" sz="2800" b="1" dirty="0"/>
              <a:t>טיפוס אנונימי</a:t>
            </a:r>
            <a:r>
              <a:rPr lang="he-IL" sz="2800" dirty="0"/>
              <a:t>: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m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{ID=34,Name=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oshri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Age=30};</a:t>
            </a:r>
            <a:endParaRPr lang="he-IL" sz="2400" dirty="0"/>
          </a:p>
          <a:p>
            <a:endParaRPr lang="he-IL" sz="2400" dirty="0"/>
          </a:p>
          <a:p>
            <a:pPr marL="0" indent="0">
              <a:buNone/>
            </a:pPr>
            <a:r>
              <a:rPr lang="he-IL" sz="2800" dirty="0"/>
              <a:t>הגדרת </a:t>
            </a:r>
            <a:r>
              <a:rPr lang="he-IL" sz="2800" b="1" dirty="0"/>
              <a:t>מערך</a:t>
            </a:r>
            <a:r>
              <a:rPr lang="he-IL" sz="2800" dirty="0"/>
              <a:t> של טיפוסים אנונימיים (הטיפוסים חייבים להיות בעלי מבנה ושדות זהים):</a:t>
            </a:r>
          </a:p>
          <a:p>
            <a:pPr marL="0" indent="0" algn="l" rtl="0">
              <a:buNone/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v =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</a:p>
          <a:p>
            <a:pPr marL="0" indent="0" algn="l" rtl="0">
              <a:buNone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		{ </a:t>
            </a:r>
          </a:p>
          <a:p>
            <a:pPr marL="0" indent="0" algn="l" rtl="0">
              <a:buNone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{ ID = 1, Age = 4 },</a:t>
            </a:r>
          </a:p>
          <a:p>
            <a:pPr marL="0" indent="0" algn="l" rtl="0">
              <a:buNone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{ ID = 2, Age = 6 } </a:t>
            </a:r>
          </a:p>
          <a:p>
            <a:pPr marL="0" indent="0" algn="l" rtl="0">
              <a:buNone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		};</a:t>
            </a:r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3136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452" y="215"/>
            <a:ext cx="7239000" cy="604736"/>
          </a:xfrm>
        </p:spPr>
        <p:txBody>
          <a:bodyPr>
            <a:normAutofit fontScale="90000"/>
          </a:bodyPr>
          <a:lstStyle/>
          <a:p>
            <a:pPr algn="ctr"/>
            <a:r>
              <a:rPr lang="he-IL" sz="4400" dirty="0"/>
              <a:t>טיפוס אנונימי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11</a:t>
            </a:fld>
            <a:endParaRPr lang="he-I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798566"/>
            <a:ext cx="6315540" cy="14783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52" y="4362974"/>
            <a:ext cx="3907532" cy="229355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452" y="2246789"/>
            <a:ext cx="7355720" cy="2808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2000" b="1" dirty="0"/>
              <a:t>בעקבות שורת קוד זו:</a:t>
            </a:r>
          </a:p>
          <a:p>
            <a:r>
              <a:rPr lang="he-IL" sz="2000" dirty="0"/>
              <a:t>הוגדר טיפוס אנונימי (ללא שם) ,</a:t>
            </a:r>
          </a:p>
          <a:p>
            <a:r>
              <a:rPr lang="he-IL" sz="2000" dirty="0"/>
              <a:t>הקומפיילר יוצר טיפוס שיש לו 3 </a:t>
            </a:r>
            <a:r>
              <a:rPr lang="en-US" sz="2000" b="1" dirty="0"/>
              <a:t>properties</a:t>
            </a:r>
            <a:endParaRPr lang="he-IL" sz="2000" b="1" dirty="0"/>
          </a:p>
          <a:p>
            <a:pPr lvl="1"/>
            <a:r>
              <a:rPr lang="he-IL" sz="2000" dirty="0">
                <a:solidFill>
                  <a:schemeClr val="tx1"/>
                </a:solidFill>
              </a:rPr>
              <a:t>ציבוריים</a:t>
            </a:r>
          </a:p>
          <a:p>
            <a:pPr lvl="1"/>
            <a:r>
              <a:rPr lang="he-IL" sz="2000" dirty="0">
                <a:solidFill>
                  <a:srgbClr val="FF0000"/>
                </a:solidFill>
              </a:rPr>
              <a:t>לקריאה בלבד</a:t>
            </a:r>
          </a:p>
          <a:p>
            <a:r>
              <a:rPr lang="he-IL" sz="2000" dirty="0"/>
              <a:t>ניתן להשתמש במשתנה </a:t>
            </a:r>
            <a:r>
              <a:rPr lang="en-US" sz="2000" dirty="0"/>
              <a:t>m</a:t>
            </a:r>
            <a:r>
              <a:rPr lang="he-IL" sz="2000" dirty="0"/>
              <a:t> כרגיל</a:t>
            </a:r>
          </a:p>
          <a:p>
            <a:pPr marL="0" indent="0">
              <a:buNone/>
            </a:pP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017579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7239000" cy="626328"/>
          </a:xfrm>
        </p:spPr>
        <p:txBody>
          <a:bodyPr/>
          <a:lstStyle/>
          <a:p>
            <a:pPr algn="ctr"/>
            <a:r>
              <a:rPr lang="he-IL" dirty="0"/>
              <a:t>טיפוס אנונימי, בשביל מה?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412776"/>
            <a:ext cx="7239000" cy="4486280"/>
          </a:xfrm>
        </p:spPr>
        <p:txBody>
          <a:bodyPr>
            <a:normAutofit/>
          </a:bodyPr>
          <a:lstStyle/>
          <a:p>
            <a:r>
              <a:rPr lang="he-IL" sz="2000" dirty="0"/>
              <a:t>יכולת ליצור קבוצה של תכונות לקריאה בלבד באובייקט אחד, מבלי להגדיר במפורש טיפוס. </a:t>
            </a:r>
          </a:p>
          <a:p>
            <a:pPr lvl="1"/>
            <a:r>
              <a:rPr lang="he-IL" sz="2000" dirty="0"/>
              <a:t>שם הטיפוס נוצר על ידי המהדר ואינו זמין ברמת קוד המקור.</a:t>
            </a:r>
          </a:p>
          <a:p>
            <a:r>
              <a:rPr lang="he-IL" sz="2000" dirty="0"/>
              <a:t>סוגים אנונימיים משמשים בדרך כלל בביטוי שאילתה על מנת  להחזיר אוסף עצמים שלהם רק חלק מהמאפיינים של העצמים המקוריים.</a:t>
            </a:r>
          </a:p>
          <a:p>
            <a:pPr lvl="1"/>
            <a:r>
              <a:rPr lang="he-IL" sz="2000" dirty="0"/>
              <a:t>נחזור לזה כשנלמד ביטויי </a:t>
            </a:r>
            <a:r>
              <a:rPr lang="en-US" sz="2000" dirty="0" err="1"/>
              <a:t>Linq</a:t>
            </a:r>
            <a:r>
              <a:rPr lang="he-IL" sz="2000" dirty="0"/>
              <a:t>... בהמשך...</a:t>
            </a:r>
          </a:p>
          <a:p>
            <a:r>
              <a:rPr lang="he-IL" sz="2000" dirty="0"/>
              <a:t>לא ניתן להשתמש בטיפוס אנונימי כ: שדה, מאפיין, דליגייט, פרמטר של מתודה.</a:t>
            </a:r>
          </a:p>
          <a:p>
            <a:pPr lvl="1"/>
            <a:r>
              <a:rPr lang="he-IL" sz="2000" dirty="0"/>
              <a:t>כדי להעביר טיפוס אנונימי כפרמטר, נשתמש בטיפוס </a:t>
            </a:r>
            <a:r>
              <a:rPr lang="en-US" sz="2000" dirty="0"/>
              <a:t>object</a:t>
            </a:r>
            <a:r>
              <a:rPr lang="he-IL" sz="2000" dirty="0"/>
              <a:t>. </a:t>
            </a:r>
          </a:p>
          <a:p>
            <a:pPr lvl="1"/>
            <a:r>
              <a:rPr lang="he-IL" sz="2000" dirty="0"/>
              <a:t>אבל זה לא מומלץ. אם יש שימוש לתוצאת שאילתה – עדיף ליצור מחלקה מתאימה ולא להשתמש בטיפוס אנונימי.</a:t>
            </a:r>
          </a:p>
        </p:txBody>
      </p:sp>
    </p:spTree>
    <p:extLst>
      <p:ext uri="{BB962C8B-B14F-4D97-AF65-F5344CB8AC3E}">
        <p14:creationId xmlns:p14="http://schemas.microsoft.com/office/powerpoint/2010/main" val="3538490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7239000" cy="626328"/>
          </a:xfrm>
        </p:spPr>
        <p:txBody>
          <a:bodyPr/>
          <a:lstStyle/>
          <a:p>
            <a:pPr algn="ctr"/>
            <a:r>
              <a:rPr lang="he-IL" dirty="0"/>
              <a:t>טיפוס אנונימי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87C769-B9B7-4646-A38C-BD9B1915C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712" y="1761924"/>
            <a:ext cx="7022976" cy="3334152"/>
          </a:xfrm>
        </p:spPr>
        <p:txBody>
          <a:bodyPr/>
          <a:lstStyle/>
          <a:p>
            <a:r>
              <a:rPr lang="he-IL" dirty="0"/>
              <a:t>י</a:t>
            </a:r>
            <a:r>
              <a:rPr lang="he-IL" sz="2800" dirty="0">
                <a:solidFill>
                  <a:srgbClr val="000000"/>
                </a:solidFill>
                <a:latin typeface="+mj-lt"/>
              </a:rPr>
              <a:t>ורש מ 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Object</a:t>
            </a:r>
            <a:endParaRPr lang="he-IL" sz="2800" dirty="0">
              <a:solidFill>
                <a:srgbClr val="000000"/>
              </a:solidFill>
              <a:latin typeface="+mj-lt"/>
            </a:endParaRPr>
          </a:p>
          <a:p>
            <a:r>
              <a:rPr lang="he-IL" sz="2800" dirty="0">
                <a:solidFill>
                  <a:srgbClr val="000000"/>
                </a:solidFill>
                <a:latin typeface="+mj-lt"/>
              </a:rPr>
              <a:t>יש לו רק מתודות 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get</a:t>
            </a:r>
            <a:endParaRPr lang="he-IL" sz="2800" dirty="0">
              <a:solidFill>
                <a:srgbClr val="000000"/>
              </a:solidFill>
              <a:latin typeface="+mj-lt"/>
            </a:endParaRPr>
          </a:p>
          <a:p>
            <a:r>
              <a:rPr lang="he-IL" sz="2800" dirty="0">
                <a:solidFill>
                  <a:srgbClr val="000000"/>
                </a:solidFill>
                <a:latin typeface="+mj-lt"/>
              </a:rPr>
              <a:t>הוא דורס כמעט את כל המתודות של 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Object</a:t>
            </a:r>
            <a:endParaRPr lang="he-IL" sz="2800" dirty="0">
              <a:solidFill>
                <a:srgbClr val="000000"/>
              </a:solidFill>
              <a:latin typeface="+mj-lt"/>
            </a:endParaRPr>
          </a:p>
          <a:p>
            <a:r>
              <a:rPr lang="he-IL" sz="2800" dirty="0">
                <a:solidFill>
                  <a:srgbClr val="000000"/>
                </a:solidFill>
                <a:latin typeface="+mj-lt"/>
              </a:rPr>
              <a:t>כולל </a:t>
            </a:r>
            <a:r>
              <a:rPr lang="en-US" sz="2800" dirty="0" err="1">
                <a:solidFill>
                  <a:srgbClr val="000000"/>
                </a:solidFill>
                <a:latin typeface="+mj-lt"/>
              </a:rPr>
              <a:t>ToString</a:t>
            </a:r>
            <a:endParaRPr lang="en-US" sz="2800" dirty="0">
              <a:solidFill>
                <a:srgbClr val="000000"/>
              </a:solidFill>
              <a:latin typeface="+mj-lt"/>
            </a:endParaRPr>
          </a:p>
          <a:p>
            <a:endParaRPr lang="he-IL" dirty="0"/>
          </a:p>
          <a:p>
            <a:endParaRPr lang="he-I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393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452" y="118384"/>
            <a:ext cx="7239000" cy="674992"/>
          </a:xfrm>
        </p:spPr>
        <p:txBody>
          <a:bodyPr>
            <a:normAutofit/>
          </a:bodyPr>
          <a:lstStyle/>
          <a:p>
            <a:pPr algn="ctr"/>
            <a:r>
              <a:rPr lang="he-IL" sz="4400" dirty="0"/>
              <a:t>טיפוס אנונימי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14</a:t>
            </a:fld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1680" y="812431"/>
            <a:ext cx="6320308" cy="4320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e-IL" b="1" dirty="0"/>
              <a:t>ננסה לחקור את הטיפוס האנונימי:</a:t>
            </a:r>
          </a:p>
        </p:txBody>
      </p:sp>
      <p:sp>
        <p:nvSpPr>
          <p:cNvPr id="7" name="Rectangle 6"/>
          <p:cNvSpPr/>
          <p:nvPr/>
        </p:nvSpPr>
        <p:spPr>
          <a:xfrm>
            <a:off x="187710" y="1196752"/>
            <a:ext cx="7904484" cy="516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(Type type)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"Type Name: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type.Name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"Base Type: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type.BaseType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MethodInfo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MethodInfo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info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type.GetMethods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item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info)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"name: {0,-15} Declaring in: {1}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371600" marR="0" indent="4572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item.DeclaringType.Name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m1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m2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ID = 34, Name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oshri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(m1.GetType());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"-----------"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(m2.GetType());</a:t>
            </a: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197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4248" y="544221"/>
            <a:ext cx="2287860" cy="2088232"/>
          </a:xfrm>
        </p:spPr>
        <p:txBody>
          <a:bodyPr>
            <a:normAutofit/>
          </a:bodyPr>
          <a:lstStyle/>
          <a:p>
            <a:pPr algn="ctr"/>
            <a:r>
              <a:rPr lang="he-IL" sz="4400" dirty="0"/>
              <a:t>חקירת טיפוס אנונימי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15</a:t>
            </a:fld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251520" y="58225"/>
            <a:ext cx="7904484" cy="661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(Type type)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"Type Name: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"Base Type: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type.BaseType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MethodInfo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MethodInfo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info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type.GetMethods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item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info)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"name: {0,-15} Declaring in: {1}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371600" marR="0" indent="4572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item.DeclaringType.Name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m1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m2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ID = 34, Name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oshri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(m1.GetType());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"-----------"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(m2.GetType());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32040" y="174889"/>
            <a:ext cx="3888432" cy="369332"/>
          </a:xfrm>
          <a:prstGeom prst="rect">
            <a:avLst/>
          </a:prstGeom>
          <a:solidFill>
            <a:schemeClr val="bg1"/>
          </a:solidFill>
          <a:ln w="635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prstClr val="black"/>
                </a:solidFill>
                <a:latin typeface="Calibri"/>
              </a:rPr>
              <a:t>namespace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Ex8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 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Csharp_B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Solution)</a:t>
            </a:r>
            <a:endParaRPr lang="he-IL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7128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0199" y="33373"/>
            <a:ext cx="1855812" cy="1601978"/>
          </a:xfrm>
        </p:spPr>
        <p:txBody>
          <a:bodyPr>
            <a:normAutofit fontScale="90000"/>
          </a:bodyPr>
          <a:lstStyle/>
          <a:p>
            <a:pPr algn="ctr"/>
            <a:r>
              <a:rPr lang="he-IL" sz="3600" dirty="0"/>
              <a:t>חקירת טיפוס אנונימי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16</a:t>
            </a:fld>
            <a:endParaRPr lang="he-IL"/>
          </a:p>
        </p:txBody>
      </p:sp>
      <p:sp>
        <p:nvSpPr>
          <p:cNvPr id="3" name="Rectangle 2"/>
          <p:cNvSpPr/>
          <p:nvPr/>
        </p:nvSpPr>
        <p:spPr>
          <a:xfrm>
            <a:off x="251520" y="116632"/>
            <a:ext cx="6696744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he-IL" sz="2400" b="1" dirty="0"/>
              <a:t>פלט התוכנית:</a:t>
            </a:r>
            <a:endParaRPr lang="en-US" sz="2400" b="1" dirty="0"/>
          </a:p>
          <a:p>
            <a:pPr algn="l" rtl="0"/>
            <a:r>
              <a:rPr lang="en-US" sz="1600" b="1" dirty="0"/>
              <a:t>Type Name: </a:t>
            </a:r>
            <a:r>
              <a:rPr lang="en-US" sz="1600" b="1" dirty="0" err="1"/>
              <a:t>MyClass</a:t>
            </a:r>
            <a:endParaRPr lang="en-US" sz="1600" b="1" dirty="0"/>
          </a:p>
          <a:p>
            <a:pPr algn="l" rtl="0"/>
            <a:r>
              <a:rPr lang="en-US" sz="1600" dirty="0"/>
              <a:t>Base Type: </a:t>
            </a:r>
            <a:r>
              <a:rPr lang="en-US" sz="1600" dirty="0" err="1"/>
              <a:t>System.Object</a:t>
            </a:r>
            <a:endParaRPr lang="en-US" sz="1600" dirty="0"/>
          </a:p>
          <a:p>
            <a:pPr algn="l" rtl="0"/>
            <a:r>
              <a:rPr lang="en-US" sz="1600" dirty="0" err="1"/>
              <a:t>MethodInfo</a:t>
            </a:r>
            <a:r>
              <a:rPr lang="en-US" sz="1600" dirty="0"/>
              <a:t>:</a:t>
            </a:r>
          </a:p>
          <a:p>
            <a:pPr algn="l" rtl="0"/>
            <a:r>
              <a:rPr lang="en-US" sz="1600" dirty="0"/>
              <a:t>name: </a:t>
            </a:r>
            <a:r>
              <a:rPr lang="en-US" sz="1600" dirty="0" err="1"/>
              <a:t>get_ID</a:t>
            </a:r>
            <a:r>
              <a:rPr lang="en-US" sz="1600" dirty="0"/>
              <a:t>          Declaring in: </a:t>
            </a:r>
            <a:r>
              <a:rPr lang="en-US" sz="1600" dirty="0" err="1"/>
              <a:t>MyClass</a:t>
            </a:r>
            <a:endParaRPr lang="en-US" sz="1600" dirty="0"/>
          </a:p>
          <a:p>
            <a:pPr algn="l" rtl="0"/>
            <a:r>
              <a:rPr lang="en-US" sz="1600" dirty="0"/>
              <a:t>name: </a:t>
            </a:r>
            <a:r>
              <a:rPr lang="en-US" sz="1600" dirty="0" err="1"/>
              <a:t>set_ID</a:t>
            </a:r>
            <a:r>
              <a:rPr lang="en-US" sz="1600" dirty="0"/>
              <a:t>          Declaring in: </a:t>
            </a:r>
            <a:r>
              <a:rPr lang="en-US" sz="1600" dirty="0" err="1"/>
              <a:t>MyClass</a:t>
            </a:r>
            <a:endParaRPr lang="en-US" sz="1600" dirty="0"/>
          </a:p>
          <a:p>
            <a:pPr algn="l" rtl="0"/>
            <a:r>
              <a:rPr lang="en-US" sz="1600" dirty="0"/>
              <a:t>name: </a:t>
            </a:r>
            <a:r>
              <a:rPr lang="en-US" sz="1600" dirty="0" err="1"/>
              <a:t>get_Name</a:t>
            </a:r>
            <a:r>
              <a:rPr lang="en-US" sz="1600" dirty="0"/>
              <a:t>        Declaring in: </a:t>
            </a:r>
            <a:r>
              <a:rPr lang="en-US" sz="1600" dirty="0" err="1"/>
              <a:t>MyClass</a:t>
            </a:r>
            <a:endParaRPr lang="en-US" sz="1600" dirty="0"/>
          </a:p>
          <a:p>
            <a:pPr algn="l" rtl="0"/>
            <a:r>
              <a:rPr lang="en-US" sz="1600" dirty="0"/>
              <a:t>name: </a:t>
            </a:r>
            <a:r>
              <a:rPr lang="en-US" sz="1600" dirty="0" err="1"/>
              <a:t>set_Name</a:t>
            </a:r>
            <a:r>
              <a:rPr lang="en-US" sz="1600" dirty="0"/>
              <a:t>        Declaring in: </a:t>
            </a:r>
            <a:r>
              <a:rPr lang="en-US" sz="1600" dirty="0" err="1"/>
              <a:t>MyClass</a:t>
            </a:r>
            <a:endParaRPr lang="en-US" sz="1600" dirty="0"/>
          </a:p>
          <a:p>
            <a:pPr algn="l" rtl="0"/>
            <a:r>
              <a:rPr lang="en-US" sz="1600" dirty="0"/>
              <a:t>name: </a:t>
            </a:r>
            <a:r>
              <a:rPr lang="en-US" sz="1600" dirty="0" err="1"/>
              <a:t>ToString</a:t>
            </a:r>
            <a:r>
              <a:rPr lang="en-US" sz="1600" dirty="0"/>
              <a:t>        Declaring in: Object</a:t>
            </a:r>
          </a:p>
          <a:p>
            <a:pPr algn="l" rtl="0"/>
            <a:r>
              <a:rPr lang="en-US" sz="1600" dirty="0"/>
              <a:t>name: Equals          Declaring in: Object</a:t>
            </a:r>
          </a:p>
          <a:p>
            <a:pPr algn="l" rtl="0"/>
            <a:r>
              <a:rPr lang="en-US" sz="1600" dirty="0"/>
              <a:t>name: </a:t>
            </a:r>
            <a:r>
              <a:rPr lang="en-US" sz="1600" dirty="0" err="1"/>
              <a:t>GetHashCode</a:t>
            </a:r>
            <a:r>
              <a:rPr lang="en-US" sz="1600" dirty="0"/>
              <a:t>     Declaring in: Object</a:t>
            </a:r>
          </a:p>
          <a:p>
            <a:pPr algn="l" rtl="0"/>
            <a:r>
              <a:rPr lang="en-US" sz="1600" dirty="0"/>
              <a:t>name: </a:t>
            </a:r>
            <a:r>
              <a:rPr lang="en-US" sz="1600" dirty="0" err="1"/>
              <a:t>GetType</a:t>
            </a:r>
            <a:r>
              <a:rPr lang="en-US" sz="1600" dirty="0"/>
              <a:t>         Declaring in: Object</a:t>
            </a:r>
          </a:p>
          <a:p>
            <a:pPr algn="l" rtl="0"/>
            <a:r>
              <a:rPr lang="en-US" sz="1600" dirty="0"/>
              <a:t>-----------</a:t>
            </a:r>
          </a:p>
          <a:p>
            <a:pPr algn="l" rtl="0"/>
            <a:r>
              <a:rPr lang="en-US" sz="1600" b="1" dirty="0"/>
              <a:t>Type Name: </a:t>
            </a:r>
            <a:r>
              <a:rPr lang="en-US" sz="1600" b="1" dirty="0">
                <a:solidFill>
                  <a:srgbClr val="FF0000"/>
                </a:solidFill>
              </a:rPr>
              <a:t>&lt;&gt;f__AnonymousType0`2</a:t>
            </a:r>
          </a:p>
          <a:p>
            <a:pPr algn="l" rtl="0"/>
            <a:r>
              <a:rPr lang="en-US" sz="1600" dirty="0"/>
              <a:t>Base Type: </a:t>
            </a:r>
            <a:r>
              <a:rPr lang="en-US" sz="1600" dirty="0" err="1">
                <a:solidFill>
                  <a:srgbClr val="FF0000"/>
                </a:solidFill>
              </a:rPr>
              <a:t>System.Object</a:t>
            </a:r>
            <a:endParaRPr lang="en-US" sz="1600" dirty="0">
              <a:solidFill>
                <a:srgbClr val="FF0000"/>
              </a:solidFill>
            </a:endParaRPr>
          </a:p>
          <a:p>
            <a:pPr algn="l" rtl="0"/>
            <a:r>
              <a:rPr lang="en-US" sz="1600" dirty="0" err="1"/>
              <a:t>MethodInfo</a:t>
            </a:r>
            <a:r>
              <a:rPr lang="en-US" sz="1600" dirty="0"/>
              <a:t>:</a:t>
            </a:r>
          </a:p>
          <a:p>
            <a:pPr algn="l" rtl="0"/>
            <a:r>
              <a:rPr lang="en-US" sz="1600" dirty="0"/>
              <a:t>name: </a:t>
            </a:r>
            <a:r>
              <a:rPr lang="en-US" sz="1600" dirty="0" err="1">
                <a:solidFill>
                  <a:srgbClr val="FF0000"/>
                </a:solidFill>
              </a:rPr>
              <a:t>get_ID</a:t>
            </a:r>
            <a:r>
              <a:rPr lang="en-US" sz="1600" dirty="0"/>
              <a:t>          Declaring in: &lt;&gt;f__AnonymousType0`2</a:t>
            </a:r>
          </a:p>
          <a:p>
            <a:pPr algn="l" rtl="0"/>
            <a:r>
              <a:rPr lang="en-US" sz="1600" dirty="0"/>
              <a:t>name: </a:t>
            </a:r>
            <a:r>
              <a:rPr lang="en-US" sz="1600" dirty="0" err="1">
                <a:solidFill>
                  <a:srgbClr val="FF0000"/>
                </a:solidFill>
              </a:rPr>
              <a:t>get_Name</a:t>
            </a:r>
            <a:r>
              <a:rPr lang="en-US" sz="1600" dirty="0"/>
              <a:t>        Declaring in: &lt;&gt;f__AnonymousType0`2</a:t>
            </a:r>
          </a:p>
          <a:p>
            <a:pPr algn="l" rtl="0"/>
            <a:r>
              <a:rPr lang="en-US" sz="1600" dirty="0"/>
              <a:t>name: </a:t>
            </a:r>
            <a:r>
              <a:rPr lang="en-US" sz="1600" dirty="0">
                <a:solidFill>
                  <a:srgbClr val="FF0000"/>
                </a:solidFill>
              </a:rPr>
              <a:t>Equals</a:t>
            </a:r>
            <a:r>
              <a:rPr lang="en-US" sz="1600" dirty="0"/>
              <a:t>          Declaring in: &lt;&gt;f__AnonymousType0`2</a:t>
            </a:r>
          </a:p>
          <a:p>
            <a:pPr algn="l" rtl="0"/>
            <a:r>
              <a:rPr lang="en-US" sz="1600" dirty="0"/>
              <a:t>name: </a:t>
            </a:r>
            <a:r>
              <a:rPr lang="en-US" sz="1600" dirty="0" err="1">
                <a:solidFill>
                  <a:srgbClr val="FF0000"/>
                </a:solidFill>
              </a:rPr>
              <a:t>GetHashCode</a:t>
            </a:r>
            <a:r>
              <a:rPr lang="en-US" sz="1600" dirty="0"/>
              <a:t>     Declaring in: &lt;&gt;f__AnonymousType0`2</a:t>
            </a:r>
          </a:p>
          <a:p>
            <a:pPr algn="l" rtl="0"/>
            <a:r>
              <a:rPr lang="en-US" sz="1600" dirty="0"/>
              <a:t>name: </a:t>
            </a:r>
            <a:r>
              <a:rPr lang="en-US" sz="1600" dirty="0" err="1">
                <a:solidFill>
                  <a:srgbClr val="FF0000"/>
                </a:solidFill>
              </a:rPr>
              <a:t>ToString</a:t>
            </a:r>
            <a:r>
              <a:rPr lang="en-US" sz="1600" dirty="0"/>
              <a:t>        Declaring in: &lt;&gt;f__AnonymousType0`2</a:t>
            </a:r>
          </a:p>
          <a:p>
            <a:pPr algn="l" rtl="0"/>
            <a:r>
              <a:rPr lang="en-US" sz="1600" dirty="0"/>
              <a:t>name: </a:t>
            </a:r>
            <a:r>
              <a:rPr lang="en-US" sz="1600" dirty="0" err="1"/>
              <a:t>GetType</a:t>
            </a:r>
            <a:r>
              <a:rPr lang="en-US" sz="1600" dirty="0"/>
              <a:t>         Declaring in: Object</a:t>
            </a:r>
          </a:p>
        </p:txBody>
      </p:sp>
      <p:sp>
        <p:nvSpPr>
          <p:cNvPr id="6" name="הסבר מלבני מעוגל 17"/>
          <p:cNvSpPr/>
          <p:nvPr/>
        </p:nvSpPr>
        <p:spPr bwMode="auto">
          <a:xfrm>
            <a:off x="4572000" y="2227212"/>
            <a:ext cx="4392488" cy="1601978"/>
          </a:xfrm>
          <a:prstGeom prst="wedgeRoundRectCallout">
            <a:avLst>
              <a:gd name="adj1" fmla="val -62254"/>
              <a:gd name="adj2" fmla="val 5791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he-IL" dirty="0">
                <a:solidFill>
                  <a:srgbClr val="000000"/>
                </a:solidFill>
                <a:latin typeface="+mj-lt"/>
              </a:rPr>
              <a:t>זהו שמו של הטיפוס האנונימי</a:t>
            </a:r>
          </a:p>
          <a:p>
            <a:pPr marL="457200" marR="0" indent="-457200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he-IL" dirty="0">
                <a:solidFill>
                  <a:srgbClr val="000000"/>
                </a:solidFill>
                <a:latin typeface="+mj-lt"/>
              </a:rPr>
              <a:t>הוא יורש מ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Object</a:t>
            </a:r>
            <a:endParaRPr lang="he-IL" dirty="0">
              <a:solidFill>
                <a:srgbClr val="000000"/>
              </a:solidFill>
              <a:latin typeface="+mj-lt"/>
            </a:endParaRPr>
          </a:p>
          <a:p>
            <a:pPr marL="457200" marR="0" indent="-457200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he-IL" dirty="0">
                <a:solidFill>
                  <a:srgbClr val="000000"/>
                </a:solidFill>
                <a:latin typeface="+mj-lt"/>
              </a:rPr>
              <a:t>יש לו רק מתודות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get</a:t>
            </a:r>
            <a:endParaRPr lang="he-IL" dirty="0">
              <a:solidFill>
                <a:srgbClr val="000000"/>
              </a:solidFill>
              <a:latin typeface="+mj-lt"/>
            </a:endParaRPr>
          </a:p>
          <a:p>
            <a:pPr marL="457200" marR="0" indent="-457200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he-IL" dirty="0">
                <a:solidFill>
                  <a:srgbClr val="000000"/>
                </a:solidFill>
                <a:latin typeface="+mj-lt"/>
              </a:rPr>
              <a:t>הוא דרס כמעט את כל המתודות של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Object</a:t>
            </a:r>
          </a:p>
          <a:p>
            <a:pPr marL="457200" marR="0" indent="-457200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8" name="הסבר מלבני מעוגל 17"/>
          <p:cNvSpPr/>
          <p:nvPr/>
        </p:nvSpPr>
        <p:spPr bwMode="auto">
          <a:xfrm>
            <a:off x="6156175" y="5281364"/>
            <a:ext cx="2789609" cy="1267616"/>
          </a:xfrm>
          <a:prstGeom prst="wedgeRoundRectCallout">
            <a:avLst>
              <a:gd name="adj1" fmla="val 46947"/>
              <a:gd name="adj2" fmla="val -8873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>
              <a:lnSpc>
                <a:spcPct val="107000"/>
              </a:lnSpc>
            </a:pPr>
            <a:r>
              <a:rPr lang="he-IL" sz="1600" dirty="0"/>
              <a:t>קריאה ל </a:t>
            </a:r>
            <a:r>
              <a:rPr lang="en-US" sz="1600" dirty="0" err="1"/>
              <a:t>ToString</a:t>
            </a:r>
            <a:r>
              <a:rPr lang="he-IL" sz="1600" dirty="0"/>
              <a:t>:</a:t>
            </a:r>
            <a:endParaRPr lang="en-US" sz="1600" dirty="0"/>
          </a:p>
          <a:p>
            <a:pPr algn="ctr" rtl="0">
              <a:lnSpc>
                <a:spcPct val="107000"/>
              </a:lnSpc>
            </a:pPr>
            <a:r>
              <a:rPr lang="en-US" sz="1600" dirty="0"/>
              <a:t> </a:t>
            </a:r>
            <a:r>
              <a:rPr lang="en-US" sz="1600" dirty="0" err="1"/>
              <a:t>Console.WriteLine</a:t>
            </a:r>
            <a:r>
              <a:rPr lang="en-US" sz="1600" dirty="0"/>
              <a:t>(m2);</a:t>
            </a:r>
          </a:p>
          <a:p>
            <a:pPr algn="r">
              <a:lnSpc>
                <a:spcPct val="107000"/>
              </a:lnSpc>
            </a:pPr>
            <a:r>
              <a:rPr lang="he-IL" sz="1600" dirty="0"/>
              <a:t>תחזיר:</a:t>
            </a:r>
          </a:p>
          <a:p>
            <a:pPr algn="ctr">
              <a:lnSpc>
                <a:spcPct val="107000"/>
              </a:lnSpc>
            </a:pPr>
            <a:r>
              <a:rPr lang="en-US" sz="1400" dirty="0"/>
              <a:t>{ ID = 34, Name = "</a:t>
            </a:r>
            <a:r>
              <a:rPr lang="en-US" sz="1400" dirty="0" err="1"/>
              <a:t>oshri</a:t>
            </a:r>
            <a:r>
              <a:rPr lang="en-US" sz="1400" dirty="0"/>
              <a:t>" 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702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746" y="125479"/>
            <a:ext cx="4232076" cy="484876"/>
          </a:xfrm>
        </p:spPr>
        <p:txBody>
          <a:bodyPr>
            <a:normAutofit fontScale="90000"/>
          </a:bodyPr>
          <a:lstStyle/>
          <a:p>
            <a:pPr algn="ctr"/>
            <a:r>
              <a:rPr lang="he-IL" sz="3200" dirty="0"/>
              <a:t>חקירת טיפוס אנונימי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17</a:t>
            </a:fld>
            <a:endParaRPr lang="he-IL"/>
          </a:p>
        </p:txBody>
      </p:sp>
      <p:sp>
        <p:nvSpPr>
          <p:cNvPr id="8" name="Rectangle 7"/>
          <p:cNvSpPr/>
          <p:nvPr/>
        </p:nvSpPr>
        <p:spPr>
          <a:xfrm>
            <a:off x="251520" y="130787"/>
            <a:ext cx="4248472" cy="369332"/>
          </a:xfrm>
          <a:prstGeom prst="rect">
            <a:avLst/>
          </a:prstGeom>
          <a:solidFill>
            <a:schemeClr val="bg1"/>
          </a:solidFill>
          <a:ln w="635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prstClr val="black"/>
                </a:solidFill>
                <a:latin typeface="Calibri"/>
              </a:rPr>
              <a:t>namespace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Ex9, Ex91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 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Csharp_B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Solution)</a:t>
            </a:r>
            <a:endParaRPr lang="he-IL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הסבר מלבני מעוגל 17"/>
          <p:cNvSpPr/>
          <p:nvPr/>
        </p:nvSpPr>
        <p:spPr bwMode="auto">
          <a:xfrm>
            <a:off x="4355976" y="620688"/>
            <a:ext cx="4487453" cy="1052226"/>
          </a:xfrm>
          <a:prstGeom prst="wedgeRoundRectCallout">
            <a:avLst>
              <a:gd name="adj1" fmla="val -54946"/>
              <a:gd name="adj2" fmla="val 46408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>
              <a:lnSpc>
                <a:spcPct val="107000"/>
              </a:lnSpc>
            </a:pPr>
            <a:r>
              <a:rPr lang="he-IL" sz="1400" dirty="0"/>
              <a:t>הגדרת 2 טיפוסים אנונימים עם </a:t>
            </a:r>
            <a:r>
              <a:rPr lang="he-IL" sz="1400" b="1" dirty="0"/>
              <a:t>שדות זהים וערכים שונים</a:t>
            </a:r>
            <a:r>
              <a:rPr lang="he-IL" sz="1400" dirty="0"/>
              <a:t>:</a:t>
            </a:r>
          </a:p>
          <a:p>
            <a:pPr marL="285750" indent="-285750" algn="r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he-IL" sz="1400" dirty="0"/>
              <a:t>יכונו באותו שם של טיפוס</a:t>
            </a:r>
          </a:p>
          <a:p>
            <a:pPr marL="285750" indent="-285750" algn="r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he-IL" sz="1400" dirty="0"/>
              <a:t>יקבלו קוד שונה</a:t>
            </a:r>
          </a:p>
          <a:p>
            <a:pPr marL="285750" indent="-285750" algn="r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he-IL" sz="1400" dirty="0"/>
              <a:t>ומתודת </a:t>
            </a:r>
            <a:r>
              <a:rPr lang="en-US" sz="1400" dirty="0"/>
              <a:t>Equal</a:t>
            </a:r>
            <a:r>
              <a:rPr lang="he-IL" sz="1400" dirty="0"/>
              <a:t> תחזיר שקר, כי משווה בין ערכים</a:t>
            </a:r>
          </a:p>
          <a:p>
            <a:pPr algn="r">
              <a:lnSpc>
                <a:spcPct val="107000"/>
              </a:lnSpc>
            </a:pP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107503" y="723131"/>
            <a:ext cx="8735925" cy="5625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</a:p>
          <a:p>
            <a:pPr algn="l" rtl="0">
              <a:lnSpc>
                <a:spcPct val="107000"/>
              </a:lnSpc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m0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ID = 34, Name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oshri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m1 =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ID = 12, Name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ron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"m0 Type Name: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m0.GetType().Name);</a:t>
            </a: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	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//m0 Type Name: &lt;&gt; f__AnonymousType0`2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"m1 Type Name: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m1.GetType().Name);</a:t>
            </a: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	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//m1 Type Name: &lt;&gt; f__AnonymousType0`2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"m0 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HashCode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0x{0:X}"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m0.GetHashCode());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//m0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HashCode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0x1A3148A2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"m1 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HashCode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0x{0:X}"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m1.GetHashCode());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//m1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HashCode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0xEDFFF9BC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"m0.Equals(m2) == {0}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m0.Equals(m1));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//m0.Equals(m2) == False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algn="l" rtl="0">
              <a:lnSpc>
                <a:spcPct val="107000"/>
              </a:lnSpc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algn="l" rtl="0">
              <a:lnSpc>
                <a:spcPct val="107000"/>
              </a:lnSpc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algn="l" rtl="0">
              <a:lnSpc>
                <a:spcPct val="107000"/>
              </a:lnSpc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algn="l" rtl="0">
              <a:lnSpc>
                <a:spcPct val="107000"/>
              </a:lnSpc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algn="l" rtl="0">
              <a:lnSpc>
                <a:spcPct val="107000"/>
              </a:lnSpc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algn="l" rtl="0">
              <a:lnSpc>
                <a:spcPct val="107000"/>
              </a:lnSpc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m2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ID = 34, Name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oshri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m3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ID = 34, Name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oshri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"m2 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HashCode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0x{0:X}"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m2.GetHashCode());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//m2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HashCode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0x1A3148A2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"m3 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HashCode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0x{0:X}"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m3.GetHashCode());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//m3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HashCode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0x1A3148A2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"m2.Equals(m3) == {0}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m2.Equals(m3));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//m2.Equals(m3) == True</a:t>
            </a: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"m2.Equals(m3) == {0}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m2==m3);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//m2.Equals(m3) == False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הסבר מלבני מעוגל 17"/>
          <p:cNvSpPr/>
          <p:nvPr/>
        </p:nvSpPr>
        <p:spPr bwMode="auto">
          <a:xfrm>
            <a:off x="4358630" y="3789040"/>
            <a:ext cx="4487453" cy="1368152"/>
          </a:xfrm>
          <a:prstGeom prst="wedgeRoundRectCallout">
            <a:avLst>
              <a:gd name="adj1" fmla="val -54946"/>
              <a:gd name="adj2" fmla="val 46408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>
              <a:lnSpc>
                <a:spcPct val="107000"/>
              </a:lnSpc>
            </a:pPr>
            <a:r>
              <a:rPr lang="he-IL" sz="1400" dirty="0"/>
              <a:t>הגדרת 2 טיפוסים אנונימים עם </a:t>
            </a:r>
            <a:r>
              <a:rPr lang="he-IL" sz="1400" b="1" dirty="0"/>
              <a:t>שדות זהים וערכים זהים</a:t>
            </a:r>
            <a:r>
              <a:rPr lang="he-IL" sz="1400" dirty="0"/>
              <a:t>:</a:t>
            </a:r>
          </a:p>
          <a:p>
            <a:pPr marL="285750" indent="-285750" algn="r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he-IL" sz="1400" dirty="0"/>
              <a:t>יכונו באותו שם של טיפוס</a:t>
            </a:r>
          </a:p>
          <a:p>
            <a:pPr marL="285750" indent="-285750" algn="r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he-IL" sz="1400" dirty="0"/>
              <a:t>יקבלו קוד זהה</a:t>
            </a:r>
          </a:p>
          <a:p>
            <a:pPr marL="285750" indent="-285750" algn="r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he-IL" sz="1400" dirty="0"/>
              <a:t>ומתודת </a:t>
            </a:r>
            <a:r>
              <a:rPr lang="en-US" sz="1400" dirty="0"/>
              <a:t>Equal</a:t>
            </a:r>
            <a:r>
              <a:rPr lang="he-IL" sz="1400" dirty="0"/>
              <a:t> תחזיר אמת, כי משווה בין ערכים</a:t>
            </a:r>
          </a:p>
          <a:p>
            <a:pPr marL="285750" indent="-285750" algn="r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he-IL" sz="1400" dirty="0"/>
              <a:t>אופרטור == לא נדרס ולכן מחזיר שקר</a:t>
            </a:r>
          </a:p>
          <a:p>
            <a:pPr algn="r">
              <a:lnSpc>
                <a:spcPct val="107000"/>
              </a:lnSpc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1018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85169" y="332656"/>
            <a:ext cx="7239000" cy="626328"/>
          </a:xfrm>
        </p:spPr>
        <p:txBody>
          <a:bodyPr/>
          <a:lstStyle/>
          <a:p>
            <a:pPr algn="ctr"/>
            <a:r>
              <a:rPr lang="he-IL" dirty="0"/>
              <a:t>עבודה עם מחרוזות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82099" y="1340768"/>
            <a:ext cx="7239000" cy="4846320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מחרוזת היא מטיפוס </a:t>
            </a:r>
            <a:r>
              <a:rPr lang="en-US" dirty="0"/>
              <a:t>String</a:t>
            </a:r>
            <a:r>
              <a:rPr lang="he-IL" dirty="0"/>
              <a:t>, </a:t>
            </a:r>
          </a:p>
          <a:p>
            <a:r>
              <a:rPr lang="en-US" dirty="0"/>
              <a:t>String</a:t>
            </a:r>
            <a:r>
              <a:rPr lang="he-IL" dirty="0"/>
              <a:t> היא מחלקה, כלומר </a:t>
            </a:r>
            <a:r>
              <a:rPr lang="en-US" dirty="0"/>
              <a:t>reference type</a:t>
            </a:r>
            <a:r>
              <a:rPr lang="he-IL" dirty="0"/>
              <a:t> </a:t>
            </a:r>
          </a:p>
          <a:p>
            <a:r>
              <a:rPr lang="he-IL" dirty="0"/>
              <a:t>ניתן לאתחל ב "", ללא צורך ב</a:t>
            </a:r>
            <a:r>
              <a:rPr lang="en-US" dirty="0"/>
              <a:t>New</a:t>
            </a:r>
          </a:p>
          <a:p>
            <a:r>
              <a:rPr lang="he-IL" dirty="0"/>
              <a:t>פעולות קיימות: (יש עוד הרבה...)</a:t>
            </a:r>
          </a:p>
          <a:p>
            <a:pPr lvl="1"/>
            <a:r>
              <a:rPr lang="he-IL" dirty="0"/>
              <a:t>+=</a:t>
            </a:r>
          </a:p>
          <a:p>
            <a:pPr lvl="1"/>
            <a:r>
              <a:rPr lang="en-US" dirty="0"/>
              <a:t>Insert </a:t>
            </a:r>
          </a:p>
          <a:p>
            <a:pPr lvl="1"/>
            <a:r>
              <a:rPr lang="en-US" dirty="0"/>
              <a:t>Length </a:t>
            </a:r>
          </a:p>
          <a:p>
            <a:pPr lvl="1"/>
            <a:r>
              <a:rPr lang="en-US" dirty="0"/>
              <a:t>Copy </a:t>
            </a:r>
          </a:p>
          <a:p>
            <a:pPr lvl="1"/>
            <a:r>
              <a:rPr lang="en-US" dirty="0"/>
              <a:t>==</a:t>
            </a:r>
            <a:r>
              <a:rPr lang="he-IL" dirty="0"/>
              <a:t>, </a:t>
            </a:r>
            <a:r>
              <a:rPr lang="en-US" dirty="0" err="1"/>
              <a:t>ComparTo</a:t>
            </a:r>
            <a:endParaRPr lang="he-IL" dirty="0"/>
          </a:p>
          <a:p>
            <a:pPr lvl="1"/>
            <a:r>
              <a:rPr lang="en-US" dirty="0"/>
              <a:t>!=</a:t>
            </a:r>
            <a:endParaRPr lang="he-IL" dirty="0"/>
          </a:p>
          <a:p>
            <a:pPr lvl="1"/>
            <a:r>
              <a:rPr lang="en-US" dirty="0" err="1"/>
              <a:t>AppendFormat</a:t>
            </a:r>
            <a:endParaRPr lang="en-US" dirty="0"/>
          </a:p>
          <a:p>
            <a:pPr lvl="1"/>
            <a:r>
              <a:rPr lang="en-US" dirty="0"/>
              <a:t>+=</a:t>
            </a:r>
            <a:r>
              <a:rPr lang="he-IL" dirty="0"/>
              <a:t>, </a:t>
            </a:r>
            <a:r>
              <a:rPr lang="en-US" dirty="0"/>
              <a:t>+</a:t>
            </a:r>
          </a:p>
          <a:p>
            <a:pPr lvl="1"/>
            <a:endParaRPr lang="he-IL" dirty="0"/>
          </a:p>
          <a:p>
            <a:endParaRPr lang="he-IL" dirty="0"/>
          </a:p>
        </p:txBody>
      </p:sp>
      <p:sp>
        <p:nvSpPr>
          <p:cNvPr id="5" name="הסבר מלבני מעוגל 17"/>
          <p:cNvSpPr/>
          <p:nvPr/>
        </p:nvSpPr>
        <p:spPr bwMode="auto">
          <a:xfrm>
            <a:off x="251520" y="3501009"/>
            <a:ext cx="3096344" cy="2304255"/>
          </a:xfrm>
          <a:prstGeom prst="wedgeRoundRectCallout">
            <a:avLst>
              <a:gd name="adj1" fmla="val 97374"/>
              <a:gd name="adj2" fmla="val 509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 Garbage Collector </a:t>
            </a:r>
            <a:endParaRPr lang="he-IL" sz="2800" dirty="0">
              <a:solidFill>
                <a:srgbClr val="000000"/>
              </a:solidFill>
              <a:latin typeface="+mj-lt"/>
            </a:endParaRPr>
          </a:p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sz="2800" dirty="0">
                <a:solidFill>
                  <a:srgbClr val="000000"/>
                </a:solidFill>
                <a:latin typeface="+mj-lt"/>
              </a:rPr>
              <a:t>עובד שעות נוספות...</a:t>
            </a:r>
            <a:endParaRPr lang="en-US" sz="2800" dirty="0">
              <a:solidFill>
                <a:srgbClr val="000000"/>
              </a:solidFill>
              <a:latin typeface="+mj-lt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18</a:t>
            </a:fld>
            <a:endParaRPr lang="he-IL"/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5BFC7005-C94F-46A4-9994-20E12EAE8B7E}"/>
              </a:ext>
            </a:extLst>
          </p:cNvPr>
          <p:cNvSpPr/>
          <p:nvPr/>
        </p:nvSpPr>
        <p:spPr>
          <a:xfrm>
            <a:off x="7523352" y="5517232"/>
            <a:ext cx="1620648" cy="648072"/>
          </a:xfrm>
          <a:prstGeom prst="cloudCallout">
            <a:avLst>
              <a:gd name="adj1" fmla="val -82384"/>
              <a:gd name="adj2" fmla="val 8672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400" b="1" dirty="0"/>
              <a:t>לימוד עצמי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2506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474242"/>
            <a:ext cx="8856984" cy="618515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</a:pP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MyEnum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a ,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b,c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str1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"123"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 =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(str1);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//convert string to int</a:t>
            </a: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y;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bool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by =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.TryParse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(str1,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y);</a:t>
            </a:r>
            <a:r>
              <a:rPr lang="en-US" dirty="0"/>
              <a:t>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//convert string to int,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 conversion fail, then by is false</a:t>
            </a: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str2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"true"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//TRUE, false, False - all is ok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 =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.Parse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(str2);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//convert string to bool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str3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"ABC"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//b =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bool.Parse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(str3);//run time error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bool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bb =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.TryParse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(str3,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b);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//convert string to bool.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 run time error, but bb will be false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str4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"16.09.17"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//16/09/2017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DateTime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dt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DateTime.Parse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(str4);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//16/09/2017 00:00:00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//convert string to date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str5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MyEnum e = (MyEnum)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Enum.Parse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typeof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(MyEnum), str5);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//convert string to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enum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40432" y="116632"/>
            <a:ext cx="7599040" cy="864096"/>
          </a:xfrm>
        </p:spPr>
        <p:txBody>
          <a:bodyPr>
            <a:noAutofit/>
          </a:bodyPr>
          <a:lstStyle/>
          <a:p>
            <a:pPr algn="ctr"/>
            <a:r>
              <a:rPr lang="he-IL" sz="3200" dirty="0"/>
              <a:t>המרות ב</a:t>
            </a:r>
            <a:r>
              <a:rPr lang="en-US" sz="3200" dirty="0"/>
              <a:t>C</a:t>
            </a:r>
            <a:r>
              <a:rPr lang="he-IL" sz="3200" dirty="0"/>
              <a:t>#</a:t>
            </a:r>
            <a:r>
              <a:rPr lang="he-IL" sz="2400" dirty="0"/>
              <a:t> </a:t>
            </a:r>
            <a:br>
              <a:rPr lang="he-IL" sz="2400" dirty="0"/>
            </a:br>
            <a:r>
              <a:rPr lang="en-US" sz="2400" dirty="0" err="1"/>
              <a:t>ToSTRING</a:t>
            </a:r>
            <a:r>
              <a:rPr lang="en-US" sz="2400" dirty="0"/>
              <a:t>, PARSE, </a:t>
            </a:r>
            <a:r>
              <a:rPr lang="en-US" sz="2400" dirty="0" err="1"/>
              <a:t>TryPARSE</a:t>
            </a:r>
            <a:r>
              <a:rPr lang="en-US" sz="2400" dirty="0"/>
              <a:t>, CONVERT</a:t>
            </a:r>
            <a:endParaRPr lang="he-IL" sz="24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63888" y="1209262"/>
            <a:ext cx="5350617" cy="2003714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r>
              <a:rPr lang="he-IL" sz="2000" dirty="0"/>
              <a:t>המרה למחרוזת:</a:t>
            </a:r>
          </a:p>
          <a:p>
            <a:pPr lvl="1"/>
            <a:r>
              <a:rPr lang="he-IL" sz="1700" dirty="0"/>
              <a:t>כפי שראינו, </a:t>
            </a:r>
            <a:r>
              <a:rPr lang="he-IL" sz="1700" b="1" dirty="0"/>
              <a:t>ניתן להמיר כל אובייקט </a:t>
            </a:r>
            <a:r>
              <a:rPr lang="he-IL" sz="2800" b="1" dirty="0">
                <a:solidFill>
                  <a:srgbClr val="FF0000"/>
                </a:solidFill>
              </a:rPr>
              <a:t>ל</a:t>
            </a:r>
            <a:r>
              <a:rPr lang="he-IL" sz="1700" b="1" dirty="0"/>
              <a:t>מחרוזת</a:t>
            </a:r>
            <a:r>
              <a:rPr lang="he-IL" sz="1700" dirty="0"/>
              <a:t> בעזרת דריסה של המתודה </a:t>
            </a:r>
            <a:r>
              <a:rPr lang="en-US" sz="1700" b="1" dirty="0" err="1"/>
              <a:t>ToString</a:t>
            </a:r>
            <a:endParaRPr lang="he-IL" sz="1700" b="1" dirty="0"/>
          </a:p>
          <a:p>
            <a:r>
              <a:rPr lang="he-IL" sz="2000" dirty="0"/>
              <a:t>המרה לטיפוסים אחרים:</a:t>
            </a:r>
          </a:p>
          <a:p>
            <a:pPr lvl="1"/>
            <a:r>
              <a:rPr lang="he-IL" sz="1700" dirty="0"/>
              <a:t>לטיפוסים רבים </a:t>
            </a:r>
            <a:r>
              <a:rPr lang="he-IL" sz="1700"/>
              <a:t>קיימות מתודת </a:t>
            </a:r>
            <a:r>
              <a:rPr lang="en-US" sz="1700" dirty="0"/>
              <a:t> </a:t>
            </a:r>
            <a:r>
              <a:rPr lang="en-US" sz="1700" b="1" dirty="0"/>
              <a:t>Parse</a:t>
            </a:r>
            <a:r>
              <a:rPr lang="he-IL" sz="1700" b="1" dirty="0"/>
              <a:t> </a:t>
            </a:r>
            <a:r>
              <a:rPr lang="he-IL" sz="1700" dirty="0"/>
              <a:t>ומתודת </a:t>
            </a:r>
            <a:r>
              <a:rPr lang="en-US" sz="1700" b="1" dirty="0" err="1"/>
              <a:t>TryParse</a:t>
            </a:r>
            <a:r>
              <a:rPr lang="he-IL" sz="1700" dirty="0"/>
              <a:t> הסטטיות</a:t>
            </a:r>
          </a:p>
          <a:p>
            <a:pPr marL="0" indent="0">
              <a:buNone/>
            </a:pPr>
            <a:endParaRPr lang="he-IL" sz="2000" b="1" dirty="0"/>
          </a:p>
          <a:p>
            <a:pPr marL="0" indent="0">
              <a:buNone/>
            </a:pPr>
            <a:r>
              <a:rPr lang="he-IL" sz="2000" b="1" dirty="0"/>
              <a:t>לדוגמא: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19</a:t>
            </a:fld>
            <a:endParaRPr lang="he-IL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B8DB25BA-5F10-4F5F-BC6C-BF5C4CD2F5DE}"/>
              </a:ext>
            </a:extLst>
          </p:cNvPr>
          <p:cNvSpPr/>
          <p:nvPr/>
        </p:nvSpPr>
        <p:spPr>
          <a:xfrm>
            <a:off x="7236296" y="5517232"/>
            <a:ext cx="1620648" cy="648072"/>
          </a:xfrm>
          <a:prstGeom prst="cloudCallout">
            <a:avLst>
              <a:gd name="adj1" fmla="val -82384"/>
              <a:gd name="adj2" fmla="val 8672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400" b="1" dirty="0"/>
              <a:t>לימוד עצמי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3258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1560" y="293391"/>
            <a:ext cx="7239000" cy="698336"/>
          </a:xfrm>
        </p:spPr>
        <p:txBody>
          <a:bodyPr/>
          <a:lstStyle/>
          <a:p>
            <a:pPr algn="r"/>
            <a:r>
              <a:rPr lang="he-IL" dirty="0"/>
              <a:t>ומה היום?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268760"/>
            <a:ext cx="7239000" cy="5186976"/>
          </a:xfrm>
        </p:spPr>
        <p:txBody>
          <a:bodyPr>
            <a:normAutofit/>
          </a:bodyPr>
          <a:lstStyle/>
          <a:p>
            <a:r>
              <a:rPr lang="he-IL" dirty="0"/>
              <a:t>שונות:</a:t>
            </a:r>
            <a:endParaRPr lang="en-US" dirty="0"/>
          </a:p>
          <a:p>
            <a:pPr lvl="1"/>
            <a:r>
              <a:rPr lang="en-US" dirty="0" err="1"/>
              <a:t>Nullable</a:t>
            </a:r>
            <a:endParaRPr lang="en-US" dirty="0"/>
          </a:p>
          <a:p>
            <a:pPr lvl="1"/>
            <a:r>
              <a:rPr lang="en-US" dirty="0" err="1"/>
              <a:t>Var</a:t>
            </a:r>
            <a:endParaRPr lang="he-IL" dirty="0"/>
          </a:p>
          <a:p>
            <a:pPr lvl="1"/>
            <a:r>
              <a:rPr lang="en-US" dirty="0"/>
              <a:t>Dynamic</a:t>
            </a:r>
            <a:endParaRPr lang="he-IL" dirty="0"/>
          </a:p>
          <a:p>
            <a:pPr lvl="1"/>
            <a:r>
              <a:rPr lang="he-IL" dirty="0"/>
              <a:t>טיפוס אנונימי</a:t>
            </a:r>
          </a:p>
          <a:p>
            <a:pPr lvl="1"/>
            <a:r>
              <a:rPr lang="he-IL" dirty="0"/>
              <a:t>עבודה עם מחרוזות</a:t>
            </a:r>
          </a:p>
          <a:p>
            <a:pPr lvl="1"/>
            <a:r>
              <a:rPr lang="en-US" dirty="0" err="1"/>
              <a:t>DateTime</a:t>
            </a:r>
            <a:endParaRPr lang="he-IL" dirty="0"/>
          </a:p>
          <a:p>
            <a:pPr lvl="1"/>
            <a:r>
              <a:rPr lang="he-IL" dirty="0"/>
              <a:t>המרות</a:t>
            </a:r>
            <a:endParaRPr lang="en-US" dirty="0"/>
          </a:p>
          <a:p>
            <a:pPr lvl="1"/>
            <a:r>
              <a:rPr lang="en-US" dirty="0"/>
              <a:t>Partial class</a:t>
            </a:r>
            <a:endParaRPr lang="he-IL" dirty="0"/>
          </a:p>
          <a:p>
            <a:pPr lvl="1"/>
            <a:r>
              <a:rPr lang="en-US" dirty="0"/>
              <a:t>Partial method</a:t>
            </a:r>
            <a:endParaRPr lang="he-IL" dirty="0"/>
          </a:p>
          <a:p>
            <a:r>
              <a:rPr lang="he-IL" dirty="0"/>
              <a:t>מנגנון חריגות</a:t>
            </a:r>
          </a:p>
          <a:p>
            <a:pPr marL="292608" lvl="1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16" y="3573016"/>
            <a:ext cx="1226635" cy="1728192"/>
          </a:xfrm>
          <a:prstGeom prst="rect">
            <a:avLst/>
          </a:prstGeom>
        </p:spPr>
      </p:pic>
      <p:sp>
        <p:nvSpPr>
          <p:cNvPr id="5" name="הסבר מלבני מעוגל 17"/>
          <p:cNvSpPr/>
          <p:nvPr/>
        </p:nvSpPr>
        <p:spPr bwMode="auto">
          <a:xfrm>
            <a:off x="1547664" y="1463040"/>
            <a:ext cx="3240360" cy="576064"/>
          </a:xfrm>
          <a:prstGeom prst="wedgeRoundRectCallout">
            <a:avLst>
              <a:gd name="adj1" fmla="val -57437"/>
              <a:gd name="adj2" fmla="val 41837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sz="2800" dirty="0">
                <a:solidFill>
                  <a:srgbClr val="000000"/>
                </a:solidFill>
                <a:latin typeface="+mj-lt"/>
                <a:cs typeface="+mn-cs"/>
              </a:rPr>
              <a:t>חייבים להזדרז!!</a:t>
            </a:r>
            <a:endParaRPr lang="en-US" sz="2800" dirty="0">
              <a:solidFill>
                <a:srgbClr val="000000"/>
              </a:solidFill>
              <a:latin typeface="+mj-lt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319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599040" cy="1080120"/>
          </a:xfrm>
        </p:spPr>
        <p:txBody>
          <a:bodyPr>
            <a:noAutofit/>
          </a:bodyPr>
          <a:lstStyle/>
          <a:p>
            <a:pPr algn="ctr"/>
            <a:r>
              <a:rPr lang="he-IL" sz="3200" dirty="0"/>
              <a:t>המרות ב</a:t>
            </a:r>
            <a:r>
              <a:rPr lang="en-US" sz="3200" dirty="0"/>
              <a:t>C</a:t>
            </a:r>
            <a:r>
              <a:rPr lang="he-IL" sz="3200" dirty="0"/>
              <a:t>#</a:t>
            </a:r>
            <a:r>
              <a:rPr lang="he-IL" sz="2400" dirty="0"/>
              <a:t> </a:t>
            </a:r>
            <a:br>
              <a:rPr lang="he-IL" sz="2400" dirty="0"/>
            </a:br>
            <a:r>
              <a:rPr lang="en-US" sz="2400" dirty="0" err="1"/>
              <a:t>ToSTRING</a:t>
            </a:r>
            <a:r>
              <a:rPr lang="en-US" sz="2400" dirty="0"/>
              <a:t>, PARSE, </a:t>
            </a:r>
            <a:r>
              <a:rPr lang="en-US" sz="2400" dirty="0" err="1"/>
              <a:t>TryPARSE</a:t>
            </a:r>
            <a:r>
              <a:rPr lang="en-US" sz="2400" dirty="0"/>
              <a:t>, CONVERT</a:t>
            </a:r>
            <a:endParaRPr lang="he-IL" sz="24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1520" y="1340768"/>
            <a:ext cx="7776864" cy="864096"/>
          </a:xfrm>
        </p:spPr>
        <p:txBody>
          <a:bodyPr>
            <a:normAutofit/>
          </a:bodyPr>
          <a:lstStyle/>
          <a:p>
            <a:r>
              <a:rPr lang="he-IL" sz="2400" dirty="0"/>
              <a:t>ישנה גם מחלקה סטטית בשם </a:t>
            </a:r>
            <a:r>
              <a:rPr lang="en-US" sz="2400" dirty="0"/>
              <a:t>Convert</a:t>
            </a:r>
            <a:r>
              <a:rPr lang="he-IL" sz="2400" dirty="0"/>
              <a:t> המשמשת להמרות מסוגים שונים לסוגים שונים</a:t>
            </a:r>
          </a:p>
          <a:p>
            <a:endParaRPr lang="he-IL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20</a:t>
            </a:fld>
            <a:endParaRPr lang="he-I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93" y="2636912"/>
            <a:ext cx="7800975" cy="2686050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82150D7D-CB93-43AB-A4C7-20037E8BB141}"/>
              </a:ext>
            </a:extLst>
          </p:cNvPr>
          <p:cNvSpPr/>
          <p:nvPr/>
        </p:nvSpPr>
        <p:spPr>
          <a:xfrm>
            <a:off x="6839784" y="5517232"/>
            <a:ext cx="1620648" cy="648072"/>
          </a:xfrm>
          <a:prstGeom prst="cloudCallout">
            <a:avLst>
              <a:gd name="adj1" fmla="val -82384"/>
              <a:gd name="adj2" fmla="val 8672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400" b="1" dirty="0"/>
              <a:t>לימוד עצמי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71385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0842" y="59032"/>
            <a:ext cx="7239000" cy="698336"/>
          </a:xfrm>
        </p:spPr>
        <p:txBody>
          <a:bodyPr/>
          <a:lstStyle/>
          <a:p>
            <a:r>
              <a:rPr lang="en-US" dirty="0"/>
              <a:t>partial CLASS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95536" y="908720"/>
            <a:ext cx="7715200" cy="5544616"/>
          </a:xfrm>
        </p:spPr>
        <p:txBody>
          <a:bodyPr>
            <a:noAutofit/>
          </a:bodyPr>
          <a:lstStyle/>
          <a:p>
            <a:r>
              <a:rPr lang="he-IL" sz="2000" dirty="0"/>
              <a:t>ניתן לפצל את </a:t>
            </a:r>
            <a:r>
              <a:rPr lang="he-IL" sz="2000" b="1" dirty="0"/>
              <a:t>הגדרת המחלקה </a:t>
            </a:r>
            <a:r>
              <a:rPr lang="he-IL" sz="2000" dirty="0"/>
              <a:t>ל 2  קבצים או יותר </a:t>
            </a:r>
            <a:r>
              <a:rPr lang="he-IL" sz="2000" b="1" dirty="0"/>
              <a:t>באותו הפרוייקט</a:t>
            </a:r>
            <a:r>
              <a:rPr lang="he-IL" sz="2000" dirty="0"/>
              <a:t>.</a:t>
            </a:r>
          </a:p>
          <a:p>
            <a:r>
              <a:rPr lang="he-IL" sz="2000" dirty="0"/>
              <a:t>שימושי, כשנרצה לחלק את המחלקה ליחידות השונות לוגית אחת מהשניה</a:t>
            </a:r>
          </a:p>
          <a:p>
            <a:r>
              <a:rPr lang="he-IL" sz="2000" dirty="0"/>
              <a:t>לפני כל חלק יש לכתוב את המילה </a:t>
            </a:r>
            <a:r>
              <a:rPr lang="en-US" sz="2000" b="1" dirty="0"/>
              <a:t>partial</a:t>
            </a:r>
            <a:endParaRPr lang="he-IL" sz="2000" b="1" dirty="0"/>
          </a:p>
          <a:p>
            <a:r>
              <a:rPr lang="he-IL" sz="2000" dirty="0"/>
              <a:t>הכותרת זהה בשני החלקים:</a:t>
            </a:r>
          </a:p>
          <a:p>
            <a:pPr lvl="1"/>
            <a:r>
              <a:rPr lang="he-IL" sz="1800" dirty="0"/>
              <a:t>אותו שם מחלקה, אותה הרשאת גישה</a:t>
            </a:r>
          </a:p>
          <a:p>
            <a:pPr lvl="1"/>
            <a:r>
              <a:rPr lang="he-IL" sz="1800" dirty="0"/>
              <a:t>אותם פרמטרים גנריים</a:t>
            </a:r>
          </a:p>
          <a:p>
            <a:pPr lvl="1"/>
            <a:r>
              <a:rPr lang="he-IL" sz="1800" dirty="0"/>
              <a:t>באותו הסדר</a:t>
            </a:r>
          </a:p>
          <a:p>
            <a:pPr lvl="1"/>
            <a:r>
              <a:rPr lang="he-IL" sz="1800" dirty="0"/>
              <a:t>אין צורך לציין פעמיים ירושת מימוש, </a:t>
            </a:r>
            <a:r>
              <a:rPr lang="en-US" sz="1800" dirty="0"/>
              <a:t>abstract</a:t>
            </a:r>
            <a:r>
              <a:rPr lang="he-IL" sz="1800" dirty="0"/>
              <a:t>, </a:t>
            </a:r>
            <a:r>
              <a:rPr lang="en-US" sz="1800" dirty="0"/>
              <a:t>sealed</a:t>
            </a:r>
            <a:r>
              <a:rPr lang="he-IL" sz="1800" dirty="0"/>
              <a:t>.</a:t>
            </a:r>
          </a:p>
          <a:p>
            <a:r>
              <a:rPr lang="he-IL" sz="2100" dirty="0"/>
              <a:t>לדוגמא בקובץ </a:t>
            </a:r>
            <a:r>
              <a:rPr lang="en-US" sz="2100" dirty="0" err="1"/>
              <a:t>A.cs</a:t>
            </a:r>
            <a:r>
              <a:rPr lang="he-IL" sz="2100" dirty="0"/>
              <a:t>:</a:t>
            </a:r>
          </a:p>
          <a:p>
            <a:pPr marL="0" lvl="1" indent="0" algn="l" rtl="0"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sz="2000" dirty="0">
                <a:solidFill>
                  <a:schemeClr val="tx1"/>
                </a:solidFill>
              </a:rPr>
              <a:t>public </a:t>
            </a:r>
            <a:r>
              <a:rPr lang="en-US" sz="2000" b="1" dirty="0">
                <a:solidFill>
                  <a:schemeClr val="tx1"/>
                </a:solidFill>
              </a:rPr>
              <a:t>partial</a:t>
            </a:r>
            <a:r>
              <a:rPr lang="en-US" sz="2000" dirty="0">
                <a:solidFill>
                  <a:schemeClr val="tx1"/>
                </a:solidFill>
              </a:rPr>
              <a:t> class </a:t>
            </a:r>
            <a:r>
              <a:rPr lang="en-US" sz="2000" b="1" dirty="0" err="1">
                <a:solidFill>
                  <a:schemeClr val="tx1"/>
                </a:solidFill>
              </a:rPr>
              <a:t>MyClass</a:t>
            </a:r>
            <a:r>
              <a:rPr lang="en-US" sz="2000" dirty="0">
                <a:solidFill>
                  <a:schemeClr val="tx1"/>
                </a:solidFill>
              </a:rPr>
              <a:t> : </a:t>
            </a:r>
            <a:r>
              <a:rPr lang="en-US" sz="2000" dirty="0" err="1">
                <a:solidFill>
                  <a:schemeClr val="tx1"/>
                </a:solidFill>
              </a:rPr>
              <a:t>BaseClass</a:t>
            </a:r>
            <a:r>
              <a:rPr lang="en-US" sz="2000" dirty="0">
                <a:solidFill>
                  <a:schemeClr val="tx1"/>
                </a:solidFill>
              </a:rPr>
              <a:t>, IMyInt1, IMyInt2 </a:t>
            </a:r>
          </a:p>
          <a:p>
            <a:pPr marL="0" lvl="1" indent="0" algn="l" rtl="0"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sz="2000" dirty="0">
                <a:solidFill>
                  <a:schemeClr val="tx1"/>
                </a:solidFill>
              </a:rPr>
              <a:t>			{ ... }</a:t>
            </a:r>
            <a:endParaRPr lang="he-IL" sz="2100" dirty="0"/>
          </a:p>
          <a:p>
            <a:r>
              <a:rPr lang="he-IL" sz="2100" dirty="0"/>
              <a:t>ובקובץ </a:t>
            </a:r>
            <a:r>
              <a:rPr lang="en-US" sz="2100" dirty="0" err="1"/>
              <a:t>B.cs</a:t>
            </a:r>
            <a:r>
              <a:rPr lang="he-IL" sz="2100" dirty="0"/>
              <a:t>: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chemeClr val="tx1"/>
                </a:solidFill>
              </a:rPr>
              <a:t>public </a:t>
            </a:r>
            <a:r>
              <a:rPr lang="en-US" sz="2000" b="1" dirty="0">
                <a:solidFill>
                  <a:schemeClr val="tx1"/>
                </a:solidFill>
              </a:rPr>
              <a:t>partial</a:t>
            </a:r>
            <a:r>
              <a:rPr lang="en-US" sz="2000" dirty="0">
                <a:solidFill>
                  <a:schemeClr val="tx1"/>
                </a:solidFill>
              </a:rPr>
              <a:t> class </a:t>
            </a:r>
            <a:r>
              <a:rPr lang="en-US" sz="2000" b="1" dirty="0" err="1">
                <a:solidFill>
                  <a:schemeClr val="tx1"/>
                </a:solidFill>
              </a:rPr>
              <a:t>MyClass</a:t>
            </a:r>
            <a:r>
              <a:rPr lang="en-US" sz="2000" dirty="0">
                <a:solidFill>
                  <a:schemeClr val="tx1"/>
                </a:solidFill>
              </a:rPr>
              <a:t> : IMyInt1, IMyInt2</a:t>
            </a:r>
          </a:p>
          <a:p>
            <a:pPr marL="292608" lvl="1" indent="0" algn="l" rtl="0">
              <a:buNone/>
            </a:pPr>
            <a:r>
              <a:rPr lang="en-US" sz="2000" dirty="0">
                <a:solidFill>
                  <a:schemeClr val="tx1"/>
                </a:solidFill>
              </a:rPr>
              <a:t>			{ ... }</a:t>
            </a:r>
          </a:p>
          <a:p>
            <a:pPr marL="292608" lvl="1" indent="0" algn="l" rtl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lvl="1" algn="l" rtl="0"/>
            <a:endParaRPr lang="he-IL" sz="2000" dirty="0">
              <a:solidFill>
                <a:schemeClr val="tx1"/>
              </a:solidFill>
            </a:endParaRPr>
          </a:p>
          <a:p>
            <a:pPr lvl="1"/>
            <a:endParaRPr lang="he-IL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6765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0842" y="59032"/>
            <a:ext cx="7239000" cy="698336"/>
          </a:xfrm>
        </p:spPr>
        <p:txBody>
          <a:bodyPr/>
          <a:lstStyle/>
          <a:p>
            <a:pPr algn="ctr"/>
            <a:r>
              <a:rPr lang="en-US" dirty="0"/>
              <a:t>partial METHOD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1520" y="980728"/>
            <a:ext cx="7632848" cy="5575520"/>
          </a:xfrm>
        </p:spPr>
        <p:txBody>
          <a:bodyPr>
            <a:noAutofit/>
          </a:bodyPr>
          <a:lstStyle/>
          <a:p>
            <a:r>
              <a:rPr lang="he-IL" sz="2000" dirty="0"/>
              <a:t>כאשר מפצלים מחלקה ל 2 קבצים או יותר </a:t>
            </a:r>
            <a:r>
              <a:rPr lang="he-IL" sz="2000" b="1" dirty="0"/>
              <a:t>באותו הפרוייקט </a:t>
            </a:r>
            <a:r>
              <a:rPr lang="he-IL" sz="2000" dirty="0"/>
              <a:t>ניתן לפצל גם </a:t>
            </a:r>
            <a:r>
              <a:rPr lang="he-IL" sz="2000" b="1" dirty="0"/>
              <a:t>הגדרת מתודה </a:t>
            </a:r>
            <a:r>
              <a:rPr lang="he-IL" sz="2000" dirty="0"/>
              <a:t>.</a:t>
            </a:r>
          </a:p>
          <a:p>
            <a:r>
              <a:rPr lang="he-IL" sz="2000" dirty="0"/>
              <a:t>בחלק אחד נצהיר על המתודה ובחלק שני נממש אותה</a:t>
            </a:r>
          </a:p>
          <a:p>
            <a:r>
              <a:rPr lang="he-IL" sz="2000" dirty="0"/>
              <a:t>לפני כל מתודה יש לכתוב את המילה </a:t>
            </a:r>
            <a:r>
              <a:rPr lang="en-US" sz="2000" b="1" dirty="0"/>
              <a:t>void</a:t>
            </a:r>
            <a:r>
              <a:rPr lang="he-IL" sz="2000" dirty="0"/>
              <a:t> </a:t>
            </a:r>
            <a:r>
              <a:rPr lang="en-US" sz="2000" b="1" dirty="0"/>
              <a:t>partial</a:t>
            </a:r>
            <a:endParaRPr lang="he-IL" sz="2000" b="1" dirty="0"/>
          </a:p>
          <a:p>
            <a:r>
              <a:rPr lang="he-IL" sz="2000" dirty="0"/>
              <a:t>שימושי, כשנרצה להגדיר בקובץ אחד אופציות למתודות שמתכנת אחר יוכל לבחור אם לממש או לא בקובץ השני</a:t>
            </a:r>
          </a:p>
          <a:p>
            <a:r>
              <a:rPr lang="he-IL" sz="2000" dirty="0"/>
              <a:t>אם לא ממשים בחלק השני, לא קורה כלום, הקריאה למתודה תתבטל בזמן קומפילציה</a:t>
            </a:r>
          </a:p>
          <a:p>
            <a:r>
              <a:rPr lang="en-US" sz="2000" dirty="0"/>
              <a:t>Partial method:</a:t>
            </a:r>
            <a:endParaRPr lang="he-IL" sz="2000" dirty="0"/>
          </a:p>
          <a:p>
            <a:pPr lvl="1"/>
            <a:r>
              <a:rPr lang="he-IL" sz="1800" dirty="0"/>
              <a:t>חייבת להיות שייכת ל </a:t>
            </a:r>
            <a:r>
              <a:rPr lang="en-US" sz="1800" dirty="0"/>
              <a:t>partial class</a:t>
            </a:r>
          </a:p>
          <a:p>
            <a:pPr lvl="1"/>
            <a:r>
              <a:rPr lang="he-IL" sz="1800" dirty="0"/>
              <a:t>יכולה להחזיר רק </a:t>
            </a:r>
            <a:r>
              <a:rPr lang="en-US" sz="1800" dirty="0"/>
              <a:t>void</a:t>
            </a:r>
          </a:p>
          <a:p>
            <a:pPr lvl="1"/>
            <a:r>
              <a:rPr lang="he-IL" sz="1800" dirty="0"/>
              <a:t>לא יכולה להיות סטטית</a:t>
            </a:r>
          </a:p>
          <a:p>
            <a:pPr lvl="1"/>
            <a:r>
              <a:rPr lang="he-IL" sz="1800" dirty="0"/>
              <a:t>אין לה הרשאת גישה. היא תמיד פרטית בלבד</a:t>
            </a:r>
          </a:p>
          <a:p>
            <a:pPr lvl="1"/>
            <a:r>
              <a:rPr lang="he-IL" sz="1800" dirty="0"/>
              <a:t>לא ניתן להגדיר ב2 החלקים מימוש</a:t>
            </a:r>
          </a:p>
          <a:p>
            <a:pPr lvl="1" algn="l" rtl="0"/>
            <a:endParaRPr lang="he-IL" sz="2000" dirty="0">
              <a:solidFill>
                <a:schemeClr val="tx1"/>
              </a:solidFill>
            </a:endParaRPr>
          </a:p>
          <a:p>
            <a:pPr lvl="1"/>
            <a:endParaRPr lang="he-IL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1880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0842" y="59032"/>
            <a:ext cx="7239000" cy="698336"/>
          </a:xfrm>
        </p:spPr>
        <p:txBody>
          <a:bodyPr/>
          <a:lstStyle/>
          <a:p>
            <a:pPr algn="ctr"/>
            <a:r>
              <a:rPr lang="en-US" dirty="0"/>
              <a:t>partial METHOD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79512" y="776488"/>
            <a:ext cx="7931224" cy="5892872"/>
          </a:xfrm>
        </p:spPr>
        <p:txBody>
          <a:bodyPr>
            <a:noAutofit/>
          </a:bodyPr>
          <a:lstStyle/>
          <a:p>
            <a:r>
              <a:rPr lang="he-IL" sz="1800" dirty="0"/>
              <a:t>דוגמא:</a:t>
            </a:r>
          </a:p>
          <a:p>
            <a:pPr marL="0" indent="0">
              <a:buNone/>
            </a:pPr>
            <a:r>
              <a:rPr lang="he-IL" sz="1800" dirty="0"/>
              <a:t>בקובץ </a:t>
            </a:r>
            <a:r>
              <a:rPr lang="en-US" sz="1800" dirty="0" err="1"/>
              <a:t>A.cs</a:t>
            </a:r>
            <a:r>
              <a:rPr lang="he-IL" sz="1800" dirty="0"/>
              <a:t>:</a:t>
            </a:r>
          </a:p>
          <a:p>
            <a:pPr marL="0" lvl="1" indent="0" algn="l" rtl="0"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sz="1600" dirty="0">
                <a:solidFill>
                  <a:schemeClr val="tx1"/>
                </a:solidFill>
              </a:rPr>
              <a:t>public </a:t>
            </a:r>
            <a:r>
              <a:rPr lang="en-US" sz="1600" b="1" dirty="0">
                <a:solidFill>
                  <a:schemeClr val="tx1"/>
                </a:solidFill>
              </a:rPr>
              <a:t>partial</a:t>
            </a:r>
            <a:r>
              <a:rPr lang="en-US" sz="1600" dirty="0">
                <a:solidFill>
                  <a:schemeClr val="tx1"/>
                </a:solidFill>
              </a:rPr>
              <a:t> class </a:t>
            </a:r>
            <a:r>
              <a:rPr lang="en-US" sz="1600" b="1" dirty="0" err="1">
                <a:solidFill>
                  <a:schemeClr val="tx1"/>
                </a:solidFill>
              </a:rPr>
              <a:t>MyClass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marL="0" lvl="1" indent="0" algn="l" rtl="0"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sz="1600" dirty="0">
                <a:solidFill>
                  <a:schemeClr val="tx1"/>
                </a:solidFill>
              </a:rPr>
              <a:t>{ </a:t>
            </a:r>
          </a:p>
          <a:p>
            <a:pPr marL="237744" lvl="2" indent="0" algn="l" rtl="0"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sz="1600" b="1" dirty="0">
                <a:solidFill>
                  <a:schemeClr val="tx1"/>
                </a:solidFill>
              </a:rPr>
              <a:t>partial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void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f1</a:t>
            </a:r>
            <a:r>
              <a:rPr lang="en-US" sz="1600" dirty="0">
                <a:solidFill>
                  <a:schemeClr val="tx1"/>
                </a:solidFill>
              </a:rPr>
              <a:t>();  //</a:t>
            </a:r>
            <a:r>
              <a:rPr lang="he-IL" sz="1600" dirty="0">
                <a:solidFill>
                  <a:schemeClr val="tx1"/>
                </a:solidFill>
              </a:rPr>
              <a:t>הצהרה</a:t>
            </a:r>
            <a:endParaRPr lang="en-US" sz="1600" dirty="0">
              <a:solidFill>
                <a:schemeClr val="tx1"/>
              </a:solidFill>
            </a:endParaRPr>
          </a:p>
          <a:p>
            <a:pPr marL="237744" lvl="2" indent="0" algn="l" rtl="0"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sz="1600" dirty="0">
                <a:solidFill>
                  <a:schemeClr val="tx1"/>
                </a:solidFill>
              </a:rPr>
              <a:t>public </a:t>
            </a:r>
            <a:r>
              <a:rPr lang="en-US" sz="1600" dirty="0" err="1">
                <a:solidFill>
                  <a:schemeClr val="tx1"/>
                </a:solidFill>
              </a:rPr>
              <a:t>MyClass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pPr marL="237744" lvl="2" indent="0" algn="l" rtl="0"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sz="1600" dirty="0">
                <a:solidFill>
                  <a:schemeClr val="tx1"/>
                </a:solidFill>
              </a:rPr>
              <a:t>	{ </a:t>
            </a:r>
            <a:r>
              <a:rPr lang="en-US" sz="1600" b="1" dirty="0">
                <a:solidFill>
                  <a:schemeClr val="tx1"/>
                </a:solidFill>
              </a:rPr>
              <a:t>f1</a:t>
            </a:r>
            <a:r>
              <a:rPr lang="en-US" sz="1600" dirty="0">
                <a:solidFill>
                  <a:schemeClr val="tx1"/>
                </a:solidFill>
              </a:rPr>
              <a:t>(); }</a:t>
            </a:r>
          </a:p>
          <a:p>
            <a:pPr marL="0" lvl="1" indent="0" algn="l" rtl="0"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sz="1600" dirty="0">
                <a:solidFill>
                  <a:schemeClr val="tx1"/>
                </a:solidFill>
              </a:rPr>
              <a:t>}</a:t>
            </a:r>
            <a:endParaRPr lang="he-IL" sz="1800" dirty="0"/>
          </a:p>
          <a:p>
            <a:pPr marL="0" indent="0">
              <a:buNone/>
            </a:pPr>
            <a:r>
              <a:rPr lang="he-IL" sz="1800" dirty="0"/>
              <a:t>ובקובץ </a:t>
            </a:r>
            <a:r>
              <a:rPr lang="en-US" sz="1800" dirty="0" err="1"/>
              <a:t>B.cs</a:t>
            </a:r>
            <a:r>
              <a:rPr lang="he-IL" sz="1800" dirty="0"/>
              <a:t>:</a:t>
            </a:r>
          </a:p>
          <a:p>
            <a:pPr marL="0" lvl="1" indent="0" algn="l" rtl="0"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sz="1600" dirty="0">
                <a:solidFill>
                  <a:schemeClr val="tx1"/>
                </a:solidFill>
              </a:rPr>
              <a:t>public </a:t>
            </a:r>
            <a:r>
              <a:rPr lang="en-US" sz="1600" b="1" dirty="0">
                <a:solidFill>
                  <a:schemeClr val="tx1"/>
                </a:solidFill>
              </a:rPr>
              <a:t>partial</a:t>
            </a:r>
            <a:r>
              <a:rPr lang="en-US" sz="1600" dirty="0">
                <a:solidFill>
                  <a:schemeClr val="tx1"/>
                </a:solidFill>
              </a:rPr>
              <a:t> class </a:t>
            </a:r>
            <a:r>
              <a:rPr lang="en-US" sz="1600" b="1" dirty="0" err="1">
                <a:solidFill>
                  <a:schemeClr val="tx1"/>
                </a:solidFill>
              </a:rPr>
              <a:t>MyClass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marL="0" lvl="1" indent="0" algn="l" rtl="0"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sz="1600" dirty="0">
                <a:solidFill>
                  <a:schemeClr val="tx1"/>
                </a:solidFill>
              </a:rPr>
              <a:t>{ </a:t>
            </a:r>
          </a:p>
          <a:p>
            <a:pPr marL="237744" lvl="2" indent="0" algn="l" rtl="0"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sz="1600" b="1" dirty="0"/>
              <a:t>partial</a:t>
            </a:r>
            <a:r>
              <a:rPr lang="en-US" sz="1600" dirty="0"/>
              <a:t> </a:t>
            </a:r>
            <a:r>
              <a:rPr lang="en-US" sz="1600" b="1" dirty="0"/>
              <a:t>void</a:t>
            </a:r>
            <a:r>
              <a:rPr lang="en-US" sz="1600" dirty="0"/>
              <a:t> </a:t>
            </a:r>
            <a:r>
              <a:rPr lang="en-US" sz="1600" b="1" dirty="0"/>
              <a:t>f1</a:t>
            </a:r>
            <a:r>
              <a:rPr lang="en-US" sz="1600" dirty="0"/>
              <a:t>() //</a:t>
            </a:r>
            <a:r>
              <a:rPr lang="he-IL" sz="1600" dirty="0"/>
              <a:t>מימוש</a:t>
            </a:r>
            <a:endParaRPr lang="en-US" sz="1600" dirty="0"/>
          </a:p>
          <a:p>
            <a:pPr marL="237744" lvl="2" indent="0" algn="l" rtl="0"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sz="1600" dirty="0"/>
              <a:t>{</a:t>
            </a:r>
          </a:p>
          <a:p>
            <a:pPr marL="237744" lvl="2" indent="0" algn="l" rtl="0"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sz="1600" dirty="0" err="1"/>
              <a:t>cw</a:t>
            </a:r>
            <a:r>
              <a:rPr lang="en-US" sz="1600" dirty="0"/>
              <a:t> …</a:t>
            </a:r>
          </a:p>
          <a:p>
            <a:pPr marL="237744" lvl="2" indent="0" algn="l" rtl="0"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sz="1600" dirty="0"/>
              <a:t>};</a:t>
            </a:r>
          </a:p>
          <a:p>
            <a:pPr marL="237744" lvl="2" indent="0" algn="l" rtl="0"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endParaRPr lang="en-US" sz="1600" dirty="0"/>
          </a:p>
          <a:p>
            <a:pPr marL="237744" lvl="2" indent="0" algn="l" rtl="0"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sz="1600" dirty="0"/>
              <a:t> }</a:t>
            </a:r>
          </a:p>
          <a:p>
            <a:pPr marL="237744" lvl="2" indent="0" algn="l" rtl="0"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endParaRPr lang="he-IL" sz="1800" dirty="0"/>
          </a:p>
          <a:p>
            <a:pPr marL="237744" lvl="2" indent="0" algn="l" rtl="0"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endParaRPr lang="en-US" sz="1600" dirty="0"/>
          </a:p>
          <a:p>
            <a:pPr marL="237744" lvl="2" indent="0" algn="l" rtl="0"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23</a:t>
            </a:fld>
            <a:endParaRPr lang="he-IL"/>
          </a:p>
        </p:txBody>
      </p:sp>
      <p:sp>
        <p:nvSpPr>
          <p:cNvPr id="4" name="TextBox 3"/>
          <p:cNvSpPr txBox="1"/>
          <p:nvPr/>
        </p:nvSpPr>
        <p:spPr>
          <a:xfrm>
            <a:off x="3563888" y="4531671"/>
            <a:ext cx="4464496" cy="203132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Static void main()</a:t>
            </a:r>
          </a:p>
          <a:p>
            <a:pPr algn="l" rtl="0"/>
            <a:r>
              <a:rPr lang="en-US" dirty="0"/>
              <a:t>{</a:t>
            </a:r>
          </a:p>
          <a:p>
            <a:pPr algn="l" rtl="0"/>
            <a:r>
              <a:rPr lang="en-US" dirty="0" err="1"/>
              <a:t>MyClass</a:t>
            </a:r>
            <a:r>
              <a:rPr lang="en-US" dirty="0"/>
              <a:t> m = new </a:t>
            </a:r>
            <a:r>
              <a:rPr lang="en-US" dirty="0" err="1"/>
              <a:t>MyClass</a:t>
            </a:r>
            <a:r>
              <a:rPr lang="en-US" dirty="0"/>
              <a:t>();</a:t>
            </a:r>
          </a:p>
          <a:p>
            <a:pPr algn="l" rtl="0"/>
            <a:r>
              <a:rPr lang="en-US" dirty="0"/>
              <a:t>}</a:t>
            </a:r>
          </a:p>
          <a:p>
            <a:pPr algn="l" rtl="0"/>
            <a:endParaRPr lang="en-US" dirty="0"/>
          </a:p>
          <a:p>
            <a:pPr algn="r"/>
            <a:r>
              <a:rPr lang="he-IL" dirty="0"/>
              <a:t>הבנאי יקרא למתודה </a:t>
            </a:r>
            <a:r>
              <a:rPr lang="en-US" dirty="0"/>
              <a:t>f1()</a:t>
            </a:r>
            <a:r>
              <a:rPr lang="he-IL" dirty="0"/>
              <a:t> ובמידה ולא היה מימוש פשוט לא היה קורא לה</a:t>
            </a:r>
          </a:p>
        </p:txBody>
      </p:sp>
    </p:spTree>
    <p:extLst>
      <p:ext uri="{BB962C8B-B14F-4D97-AF65-F5344CB8AC3E}">
        <p14:creationId xmlns:p14="http://schemas.microsoft.com/office/powerpoint/2010/main" val="4093049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e-IL" sz="6000" dirty="0"/>
              <a:t>מנגנון חריגות</a:t>
            </a:r>
          </a:p>
        </p:txBody>
      </p:sp>
      <p:sp>
        <p:nvSpPr>
          <p:cNvPr id="5" name="כותרת משנה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Try, Catch, Finally, Exception</a:t>
            </a:r>
            <a:endParaRPr lang="he-IL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24</a:t>
            </a:fld>
            <a:endParaRPr lang="he-IL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9597F210-6A29-4774-802D-2C060C405EC2}"/>
              </a:ext>
            </a:extLst>
          </p:cNvPr>
          <p:cNvSpPr/>
          <p:nvPr/>
        </p:nvSpPr>
        <p:spPr>
          <a:xfrm>
            <a:off x="6554404" y="4797238"/>
            <a:ext cx="1620648" cy="648072"/>
          </a:xfrm>
          <a:prstGeom prst="cloudCallout">
            <a:avLst>
              <a:gd name="adj1" fmla="val -69276"/>
              <a:gd name="adj2" fmla="val -11422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400" b="1" dirty="0"/>
              <a:t>לימוד עצמי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87110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44818" y="116632"/>
            <a:ext cx="7698521" cy="770344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מנגנון החריגות </a:t>
            </a:r>
            <a:r>
              <a:rPr lang="en-US" dirty="0"/>
              <a:t>Try CATCH</a:t>
            </a:r>
            <a:br>
              <a:rPr lang="he-IL" dirty="0"/>
            </a:br>
            <a:r>
              <a:rPr lang="he-IL" sz="2000" dirty="0"/>
              <a:t>(נלקח מ: </a:t>
            </a:r>
            <a:r>
              <a:rPr lang="en-US" sz="2000" dirty="0"/>
              <a:t>http://webmaster.org.il/articles/dotnet-exceptions</a:t>
            </a:r>
            <a:r>
              <a:rPr lang="he-IL" sz="2000" dirty="0"/>
              <a:t>)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4815" y="907342"/>
            <a:ext cx="8108524" cy="5897872"/>
          </a:xfrm>
        </p:spPr>
        <p:txBody>
          <a:bodyPr>
            <a:noAutofit/>
          </a:bodyPr>
          <a:lstStyle/>
          <a:p>
            <a:r>
              <a:rPr lang="he-IL" sz="1600" dirty="0"/>
              <a:t>מנגנון החריגות דומה ל</a:t>
            </a:r>
            <a:r>
              <a:rPr lang="en-US" sz="1600" dirty="0"/>
              <a:t>C</a:t>
            </a:r>
            <a:r>
              <a:rPr lang="he-IL" sz="1600" dirty="0"/>
              <a:t>++ אך גם קצת שונה וכולל 2 בלוקים עיקריים:</a:t>
            </a:r>
            <a:endParaRPr lang="en-US" sz="1600" dirty="0"/>
          </a:p>
          <a:p>
            <a:pPr marL="484632" lvl="2" fontAlgn="base">
              <a:lnSpc>
                <a:spcPct val="107000"/>
              </a:lnSpc>
              <a:spcBef>
                <a:spcPts val="0"/>
              </a:spcBef>
              <a:spcAft>
                <a:spcPts val="1500"/>
              </a:spcAft>
            </a:pPr>
            <a:r>
              <a:rPr lang="en-US" sz="1800" b="1" dirty="0"/>
              <a:t>try</a:t>
            </a:r>
            <a:r>
              <a:rPr lang="he-IL" sz="1800" dirty="0"/>
              <a:t> בלוק בו נכתוב את הקוד שעלול לזרוק חריגה</a:t>
            </a:r>
          </a:p>
          <a:p>
            <a:pPr marL="484632" lvl="2" fontAlgn="base">
              <a:lnSpc>
                <a:spcPct val="107000"/>
              </a:lnSpc>
              <a:spcBef>
                <a:spcPts val="0"/>
              </a:spcBef>
              <a:spcAft>
                <a:spcPts val="1500"/>
              </a:spcAft>
            </a:pPr>
            <a:r>
              <a:rPr lang="en-US" sz="1800" b="1" dirty="0"/>
              <a:t>catch</a:t>
            </a:r>
            <a:r>
              <a:rPr lang="he-IL" sz="1800" dirty="0"/>
              <a:t> בלוק לתפיסת השגיאה וטיפול בה</a:t>
            </a:r>
            <a:endParaRPr lang="en-US" sz="1800" dirty="0"/>
          </a:p>
          <a:p>
            <a:pPr marL="0" fontAlgn="base">
              <a:lnSpc>
                <a:spcPct val="107000"/>
              </a:lnSpc>
              <a:spcBef>
                <a:spcPts val="0"/>
              </a:spcBef>
              <a:spcAft>
                <a:spcPts val="1500"/>
              </a:spcAft>
            </a:pPr>
            <a:r>
              <a:rPr lang="he-IL" sz="1600" dirty="0"/>
              <a:t>בדוגמא הבאה נטפל בשגיאה העלולה להיגרם במקרה והמשתמש הזין ערך שאינו מספרי</a:t>
            </a:r>
            <a:r>
              <a:rPr lang="en-US" sz="1600" dirty="0"/>
              <a:t>:</a:t>
            </a:r>
          </a:p>
          <a:p>
            <a:pPr marL="0" marR="0" indent="0" algn="l" rtl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4C4C4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try</a:t>
            </a:r>
            <a:br>
              <a:rPr lang="en-US" sz="14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     {</a:t>
            </a:r>
            <a:br>
              <a:rPr lang="en-US" sz="14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       </a:t>
            </a:r>
            <a:r>
              <a:rPr lang="en-US" sz="1400" dirty="0" err="1">
                <a:solidFill>
                  <a:srgbClr val="2B91A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Console</a:t>
            </a:r>
            <a:r>
              <a:rPr lang="en-US" sz="1400" dirty="0" err="1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.Write</a:t>
            </a:r>
            <a:r>
              <a:rPr lang="en-US" sz="14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"Enter number:"</a:t>
            </a:r>
            <a:r>
              <a:rPr lang="en-US" sz="14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);</a:t>
            </a:r>
            <a:br>
              <a:rPr lang="en-US" sz="14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       </a:t>
            </a:r>
            <a:r>
              <a:rPr lang="en-US" sz="1400" dirty="0" err="1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int</a:t>
            </a:r>
            <a:r>
              <a:rPr lang="en-US" sz="14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num</a:t>
            </a:r>
            <a:r>
              <a:rPr lang="en-US" sz="14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int</a:t>
            </a:r>
            <a:r>
              <a:rPr lang="en-US" sz="1400" dirty="0" err="1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.Parse</a:t>
            </a:r>
            <a:r>
              <a:rPr lang="en-US" sz="14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Console</a:t>
            </a:r>
            <a:r>
              <a:rPr lang="en-US" sz="1400" dirty="0" err="1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.ReadLine</a:t>
            </a:r>
            <a:r>
              <a:rPr lang="en-US" sz="14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());</a:t>
            </a:r>
            <a:br>
              <a:rPr lang="en-US" sz="14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       </a:t>
            </a:r>
            <a:r>
              <a:rPr lang="en-US" sz="1400" dirty="0" err="1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num</a:t>
            </a:r>
            <a:r>
              <a:rPr lang="en-US" sz="14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</a:t>
            </a:r>
            <a:r>
              <a:rPr lang="en-US" sz="1400" dirty="0" err="1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num</a:t>
            </a:r>
            <a:r>
              <a:rPr lang="en-US" sz="14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+ 5;</a:t>
            </a:r>
            <a:br>
              <a:rPr lang="en-US" sz="14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       </a:t>
            </a:r>
            <a:r>
              <a:rPr lang="en-US" sz="1400" dirty="0" err="1">
                <a:solidFill>
                  <a:srgbClr val="2B91A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Console</a:t>
            </a:r>
            <a:r>
              <a:rPr lang="en-US" sz="1400" dirty="0" err="1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.WriteLine</a:t>
            </a:r>
            <a:r>
              <a:rPr lang="en-US" sz="14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US" sz="1400" dirty="0" err="1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num</a:t>
            </a:r>
            <a:r>
              <a:rPr lang="en-US" sz="14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);</a:t>
            </a:r>
            <a:br>
              <a:rPr lang="en-US" sz="14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     }</a:t>
            </a:r>
            <a:br>
              <a:rPr lang="en-US" sz="14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    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catch</a:t>
            </a:r>
            <a:br>
              <a:rPr lang="en-US" sz="14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     {</a:t>
            </a:r>
            <a:br>
              <a:rPr lang="en-US" sz="14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       </a:t>
            </a:r>
            <a:r>
              <a:rPr lang="en-US" sz="1400" dirty="0" err="1">
                <a:solidFill>
                  <a:srgbClr val="2B91A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Console</a:t>
            </a:r>
            <a:r>
              <a:rPr lang="en-US" sz="1400" dirty="0" err="1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.WriteLine</a:t>
            </a:r>
            <a:r>
              <a:rPr lang="en-US" sz="14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"Error"</a:t>
            </a:r>
            <a:r>
              <a:rPr lang="en-US" sz="14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);</a:t>
            </a:r>
            <a:br>
              <a:rPr lang="en-US" sz="14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    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fontAlgn="base">
              <a:lnSpc>
                <a:spcPct val="107000"/>
              </a:lnSpc>
              <a:spcBef>
                <a:spcPts val="0"/>
              </a:spcBef>
              <a:spcAft>
                <a:spcPts val="1500"/>
              </a:spcAft>
            </a:pPr>
            <a:r>
              <a:rPr lang="he-IL" sz="1600" dirty="0"/>
              <a:t>נקודות חשובות לגבי מנגנון תפיסת השגיאות</a:t>
            </a:r>
            <a:r>
              <a:rPr lang="en-US" sz="1600" dirty="0"/>
              <a:t>:</a:t>
            </a:r>
            <a:endParaRPr lang="he-IL" sz="1600" dirty="0"/>
          </a:p>
          <a:p>
            <a:pPr marL="246888" lvl="1" fontAlgn="base">
              <a:lnSpc>
                <a:spcPct val="107000"/>
              </a:lnSpc>
              <a:spcBef>
                <a:spcPts val="0"/>
              </a:spcBef>
              <a:spcAft>
                <a:spcPts val="1500"/>
              </a:spcAft>
            </a:pPr>
            <a:r>
              <a:rPr lang="he-IL" sz="1300" dirty="0">
                <a:solidFill>
                  <a:schemeClr val="tx1"/>
                </a:solidFill>
              </a:rPr>
              <a:t>כאשר תגרם שגיאה בבלוק ה</a:t>
            </a:r>
            <a:r>
              <a:rPr lang="en-US" sz="1300" dirty="0">
                <a:solidFill>
                  <a:schemeClr val="tx1"/>
                </a:solidFill>
              </a:rPr>
              <a:t>try  </a:t>
            </a:r>
            <a:r>
              <a:rPr lang="he-IL" sz="1300" dirty="0">
                <a:solidFill>
                  <a:schemeClr val="tx1"/>
                </a:solidFill>
              </a:rPr>
              <a:t> התוכנית מיד תעבור לבלוק ה</a:t>
            </a:r>
            <a:r>
              <a:rPr lang="en-US" sz="1300" dirty="0">
                <a:solidFill>
                  <a:schemeClr val="tx1"/>
                </a:solidFill>
              </a:rPr>
              <a:t> catch </a:t>
            </a:r>
            <a:r>
              <a:rPr lang="he-IL" sz="1300" dirty="0">
                <a:solidFill>
                  <a:schemeClr val="tx1"/>
                </a:solidFill>
              </a:rPr>
              <a:t>ולא תמשיך את בלוק ה</a:t>
            </a:r>
            <a:r>
              <a:rPr lang="en-US" sz="1300" dirty="0">
                <a:solidFill>
                  <a:schemeClr val="tx1"/>
                </a:solidFill>
              </a:rPr>
              <a:t>try</a:t>
            </a:r>
            <a:endParaRPr lang="en-US" sz="1300" dirty="0"/>
          </a:p>
          <a:p>
            <a:pPr marL="246888" lvl="1" fontAlgn="base">
              <a:lnSpc>
                <a:spcPct val="107000"/>
              </a:lnSpc>
              <a:spcBef>
                <a:spcPts val="0"/>
              </a:spcBef>
              <a:spcAft>
                <a:spcPts val="1500"/>
              </a:spcAft>
            </a:pPr>
            <a:r>
              <a:rPr lang="he-IL" sz="1300" dirty="0">
                <a:solidFill>
                  <a:schemeClr val="tx1"/>
                </a:solidFill>
              </a:rPr>
              <a:t>בלוק ה</a:t>
            </a:r>
            <a:r>
              <a:rPr lang="en-US" sz="1300" dirty="0">
                <a:solidFill>
                  <a:schemeClr val="tx1"/>
                </a:solidFill>
              </a:rPr>
              <a:t> catch </a:t>
            </a:r>
            <a:r>
              <a:rPr lang="he-IL" sz="1300" dirty="0">
                <a:solidFill>
                  <a:schemeClr val="tx1"/>
                </a:solidFill>
              </a:rPr>
              <a:t>יופעל רק במידה ואכן תהיה חריגה</a:t>
            </a:r>
          </a:p>
          <a:p>
            <a:pPr marL="246888" lvl="1" fontAlgn="base">
              <a:lnSpc>
                <a:spcPct val="107000"/>
              </a:lnSpc>
              <a:spcBef>
                <a:spcPts val="0"/>
              </a:spcBef>
              <a:spcAft>
                <a:spcPts val="1500"/>
              </a:spcAft>
            </a:pPr>
            <a:r>
              <a:rPr lang="he-IL" sz="1300" dirty="0">
                <a:solidFill>
                  <a:schemeClr val="tx1"/>
                </a:solidFill>
              </a:rPr>
              <a:t>בשימוש במנגנון, בין אם תהיה שגיאה ובין אם לא התוכנית תמשיך אח"כ לקוד המופיע לאחר בלוק ה</a:t>
            </a:r>
            <a:r>
              <a:rPr lang="en-US" sz="1300" dirty="0">
                <a:solidFill>
                  <a:schemeClr val="tx1"/>
                </a:solidFill>
              </a:rPr>
              <a:t> catch</a:t>
            </a:r>
          </a:p>
          <a:p>
            <a:endParaRPr lang="he-IL" sz="1600" dirty="0"/>
          </a:p>
          <a:p>
            <a:endParaRPr lang="he-IL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25</a:t>
            </a:fld>
            <a:endParaRPr lang="he-IL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695F501F-D10F-417A-ADCD-436463A11D55}"/>
              </a:ext>
            </a:extLst>
          </p:cNvPr>
          <p:cNvSpPr/>
          <p:nvPr/>
        </p:nvSpPr>
        <p:spPr>
          <a:xfrm>
            <a:off x="7333015" y="3104964"/>
            <a:ext cx="1620648" cy="648072"/>
          </a:xfrm>
          <a:prstGeom prst="cloudCallout">
            <a:avLst>
              <a:gd name="adj1" fmla="val -82384"/>
              <a:gd name="adj2" fmla="val 8672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400" b="1" dirty="0"/>
              <a:t>לימוד עצמי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38273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44818" y="116632"/>
            <a:ext cx="7698521" cy="770344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מנגנון החריגות – המחלקה </a:t>
            </a:r>
            <a:r>
              <a:rPr lang="en-US" dirty="0"/>
              <a:t>EXCEPTION</a:t>
            </a:r>
            <a:r>
              <a:rPr lang="he-IL" dirty="0"/>
              <a:t> </a:t>
            </a:r>
            <a:br>
              <a:rPr lang="he-IL" dirty="0"/>
            </a:br>
            <a:r>
              <a:rPr lang="he-IL" sz="2000" dirty="0"/>
              <a:t>(נלקח מ: </a:t>
            </a:r>
            <a:r>
              <a:rPr lang="en-US" sz="2000" dirty="0"/>
              <a:t>http://webmaster.org.il/articles/dotnet-exceptions</a:t>
            </a:r>
            <a:r>
              <a:rPr lang="he-IL" sz="2000" dirty="0"/>
              <a:t>)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79512" y="1052736"/>
            <a:ext cx="7891819" cy="5113946"/>
          </a:xfrm>
        </p:spPr>
        <p:txBody>
          <a:bodyPr>
            <a:noAutofit/>
          </a:bodyPr>
          <a:lstStyle/>
          <a:p>
            <a:pPr fontAlgn="base"/>
            <a:r>
              <a:rPr lang="he-IL" sz="1800" dirty="0"/>
              <a:t>מחלקה זו מייצגת חריגה ומכילה מידע לגבי החריגה שהתעוררה. אחד המאפיינים החשובים במחלקה זו הוא</a:t>
            </a:r>
            <a:r>
              <a:rPr lang="en-US" sz="1800" dirty="0"/>
              <a:t> Message </a:t>
            </a:r>
            <a:r>
              <a:rPr lang="he-IL" sz="1800" dirty="0"/>
              <a:t>אשר מכיל את הודעת השגיאה כפי שכתב אותה זורק השגיאה</a:t>
            </a:r>
            <a:r>
              <a:rPr lang="en-US" sz="1800" dirty="0"/>
              <a:t>.</a:t>
            </a:r>
          </a:p>
          <a:p>
            <a:pPr fontAlgn="base"/>
            <a:r>
              <a:rPr lang="he-IL" sz="1800" dirty="0"/>
              <a:t>למחלקה זו המון מחלקות נגזרות (יורשות) אשר כל אחת מהן מייצגת חריגה מסויימת. דוגמא לכמה נפוצות</a:t>
            </a:r>
            <a:r>
              <a:rPr lang="en-US" sz="1800" dirty="0"/>
              <a:t>:</a:t>
            </a:r>
          </a:p>
          <a:p>
            <a:pPr lvl="1" fontAlgn="base"/>
            <a:r>
              <a:rPr lang="en-US" sz="1800" dirty="0" err="1"/>
              <a:t>DivideByZeroException</a:t>
            </a:r>
            <a:r>
              <a:rPr lang="en-US" sz="1800" dirty="0"/>
              <a:t> </a:t>
            </a:r>
            <a:r>
              <a:rPr lang="he-IL" sz="1800" dirty="0"/>
              <a:t> מתעורר בחלוקת מספר כלשהו ב- 0</a:t>
            </a:r>
            <a:endParaRPr lang="en-US" sz="1800" dirty="0"/>
          </a:p>
          <a:p>
            <a:pPr lvl="1" fontAlgn="base"/>
            <a:r>
              <a:rPr lang="en-US" sz="1800" dirty="0" err="1"/>
              <a:t>IndexOutOfRangeException</a:t>
            </a:r>
            <a:r>
              <a:rPr lang="en-US" sz="1800" dirty="0"/>
              <a:t> </a:t>
            </a:r>
            <a:r>
              <a:rPr lang="he-IL" sz="1800" dirty="0"/>
              <a:t> חריגה באינדקס מערך</a:t>
            </a:r>
            <a:endParaRPr lang="en-US" sz="1800" dirty="0"/>
          </a:p>
          <a:p>
            <a:pPr lvl="1" fontAlgn="base"/>
            <a:r>
              <a:rPr lang="en-US" sz="1800" dirty="0"/>
              <a:t> </a:t>
            </a:r>
            <a:r>
              <a:rPr lang="en-US" sz="1800" dirty="0" err="1"/>
              <a:t>FormatException</a:t>
            </a:r>
            <a:r>
              <a:rPr lang="en-US" sz="1800" dirty="0"/>
              <a:t> </a:t>
            </a:r>
            <a:r>
              <a:rPr lang="he-IL" sz="1800" dirty="0"/>
              <a:t>חריגה בפורמט (סוג) המידע</a:t>
            </a:r>
            <a:endParaRPr lang="en-US" sz="1800" dirty="0"/>
          </a:p>
          <a:p>
            <a:pPr lvl="1" fontAlgn="base"/>
            <a:r>
              <a:rPr lang="en-US" sz="1800" dirty="0"/>
              <a:t> </a:t>
            </a:r>
            <a:r>
              <a:rPr lang="en-US" sz="1800" dirty="0" err="1"/>
              <a:t>ArgumentException</a:t>
            </a:r>
            <a:r>
              <a:rPr lang="he-IL" sz="1800" dirty="0"/>
              <a:t>פרמטר לא נכון שהועבר למתודה</a:t>
            </a:r>
            <a:endParaRPr lang="en-US" sz="1800" dirty="0"/>
          </a:p>
          <a:p>
            <a:pPr fontAlgn="base"/>
            <a:r>
              <a:rPr lang="he-IL" sz="1800" dirty="0"/>
              <a:t>כאשר נתפוס חריגה נוכל לבקש לתפוס רק חריגה מסוג מסוים או לתפוס מספר סוגי חריגות ולכל סוג חריגה נבצע טיפול אחר.</a:t>
            </a:r>
          </a:p>
          <a:p>
            <a:pPr fontAlgn="base"/>
            <a:r>
              <a:rPr lang="he-IL" sz="1800" dirty="0">
                <a:solidFill>
                  <a:srgbClr val="FF0000"/>
                </a:solidFill>
              </a:rPr>
              <a:t>אם נתפוס את החריגה הכללית</a:t>
            </a:r>
            <a:r>
              <a:rPr lang="en-US" sz="1800" dirty="0">
                <a:solidFill>
                  <a:srgbClr val="FF0000"/>
                </a:solidFill>
              </a:rPr>
              <a:t> - Exception </a:t>
            </a:r>
            <a:r>
              <a:rPr lang="he-IL" sz="1800" dirty="0">
                <a:solidFill>
                  <a:srgbClr val="FF0000"/>
                </a:solidFill>
              </a:rPr>
              <a:t>יתפסו כל סוגי החריגות ולכן נהוג תמיד להוסיף גם תפיסה של חריגה זו (בסוף) למקרה של שגיאה שלא ציפינו לה</a:t>
            </a:r>
            <a:r>
              <a:rPr lang="en-US" sz="1800" dirty="0">
                <a:solidFill>
                  <a:srgbClr val="FF0000"/>
                </a:solidFill>
              </a:rPr>
              <a:t>.</a:t>
            </a:r>
          </a:p>
          <a:p>
            <a:r>
              <a:rPr lang="he-IL" sz="1800" dirty="0"/>
              <a:t>לחיצה על </a:t>
            </a:r>
            <a:r>
              <a:rPr lang="en-US" sz="1800" dirty="0" err="1"/>
              <a:t>ctrl+Alt+E</a:t>
            </a:r>
            <a:r>
              <a:rPr lang="he-IL" sz="1800" dirty="0"/>
              <a:t> תפתח חלונית של הגדרות עבור החריגות הקיימות במערכת</a:t>
            </a:r>
          </a:p>
          <a:p>
            <a:pPr lvl="1"/>
            <a:r>
              <a:rPr lang="he-IL" sz="1800" dirty="0"/>
              <a:t>החריגות של דוט נט הן של ה </a:t>
            </a:r>
            <a:r>
              <a:rPr lang="en-US" sz="1800" dirty="0"/>
              <a:t>CLR</a:t>
            </a:r>
            <a:endParaRPr lang="he-IL" sz="1800" dirty="0"/>
          </a:p>
          <a:p>
            <a:pPr fontAlgn="base"/>
            <a:endParaRPr lang="he-IL" sz="1800" dirty="0">
              <a:solidFill>
                <a:srgbClr val="FF0000"/>
              </a:solidFill>
            </a:endParaRPr>
          </a:p>
          <a:p>
            <a:endParaRPr lang="he-IL" sz="1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6360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44818" y="116632"/>
            <a:ext cx="7698521" cy="770344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מנגנון החריגות – המחלקה </a:t>
            </a:r>
            <a:r>
              <a:rPr lang="en-US" dirty="0"/>
              <a:t>EXCEPTION</a:t>
            </a:r>
            <a:r>
              <a:rPr lang="he-IL" dirty="0"/>
              <a:t> </a:t>
            </a:r>
            <a:br>
              <a:rPr lang="he-IL" dirty="0"/>
            </a:br>
            <a:r>
              <a:rPr lang="he-IL" sz="2000" dirty="0"/>
              <a:t>(נלקח מ: </a:t>
            </a:r>
            <a:r>
              <a:rPr lang="en-US" sz="2000" dirty="0"/>
              <a:t>http://webmaster.org.il/articles/dotnet-exceptions</a:t>
            </a:r>
            <a:r>
              <a:rPr lang="he-IL" sz="2000" dirty="0"/>
              <a:t>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27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4818" y="980728"/>
            <a:ext cx="7590050" cy="5804120"/>
          </a:xfrm>
        </p:spPr>
        <p:txBody>
          <a:bodyPr>
            <a:noAutofit/>
          </a:bodyPr>
          <a:lstStyle/>
          <a:p>
            <a:pPr marL="0" marR="0" indent="0" algn="l" rtl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     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try</a:t>
            </a:r>
            <a:br>
              <a:rPr lang="en-US" sz="16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     {</a:t>
            </a:r>
            <a:br>
              <a:rPr lang="en-US" sz="16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       </a:t>
            </a:r>
            <a:r>
              <a:rPr lang="en-US" sz="1600" dirty="0" err="1">
                <a:solidFill>
                  <a:srgbClr val="2B91A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Console</a:t>
            </a:r>
            <a:r>
              <a:rPr lang="en-US" sz="1600" dirty="0" err="1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.Write</a:t>
            </a:r>
            <a:r>
              <a:rPr lang="en-US" sz="16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"Enter number:"</a:t>
            </a:r>
            <a:r>
              <a:rPr lang="en-US" sz="16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);</a:t>
            </a:r>
            <a:br>
              <a:rPr lang="en-US" sz="16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       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int</a:t>
            </a:r>
            <a:r>
              <a:rPr lang="en-US" sz="16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num = </a:t>
            </a:r>
            <a:r>
              <a:rPr lang="en-US" sz="1600" dirty="0" err="1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int</a:t>
            </a:r>
            <a:r>
              <a:rPr lang="en-US" sz="1600" dirty="0" err="1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.Parse</a:t>
            </a:r>
            <a:r>
              <a:rPr lang="en-US" sz="16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Console</a:t>
            </a:r>
            <a:r>
              <a:rPr lang="en-US" sz="1600" dirty="0" err="1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.ReadLine</a:t>
            </a:r>
            <a:r>
              <a:rPr lang="en-US" sz="16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());</a:t>
            </a:r>
            <a:br>
              <a:rPr lang="en-US" sz="16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       num = 10 / num;</a:t>
            </a:r>
            <a:br>
              <a:rPr lang="en-US" sz="16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       </a:t>
            </a:r>
            <a:r>
              <a:rPr lang="en-US" sz="1600" dirty="0" err="1">
                <a:solidFill>
                  <a:srgbClr val="2B91A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Console</a:t>
            </a:r>
            <a:r>
              <a:rPr lang="en-US" sz="1600" dirty="0" err="1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.WriteLine</a:t>
            </a:r>
            <a:r>
              <a:rPr lang="en-US" sz="16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(num);</a:t>
            </a:r>
            <a:br>
              <a:rPr lang="en-US" sz="16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     }</a:t>
            </a:r>
            <a:br>
              <a:rPr lang="en-US" sz="16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br>
              <a:rPr lang="en-US" sz="16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     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catch</a:t>
            </a:r>
            <a:r>
              <a:rPr lang="en-US" sz="16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</a:t>
            </a:r>
            <a:r>
              <a:rPr lang="en-US" sz="1600" dirty="0" err="1">
                <a:solidFill>
                  <a:srgbClr val="2B91A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FormatException</a:t>
            </a:r>
            <a:r>
              <a:rPr lang="en-US" sz="1600" dirty="0">
                <a:solidFill>
                  <a:srgbClr val="2B91A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</a:t>
            </a:r>
            <a:r>
              <a:rPr lang="en-US" sz="16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br>
              <a:rPr lang="en-US" sz="16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     {</a:t>
            </a:r>
            <a:br>
              <a:rPr lang="en-US" sz="16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       </a:t>
            </a:r>
            <a:r>
              <a:rPr lang="en-US" sz="1600" dirty="0" err="1">
                <a:solidFill>
                  <a:srgbClr val="2B91A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Console</a:t>
            </a:r>
            <a:r>
              <a:rPr lang="en-US" sz="1600" dirty="0" err="1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.WriteLine</a:t>
            </a:r>
            <a:r>
              <a:rPr lang="en-US" sz="16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"The value must be numeric"</a:t>
            </a:r>
            <a:r>
              <a:rPr lang="en-US" sz="16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);</a:t>
            </a:r>
            <a:br>
              <a:rPr lang="en-US" sz="16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     }</a:t>
            </a:r>
            <a:br>
              <a:rPr lang="en-US" sz="16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br>
              <a:rPr lang="en-US" sz="16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     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catch</a:t>
            </a:r>
            <a:r>
              <a:rPr lang="en-US" sz="16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</a:t>
            </a:r>
            <a:r>
              <a:rPr lang="en-US" sz="1600" dirty="0" err="1">
                <a:solidFill>
                  <a:srgbClr val="2B91A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DivideByZeroException</a:t>
            </a:r>
            <a:r>
              <a:rPr lang="en-US" sz="1600" dirty="0">
                <a:solidFill>
                  <a:srgbClr val="2B91A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</a:t>
            </a:r>
            <a:r>
              <a:rPr lang="en-US" sz="16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br>
              <a:rPr lang="en-US" sz="16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     {</a:t>
            </a:r>
            <a:br>
              <a:rPr lang="en-US" sz="16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       </a:t>
            </a:r>
            <a:r>
              <a:rPr lang="en-US" sz="1600" dirty="0" err="1">
                <a:solidFill>
                  <a:srgbClr val="2B91A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Console</a:t>
            </a:r>
            <a:r>
              <a:rPr lang="en-US" sz="1600" dirty="0" err="1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.WriteLine</a:t>
            </a:r>
            <a:r>
              <a:rPr lang="en-US" sz="16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"Can't divide by zero:"</a:t>
            </a:r>
            <a:r>
              <a:rPr lang="en-US" sz="16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);</a:t>
            </a:r>
            <a:br>
              <a:rPr lang="en-US" sz="16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     }</a:t>
            </a:r>
            <a:br>
              <a:rPr lang="en-US" sz="16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br>
              <a:rPr lang="en-US" sz="16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     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catch</a:t>
            </a:r>
            <a:r>
              <a:rPr lang="en-US" sz="16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</a:t>
            </a:r>
            <a:r>
              <a:rPr lang="en-US" sz="1600" dirty="0">
                <a:solidFill>
                  <a:srgbClr val="2B91A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Exception</a:t>
            </a:r>
            <a:r>
              <a:rPr lang="en-US" sz="16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ex)</a:t>
            </a:r>
            <a:br>
              <a:rPr lang="en-US" sz="16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     {</a:t>
            </a:r>
            <a:br>
              <a:rPr lang="en-US" sz="16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       </a:t>
            </a:r>
            <a:r>
              <a:rPr lang="en-US" sz="1600" dirty="0" err="1">
                <a:solidFill>
                  <a:srgbClr val="2B91A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Console</a:t>
            </a:r>
            <a:r>
              <a:rPr lang="en-US" sz="1600" dirty="0" err="1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.WriteLine</a:t>
            </a:r>
            <a:r>
              <a:rPr lang="en-US" sz="16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US" sz="1600" dirty="0" err="1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ex.Message</a:t>
            </a:r>
            <a:r>
              <a:rPr lang="en-US" sz="16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);</a:t>
            </a:r>
            <a:br>
              <a:rPr lang="en-US" sz="16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    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fontAlgn="base">
              <a:lnSpc>
                <a:spcPct val="107000"/>
              </a:lnSpc>
              <a:spcBef>
                <a:spcPts val="0"/>
              </a:spcBef>
              <a:spcAft>
                <a:spcPts val="1500"/>
              </a:spcAft>
            </a:pPr>
            <a:r>
              <a:rPr lang="he-IL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sz="1800" dirty="0"/>
          </a:p>
        </p:txBody>
      </p:sp>
      <p:sp>
        <p:nvSpPr>
          <p:cNvPr id="5" name="Rectangle 4"/>
          <p:cNvSpPr/>
          <p:nvPr/>
        </p:nvSpPr>
        <p:spPr>
          <a:xfrm>
            <a:off x="5148064" y="1156436"/>
            <a:ext cx="2886804" cy="5399812"/>
          </a:xfrm>
          <a:prstGeom prst="rect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spcAft>
                <a:spcPts val="1500"/>
              </a:spcAft>
            </a:pPr>
            <a:r>
              <a:rPr lang="he-IL" b="1" dirty="0"/>
              <a:t>בדוגמא הבאה</a:t>
            </a:r>
            <a:r>
              <a:rPr lang="en-US" b="1" dirty="0"/>
              <a:t>:</a:t>
            </a:r>
          </a:p>
          <a:p>
            <a:pPr marL="342900" marR="190500" lvl="0" indent="-342900" fontAlgn="base">
              <a:lnSpc>
                <a:spcPct val="107000"/>
              </a:lnSpc>
              <a:spcBef>
                <a:spcPts val="0"/>
              </a:spcBef>
              <a:spcAft>
                <a:spcPts val="225"/>
              </a:spcAft>
              <a:buSzPts val="1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he-IL" dirty="0"/>
              <a:t>אם המשתמש יזין ערך שאינו מספרי החריגה תיתפס ב</a:t>
            </a:r>
            <a:r>
              <a:rPr lang="en-US" dirty="0"/>
              <a:t>- catch </a:t>
            </a:r>
            <a:r>
              <a:rPr lang="he-IL" dirty="0"/>
              <a:t>הראשון</a:t>
            </a:r>
            <a:endParaRPr lang="en-US" dirty="0"/>
          </a:p>
          <a:p>
            <a:pPr marL="342900" marR="190500" lvl="0" indent="-342900" fontAlgn="base">
              <a:lnSpc>
                <a:spcPct val="107000"/>
              </a:lnSpc>
              <a:spcBef>
                <a:spcPts val="0"/>
              </a:spcBef>
              <a:spcAft>
                <a:spcPts val="225"/>
              </a:spcAft>
              <a:buSzPts val="1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he-IL" dirty="0"/>
              <a:t>אם המשתמש יזין ערך 0 החריגה תיתפס ב</a:t>
            </a:r>
            <a:r>
              <a:rPr lang="en-US" dirty="0"/>
              <a:t>- catch </a:t>
            </a:r>
            <a:r>
              <a:rPr lang="he-IL" dirty="0"/>
              <a:t>השני</a:t>
            </a:r>
            <a:endParaRPr lang="en-US" dirty="0"/>
          </a:p>
          <a:p>
            <a:pPr marL="342900" marR="190500" lvl="0" indent="-342900" fontAlgn="base">
              <a:lnSpc>
                <a:spcPct val="107000"/>
              </a:lnSpc>
              <a:spcBef>
                <a:spcPts val="0"/>
              </a:spcBef>
              <a:spcAft>
                <a:spcPts val="225"/>
              </a:spcAft>
              <a:buSzPts val="1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he-IL" dirty="0"/>
              <a:t>אם תהיה שגיאה אחרת, למשל מספר שיותר גדול מגודל של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he-IL" dirty="0"/>
              <a:t>החריגה תיתפס ב</a:t>
            </a:r>
            <a:r>
              <a:rPr lang="en-US" dirty="0"/>
              <a:t>- catch </a:t>
            </a:r>
            <a:r>
              <a:rPr lang="he-IL" dirty="0"/>
              <a:t>האחרון</a:t>
            </a:r>
            <a:endParaRPr lang="en-US" dirty="0"/>
          </a:p>
          <a:p>
            <a:pPr marL="342900" marR="190500" lvl="0" indent="-342900" fontAlgn="base">
              <a:lnSpc>
                <a:spcPct val="107000"/>
              </a:lnSpc>
              <a:spcBef>
                <a:spcPts val="0"/>
              </a:spcBef>
              <a:spcAft>
                <a:spcPts val="225"/>
              </a:spcAft>
              <a:buSzPts val="1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he-IL" dirty="0">
                <a:solidFill>
                  <a:srgbClr val="FF0000"/>
                </a:solidFill>
              </a:rPr>
              <a:t>ניתן גם לראות שבמקרה האחרון השתמשנו בהודעת השגיאה שכתב זורק השגיאה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005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44818" y="116632"/>
            <a:ext cx="7698521" cy="770344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מנגנון החריגות – </a:t>
            </a:r>
            <a:r>
              <a:rPr lang="en-US" dirty="0"/>
              <a:t>FINALLY</a:t>
            </a:r>
            <a:r>
              <a:rPr lang="he-IL" dirty="0"/>
              <a:t> </a:t>
            </a:r>
            <a:br>
              <a:rPr lang="he-IL" dirty="0"/>
            </a:br>
            <a:r>
              <a:rPr lang="he-IL" sz="2000" dirty="0"/>
              <a:t>(נלקח מ: </a:t>
            </a:r>
            <a:r>
              <a:rPr lang="en-US" sz="2000" dirty="0"/>
              <a:t>http://webmaster.org.il/articles/dotnet-exceptions</a:t>
            </a:r>
            <a:r>
              <a:rPr lang="he-IL" sz="2000" dirty="0"/>
              <a:t>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28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7410" y="1700808"/>
            <a:ext cx="4112582" cy="3894996"/>
          </a:xfrm>
        </p:spPr>
        <p:txBody>
          <a:bodyPr>
            <a:noAutofit/>
          </a:bodyPr>
          <a:lstStyle/>
          <a:p>
            <a:pPr marL="0" marR="0" indent="0" algn="l" rtl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    </a:t>
            </a:r>
            <a:r>
              <a:rPr lang="en-US" sz="18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try</a:t>
            </a:r>
            <a:b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     {</a:t>
            </a:r>
            <a:b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         ...</a:t>
            </a:r>
            <a:b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     }</a:t>
            </a:r>
            <a:b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     </a:t>
            </a:r>
            <a:r>
              <a:rPr lang="en-US" sz="18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catch</a:t>
            </a:r>
            <a: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</a:t>
            </a:r>
            <a:r>
              <a:rPr lang="en-US" sz="1800" dirty="0">
                <a:solidFill>
                  <a:srgbClr val="2B91A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Exception</a:t>
            </a:r>
            <a: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ex)</a:t>
            </a:r>
            <a:b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     {</a:t>
            </a:r>
            <a:b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         ...</a:t>
            </a:r>
            <a:b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     }</a:t>
            </a:r>
            <a:b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     </a:t>
            </a:r>
            <a:r>
              <a:rPr lang="en-US" sz="18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finally</a:t>
            </a:r>
            <a:b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     {</a:t>
            </a:r>
            <a:b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       </a:t>
            </a:r>
            <a:r>
              <a:rPr lang="en-US" sz="1800" dirty="0" err="1">
                <a:solidFill>
                  <a:srgbClr val="2B91A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Console</a:t>
            </a:r>
            <a:r>
              <a:rPr lang="en-US" sz="1800" dirty="0" err="1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.WriteLine</a:t>
            </a:r>
            <a: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"finally code"</a:t>
            </a:r>
            <a: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);</a:t>
            </a:r>
            <a:b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     }</a:t>
            </a:r>
          </a:p>
          <a:p>
            <a:pPr marL="0" marR="0" indent="0" algn="l" rtl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solidFill>
                <a:srgbClr val="4C4C4C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indent="0" algn="l" rtl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he-IL" sz="1800" dirty="0"/>
          </a:p>
        </p:txBody>
      </p:sp>
      <p:sp>
        <p:nvSpPr>
          <p:cNvPr id="3" name="Rectangle 2"/>
          <p:cNvSpPr/>
          <p:nvPr/>
        </p:nvSpPr>
        <p:spPr>
          <a:xfrm>
            <a:off x="4680520" y="1108205"/>
            <a:ext cx="3419872" cy="5499582"/>
          </a:xfrm>
          <a:prstGeom prst="rect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spcAft>
                <a:spcPts val="1500"/>
              </a:spcAft>
            </a:pPr>
            <a:r>
              <a:rPr lang="he-IL" b="1" dirty="0"/>
              <a:t>בלוק </a:t>
            </a:r>
            <a:r>
              <a:rPr lang="en-US" b="1" dirty="0"/>
              <a:t>Finally</a:t>
            </a:r>
            <a:r>
              <a:rPr lang="he-IL" b="1" dirty="0"/>
              <a:t>:</a:t>
            </a:r>
          </a:p>
          <a:p>
            <a:pPr marL="285750" indent="-285750" fontAlgn="base">
              <a:lnSpc>
                <a:spcPct val="107000"/>
              </a:lnSpc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he-IL" dirty="0"/>
              <a:t>ניתן להוסיף לאחר ה</a:t>
            </a:r>
            <a:r>
              <a:rPr lang="en-US" dirty="0"/>
              <a:t>- catch </a:t>
            </a:r>
            <a:r>
              <a:rPr lang="he-IL" dirty="0"/>
              <a:t>האחרון.</a:t>
            </a:r>
          </a:p>
          <a:p>
            <a:pPr marL="285750" indent="-285750" fontAlgn="base">
              <a:lnSpc>
                <a:spcPct val="107000"/>
              </a:lnSpc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he-IL" dirty="0"/>
              <a:t>יתבצע בכל מקרה גם אם תהיה שגיאה וגם אם לא תהיה שגיאה.</a:t>
            </a:r>
          </a:p>
          <a:p>
            <a:pPr marL="285750" indent="-285750" fontAlgn="base">
              <a:lnSpc>
                <a:spcPct val="107000"/>
              </a:lnSpc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he-IL" dirty="0"/>
              <a:t>מיועד לפעולות סגירה כגון: סגירת קבצים, חיבור ל</a:t>
            </a:r>
            <a:r>
              <a:rPr lang="en-US" dirty="0"/>
              <a:t>- DB, </a:t>
            </a:r>
            <a:r>
              <a:rPr lang="he-IL" dirty="0"/>
              <a:t>התנתקות מסודרת וכד'.</a:t>
            </a:r>
          </a:p>
          <a:p>
            <a:pPr marL="285750" indent="-285750" fontAlgn="base">
              <a:lnSpc>
                <a:spcPct val="107000"/>
              </a:lnSpc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he-IL" dirty="0"/>
              <a:t>היתרון בבלוק זה הוא שאנו בטוחים שהוא יתבצע בכל מקרה, אפילו אם תהיה שגיאה ב</a:t>
            </a:r>
            <a:r>
              <a:rPr lang="en-US" dirty="0"/>
              <a:t> - catch </a:t>
            </a:r>
            <a:r>
              <a:rPr lang="he-IL" dirty="0"/>
              <a:t>או שלא תפסנו את השגיאה המתאימה</a:t>
            </a:r>
            <a:r>
              <a:rPr lang="en-US" dirty="0"/>
              <a:t> </a:t>
            </a:r>
          </a:p>
          <a:p>
            <a:pPr marL="285750" indent="-285750" fontAlgn="base">
              <a:lnSpc>
                <a:spcPct val="107000"/>
              </a:lnSpc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he-IL" dirty="0"/>
              <a:t>יתבצע גם במקרה ויש בלוק</a:t>
            </a:r>
            <a:r>
              <a:rPr lang="en-US" dirty="0"/>
              <a:t> try </a:t>
            </a:r>
            <a:r>
              <a:rPr lang="he-IL" dirty="0"/>
              <a:t>אך כלל אין בלוקים של </a:t>
            </a:r>
            <a:r>
              <a:rPr lang="en-US" dirty="0"/>
              <a:t> catch</a:t>
            </a:r>
          </a:p>
        </p:txBody>
      </p:sp>
    </p:spTree>
    <p:extLst>
      <p:ext uri="{BB962C8B-B14F-4D97-AF65-F5344CB8AC3E}">
        <p14:creationId xmlns:p14="http://schemas.microsoft.com/office/powerpoint/2010/main" val="376543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44818" y="116632"/>
            <a:ext cx="7698521" cy="770344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מנגנון החריגות – </a:t>
            </a:r>
            <a:r>
              <a:rPr lang="en-US" dirty="0"/>
              <a:t>THROW</a:t>
            </a:r>
            <a:r>
              <a:rPr lang="he-IL" dirty="0"/>
              <a:t> </a:t>
            </a:r>
            <a:br>
              <a:rPr lang="he-IL" dirty="0"/>
            </a:br>
            <a:r>
              <a:rPr lang="he-IL" sz="2000" dirty="0"/>
              <a:t>(נלקח מ: </a:t>
            </a:r>
            <a:r>
              <a:rPr lang="en-US" sz="2000" dirty="0"/>
              <a:t>http://webmaster.org.il/articles/dotnet-exceptions</a:t>
            </a:r>
            <a:r>
              <a:rPr lang="he-IL" sz="2000" dirty="0"/>
              <a:t>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29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7410" y="1011386"/>
            <a:ext cx="4184590" cy="5659162"/>
          </a:xfrm>
        </p:spPr>
        <p:txBody>
          <a:bodyPr>
            <a:noAutofit/>
          </a:bodyPr>
          <a:lstStyle/>
          <a:p>
            <a:pPr marL="0" marR="0" indent="0" algn="l" rtl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static</a:t>
            </a:r>
            <a: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US" sz="18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void</a:t>
            </a:r>
            <a: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Main(</a:t>
            </a:r>
            <a:r>
              <a:rPr lang="en-US" sz="18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string</a:t>
            </a:r>
            <a: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[] </a:t>
            </a:r>
            <a:r>
              <a:rPr lang="en-US" sz="1800" dirty="0" err="1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args</a:t>
            </a:r>
            <a: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b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   {</a:t>
            </a:r>
            <a:b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     </a:t>
            </a:r>
            <a:r>
              <a:rPr lang="en-US" sz="18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try</a:t>
            </a:r>
            <a:b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     {</a:t>
            </a:r>
            <a:b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       </a:t>
            </a:r>
            <a:r>
              <a:rPr lang="en-US" sz="1800" dirty="0" err="1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Sqrt</a:t>
            </a:r>
            <a: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(-5);</a:t>
            </a:r>
            <a:b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     }</a:t>
            </a:r>
            <a:b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     </a:t>
            </a:r>
            <a:r>
              <a:rPr lang="en-US" sz="18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catch</a:t>
            </a:r>
            <a: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</a:t>
            </a:r>
            <a:r>
              <a:rPr lang="en-US" sz="1800" dirty="0">
                <a:solidFill>
                  <a:srgbClr val="2B91A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Exception</a:t>
            </a:r>
            <a: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ex)</a:t>
            </a:r>
            <a:b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     {</a:t>
            </a:r>
            <a:b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       </a:t>
            </a:r>
            <a:r>
              <a:rPr lang="en-US" sz="1800" dirty="0" err="1">
                <a:solidFill>
                  <a:srgbClr val="2B91A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Console</a:t>
            </a:r>
            <a:r>
              <a:rPr lang="en-US" sz="1800" dirty="0" err="1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.WriteLine</a:t>
            </a:r>
            <a: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US" sz="1800" dirty="0" err="1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ex.Message</a:t>
            </a:r>
            <a: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);</a:t>
            </a:r>
            <a:b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     }</a:t>
            </a:r>
            <a:b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   }</a:t>
            </a:r>
            <a:b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b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   </a:t>
            </a:r>
            <a:r>
              <a:rPr lang="en-US" sz="18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static</a:t>
            </a:r>
            <a: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US" sz="1800" dirty="0" err="1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int</a:t>
            </a:r>
            <a: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Sqrt</a:t>
            </a:r>
            <a: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US" sz="1800" dirty="0" err="1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int</a:t>
            </a:r>
            <a: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num</a:t>
            </a:r>
            <a: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b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   {</a:t>
            </a:r>
            <a:b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     </a:t>
            </a:r>
            <a:r>
              <a:rPr lang="en-US" sz="18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if</a:t>
            </a:r>
            <a: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</a:t>
            </a:r>
            <a:r>
              <a:rPr lang="en-US" sz="1800" dirty="0" err="1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num</a:t>
            </a:r>
            <a: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&lt; 0)</a:t>
            </a:r>
            <a:b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       </a:t>
            </a:r>
            <a:r>
              <a:rPr lang="en-US" sz="18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throw</a:t>
            </a:r>
            <a: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US" sz="18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new</a:t>
            </a:r>
            <a: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US" sz="1800" dirty="0" err="1">
                <a:solidFill>
                  <a:srgbClr val="2B91A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ArgumentException</a:t>
            </a:r>
            <a: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b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           </a:t>
            </a:r>
            <a:r>
              <a:rPr lang="en-US" sz="1800" dirty="0">
                <a:solidFill>
                  <a:srgbClr val="A3151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"The number must be positive"</a:t>
            </a:r>
            <a: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);</a:t>
            </a:r>
            <a:b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     ...</a:t>
            </a:r>
            <a:b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rgbClr val="4C4C4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   }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 fontAlgn="base">
              <a:lnSpc>
                <a:spcPct val="107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e-IL" sz="1800" dirty="0"/>
          </a:p>
        </p:txBody>
      </p:sp>
      <p:sp>
        <p:nvSpPr>
          <p:cNvPr id="3" name="Rectangle 2"/>
          <p:cNvSpPr/>
          <p:nvPr/>
        </p:nvSpPr>
        <p:spPr>
          <a:xfrm>
            <a:off x="4680520" y="1108205"/>
            <a:ext cx="3419872" cy="5374676"/>
          </a:xfrm>
          <a:prstGeom prst="rect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he-IL" dirty="0"/>
              <a:t>לעיתים נרצה ליזום שגיאות משלנו בכדי "להודיע" למי שהפעיל את הקוד שלנו שהוא עשה טעות. </a:t>
            </a: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he-IL" dirty="0"/>
              <a:t>במקרה כזה נשתמש במילה</a:t>
            </a:r>
            <a:r>
              <a:rPr lang="en-US" dirty="0"/>
              <a:t>   throw </a:t>
            </a:r>
            <a:r>
              <a:rPr lang="he-IL" dirty="0"/>
              <a:t> אשר תפקידה לזרוק אובייקט</a:t>
            </a:r>
            <a:r>
              <a:rPr lang="en-US" dirty="0"/>
              <a:t> Exception </a:t>
            </a:r>
            <a:r>
              <a:rPr lang="he-IL" dirty="0"/>
              <a:t>כלשהו.</a:t>
            </a: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he-IL" dirty="0"/>
              <a:t>מי שמפעיל את הקוד הזה צריך להשתמש במבנה של</a:t>
            </a:r>
            <a:r>
              <a:rPr lang="en-US" dirty="0"/>
              <a:t> try…catch </a:t>
            </a:r>
            <a:r>
              <a:rPr lang="he-IL" dirty="0"/>
              <a:t>כדי לתפוס את השגיאה</a:t>
            </a:r>
            <a:r>
              <a:rPr lang="en-US" dirty="0"/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he-IL" dirty="0"/>
              <a:t>בדוגמא הבאה מתודת</a:t>
            </a:r>
            <a:r>
              <a:rPr lang="en-US" dirty="0"/>
              <a:t> Sqrt </a:t>
            </a:r>
            <a:r>
              <a:rPr lang="he-IL" dirty="0"/>
              <a:t>מחזירה שורש ריבועי של מספר, אך אם המספר הוא שלילי המתודה זורקת שגיאה מסוג</a:t>
            </a:r>
            <a:r>
              <a:rPr lang="en-US" dirty="0"/>
              <a:t> </a:t>
            </a:r>
            <a:r>
              <a:rPr lang="en-US" dirty="0" err="1"/>
              <a:t>ArgumentException</a:t>
            </a:r>
            <a:r>
              <a:rPr lang="en-US" dirty="0"/>
              <a:t>. </a:t>
            </a:r>
            <a:r>
              <a:rPr lang="he-IL" dirty="0"/>
              <a:t> בכדי לתפוס אותה נשתמש ב</a:t>
            </a:r>
            <a:r>
              <a:rPr lang="en-US" dirty="0"/>
              <a:t> - try…catch:</a:t>
            </a:r>
          </a:p>
          <a:p>
            <a:pPr marL="285750" indent="-285750" fontAlgn="base">
              <a:lnSpc>
                <a:spcPct val="107000"/>
              </a:lnSpc>
              <a:spcAft>
                <a:spcPts val="15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75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Miscellanies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6000" dirty="0"/>
              <a:t>שונות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8988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69522" y="196080"/>
            <a:ext cx="8604956" cy="761531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he-IL" sz="2800" dirty="0"/>
              <a:t>אם נרצה לדעת עבור מתודות קיימות, איזה חריגות הן עלולות לזרוק</a:t>
            </a:r>
            <a:r>
              <a:rPr lang="en-US" sz="2800" dirty="0"/>
              <a:t>?</a:t>
            </a: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106" t="16408" r="23263" b="19931"/>
          <a:stretch/>
        </p:blipFill>
        <p:spPr>
          <a:xfrm>
            <a:off x="-36512" y="1628800"/>
            <a:ext cx="9180512" cy="4721406"/>
          </a:xfrm>
          <a:prstGeom prst="rect">
            <a:avLst/>
          </a:prstGeom>
        </p:spPr>
      </p:pic>
      <p:sp>
        <p:nvSpPr>
          <p:cNvPr id="5" name="מלבן 4"/>
          <p:cNvSpPr/>
          <p:nvPr/>
        </p:nvSpPr>
        <p:spPr>
          <a:xfrm>
            <a:off x="611560" y="3789040"/>
            <a:ext cx="8532440" cy="172819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4788024" y="3766114"/>
            <a:ext cx="424847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חריגות אפשריות של המתודה </a:t>
            </a:r>
            <a:r>
              <a:rPr lang="en-US" dirty="0"/>
              <a:t>Parse</a:t>
            </a:r>
            <a:r>
              <a:rPr lang="he-IL" dirty="0"/>
              <a:t>.</a:t>
            </a:r>
          </a:p>
          <a:p>
            <a:r>
              <a:rPr lang="he-IL" dirty="0"/>
              <a:t>מה תדפיס החריגה (ההעמסה של מתודת </a:t>
            </a:r>
            <a:r>
              <a:rPr lang="en-US" dirty="0"/>
              <a:t>message</a:t>
            </a:r>
            <a:r>
              <a:rPr lang="he-IL" dirty="0"/>
              <a:t> במחלקה של החריגה המתאימה)? </a:t>
            </a:r>
          </a:p>
        </p:txBody>
      </p:sp>
      <p:cxnSp>
        <p:nvCxnSpPr>
          <p:cNvPr id="8" name="מחבר חץ ישר 7"/>
          <p:cNvCxnSpPr/>
          <p:nvPr/>
        </p:nvCxnSpPr>
        <p:spPr>
          <a:xfrm flipH="1" flipV="1">
            <a:off x="2483768" y="4293096"/>
            <a:ext cx="2196752" cy="2820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חץ ישר 10"/>
          <p:cNvCxnSpPr/>
          <p:nvPr/>
        </p:nvCxnSpPr>
        <p:spPr>
          <a:xfrm flipH="1">
            <a:off x="3635896" y="4575106"/>
            <a:ext cx="1152128" cy="1372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חץ ישר 11"/>
          <p:cNvCxnSpPr/>
          <p:nvPr/>
        </p:nvCxnSpPr>
        <p:spPr>
          <a:xfrm flipH="1">
            <a:off x="3761270" y="4575106"/>
            <a:ext cx="1026754" cy="6806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A60550C-3716-43DF-A737-F3645296B4E5}"/>
              </a:ext>
            </a:extLst>
          </p:cNvPr>
          <p:cNvSpPr txBox="1"/>
          <p:nvPr/>
        </p:nvSpPr>
        <p:spPr>
          <a:xfrm>
            <a:off x="719572" y="999022"/>
            <a:ext cx="770485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000" dirty="0"/>
              <a:t>נוכל לעמוד על המתודה עם עכבר ימני וללחוץ </a:t>
            </a:r>
            <a:r>
              <a:rPr lang="en-US" sz="2000" dirty="0"/>
              <a:t>“go to definition”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2235217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11888-D182-4D15-BBE2-0377B9421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64" y="136277"/>
            <a:ext cx="7992888" cy="523456"/>
          </a:xfrm>
        </p:spPr>
        <p:txBody>
          <a:bodyPr>
            <a:normAutofit/>
          </a:bodyPr>
          <a:lstStyle/>
          <a:p>
            <a:pPr algn="ctr"/>
            <a:r>
              <a:rPr lang="he-IL" sz="3200" dirty="0"/>
              <a:t>יצירת חריגה משלנו – שלא היתה קיימת קודם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702D8-FEA3-4DE3-A372-BDCF11014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478" y="908720"/>
            <a:ext cx="7852460" cy="5647528"/>
          </a:xfrm>
        </p:spPr>
        <p:txBody>
          <a:bodyPr>
            <a:noAutofit/>
          </a:bodyPr>
          <a:lstStyle/>
          <a:p>
            <a:r>
              <a:rPr lang="he-IL" sz="1800" dirty="0">
                <a:solidFill>
                  <a:srgbClr val="FF0000"/>
                </a:solidFill>
              </a:rPr>
              <a:t>מותר לזרוק רק חריגות. לא מספרים שלמים!, לא מחרוזות!</a:t>
            </a:r>
          </a:p>
          <a:p>
            <a:r>
              <a:rPr lang="he-IL" sz="1800" dirty="0">
                <a:solidFill>
                  <a:srgbClr val="FF0000"/>
                </a:solidFill>
              </a:rPr>
              <a:t>לא מקובל לזרוק חריגה מהטיפוס הכללי ממחלקת </a:t>
            </a:r>
            <a:r>
              <a:rPr lang="en-US" sz="1800" dirty="0">
                <a:solidFill>
                  <a:srgbClr val="FF0000"/>
                </a:solidFill>
              </a:rPr>
              <a:t>Exception</a:t>
            </a:r>
          </a:p>
          <a:p>
            <a:r>
              <a:rPr lang="he-IL" sz="1800" dirty="0"/>
              <a:t>ולכן, אם אני רוצה לזרוק </a:t>
            </a:r>
            <a:r>
              <a:rPr lang="he-IL" sz="1800" b="1" dirty="0"/>
              <a:t>חריגה שלא קיימת עדיין (</a:t>
            </a:r>
            <a:r>
              <a:rPr lang="he-IL" sz="1800" dirty="0"/>
              <a:t>למשל – מספר הרישוי / מספר הזהות לא באורך המתאים)?</a:t>
            </a:r>
          </a:p>
          <a:p>
            <a:pPr lvl="1"/>
            <a:r>
              <a:rPr lang="he-IL" sz="1600" dirty="0"/>
              <a:t>אגדיר מחלקת חריגה חדשה משלי </a:t>
            </a:r>
            <a:r>
              <a:rPr lang="he-IL" sz="1600" b="1" dirty="0"/>
              <a:t>שיורשת מ </a:t>
            </a:r>
            <a:r>
              <a:rPr lang="en-US" sz="1600" b="1" dirty="0"/>
              <a:t>Exception</a:t>
            </a:r>
            <a:r>
              <a:rPr lang="he-IL" sz="1600" b="1" dirty="0"/>
              <a:t> </a:t>
            </a:r>
            <a:r>
              <a:rPr lang="he-IL" sz="1600" kern="0" dirty="0">
                <a:latin typeface="Arial" pitchFamily="34" charset="0"/>
              </a:rPr>
              <a:t>או מאחת החריגות הכי כלליות</a:t>
            </a:r>
            <a:endParaRPr lang="he-IL" sz="1600" b="1" kern="0" dirty="0">
              <a:latin typeface="Arial" pitchFamily="34" charset="0"/>
            </a:endParaRPr>
          </a:p>
          <a:p>
            <a:pPr lvl="1"/>
            <a:r>
              <a:rPr lang="he-IL" sz="1600" dirty="0"/>
              <a:t>נקפיד ששם המחלקה החדשה יסתיים במילה </a:t>
            </a:r>
            <a:r>
              <a:rPr lang="en-US" sz="1600" dirty="0"/>
              <a:t>Exception</a:t>
            </a:r>
            <a:endParaRPr lang="he-IL" sz="1600" dirty="0"/>
          </a:p>
          <a:p>
            <a:pPr lvl="1"/>
            <a:r>
              <a:rPr lang="he-IL" sz="1600" dirty="0"/>
              <a:t>בשורה שלפני מחלקה נרשום אטריביוט </a:t>
            </a:r>
            <a:r>
              <a:rPr lang="en-US" sz="1600" b="1" kern="0" dirty="0">
                <a:solidFill>
                  <a:srgbClr val="FF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[Serializable]</a:t>
            </a:r>
            <a:endParaRPr lang="he-IL" sz="1600" b="1" kern="0" dirty="0">
              <a:solidFill>
                <a:srgbClr val="FFCC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he-IL" sz="1600" kern="0" dirty="0">
                <a:latin typeface="Arial" pitchFamily="34" charset="0"/>
              </a:rPr>
              <a:t>אפשר להוסיף שדות משלנו לשמירת מידע נוסף</a:t>
            </a:r>
          </a:p>
          <a:p>
            <a:pPr lvl="1"/>
            <a:r>
              <a:rPr lang="he-IL" sz="1600" kern="0" dirty="0">
                <a:latin typeface="Arial" pitchFamily="34" charset="0"/>
              </a:rPr>
              <a:t>אפשר לשכתב (</a:t>
            </a:r>
            <a:r>
              <a:rPr lang="en-US" sz="1600" kern="0" dirty="0">
                <a:latin typeface="Arial" pitchFamily="34" charset="0"/>
              </a:rPr>
              <a:t>override</a:t>
            </a:r>
            <a:r>
              <a:rPr lang="he-IL" sz="1600" kern="0" dirty="0">
                <a:latin typeface="Arial" pitchFamily="34" charset="0"/>
              </a:rPr>
              <a:t>) את המתודה </a:t>
            </a:r>
            <a:r>
              <a:rPr lang="en-US" sz="1600" b="1" kern="0" dirty="0" err="1">
                <a:solidFill>
                  <a:srgbClr val="FFCC00"/>
                </a:solidFill>
                <a:latin typeface="Consolas" panose="020B0609020204030204" pitchFamily="49" charset="0"/>
              </a:rPr>
              <a:t>ToString</a:t>
            </a:r>
            <a:r>
              <a:rPr lang="en-US" sz="1600" b="1" kern="0" dirty="0">
                <a:solidFill>
                  <a:srgbClr val="FFCC00"/>
                </a:solidFill>
                <a:latin typeface="Consolas" panose="020B0609020204030204" pitchFamily="49" charset="0"/>
              </a:rPr>
              <a:t>()</a:t>
            </a:r>
            <a:endParaRPr lang="he-IL" sz="1600" b="1" kern="0" dirty="0">
              <a:solidFill>
                <a:srgbClr val="FFCC00"/>
              </a:solidFill>
              <a:latin typeface="Consolas" panose="020B0609020204030204" pitchFamily="49" charset="0"/>
            </a:endParaRPr>
          </a:p>
          <a:p>
            <a:pPr lvl="1"/>
            <a:r>
              <a:rPr lang="he-IL" sz="1600" dirty="0"/>
              <a:t>בדרך כלל תממשו לפחות את שלושת הבנאים הבאים:</a:t>
            </a:r>
          </a:p>
          <a:p>
            <a:pPr marL="0" indent="0" algn="l" rtl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public </a:t>
            </a:r>
            <a:r>
              <a:rPr lang="en-US" sz="1400" b="1" dirty="0" err="1">
                <a:latin typeface="Consolas" panose="020B0609020204030204" pitchFamily="49" charset="0"/>
              </a:rPr>
              <a:t>MyException</a:t>
            </a:r>
            <a:r>
              <a:rPr lang="en-US" sz="1400" b="1" dirty="0">
                <a:latin typeface="Consolas" panose="020B0609020204030204" pitchFamily="49" charset="0"/>
              </a:rPr>
              <a:t>() :base() {...}</a:t>
            </a:r>
          </a:p>
          <a:p>
            <a:pPr marL="0" indent="0" algn="l" rtl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public </a:t>
            </a:r>
            <a:r>
              <a:rPr lang="en-US" sz="1400" b="1" dirty="0" err="1">
                <a:latin typeface="Consolas" panose="020B0609020204030204" pitchFamily="49" charset="0"/>
              </a:rPr>
              <a:t>MyException</a:t>
            </a:r>
            <a:r>
              <a:rPr lang="en-US" sz="1400" b="1" dirty="0">
                <a:latin typeface="Consolas" panose="020B0609020204030204" pitchFamily="49" charset="0"/>
              </a:rPr>
              <a:t>(string message) : base(message) {...}</a:t>
            </a:r>
          </a:p>
          <a:p>
            <a:pPr marL="0" indent="0" algn="l" rtl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public </a:t>
            </a:r>
            <a:r>
              <a:rPr lang="en-US" sz="1400" b="1" dirty="0" err="1">
                <a:latin typeface="Consolas" panose="020B0609020204030204" pitchFamily="49" charset="0"/>
              </a:rPr>
              <a:t>MyException</a:t>
            </a:r>
            <a:r>
              <a:rPr lang="en-US" sz="1400" b="1" dirty="0">
                <a:latin typeface="Consolas" panose="020B0609020204030204" pitchFamily="49" charset="0"/>
              </a:rPr>
              <a:t>(string message, Exception inner) </a:t>
            </a:r>
          </a:p>
          <a:p>
            <a:pPr marL="0" indent="0" algn="l" rtl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			: base(message, inner) {...}</a:t>
            </a:r>
          </a:p>
          <a:p>
            <a:pPr marL="0" indent="0" algn="l" rtl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protected </a:t>
            </a:r>
            <a:r>
              <a:rPr lang="en-US" sz="1400" b="1" dirty="0" err="1">
                <a:latin typeface="Consolas" panose="020B0609020204030204" pitchFamily="49" charset="0"/>
              </a:rPr>
              <a:t>MyException</a:t>
            </a:r>
            <a:r>
              <a:rPr lang="en-US" sz="1400" b="1" dirty="0"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latin typeface="Consolas" panose="020B0609020204030204" pitchFamily="49" charset="0"/>
              </a:rPr>
              <a:t>SerializationInfo</a:t>
            </a:r>
            <a:r>
              <a:rPr lang="en-US" sz="1400" b="1" dirty="0">
                <a:latin typeface="Consolas" panose="020B0609020204030204" pitchFamily="49" charset="0"/>
              </a:rPr>
              <a:t> info, </a:t>
            </a:r>
            <a:r>
              <a:rPr lang="en-US" sz="1400" b="1" dirty="0" err="1">
                <a:latin typeface="Consolas" panose="020B0609020204030204" pitchFamily="49" charset="0"/>
              </a:rPr>
              <a:t>StreamingContext</a:t>
            </a:r>
            <a:r>
              <a:rPr lang="en-US" sz="1400" b="1" dirty="0">
                <a:latin typeface="Consolas" panose="020B0609020204030204" pitchFamily="49" charset="0"/>
              </a:rPr>
              <a:t> context)</a:t>
            </a:r>
          </a:p>
          <a:p>
            <a:pPr marL="0" indent="0" algn="l" rtl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			: base(info, context) {...}</a:t>
            </a:r>
            <a:endParaRPr lang="he-IL" sz="1400" b="1" dirty="0">
              <a:latin typeface="Consolas" panose="020B0609020204030204" pitchFamily="49" charset="0"/>
            </a:endParaRPr>
          </a:p>
          <a:p>
            <a:pPr lvl="1"/>
            <a:r>
              <a:rPr lang="he-IL" sz="1600" dirty="0"/>
              <a:t>אם יש שדות שהוספתם – כנראה תרצו להוסיף עוד בנאים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F9171-62AF-410A-8361-910CF87A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1540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EF540-7CFA-4C50-AD9F-37355E229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32</a:t>
            </a:fld>
            <a:endParaRPr lang="he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95D69-690A-4093-BD40-183CC6867B9E}"/>
              </a:ext>
            </a:extLst>
          </p:cNvPr>
          <p:cNvSpPr txBox="1"/>
          <p:nvPr/>
        </p:nvSpPr>
        <p:spPr>
          <a:xfrm>
            <a:off x="119623" y="692696"/>
            <a:ext cx="8784976" cy="568476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System.Runtime.Serialization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[Serializable]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OverloadCapacityException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Exception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Capacity {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OverloadCapacityException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: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base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{ 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OverloadCapacityException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message) :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base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(message) { 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OverloadCapacityException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message, Exception inner) :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base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(message, inner) { 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protected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OverloadCapacityException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SerializationInfo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info,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StreamingContext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context)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base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(info, context) { 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special constructor for our custom exception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OverloadCapacityException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capacity,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message) :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base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(message)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 </a:t>
            </a:r>
            <a:r>
              <a:rPr lang="en-US" sz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.Capacity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capacity; 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OverloadCapacityException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Capacity + 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"\n"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Message; 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428C9-26BF-4041-82B7-EDFF4CE42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4031" y="188640"/>
            <a:ext cx="3350568" cy="172819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he-IL" sz="5300" dirty="0"/>
              <a:t>יצירת</a:t>
            </a:r>
            <a:r>
              <a:rPr lang="he-IL" dirty="0"/>
              <a:t> חריגה משלנו</a:t>
            </a:r>
            <a:br>
              <a:rPr lang="en-US" dirty="0"/>
            </a:br>
            <a:r>
              <a:rPr lang="he-IL" dirty="0"/>
              <a:t> - דוגמא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265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EF540-7CFA-4C50-AD9F-37355E229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33</a:t>
            </a:fld>
            <a:endParaRPr lang="he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428C9-26BF-4041-82B7-EDFF4CE42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4088" y="188640"/>
            <a:ext cx="3350568" cy="1705596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he-IL" sz="4900" dirty="0"/>
              <a:t>זריקה</a:t>
            </a:r>
            <a:r>
              <a:rPr lang="he-IL" dirty="0"/>
              <a:t> של חריגה משלנו</a:t>
            </a:r>
            <a:br>
              <a:rPr lang="en-US" dirty="0"/>
            </a:br>
            <a:r>
              <a:rPr lang="he-IL" dirty="0"/>
              <a:t> - דוגמא -</a:t>
            </a:r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9E66CCF-3D81-4E82-90F7-237FA2697C66}"/>
              </a:ext>
            </a:extLst>
          </p:cNvPr>
          <p:cNvSpPr txBox="1"/>
          <p:nvPr/>
        </p:nvSpPr>
        <p:spPr>
          <a:xfrm>
            <a:off x="305312" y="73152"/>
            <a:ext cx="6534472" cy="6449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try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//...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throw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OverloadCapacityException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(3, </a:t>
            </a:r>
            <a:r>
              <a:rPr lang="en-US" sz="11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"This is my error"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//..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catch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OverloadCapacityException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oce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 </a:t>
            </a:r>
            <a:r>
              <a:rPr lang="en-US" sz="11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"My </a:t>
            </a:r>
            <a:r>
              <a:rPr lang="en-US" sz="11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Exc</a:t>
            </a:r>
            <a:r>
              <a:rPr lang="en-US" sz="11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"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);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oce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catch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(Exception ex)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"General </a:t>
            </a:r>
            <a:r>
              <a:rPr lang="en-US" sz="11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Exc</a:t>
            </a:r>
            <a:r>
              <a:rPr lang="en-US" sz="11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"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(ex);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8353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מועד א, תשע"ד, 5 נק'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he-IL" dirty="0"/>
              <a:t>מה יהיה הפלט של התוכנית הבאה:    (אין שגיאת קומפילציה)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try </a:t>
            </a:r>
          </a:p>
          <a:p>
            <a:pPr marL="0" indent="0" algn="l" rtl="0">
              <a:buNone/>
            </a:pPr>
            <a:r>
              <a:rPr lang="en-US" dirty="0"/>
              <a:t>{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 err="1"/>
              <a:t>Console.Write</a:t>
            </a:r>
            <a:r>
              <a:rPr lang="en-US" dirty="0"/>
              <a:t>(1);</a:t>
            </a:r>
          </a:p>
          <a:p>
            <a:pPr marL="0" indent="0" algn="l" rtl="0">
              <a:buNone/>
            </a:pPr>
            <a:r>
              <a:rPr lang="en-US" dirty="0"/>
              <a:t>}</a:t>
            </a:r>
          </a:p>
          <a:p>
            <a:pPr marL="0" indent="0" algn="l" rtl="0">
              <a:buNone/>
            </a:pPr>
            <a:r>
              <a:rPr lang="en-US" dirty="0"/>
              <a:t>catch </a:t>
            </a:r>
          </a:p>
          <a:p>
            <a:pPr marL="0" indent="0" algn="l" rtl="0">
              <a:buNone/>
            </a:pPr>
            <a:r>
              <a:rPr lang="en-US" dirty="0"/>
              <a:t>{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 err="1"/>
              <a:t>Console.Write</a:t>
            </a:r>
            <a:r>
              <a:rPr lang="en-US" dirty="0"/>
              <a:t>(2);</a:t>
            </a:r>
          </a:p>
          <a:p>
            <a:pPr marL="0" indent="0" algn="l" rtl="0">
              <a:buNone/>
            </a:pPr>
            <a:r>
              <a:rPr lang="en-US" dirty="0"/>
              <a:t>}</a:t>
            </a:r>
          </a:p>
          <a:p>
            <a:pPr marL="0" indent="0" algn="l" rtl="0">
              <a:buNone/>
            </a:pPr>
            <a:r>
              <a:rPr lang="en-US" dirty="0"/>
              <a:t>finally</a:t>
            </a:r>
          </a:p>
          <a:p>
            <a:pPr marL="0" indent="0" algn="l" rtl="0">
              <a:buNone/>
            </a:pPr>
            <a:r>
              <a:rPr lang="en-US" dirty="0"/>
              <a:t>{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 err="1"/>
              <a:t>Console.Write</a:t>
            </a:r>
            <a:r>
              <a:rPr lang="en-US" dirty="0"/>
              <a:t>(3);</a:t>
            </a:r>
          </a:p>
          <a:p>
            <a:pPr marL="0" indent="0" algn="l" rtl="0">
              <a:buNone/>
            </a:pPr>
            <a:r>
              <a:rPr lang="en-US" dirty="0"/>
              <a:t>}</a:t>
            </a:r>
          </a:p>
          <a:p>
            <a:pPr marL="0" indent="0" algn="l" rtl="0">
              <a:buNone/>
            </a:pPr>
            <a:r>
              <a:rPr lang="en-US" dirty="0" err="1"/>
              <a:t>Console.Write</a:t>
            </a:r>
            <a:r>
              <a:rPr lang="en-US" dirty="0"/>
              <a:t>(4);</a:t>
            </a:r>
          </a:p>
          <a:p>
            <a:r>
              <a:rPr lang="he-IL" dirty="0"/>
              <a:t>1234</a:t>
            </a:r>
            <a:endParaRPr lang="en-US" dirty="0"/>
          </a:p>
          <a:p>
            <a:r>
              <a:rPr lang="he-IL" dirty="0"/>
              <a:t>14</a:t>
            </a:r>
            <a:endParaRPr lang="en-US" dirty="0"/>
          </a:p>
          <a:p>
            <a:r>
              <a:rPr lang="he-IL" dirty="0"/>
              <a:t>134</a:t>
            </a:r>
            <a:endParaRPr lang="en-US" dirty="0"/>
          </a:p>
          <a:p>
            <a:r>
              <a:rPr lang="he-IL" dirty="0"/>
              <a:t>13</a:t>
            </a:r>
            <a:endParaRPr lang="en-US" dirty="0"/>
          </a:p>
          <a:p>
            <a:r>
              <a:rPr lang="he-IL" dirty="0"/>
              <a:t>אף אחת מהתשובות לא נכונה.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34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960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239000" cy="698336"/>
          </a:xfrm>
        </p:spPr>
        <p:txBody>
          <a:bodyPr/>
          <a:lstStyle/>
          <a:p>
            <a:pPr algn="ctr"/>
            <a:r>
              <a:rPr lang="en-US" dirty="0" err="1"/>
              <a:t>NULLABLe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196752"/>
            <a:ext cx="7239000" cy="4846320"/>
          </a:xfrm>
        </p:spPr>
        <p:txBody>
          <a:bodyPr>
            <a:normAutofit fontScale="92500" lnSpcReduction="20000"/>
          </a:bodyPr>
          <a:lstStyle/>
          <a:p>
            <a:r>
              <a:rPr lang="he-IL" dirty="0"/>
              <a:t>אמרנו שלא ניתן לאתחל בערך </a:t>
            </a:r>
            <a:r>
              <a:rPr lang="en-US" dirty="0"/>
              <a:t>null</a:t>
            </a:r>
            <a:r>
              <a:rPr lang="he-IL" dirty="0"/>
              <a:t> משתנה מטיפוס פשוט </a:t>
            </a:r>
            <a:r>
              <a:rPr lang="en-US" dirty="0" err="1"/>
              <a:t>int</a:t>
            </a:r>
            <a:r>
              <a:rPr lang="en-US" dirty="0"/>
              <a:t>, char, …</a:t>
            </a:r>
            <a:r>
              <a:rPr lang="he-IL" dirty="0"/>
              <a:t> שהם</a:t>
            </a:r>
            <a:r>
              <a:rPr lang="en-US" dirty="0" err="1"/>
              <a:t>ValueType</a:t>
            </a:r>
            <a:r>
              <a:rPr lang="en-US" dirty="0"/>
              <a:t> </a:t>
            </a:r>
            <a:endParaRPr lang="he-IL" dirty="0"/>
          </a:p>
          <a:p>
            <a:r>
              <a:rPr lang="he-IL" dirty="0"/>
              <a:t>אם נרצה בכל זאת להגדיר משתנה פשוט שיכול להיות </a:t>
            </a:r>
            <a:r>
              <a:rPr lang="en-US" dirty="0"/>
              <a:t>null</a:t>
            </a:r>
            <a:r>
              <a:rPr lang="he-IL" dirty="0"/>
              <a:t> נוכל לעשות זאת בעזרת </a:t>
            </a:r>
            <a:r>
              <a:rPr lang="en-US" b="1" dirty="0"/>
              <a:t>&lt;type&gt;?</a:t>
            </a:r>
            <a:endParaRPr lang="he-IL" b="1" dirty="0"/>
          </a:p>
          <a:p>
            <a:r>
              <a:rPr lang="he-IL" dirty="0"/>
              <a:t>לדוגמא:</a:t>
            </a:r>
          </a:p>
          <a:p>
            <a:pPr marL="0" indent="0" algn="l" rtl="0">
              <a:buNone/>
            </a:pPr>
            <a:r>
              <a:rPr lang="en-US" dirty="0" err="1"/>
              <a:t>int</a:t>
            </a:r>
            <a:r>
              <a:rPr lang="en-US" dirty="0"/>
              <a:t>? a = null;</a:t>
            </a:r>
          </a:p>
          <a:p>
            <a:pPr marL="0" indent="0" algn="l" rtl="0">
              <a:buNone/>
            </a:pPr>
            <a:r>
              <a:rPr lang="en-US" dirty="0"/>
              <a:t>char? </a:t>
            </a:r>
            <a:r>
              <a:rPr lang="en-US" dirty="0" err="1"/>
              <a:t>ch</a:t>
            </a:r>
            <a:r>
              <a:rPr lang="en-US" dirty="0"/>
              <a:t>= null;</a:t>
            </a:r>
            <a:endParaRPr lang="he-IL" dirty="0"/>
          </a:p>
          <a:p>
            <a:r>
              <a:rPr lang="he-IL" dirty="0"/>
              <a:t>כדי להמיר משתנה פשוט רגיל למשתנה פשוט </a:t>
            </a:r>
            <a:r>
              <a:rPr lang="en-US" dirty="0" err="1"/>
              <a:t>nullable</a:t>
            </a:r>
            <a:r>
              <a:rPr lang="he-IL" dirty="0"/>
              <a:t>, ניתן לבצע ע"י המרה מרומזת</a:t>
            </a:r>
          </a:p>
          <a:p>
            <a:pPr marL="0" indent="0" algn="l" rtl="0">
              <a:buNone/>
            </a:pPr>
            <a:r>
              <a:rPr lang="en-US" dirty="0" err="1"/>
              <a:t>int</a:t>
            </a:r>
            <a:r>
              <a:rPr lang="en-US" dirty="0"/>
              <a:t> x = 2;</a:t>
            </a:r>
          </a:p>
          <a:p>
            <a:pPr marL="0" indent="0" algn="l" rtl="0">
              <a:buNone/>
            </a:pPr>
            <a:r>
              <a:rPr lang="en-US" b="1" dirty="0" err="1"/>
              <a:t>int</a:t>
            </a:r>
            <a:r>
              <a:rPr lang="en-US" b="1" dirty="0"/>
              <a:t>?</a:t>
            </a:r>
            <a:r>
              <a:rPr lang="en-US" dirty="0"/>
              <a:t> y = x; //implicit casting</a:t>
            </a:r>
            <a:endParaRPr lang="he-IL" dirty="0"/>
          </a:p>
          <a:p>
            <a:r>
              <a:rPr lang="he-IL" dirty="0"/>
              <a:t>להמרה הפוכה, נידרש לבצע המרה מפורשת</a:t>
            </a:r>
          </a:p>
          <a:p>
            <a:pPr marL="0" indent="0" algn="l" rtl="0">
              <a:buNone/>
            </a:pPr>
            <a:r>
              <a:rPr lang="en-US" dirty="0" err="1"/>
              <a:t>int</a:t>
            </a:r>
            <a:r>
              <a:rPr lang="en-US" dirty="0"/>
              <a:t> z = (</a:t>
            </a:r>
            <a:r>
              <a:rPr lang="en-US" dirty="0" err="1"/>
              <a:t>int</a:t>
            </a:r>
            <a:r>
              <a:rPr lang="en-US" dirty="0"/>
              <a:t>) y; //explicit casting</a:t>
            </a: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4</a:t>
            </a:fld>
            <a:endParaRPr lang="he-IL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3CE4945F-70DD-480D-8C9A-9A7AFACABCEF}"/>
              </a:ext>
            </a:extLst>
          </p:cNvPr>
          <p:cNvSpPr/>
          <p:nvPr/>
        </p:nvSpPr>
        <p:spPr>
          <a:xfrm>
            <a:off x="6839784" y="5517232"/>
            <a:ext cx="1620648" cy="648072"/>
          </a:xfrm>
          <a:prstGeom prst="cloudCallout">
            <a:avLst>
              <a:gd name="adj1" fmla="val -82384"/>
              <a:gd name="adj2" fmla="val 8672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400" b="1" dirty="0"/>
              <a:t>לימוד עצמי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75859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71968" y="260648"/>
            <a:ext cx="7239000" cy="626328"/>
          </a:xfrm>
        </p:spPr>
        <p:txBody>
          <a:bodyPr/>
          <a:lstStyle/>
          <a:p>
            <a:pPr algn="ctr"/>
            <a:r>
              <a:rPr lang="he-IL" dirty="0"/>
              <a:t>הגדרת משתנה מסוג מרומז </a:t>
            </a:r>
            <a:r>
              <a:rPr lang="en-US" dirty="0" err="1"/>
              <a:t>var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71968" y="1124744"/>
            <a:ext cx="7239000" cy="5256584"/>
          </a:xfrm>
        </p:spPr>
        <p:txBody>
          <a:bodyPr>
            <a:normAutofit fontScale="85000" lnSpcReduction="20000"/>
          </a:bodyPr>
          <a:lstStyle/>
          <a:p>
            <a:r>
              <a:rPr lang="he-IL" dirty="0"/>
              <a:t>נגדיר משתנה מבלי להגדיר את הטיפוס באופן מפורש</a:t>
            </a:r>
          </a:p>
          <a:p>
            <a:r>
              <a:rPr lang="he-IL" dirty="0"/>
              <a:t>יש חובה לאתחלו בערך</a:t>
            </a:r>
          </a:p>
          <a:p>
            <a:r>
              <a:rPr lang="he-IL" dirty="0"/>
              <a:t>ועל פי הערך הקומפיילר מזהה את הטיפוס</a:t>
            </a:r>
          </a:p>
          <a:p>
            <a:r>
              <a:rPr lang="he-IL" dirty="0"/>
              <a:t>הטיפוס נקבע בזמן קומפילציה ולא ניתן לשנותו במהלך הריצה</a:t>
            </a:r>
          </a:p>
          <a:p>
            <a:r>
              <a:rPr lang="he-IL" sz="2900" dirty="0">
                <a:solidFill>
                  <a:schemeClr val="tx1"/>
                </a:solidFill>
              </a:rPr>
              <a:t>לא ניתן לאתחל ב </a:t>
            </a:r>
            <a:r>
              <a:rPr lang="en-US" sz="2900" dirty="0">
                <a:solidFill>
                  <a:schemeClr val="tx1"/>
                </a:solidFill>
              </a:rPr>
              <a:t>null</a:t>
            </a:r>
            <a:endParaRPr lang="he-IL" sz="2900" dirty="0">
              <a:solidFill>
                <a:schemeClr val="tx1"/>
              </a:solidFill>
            </a:endParaRPr>
          </a:p>
          <a:p>
            <a:r>
              <a:rPr lang="he-IL" dirty="0"/>
              <a:t>לא ניתן לשימוש כשדה במחלקה, כפרמטר של מתודה או כערך מוחזר ממתודה.</a:t>
            </a:r>
          </a:p>
          <a:p>
            <a:r>
              <a:rPr lang="he-IL" dirty="0"/>
              <a:t>לדוגמא:</a:t>
            </a:r>
          </a:p>
          <a:p>
            <a:pPr marL="0" indent="0" algn="l" rtl="0">
              <a:buNone/>
            </a:pPr>
            <a:r>
              <a:rPr lang="en-US" dirty="0" err="1"/>
              <a:t>var</a:t>
            </a:r>
            <a:r>
              <a:rPr lang="en-US" dirty="0"/>
              <a:t> a = “hello”;</a:t>
            </a:r>
          </a:p>
          <a:p>
            <a:pPr marL="0" indent="0" algn="l" rtl="0">
              <a:buNone/>
            </a:pPr>
            <a:r>
              <a:rPr lang="en-US" dirty="0" err="1"/>
              <a:t>var</a:t>
            </a:r>
            <a:r>
              <a:rPr lang="en-US" dirty="0"/>
              <a:t> x = 8;</a:t>
            </a:r>
          </a:p>
          <a:p>
            <a:pPr marL="0" indent="0" algn="l" rtl="0">
              <a:buNone/>
            </a:pPr>
            <a:r>
              <a:rPr lang="en-US" dirty="0" err="1"/>
              <a:t>var</a:t>
            </a:r>
            <a:r>
              <a:rPr lang="en-US" dirty="0"/>
              <a:t> y = 7.3;</a:t>
            </a:r>
            <a:endParaRPr lang="he-IL" dirty="0"/>
          </a:p>
          <a:p>
            <a:endParaRPr lang="he-IL" dirty="0"/>
          </a:p>
          <a:p>
            <a:r>
              <a:rPr lang="he-IL" dirty="0"/>
              <a:t>אם נעמוד עם העכבר על משתנה </a:t>
            </a:r>
            <a:r>
              <a:rPr lang="en-US" dirty="0"/>
              <a:t>x</a:t>
            </a:r>
            <a:r>
              <a:rPr lang="he-IL" dirty="0"/>
              <a:t>, נראה שהוא מוגדר בפועל כ </a:t>
            </a:r>
            <a:r>
              <a:rPr lang="en-US" dirty="0" err="1"/>
              <a:t>int</a:t>
            </a:r>
            <a:r>
              <a:rPr lang="en-US" dirty="0"/>
              <a:t> x</a:t>
            </a:r>
            <a:r>
              <a:rPr lang="he-IL" dirty="0"/>
              <a:t> וכו'</a:t>
            </a:r>
          </a:p>
          <a:p>
            <a:r>
              <a:rPr lang="he-IL" dirty="0">
                <a:solidFill>
                  <a:srgbClr val="FF0000"/>
                </a:solidFill>
              </a:rPr>
              <a:t>שימושי מאד בלולאת </a:t>
            </a:r>
            <a:r>
              <a:rPr lang="en-US" dirty="0" err="1">
                <a:solidFill>
                  <a:srgbClr val="FF0000"/>
                </a:solidFill>
              </a:rPr>
              <a:t>foreach</a:t>
            </a:r>
            <a:r>
              <a:rPr lang="he-IL" dirty="0">
                <a:solidFill>
                  <a:srgbClr val="FF0000"/>
                </a:solidFill>
              </a:rPr>
              <a:t>, נראה דוגמאות בהמשך</a:t>
            </a:r>
          </a:p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926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7239000" cy="554320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מועד א, תשע"ז, 7 נק'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11560" y="1052736"/>
            <a:ext cx="7383016" cy="4846320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מה נכון לגבי המילה השמורה </a:t>
            </a:r>
            <a:r>
              <a:rPr lang="en-US" dirty="0" err="1"/>
              <a:t>var</a:t>
            </a:r>
            <a:r>
              <a:rPr lang="he-IL" dirty="0"/>
              <a:t> ב </a:t>
            </a:r>
            <a:r>
              <a:rPr lang="en-US" dirty="0" err="1"/>
              <a:t>c#</a:t>
            </a:r>
            <a:r>
              <a:rPr lang="he-IL" dirty="0"/>
              <a:t>?</a:t>
            </a:r>
            <a:endParaRPr lang="en-US" dirty="0"/>
          </a:p>
          <a:p>
            <a:pPr lvl="0"/>
            <a:r>
              <a:rPr lang="he-IL" dirty="0"/>
              <a:t>יש להגדירה רק בתוך מתודה.</a:t>
            </a:r>
            <a:endParaRPr lang="en-US" dirty="0"/>
          </a:p>
          <a:p>
            <a:pPr lvl="0"/>
            <a:r>
              <a:rPr lang="he-IL" dirty="0"/>
              <a:t>סוג המשתנה שיוגדר באמצעותה יקבע רק בזמן ריצה.</a:t>
            </a:r>
            <a:endParaRPr lang="en-US" dirty="0"/>
          </a:p>
          <a:p>
            <a:pPr lvl="0"/>
            <a:r>
              <a:rPr lang="he-IL" dirty="0"/>
              <a:t>ניתן להחליף באמצעותו הגדרת סוג של כל שדה במחלקה.</a:t>
            </a:r>
            <a:endParaRPr lang="en-US" dirty="0"/>
          </a:p>
          <a:p>
            <a:pPr lvl="0"/>
            <a:r>
              <a:rPr lang="he-IL" dirty="0"/>
              <a:t>ניתן לשימוש רק בתוך לולאת </a:t>
            </a:r>
            <a:r>
              <a:rPr lang="en-US" dirty="0" err="1"/>
              <a:t>foreach</a:t>
            </a:r>
            <a:r>
              <a:rPr lang="he-IL" dirty="0"/>
              <a:t> או שאילתת </a:t>
            </a:r>
            <a:r>
              <a:rPr lang="en-US" dirty="0" err="1"/>
              <a:t>linq</a:t>
            </a:r>
            <a:r>
              <a:rPr lang="he-IL" dirty="0"/>
              <a:t>.</a:t>
            </a:r>
            <a:endParaRPr lang="en-US" dirty="0"/>
          </a:p>
          <a:p>
            <a:pPr lvl="0"/>
            <a:r>
              <a:rPr lang="he-IL" dirty="0"/>
              <a:t>יש יותר מתשובה אחת נכונה</a:t>
            </a:r>
            <a:endParaRPr lang="en-US" dirty="0"/>
          </a:p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31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44" y="116632"/>
            <a:ext cx="7239000" cy="698336"/>
          </a:xfrm>
        </p:spPr>
        <p:txBody>
          <a:bodyPr>
            <a:normAutofit fontScale="90000"/>
          </a:bodyPr>
          <a:lstStyle/>
          <a:p>
            <a:r>
              <a:rPr lang="he-IL" dirty="0"/>
              <a:t>הגדרת משתנה מסוג דינאמי </a:t>
            </a:r>
            <a:r>
              <a:rPr lang="en-US" dirty="0"/>
              <a:t>dynamic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7</a:t>
            </a:fld>
            <a:endParaRPr lang="he-IL"/>
          </a:p>
        </p:txBody>
      </p:sp>
      <p:sp>
        <p:nvSpPr>
          <p:cNvPr id="6" name="Rectangle 5"/>
          <p:cNvSpPr/>
          <p:nvPr/>
        </p:nvSpPr>
        <p:spPr>
          <a:xfrm>
            <a:off x="251520" y="1266276"/>
            <a:ext cx="6961034" cy="5591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MyClass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"hello"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 = 8;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y = 7.3;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dynamic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d1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oshri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(d1);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d1 += 123;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//will be ok on run time. string has += operator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(d1);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dynamic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d2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(d2);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d2 += 123;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//run time error, operator +=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wasnt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overriden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(d2);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00659" y="1273924"/>
            <a:ext cx="4763616" cy="276998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74320" lvl="0" indent="-274320">
              <a:spcBef>
                <a:spcPts val="600"/>
              </a:spcBef>
              <a:buClr>
                <a:srgbClr val="B13F9A"/>
              </a:buClr>
              <a:buSzPct val="73000"/>
              <a:buFont typeface="Wingdings 2"/>
              <a:buChar char=""/>
            </a:pPr>
            <a:r>
              <a:rPr lang="he-IL" sz="1600" dirty="0">
                <a:solidFill>
                  <a:prstClr val="black"/>
                </a:solidFill>
              </a:rPr>
              <a:t>נגדיר משתנה מבלי להגדיר את הטיפוס באופן מפורש</a:t>
            </a:r>
          </a:p>
          <a:p>
            <a:pPr marL="274320" lvl="0" indent="-274320">
              <a:spcBef>
                <a:spcPts val="600"/>
              </a:spcBef>
              <a:buClr>
                <a:srgbClr val="B13F9A"/>
              </a:buClr>
              <a:buSzPct val="73000"/>
              <a:buFont typeface="Wingdings 2"/>
              <a:buChar char=""/>
            </a:pPr>
            <a:r>
              <a:rPr lang="he-IL" sz="1600" b="1" dirty="0">
                <a:solidFill>
                  <a:prstClr val="black"/>
                </a:solidFill>
              </a:rPr>
              <a:t>אין</a:t>
            </a:r>
            <a:r>
              <a:rPr lang="he-IL" sz="1600" dirty="0">
                <a:solidFill>
                  <a:prstClr val="black"/>
                </a:solidFill>
              </a:rPr>
              <a:t> חובה לאתחלו בערך</a:t>
            </a:r>
          </a:p>
          <a:p>
            <a:pPr marL="274320" lvl="0" indent="-274320">
              <a:spcBef>
                <a:spcPts val="600"/>
              </a:spcBef>
              <a:buClr>
                <a:srgbClr val="B13F9A"/>
              </a:buClr>
              <a:buSzPct val="73000"/>
              <a:buFont typeface="Wingdings 2"/>
              <a:buChar char=""/>
            </a:pPr>
            <a:r>
              <a:rPr lang="he-IL" sz="1600" dirty="0">
                <a:solidFill>
                  <a:prstClr val="black"/>
                </a:solidFill>
              </a:rPr>
              <a:t>על פי הערך  שיושם בו הטיפוס ייקבע בזמן ריצה</a:t>
            </a:r>
          </a:p>
          <a:p>
            <a:pPr marL="274320" lvl="0" indent="-274320">
              <a:spcBef>
                <a:spcPts val="600"/>
              </a:spcBef>
              <a:buClr>
                <a:srgbClr val="B13F9A"/>
              </a:buClr>
              <a:buSzPct val="73000"/>
              <a:buFont typeface="Wingdings 2"/>
              <a:buChar char=""/>
            </a:pPr>
            <a:r>
              <a:rPr lang="he-IL" sz="1600" dirty="0">
                <a:solidFill>
                  <a:prstClr val="black"/>
                </a:solidFill>
              </a:rPr>
              <a:t>ניתן לשנות את הטיפוס במהלך הריצה</a:t>
            </a:r>
          </a:p>
          <a:p>
            <a:pPr marL="274320" lvl="0" indent="-274320">
              <a:spcBef>
                <a:spcPts val="600"/>
              </a:spcBef>
              <a:buClr>
                <a:srgbClr val="B13F9A"/>
              </a:buClr>
              <a:buSzPct val="73000"/>
              <a:buFont typeface="Wingdings 2"/>
              <a:buChar char=""/>
            </a:pPr>
            <a:r>
              <a:rPr lang="he-IL" sz="1600" dirty="0">
                <a:solidFill>
                  <a:prstClr val="black"/>
                </a:solidFill>
              </a:rPr>
              <a:t>ניתן לאתחל ב</a:t>
            </a:r>
            <a:r>
              <a:rPr lang="en-US" sz="1600" dirty="0">
                <a:solidFill>
                  <a:prstClr val="black"/>
                </a:solidFill>
              </a:rPr>
              <a:t>null</a:t>
            </a:r>
            <a:endParaRPr lang="he-IL" sz="1600" dirty="0">
              <a:solidFill>
                <a:prstClr val="black"/>
              </a:solidFill>
            </a:endParaRPr>
          </a:p>
          <a:p>
            <a:pPr marL="274320" lvl="0" indent="-274320">
              <a:spcBef>
                <a:spcPts val="600"/>
              </a:spcBef>
              <a:buClr>
                <a:srgbClr val="B13F9A"/>
              </a:buClr>
              <a:buSzPct val="73000"/>
              <a:buFont typeface="Wingdings 2"/>
              <a:buChar char=""/>
            </a:pPr>
            <a:r>
              <a:rPr lang="he-IL" sz="1600" dirty="0">
                <a:solidFill>
                  <a:prstClr val="black"/>
                </a:solidFill>
              </a:rPr>
              <a:t>ניתן לשימוש כשדה במחלקה, כפרמטר של מתודה או כערך מוחזר מתודה.</a:t>
            </a:r>
          </a:p>
          <a:p>
            <a:pPr marL="274320" lvl="0" indent="-274320">
              <a:spcBef>
                <a:spcPts val="600"/>
              </a:spcBef>
              <a:buClr>
                <a:srgbClr val="B13F9A"/>
              </a:buClr>
              <a:buSzPct val="73000"/>
              <a:buFont typeface="Wingdings 2"/>
              <a:buChar char=""/>
            </a:pPr>
            <a:r>
              <a:rPr lang="he-IL" sz="1600" dirty="0">
                <a:solidFill>
                  <a:prstClr val="black"/>
                </a:solidFill>
              </a:rPr>
              <a:t>אין השלמה אוטומטית בזמן תכנות, אפילו לא למאפיינים של </a:t>
            </a:r>
            <a:r>
              <a:rPr lang="en-US" sz="1600" dirty="0">
                <a:solidFill>
                  <a:prstClr val="black"/>
                </a:solidFill>
              </a:rPr>
              <a:t>Object</a:t>
            </a:r>
            <a:endParaRPr lang="he-IL" sz="1600" dirty="0">
              <a:solidFill>
                <a:prstClr val="black"/>
              </a:solidFill>
            </a:endParaRP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A9CDD6BD-452C-414F-9FEE-5A2D3C58C58A}"/>
              </a:ext>
            </a:extLst>
          </p:cNvPr>
          <p:cNvSpPr/>
          <p:nvPr/>
        </p:nvSpPr>
        <p:spPr>
          <a:xfrm>
            <a:off x="6839784" y="5517232"/>
            <a:ext cx="1620648" cy="648072"/>
          </a:xfrm>
          <a:prstGeom prst="cloudCallout">
            <a:avLst>
              <a:gd name="adj1" fmla="val -82384"/>
              <a:gd name="adj2" fmla="val 8672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400" b="1" dirty="0"/>
              <a:t>לימוד עצמי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53557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239000" cy="747464"/>
          </a:xfrm>
        </p:spPr>
        <p:txBody>
          <a:bodyPr>
            <a:noAutofit/>
          </a:bodyPr>
          <a:lstStyle/>
          <a:p>
            <a:pPr algn="ctr"/>
            <a:r>
              <a:rPr lang="he-IL" sz="2400" dirty="0"/>
              <a:t>דוגמא: הגדרת מתודה שמקבלת מערך של טיפוסים דינאמיים ומחזירה </a:t>
            </a:r>
            <a:r>
              <a:rPr lang="en-US" sz="2400" dirty="0"/>
              <a:t>dynamic</a:t>
            </a:r>
            <a:endParaRPr lang="he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8</a:t>
            </a:fld>
            <a:endParaRPr lang="he-IL"/>
          </a:p>
        </p:txBody>
      </p:sp>
      <p:sp>
        <p:nvSpPr>
          <p:cNvPr id="8" name="Rectangle 7"/>
          <p:cNvSpPr/>
          <p:nvPr/>
        </p:nvSpPr>
        <p:spPr>
          <a:xfrm>
            <a:off x="4895568" y="1313247"/>
            <a:ext cx="3888432" cy="369332"/>
          </a:xfrm>
          <a:prstGeom prst="rect">
            <a:avLst/>
          </a:prstGeom>
          <a:solidFill>
            <a:schemeClr val="bg1"/>
          </a:solidFill>
          <a:ln w="635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prstClr val="black"/>
                </a:solidFill>
                <a:latin typeface="Calibri"/>
              </a:rPr>
              <a:t>namespace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Ex922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 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Csharp_B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Solution)</a:t>
            </a:r>
            <a:endParaRPr lang="he-IL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4784" y="877524"/>
            <a:ext cx="5976664" cy="6052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dynamic Sum(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params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dynamic[]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arg.Length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0)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0;</a:t>
            </a:r>
          </a:p>
          <a:p>
            <a:pPr algn="l" rtl="0">
              <a:lnSpc>
                <a:spcPct val="107000"/>
              </a:lnSpc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dynamic sum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[0];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item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sum += item;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sum;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intSum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Sum(2, 4, 1);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dynamic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numberSum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Sum(2, 4, 1, 2.5);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dynamic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stringSum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Sum(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bc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23, 3.4);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dynamic d1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System.Dynamic.ExpandoObject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d1.Name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intSum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numberSum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stringSum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(Sum());        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הסבר מלבני מעוגל 17"/>
          <p:cNvSpPr/>
          <p:nvPr/>
        </p:nvSpPr>
        <p:spPr bwMode="auto">
          <a:xfrm>
            <a:off x="4139953" y="2118302"/>
            <a:ext cx="4710404" cy="1368152"/>
          </a:xfrm>
          <a:prstGeom prst="wedgeRoundRectCallout">
            <a:avLst>
              <a:gd name="adj1" fmla="val -60593"/>
              <a:gd name="adj2" fmla="val 2761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>
              <a:lnSpc>
                <a:spcPct val="107000"/>
              </a:lnSpc>
            </a:pPr>
            <a:r>
              <a:rPr lang="he-IL" sz="1400" b="1" dirty="0"/>
              <a:t>המתודה מבצעת על כל סוגי הטיפוסים,</a:t>
            </a:r>
          </a:p>
          <a:p>
            <a:pPr algn="r">
              <a:lnSpc>
                <a:spcPct val="107000"/>
              </a:lnSpc>
            </a:pPr>
            <a:r>
              <a:rPr lang="he-IL" sz="1400" dirty="0"/>
              <a:t>כמובן שבכל פעם נשלח לה מערך שמכיל איברים מאותו טיפוס</a:t>
            </a:r>
          </a:p>
          <a:p>
            <a:pPr algn="r">
              <a:lnSpc>
                <a:spcPct val="107000"/>
              </a:lnSpc>
            </a:pPr>
            <a:r>
              <a:rPr lang="he-IL" sz="1400" dirty="0"/>
              <a:t>ובתנאי שלטיפוס ממומש האופרטור </a:t>
            </a:r>
            <a:r>
              <a:rPr lang="he-IL" sz="1400" b="1" dirty="0"/>
              <a:t>+=,</a:t>
            </a:r>
            <a:r>
              <a:rPr lang="he-IL" sz="1400" dirty="0"/>
              <a:t> אחרת תהיה </a:t>
            </a:r>
            <a:r>
              <a:rPr lang="he-IL" sz="1400" b="1" dirty="0"/>
              <a:t>שגיאת זמן ריצה!!!</a:t>
            </a:r>
            <a:endParaRPr lang="en-US" sz="1200" b="1" dirty="0"/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B073D019-3555-437D-8874-FE07BA2EE6EF}"/>
              </a:ext>
            </a:extLst>
          </p:cNvPr>
          <p:cNvSpPr/>
          <p:nvPr/>
        </p:nvSpPr>
        <p:spPr>
          <a:xfrm>
            <a:off x="6839784" y="5517232"/>
            <a:ext cx="1620648" cy="648072"/>
          </a:xfrm>
          <a:prstGeom prst="cloudCallout">
            <a:avLst>
              <a:gd name="adj1" fmla="val -82384"/>
              <a:gd name="adj2" fmla="val 8672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400" b="1" dirty="0"/>
              <a:t>לימוד עצמי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7813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/>
              <a:t>Anonymous Types</a:t>
            </a:r>
            <a:endParaRPr lang="he-IL" dirty="0"/>
          </a:p>
        </p:txBody>
      </p:sp>
      <p:sp>
        <p:nvSpPr>
          <p:cNvPr id="5" name="כותרת משנה 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753232"/>
          </a:xfrm>
        </p:spPr>
        <p:txBody>
          <a:bodyPr>
            <a:normAutofit lnSpcReduction="10000"/>
          </a:bodyPr>
          <a:lstStyle/>
          <a:p>
            <a:pPr algn="ctr"/>
            <a:r>
              <a:rPr lang="he-IL" sz="5400" dirty="0"/>
              <a:t>טיפוס אנונימי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0671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שפע">
  <a:themeElements>
    <a:clrScheme name="שפע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שפע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שפע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3285</TotalTime>
  <Words>4310</Words>
  <Application>Microsoft Office PowerPoint</Application>
  <PresentationFormat>On-screen Show (4:3)</PresentationFormat>
  <Paragraphs>558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Consolas</vt:lpstr>
      <vt:lpstr>Trebuchet MS</vt:lpstr>
      <vt:lpstr>Wingdings</vt:lpstr>
      <vt:lpstr>Wingdings 2</vt:lpstr>
      <vt:lpstr>שפע</vt:lpstr>
      <vt:lpstr>מיני פרויקט במערכות חלונות</vt:lpstr>
      <vt:lpstr>ומה היום?</vt:lpstr>
      <vt:lpstr>Miscellanies</vt:lpstr>
      <vt:lpstr>NULLABLe</vt:lpstr>
      <vt:lpstr>הגדרת משתנה מסוג מרומז var</vt:lpstr>
      <vt:lpstr>מועד א, תשע"ז, 7 נק'</vt:lpstr>
      <vt:lpstr>הגדרת משתנה מסוג דינאמי dynamic</vt:lpstr>
      <vt:lpstr>דוגמא: הגדרת מתודה שמקבלת מערך של טיפוסים דינאמיים ומחזירה dynamic</vt:lpstr>
      <vt:lpstr>Anonymous Types</vt:lpstr>
      <vt:lpstr>טיפוס אנונימי</vt:lpstr>
      <vt:lpstr>טיפוס אנונימי</vt:lpstr>
      <vt:lpstr>טיפוס אנונימי, בשביל מה?</vt:lpstr>
      <vt:lpstr>טיפוס אנונימי</vt:lpstr>
      <vt:lpstr>טיפוס אנונימי</vt:lpstr>
      <vt:lpstr>חקירת טיפוס אנונימי</vt:lpstr>
      <vt:lpstr>חקירת טיפוס אנונימי</vt:lpstr>
      <vt:lpstr>חקירת טיפוס אנונימי</vt:lpstr>
      <vt:lpstr>עבודה עם מחרוזות</vt:lpstr>
      <vt:lpstr>המרות בC#  ToSTRING, PARSE, TryPARSE, CONVERT</vt:lpstr>
      <vt:lpstr>המרות בC#  ToSTRING, PARSE, TryPARSE, CONVERT</vt:lpstr>
      <vt:lpstr>partial CLASS</vt:lpstr>
      <vt:lpstr>partial METHOD</vt:lpstr>
      <vt:lpstr>partial METHOD</vt:lpstr>
      <vt:lpstr>מנגנון חריגות</vt:lpstr>
      <vt:lpstr>מנגנון החריגות Try CATCH (נלקח מ: http://webmaster.org.il/articles/dotnet-exceptions)</vt:lpstr>
      <vt:lpstr>מנגנון החריגות – המחלקה EXCEPTION  (נלקח מ: http://webmaster.org.il/articles/dotnet-exceptions)</vt:lpstr>
      <vt:lpstr>מנגנון החריגות – המחלקה EXCEPTION  (נלקח מ: http://webmaster.org.il/articles/dotnet-exceptions)</vt:lpstr>
      <vt:lpstr>מנגנון החריגות – FINALLY  (נלקח מ: http://webmaster.org.il/articles/dotnet-exceptions)</vt:lpstr>
      <vt:lpstr>מנגנון החריגות – THROW  (נלקח מ: http://webmaster.org.il/articles/dotnet-exceptions)</vt:lpstr>
      <vt:lpstr>אם נרצה לדעת עבור מתודות קיימות, איזה חריגות הן עלולות לזרוק?</vt:lpstr>
      <vt:lpstr>יצירת חריגה משלנו – שלא היתה קיימת קודם</vt:lpstr>
      <vt:lpstr>יצירת חריגה משלנו  - דוגמא -</vt:lpstr>
      <vt:lpstr>זריקה של חריגה משלנו  - דוגמא -</vt:lpstr>
      <vt:lpstr>מועד א, תשע"ד, 5 נק'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User</dc:creator>
  <cp:lastModifiedBy>Efrat Amar</cp:lastModifiedBy>
  <cp:revision>263</cp:revision>
  <dcterms:created xsi:type="dcterms:W3CDTF">2016-11-21T19:18:55Z</dcterms:created>
  <dcterms:modified xsi:type="dcterms:W3CDTF">2020-11-11T15:27:28Z</dcterms:modified>
</cp:coreProperties>
</file>