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87"/>
  </p:notesMasterIdLst>
  <p:sldIdLst>
    <p:sldId id="256" r:id="rId2"/>
    <p:sldId id="586" r:id="rId3"/>
    <p:sldId id="279" r:id="rId4"/>
    <p:sldId id="325" r:id="rId5"/>
    <p:sldId id="327" r:id="rId6"/>
    <p:sldId id="284" r:id="rId7"/>
    <p:sldId id="326" r:id="rId8"/>
    <p:sldId id="615" r:id="rId9"/>
    <p:sldId id="609" r:id="rId10"/>
    <p:sldId id="587" r:id="rId11"/>
    <p:sldId id="286" r:id="rId12"/>
    <p:sldId id="499" r:id="rId13"/>
    <p:sldId id="500" r:id="rId14"/>
    <p:sldId id="501" r:id="rId15"/>
    <p:sldId id="502" r:id="rId16"/>
    <p:sldId id="503" r:id="rId17"/>
    <p:sldId id="504" r:id="rId18"/>
    <p:sldId id="291" r:id="rId19"/>
    <p:sldId id="505" r:id="rId20"/>
    <p:sldId id="506" r:id="rId21"/>
    <p:sldId id="507" r:id="rId22"/>
    <p:sldId id="508" r:id="rId23"/>
    <p:sldId id="509" r:id="rId24"/>
    <p:sldId id="607" r:id="rId25"/>
    <p:sldId id="510" r:id="rId26"/>
    <p:sldId id="511" r:id="rId27"/>
    <p:sldId id="610" r:id="rId28"/>
    <p:sldId id="512" r:id="rId29"/>
    <p:sldId id="603" r:id="rId30"/>
    <p:sldId id="473" r:id="rId31"/>
    <p:sldId id="604" r:id="rId32"/>
    <p:sldId id="515" r:id="rId33"/>
    <p:sldId id="516" r:id="rId34"/>
    <p:sldId id="539" r:id="rId35"/>
    <p:sldId id="540" r:id="rId36"/>
    <p:sldId id="566" r:id="rId37"/>
    <p:sldId id="611" r:id="rId38"/>
    <p:sldId id="585" r:id="rId39"/>
    <p:sldId id="593" r:id="rId40"/>
    <p:sldId id="518" r:id="rId41"/>
    <p:sldId id="637" r:id="rId42"/>
    <p:sldId id="519" r:id="rId43"/>
    <p:sldId id="547" r:id="rId44"/>
    <p:sldId id="548" r:id="rId45"/>
    <p:sldId id="588" r:id="rId46"/>
    <p:sldId id="258" r:id="rId47"/>
    <p:sldId id="612" r:id="rId48"/>
    <p:sldId id="407" r:id="rId49"/>
    <p:sldId id="492" r:id="rId50"/>
    <p:sldId id="259" r:id="rId51"/>
    <p:sldId id="260" r:id="rId52"/>
    <p:sldId id="606" r:id="rId53"/>
    <p:sldId id="402" r:id="rId54"/>
    <p:sldId id="485" r:id="rId55"/>
    <p:sldId id="486" r:id="rId56"/>
    <p:sldId id="491" r:id="rId57"/>
    <p:sldId id="405" r:id="rId58"/>
    <p:sldId id="406" r:id="rId59"/>
    <p:sldId id="555" r:id="rId60"/>
    <p:sldId id="266" r:id="rId61"/>
    <p:sldId id="601" r:id="rId62"/>
    <p:sldId id="414" r:id="rId63"/>
    <p:sldId id="415" r:id="rId64"/>
    <p:sldId id="416" r:id="rId65"/>
    <p:sldId id="521" r:id="rId66"/>
    <p:sldId id="418" r:id="rId67"/>
    <p:sldId id="522" r:id="rId68"/>
    <p:sldId id="613" r:id="rId69"/>
    <p:sldId id="614" r:id="rId70"/>
    <p:sldId id="487" r:id="rId71"/>
    <p:sldId id="642" r:id="rId72"/>
    <p:sldId id="408" r:id="rId73"/>
    <p:sldId id="420" r:id="rId74"/>
    <p:sldId id="421" r:id="rId75"/>
    <p:sldId id="602" r:id="rId76"/>
    <p:sldId id="594" r:id="rId77"/>
    <p:sldId id="423" r:id="rId78"/>
    <p:sldId id="425" r:id="rId79"/>
    <p:sldId id="428" r:id="rId80"/>
    <p:sldId id="608" r:id="rId81"/>
    <p:sldId id="430" r:id="rId82"/>
    <p:sldId id="431" r:id="rId83"/>
    <p:sldId id="432" r:id="rId84"/>
    <p:sldId id="433" r:id="rId85"/>
    <p:sldId id="554" r:id="rId8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1" clrIdx="0">
    <p:extLst>
      <p:ext uri="{19B8F6BF-5375-455C-9EA6-DF929625EA0E}">
        <p15:presenceInfo xmlns:p15="http://schemas.microsoft.com/office/powerpoint/2012/main" userId="H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20" autoAdjust="0"/>
    <p:restoredTop sz="94645" autoAdjust="0"/>
  </p:normalViewPr>
  <p:slideViewPr>
    <p:cSldViewPr>
      <p:cViewPr varScale="1">
        <p:scale>
          <a:sx n="105" d="100"/>
          <a:sy n="105" d="100"/>
        </p:scale>
        <p:origin x="1170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9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20E3DEC-6A64-4F45-BCA9-E7F161016597}" type="datetimeFigureOut">
              <a:rPr lang="he-IL" smtClean="0"/>
              <a:t>ט"ז/חשון/תשפ"א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772479E-0EEF-49F8-B050-BFE52A4146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950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1088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בקצרה – נרחיב עוד מעט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29AF6-5D2D-4FE4-8718-BED3D5985547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3360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1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29AF6-5D2D-4FE4-8718-BED3D5985547}" type="slidenum">
              <a:rPr lang="he-IL" smtClean="0"/>
              <a:pPr/>
              <a:t>19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29AF6-5D2D-4FE4-8718-BED3D5985547}" type="slidenum">
              <a:rPr lang="he-IL" smtClean="0"/>
              <a:pPr/>
              <a:t>20</a:t>
            </a:fld>
            <a:endParaRPr 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29AF6-5D2D-4FE4-8718-BED3D5985547}" type="slidenum">
              <a:rPr lang="he-IL" smtClean="0"/>
              <a:pPr/>
              <a:t>21</a:t>
            </a:fld>
            <a:endParaRPr 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29AF6-5D2D-4FE4-8718-BED3D5985547}" type="slidenum">
              <a:rPr lang="he-IL" smtClean="0"/>
              <a:pPr/>
              <a:t>22</a:t>
            </a:fld>
            <a:endParaRPr lang="he-I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29AF6-5D2D-4FE4-8718-BED3D5985547}" type="slidenum">
              <a:rPr lang="he-IL" smtClean="0"/>
              <a:pPr/>
              <a:t>23</a:t>
            </a:fld>
            <a:endParaRPr lang="he-I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29AF6-5D2D-4FE4-8718-BED3D5985547}" type="slidenum">
              <a:rPr lang="he-IL" smtClean="0"/>
              <a:pPr/>
              <a:t>25</a:t>
            </a:fld>
            <a:endParaRPr lang="he-I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29AF6-5D2D-4FE4-8718-BED3D5985547}" type="slidenum">
              <a:rPr lang="he-IL" smtClean="0"/>
              <a:pPr/>
              <a:t>26</a:t>
            </a:fld>
            <a:endParaRPr lang="he-I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29AF6-5D2D-4FE4-8718-BED3D5985547}" type="slidenum">
              <a:rPr lang="he-IL" smtClean="0"/>
              <a:pPr/>
              <a:t>28</a:t>
            </a:fld>
            <a:endParaRPr lang="he-I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dirty="0"/>
              <a:t>JVM</a:t>
            </a:r>
            <a:r>
              <a:rPr lang="he-IL" dirty="0"/>
              <a:t> – </a:t>
            </a:r>
            <a:r>
              <a:rPr lang="en-US" dirty="0"/>
              <a:t>CLR</a:t>
            </a:r>
            <a:endParaRPr lang="he-IL" dirty="0"/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dirty="0"/>
              <a:t>JRE</a:t>
            </a:r>
            <a:r>
              <a:rPr lang="he-IL" dirty="0"/>
              <a:t> – </a:t>
            </a:r>
            <a:r>
              <a:rPr lang="en-US" dirty="0"/>
              <a:t>FCL</a:t>
            </a:r>
            <a:endParaRPr lang="he-IL" dirty="0"/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dirty="0"/>
              <a:t>BYTE CODE</a:t>
            </a:r>
            <a:r>
              <a:rPr lang="he-IL" dirty="0"/>
              <a:t> –  </a:t>
            </a:r>
            <a:r>
              <a:rPr lang="en-US" dirty="0"/>
              <a:t>CODE</a:t>
            </a:r>
            <a:r>
              <a:rPr lang="he-IL" dirty="0"/>
              <a:t> </a:t>
            </a:r>
            <a:r>
              <a:rPr lang="en-US" dirty="0"/>
              <a:t>IL</a:t>
            </a:r>
            <a:endParaRPr lang="he-I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9101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7B8D4F4C-2DD6-4D9A-A5F9-0C18185CD653}" type="slidenum">
              <a:rPr lang="he-IL" smtClean="0">
                <a:latin typeface="Arial" pitchFamily="34" charset="0"/>
              </a:rPr>
              <a:pPr eaLnBrk="1" hangingPunct="1"/>
              <a:t>6</a:t>
            </a:fld>
            <a:endParaRPr lang="en-US">
              <a:latin typeface="Arial" pitchFamily="34" charset="0"/>
            </a:endParaRPr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l" eaLnBrk="1" hangingPunct="1"/>
            <a:fld id="{65E37E7A-D9C2-4FA9-8E1A-7F4A6B73CF95}" type="slidenum">
              <a:rPr lang="he-IL" sz="1200">
                <a:latin typeface="Arial" pitchFamily="34" charset="0"/>
              </a:rPr>
              <a:pPr algn="l" eaLnBrk="1" hangingPunct="1"/>
              <a:t>6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dirty="0"/>
              <a:t>JVM</a:t>
            </a:r>
            <a:r>
              <a:rPr lang="he-IL" dirty="0"/>
              <a:t> – </a:t>
            </a:r>
            <a:r>
              <a:rPr lang="en-US" dirty="0"/>
              <a:t>CLR</a:t>
            </a:r>
            <a:endParaRPr lang="he-IL" dirty="0"/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dirty="0"/>
              <a:t>JRE</a:t>
            </a:r>
            <a:r>
              <a:rPr lang="he-IL" dirty="0"/>
              <a:t> – </a:t>
            </a:r>
            <a:r>
              <a:rPr lang="en-US" dirty="0"/>
              <a:t>FCL</a:t>
            </a:r>
            <a:endParaRPr lang="he-IL" dirty="0"/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dirty="0"/>
              <a:t>BYTE CODE</a:t>
            </a:r>
            <a:r>
              <a:rPr lang="he-IL" dirty="0"/>
              <a:t> –  </a:t>
            </a:r>
            <a:r>
              <a:rPr lang="en-US" dirty="0"/>
              <a:t>CODE</a:t>
            </a:r>
            <a:r>
              <a:rPr lang="he-IL" dirty="0"/>
              <a:t> </a:t>
            </a:r>
            <a:r>
              <a:rPr lang="en-US" dirty="0"/>
              <a:t>IL</a:t>
            </a:r>
            <a:endParaRPr lang="he-I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9411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29AF6-5D2D-4FE4-8718-BED3D5985547}" type="slidenum">
              <a:rPr lang="he-IL" smtClean="0"/>
              <a:pPr/>
              <a:t>32</a:t>
            </a:fld>
            <a:endParaRPr lang="he-I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29AF6-5D2D-4FE4-8718-BED3D5985547}" type="slidenum">
              <a:rPr lang="he-IL" smtClean="0"/>
              <a:pPr/>
              <a:t>33</a:t>
            </a:fld>
            <a:endParaRPr lang="he-I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9696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1467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SRP</a:t>
            </a:r>
            <a:r>
              <a:rPr lang="he-IL" dirty="0"/>
              <a:t> – פונקציונליות אחת כולה נתמכת ברכיב האחראי לה והוא היחיד שאחראי לה. רכיב אחד אחראי על פוקנציונליות אחת או מספר פונקציונליויות שיש ביניהן קשר ותו לא.</a:t>
            </a:r>
          </a:p>
          <a:p>
            <a:r>
              <a:rPr lang="en-US" dirty="0"/>
              <a:t>HIGH COHESION</a:t>
            </a:r>
            <a:r>
              <a:rPr lang="he-IL" dirty="0"/>
              <a:t> + </a:t>
            </a:r>
            <a:r>
              <a:rPr lang="en-US" dirty="0"/>
              <a:t>LOW COUPLING</a:t>
            </a:r>
            <a:r>
              <a:rPr lang="he-IL" dirty="0"/>
              <a:t> =&gt; לכידות גבוהה + צמידות\קשירות נמוכה</a:t>
            </a:r>
          </a:p>
          <a:p>
            <a:endParaRPr lang="he-IL" dirty="0"/>
          </a:p>
          <a:p>
            <a:r>
              <a:rPr lang="en-US" dirty="0"/>
              <a:t>OCP</a:t>
            </a:r>
            <a:r>
              <a:rPr lang="he-IL" dirty="0"/>
              <a:t> – ירושה הינה אחד הכלים ל-</a:t>
            </a:r>
            <a:r>
              <a:rPr lang="en-US" dirty="0"/>
              <a:t>OCP</a:t>
            </a:r>
            <a:r>
              <a:rPr lang="he-IL" dirty="0"/>
              <a:t>. רוצים להרחיב משהו? תבנו מחלקה יורשת ואל תגעו במחלקה קיימת. כמובן זה לא אולטימטיבי – הדיון המעמיק בעניין ירושה לא בקורס הזה אלא בקורס מבוא להנדסת תכנה.</a:t>
            </a:r>
          </a:p>
          <a:p>
            <a:endParaRPr lang="he-IL" dirty="0"/>
          </a:p>
          <a:p>
            <a:r>
              <a:rPr lang="en-US" dirty="0"/>
              <a:t>LSP</a:t>
            </a:r>
            <a:r>
              <a:rPr lang="he-IL" dirty="0"/>
              <a:t> – הדיון בקורס חדש שמאחד את הקורסים הישנים של תכנות מונחה עצמים מתקדם + תיכון תכנה (שחר גולן)</a:t>
            </a:r>
          </a:p>
          <a:p>
            <a:r>
              <a:rPr lang="he-IL" dirty="0"/>
              <a:t>הסבר בגדול – מה שרשום בשקף</a:t>
            </a:r>
          </a:p>
          <a:p>
            <a:endParaRPr lang="he-IL" dirty="0"/>
          </a:p>
          <a:p>
            <a:r>
              <a:rPr lang="en-US" dirty="0"/>
              <a:t>ISP</a:t>
            </a:r>
            <a:r>
              <a:rPr lang="he-IL" dirty="0"/>
              <a:t> – די פשוט. על דוגמא של ++</a:t>
            </a:r>
            <a:r>
              <a:rPr lang="en-US" dirty="0"/>
              <a:t>C</a:t>
            </a:r>
            <a:r>
              <a:rPr lang="he-IL" dirty="0"/>
              <a:t> – במקום קובץ </a:t>
            </a:r>
            <a:r>
              <a:rPr lang="en-US" dirty="0"/>
              <a:t>.h</a:t>
            </a:r>
            <a:r>
              <a:rPr lang="he-IL" dirty="0"/>
              <a:t> אחד ענק שמכיל את כל מה שצריך – עדיף מספר קבצי </a:t>
            </a:r>
            <a:r>
              <a:rPr lang="en-US" dirty="0"/>
              <a:t>.h</a:t>
            </a:r>
            <a:r>
              <a:rPr lang="he-IL" dirty="0"/>
              <a:t> קטנים – כל אחד אחראי על פונקציונליות מסוימת.</a:t>
            </a:r>
          </a:p>
          <a:p>
            <a:endParaRPr lang="he-IL" dirty="0"/>
          </a:p>
          <a:p>
            <a:r>
              <a:rPr lang="en-US" dirty="0"/>
              <a:t>DIP</a:t>
            </a:r>
            <a:r>
              <a:rPr lang="he-IL" dirty="0"/>
              <a:t> – תלות במודולים אבסטקטיים יותר – כמו בירושה. אסור לעשות תלות במימושים ספציפיים. עם (כמו שראינו ב-++</a:t>
            </a:r>
            <a:r>
              <a:rPr lang="en-US" dirty="0"/>
              <a:t>C</a:t>
            </a:r>
            <a:r>
              <a:rPr lang="he-IL" dirty="0"/>
              <a:t>) יש תלות הדדית – בונים מודולים חדשים עם מחלקה אבסטרקטית\ממשק עבור כל אחד (או אחד מ-) המודלים ישנים ואז שני המודולים הישנים תלויים במודולים החדשים אך אין תלות ביניהם.</a:t>
            </a:r>
            <a:endParaRPr lang="en-US" dirty="0"/>
          </a:p>
          <a:p>
            <a:endParaRPr lang="en-US" dirty="0"/>
          </a:p>
          <a:p>
            <a:r>
              <a:rPr lang="he-IL" dirty="0"/>
              <a:t>נרחיב בהמשך הקורס. ניתן לראות פירוט כאן:</a:t>
            </a:r>
          </a:p>
          <a:p>
            <a:r>
              <a:rPr lang="en-US" dirty="0"/>
              <a:t>http://www.codeguru.com/columns/experts/solid-principles-in-c-an-overview.htm</a:t>
            </a:r>
            <a:endParaRPr lang="he-IL" dirty="0"/>
          </a:p>
          <a:p>
            <a:r>
              <a:rPr lang="en-US" dirty="0"/>
              <a:t>https://www.codeproject.com/Tips/1033646/SOLID-Principle-with-Csharp-Example</a:t>
            </a:r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42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4565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46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5835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47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7939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namespace ex1 </a:t>
            </a:r>
          </a:p>
          <a:p>
            <a:pPr algn="l"/>
            <a:r>
              <a:rPr lang="en-US" dirty="0"/>
              <a:t>{ </a:t>
            </a:r>
          </a:p>
          <a:p>
            <a:pPr algn="l"/>
            <a:r>
              <a:rPr lang="en-US" dirty="0"/>
              <a:t>    class Program </a:t>
            </a:r>
          </a:p>
          <a:p>
            <a:pPr algn="l"/>
            <a:r>
              <a:rPr lang="en-US" dirty="0"/>
              <a:t>    { </a:t>
            </a:r>
          </a:p>
          <a:p>
            <a:pPr algn="l"/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pPr algn="l"/>
            <a:r>
              <a:rPr lang="en-US" dirty="0"/>
              <a:t>        { </a:t>
            </a:r>
          </a:p>
          <a:p>
            <a:pPr algn="l"/>
            <a:r>
              <a:rPr lang="en-US" dirty="0"/>
              <a:t>            </a:t>
            </a:r>
            <a:r>
              <a:rPr lang="en-US" dirty="0" err="1"/>
              <a:t>System.Console.WriteLine</a:t>
            </a:r>
            <a:r>
              <a:rPr lang="en-US" dirty="0"/>
              <a:t>("hello world"); </a:t>
            </a:r>
          </a:p>
          <a:p>
            <a:pPr algn="l"/>
            <a:r>
              <a:rPr lang="en-US" dirty="0"/>
              <a:t>        } </a:t>
            </a:r>
          </a:p>
          <a:p>
            <a:pPr algn="l"/>
            <a:r>
              <a:rPr lang="en-US" dirty="0"/>
              <a:t>    } </a:t>
            </a:r>
          </a:p>
          <a:p>
            <a:pPr algn="l"/>
            <a:r>
              <a:rPr lang="en-US" dirty="0"/>
              <a:t>}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50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2721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52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8415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1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29AF6-5D2D-4FE4-8718-BED3D5985547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48454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53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7429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7B8D4F4C-2DD6-4D9A-A5F9-0C18185CD653}" type="slidenum">
              <a:rPr lang="he-IL" smtClean="0">
                <a:latin typeface="Arial" pitchFamily="34" charset="0"/>
              </a:rPr>
              <a:pPr eaLnBrk="1" hangingPunct="1"/>
              <a:t>54</a:t>
            </a:fld>
            <a:endParaRPr lang="en-US">
              <a:latin typeface="Arial" pitchFamily="34" charset="0"/>
            </a:endParaRPr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l" eaLnBrk="1" hangingPunct="1"/>
            <a:fld id="{65E37E7A-D9C2-4FA9-8E1A-7F4A6B73CF95}" type="slidenum">
              <a:rPr lang="he-IL" sz="1200">
                <a:latin typeface="Arial" pitchFamily="34" charset="0"/>
              </a:rPr>
              <a:pPr algn="l" eaLnBrk="1" hangingPunct="1"/>
              <a:t>54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56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21659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58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14269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62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1574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להדגיש סטרינג פורמט </a:t>
            </a:r>
            <a:r>
              <a:rPr lang="en-US" dirty="0"/>
              <a:t>FORMAT</a:t>
            </a:r>
            <a:endParaRPr lang="he-IL" dirty="0"/>
          </a:p>
          <a:p>
            <a:r>
              <a:rPr lang="he-IL" dirty="0"/>
              <a:t>בלי קשר לפלט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63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68094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64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08955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65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51574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66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85020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67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8502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29AF6-5D2D-4FE4-8718-BED3D5985547}" type="slidenum">
              <a:rPr lang="he-IL" smtClean="0"/>
              <a:pPr/>
              <a:t>12</a:t>
            </a:fld>
            <a:endParaRPr lang="he-IL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72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3583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73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12118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74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13451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ניתן להדגים ב </a:t>
            </a:r>
            <a:r>
              <a:rPr lang="en-US" dirty="0"/>
              <a:t>Ex94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75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48112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81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1136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82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51372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83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601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29AF6-5D2D-4FE4-8718-BED3D5985547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29AF6-5D2D-4FE4-8718-BED3D5985547}" type="slidenum">
              <a:rPr lang="he-IL" smtClean="0"/>
              <a:pPr/>
              <a:t>14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1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29AF6-5D2D-4FE4-8718-BED3D5985547}" type="slidenum">
              <a:rPr lang="he-IL" smtClean="0"/>
              <a:pPr/>
              <a:t>15</a:t>
            </a:fld>
            <a:endParaRPr 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29AF6-5D2D-4FE4-8718-BED3D5985547}" type="slidenum">
              <a:rPr lang="he-IL" smtClean="0"/>
              <a:pPr/>
              <a:t>16</a:t>
            </a:fld>
            <a:endParaRPr 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29AF6-5D2D-4FE4-8718-BED3D5985547}" type="slidenum">
              <a:rPr lang="he-IL" smtClean="0"/>
              <a:pPr/>
              <a:t>17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חבר ישר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כותרת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5" name="כותרת משנה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1" name="מציין מיקום של תאריך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14CE3A7-C5AF-48D9-8C37-B0132E2CD9A9}" type="datetime8">
              <a:rPr lang="he-IL" smtClean="0"/>
              <a:t>03 נובמבר 20</a:t>
            </a:fld>
            <a:endParaRPr lang="he-IL"/>
          </a:p>
        </p:txBody>
      </p:sp>
      <p:sp>
        <p:nvSpPr>
          <p:cNvPr id="18" name="מציין מיקום של כותרת תחתונה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EC9654E-5318-4238-B03D-55CEA01D4D35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DB62-7127-42ED-BCE5-B5DED5A3EB11}" type="datetime8">
              <a:rPr lang="he-IL" smtClean="0"/>
              <a:t>03 נובמבר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2125302C-E773-4E55-9999-907071EB798F}" type="datetime8">
              <a:rPr lang="he-IL" smtClean="0"/>
              <a:t>03 נובמבר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EC9654E-5318-4238-B03D-55CEA01D4D3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4592-9F7F-453A-852B-9A8DB673F254}" type="datetime8">
              <a:rPr lang="he-IL" smtClean="0"/>
              <a:t>03 נובמבר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CF75BFB-AAC8-495C-B501-99539486131A}" type="datetime8">
              <a:rPr lang="he-IL" smtClean="0"/>
              <a:t>03 נובמבר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5EC9654E-5318-4238-B03D-55CEA01D4D35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AEAA-A631-42AC-9CBD-4C26A9771202}" type="datetime8">
              <a:rPr lang="he-IL" smtClean="0"/>
              <a:t>03 נובמבר 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2078-2B89-43D7-88A6-3FE350A8D759}" type="datetime8">
              <a:rPr lang="he-IL" smtClean="0"/>
              <a:t>03 נובמבר 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79F4-FB8A-4E31-96EA-AA12465047DA}" type="datetime8">
              <a:rPr lang="he-IL" smtClean="0"/>
              <a:t>03 נובמבר 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D5AC0AA-BF3C-4A1A-8C94-6BEFC5F9C95F}" type="datetime8">
              <a:rPr lang="he-IL" smtClean="0"/>
              <a:t>03 נובמבר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758C-F311-44ED-9DB0-8E09071F1672}" type="datetime8">
              <a:rPr lang="he-IL" smtClean="0"/>
              <a:t>03 נובמבר 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E44F-C561-406D-BB4D-1B5CF17999CD}" type="datetime8">
              <a:rPr lang="he-IL" smtClean="0"/>
              <a:t>03 נובמבר 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מציין מיקום של תמונה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מציין מיקום של כותרת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1" name="מציין מיקום טקסט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27" name="מציין מיקום של תאריך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4B523CB-5DC8-430A-AB06-02F041DEC60F}" type="datetime8">
              <a:rPr lang="he-IL" smtClean="0"/>
              <a:t>03 נובמבר 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16" name="מציין מיקום של מספר שקופית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EC9654E-5318-4238-B03D-55CEA01D4D35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r" rtl="1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r" rtl="1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r" rtl="1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r" rtl="1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r" rtl="1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r" rtl="1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odle.jct.ac.il/mod/resource/view.php?id=454566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363820" y="568555"/>
            <a:ext cx="5105400" cy="1448029"/>
          </a:xfrm>
        </p:spPr>
        <p:txBody>
          <a:bodyPr/>
          <a:lstStyle/>
          <a:p>
            <a:pPr algn="ctr"/>
            <a:r>
              <a:rPr lang="he-IL" dirty="0"/>
              <a:t>מיני פרויקט	במערכות חלונות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915816" y="2348880"/>
            <a:ext cx="5976664" cy="1938992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שם חיבה: </a:t>
            </a:r>
            <a:r>
              <a:rPr lang="en-US" dirty="0"/>
              <a:t>C# </a:t>
            </a:r>
            <a:r>
              <a:rPr lang="en-US" dirty="0" err="1"/>
              <a:t>.Net</a:t>
            </a:r>
            <a:endParaRPr lang="he-IL" dirty="0"/>
          </a:p>
          <a:p>
            <a:pPr algn="ctr"/>
            <a:r>
              <a:rPr lang="he-IL" dirty="0"/>
              <a:t>סי שרפ דוט נט</a:t>
            </a:r>
            <a:endParaRPr lang="en-US" dirty="0"/>
          </a:p>
          <a:p>
            <a:pPr algn="ctr"/>
            <a:endParaRPr lang="he-IL" dirty="0"/>
          </a:p>
          <a:p>
            <a:pPr algn="ctr"/>
            <a:r>
              <a:rPr lang="he-IL" sz="2800" b="1" dirty="0"/>
              <a:t>נושא מספר 1 – מבוא והכרת השפה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1</a:t>
            </a:fld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163EB-4349-4875-BF92-1F867642B59F}"/>
              </a:ext>
            </a:extLst>
          </p:cNvPr>
          <p:cNvSpPr txBox="1"/>
          <p:nvPr/>
        </p:nvSpPr>
        <p:spPr>
          <a:xfrm>
            <a:off x="3053104" y="4567617"/>
            <a:ext cx="5726832" cy="21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e-IL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הערה חשובה:</a:t>
            </a:r>
          </a:p>
          <a:p>
            <a:endParaRPr lang="he-IL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מצגת זו נערכה על ידי והיא שילוב של רעיונות ושקפים שנלקחו ברובם מ: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המצגות של נורית גרינברג 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sz="1200" dirty="0"/>
              <a:t>החומרים </a:t>
            </a:r>
            <a:r>
              <a:rPr lang="en-US" sz="1200" dirty="0"/>
              <a:t>(OSF)</a:t>
            </a:r>
            <a:r>
              <a:rPr lang="he-IL" sz="1200" dirty="0"/>
              <a:t> וצילומי הוידאו של אושרי כהן.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המצגות של דן זילברשטיין.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ט.ל.ח – ייתכן ונפלו טעויות וב"ה הן יתוקנו בע"פ בהרצאה שלי. בלי נדר, לאחר ההרצאה אם נוצרו עדכונים אני מעלה את המצגת שוב למודל. אך איני מתחייבת לכך.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המצגת לבדה אינה מספיקה, אלא בשילוב הערותיי בע"פ בהרצאה.</a:t>
            </a:r>
          </a:p>
          <a:p>
            <a:endParaRPr lang="he-IL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he-IL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אפרת עמר</a:t>
            </a:r>
          </a:p>
        </p:txBody>
      </p:sp>
    </p:spTree>
    <p:extLst>
      <p:ext uri="{BB962C8B-B14F-4D97-AF65-F5344CB8AC3E}">
        <p14:creationId xmlns:p14="http://schemas.microsoft.com/office/powerpoint/2010/main" val="227206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131840" y="533400"/>
            <a:ext cx="5688632" cy="2895600"/>
          </a:xfrm>
        </p:spPr>
        <p:txBody>
          <a:bodyPr/>
          <a:lstStyle/>
          <a:p>
            <a:pPr algn="r"/>
            <a:r>
              <a:rPr lang="he-IL" sz="5400" dirty="0"/>
              <a:t>מבוא</a:t>
            </a:r>
            <a:br>
              <a:rPr lang="he-IL" sz="5400" dirty="0"/>
            </a:br>
            <a:r>
              <a:rPr lang="he-IL" sz="5400" dirty="0"/>
              <a:t>פלטפורמת </a:t>
            </a:r>
            <a:r>
              <a:rPr lang="en-US" sz="5400" dirty="0"/>
              <a:t>.NET</a:t>
            </a:r>
            <a:r>
              <a:rPr lang="he-IL" sz="5400" dirty="0"/>
              <a:t>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609216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.NET Framework</a:t>
            </a:r>
            <a:endParaRPr lang="he-I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736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קצת היסטוריה...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916832"/>
            <a:ext cx="7239000" cy="4034848"/>
          </a:xfrm>
        </p:spPr>
        <p:txBody>
          <a:bodyPr/>
          <a:lstStyle/>
          <a:p>
            <a:r>
              <a:rPr lang="he-IL" dirty="0"/>
              <a:t>דור </a:t>
            </a:r>
            <a:r>
              <a:rPr lang="en-US" dirty="0"/>
              <a:t>I</a:t>
            </a:r>
            <a:r>
              <a:rPr lang="he-IL" dirty="0"/>
              <a:t> : יישום תואם לחומרה ספציפית</a:t>
            </a:r>
          </a:p>
          <a:p>
            <a:r>
              <a:rPr lang="he-IL" dirty="0"/>
              <a:t>דור </a:t>
            </a:r>
            <a:r>
              <a:rPr lang="en-US" dirty="0"/>
              <a:t>II</a:t>
            </a:r>
            <a:r>
              <a:rPr lang="he-IL" dirty="0"/>
              <a:t>: יישום תואם מערכת הפעלה ספציפית</a:t>
            </a:r>
          </a:p>
          <a:p>
            <a:r>
              <a:rPr lang="he-IL" dirty="0"/>
              <a:t>דור </a:t>
            </a:r>
            <a:r>
              <a:rPr lang="en-US" dirty="0"/>
              <a:t>III</a:t>
            </a:r>
            <a:r>
              <a:rPr lang="he-IL" dirty="0"/>
              <a:t>: יישום תואם פלטפורמה אוניברסלית</a:t>
            </a:r>
          </a:p>
          <a:p>
            <a:endParaRPr lang="he-IL" dirty="0"/>
          </a:p>
          <a:p>
            <a:endParaRPr lang="he-IL" dirty="0"/>
          </a:p>
          <a:p>
            <a:pPr lvl="1"/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7948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לוחית 3"/>
          <p:cNvSpPr/>
          <p:nvPr/>
        </p:nvSpPr>
        <p:spPr>
          <a:xfrm>
            <a:off x="2339752" y="2996952"/>
            <a:ext cx="4248472" cy="1008112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7200" dirty="0"/>
              <a:t>חומרה</a:t>
            </a:r>
          </a:p>
        </p:txBody>
      </p:sp>
      <p:sp>
        <p:nvSpPr>
          <p:cNvPr id="5" name="לוחית 4"/>
          <p:cNvSpPr/>
          <p:nvPr/>
        </p:nvSpPr>
        <p:spPr>
          <a:xfrm>
            <a:off x="2339752" y="1772816"/>
            <a:ext cx="4248472" cy="1008112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6000" dirty="0"/>
              <a:t>יישום </a:t>
            </a:r>
            <a:r>
              <a:rPr lang="he-IL" sz="2800" dirty="0"/>
              <a:t>(אפליקציה)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" y="260648"/>
            <a:ext cx="792088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>
                <a:ln w="10160">
                  <a:solidFill>
                    <a:schemeClr val="accent1"/>
                  </a:solidFill>
                  <a:prstDash val="solid"/>
                </a:ln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דור ראשון של מערכות תוכנה</a:t>
            </a:r>
          </a:p>
        </p:txBody>
      </p:sp>
      <p:pic>
        <p:nvPicPr>
          <p:cNvPr id="2050" name="Picture 2" descr="C:\Users\oshri\AppData\Local\Microsoft\Windows\Temporary Internet Files\Content.IE5\2BUKZHY3\MC90043388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0639" y="4365104"/>
            <a:ext cx="1828800" cy="182880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3491880" y="4368138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sz="2000" dirty="0"/>
              <a:t>יישום יעודי המתאים לחומרה ספציפית</a:t>
            </a:r>
            <a:endParaRPr lang="en-US" sz="2000" dirty="0"/>
          </a:p>
          <a:p>
            <a:r>
              <a:rPr lang="he-IL" sz="2000" b="1" dirty="0"/>
              <a:t>למשל:</a:t>
            </a:r>
            <a:endParaRPr lang="en-US" sz="2000" b="1" dirty="0"/>
          </a:p>
          <a:p>
            <a:r>
              <a:rPr lang="he-IL" sz="2000" dirty="0"/>
              <a:t>יישום של חישובים והצגתם למחשבון.</a:t>
            </a:r>
          </a:p>
          <a:p>
            <a:r>
              <a:rPr lang="he-IL" sz="2000" dirty="0"/>
              <a:t>יישום גרפי וחישובי למשחק טטריס.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508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לוחית 3"/>
          <p:cNvSpPr/>
          <p:nvPr/>
        </p:nvSpPr>
        <p:spPr>
          <a:xfrm>
            <a:off x="2339752" y="4365104"/>
            <a:ext cx="4248472" cy="1008112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7200" dirty="0"/>
              <a:t>חומרה</a:t>
            </a:r>
          </a:p>
        </p:txBody>
      </p:sp>
      <p:sp>
        <p:nvSpPr>
          <p:cNvPr id="5" name="לוחית 4"/>
          <p:cNvSpPr/>
          <p:nvPr/>
        </p:nvSpPr>
        <p:spPr>
          <a:xfrm>
            <a:off x="3059832" y="1916832"/>
            <a:ext cx="4248472" cy="1008112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7200" dirty="0"/>
              <a:t>יישום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068" y="260648"/>
            <a:ext cx="734481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>
                <a:ln w="10160">
                  <a:solidFill>
                    <a:schemeClr val="accent1"/>
                  </a:solidFill>
                  <a:prstDash val="solid"/>
                </a:ln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דור שני של מערכות תוכנה</a:t>
            </a:r>
          </a:p>
        </p:txBody>
      </p:sp>
      <p:sp>
        <p:nvSpPr>
          <p:cNvPr id="6" name="לוחית 5"/>
          <p:cNvSpPr/>
          <p:nvPr/>
        </p:nvSpPr>
        <p:spPr>
          <a:xfrm>
            <a:off x="1979712" y="3140968"/>
            <a:ext cx="4968552" cy="1008112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5400" dirty="0"/>
              <a:t>מערכת הפעלה</a:t>
            </a:r>
          </a:p>
        </p:txBody>
      </p:sp>
      <p:pic>
        <p:nvPicPr>
          <p:cNvPr id="3074" name="Picture 2" descr="C:\Users\oshri\AppData\Local\Microsoft\Windows\Temporary Internet Files\Content.IE5\EPM6ZJAF\MC90044045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666728"/>
            <a:ext cx="1412875" cy="182880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378696" y="5508567"/>
            <a:ext cx="7681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000" dirty="0"/>
              <a:t>תקשורת של הרבה יישומים שונים עם מערכת ההפעלה על אותה חומרה</a:t>
            </a:r>
          </a:p>
          <a:p>
            <a:r>
              <a:rPr lang="he-IL" sz="2000" b="1" dirty="0"/>
              <a:t>ובנוסף! </a:t>
            </a:r>
            <a:r>
              <a:rPr lang="he-IL" sz="2000" dirty="0"/>
              <a:t>יישום שמקומפל על מחשב עם מערכת הפעלה מסויימת יכול לרוץ גם על מחשב אחר עם אותה מערכת הפעלה.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13</a:t>
            </a:fld>
            <a:endParaRPr lang="he-IL"/>
          </a:p>
        </p:txBody>
      </p:sp>
      <p:sp>
        <p:nvSpPr>
          <p:cNvPr id="9" name="לוחית 4">
            <a:extLst>
              <a:ext uri="{FF2B5EF4-FFF2-40B4-BE49-F238E27FC236}">
                <a16:creationId xmlns:a16="http://schemas.microsoft.com/office/drawing/2014/main" id="{6AEAE98A-D22F-4AE1-8EC7-571A089C343F}"/>
              </a:ext>
            </a:extLst>
          </p:cNvPr>
          <p:cNvSpPr/>
          <p:nvPr/>
        </p:nvSpPr>
        <p:spPr>
          <a:xfrm>
            <a:off x="1058573" y="1176192"/>
            <a:ext cx="4248472" cy="1008112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7200" dirty="0"/>
              <a:t>יישום</a:t>
            </a:r>
          </a:p>
        </p:txBody>
      </p:sp>
    </p:spTree>
    <p:extLst>
      <p:ext uri="{BB962C8B-B14F-4D97-AF65-F5344CB8AC3E}">
        <p14:creationId xmlns:p14="http://schemas.microsoft.com/office/powerpoint/2010/main" val="154792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1052736"/>
            <a:ext cx="856895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i="1" dirty="0"/>
              <a:t>Native code, </a:t>
            </a:r>
            <a:r>
              <a:rPr lang="en-US" sz="4000" b="1" dirty="0"/>
              <a:t>Unmanaged</a:t>
            </a:r>
            <a:r>
              <a:rPr lang="en-US" sz="4000" b="1" i="1" dirty="0"/>
              <a:t> code</a:t>
            </a:r>
            <a:endParaRPr lang="en-US" sz="4000" b="1" dirty="0">
              <a:cs typeface="+mj-cs"/>
            </a:endParaRPr>
          </a:p>
        </p:txBody>
      </p:sp>
      <p:sp>
        <p:nvSpPr>
          <p:cNvPr id="6" name="לוחית 5"/>
          <p:cNvSpPr/>
          <p:nvPr/>
        </p:nvSpPr>
        <p:spPr>
          <a:xfrm>
            <a:off x="219760" y="50508"/>
            <a:ext cx="8136904" cy="1000125"/>
          </a:xfrm>
          <a:prstGeom prst="plaque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דור שני של מערכות תוכנה</a:t>
            </a:r>
          </a:p>
        </p:txBody>
      </p:sp>
      <p:sp>
        <p:nvSpPr>
          <p:cNvPr id="8" name="תרשים זרימה: ריבוי מסמכים 7"/>
          <p:cNvSpPr/>
          <p:nvPr/>
        </p:nvSpPr>
        <p:spPr>
          <a:xfrm>
            <a:off x="1076042" y="2060848"/>
            <a:ext cx="2016224" cy="1008112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My code</a:t>
            </a:r>
            <a:endParaRPr lang="he-IL" sz="2800" dirty="0">
              <a:solidFill>
                <a:schemeClr val="tx1"/>
              </a:solidFill>
            </a:endParaRPr>
          </a:p>
        </p:txBody>
      </p:sp>
      <p:grpSp>
        <p:nvGrpSpPr>
          <p:cNvPr id="15" name="קבוצה 14"/>
          <p:cNvGrpSpPr/>
          <p:nvPr/>
        </p:nvGrpSpPr>
        <p:grpSpPr>
          <a:xfrm>
            <a:off x="6476642" y="1700808"/>
            <a:ext cx="2343830" cy="1440160"/>
            <a:chOff x="6012160" y="3356992"/>
            <a:chExt cx="2343830" cy="1440160"/>
          </a:xfrm>
        </p:grpSpPr>
        <p:pic>
          <p:nvPicPr>
            <p:cNvPr id="10" name="Picture 2" descr="C:\Program Files (x86)\Microsoft Office\MEDIA\CAGCAT10\j028575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12160" y="3356992"/>
              <a:ext cx="2343830" cy="1440160"/>
            </a:xfrm>
            <a:prstGeom prst="rect">
              <a:avLst/>
            </a:prstGeom>
            <a:noFill/>
          </p:spPr>
        </p:pic>
        <p:pic>
          <p:nvPicPr>
            <p:cNvPr id="13" name="תמונה 12" descr="win-mac-unix.gif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659" t="33352" r="6761" b="2166"/>
            <a:stretch>
              <a:fillRect/>
            </a:stretch>
          </p:blipFill>
          <p:spPr>
            <a:xfrm>
              <a:off x="6588224" y="3645024"/>
              <a:ext cx="576064" cy="506238"/>
            </a:xfrm>
            <a:prstGeom prst="rect">
              <a:avLst/>
            </a:prstGeom>
          </p:spPr>
        </p:pic>
      </p:grpSp>
      <p:grpSp>
        <p:nvGrpSpPr>
          <p:cNvPr id="16" name="קבוצה 15"/>
          <p:cNvGrpSpPr/>
          <p:nvPr/>
        </p:nvGrpSpPr>
        <p:grpSpPr>
          <a:xfrm>
            <a:off x="6548650" y="3429000"/>
            <a:ext cx="2343830" cy="1440160"/>
            <a:chOff x="6012160" y="4941168"/>
            <a:chExt cx="2343830" cy="1440160"/>
          </a:xfrm>
        </p:grpSpPr>
        <p:pic>
          <p:nvPicPr>
            <p:cNvPr id="11" name="Picture 2" descr="C:\Program Files (x86)\Microsoft Office\MEDIA\CAGCAT10\j028575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12160" y="4941168"/>
              <a:ext cx="2343830" cy="1440160"/>
            </a:xfrm>
            <a:prstGeom prst="rect">
              <a:avLst/>
            </a:prstGeom>
            <a:noFill/>
          </p:spPr>
        </p:pic>
        <p:pic>
          <p:nvPicPr>
            <p:cNvPr id="14" name="תמונה 13" descr="win-mac-unix.gif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040" t="33352" r="63461"/>
            <a:stretch>
              <a:fillRect/>
            </a:stretch>
          </p:blipFill>
          <p:spPr>
            <a:xfrm>
              <a:off x="6588224" y="5157192"/>
              <a:ext cx="599033" cy="718220"/>
            </a:xfrm>
            <a:prstGeom prst="rect">
              <a:avLst/>
            </a:prstGeom>
          </p:spPr>
        </p:pic>
      </p:grpSp>
      <p:pic>
        <p:nvPicPr>
          <p:cNvPr id="18" name="תמונה 17" descr="lg_gm730_00_6xm7egmhtm04cs8wook44ssog_6ylu316ao144c8c4woosog48w_th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0698" y="5085184"/>
            <a:ext cx="1182638" cy="1221202"/>
          </a:xfrm>
          <a:prstGeom prst="rect">
            <a:avLst/>
          </a:prstGeom>
        </p:spPr>
      </p:pic>
      <p:cxnSp>
        <p:nvCxnSpPr>
          <p:cNvPr id="25" name="מחבר חץ ישר 24"/>
          <p:cNvCxnSpPr>
            <a:endCxn id="19" idx="1"/>
          </p:cNvCxnSpPr>
          <p:nvPr/>
        </p:nvCxnSpPr>
        <p:spPr>
          <a:xfrm>
            <a:off x="3092266" y="2348880"/>
            <a:ext cx="86409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28"/>
          <p:cNvCxnSpPr/>
          <p:nvPr/>
        </p:nvCxnSpPr>
        <p:spPr>
          <a:xfrm>
            <a:off x="5756562" y="2276872"/>
            <a:ext cx="86409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קבוצה 40"/>
          <p:cNvGrpSpPr/>
          <p:nvPr/>
        </p:nvGrpSpPr>
        <p:grpSpPr>
          <a:xfrm>
            <a:off x="3956362" y="2060848"/>
            <a:ext cx="2592288" cy="576064"/>
            <a:chOff x="3347864" y="2204864"/>
            <a:chExt cx="2592288" cy="57606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9" name="מלבן מעוגל 18"/>
            <p:cNvSpPr/>
            <p:nvPr/>
          </p:nvSpPr>
          <p:spPr>
            <a:xfrm>
              <a:off x="3347864" y="2204864"/>
              <a:ext cx="2160240" cy="57606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compiler</a:t>
              </a:r>
              <a:endParaRPr lang="he-IL" sz="2800" dirty="0">
                <a:solidFill>
                  <a:schemeClr val="tx1"/>
                </a:solidFill>
              </a:endParaRPr>
            </a:p>
          </p:txBody>
        </p:sp>
        <p:pic>
          <p:nvPicPr>
            <p:cNvPr id="37" name="תמונה 36" descr="Overview_of_the_Common_Language_Infrastructure.png"/>
            <p:cNvPicPr>
              <a:picLocks noChangeAspect="1"/>
            </p:cNvPicPr>
            <p:nvPr/>
          </p:nvPicPr>
          <p:blipFill>
            <a:blip r:embed="rId6" cstate="print"/>
            <a:srcRect l="38084" t="88974" r="51981" b="2415"/>
            <a:stretch>
              <a:fillRect/>
            </a:stretch>
          </p:blipFill>
          <p:spPr>
            <a:xfrm>
              <a:off x="5508104" y="2204864"/>
              <a:ext cx="432048" cy="432048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pic>
      </p:grpSp>
      <p:grpSp>
        <p:nvGrpSpPr>
          <p:cNvPr id="42" name="קבוצה 41"/>
          <p:cNvGrpSpPr/>
          <p:nvPr/>
        </p:nvGrpSpPr>
        <p:grpSpPr>
          <a:xfrm>
            <a:off x="2804234" y="2852936"/>
            <a:ext cx="3960440" cy="1512168"/>
            <a:chOff x="2195736" y="2996952"/>
            <a:chExt cx="3960440" cy="1512168"/>
          </a:xfrm>
        </p:grpSpPr>
        <p:grpSp>
          <p:nvGrpSpPr>
            <p:cNvPr id="35" name="קבוצה 34"/>
            <p:cNvGrpSpPr/>
            <p:nvPr/>
          </p:nvGrpSpPr>
          <p:grpSpPr>
            <a:xfrm>
              <a:off x="2195736" y="2996952"/>
              <a:ext cx="3960440" cy="1512168"/>
              <a:chOff x="2195736" y="2996952"/>
              <a:chExt cx="3960440" cy="1512168"/>
            </a:xfrm>
          </p:grpSpPr>
          <p:sp>
            <p:nvSpPr>
              <p:cNvPr id="9" name="מלבן מעוגל 8"/>
              <p:cNvSpPr/>
              <p:nvPr/>
            </p:nvSpPr>
            <p:spPr>
              <a:xfrm>
                <a:off x="3347864" y="3933056"/>
                <a:ext cx="2160240" cy="57606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compiler</a:t>
                </a:r>
                <a:endParaRPr lang="he-IL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מחבר חץ ישר 22"/>
              <p:cNvCxnSpPr>
                <a:endCxn id="9" idx="1"/>
              </p:cNvCxnSpPr>
              <p:nvPr/>
            </p:nvCxnSpPr>
            <p:spPr>
              <a:xfrm rot="16200000" flipH="1">
                <a:off x="2159732" y="3032956"/>
                <a:ext cx="1224136" cy="115212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מחבר חץ ישר 32"/>
              <p:cNvCxnSpPr/>
              <p:nvPr/>
            </p:nvCxnSpPr>
            <p:spPr>
              <a:xfrm>
                <a:off x="5292080" y="4221088"/>
                <a:ext cx="864096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8" name="תמונה 37" descr="Overview_of_the_Common_Language_Infrastructure.png"/>
            <p:cNvPicPr>
              <a:picLocks noChangeAspect="1"/>
            </p:cNvPicPr>
            <p:nvPr/>
          </p:nvPicPr>
          <p:blipFill>
            <a:blip r:embed="rId6" cstate="print"/>
            <a:srcRect l="38084" t="88974" r="51981" b="2415"/>
            <a:stretch>
              <a:fillRect/>
            </a:stretch>
          </p:blipFill>
          <p:spPr>
            <a:xfrm>
              <a:off x="5580112" y="4005064"/>
              <a:ext cx="432048" cy="4320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</p:pic>
      </p:grpSp>
      <p:grpSp>
        <p:nvGrpSpPr>
          <p:cNvPr id="43" name="קבוצה 42"/>
          <p:cNvGrpSpPr/>
          <p:nvPr/>
        </p:nvGrpSpPr>
        <p:grpSpPr>
          <a:xfrm>
            <a:off x="2804234" y="2852936"/>
            <a:ext cx="4104456" cy="3024336"/>
            <a:chOff x="2195736" y="2996952"/>
            <a:chExt cx="4104456" cy="3024336"/>
          </a:xfrm>
        </p:grpSpPr>
        <p:grpSp>
          <p:nvGrpSpPr>
            <p:cNvPr id="36" name="קבוצה 35"/>
            <p:cNvGrpSpPr/>
            <p:nvPr/>
          </p:nvGrpSpPr>
          <p:grpSpPr>
            <a:xfrm>
              <a:off x="2195736" y="2996952"/>
              <a:ext cx="4104456" cy="3024336"/>
              <a:chOff x="2195736" y="2996952"/>
              <a:chExt cx="4104456" cy="3024336"/>
            </a:xfrm>
          </p:grpSpPr>
          <p:sp>
            <p:nvSpPr>
              <p:cNvPr id="20" name="מלבן מעוגל 19"/>
              <p:cNvSpPr/>
              <p:nvPr/>
            </p:nvSpPr>
            <p:spPr>
              <a:xfrm>
                <a:off x="3347864" y="5445224"/>
                <a:ext cx="2160240" cy="57606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compiler</a:t>
                </a:r>
                <a:endParaRPr lang="he-IL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מחבר חץ ישר 21"/>
              <p:cNvCxnSpPr>
                <a:endCxn id="20" idx="1"/>
              </p:cNvCxnSpPr>
              <p:nvPr/>
            </p:nvCxnSpPr>
            <p:spPr>
              <a:xfrm rot="16200000" flipH="1">
                <a:off x="1403648" y="3789040"/>
                <a:ext cx="2736304" cy="115212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מחבר חץ ישר 33"/>
              <p:cNvCxnSpPr/>
              <p:nvPr/>
            </p:nvCxnSpPr>
            <p:spPr>
              <a:xfrm>
                <a:off x="5436096" y="5733256"/>
                <a:ext cx="864096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תמונה 39" descr="Overview_of_the_Common_Language_Infrastructure.png"/>
            <p:cNvPicPr>
              <a:picLocks noChangeAspect="1"/>
            </p:cNvPicPr>
            <p:nvPr/>
          </p:nvPicPr>
          <p:blipFill>
            <a:blip r:embed="rId6" cstate="print"/>
            <a:srcRect l="38084" t="88974" r="51981" b="2415"/>
            <a:stretch>
              <a:fillRect/>
            </a:stretch>
          </p:blipFill>
          <p:spPr>
            <a:xfrm>
              <a:off x="5580112" y="5517232"/>
              <a:ext cx="432048" cy="4320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pic>
      </p:grpSp>
      <p:sp>
        <p:nvSpPr>
          <p:cNvPr id="2" name="Rectangle 1"/>
          <p:cNvSpPr/>
          <p:nvPr/>
        </p:nvSpPr>
        <p:spPr>
          <a:xfrm>
            <a:off x="323528" y="3314015"/>
            <a:ext cx="28083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400" dirty="0"/>
              <a:t>המתכנת כותב קוד בשפה עילית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400" dirty="0"/>
              <a:t>מקמפל אותה על מערכת ההפעלה.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400" dirty="0"/>
              <a:t>הקומפיילר מייצר קוד בינארי (קובץ </a:t>
            </a:r>
            <a:r>
              <a:rPr lang="en-US" sz="1400" dirty="0"/>
              <a:t>exe</a:t>
            </a:r>
            <a:r>
              <a:rPr lang="he-IL" sz="1400" dirty="0"/>
              <a:t>) שמתאים למערכת ההפעלה ולחומרה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400" b="1" dirty="0"/>
              <a:t>את קובץ ה </a:t>
            </a:r>
            <a:r>
              <a:rPr lang="en-US" sz="1400" b="1" dirty="0"/>
              <a:t>exe</a:t>
            </a:r>
            <a:r>
              <a:rPr lang="he-IL" sz="1400" b="1" dirty="0"/>
              <a:t> הזה ניתן לנייד למחשב אחר ובלבד שהוא עם מערכת הפעלה זהה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400" dirty="0"/>
              <a:t>בכדי להריץ את אותו קוד על </a:t>
            </a:r>
            <a:r>
              <a:rPr lang="he-IL" sz="1400" b="1" dirty="0"/>
              <a:t>מערכת הפעלה אחרת</a:t>
            </a:r>
            <a:r>
              <a:rPr lang="he-IL" sz="1400" dirty="0"/>
              <a:t>, המתכנת ייקח את הקוד </a:t>
            </a:r>
            <a:r>
              <a:rPr lang="he-IL" sz="1400" b="1" dirty="0"/>
              <a:t>ויקמפל מחדש</a:t>
            </a:r>
            <a:r>
              <a:rPr lang="he-IL" sz="1400" dirty="0"/>
              <a:t> על מערכת ההפעלה האחרת 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7131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לוחית 3"/>
          <p:cNvSpPr/>
          <p:nvPr/>
        </p:nvSpPr>
        <p:spPr>
          <a:xfrm>
            <a:off x="1385994" y="5373216"/>
            <a:ext cx="4248472" cy="1008112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7200" dirty="0"/>
              <a:t>חומרה</a:t>
            </a:r>
          </a:p>
        </p:txBody>
      </p:sp>
      <p:sp>
        <p:nvSpPr>
          <p:cNvPr id="5" name="לוחית 4"/>
          <p:cNvSpPr/>
          <p:nvPr/>
        </p:nvSpPr>
        <p:spPr>
          <a:xfrm>
            <a:off x="1339544" y="1844824"/>
            <a:ext cx="4248472" cy="1008112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7200" dirty="0"/>
              <a:t>יישום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332656"/>
            <a:ext cx="778476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ln w="10160">
                  <a:solidFill>
                    <a:schemeClr val="accent1"/>
                  </a:solidFill>
                  <a:prstDash val="solid"/>
                </a:ln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דור חדש ושלישי של מערכות תוכנה</a:t>
            </a:r>
          </a:p>
        </p:txBody>
      </p:sp>
      <p:sp>
        <p:nvSpPr>
          <p:cNvPr id="6" name="לוחית 5"/>
          <p:cNvSpPr/>
          <p:nvPr/>
        </p:nvSpPr>
        <p:spPr>
          <a:xfrm>
            <a:off x="1123520" y="3068960"/>
            <a:ext cx="4968552" cy="1008112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7200" dirty="0">
                <a:solidFill>
                  <a:schemeClr val="accent2">
                    <a:lumMod val="75000"/>
                  </a:schemeClr>
                </a:solidFill>
              </a:rPr>
              <a:t>פלטפורמה</a:t>
            </a:r>
            <a:r>
              <a:rPr lang="he-IL" sz="7200" dirty="0"/>
              <a:t> </a:t>
            </a:r>
          </a:p>
        </p:txBody>
      </p:sp>
      <p:sp>
        <p:nvSpPr>
          <p:cNvPr id="8" name="לוחית 7"/>
          <p:cNvSpPr/>
          <p:nvPr/>
        </p:nvSpPr>
        <p:spPr>
          <a:xfrm>
            <a:off x="1043608" y="4221088"/>
            <a:ext cx="4968552" cy="1008112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5400" dirty="0"/>
              <a:t>מערכת הפעלה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15</a:t>
            </a:fld>
            <a:endParaRPr lang="he-IL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800AA214-1845-4C05-B9DC-E20897192D4D}"/>
              </a:ext>
            </a:extLst>
          </p:cNvPr>
          <p:cNvSpPr/>
          <p:nvPr/>
        </p:nvSpPr>
        <p:spPr>
          <a:xfrm>
            <a:off x="6372200" y="1040542"/>
            <a:ext cx="2555776" cy="5340786"/>
          </a:xfrm>
          <a:prstGeom prst="wedgeRoundRectCallout">
            <a:avLst>
              <a:gd name="adj1" fmla="val -77262"/>
              <a:gd name="adj2" fmla="val -312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הפרדה בין היישום (התוכנה) לבין מערכת ההפעלה – חוסר תלות.</a:t>
            </a:r>
          </a:p>
          <a:p>
            <a:pPr algn="ctr"/>
            <a:endParaRPr lang="he-IL" sz="2000" dirty="0">
              <a:solidFill>
                <a:schemeClr val="tx1"/>
              </a:solidFill>
            </a:endParaRPr>
          </a:p>
          <a:p>
            <a:pPr algn="ctr"/>
            <a:r>
              <a:rPr lang="he-IL" sz="2000" dirty="0">
                <a:solidFill>
                  <a:schemeClr val="tx1"/>
                </a:solidFill>
              </a:rPr>
              <a:t>פלטפורמה הינה </a:t>
            </a:r>
            <a:r>
              <a:rPr lang="he-IL" sz="2000" b="1" dirty="0">
                <a:solidFill>
                  <a:schemeClr val="tx1"/>
                </a:solidFill>
              </a:rPr>
              <a:t>סביבה לבניה ולהרצה </a:t>
            </a:r>
            <a:r>
              <a:rPr lang="he-IL" sz="2000" dirty="0">
                <a:solidFill>
                  <a:schemeClr val="tx1"/>
                </a:solidFill>
              </a:rPr>
              <a:t>של מערכות תכנה,</a:t>
            </a:r>
          </a:p>
          <a:p>
            <a:pPr algn="ctr"/>
            <a:endParaRPr lang="he-IL" sz="2000" dirty="0">
              <a:solidFill>
                <a:schemeClr val="tx1"/>
              </a:solidFill>
            </a:endParaRPr>
          </a:p>
          <a:p>
            <a:pPr algn="ctr"/>
            <a:r>
              <a:rPr lang="he-IL" sz="2000" dirty="0">
                <a:solidFill>
                  <a:schemeClr val="tx1"/>
                </a:solidFill>
              </a:rPr>
              <a:t>מטרת הפלטפורמה לפתח קוד בשפה עילית </a:t>
            </a:r>
            <a:r>
              <a:rPr lang="he-IL" sz="2000" b="1" dirty="0">
                <a:solidFill>
                  <a:schemeClr val="tx1"/>
                </a:solidFill>
              </a:rPr>
              <a:t>בלי קשר למערכת הפעלה </a:t>
            </a:r>
            <a:r>
              <a:rPr lang="he-IL" sz="2000" dirty="0">
                <a:solidFill>
                  <a:schemeClr val="tx1"/>
                </a:solidFill>
              </a:rPr>
              <a:t>ספציפית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635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לוחית 3"/>
          <p:cNvSpPr/>
          <p:nvPr/>
        </p:nvSpPr>
        <p:spPr>
          <a:xfrm>
            <a:off x="2411760" y="5445224"/>
            <a:ext cx="4248472" cy="1008112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7200" dirty="0"/>
              <a:t>חומרה</a:t>
            </a:r>
          </a:p>
        </p:txBody>
      </p:sp>
      <p:sp>
        <p:nvSpPr>
          <p:cNvPr id="5" name="לוחית 4"/>
          <p:cNvSpPr/>
          <p:nvPr/>
        </p:nvSpPr>
        <p:spPr>
          <a:xfrm>
            <a:off x="2411760" y="1844824"/>
            <a:ext cx="4248472" cy="1008112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7200" dirty="0"/>
              <a:t>יישום</a:t>
            </a:r>
          </a:p>
        </p:txBody>
      </p:sp>
      <p:sp>
        <p:nvSpPr>
          <p:cNvPr id="8" name="לוחית 7"/>
          <p:cNvSpPr/>
          <p:nvPr/>
        </p:nvSpPr>
        <p:spPr>
          <a:xfrm>
            <a:off x="2051720" y="4245090"/>
            <a:ext cx="4968552" cy="1008112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5400" dirty="0"/>
              <a:t>מערכת הפעלה</a:t>
            </a:r>
          </a:p>
        </p:txBody>
      </p:sp>
      <p:sp>
        <p:nvSpPr>
          <p:cNvPr id="9" name="לוחית 8"/>
          <p:cNvSpPr/>
          <p:nvPr/>
        </p:nvSpPr>
        <p:spPr>
          <a:xfrm>
            <a:off x="496145" y="2996952"/>
            <a:ext cx="8136904" cy="1080120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4800" dirty="0"/>
              <a:t>פלטפורמה </a:t>
            </a:r>
            <a:r>
              <a:rPr lang="en-US" sz="4800" dirty="0">
                <a:solidFill>
                  <a:srgbClr val="7030A0"/>
                </a:solidFill>
              </a:rPr>
              <a:t>.NET Framework</a:t>
            </a:r>
            <a:endParaRPr lang="he-IL" sz="4800" dirty="0">
              <a:solidFill>
                <a:srgbClr val="7030A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flipH="1">
            <a:off x="107504" y="4329872"/>
            <a:ext cx="18350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he-IL" b="1" dirty="0"/>
              <a:t>אנחנו נכיר בקורס זה את </a:t>
            </a:r>
            <a:r>
              <a:rPr lang="en-US" b="1" dirty="0" err="1"/>
              <a:t>.Net</a:t>
            </a:r>
            <a:r>
              <a:rPr lang="en-US" b="1" dirty="0"/>
              <a:t> framework</a:t>
            </a:r>
            <a:endParaRPr lang="he-IL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16</a:t>
            </a:fld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107504" y="332656"/>
            <a:ext cx="778476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ln w="10160">
                  <a:solidFill>
                    <a:schemeClr val="accent1"/>
                  </a:solidFill>
                  <a:prstDash val="solid"/>
                </a:ln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דור חדש ושלישי של מערכות תוכנה</a:t>
            </a:r>
          </a:p>
        </p:txBody>
      </p:sp>
    </p:spTree>
    <p:extLst>
      <p:ext uri="{BB962C8B-B14F-4D97-AF65-F5344CB8AC3E}">
        <p14:creationId xmlns:p14="http://schemas.microsoft.com/office/powerpoint/2010/main" val="255539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1700808"/>
            <a:ext cx="7776864" cy="27392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u="sng" dirty="0"/>
              <a:t>מהי פלטפורמת </a:t>
            </a:r>
            <a:r>
              <a:rPr lang="en-US" sz="2800" b="1" u="sng" dirty="0"/>
              <a:t>.NET</a:t>
            </a:r>
            <a:r>
              <a:rPr lang="he-IL" sz="2800" b="1" u="sng" dirty="0"/>
              <a:t>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.NET</a:t>
            </a:r>
            <a:r>
              <a:rPr lang="he-IL" dirty="0"/>
              <a:t> היא אוסף של תשתיות (ספריות של מחלקות) לפיתוח תכנה.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dirty="0"/>
              <a:t>היא מאפשרת לפתח תוכנות ללא שום קשר למערכת הפעלה כלשהיא.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dirty="0"/>
              <a:t>כל תכנה שפותחה על תשתית זו, תוכל לעבוד </a:t>
            </a:r>
            <a:r>
              <a:rPr lang="he-IL" b="1" dirty="0"/>
              <a:t>על כל חומרה בה הותקנה התשתית</a:t>
            </a:r>
            <a:r>
              <a:rPr lang="he-IL" dirty="0"/>
              <a:t> הנ"ל.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dirty="0"/>
              <a:t>ניתן לפתח בסביבה זו בכל מיני שפות, בתנאי שהן מתאימות לפלטפורמה.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dirty="0"/>
              <a:t>בתוכנה אחת אפשר לשלב כמה רכיבי תוכנה שנכתבו בשפות שונות אשר מה שמשותף להן שהן פותחו באותה פלטפורמה ויכולות לרוץ על אותה פלטפורמה.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dirty="0">
              <a:ln w="10160">
                <a:solidFill>
                  <a:schemeClr val="accent1"/>
                </a:solidFill>
                <a:prstDash val="solid"/>
              </a:ln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לוחית 5"/>
          <p:cNvSpPr/>
          <p:nvPr/>
        </p:nvSpPr>
        <p:spPr>
          <a:xfrm>
            <a:off x="467544" y="548680"/>
            <a:ext cx="8136904" cy="1008112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7200" dirty="0">
                <a:solidFill>
                  <a:srgbClr val="7030A0"/>
                </a:solidFill>
              </a:rPr>
              <a:t>.NET Framework</a:t>
            </a:r>
            <a:endParaRPr lang="he-IL" sz="7200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17</a:t>
            </a:fld>
            <a:endParaRPr lang="he-IL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AF0D19A-D798-4655-B1F4-BAC4C7E143CC}"/>
              </a:ext>
            </a:extLst>
          </p:cNvPr>
          <p:cNvSpPr/>
          <p:nvPr/>
        </p:nvSpPr>
        <p:spPr>
          <a:xfrm>
            <a:off x="755576" y="4797152"/>
            <a:ext cx="7128792" cy="1759096"/>
          </a:xfrm>
          <a:prstGeom prst="wedgeRoundRectCallout">
            <a:avLst>
              <a:gd name="adj1" fmla="val -4549"/>
              <a:gd name="adj2" fmla="val -6033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b="1" dirty="0">
                <a:solidFill>
                  <a:schemeClr val="tx1"/>
                </a:solidFill>
              </a:rPr>
              <a:t>מה הרווחנו?</a:t>
            </a:r>
          </a:p>
          <a:p>
            <a:pPr algn="ctr"/>
            <a:r>
              <a:rPr lang="he-IL" sz="1400" dirty="0">
                <a:solidFill>
                  <a:schemeClr val="tx1"/>
                </a:solidFill>
              </a:rPr>
              <a:t>חוסר תלות במערכת הפעלה (ניידות של קוד המקור) ועוד כמה דברים שנרחיב עליהם מיד...</a:t>
            </a:r>
          </a:p>
          <a:p>
            <a:pPr algn="ctr"/>
            <a:endParaRPr lang="he-IL" sz="1400" dirty="0">
              <a:solidFill>
                <a:schemeClr val="tx1"/>
              </a:solidFill>
            </a:endParaRPr>
          </a:p>
          <a:p>
            <a:pPr algn="ctr"/>
            <a:r>
              <a:rPr lang="he-IL" sz="1400" dirty="0">
                <a:solidFill>
                  <a:schemeClr val="tx1"/>
                </a:solidFill>
              </a:rPr>
              <a:t>מערכות שנכתבו לפלטפורמת ה </a:t>
            </a:r>
            <a:r>
              <a:rPr lang="en-US" sz="1400" dirty="0" err="1">
                <a:solidFill>
                  <a:schemeClr val="tx1"/>
                </a:solidFill>
              </a:rPr>
              <a:t>.net</a:t>
            </a:r>
            <a:r>
              <a:rPr lang="he-IL" sz="1400" dirty="0">
                <a:solidFill>
                  <a:schemeClr val="tx1"/>
                </a:solidFill>
              </a:rPr>
              <a:t> יכולות לרוץ על כל מערכת הפעלה שהיא (שיש לה סביבת זמן ריצה של 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.net</a:t>
            </a:r>
            <a:r>
              <a:rPr lang="he-IL" sz="1400" dirty="0">
                <a:solidFill>
                  <a:schemeClr val="tx1"/>
                </a:solidFill>
              </a:rPr>
              <a:t> </a:t>
            </a:r>
            <a:r>
              <a:rPr lang="he-IL" sz="1400" b="1" dirty="0">
                <a:solidFill>
                  <a:schemeClr val="tx1"/>
                </a:solidFill>
              </a:rPr>
              <a:t>אלא שכמה חבל שכרגע יש סביבות ריצה כאלה רק למערכות הפעלה של חברת </a:t>
            </a:r>
            <a:r>
              <a:rPr lang="en-US" sz="1400" b="1" dirty="0">
                <a:solidFill>
                  <a:schemeClr val="tx1"/>
                </a:solidFill>
              </a:rPr>
              <a:t>Microsoft…</a:t>
            </a:r>
            <a:endParaRPr lang="he-IL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165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239000" cy="8423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.Net</a:t>
            </a:r>
            <a:r>
              <a:rPr lang="en-US" dirty="0"/>
              <a:t> F</a:t>
            </a:r>
            <a:r>
              <a:rPr lang="en-US" cap="none" dirty="0"/>
              <a:t>rame</a:t>
            </a:r>
            <a:r>
              <a:rPr lang="en-US" dirty="0"/>
              <a:t>w</a:t>
            </a:r>
            <a:r>
              <a:rPr lang="en-US" cap="none" dirty="0"/>
              <a:t>ork</a:t>
            </a:r>
            <a:r>
              <a:rPr lang="he-IL" cap="none" dirty="0"/>
              <a:t> - </a:t>
            </a:r>
            <a:r>
              <a:rPr lang="he-IL" dirty="0"/>
              <a:t>כיצד זה עובד?  </a:t>
            </a:r>
            <a:endParaRPr lang="he-IL" cap="none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1340768"/>
            <a:ext cx="7239000" cy="4896544"/>
          </a:xfrm>
        </p:spPr>
        <p:txBody>
          <a:bodyPr>
            <a:normAutofit/>
          </a:bodyPr>
          <a:lstStyle/>
          <a:p>
            <a:r>
              <a:rPr lang="he-IL" sz="2000" dirty="0"/>
              <a:t>קבצי הקוד שלנו (בשפה עילית) מתורגמים/</a:t>
            </a:r>
            <a:r>
              <a:rPr lang="he-IL" sz="2000" b="1" dirty="0"/>
              <a:t>מקומפלים</a:t>
            </a:r>
            <a:r>
              <a:rPr lang="he-IL" sz="2000" dirty="0"/>
              <a:t> לשפת ביניים </a:t>
            </a:r>
            <a:r>
              <a:rPr lang="en-US" sz="2000" dirty="0"/>
              <a:t>(</a:t>
            </a:r>
            <a:r>
              <a:rPr lang="en-US" sz="2000" b="1" dirty="0"/>
              <a:t>CIL</a:t>
            </a:r>
            <a:r>
              <a:rPr lang="en-US" sz="2000" dirty="0"/>
              <a:t> – </a:t>
            </a:r>
            <a:r>
              <a:rPr lang="en-US" sz="2000" b="1" dirty="0"/>
              <a:t>Common</a:t>
            </a:r>
            <a:r>
              <a:rPr lang="en-US" sz="2000" dirty="0"/>
              <a:t> </a:t>
            </a:r>
            <a:r>
              <a:rPr lang="en-US" sz="2000" b="1" dirty="0"/>
              <a:t>Intermediate Language</a:t>
            </a:r>
            <a:r>
              <a:rPr lang="en-US" sz="2000" dirty="0"/>
              <a:t>)</a:t>
            </a:r>
            <a:r>
              <a:rPr lang="he-IL" sz="2000" dirty="0"/>
              <a:t> שהן פקודות ברמה נמוכה (לא שפה עילית) אך אינן תלויות במערכת הפעלה מסויימת.</a:t>
            </a:r>
          </a:p>
          <a:p>
            <a:r>
              <a:rPr lang="he-IL" sz="2000" dirty="0"/>
              <a:t>לאחר מכן, התשתית תבצע </a:t>
            </a:r>
            <a:r>
              <a:rPr lang="he-IL" sz="2000" b="1" dirty="0"/>
              <a:t>קומפילציה סופית </a:t>
            </a:r>
            <a:r>
              <a:rPr lang="he-IL" sz="2000" dirty="0"/>
              <a:t>בזמן </a:t>
            </a:r>
            <a:r>
              <a:rPr lang="he-IL" sz="2000" b="1" dirty="0"/>
              <a:t>הריצה</a:t>
            </a:r>
            <a:r>
              <a:rPr lang="he-IL" sz="2000" dirty="0"/>
              <a:t>: </a:t>
            </a:r>
            <a:r>
              <a:rPr lang="en-US" sz="2000" b="1" dirty="0"/>
              <a:t>JIT</a:t>
            </a:r>
            <a:r>
              <a:rPr lang="he-IL" sz="2000" dirty="0"/>
              <a:t> </a:t>
            </a:r>
            <a:r>
              <a:rPr lang="en-US" sz="2000" dirty="0"/>
              <a:t>(</a:t>
            </a:r>
            <a:r>
              <a:rPr lang="en-US" sz="2000" b="1" dirty="0"/>
              <a:t>Just In Time Compiler</a:t>
            </a:r>
            <a:r>
              <a:rPr lang="en-US" sz="2000" dirty="0"/>
              <a:t>)</a:t>
            </a:r>
            <a:r>
              <a:rPr lang="he-IL" sz="2000" dirty="0"/>
              <a:t>, בהתאם לפלטפורמה עליה היא מותקנת.</a:t>
            </a:r>
          </a:p>
          <a:p>
            <a:r>
              <a:rPr lang="he-IL" sz="2000" dirty="0"/>
              <a:t>הפלטפורמה דואגת לכך שהקוד רץ בצורה בטוחה יותר (משגיאות), ומוגנת יותר (מפגיעה במחשב), ולכן נקרא "</a:t>
            </a:r>
            <a:r>
              <a:rPr lang="he-IL" sz="2000" b="1" dirty="0"/>
              <a:t>קוד מנוהל</a:t>
            </a:r>
            <a:r>
              <a:rPr lang="he-IL" sz="2000" dirty="0"/>
              <a:t>". נרחיב תיכף. </a:t>
            </a:r>
          </a:p>
          <a:p>
            <a:endParaRPr lang="he-I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1306C-B38B-4AFB-A48D-8DDC166D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7999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35896" y="1288771"/>
            <a:ext cx="273630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managed</a:t>
            </a:r>
            <a:r>
              <a:rPr lang="en-US" sz="2000" b="1" i="1" dirty="0"/>
              <a:t> code</a:t>
            </a:r>
            <a:endParaRPr lang="he-IL" sz="2000" b="1" i="1" dirty="0"/>
          </a:p>
          <a:p>
            <a:pPr algn="ctr"/>
            <a:r>
              <a:rPr lang="he-IL" sz="2000" b="1" i="1" dirty="0">
                <a:cs typeface="+mj-cs"/>
              </a:rPr>
              <a:t>קוד מנוהל</a:t>
            </a:r>
            <a:endParaRPr lang="en-US" sz="2000" b="1" dirty="0">
              <a:cs typeface="+mj-cs"/>
            </a:endParaRPr>
          </a:p>
        </p:txBody>
      </p:sp>
      <p:sp>
        <p:nvSpPr>
          <p:cNvPr id="6" name="לוחית 5"/>
          <p:cNvSpPr/>
          <p:nvPr/>
        </p:nvSpPr>
        <p:spPr>
          <a:xfrm>
            <a:off x="107504" y="216999"/>
            <a:ext cx="8928992" cy="909188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b="1" dirty="0">
                <a:solidFill>
                  <a:srgbClr val="444D26"/>
                </a:solidFill>
              </a:rPr>
              <a:t>C IL – Common Intermediate Language - Assembly</a:t>
            </a:r>
          </a:p>
          <a:p>
            <a:pPr algn="ctr"/>
            <a:r>
              <a:rPr lang="he-IL" sz="2800" b="1" dirty="0">
                <a:solidFill>
                  <a:srgbClr val="444D26"/>
                </a:solidFill>
              </a:rPr>
              <a:t>שפת ביניים משותפת</a:t>
            </a:r>
            <a:endParaRPr lang="en-US" sz="2800" b="1" dirty="0">
              <a:solidFill>
                <a:srgbClr val="444D26"/>
              </a:solidFill>
            </a:endParaRPr>
          </a:p>
        </p:txBody>
      </p:sp>
      <p:sp>
        <p:nvSpPr>
          <p:cNvPr id="8" name="תרשים זרימה: ריבוי מסמכים 7"/>
          <p:cNvSpPr/>
          <p:nvPr/>
        </p:nvSpPr>
        <p:spPr>
          <a:xfrm>
            <a:off x="539552" y="2567838"/>
            <a:ext cx="2016224" cy="1008112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My code</a:t>
            </a:r>
          </a:p>
        </p:txBody>
      </p:sp>
      <p:grpSp>
        <p:nvGrpSpPr>
          <p:cNvPr id="2" name="קבוצה 14"/>
          <p:cNvGrpSpPr/>
          <p:nvPr/>
        </p:nvGrpSpPr>
        <p:grpSpPr>
          <a:xfrm>
            <a:off x="6444208" y="2207798"/>
            <a:ext cx="2343830" cy="1440160"/>
            <a:chOff x="6012160" y="3356992"/>
            <a:chExt cx="2343830" cy="1440160"/>
          </a:xfrm>
        </p:grpSpPr>
        <p:pic>
          <p:nvPicPr>
            <p:cNvPr id="10" name="Picture 2" descr="C:\Program Files (x86)\Microsoft Office\MEDIA\CAGCAT10\j028575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12160" y="3356992"/>
              <a:ext cx="2343830" cy="1440160"/>
            </a:xfrm>
            <a:prstGeom prst="rect">
              <a:avLst/>
            </a:prstGeom>
            <a:noFill/>
          </p:spPr>
        </p:pic>
        <p:pic>
          <p:nvPicPr>
            <p:cNvPr id="13" name="תמונה 12" descr="win-mac-unix.gif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659" t="33352" r="6761" b="2166"/>
            <a:stretch>
              <a:fillRect/>
            </a:stretch>
          </p:blipFill>
          <p:spPr>
            <a:xfrm>
              <a:off x="6588224" y="3645024"/>
              <a:ext cx="576064" cy="506238"/>
            </a:xfrm>
            <a:prstGeom prst="rect">
              <a:avLst/>
            </a:prstGeom>
          </p:spPr>
        </p:pic>
      </p:grpSp>
      <p:grpSp>
        <p:nvGrpSpPr>
          <p:cNvPr id="3" name="קבוצה 15"/>
          <p:cNvGrpSpPr/>
          <p:nvPr/>
        </p:nvGrpSpPr>
        <p:grpSpPr>
          <a:xfrm>
            <a:off x="6516216" y="3935990"/>
            <a:ext cx="2343830" cy="1440160"/>
            <a:chOff x="6012160" y="4941168"/>
            <a:chExt cx="2343830" cy="1440160"/>
          </a:xfrm>
        </p:grpSpPr>
        <p:pic>
          <p:nvPicPr>
            <p:cNvPr id="11" name="Picture 2" descr="C:\Program Files (x86)\Microsoft Office\MEDIA\CAGCAT10\j028575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12160" y="4941168"/>
              <a:ext cx="2343830" cy="1440160"/>
            </a:xfrm>
            <a:prstGeom prst="rect">
              <a:avLst/>
            </a:prstGeom>
            <a:noFill/>
          </p:spPr>
        </p:pic>
        <p:pic>
          <p:nvPicPr>
            <p:cNvPr id="14" name="תמונה 13" descr="win-mac-unix.gif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040" t="33352" r="63461"/>
            <a:stretch>
              <a:fillRect/>
            </a:stretch>
          </p:blipFill>
          <p:spPr>
            <a:xfrm>
              <a:off x="6588224" y="5157192"/>
              <a:ext cx="599033" cy="718220"/>
            </a:xfrm>
            <a:prstGeom prst="rect">
              <a:avLst/>
            </a:prstGeom>
          </p:spPr>
        </p:pic>
      </p:grpSp>
      <p:pic>
        <p:nvPicPr>
          <p:cNvPr id="18" name="תמונה 17" descr="lg_gm730_00_6xm7egmhtm04cs8wook44ssog_6ylu316ao144c8c4woosog48w_th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48264" y="5592174"/>
            <a:ext cx="1182638" cy="1221202"/>
          </a:xfrm>
          <a:prstGeom prst="rect">
            <a:avLst/>
          </a:prstGeom>
        </p:spPr>
      </p:pic>
      <p:sp>
        <p:nvSpPr>
          <p:cNvPr id="26" name="מלבן מעוגל 25"/>
          <p:cNvSpPr/>
          <p:nvPr/>
        </p:nvSpPr>
        <p:spPr>
          <a:xfrm>
            <a:off x="395536" y="4152014"/>
            <a:ext cx="2160240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compiler</a:t>
            </a:r>
            <a:endParaRPr lang="he-IL" sz="2800" dirty="0">
              <a:solidFill>
                <a:schemeClr val="tx1"/>
              </a:solidFill>
            </a:endParaRPr>
          </a:p>
        </p:txBody>
      </p:sp>
      <p:cxnSp>
        <p:nvCxnSpPr>
          <p:cNvPr id="27" name="מחבר חץ ישר 26"/>
          <p:cNvCxnSpPr/>
          <p:nvPr/>
        </p:nvCxnSpPr>
        <p:spPr>
          <a:xfrm rot="5400000">
            <a:off x="1079612" y="3827978"/>
            <a:ext cx="649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/>
          <p:cNvCxnSpPr/>
          <p:nvPr/>
        </p:nvCxnSpPr>
        <p:spPr>
          <a:xfrm rot="5400000">
            <a:off x="1079612" y="5052114"/>
            <a:ext cx="649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קבוצה 45"/>
          <p:cNvGrpSpPr/>
          <p:nvPr/>
        </p:nvGrpSpPr>
        <p:grpSpPr>
          <a:xfrm>
            <a:off x="2555776" y="2567838"/>
            <a:ext cx="4320480" cy="3816424"/>
            <a:chOff x="2555776" y="2132856"/>
            <a:chExt cx="4320480" cy="3816424"/>
          </a:xfrm>
        </p:grpSpPr>
        <p:grpSp>
          <p:nvGrpSpPr>
            <p:cNvPr id="38" name="קבוצה 37"/>
            <p:cNvGrpSpPr/>
            <p:nvPr/>
          </p:nvGrpSpPr>
          <p:grpSpPr>
            <a:xfrm>
              <a:off x="2555776" y="2132856"/>
              <a:ext cx="4320480" cy="3816424"/>
              <a:chOff x="2555776" y="2132856"/>
              <a:chExt cx="4320480" cy="3816424"/>
            </a:xfrm>
          </p:grpSpPr>
          <p:sp>
            <p:nvSpPr>
              <p:cNvPr id="19" name="מלבן מעוגל 18"/>
              <p:cNvSpPr/>
              <p:nvPr/>
            </p:nvSpPr>
            <p:spPr>
              <a:xfrm>
                <a:off x="3923928" y="2132856"/>
                <a:ext cx="2160240" cy="57606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Run time</a:t>
                </a:r>
                <a:endParaRPr lang="he-IL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מחבר חץ ישר 24"/>
              <p:cNvCxnSpPr/>
              <p:nvPr/>
            </p:nvCxnSpPr>
            <p:spPr>
              <a:xfrm flipV="1">
                <a:off x="2555776" y="2422476"/>
                <a:ext cx="1368152" cy="273471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מחבר חץ ישר 28"/>
              <p:cNvCxnSpPr/>
              <p:nvPr/>
            </p:nvCxnSpPr>
            <p:spPr>
              <a:xfrm>
                <a:off x="5724128" y="2348880"/>
                <a:ext cx="864096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מלבן מעוגל 8"/>
              <p:cNvSpPr/>
              <p:nvPr/>
            </p:nvSpPr>
            <p:spPr>
              <a:xfrm>
                <a:off x="3923928" y="3861048"/>
                <a:ext cx="2160240" cy="57606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Run time</a:t>
                </a:r>
                <a:endParaRPr lang="he-IL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מחבר חץ ישר 22"/>
              <p:cNvCxnSpPr>
                <a:endCxn id="9" idx="1"/>
              </p:cNvCxnSpPr>
              <p:nvPr/>
            </p:nvCxnSpPr>
            <p:spPr>
              <a:xfrm flipV="1">
                <a:off x="2555776" y="4149080"/>
                <a:ext cx="1368152" cy="100811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מחבר חץ ישר 32"/>
              <p:cNvCxnSpPr/>
              <p:nvPr/>
            </p:nvCxnSpPr>
            <p:spPr>
              <a:xfrm>
                <a:off x="5868144" y="4149080"/>
                <a:ext cx="864096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מלבן מעוגל 19"/>
              <p:cNvSpPr/>
              <p:nvPr/>
            </p:nvSpPr>
            <p:spPr>
              <a:xfrm>
                <a:off x="3923928" y="5373216"/>
                <a:ext cx="2160240" cy="57606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Run time</a:t>
                </a:r>
                <a:endParaRPr lang="he-IL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מחבר חץ ישר 21"/>
              <p:cNvCxnSpPr>
                <a:endCxn id="20" idx="1"/>
              </p:cNvCxnSpPr>
              <p:nvPr/>
            </p:nvCxnSpPr>
            <p:spPr>
              <a:xfrm>
                <a:off x="2555776" y="5157192"/>
                <a:ext cx="1368152" cy="50405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מחבר חץ ישר 33"/>
              <p:cNvCxnSpPr/>
              <p:nvPr/>
            </p:nvCxnSpPr>
            <p:spPr>
              <a:xfrm>
                <a:off x="6012160" y="5661248"/>
                <a:ext cx="864096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2" name="תמונה 41" descr="Overview_of_the_Common_Language_Infrastructure.png"/>
            <p:cNvPicPr>
              <a:picLocks noChangeAspect="1"/>
            </p:cNvPicPr>
            <p:nvPr/>
          </p:nvPicPr>
          <p:blipFill>
            <a:blip r:embed="rId6" cstate="print"/>
            <a:srcRect l="38084" t="88974" r="51981" b="2415"/>
            <a:stretch>
              <a:fillRect/>
            </a:stretch>
          </p:blipFill>
          <p:spPr>
            <a:xfrm>
              <a:off x="6156176" y="2132856"/>
              <a:ext cx="432048" cy="432048"/>
            </a:xfrm>
            <a:prstGeom prst="rect">
              <a:avLst/>
            </a:prstGeom>
          </p:spPr>
        </p:pic>
        <p:pic>
          <p:nvPicPr>
            <p:cNvPr id="43" name="תמונה 42" descr="Overview_of_the_Common_Language_Infrastructure.png"/>
            <p:cNvPicPr>
              <a:picLocks noChangeAspect="1"/>
            </p:cNvPicPr>
            <p:nvPr/>
          </p:nvPicPr>
          <p:blipFill>
            <a:blip r:embed="rId6" cstate="print"/>
            <a:srcRect l="38084" t="88974" r="51981" b="2415"/>
            <a:stretch>
              <a:fillRect/>
            </a:stretch>
          </p:blipFill>
          <p:spPr>
            <a:xfrm>
              <a:off x="6228184" y="3933056"/>
              <a:ext cx="432048" cy="432048"/>
            </a:xfrm>
            <a:prstGeom prst="rect">
              <a:avLst/>
            </a:prstGeom>
          </p:spPr>
        </p:pic>
        <p:pic>
          <p:nvPicPr>
            <p:cNvPr id="45" name="תמונה 44" descr="Overview_of_the_Common_Language_Infrastructure.png"/>
            <p:cNvPicPr>
              <a:picLocks noChangeAspect="1"/>
            </p:cNvPicPr>
            <p:nvPr/>
          </p:nvPicPr>
          <p:blipFill>
            <a:blip r:embed="rId6" cstate="print"/>
            <a:srcRect l="38084" t="88974" r="51981" b="2415"/>
            <a:stretch>
              <a:fillRect/>
            </a:stretch>
          </p:blipFill>
          <p:spPr>
            <a:xfrm>
              <a:off x="6228184" y="5456408"/>
              <a:ext cx="432048" cy="432048"/>
            </a:xfrm>
            <a:prstGeom prst="rect">
              <a:avLst/>
            </a:prstGeom>
          </p:spPr>
        </p:pic>
      </p:grpSp>
      <p:pic>
        <p:nvPicPr>
          <p:cNvPr id="37" name="תמונה 36" descr="גלגלי שיניים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275827">
            <a:off x="2612901" y="4676006"/>
            <a:ext cx="777627" cy="1255225"/>
          </a:xfrm>
          <a:prstGeom prst="rect">
            <a:avLst/>
          </a:prstGeom>
        </p:spPr>
      </p:pic>
      <p:sp>
        <p:nvSpPr>
          <p:cNvPr id="36" name="מלבן מעוגל 35"/>
          <p:cNvSpPr/>
          <p:nvPr/>
        </p:nvSpPr>
        <p:spPr>
          <a:xfrm>
            <a:off x="381595" y="5513270"/>
            <a:ext cx="2160240" cy="1032484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Assembly (IL code)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19</a:t>
            </a:fld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E68195-6CA4-4ECE-82A1-BFCCE1CEC780}"/>
              </a:ext>
            </a:extLst>
          </p:cNvPr>
          <p:cNvCxnSpPr>
            <a:stCxn id="7" idx="2"/>
          </p:cNvCxnSpPr>
          <p:nvPr/>
        </p:nvCxnSpPr>
        <p:spPr>
          <a:xfrm>
            <a:off x="5004048" y="1996657"/>
            <a:ext cx="0" cy="352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קבוצה 48">
            <a:extLst>
              <a:ext uri="{FF2B5EF4-FFF2-40B4-BE49-F238E27FC236}">
                <a16:creationId xmlns:a16="http://schemas.microsoft.com/office/drawing/2014/main" id="{D82147F8-0568-486D-926C-B6DF6DEDB5B9}"/>
              </a:ext>
            </a:extLst>
          </p:cNvPr>
          <p:cNvGrpSpPr/>
          <p:nvPr/>
        </p:nvGrpSpPr>
        <p:grpSpPr>
          <a:xfrm>
            <a:off x="2555776" y="3222448"/>
            <a:ext cx="3816424" cy="1296144"/>
            <a:chOff x="2555776" y="2965684"/>
            <a:chExt cx="3816424" cy="1296144"/>
          </a:xfrm>
        </p:grpSpPr>
        <p:cxnSp>
          <p:nvCxnSpPr>
            <p:cNvPr id="40" name="מחבר חץ ישר 40">
              <a:extLst>
                <a:ext uri="{FF2B5EF4-FFF2-40B4-BE49-F238E27FC236}">
                  <a16:creationId xmlns:a16="http://schemas.microsoft.com/office/drawing/2014/main" id="{DAA1B05B-D46C-42A5-A0A9-653424803B78}"/>
                </a:ext>
              </a:extLst>
            </p:cNvPr>
            <p:cNvCxnSpPr/>
            <p:nvPr/>
          </p:nvCxnSpPr>
          <p:spPr>
            <a:xfrm flipV="1">
              <a:off x="2555776" y="2965684"/>
              <a:ext cx="3816424" cy="1296144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תמונה 47" descr="Overview_of_the_Common_Language_Infrastructure.png">
              <a:extLst>
                <a:ext uri="{FF2B5EF4-FFF2-40B4-BE49-F238E27FC236}">
                  <a16:creationId xmlns:a16="http://schemas.microsoft.com/office/drawing/2014/main" id="{25E7DBC8-96B2-43C7-9EC6-84AD97120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rcRect l="14903" t="93112" r="51980" b="2583"/>
            <a:stretch>
              <a:fillRect/>
            </a:stretch>
          </p:blipFill>
          <p:spPr>
            <a:xfrm rot="20443436">
              <a:off x="4423272" y="3125334"/>
              <a:ext cx="1440160" cy="216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345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258288"/>
            <a:ext cx="7239000" cy="770344"/>
          </a:xfrm>
        </p:spPr>
        <p:txBody>
          <a:bodyPr/>
          <a:lstStyle/>
          <a:p>
            <a:pPr algn="ctr"/>
            <a:r>
              <a:rPr lang="he-IL" dirty="0"/>
              <a:t>ומה היום?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2</a:t>
            </a:fld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63040"/>
            <a:ext cx="7239000" cy="2830056"/>
          </a:xfrm>
        </p:spPr>
        <p:txBody>
          <a:bodyPr>
            <a:normAutofit/>
          </a:bodyPr>
          <a:lstStyle/>
          <a:p>
            <a:r>
              <a:rPr lang="he-IL" dirty="0"/>
              <a:t>מטרות ודרישות הקורס</a:t>
            </a:r>
          </a:p>
          <a:p>
            <a:r>
              <a:rPr lang="he-IL" dirty="0"/>
              <a:t>מבוא ל </a:t>
            </a:r>
            <a:r>
              <a:rPr lang="en-US" dirty="0" err="1"/>
              <a:t>.Net</a:t>
            </a:r>
            <a:r>
              <a:rPr lang="en-US" dirty="0"/>
              <a:t> Framework</a:t>
            </a:r>
            <a:endParaRPr lang="he-IL" dirty="0"/>
          </a:p>
          <a:p>
            <a:r>
              <a:rPr lang="he-IL" dirty="0"/>
              <a:t>הכרות עם שפת </a:t>
            </a:r>
            <a:r>
              <a:rPr lang="en-US" dirty="0"/>
              <a:t>C#</a:t>
            </a:r>
            <a:r>
              <a:rPr lang="he-IL" dirty="0"/>
              <a:t> בסביבת </a:t>
            </a:r>
            <a:r>
              <a:rPr lang="en-US" dirty="0"/>
              <a:t>Visual Studio</a:t>
            </a:r>
            <a:endParaRPr lang="he-IL" dirty="0"/>
          </a:p>
          <a:p>
            <a:r>
              <a:rPr lang="he-IL" dirty="0"/>
              <a:t>משתנים, קלט, פלט</a:t>
            </a:r>
          </a:p>
        </p:txBody>
      </p:sp>
    </p:spTree>
    <p:extLst>
      <p:ext uri="{BB962C8B-B14F-4D97-AF65-F5344CB8AC3E}">
        <p14:creationId xmlns:p14="http://schemas.microsoft.com/office/powerpoint/2010/main" val="417406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לוחית 5"/>
          <p:cNvSpPr/>
          <p:nvPr/>
        </p:nvSpPr>
        <p:spPr>
          <a:xfrm>
            <a:off x="467544" y="404664"/>
            <a:ext cx="8136904" cy="648072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 IL</a:t>
            </a:r>
            <a:r>
              <a:rPr lang="en-US" sz="3200" dirty="0">
                <a:solidFill>
                  <a:schemeClr val="tx1"/>
                </a:solidFill>
              </a:rPr>
              <a:t> – Common Intermediate Language</a:t>
            </a:r>
          </a:p>
        </p:txBody>
      </p:sp>
      <p:sp>
        <p:nvSpPr>
          <p:cNvPr id="38" name="מלבן מעוגל 37"/>
          <p:cNvSpPr/>
          <p:nvPr/>
        </p:nvSpPr>
        <p:spPr>
          <a:xfrm>
            <a:off x="3455876" y="1196752"/>
            <a:ext cx="2160240" cy="576064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u="sng" dirty="0"/>
              <a:t>Assembly</a:t>
            </a:r>
            <a:endParaRPr lang="he-IL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251520" y="1772816"/>
            <a:ext cx="7632848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u="sng" dirty="0"/>
              <a:t>מהו קובץ </a:t>
            </a:r>
            <a:r>
              <a:rPr lang="en-US" sz="2000" b="1" u="sng" dirty="0"/>
              <a:t>Assembly</a:t>
            </a:r>
            <a:r>
              <a:rPr lang="he-IL" sz="2000" b="1" u="sng" dirty="0"/>
              <a:t> ?</a:t>
            </a:r>
          </a:p>
          <a:p>
            <a:r>
              <a:rPr lang="he-IL" sz="2000" dirty="0"/>
              <a:t>קובץ זה מכיל תרגום של הקוד שלנו בשפת </a:t>
            </a:r>
            <a:r>
              <a:rPr lang="en-US" sz="2000" dirty="0"/>
              <a:t>C</a:t>
            </a:r>
            <a:r>
              <a:rPr lang="he-IL" sz="2000" dirty="0"/>
              <a:t># (או שפה עילית אחרת) לקוד ביניים שהוא רצף הוראות קוד בשפת </a:t>
            </a:r>
            <a:r>
              <a:rPr lang="en-US" sz="2000" dirty="0"/>
              <a:t>IL</a:t>
            </a:r>
            <a:r>
              <a:rPr lang="he-IL" sz="2000" dirty="0"/>
              <a:t>. הקובץ נקרא אסמבלי </a:t>
            </a:r>
            <a:r>
              <a:rPr lang="he-IL" sz="2000" b="1" dirty="0"/>
              <a:t>והוא עם סיומת</a:t>
            </a:r>
            <a:r>
              <a:rPr lang="en-US" sz="2000" b="1" dirty="0"/>
              <a:t>EXE </a:t>
            </a:r>
            <a:r>
              <a:rPr lang="he-IL" sz="2000" b="1" dirty="0"/>
              <a:t> או </a:t>
            </a:r>
            <a:r>
              <a:rPr lang="en-US" sz="2000" b="1" dirty="0"/>
              <a:t>DLL</a:t>
            </a:r>
            <a:r>
              <a:rPr lang="he-IL" sz="2000" dirty="0"/>
              <a:t>.</a:t>
            </a:r>
          </a:p>
          <a:p>
            <a:r>
              <a:rPr lang="he-IL" sz="2000" dirty="0"/>
              <a:t>בשפת אסבלי יש פקודות ברמה נמוכה (לא שפה עילית) </a:t>
            </a:r>
            <a:r>
              <a:rPr lang="he-IL" sz="2000" b="1" dirty="0"/>
              <a:t>שאינן תלויות</a:t>
            </a:r>
            <a:r>
              <a:rPr lang="en-US" sz="2000" b="1" dirty="0"/>
              <a:t> </a:t>
            </a:r>
            <a:r>
              <a:rPr lang="he-IL" sz="2000" dirty="0"/>
              <a:t>במעבד/חומרה/מערכת הפעלה מסויימת.</a:t>
            </a:r>
            <a:endParaRPr lang="en-US" sz="2000" dirty="0"/>
          </a:p>
          <a:p>
            <a:endParaRPr lang="en-US" sz="2000" u="sng" dirty="0"/>
          </a:p>
          <a:p>
            <a:r>
              <a:rPr lang="he-IL" sz="2000" b="1" u="sng" dirty="0"/>
              <a:t>יכיל בין היתר גם: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MetaData</a:t>
            </a:r>
            <a:r>
              <a:rPr lang="he-IL" sz="2000" dirty="0"/>
              <a:t> - תאור המחלקות שהוגדרו על ידי המתכנת (כולל יחסי ירושות וכו ...)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תאור ה </a:t>
            </a:r>
            <a:r>
              <a:rPr lang="en-US" sz="2000" dirty="0"/>
              <a:t>reference</a:t>
            </a:r>
            <a:r>
              <a:rPr lang="he-IL" sz="2000" dirty="0"/>
              <a:t> ליחידות קוד אחרות שהוגדרו ע"י המתכנת או למחלקות קיימות מראש שהשתמשנו בהם (קישור למחלקות וספריות בסיסיות </a:t>
            </a:r>
            <a:r>
              <a:rPr lang="en-US" sz="2000" dirty="0"/>
              <a:t>FCL, BCL</a:t>
            </a:r>
            <a:r>
              <a:rPr lang="he-IL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גרסת ה </a:t>
            </a:r>
            <a:r>
              <a:rPr lang="en-US" sz="2000" dirty="0"/>
              <a:t> framework</a:t>
            </a:r>
            <a:r>
              <a:rPr lang="he-IL" sz="2000" dirty="0"/>
              <a:t>שבו קובץ ה </a:t>
            </a:r>
            <a:r>
              <a:rPr lang="en-US" sz="2000" dirty="0"/>
              <a:t>IL</a:t>
            </a:r>
            <a:r>
              <a:rPr lang="he-IL" sz="2000" dirty="0"/>
              <a:t> נכתב. כדי שתתאים לגרסא שבמחשב ההרצה.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ועוד 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6266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1628800"/>
            <a:ext cx="7488832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>
              <a:buAutoNum type="arabicPeriod"/>
            </a:pPr>
            <a:r>
              <a:rPr lang="en-US" sz="2400" b="1" dirty="0"/>
              <a:t>FCL</a:t>
            </a:r>
            <a:r>
              <a:rPr lang="he-IL" sz="2400" dirty="0"/>
              <a:t> (</a:t>
            </a:r>
            <a:r>
              <a:rPr lang="en-US" sz="2400" dirty="0"/>
              <a:t> (Framework Class Library</a:t>
            </a:r>
            <a:r>
              <a:rPr lang="he-IL" sz="2400" dirty="0">
                <a:cs typeface="+mj-cs"/>
              </a:rPr>
              <a:t> אוסף של מחלקות מורכבות וספריות שלא תלויות בשפת התכנות שאיתה נעבוד. חלק בסיסי מספריות אלו נקרא: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2400" b="1" dirty="0"/>
              <a:t>BCL</a:t>
            </a:r>
            <a:r>
              <a:rPr lang="he-IL" sz="2400" dirty="0"/>
              <a:t> </a:t>
            </a:r>
            <a:r>
              <a:rPr lang="en-US" sz="2400" dirty="0"/>
              <a:t>(Basic Class Library)</a:t>
            </a:r>
            <a:r>
              <a:rPr lang="he-IL" sz="2400" dirty="0"/>
              <a:t> אוסף מחלקות בסיסיות כגון: רשימה, תור, מחסנית, תאריך, מחרוזות</a:t>
            </a:r>
            <a:r>
              <a:rPr lang="he-IL" sz="2400" dirty="0">
                <a:cs typeface="+mj-cs"/>
              </a:rPr>
              <a:t> שמוגדרים כחלק מה </a:t>
            </a:r>
            <a:r>
              <a:rPr lang="en-US" sz="2400" dirty="0">
                <a:cs typeface="+mj-cs"/>
              </a:rPr>
              <a:t>CIL</a:t>
            </a:r>
            <a:r>
              <a:rPr lang="he-IL" sz="2400" dirty="0">
                <a:cs typeface="+mj-cs"/>
              </a:rPr>
              <a:t>. </a:t>
            </a:r>
            <a:r>
              <a:rPr lang="he-IL" sz="2400" b="1" dirty="0"/>
              <a:t>(למעשה, ניתן לומר כי </a:t>
            </a:r>
            <a:r>
              <a:rPr lang="en-US" sz="2400" b="1" dirty="0"/>
              <a:t>BCL</a:t>
            </a:r>
            <a:r>
              <a:rPr lang="he-IL" sz="2400" b="1" dirty="0"/>
              <a:t> מוכלת ב</a:t>
            </a:r>
            <a:r>
              <a:rPr lang="en-US" sz="2400" b="1" dirty="0"/>
              <a:t>FCL</a:t>
            </a:r>
            <a:r>
              <a:rPr lang="he-IL" sz="2400" b="1" dirty="0"/>
              <a:t>)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endParaRPr lang="he-IL" sz="2400" dirty="0">
              <a:cs typeface="+mj-cs"/>
            </a:endParaRPr>
          </a:p>
          <a:p>
            <a:pPr lvl="1"/>
            <a:endParaRPr lang="he-IL" sz="2400" dirty="0">
              <a:cs typeface="+mj-cs"/>
            </a:endParaRPr>
          </a:p>
          <a:p>
            <a:pPr marL="742950" indent="-742950">
              <a:buAutoNum type="arabicPeriod"/>
            </a:pPr>
            <a:r>
              <a:rPr lang="en-US" sz="2400" b="1" dirty="0">
                <a:cs typeface="+mj-cs"/>
              </a:rPr>
              <a:t>CLR</a:t>
            </a:r>
            <a:r>
              <a:rPr lang="he-IL" sz="2400" dirty="0">
                <a:cs typeface="+mj-cs"/>
              </a:rPr>
              <a:t> (</a:t>
            </a:r>
            <a:r>
              <a:rPr lang="en-US" sz="2400" i="1" dirty="0"/>
              <a:t>Common Language Runtime</a:t>
            </a:r>
            <a:r>
              <a:rPr lang="he-IL" sz="2400" dirty="0">
                <a:cs typeface="+mj-cs"/>
              </a:rPr>
              <a:t>) מכונה וירטואלית להרצת התוכנית וניהולה.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Managed Code </a:t>
            </a:r>
            <a:r>
              <a:rPr lang="he-IL" sz="2400" dirty="0"/>
              <a:t> הוא קוד </a:t>
            </a:r>
            <a:r>
              <a:rPr lang="he-IL" sz="2400" b="1" dirty="0"/>
              <a:t>המנוהל</a:t>
            </a:r>
            <a:r>
              <a:rPr lang="he-IL" sz="2400" dirty="0"/>
              <a:t> על ידי ה </a:t>
            </a:r>
            <a:r>
              <a:rPr lang="en-US" sz="2400" dirty="0"/>
              <a:t>CLR</a:t>
            </a:r>
            <a:r>
              <a:rPr lang="he-IL" sz="2400" dirty="0"/>
              <a:t>.</a:t>
            </a:r>
            <a:r>
              <a:rPr lang="he-IL" sz="2400" dirty="0">
                <a:cs typeface="+mj-cs"/>
              </a:rPr>
              <a:t>  </a:t>
            </a:r>
            <a:endParaRPr lang="en-US" sz="2400" dirty="0">
              <a:cs typeface="+mj-cs"/>
            </a:endParaRPr>
          </a:p>
        </p:txBody>
      </p:sp>
      <p:sp>
        <p:nvSpPr>
          <p:cNvPr id="6" name="לוחית 5"/>
          <p:cNvSpPr/>
          <p:nvPr/>
        </p:nvSpPr>
        <p:spPr>
          <a:xfrm>
            <a:off x="539552" y="476672"/>
            <a:ext cx="8136904" cy="648072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4400" dirty="0">
                <a:solidFill>
                  <a:schemeClr val="accent2">
                    <a:lumMod val="75000"/>
                  </a:schemeClr>
                </a:solidFill>
              </a:rPr>
              <a:t>ממה מורכבת פלטפורמת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.NET</a:t>
            </a:r>
            <a:r>
              <a:rPr lang="he-IL" sz="4400" dirty="0">
                <a:solidFill>
                  <a:schemeClr val="accent2">
                    <a:lumMod val="75000"/>
                  </a:schemeClr>
                </a:solidFill>
              </a:rPr>
              <a:t>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1114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לוחית 5"/>
          <p:cNvSpPr/>
          <p:nvPr/>
        </p:nvSpPr>
        <p:spPr>
          <a:xfrm>
            <a:off x="272780" y="116632"/>
            <a:ext cx="8136904" cy="509351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BCL</a:t>
            </a:r>
            <a:r>
              <a:rPr lang="en-US" sz="2400" dirty="0">
                <a:solidFill>
                  <a:schemeClr val="tx1"/>
                </a:solidFill>
              </a:rPr>
              <a:t> - </a:t>
            </a:r>
            <a:r>
              <a:rPr lang="en-US" sz="2400" b="1" dirty="0">
                <a:solidFill>
                  <a:schemeClr val="tx1"/>
                </a:solidFill>
              </a:rPr>
              <a:t>Base</a:t>
            </a:r>
            <a:r>
              <a:rPr lang="en-US" sz="2400" dirty="0">
                <a:solidFill>
                  <a:schemeClr val="tx1"/>
                </a:solidFill>
              </a:rPr>
              <a:t> Class Library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323FB2-5A77-4D78-8FB0-2F4BDDD2C907}"/>
              </a:ext>
            </a:extLst>
          </p:cNvPr>
          <p:cNvSpPr/>
          <p:nvPr/>
        </p:nvSpPr>
        <p:spPr>
          <a:xfrm>
            <a:off x="306646" y="725312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- BCL</a:t>
            </a:r>
            <a:r>
              <a:rPr lang="he-IL" dirty="0"/>
              <a:t> הוא אוסף מחלקות </a:t>
            </a:r>
            <a:r>
              <a:rPr lang="he-IL" b="1" dirty="0"/>
              <a:t>בסיסיות</a:t>
            </a:r>
            <a:r>
              <a:rPr lang="he-IL" dirty="0"/>
              <a:t> ב </a:t>
            </a:r>
            <a:r>
              <a:rPr lang="en-US" dirty="0"/>
              <a:t>C#</a:t>
            </a:r>
            <a:r>
              <a:rPr lang="he-IL" dirty="0"/>
              <a:t> כגון:</a:t>
            </a:r>
            <a:r>
              <a:rPr lang="en-US" dirty="0"/>
              <a:t> </a:t>
            </a:r>
            <a:r>
              <a:rPr lang="he-IL" dirty="0"/>
              <a:t>רשימה, תור, מחסנית, תאריך, מחרוזות</a:t>
            </a:r>
            <a:r>
              <a:rPr lang="en-US" dirty="0"/>
              <a:t> </a:t>
            </a:r>
            <a:r>
              <a:rPr lang="he-IL" dirty="0"/>
              <a:t> ועוד...</a:t>
            </a:r>
            <a:endParaRPr lang="en-US" dirty="0"/>
          </a:p>
        </p:txBody>
      </p:sp>
      <p:sp>
        <p:nvSpPr>
          <p:cNvPr id="44" name="לוחית 5">
            <a:extLst>
              <a:ext uri="{FF2B5EF4-FFF2-40B4-BE49-F238E27FC236}">
                <a16:creationId xmlns:a16="http://schemas.microsoft.com/office/drawing/2014/main" id="{E1F58CBF-F2DA-4C63-856C-2035178E4239}"/>
              </a:ext>
            </a:extLst>
          </p:cNvPr>
          <p:cNvSpPr/>
          <p:nvPr/>
        </p:nvSpPr>
        <p:spPr>
          <a:xfrm>
            <a:off x="306646" y="1378164"/>
            <a:ext cx="8136904" cy="509350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FCL</a:t>
            </a:r>
            <a:r>
              <a:rPr lang="en-US" sz="2400" dirty="0">
                <a:solidFill>
                  <a:schemeClr val="tx1"/>
                </a:solidFill>
              </a:rPr>
              <a:t> - </a:t>
            </a:r>
            <a:r>
              <a:rPr lang="en-US" sz="2400" b="1" dirty="0">
                <a:solidFill>
                  <a:schemeClr val="tx1"/>
                </a:solidFill>
              </a:rPr>
              <a:t>Framework</a:t>
            </a:r>
            <a:r>
              <a:rPr lang="en-US" sz="2400" dirty="0">
                <a:solidFill>
                  <a:schemeClr val="tx1"/>
                </a:solidFill>
              </a:rPr>
              <a:t> Class Library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C3C5CB-3E8B-49F2-839B-480C60E28635}"/>
              </a:ext>
            </a:extLst>
          </p:cNvPr>
          <p:cNvSpPr/>
          <p:nvPr/>
        </p:nvSpPr>
        <p:spPr>
          <a:xfrm>
            <a:off x="306646" y="1939158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- FCL</a:t>
            </a:r>
            <a:r>
              <a:rPr lang="he-IL" dirty="0"/>
              <a:t> אוסף </a:t>
            </a:r>
            <a:r>
              <a:rPr lang="he-IL" b="1" dirty="0"/>
              <a:t>רחב</a:t>
            </a:r>
            <a:r>
              <a:rPr lang="he-IL" dirty="0"/>
              <a:t> יותר של מחלקות </a:t>
            </a:r>
            <a:r>
              <a:rPr lang="he-IL" b="1" dirty="0"/>
              <a:t>מורכבות</a:t>
            </a:r>
            <a:r>
              <a:rPr lang="he-IL" dirty="0"/>
              <a:t> יותר. המכיל את </a:t>
            </a:r>
            <a:r>
              <a:rPr lang="en-US" dirty="0"/>
              <a:t>BCL</a:t>
            </a:r>
            <a:r>
              <a:rPr lang="he-IL" dirty="0"/>
              <a:t>. כגון: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CA300-9080-40B7-83C6-4DE10B5EB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80" y="2420888"/>
            <a:ext cx="6724650" cy="4200525"/>
          </a:xfrm>
          <a:prstGeom prst="rect">
            <a:avLst/>
          </a:prstGeom>
        </p:spPr>
      </p:pic>
      <p:sp>
        <p:nvSpPr>
          <p:cNvPr id="185" name="Speech Bubble: Rectangle with Corners Rounded 4">
            <a:extLst>
              <a:ext uri="{FF2B5EF4-FFF2-40B4-BE49-F238E27FC236}">
                <a16:creationId xmlns:a16="http://schemas.microsoft.com/office/drawing/2014/main" id="{B66BA47D-2A34-42D0-876B-57ED934B16C6}"/>
              </a:ext>
            </a:extLst>
          </p:cNvPr>
          <p:cNvSpPr/>
          <p:nvPr/>
        </p:nvSpPr>
        <p:spPr>
          <a:xfrm>
            <a:off x="7524328" y="2639695"/>
            <a:ext cx="1532117" cy="1315993"/>
          </a:xfrm>
          <a:prstGeom prst="wedgeRoundRectCallout">
            <a:avLst>
              <a:gd name="adj1" fmla="val -111837"/>
              <a:gd name="adj2" fmla="val -4888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b="1" dirty="0">
                <a:solidFill>
                  <a:schemeClr val="tx1"/>
                </a:solidFill>
              </a:rPr>
              <a:t>מיקרוסופט הצהירו כי </a:t>
            </a:r>
            <a:r>
              <a:rPr lang="en-US" sz="1400" b="1" dirty="0">
                <a:solidFill>
                  <a:schemeClr val="tx1"/>
                </a:solidFill>
              </a:rPr>
              <a:t>4.8 </a:t>
            </a:r>
            <a:r>
              <a:rPr lang="he-IL" sz="1400" b="1" dirty="0">
                <a:solidFill>
                  <a:schemeClr val="tx1"/>
                </a:solidFill>
              </a:rPr>
              <a:t>זו הגרסה הסופית של הפלטפורמה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65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לוחית 5"/>
          <p:cNvSpPr/>
          <p:nvPr/>
        </p:nvSpPr>
        <p:spPr>
          <a:xfrm>
            <a:off x="467544" y="332656"/>
            <a:ext cx="8136904" cy="648072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CLR</a:t>
            </a:r>
            <a:r>
              <a:rPr lang="en-US" sz="4000" dirty="0">
                <a:solidFill>
                  <a:schemeClr val="tx1"/>
                </a:solidFill>
              </a:rPr>
              <a:t> - Common Language Runtime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433" y="1268760"/>
            <a:ext cx="7598908" cy="47089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ה </a:t>
            </a:r>
            <a:r>
              <a:rPr lang="en-US" sz="2000" dirty="0"/>
              <a:t>CLR</a:t>
            </a:r>
            <a:r>
              <a:rPr lang="he-IL" sz="2000" dirty="0"/>
              <a:t> הוא רכיב תוכנה מרכזי בפלטפורמה המשמש כמנוע </a:t>
            </a:r>
            <a:r>
              <a:rPr lang="he-IL" sz="2000" b="1" dirty="0"/>
              <a:t>להרצת יישומים וניהולם. הוא </a:t>
            </a:r>
            <a:r>
              <a:rPr lang="he-IL" sz="2000" dirty="0"/>
              <a:t>מעין מכונה ווירטואלית שנמצאת בזמן ריצה ומריצה את הקוד בשפת הביניים </a:t>
            </a:r>
            <a:r>
              <a:rPr lang="en-US" sz="2000" dirty="0"/>
              <a:t>IL</a:t>
            </a:r>
            <a:r>
              <a:rPr lang="he-IL" sz="2000" dirty="0"/>
              <a:t> 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Managed Code </a:t>
            </a:r>
            <a:r>
              <a:rPr lang="he-IL" sz="2000" b="1" dirty="0"/>
              <a:t> הוא רכיב קוד המנוהל</a:t>
            </a:r>
            <a:r>
              <a:rPr lang="en-US" sz="2000" b="1" dirty="0"/>
              <a:t> </a:t>
            </a:r>
            <a:r>
              <a:rPr lang="he-IL" sz="2000" b="1" dirty="0"/>
              <a:t>בזמן ריצה על ידי ה </a:t>
            </a:r>
            <a:r>
              <a:rPr lang="en-US" sz="2000" b="1" dirty="0"/>
              <a:t>CLR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/>
              <a:t>ה </a:t>
            </a:r>
            <a:r>
              <a:rPr lang="en-US" sz="2000" dirty="0"/>
              <a:t>CLR</a:t>
            </a:r>
            <a:r>
              <a:rPr lang="he-IL" sz="2000" dirty="0"/>
              <a:t> אחראי בין היתר על: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000" b="1" dirty="0"/>
              <a:t>טעינת</a:t>
            </a:r>
            <a:r>
              <a:rPr lang="he-IL" sz="2000" dirty="0"/>
              <a:t> התוכנית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000" dirty="0"/>
              <a:t>איתור הספרייה המשותפת</a:t>
            </a:r>
            <a:r>
              <a:rPr lang="en-US" sz="2000" dirty="0"/>
              <a:t>FCL </a:t>
            </a:r>
            <a:r>
              <a:rPr lang="he-IL" sz="2000" dirty="0"/>
              <a:t> שמתאימה </a:t>
            </a:r>
            <a:r>
              <a:rPr lang="he-IL" sz="2000" b="1" dirty="0"/>
              <a:t>לגרסת ה </a:t>
            </a:r>
            <a:r>
              <a:rPr lang="en-US" sz="2000" b="1" dirty="0"/>
              <a:t>IL</a:t>
            </a:r>
            <a:r>
              <a:rPr lang="he-IL" sz="2000" b="1" dirty="0"/>
              <a:t> </a:t>
            </a:r>
            <a:r>
              <a:rPr lang="he-IL" sz="2000" dirty="0"/>
              <a:t>הנוכחי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000" dirty="0"/>
              <a:t>אכיפת מדיניות אבטחה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000" dirty="0"/>
              <a:t>ניהול </a:t>
            </a:r>
            <a:r>
              <a:rPr lang="he-IL" sz="2000" b="1" dirty="0"/>
              <a:t>תהליכים</a:t>
            </a:r>
            <a:r>
              <a:rPr lang="he-IL" sz="2000" dirty="0"/>
              <a:t> בזמן ריצה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000" b="1" dirty="0">
                <a:solidFill>
                  <a:srgbClr val="FF0000"/>
                </a:solidFill>
              </a:rPr>
              <a:t>ניהול</a:t>
            </a:r>
            <a:r>
              <a:rPr lang="he-IL" sz="2000" dirty="0">
                <a:solidFill>
                  <a:srgbClr val="FF0000"/>
                </a:solidFill>
              </a:rPr>
              <a:t> זיכרון התוכנית:</a:t>
            </a:r>
          </a:p>
          <a:p>
            <a:pPr lvl="2"/>
            <a:r>
              <a:rPr lang="he-IL" sz="2000" dirty="0"/>
              <a:t>קיים מנגנון של </a:t>
            </a:r>
            <a:r>
              <a:rPr lang="en-US" sz="2000" b="1" dirty="0"/>
              <a:t>garbage collector </a:t>
            </a:r>
            <a:r>
              <a:rPr lang="he-IL" sz="2000" b="1" dirty="0"/>
              <a:t>  (איסוף זבל) </a:t>
            </a:r>
            <a:r>
              <a:rPr lang="he-IL" sz="2000" dirty="0"/>
              <a:t>כך </a:t>
            </a:r>
            <a:r>
              <a:rPr lang="he-IL" sz="2000" b="1" dirty="0"/>
              <a:t>שאין באחריות המתכנת לשחרר את הזיכרון</a:t>
            </a:r>
            <a:r>
              <a:rPr lang="he-IL" sz="2000" dirty="0"/>
              <a:t> שתופס אובייקט בתוכנית אלא האחריות היא של ה </a:t>
            </a:r>
            <a:r>
              <a:rPr lang="en-US" sz="2000" dirty="0"/>
              <a:t>CLR</a:t>
            </a:r>
            <a:r>
              <a:rPr lang="he-IL" sz="2000" dirty="0"/>
              <a:t>, אין התעסקות עם מצביעים ושחרורם.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6097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362A-079A-4B43-BFA8-A83ADFC4A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19" y="433438"/>
            <a:ext cx="7239000" cy="698336"/>
          </a:xfrm>
        </p:spPr>
        <p:txBody>
          <a:bodyPr/>
          <a:lstStyle/>
          <a:p>
            <a:pPr algn="ctr"/>
            <a:r>
              <a:rPr lang="he-IL" dirty="0"/>
              <a:t>התקנת הפלטפורמה ב2 הצדדים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144F-94A4-46F0-B684-CE0D6E4D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13" y="1410100"/>
            <a:ext cx="7239000" cy="4846320"/>
          </a:xfrm>
        </p:spPr>
        <p:txBody>
          <a:bodyPr>
            <a:normAutofit/>
          </a:bodyPr>
          <a:lstStyle/>
          <a:p>
            <a:r>
              <a:rPr lang="he-IL" sz="2800" dirty="0"/>
              <a:t>את הפלטפורמה מתקינים ב2 הצדדים:</a:t>
            </a:r>
          </a:p>
          <a:p>
            <a:pPr lvl="1"/>
            <a:r>
              <a:rPr lang="he-IL" sz="2400" dirty="0"/>
              <a:t>גם במחשב של המתכנת (זמן פיתוח)</a:t>
            </a:r>
          </a:p>
          <a:p>
            <a:pPr lvl="1"/>
            <a:r>
              <a:rPr lang="he-IL" sz="2400" dirty="0"/>
              <a:t>וגם בצד של הלקוח/משתמש (זמן ריצה)</a:t>
            </a:r>
          </a:p>
          <a:p>
            <a:endParaRPr lang="he-IL" sz="2800" dirty="0"/>
          </a:p>
          <a:p>
            <a:r>
              <a:rPr lang="he-IL" sz="2800" dirty="0"/>
              <a:t>בשקף הבא נדגים:</a:t>
            </a:r>
          </a:p>
          <a:p>
            <a:pPr lvl="1"/>
            <a:r>
              <a:rPr lang="he-IL" sz="2400" dirty="0"/>
              <a:t>את תהליך הפיתוח של יישום/תוכנית ב </a:t>
            </a:r>
            <a:r>
              <a:rPr lang="en-US" sz="2400" dirty="0"/>
              <a:t>C#</a:t>
            </a:r>
            <a:r>
              <a:rPr lang="he-IL" sz="2400" dirty="0"/>
              <a:t> בצד המתכנת</a:t>
            </a:r>
          </a:p>
          <a:p>
            <a:pPr lvl="1"/>
            <a:r>
              <a:rPr lang="he-IL" sz="2400" dirty="0"/>
              <a:t>ואת תהליך ריצת היישום בצד הלקוח/המשתמש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AC021-B3B9-4B62-B543-D61B071F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2927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קבוצה 55"/>
          <p:cNvGrpSpPr/>
          <p:nvPr/>
        </p:nvGrpSpPr>
        <p:grpSpPr>
          <a:xfrm>
            <a:off x="3635896" y="2276872"/>
            <a:ext cx="4838788" cy="4508632"/>
            <a:chOff x="2771800" y="3191982"/>
            <a:chExt cx="3672408" cy="3261355"/>
          </a:xfrm>
        </p:grpSpPr>
        <p:sp>
          <p:nvSpPr>
            <p:cNvPr id="29" name="מלבן מעוגל 28"/>
            <p:cNvSpPr/>
            <p:nvPr/>
          </p:nvSpPr>
          <p:spPr>
            <a:xfrm>
              <a:off x="2771800" y="3237347"/>
              <a:ext cx="3672408" cy="3215990"/>
            </a:xfrm>
            <a:prstGeom prst="roundRect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75299" y="3191982"/>
              <a:ext cx="1008112" cy="4230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3200" dirty="0"/>
                <a:t>CLR</a:t>
              </a:r>
              <a:endParaRPr lang="he-IL" sz="3200" dirty="0"/>
            </a:p>
          </p:txBody>
        </p:sp>
      </p:grpSp>
      <p:cxnSp>
        <p:nvCxnSpPr>
          <p:cNvPr id="26" name="מחבר חץ ישר 25"/>
          <p:cNvCxnSpPr/>
          <p:nvPr/>
        </p:nvCxnSpPr>
        <p:spPr>
          <a:xfrm rot="5400000">
            <a:off x="1964737" y="2765584"/>
            <a:ext cx="792088" cy="794"/>
          </a:xfrm>
          <a:prstGeom prst="straightConnector1">
            <a:avLst/>
          </a:prstGeom>
          <a:ln w="76200">
            <a:headEnd type="none"/>
            <a:tailEnd type="diamon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לוחית 5"/>
          <p:cNvSpPr/>
          <p:nvPr/>
        </p:nvSpPr>
        <p:spPr>
          <a:xfrm>
            <a:off x="481878" y="80628"/>
            <a:ext cx="8136904" cy="504056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.NET Framework</a:t>
            </a:r>
            <a:endParaRPr lang="he-IL" sz="4000" dirty="0">
              <a:solidFill>
                <a:srgbClr val="7030A0"/>
              </a:solidFill>
            </a:endParaRPr>
          </a:p>
        </p:txBody>
      </p:sp>
      <p:cxnSp>
        <p:nvCxnSpPr>
          <p:cNvPr id="10" name="מחבר ישר 9"/>
          <p:cNvCxnSpPr/>
          <p:nvPr/>
        </p:nvCxnSpPr>
        <p:spPr>
          <a:xfrm rot="5400000">
            <a:off x="863588" y="4149080"/>
            <a:ext cx="468052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מלבן מעוגל 10"/>
          <p:cNvSpPr/>
          <p:nvPr/>
        </p:nvSpPr>
        <p:spPr>
          <a:xfrm>
            <a:off x="1027977" y="1700808"/>
            <a:ext cx="2016224" cy="720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FCL, BCL</a:t>
            </a:r>
            <a:endParaRPr lang="he-IL" sz="3200" dirty="0">
              <a:solidFill>
                <a:schemeClr val="tx1"/>
              </a:solidFill>
            </a:endParaRPr>
          </a:p>
        </p:txBody>
      </p:sp>
      <p:sp>
        <p:nvSpPr>
          <p:cNvPr id="12" name="תרשים זרימה: ריבוי מסמכים 11"/>
          <p:cNvSpPr/>
          <p:nvPr/>
        </p:nvSpPr>
        <p:spPr>
          <a:xfrm>
            <a:off x="1363894" y="3304988"/>
            <a:ext cx="1728192" cy="1008112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C# Code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4" name="מלבן מעוגל 13"/>
          <p:cNvSpPr/>
          <p:nvPr/>
        </p:nvSpPr>
        <p:spPr>
          <a:xfrm>
            <a:off x="3275856" y="1700808"/>
            <a:ext cx="1944216" cy="576064"/>
          </a:xfrm>
          <a:prstGeom prst="round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Assembly</a:t>
            </a:r>
            <a:endParaRPr lang="he-IL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5" name="מחבר חץ ישר 14"/>
          <p:cNvCxnSpPr/>
          <p:nvPr/>
        </p:nvCxnSpPr>
        <p:spPr>
          <a:xfrm rot="5400000">
            <a:off x="3942688" y="1384673"/>
            <a:ext cx="649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לבן מעוגל 16"/>
          <p:cNvSpPr/>
          <p:nvPr/>
        </p:nvSpPr>
        <p:spPr>
          <a:xfrm>
            <a:off x="899592" y="5445224"/>
            <a:ext cx="2160240" cy="576064"/>
          </a:xfrm>
          <a:prstGeom prst="round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35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Assembly</a:t>
            </a:r>
            <a:endParaRPr lang="he-IL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8" name="מחבר חץ ישר 17"/>
          <p:cNvCxnSpPr/>
          <p:nvPr/>
        </p:nvCxnSpPr>
        <p:spPr>
          <a:xfrm rot="5400000">
            <a:off x="1747914" y="4831395"/>
            <a:ext cx="122413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מלבן מעוגל 20"/>
          <p:cNvSpPr/>
          <p:nvPr/>
        </p:nvSpPr>
        <p:spPr>
          <a:xfrm>
            <a:off x="7236296" y="1341155"/>
            <a:ext cx="1864708" cy="9357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FCL, BCL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IL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Pre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Jitted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Code</a:t>
            </a:r>
            <a:endParaRPr lang="he-IL" sz="1400" b="1" dirty="0">
              <a:solidFill>
                <a:schemeClr val="tx1"/>
              </a:solidFill>
            </a:endParaRPr>
          </a:p>
        </p:txBody>
      </p:sp>
      <p:sp>
        <p:nvSpPr>
          <p:cNvPr id="30" name="מלבן מעוגל 29"/>
          <p:cNvSpPr/>
          <p:nvPr/>
        </p:nvSpPr>
        <p:spPr>
          <a:xfrm>
            <a:off x="3859421" y="2852936"/>
            <a:ext cx="4456995" cy="1294381"/>
          </a:xfrm>
          <a:prstGeom prst="roundRect">
            <a:avLst/>
          </a:prstGeom>
          <a:solidFill>
            <a:srgbClr val="D6EEF4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 Class loader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he-IL" sz="1600" dirty="0">
                <a:solidFill>
                  <a:schemeClr val="tx1"/>
                </a:solidFill>
              </a:rPr>
              <a:t>טוען את המחלקות שמוגדרות באסמבלי וכן את המחלקות שהוא משתמש בהן מה </a:t>
            </a:r>
            <a:r>
              <a:rPr lang="en-US" sz="1600" dirty="0">
                <a:solidFill>
                  <a:schemeClr val="tx1"/>
                </a:solidFill>
              </a:rPr>
              <a:t> FCL, BCL</a:t>
            </a:r>
            <a:r>
              <a:rPr lang="he-IL" sz="1600" dirty="0">
                <a:solidFill>
                  <a:schemeClr val="tx1"/>
                </a:solidFill>
              </a:rPr>
              <a:t>ובודק תקינות הקוד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31" name="מלבן מעוגל 30"/>
          <p:cNvSpPr/>
          <p:nvPr/>
        </p:nvSpPr>
        <p:spPr>
          <a:xfrm>
            <a:off x="3859421" y="4291333"/>
            <a:ext cx="4456995" cy="1225899"/>
          </a:xfrm>
          <a:prstGeom prst="roundRect">
            <a:avLst/>
          </a:prstGeom>
          <a:solidFill>
            <a:srgbClr val="D6EEF4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JIT </a:t>
            </a:r>
            <a:r>
              <a:rPr lang="en-US" dirty="0">
                <a:solidFill>
                  <a:schemeClr val="tx1"/>
                </a:solidFill>
              </a:rPr>
              <a:t>(Just in Time Compiling)</a:t>
            </a:r>
            <a:endParaRPr lang="he-IL" dirty="0">
              <a:solidFill>
                <a:schemeClr val="tx1"/>
              </a:solidFill>
            </a:endParaRPr>
          </a:p>
          <a:p>
            <a:pPr algn="ctr"/>
            <a:r>
              <a:rPr lang="he-IL" sz="1600" dirty="0">
                <a:solidFill>
                  <a:schemeClr val="tx1"/>
                </a:solidFill>
              </a:rPr>
              <a:t>רגע לפני הרצת היישום, </a:t>
            </a:r>
            <a:r>
              <a:rPr lang="he-IL" sz="1600" b="1" dirty="0">
                <a:solidFill>
                  <a:schemeClr val="tx1"/>
                </a:solidFill>
              </a:rPr>
              <a:t>מתרגם</a:t>
            </a:r>
            <a:r>
              <a:rPr lang="he-IL" sz="1600" dirty="0">
                <a:solidFill>
                  <a:schemeClr val="tx1"/>
                </a:solidFill>
              </a:rPr>
              <a:t> מפקודות </a:t>
            </a:r>
            <a:r>
              <a:rPr lang="en-US" sz="1600" dirty="0">
                <a:solidFill>
                  <a:schemeClr val="tx1"/>
                </a:solidFill>
              </a:rPr>
              <a:t>IL</a:t>
            </a:r>
            <a:r>
              <a:rPr lang="he-IL" sz="1600" dirty="0">
                <a:solidFill>
                  <a:schemeClr val="tx1"/>
                </a:solidFill>
              </a:rPr>
              <a:t> לפורמט המתאים לחומרה הספציפית של המחשב שעליו הוא רץ כרגע</a:t>
            </a:r>
          </a:p>
        </p:txBody>
      </p:sp>
      <p:sp>
        <p:nvSpPr>
          <p:cNvPr id="32" name="פינה מקופלת 31"/>
          <p:cNvSpPr/>
          <p:nvPr/>
        </p:nvSpPr>
        <p:spPr>
          <a:xfrm>
            <a:off x="4685550" y="5617460"/>
            <a:ext cx="2736303" cy="1095688"/>
          </a:xfrm>
          <a:prstGeom prst="foldedCorner">
            <a:avLst/>
          </a:prstGeom>
          <a:solidFill>
            <a:srgbClr val="D6EEF4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Native code</a:t>
            </a:r>
            <a:endParaRPr lang="he-IL" dirty="0">
              <a:solidFill>
                <a:schemeClr val="tx1"/>
              </a:solidFill>
            </a:endParaRPr>
          </a:p>
          <a:p>
            <a:pPr algn="ctr"/>
            <a:r>
              <a:rPr lang="he-IL" sz="1600" dirty="0">
                <a:solidFill>
                  <a:schemeClr val="tx1"/>
                </a:solidFill>
              </a:rPr>
              <a:t>סט הוראות בשפת המכונה (אסמבלר) הספציפית שרצות במסגרת ה </a:t>
            </a:r>
            <a:r>
              <a:rPr lang="en-US" sz="1600" dirty="0">
                <a:solidFill>
                  <a:schemeClr val="tx1"/>
                </a:solidFill>
              </a:rPr>
              <a:t>CLR</a:t>
            </a:r>
            <a:endParaRPr lang="he-IL" sz="1600" dirty="0">
              <a:solidFill>
                <a:schemeClr val="tx1"/>
              </a:solidFill>
            </a:endParaRPr>
          </a:p>
        </p:txBody>
      </p:sp>
      <p:cxnSp>
        <p:nvCxnSpPr>
          <p:cNvPr id="35" name="מחבר חץ ישר 34"/>
          <p:cNvCxnSpPr/>
          <p:nvPr/>
        </p:nvCxnSpPr>
        <p:spPr>
          <a:xfrm rot="5400000">
            <a:off x="4006943" y="2744130"/>
            <a:ext cx="9361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מחבר חץ ישר 37"/>
          <p:cNvCxnSpPr/>
          <p:nvPr/>
        </p:nvCxnSpPr>
        <p:spPr>
          <a:xfrm rot="5400000">
            <a:off x="5760926" y="4292302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מחבר חץ ישר 39"/>
          <p:cNvCxnSpPr/>
          <p:nvPr/>
        </p:nvCxnSpPr>
        <p:spPr>
          <a:xfrm>
            <a:off x="5094058" y="5339181"/>
            <a:ext cx="0" cy="4884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7601" y="6026831"/>
            <a:ext cx="1252640" cy="769681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251520" y="692696"/>
            <a:ext cx="28083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/>
              <a:t>פיתוח - מתכנת</a:t>
            </a:r>
            <a:endParaRPr lang="en-US" sz="2400" b="1" dirty="0"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19872" y="692696"/>
            <a:ext cx="47525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/>
              <a:t>התקנה / ריצה – לקוח, משתמש</a:t>
            </a:r>
            <a:endParaRPr lang="en-US" sz="2400" b="1" dirty="0"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3439" y="2492315"/>
            <a:ext cx="1692188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המתכנת כותב קוד ב </a:t>
            </a:r>
            <a:r>
              <a:rPr lang="en-US" sz="1400" dirty="0"/>
              <a:t>C</a:t>
            </a:r>
            <a:r>
              <a:rPr lang="he-IL" sz="1400" dirty="0"/>
              <a:t># ומשתמש בספריות קיימות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2566" y="4367813"/>
            <a:ext cx="211486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הקומפיילר מייצר קוד </a:t>
            </a:r>
            <a:r>
              <a:rPr lang="en-US" sz="1400" dirty="0"/>
              <a:t>IL</a:t>
            </a:r>
            <a:r>
              <a:rPr lang="he-IL" sz="1400" dirty="0"/>
              <a:t> הנקרא</a:t>
            </a:r>
            <a:r>
              <a:rPr lang="en-US" sz="1400" dirty="0"/>
              <a:t>  Assembly </a:t>
            </a:r>
            <a:endParaRPr lang="he-IL" sz="1400" dirty="0"/>
          </a:p>
          <a:p>
            <a:r>
              <a:rPr lang="he-IL" sz="1400" dirty="0"/>
              <a:t>שמכיל גם הפניות </a:t>
            </a:r>
            <a:r>
              <a:rPr lang="en-US" sz="1400" dirty="0"/>
              <a:t>(references)</a:t>
            </a:r>
            <a:r>
              <a:rPr lang="he-IL" sz="1400" dirty="0"/>
              <a:t> ל </a:t>
            </a:r>
            <a:r>
              <a:rPr lang="en-US" sz="1400" dirty="0"/>
              <a:t>FCL, BCL</a:t>
            </a:r>
            <a:endParaRPr lang="he-IL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094058" y="1196752"/>
            <a:ext cx="2070230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הלקוח מקבל את קובץ ה </a:t>
            </a:r>
            <a:r>
              <a:rPr lang="en-US" sz="1400" dirty="0"/>
              <a:t>Assembly</a:t>
            </a:r>
            <a:r>
              <a:rPr lang="he-IL" sz="1400" dirty="0"/>
              <a:t> ומותקן אצלו כבר ה </a:t>
            </a:r>
            <a:r>
              <a:rPr lang="en-US" sz="1400" dirty="0"/>
              <a:t>FCL, BCL</a:t>
            </a:r>
            <a:r>
              <a:rPr lang="he-IL" sz="1400" dirty="0"/>
              <a:t> וה </a:t>
            </a:r>
            <a:r>
              <a:rPr lang="en-US" sz="1400" dirty="0"/>
              <a:t>CLR</a:t>
            </a:r>
            <a:r>
              <a:rPr lang="he-IL" sz="1400" dirty="0"/>
              <a:t> שהם חלק מה </a:t>
            </a:r>
            <a:r>
              <a:rPr lang="en-US" sz="1400" dirty="0" err="1"/>
              <a:t>.Net</a:t>
            </a:r>
            <a:r>
              <a:rPr lang="en-US" sz="1400" dirty="0"/>
              <a:t> Framework</a:t>
            </a:r>
            <a:endParaRPr lang="he-IL" sz="1400" dirty="0"/>
          </a:p>
        </p:txBody>
      </p:sp>
      <p:cxnSp>
        <p:nvCxnSpPr>
          <p:cNvPr id="37" name="מחבר חץ ישר 36"/>
          <p:cNvCxnSpPr/>
          <p:nvPr/>
        </p:nvCxnSpPr>
        <p:spPr>
          <a:xfrm>
            <a:off x="7681178" y="2234481"/>
            <a:ext cx="0" cy="9275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תמונה 3" descr="Overview_of_the_Common_Language_Infrastructure.png"/>
          <p:cNvPicPr>
            <a:picLocks noChangeAspect="1"/>
          </p:cNvPicPr>
          <p:nvPr/>
        </p:nvPicPr>
        <p:blipFill>
          <a:blip r:embed="rId4" cstate="print"/>
          <a:srcRect l="15719" t="90409" r="57788" b="2415"/>
          <a:stretch>
            <a:fillRect/>
          </a:stretch>
        </p:blipFill>
        <p:spPr>
          <a:xfrm>
            <a:off x="7105114" y="6237310"/>
            <a:ext cx="1152128" cy="3600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42011" y="6520792"/>
            <a:ext cx="588336" cy="228600"/>
          </a:xfrm>
        </p:spPr>
        <p:txBody>
          <a:bodyPr/>
          <a:lstStyle/>
          <a:p>
            <a:fld id="{5EC9654E-5318-4238-B03D-55CEA01D4D35}" type="slidenum">
              <a:rPr lang="he-IL" smtClean="0"/>
              <a:t>25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21547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לוחית 5"/>
          <p:cNvSpPr/>
          <p:nvPr/>
        </p:nvSpPr>
        <p:spPr>
          <a:xfrm>
            <a:off x="467544" y="188640"/>
            <a:ext cx="8136904" cy="648072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4800" dirty="0">
                <a:solidFill>
                  <a:srgbClr val="7030A0"/>
                </a:solidFill>
              </a:rPr>
              <a:t>.NET Framework</a:t>
            </a:r>
            <a:endParaRPr lang="he-IL" sz="4800" dirty="0">
              <a:solidFill>
                <a:srgbClr val="7030A0"/>
              </a:solidFill>
            </a:endParaRPr>
          </a:p>
        </p:txBody>
      </p:sp>
      <p:pic>
        <p:nvPicPr>
          <p:cNvPr id="39" name="תמונה 38" descr="common-language-specific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1556792"/>
            <a:ext cx="6552728" cy="48595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8436" y="992922"/>
            <a:ext cx="7711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dirty="0"/>
              <a:t>פיתוח בכל שפה עילית שאבחר שעומדת בכללי הפלטפורמה ומקומפלת לקובץ </a:t>
            </a:r>
            <a:r>
              <a:rPr lang="en-US" dirty="0"/>
              <a:t>IL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927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7D8A-C86E-423C-AB3A-C2ABA6EB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648"/>
            <a:ext cx="8363272" cy="732696"/>
          </a:xfrm>
        </p:spPr>
        <p:txBody>
          <a:bodyPr>
            <a:normAutofit/>
          </a:bodyPr>
          <a:lstStyle/>
          <a:p>
            <a:pPr algn="ctr"/>
            <a:r>
              <a:rPr lang="he-IL" sz="3600" dirty="0"/>
              <a:t>איזו שפה יכולה להתאים לפלטפורמה? </a:t>
            </a:r>
            <a:endParaRPr lang="en-US" sz="32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CA82-8235-49EB-A4DB-601CD8504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6" y="1196752"/>
            <a:ext cx="7560840" cy="4846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2400" b="1" dirty="0">
                <a:cs typeface="+mj-cs"/>
              </a:rPr>
              <a:t>כל שפת תכנות שתואמות את </a:t>
            </a:r>
            <a:r>
              <a:rPr lang="en-US" sz="2400" b="1" dirty="0">
                <a:cs typeface="+mj-cs"/>
              </a:rPr>
              <a:t>CIL</a:t>
            </a:r>
            <a:r>
              <a:rPr lang="he-IL" sz="2400" b="1" dirty="0">
                <a:cs typeface="+mj-cs"/>
              </a:rPr>
              <a:t>, שמכיל כמה חלקים (מפרטים):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/>
              <a:t>CTS</a:t>
            </a:r>
            <a:r>
              <a:rPr lang="he-IL" sz="2400" dirty="0">
                <a:cs typeface="+mj-cs"/>
              </a:rPr>
              <a:t> – </a:t>
            </a:r>
            <a:r>
              <a:rPr lang="en-US" sz="2400" dirty="0">
                <a:cs typeface="+mj-cs"/>
              </a:rPr>
              <a:t>Common Type System</a:t>
            </a:r>
            <a:r>
              <a:rPr lang="he-IL" sz="2400" dirty="0">
                <a:cs typeface="+mj-cs"/>
              </a:rPr>
              <a:t>. סוגי טיפוסים בדוט נט. </a:t>
            </a:r>
            <a:r>
              <a:rPr lang="he-IL" sz="2400" b="1" dirty="0">
                <a:cs typeface="+mj-cs"/>
              </a:rPr>
              <a:t>יתואר בשקפים הבאים</a:t>
            </a:r>
            <a:r>
              <a:rPr lang="he-IL" sz="2400" dirty="0">
                <a:cs typeface="+mj-cs"/>
              </a:rPr>
              <a:t>.</a:t>
            </a:r>
            <a:endParaRPr lang="en-US" sz="2400" dirty="0">
              <a:cs typeface="+mj-cs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cs typeface="+mj-cs"/>
              </a:rPr>
              <a:t>Metadata</a:t>
            </a:r>
            <a:r>
              <a:rPr lang="he-IL" sz="2400" dirty="0">
                <a:cs typeface="+mj-cs"/>
              </a:rPr>
              <a:t> – מידע על מבנה התוכנית שאינו תלוי שפת תכנות – מחלקות, מבנה המחלקות וכו'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cs typeface="+mj-cs"/>
              </a:rPr>
              <a:t>CLS</a:t>
            </a:r>
            <a:r>
              <a:rPr lang="he-IL" sz="2400" dirty="0">
                <a:cs typeface="+mj-cs"/>
              </a:rPr>
              <a:t> – </a:t>
            </a:r>
            <a:r>
              <a:rPr lang="en-US" sz="2400" dirty="0">
                <a:cs typeface="+mj-cs"/>
              </a:rPr>
              <a:t>Common Language Specifications</a:t>
            </a:r>
            <a:r>
              <a:rPr lang="he-IL" sz="2400" dirty="0">
                <a:cs typeface="+mj-cs"/>
              </a:rPr>
              <a:t>. מפרט לקומפיילר. אוסף חוקים שכל מהדר (קומפיילר) של שפה חייב לציית להם כדי שיוכל ליצור יישומי </a:t>
            </a:r>
            <a:r>
              <a:rPr lang="en-US" sz="2400" dirty="0">
                <a:cs typeface="+mj-cs"/>
              </a:rPr>
              <a:t>.NET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cs typeface="+mj-cs"/>
              </a:rPr>
              <a:t>VES</a:t>
            </a:r>
            <a:r>
              <a:rPr lang="he-IL" sz="2400" dirty="0">
                <a:cs typeface="+mj-cs"/>
              </a:rPr>
              <a:t> – </a:t>
            </a:r>
            <a:r>
              <a:rPr lang="en-US" sz="2400" dirty="0">
                <a:cs typeface="+mj-cs"/>
              </a:rPr>
              <a:t>Virtual Execution System</a:t>
            </a:r>
            <a:r>
              <a:rPr lang="he-IL" sz="2400" dirty="0">
                <a:cs typeface="+mj-cs"/>
              </a:rPr>
              <a:t>. </a:t>
            </a:r>
            <a:r>
              <a:rPr lang="he-IL" sz="2400" dirty="0"/>
              <a:t>אחראי על טעינת ה-</a:t>
            </a:r>
            <a:r>
              <a:rPr lang="ru-RU" sz="2400" dirty="0"/>
              <a:t>а</a:t>
            </a:r>
            <a:r>
              <a:rPr lang="en-US" sz="2400" dirty="0" err="1"/>
              <a:t>ssemblies</a:t>
            </a:r>
            <a:r>
              <a:rPr lang="he-IL" sz="2400" dirty="0"/>
              <a:t>, הרכבתם ביחד והרצתם. </a:t>
            </a:r>
            <a:r>
              <a:rPr lang="en-US" sz="2400" b="1" dirty="0"/>
              <a:t>CLR</a:t>
            </a:r>
            <a:r>
              <a:rPr lang="he-IL" sz="2400" dirty="0"/>
              <a:t> – הינו אחד המימושים של </a:t>
            </a:r>
            <a:r>
              <a:rPr lang="en-US" sz="2400" dirty="0"/>
              <a:t>VES</a:t>
            </a:r>
            <a:r>
              <a:rPr lang="he-IL" sz="2400" dirty="0"/>
              <a:t> (יש עוד... אבל לא כ"כ רלוונטיים)</a:t>
            </a:r>
            <a:endParaRPr lang="he-IL" sz="2400" dirty="0"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75A5C-5CAD-4E37-AAF8-84FA0531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816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לוחית 5"/>
          <p:cNvSpPr/>
          <p:nvPr/>
        </p:nvSpPr>
        <p:spPr>
          <a:xfrm>
            <a:off x="382055" y="181299"/>
            <a:ext cx="8136904" cy="583405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CTS -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cs typeface="+mj-cs"/>
              </a:rPr>
              <a:t>Common Type System</a:t>
            </a:r>
            <a:endParaRPr lang="he-IL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286" y="848904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1600" b="1" dirty="0"/>
              <a:t>שמות הטיפוסים בכל שפה מוגדרים קצת אחרת אך בסופו של דבר מתורגמים ל </a:t>
            </a:r>
            <a:r>
              <a:rPr lang="en-US" sz="1600" b="1" dirty="0" err="1"/>
              <a:t>.Net</a:t>
            </a:r>
            <a:r>
              <a:rPr lang="en-US" sz="1600" b="1" dirty="0"/>
              <a:t> Type</a:t>
            </a:r>
            <a:endParaRPr lang="he-IL" sz="1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-294168" y="6516146"/>
            <a:ext cx="588336" cy="228600"/>
          </a:xfrm>
        </p:spPr>
        <p:txBody>
          <a:bodyPr/>
          <a:lstStyle/>
          <a:p>
            <a:fld id="{5EC9654E-5318-4238-B03D-55CEA01D4D35}" type="slidenum">
              <a:rPr lang="he-IL" smtClean="0"/>
              <a:t>28</a:t>
            </a:fld>
            <a:endParaRPr lang="he-IL" dirty="0"/>
          </a:p>
        </p:txBody>
      </p:sp>
      <p:graphicFrame>
        <p:nvGraphicFramePr>
          <p:cNvPr id="4" name="Group 162">
            <a:extLst>
              <a:ext uri="{FF2B5EF4-FFF2-40B4-BE49-F238E27FC236}">
                <a16:creationId xmlns:a16="http://schemas.microsoft.com/office/drawing/2014/main" id="{78E6B2F4-B452-44C6-BB85-0506D0867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974026"/>
              </p:ext>
            </p:extLst>
          </p:nvPr>
        </p:nvGraphicFramePr>
        <p:xfrm>
          <a:off x="415321" y="1309856"/>
          <a:ext cx="7548834" cy="5434890"/>
        </p:xfrm>
        <a:graphic>
          <a:graphicData uri="http://schemas.openxmlformats.org/drawingml/2006/table">
            <a:tbl>
              <a:tblPr/>
              <a:tblGrid>
                <a:gridCol w="2516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.NET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VB .NET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pitchFamily="34" charset="0"/>
                        </a:rPr>
                        <a:t>C#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System.Byte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System.SByte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Supported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signed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System.Int16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System.Int32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System.Int64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System.UInt16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supported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System.UInt32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supported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System.UInt64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supported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Ulong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System.Single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System.Double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System.Object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System.Char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System.String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System.Decimal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System.Boolean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020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83D2-E514-4DE7-92A4-D181C2EF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44" y="298011"/>
            <a:ext cx="7239000" cy="619544"/>
          </a:xfrm>
        </p:spPr>
        <p:txBody>
          <a:bodyPr/>
          <a:lstStyle/>
          <a:p>
            <a:pPr algn="ctr"/>
            <a:r>
              <a:rPr lang="en-US" dirty="0"/>
              <a:t>C++ , JAVA , C#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AE67C-E687-4116-8D2A-2E127FA3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84843"/>
            <a:ext cx="7776864" cy="53262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e-IL" sz="1600" b="1" dirty="0">
                <a:latin typeface="Arial" charset="0"/>
              </a:rPr>
              <a:t>שפת </a:t>
            </a:r>
            <a:r>
              <a:rPr lang="en-US" sz="1600" b="1" dirty="0">
                <a:latin typeface="Arial" charset="0"/>
              </a:rPr>
              <a:t>C++</a:t>
            </a:r>
            <a:r>
              <a:rPr lang="he-IL" sz="1600" b="1" dirty="0">
                <a:latin typeface="Arial" charset="0"/>
              </a:rPr>
              <a:t> המקורית פועלת בשיטה הקודמת ללא פלטפורמה:</a:t>
            </a:r>
          </a:p>
          <a:p>
            <a:r>
              <a:rPr lang="he-IL" sz="1600" dirty="0">
                <a:latin typeface="Arial" charset="0"/>
              </a:rPr>
              <a:t>כותבים קוד ב </a:t>
            </a:r>
            <a:r>
              <a:rPr lang="en-US" sz="1600" dirty="0">
                <a:latin typeface="Arial" charset="0"/>
              </a:rPr>
              <a:t>C</a:t>
            </a:r>
            <a:r>
              <a:rPr lang="he-IL" sz="1600" dirty="0">
                <a:latin typeface="Arial" charset="0"/>
              </a:rPr>
              <a:t>++ ובשביל שהקוד ירוץ על מערכת הפעלה שונות </a:t>
            </a:r>
            <a:r>
              <a:rPr lang="en-US" sz="1600" dirty="0">
                <a:latin typeface="Arial" charset="0"/>
              </a:rPr>
              <a:t>(Windows, Unix, Linux)</a:t>
            </a:r>
            <a:r>
              <a:rPr lang="he-IL" sz="1600" dirty="0">
                <a:latin typeface="Arial" charset="0"/>
              </a:rPr>
              <a:t>, צריכים </a:t>
            </a:r>
            <a:r>
              <a:rPr lang="he-IL" sz="1600" b="1" dirty="0">
                <a:latin typeface="Arial" charset="0"/>
              </a:rPr>
              <a:t>לקמפל את הקוד מחדש </a:t>
            </a:r>
            <a:r>
              <a:rPr lang="he-IL" sz="1600" dirty="0">
                <a:latin typeface="Arial" charset="0"/>
              </a:rPr>
              <a:t>על כל מערכת-הפעלה.</a:t>
            </a:r>
          </a:p>
          <a:p>
            <a:r>
              <a:rPr lang="he-IL" sz="1600" dirty="0">
                <a:latin typeface="Arial" charset="0"/>
              </a:rPr>
              <a:t>ייתכן ויהיו שינויים קלים בקוד (למשל </a:t>
            </a:r>
            <a:r>
              <a:rPr lang="en-US" sz="1600" dirty="0">
                <a:latin typeface="Arial" charset="0"/>
              </a:rPr>
              <a:t>windows</a:t>
            </a:r>
            <a:r>
              <a:rPr lang="he-IL" sz="1600" dirty="0">
                <a:latin typeface="Arial" charset="0"/>
              </a:rPr>
              <a:t> ממליץ להשתמש ב- </a:t>
            </a:r>
            <a:r>
              <a:rPr lang="en-US" sz="1600" dirty="0" err="1">
                <a:latin typeface="Arial" charset="0"/>
              </a:rPr>
              <a:t>s_strcpy</a:t>
            </a:r>
            <a:r>
              <a:rPr lang="he-IL" sz="1600" dirty="0">
                <a:latin typeface="Arial" charset="0"/>
              </a:rPr>
              <a:t> בעוד שבלינוקס פקודה זו לא תהייה מוכרת).</a:t>
            </a:r>
          </a:p>
          <a:p>
            <a:endParaRPr lang="he-IL" sz="1600" b="1" dirty="0">
              <a:latin typeface="Arial" charset="0"/>
            </a:endParaRPr>
          </a:p>
          <a:p>
            <a:pPr marL="0" indent="0">
              <a:buNone/>
            </a:pPr>
            <a:r>
              <a:rPr lang="he-IL" sz="1600" b="1" dirty="0">
                <a:latin typeface="Arial" charset="0"/>
              </a:rPr>
              <a:t>כמו ב </a:t>
            </a:r>
            <a:r>
              <a:rPr lang="en-US" sz="1600" b="1" dirty="0">
                <a:latin typeface="Arial" charset="0"/>
              </a:rPr>
              <a:t>C#</a:t>
            </a:r>
            <a:r>
              <a:rPr lang="he-IL" sz="1600" b="1" dirty="0">
                <a:latin typeface="Arial" charset="0"/>
              </a:rPr>
              <a:t>, גם בשפת </a:t>
            </a:r>
            <a:r>
              <a:rPr lang="en-US" sz="1600" b="1" dirty="0">
                <a:latin typeface="Arial" charset="0"/>
              </a:rPr>
              <a:t>JAVA</a:t>
            </a:r>
            <a:r>
              <a:rPr lang="he-IL" sz="1600" b="1" dirty="0">
                <a:latin typeface="Arial" charset="0"/>
              </a:rPr>
              <a:t> יש שימוש בפלטפורמה אך ישנם הבדלים:</a:t>
            </a:r>
            <a:endParaRPr lang="en-US" sz="1600" b="1" dirty="0">
              <a:latin typeface="Arial" charset="0"/>
            </a:endParaRPr>
          </a:p>
          <a:p>
            <a:pPr marL="0" indent="0">
              <a:buNone/>
            </a:pPr>
            <a:r>
              <a:rPr lang="he-IL" sz="1600" dirty="0"/>
              <a:t>רעיון הפלטפורמה קיים גם ב </a:t>
            </a:r>
            <a:r>
              <a:rPr lang="en-US" sz="1600" dirty="0"/>
              <a:t>JAVA</a:t>
            </a:r>
            <a:r>
              <a:rPr lang="he-IL" sz="1600" dirty="0"/>
              <a:t>, אך בריבוי של מערכות הפעלה ולא ריבוי שפות). </a:t>
            </a:r>
            <a:r>
              <a:rPr lang="he-IL" sz="1600" dirty="0">
                <a:latin typeface="Arial" charset="0"/>
              </a:rPr>
              <a:t>שפת </a:t>
            </a:r>
            <a:r>
              <a:rPr lang="en-US" sz="1600" dirty="0">
                <a:latin typeface="Arial" charset="0"/>
              </a:rPr>
              <a:t>JAVA </a:t>
            </a:r>
            <a:r>
              <a:rPr lang="he-IL" sz="1600" dirty="0">
                <a:latin typeface="Arial" charset="0"/>
              </a:rPr>
              <a:t> אינה מוגבלת למ"ה מסויימת והיא עובדת בצורה שונה מ- </a:t>
            </a:r>
            <a:r>
              <a:rPr lang="en-US" sz="1600" dirty="0">
                <a:latin typeface="Arial" charset="0"/>
              </a:rPr>
              <a:t>C</a:t>
            </a:r>
            <a:r>
              <a:rPr lang="he-IL" sz="1600" dirty="0">
                <a:latin typeface="Arial" charset="0"/>
              </a:rPr>
              <a:t>++:</a:t>
            </a:r>
          </a:p>
          <a:p>
            <a:r>
              <a:rPr lang="he-IL" sz="1600" dirty="0">
                <a:latin typeface="Arial" charset="0"/>
              </a:rPr>
              <a:t>הקוד מתקמפל לשפת ביניים הנקראית </a:t>
            </a:r>
            <a:r>
              <a:rPr lang="en-US" sz="1600" dirty="0">
                <a:latin typeface="Arial" charset="0"/>
              </a:rPr>
              <a:t>byte code</a:t>
            </a:r>
            <a:r>
              <a:rPr lang="he-IL" sz="1600" dirty="0">
                <a:latin typeface="Arial" charset="0"/>
              </a:rPr>
              <a:t> ויוצר קבצים עם סיומת </a:t>
            </a:r>
            <a:r>
              <a:rPr lang="en-US" sz="1600" dirty="0">
                <a:latin typeface="Arial" charset="0"/>
              </a:rPr>
              <a:t>class</a:t>
            </a:r>
            <a:r>
              <a:rPr lang="he-IL" sz="1600" dirty="0">
                <a:latin typeface="Arial" charset="0"/>
              </a:rPr>
              <a:t>, שאותם לא ניתן להריץ באופן ישיר, בניגוד לתוצר </a:t>
            </a:r>
            <a:r>
              <a:rPr lang="en-US" sz="1600" dirty="0">
                <a:latin typeface="Arial" charset="0"/>
              </a:rPr>
              <a:t>EXE</a:t>
            </a:r>
            <a:r>
              <a:rPr lang="he-IL" sz="1600" dirty="0">
                <a:latin typeface="Arial" charset="0"/>
              </a:rPr>
              <a:t> שנוצר בעקבות קומפילציה של תוכנית בשפת </a:t>
            </a:r>
            <a:r>
              <a:rPr lang="en-US" sz="1600" dirty="0">
                <a:latin typeface="Arial" charset="0"/>
              </a:rPr>
              <a:t>C</a:t>
            </a:r>
            <a:r>
              <a:rPr lang="he-IL" sz="1600" dirty="0">
                <a:latin typeface="Arial" charset="0"/>
              </a:rPr>
              <a:t>++</a:t>
            </a:r>
            <a:endParaRPr lang="he-IL" sz="1600" dirty="0"/>
          </a:p>
          <a:p>
            <a:r>
              <a:rPr lang="he-IL" sz="1600" dirty="0">
                <a:latin typeface="Arial" charset="0"/>
              </a:rPr>
              <a:t>על כל מחשב יותקן </a:t>
            </a:r>
            <a:r>
              <a:rPr lang="en-US" sz="1600" dirty="0">
                <a:latin typeface="Arial" charset="0"/>
              </a:rPr>
              <a:t>Java Virtual Machine</a:t>
            </a:r>
            <a:r>
              <a:rPr lang="he-IL" sz="1600" dirty="0">
                <a:latin typeface="Arial" charset="0"/>
              </a:rPr>
              <a:t> (</a:t>
            </a:r>
            <a:r>
              <a:rPr lang="en-US" sz="1600" dirty="0">
                <a:latin typeface="Arial" charset="0"/>
              </a:rPr>
              <a:t>JVM</a:t>
            </a:r>
            <a:r>
              <a:rPr lang="he-IL" sz="1600" dirty="0">
                <a:latin typeface="Arial" charset="0"/>
              </a:rPr>
              <a:t>) שידע לפרש את ה- </a:t>
            </a:r>
            <a:r>
              <a:rPr lang="en-US" sz="1600" dirty="0">
                <a:latin typeface="Arial" charset="0"/>
              </a:rPr>
              <a:t>bytecode</a:t>
            </a:r>
            <a:r>
              <a:rPr lang="he-IL" sz="1600" dirty="0">
                <a:latin typeface="Arial" charset="0"/>
              </a:rPr>
              <a:t> לשפת המכונה הספציפית למערכת ההפעלה עליה הוא יושב. נקרא גם </a:t>
            </a:r>
            <a:r>
              <a:rPr lang="en-US" sz="1600" dirty="0">
                <a:latin typeface="Arial" charset="0"/>
              </a:rPr>
              <a:t>interpreter</a:t>
            </a:r>
            <a:r>
              <a:rPr lang="he-IL" sz="1600" dirty="0">
                <a:latin typeface="Arial" charset="0"/>
              </a:rPr>
              <a:t>.</a:t>
            </a:r>
            <a:endParaRPr lang="he-IL" sz="1400" dirty="0">
              <a:latin typeface="Arial" charset="0"/>
            </a:endParaRPr>
          </a:p>
          <a:p>
            <a:r>
              <a:rPr lang="he-IL" sz="1600" dirty="0">
                <a:latin typeface="Arial" charset="0"/>
              </a:rPr>
              <a:t>כלומר, כמתכנתי </a:t>
            </a:r>
            <a:r>
              <a:rPr lang="en-US" sz="1600" dirty="0">
                <a:latin typeface="Arial" charset="0"/>
              </a:rPr>
              <a:t>JAVA</a:t>
            </a:r>
            <a:r>
              <a:rPr lang="he-IL" sz="1600" dirty="0">
                <a:latin typeface="Arial" charset="0"/>
              </a:rPr>
              <a:t> נכתוב קוד אחיד, אבל </a:t>
            </a:r>
            <a:r>
              <a:rPr lang="he-IL" sz="1600" b="1" dirty="0">
                <a:latin typeface="Arial" charset="0"/>
              </a:rPr>
              <a:t>ה- </a:t>
            </a:r>
            <a:r>
              <a:rPr lang="en-US" sz="1600" b="1" dirty="0">
                <a:latin typeface="Arial" charset="0"/>
              </a:rPr>
              <a:t>JVM</a:t>
            </a:r>
            <a:r>
              <a:rPr lang="he-IL" sz="1600" b="1" dirty="0">
                <a:latin typeface="Arial" charset="0"/>
              </a:rPr>
              <a:t> הוא זה שישתנה </a:t>
            </a:r>
            <a:r>
              <a:rPr lang="he-IL" sz="1600" dirty="0">
                <a:latin typeface="Arial" charset="0"/>
              </a:rPr>
              <a:t>ממערכת הפעלה אחת לאחרת.</a:t>
            </a:r>
            <a:endParaRPr lang="en-US" sz="1600" dirty="0">
              <a:latin typeface="Arial" charset="0"/>
            </a:endParaRPr>
          </a:p>
          <a:p>
            <a:r>
              <a:rPr lang="he-IL" sz="1600" dirty="0">
                <a:latin typeface="Arial" charset="0"/>
              </a:rPr>
              <a:t>לכן </a:t>
            </a:r>
            <a:r>
              <a:rPr lang="en-US" sz="1600" dirty="0">
                <a:latin typeface="Arial" charset="0"/>
              </a:rPr>
              <a:t>JAVA</a:t>
            </a:r>
            <a:r>
              <a:rPr lang="he-IL" sz="1600" dirty="0">
                <a:latin typeface="Arial" charset="0"/>
              </a:rPr>
              <a:t> הינה שפה ניידת שניתן להעביר בקלות את התוכניות שנכתבו בה ממערכת הפעלה אחת לאחרת.</a:t>
            </a:r>
            <a:endParaRPr lang="en-US" sz="1600" dirty="0">
              <a:latin typeface="Arial" charset="0"/>
            </a:endParaRPr>
          </a:p>
          <a:p>
            <a:r>
              <a:rPr lang="he-IL" sz="1600" dirty="0">
                <a:latin typeface="Arial" charset="0"/>
              </a:rPr>
              <a:t>לכן לא יווצר קובץ </a:t>
            </a:r>
            <a:r>
              <a:rPr lang="en-US" sz="1600" dirty="0">
                <a:latin typeface="Arial" charset="0"/>
              </a:rPr>
              <a:t>EXE</a:t>
            </a:r>
            <a:r>
              <a:rPr lang="he-IL" sz="1600" dirty="0">
                <a:latin typeface="Arial" charset="0"/>
              </a:rPr>
              <a:t> כמו תוצר של תוכנית ב- </a:t>
            </a:r>
            <a:r>
              <a:rPr lang="en-US" sz="1600" dirty="0">
                <a:latin typeface="Arial" charset="0"/>
              </a:rPr>
              <a:t>C</a:t>
            </a:r>
            <a:r>
              <a:rPr lang="he-IL" sz="1600" dirty="0">
                <a:latin typeface="Arial" charset="0"/>
              </a:rPr>
              <a:t>++, אלא יווצר קובץ עם סיומת </a:t>
            </a:r>
            <a:r>
              <a:rPr lang="en-US" sz="1600" dirty="0">
                <a:latin typeface="Arial" charset="0"/>
              </a:rPr>
              <a:t>class</a:t>
            </a:r>
            <a:r>
              <a:rPr lang="he-IL" sz="1600" dirty="0">
                <a:latin typeface="Arial" charset="0"/>
              </a:rPr>
              <a:t> שאותו נריץ באמצעות ה- </a:t>
            </a:r>
            <a:r>
              <a:rPr lang="en-US" sz="1600" dirty="0">
                <a:latin typeface="Arial" charset="0"/>
              </a:rPr>
              <a:t>JVM</a:t>
            </a:r>
            <a:r>
              <a:rPr lang="he-IL" sz="1600" dirty="0">
                <a:latin typeface="Arial" charset="0"/>
              </a:rPr>
              <a:t> שעל מערכת ההפעלה. כלומר, הקובץ מורץ בתיווך </a:t>
            </a:r>
            <a:r>
              <a:rPr lang="en-US" sz="1600" dirty="0">
                <a:latin typeface="Arial" charset="0"/>
              </a:rPr>
              <a:t>JAVA</a:t>
            </a:r>
            <a:r>
              <a:rPr lang="he-IL" sz="1600" dirty="0">
                <a:latin typeface="Arial" charset="0"/>
              </a:rPr>
              <a:t> ולא ע"י מערכת ההפעלה ישירות.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23D16-CFC5-4B99-870D-A0AC197F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043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243340"/>
            <a:ext cx="7239000" cy="698336"/>
          </a:xfrm>
        </p:spPr>
        <p:txBody>
          <a:bodyPr/>
          <a:lstStyle/>
          <a:p>
            <a:pPr algn="ctr"/>
            <a:r>
              <a:rPr lang="he-IL" dirty="0"/>
              <a:t>מטרות הקורס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79652" y="1077762"/>
            <a:ext cx="7239000" cy="3843568"/>
          </a:xfrm>
        </p:spPr>
        <p:txBody>
          <a:bodyPr>
            <a:normAutofit lnSpcReduction="10000"/>
          </a:bodyPr>
          <a:lstStyle/>
          <a:p>
            <a:r>
              <a:rPr lang="he-IL" sz="2000" dirty="0"/>
              <a:t>הכרת פריימוורק (</a:t>
            </a:r>
            <a:r>
              <a:rPr lang="en-US" sz="2000" dirty="0"/>
              <a:t>Framework</a:t>
            </a:r>
            <a:r>
              <a:rPr lang="he-IL" sz="2000" dirty="0"/>
              <a:t>) </a:t>
            </a:r>
            <a:r>
              <a:rPr lang="en-US" sz="2000" dirty="0"/>
              <a:t>.NET</a:t>
            </a:r>
            <a:r>
              <a:rPr lang="he-IL" sz="2000" dirty="0"/>
              <a:t> וחלקיה</a:t>
            </a:r>
            <a:endParaRPr lang="en-US" sz="2000" dirty="0"/>
          </a:p>
          <a:p>
            <a:r>
              <a:rPr lang="he-IL" sz="2000" dirty="0"/>
              <a:t>הכרת שפת תכנות </a:t>
            </a:r>
            <a:r>
              <a:rPr lang="en-US" sz="2000" dirty="0"/>
              <a:t>C#</a:t>
            </a:r>
            <a:r>
              <a:rPr lang="he-IL" sz="2000" dirty="0"/>
              <a:t> על בסיס ידע ב-</a:t>
            </a:r>
            <a:r>
              <a:rPr lang="en-US" sz="2000" dirty="0"/>
              <a:t>C++</a:t>
            </a:r>
          </a:p>
          <a:p>
            <a:r>
              <a:rPr lang="he-IL" sz="2000" dirty="0"/>
              <a:t>הכרת תשתיות פיתוח מודרניות ב</a:t>
            </a:r>
            <a:r>
              <a:rPr lang="ar-SA" sz="2000" dirty="0"/>
              <a:t>- </a:t>
            </a:r>
            <a:r>
              <a:rPr lang="en-US" sz="2000" dirty="0"/>
              <a:t>NET</a:t>
            </a:r>
            <a:r>
              <a:rPr lang="ar-SA" sz="2000" dirty="0"/>
              <a:t>.</a:t>
            </a:r>
            <a:endParaRPr lang="en-US" sz="2000" dirty="0"/>
          </a:p>
          <a:p>
            <a:pPr lvl="0"/>
            <a:r>
              <a:rPr lang="he-IL" sz="2000" dirty="0"/>
              <a:t>הכרת </a:t>
            </a:r>
            <a:r>
              <a:rPr lang="en-US" sz="2000" dirty="0"/>
              <a:t>Design Patterns</a:t>
            </a:r>
            <a:r>
              <a:rPr lang="he-IL" sz="2000" dirty="0"/>
              <a:t> כדוגמת</a:t>
            </a:r>
            <a:r>
              <a:rPr lang="ar-SA" sz="2000" dirty="0"/>
              <a:t>:</a:t>
            </a:r>
            <a:r>
              <a:rPr lang="en-US" sz="2000" dirty="0"/>
              <a:t>Observer, Design by Contract</a:t>
            </a:r>
            <a:r>
              <a:rPr lang="ar-SA" sz="2000" dirty="0"/>
              <a:t>, </a:t>
            </a:r>
            <a:r>
              <a:rPr lang="en-US" sz="2000" dirty="0"/>
              <a:t>Singleton</a:t>
            </a:r>
            <a:r>
              <a:rPr lang="ar-SA" sz="2000" dirty="0"/>
              <a:t>, </a:t>
            </a:r>
            <a:r>
              <a:rPr lang="en-US" sz="2000" dirty="0"/>
              <a:t>Factory Method</a:t>
            </a:r>
            <a:r>
              <a:rPr lang="ar-SA" sz="2000" dirty="0"/>
              <a:t>.</a:t>
            </a:r>
            <a:endParaRPr lang="he-IL" sz="2000" dirty="0"/>
          </a:p>
          <a:p>
            <a:r>
              <a:rPr lang="he-IL" sz="2000" dirty="0"/>
              <a:t>מודל 3 השכבות. הכרת ארכיטקטורה בסיסית של אפליקציה מבוזרת</a:t>
            </a:r>
            <a:r>
              <a:rPr lang="ar-SA" sz="2000" dirty="0"/>
              <a:t>.</a:t>
            </a:r>
            <a:endParaRPr lang="en-US" sz="2000" dirty="0"/>
          </a:p>
          <a:p>
            <a:r>
              <a:rPr lang="he-IL" sz="2000" dirty="0"/>
              <a:t>בניית ממשק גרפי (</a:t>
            </a:r>
            <a:r>
              <a:rPr lang="en-US" sz="2000" dirty="0"/>
              <a:t>GUI</a:t>
            </a:r>
            <a:r>
              <a:rPr lang="he-IL" sz="2000" dirty="0"/>
              <a:t>) בעזרת </a:t>
            </a:r>
            <a:r>
              <a:rPr lang="en-US" sz="2000" dirty="0"/>
              <a:t>WPF</a:t>
            </a:r>
            <a:endParaRPr lang="he-IL" sz="2000" dirty="0"/>
          </a:p>
          <a:p>
            <a:r>
              <a:rPr lang="he-IL" sz="2000" dirty="0"/>
              <a:t>קבצי </a:t>
            </a:r>
            <a:r>
              <a:rPr lang="en-US" sz="2000" dirty="0"/>
              <a:t>XML</a:t>
            </a:r>
            <a:r>
              <a:rPr lang="he-IL" sz="2000" dirty="0"/>
              <a:t> ו-</a:t>
            </a:r>
            <a:r>
              <a:rPr lang="en-US" sz="2000" dirty="0"/>
              <a:t>LINQ to XML</a:t>
            </a:r>
            <a:endParaRPr lang="he-IL" sz="2000" dirty="0"/>
          </a:p>
          <a:p>
            <a:r>
              <a:rPr lang="he-IL" sz="2000" dirty="0"/>
              <a:t>תהליכונים ושימוש שלהם עם ממשק גרפי</a:t>
            </a:r>
          </a:p>
          <a:p>
            <a:r>
              <a:rPr lang="he-IL" sz="2000" dirty="0"/>
              <a:t>התנסות בביצוע פרוייקט שלם מא' עד ת'</a:t>
            </a:r>
            <a:endParaRPr lang="en-US" sz="2000" dirty="0"/>
          </a:p>
          <a:p>
            <a:pPr eaLnBrk="1" hangingPunct="1">
              <a:buClr>
                <a:schemeClr val="tx1"/>
              </a:buClr>
            </a:pPr>
            <a:endParaRPr lang="he-IL" sz="2000" dirty="0"/>
          </a:p>
          <a:p>
            <a:endParaRPr lang="he-IL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3</a:t>
            </a:fld>
            <a:endParaRPr lang="he-IL"/>
          </a:p>
        </p:txBody>
      </p:sp>
      <p:sp>
        <p:nvSpPr>
          <p:cNvPr id="5" name="הסבר מלבני מעוגל 17"/>
          <p:cNvSpPr/>
          <p:nvPr/>
        </p:nvSpPr>
        <p:spPr bwMode="auto">
          <a:xfrm flipH="1">
            <a:off x="323528" y="5057416"/>
            <a:ext cx="4824536" cy="1498832"/>
          </a:xfrm>
          <a:prstGeom prst="wedgeRoundRectCallout">
            <a:avLst>
              <a:gd name="adj1" fmla="val 3523"/>
              <a:gd name="adj2" fmla="val -11116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z="2400" b="1" dirty="0"/>
              <a:t>מטרות נוספות וחשובות: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000" dirty="0"/>
              <a:t>יכולת פיתוח תכניות בתכנות נכון ויעיל.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he-IL" sz="2000" dirty="0"/>
              <a:t>יכולת למידה עצמית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he-IL" sz="2000" dirty="0"/>
              <a:t>יכולת חשיבה יצירתית</a:t>
            </a:r>
          </a:p>
        </p:txBody>
      </p:sp>
    </p:spTree>
    <p:extLst>
      <p:ext uri="{BB962C8B-B14F-4D97-AF65-F5344CB8AC3E}">
        <p14:creationId xmlns:p14="http://schemas.microsoft.com/office/powerpoint/2010/main" val="186134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79389" y="274638"/>
            <a:ext cx="8710088" cy="706437"/>
          </a:xfrm>
        </p:spPr>
        <p:txBody>
          <a:bodyPr/>
          <a:lstStyle/>
          <a:p>
            <a:r>
              <a:rPr lang="he-IL" dirty="0">
                <a:latin typeface="Arial" charset="0"/>
                <a:cs typeface="Arial" charset="0"/>
              </a:rPr>
              <a:t>תהליך כתיבה והרצה של </a:t>
            </a:r>
            <a:r>
              <a:rPr lang="he-IL" dirty="0" err="1">
                <a:latin typeface="Arial" charset="0"/>
                <a:cs typeface="Arial" charset="0"/>
              </a:rPr>
              <a:t>תוכנית</a:t>
            </a:r>
            <a:r>
              <a:rPr lang="he-IL" dirty="0">
                <a:latin typeface="Arial" charset="0"/>
                <a:cs typeface="Arial" charset="0"/>
              </a:rPr>
              <a:t> ב- </a:t>
            </a:r>
            <a:r>
              <a:rPr lang="en-US" dirty="0">
                <a:latin typeface="Arial" charset="0"/>
                <a:cs typeface="Arial" charset="0"/>
              </a:rPr>
              <a:t>JAVA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611188" y="6356350"/>
            <a:ext cx="1658937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A0956F-B886-4130-8B16-D4FD9622999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1331119" y="1217727"/>
            <a:ext cx="2411761" cy="647700"/>
          </a:xfrm>
          <a:prstGeom prst="wedgeRectCallout">
            <a:avLst>
              <a:gd name="adj1" fmla="val 100499"/>
              <a:gd name="adj2" fmla="val -36478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נכתב בעורך טקסטואלי כלשהו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331119" y="2009889"/>
            <a:ext cx="2411760" cy="790575"/>
          </a:xfrm>
          <a:prstGeom prst="wedgeRectCallout">
            <a:avLst>
              <a:gd name="adj1" fmla="val 116354"/>
              <a:gd name="adj2" fmla="val -34946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מקומפל ל- 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byte code</a:t>
            </a:r>
            <a:r>
              <a:rPr lang="he-IL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באמצעות קומפיילר של 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JAVA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203764" y="3302640"/>
            <a:ext cx="2446338" cy="792163"/>
          </a:xfrm>
          <a:prstGeom prst="wedgeRectCallout">
            <a:avLst>
              <a:gd name="adj1" fmla="val 90847"/>
              <a:gd name="adj2" fmla="val -34946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ה- 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JVM</a:t>
            </a:r>
            <a:r>
              <a:rPr lang="he-IL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יפרש את הפקודות שב- 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byte code</a:t>
            </a:r>
            <a:r>
              <a:rPr lang="he-IL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למערכת ההפעלה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88314" y="5391790"/>
            <a:ext cx="2592388" cy="6477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חומרת המחשב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588314" y="4383728"/>
            <a:ext cx="2592388" cy="6477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מערכת ההפעלה ב'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588314" y="3375665"/>
            <a:ext cx="2592388" cy="6477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JVM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716016" y="2297227"/>
            <a:ext cx="2592388" cy="6477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Java Byte Code</a:t>
            </a:r>
            <a:endParaRPr lang="he-IL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 rtl="1">
              <a:defRPr/>
            </a:pPr>
            <a:r>
              <a:rPr lang="he-IL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(קובץ עם סיומת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he-IL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16016" y="1289164"/>
            <a:ext cx="2592388" cy="6477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קובץ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JAVA</a:t>
            </a:r>
          </a:p>
        </p:txBody>
      </p:sp>
      <p:cxnSp>
        <p:nvCxnSpPr>
          <p:cNvPr id="14" name="Straight Arrow Connector 13"/>
          <p:cNvCxnSpPr>
            <a:stCxn id="10" idx="2"/>
            <a:endCxn id="9" idx="0"/>
          </p:cNvCxnSpPr>
          <p:nvPr/>
        </p:nvCxnSpPr>
        <p:spPr bwMode="auto">
          <a:xfrm rot="5400000">
            <a:off x="5832029" y="2117839"/>
            <a:ext cx="360362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 bwMode="auto">
          <a:xfrm rot="5400000">
            <a:off x="5220990" y="3145565"/>
            <a:ext cx="4318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7" idx="0"/>
          </p:cNvCxnSpPr>
          <p:nvPr/>
        </p:nvCxnSpPr>
        <p:spPr bwMode="auto">
          <a:xfrm rot="5400000">
            <a:off x="4704326" y="4202753"/>
            <a:ext cx="360363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6" idx="0"/>
          </p:cNvCxnSpPr>
          <p:nvPr/>
        </p:nvCxnSpPr>
        <p:spPr bwMode="auto">
          <a:xfrm rot="5400000">
            <a:off x="4704327" y="5210815"/>
            <a:ext cx="360362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4767E-1A86-4B5C-A971-37D85898E697}"/>
              </a:ext>
            </a:extLst>
          </p:cNvPr>
          <p:cNvSpPr/>
          <p:nvPr/>
        </p:nvSpPr>
        <p:spPr bwMode="auto">
          <a:xfrm>
            <a:off x="6300192" y="5391790"/>
            <a:ext cx="2592388" cy="6477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חומרת המחשב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29DC72-B891-4BD6-AF33-5C61A1A940C4}"/>
              </a:ext>
            </a:extLst>
          </p:cNvPr>
          <p:cNvSpPr/>
          <p:nvPr/>
        </p:nvSpPr>
        <p:spPr bwMode="auto">
          <a:xfrm>
            <a:off x="6300192" y="4383728"/>
            <a:ext cx="2592388" cy="6477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מערכת ההפעלה א'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02C6ED-2BAA-472F-8B5A-93114E5C3467}"/>
              </a:ext>
            </a:extLst>
          </p:cNvPr>
          <p:cNvSpPr/>
          <p:nvPr/>
        </p:nvSpPr>
        <p:spPr bwMode="auto">
          <a:xfrm>
            <a:off x="6300192" y="3375665"/>
            <a:ext cx="2592388" cy="6477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JVM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1439C3-F6B1-4800-9FC8-FE8A41E34B17}"/>
              </a:ext>
            </a:extLst>
          </p:cNvPr>
          <p:cNvCxnSpPr>
            <a:stCxn id="20" idx="2"/>
            <a:endCxn id="19" idx="0"/>
          </p:cNvCxnSpPr>
          <p:nvPr/>
        </p:nvCxnSpPr>
        <p:spPr bwMode="auto">
          <a:xfrm rot="5400000">
            <a:off x="7416204" y="4202753"/>
            <a:ext cx="360363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E1F83B-152A-4B72-BA5F-186E86A5F040}"/>
              </a:ext>
            </a:extLst>
          </p:cNvPr>
          <p:cNvCxnSpPr>
            <a:stCxn id="19" idx="2"/>
            <a:endCxn id="18" idx="0"/>
          </p:cNvCxnSpPr>
          <p:nvPr/>
        </p:nvCxnSpPr>
        <p:spPr bwMode="auto">
          <a:xfrm rot="5400000">
            <a:off x="7416205" y="5210815"/>
            <a:ext cx="360362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92004F-267D-43B5-BEA4-B5CA24FB365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6786911" y="3158970"/>
            <a:ext cx="4318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AE67C-E687-4116-8D2A-2E127FA3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37320"/>
            <a:ext cx="7776864" cy="5328592"/>
          </a:xfrm>
        </p:spPr>
        <p:txBody>
          <a:bodyPr>
            <a:normAutofit lnSpcReduction="10000"/>
          </a:bodyPr>
          <a:lstStyle/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he-IL" sz="1600" b="1" dirty="0"/>
              <a:t>יתרונות </a:t>
            </a:r>
            <a:r>
              <a:rPr lang="en-US" sz="1600" b="1" dirty="0"/>
              <a:t>JAVA</a:t>
            </a:r>
            <a:r>
              <a:rPr lang="he-IL" sz="1600" b="1" dirty="0"/>
              <a:t>: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he-IL" sz="1600" dirty="0"/>
              <a:t>1. כתיבת קוד אחד בשפה אחת </a:t>
            </a:r>
            <a:r>
              <a:rPr lang="en-US" sz="1600" dirty="0"/>
              <a:t>(Java)</a:t>
            </a:r>
            <a:r>
              <a:rPr lang="he-IL" sz="1600" dirty="0"/>
              <a:t> שיכול להכתב במערכת הפעלה מסויימת ולרוץ על מערכות הפעלה שונות </a:t>
            </a:r>
            <a:r>
              <a:rPr lang="en-US" sz="1600" dirty="0"/>
              <a:t>(Windows, Unix, Linux)</a:t>
            </a:r>
            <a:r>
              <a:rPr lang="he-IL" sz="1600" dirty="0"/>
              <a:t> בתנאי שמותקן עליהן </a:t>
            </a:r>
            <a:r>
              <a:rPr lang="en-US" sz="1600" dirty="0"/>
              <a:t>JVM</a:t>
            </a:r>
            <a:r>
              <a:rPr lang="he-IL" sz="1600" dirty="0"/>
              <a:t>.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he-IL" sz="1600" dirty="0"/>
              <a:t>2. וכן הקוד בטוח ומנוהל וכו'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endParaRPr lang="en-US" sz="1600" dirty="0"/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he-IL" sz="1600" b="1" dirty="0"/>
              <a:t>חסרון </a:t>
            </a:r>
            <a:r>
              <a:rPr lang="en-US" sz="1600" b="1" dirty="0"/>
              <a:t>JAVA</a:t>
            </a:r>
            <a:r>
              <a:rPr lang="he-IL" sz="1600" b="1" dirty="0"/>
              <a:t>: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he-IL" sz="1600" dirty="0"/>
              <a:t>כתיבת הקוד אפשרית רק בשפה אחת </a:t>
            </a:r>
            <a:r>
              <a:rPr lang="en-US" sz="1600" dirty="0"/>
              <a:t>(JAVA)</a:t>
            </a:r>
            <a:r>
              <a:rPr lang="he-IL" sz="1600" dirty="0"/>
              <a:t> בלבד.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endParaRPr lang="he-IL" sz="1600" dirty="0"/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endParaRPr lang="he-IL" sz="1600" dirty="0"/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he-IL" sz="1600" b="1" dirty="0"/>
              <a:t>פלטפורמת </a:t>
            </a:r>
            <a:r>
              <a:rPr lang="en-US" sz="1600" b="1" dirty="0" err="1"/>
              <a:t>.Net</a:t>
            </a:r>
            <a:r>
              <a:rPr lang="en-US" sz="1600" b="1" dirty="0"/>
              <a:t> Framework</a:t>
            </a:r>
            <a:r>
              <a:rPr lang="he-IL" sz="1600" b="1" dirty="0"/>
              <a:t> :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endParaRPr lang="he-IL" sz="1600" b="1" dirty="0"/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he-IL" sz="1600" b="1" dirty="0"/>
              <a:t>חסרון: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he-IL" sz="1600" dirty="0"/>
              <a:t>בפועל </a:t>
            </a:r>
            <a:r>
              <a:rPr lang="en-US" sz="1600" dirty="0" err="1"/>
              <a:t>.Net</a:t>
            </a:r>
            <a:r>
              <a:rPr lang="en-US" sz="1600" dirty="0"/>
              <a:t> Framework</a:t>
            </a:r>
            <a:r>
              <a:rPr lang="he-IL" sz="1600" dirty="0"/>
              <a:t> </a:t>
            </a:r>
            <a:r>
              <a:rPr lang="he-IL" sz="1600" b="1" dirty="0"/>
              <a:t>תפסה רק על  מערכת הפעלה אחת (חלונות) </a:t>
            </a:r>
            <a:r>
              <a:rPr lang="he-IL" sz="1600" dirty="0"/>
              <a:t>וחבל... שלא כמו </a:t>
            </a:r>
            <a:r>
              <a:rPr lang="en-US" sz="1600" dirty="0"/>
              <a:t>JAVA</a:t>
            </a:r>
            <a:r>
              <a:rPr lang="he-IL" sz="1600" dirty="0"/>
              <a:t> שתפסה על כמה מערכות הפעלה.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endParaRPr lang="he-IL" sz="1600" dirty="0"/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he-IL" sz="1600" b="1" dirty="0"/>
              <a:t>אז מה היתרונות של </a:t>
            </a:r>
            <a:r>
              <a:rPr lang="en-US" sz="1600" b="1" dirty="0" err="1"/>
              <a:t>.Net</a:t>
            </a:r>
            <a:r>
              <a:rPr lang="en-US" sz="1600" b="1" dirty="0"/>
              <a:t> Framework</a:t>
            </a:r>
            <a:r>
              <a:rPr lang="he-IL" sz="1600" b="1" dirty="0"/>
              <a:t> בכל זאת?</a:t>
            </a:r>
          </a:p>
          <a:p>
            <a:pPr marL="228600" lvl="0" indent="-228600">
              <a:spcBef>
                <a:spcPts val="0"/>
              </a:spcBef>
              <a:buClrTx/>
              <a:buSzTx/>
              <a:buFontTx/>
              <a:buAutoNum type="arabicPeriod"/>
              <a:defRPr/>
            </a:pPr>
            <a:r>
              <a:rPr lang="he-IL" sz="1600" dirty="0"/>
              <a:t>עקרונית, אפשר לפתח באיזו שפה שרוצים </a:t>
            </a:r>
            <a:r>
              <a:rPr lang="en-US" sz="1600" dirty="0"/>
              <a:t>(C#, VB, C++)</a:t>
            </a:r>
            <a:r>
              <a:rPr lang="he-IL" sz="1600" dirty="0"/>
              <a:t> והן יתקמפלו ל </a:t>
            </a:r>
            <a:r>
              <a:rPr lang="en-US" sz="1600" dirty="0"/>
              <a:t>IL</a:t>
            </a:r>
            <a:r>
              <a:rPr lang="he-IL" sz="1600" dirty="0"/>
              <a:t>. כי שרואים קובץ </a:t>
            </a:r>
            <a:r>
              <a:rPr lang="en-US" sz="1600" dirty="0"/>
              <a:t>IL</a:t>
            </a:r>
            <a:r>
              <a:rPr lang="he-IL" sz="1600" dirty="0"/>
              <a:t> לא ניתן לדעת באיזו שפת מקור הוא נוצר, ולכן ניתן לחלק את העבודה בין המתכנתים במספר שפות.</a:t>
            </a:r>
          </a:p>
          <a:p>
            <a:pPr marL="228600" lvl="0" indent="-228600">
              <a:spcBef>
                <a:spcPts val="0"/>
              </a:spcBef>
              <a:buClrTx/>
              <a:buSzTx/>
              <a:buFontTx/>
              <a:buAutoNum type="arabicPeriod"/>
              <a:defRPr/>
            </a:pPr>
            <a:r>
              <a:rPr lang="he-IL" sz="1600" dirty="0"/>
              <a:t>כל היתרונות שמאפשר ה </a:t>
            </a:r>
            <a:r>
              <a:rPr lang="en-US" sz="1600" dirty="0"/>
              <a:t>CLR</a:t>
            </a:r>
            <a:r>
              <a:rPr lang="he-IL" sz="1600" dirty="0"/>
              <a:t> (שקיימים גם ב</a:t>
            </a:r>
            <a:r>
              <a:rPr lang="en-US" sz="1600" dirty="0"/>
              <a:t>JAVA</a:t>
            </a:r>
            <a:r>
              <a:rPr lang="he-IL" sz="1600" dirty="0"/>
              <a:t>) כגון:</a:t>
            </a:r>
          </a:p>
          <a:p>
            <a:pPr marL="685800" lvl="1">
              <a:spcBef>
                <a:spcPts val="0"/>
              </a:spcBef>
              <a:buClrTx/>
              <a:buSzTx/>
              <a:buFontTx/>
              <a:buAutoNum type="arabicPeriod"/>
              <a:defRPr/>
            </a:pPr>
            <a:r>
              <a:rPr lang="he-IL" sz="1600" dirty="0"/>
              <a:t>קוד מנוהל</a:t>
            </a:r>
          </a:p>
          <a:p>
            <a:pPr marL="685800" lvl="1">
              <a:spcBef>
                <a:spcPts val="0"/>
              </a:spcBef>
              <a:buClrTx/>
              <a:buSzTx/>
              <a:buFontTx/>
              <a:buAutoNum type="arabicPeriod"/>
              <a:defRPr/>
            </a:pPr>
            <a:r>
              <a:rPr lang="he-IL" sz="1600" dirty="0"/>
              <a:t>קוד מינימלי מועבר כיוון שכל ה </a:t>
            </a:r>
            <a:r>
              <a:rPr lang="en-US" sz="1600" dirty="0"/>
              <a:t>FCL</a:t>
            </a:r>
            <a:r>
              <a:rPr lang="he-IL" sz="1600" dirty="0"/>
              <a:t> מותקן כבר</a:t>
            </a:r>
          </a:p>
          <a:p>
            <a:pPr marL="685800" lvl="1">
              <a:spcBef>
                <a:spcPts val="0"/>
              </a:spcBef>
              <a:buClrTx/>
              <a:buSzTx/>
              <a:buFontTx/>
              <a:buAutoNum type="arabicPeriod"/>
              <a:defRPr/>
            </a:pPr>
            <a:r>
              <a:rPr lang="he-IL" sz="1600" dirty="0"/>
              <a:t>ועוד...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23D16-CFC5-4B99-870D-A0AC197F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31</a:t>
            </a:fld>
            <a:endParaRPr lang="he-I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23CCD5-D7FC-4923-8239-707E0D61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44" y="298011"/>
            <a:ext cx="7239000" cy="619544"/>
          </a:xfrm>
        </p:spPr>
        <p:txBody>
          <a:bodyPr/>
          <a:lstStyle/>
          <a:p>
            <a:pPr algn="ctr"/>
            <a:r>
              <a:rPr lang="en-US" dirty="0"/>
              <a:t>C++ , JAVA , C# .NET</a:t>
            </a:r>
          </a:p>
        </p:txBody>
      </p:sp>
    </p:spTree>
    <p:extLst>
      <p:ext uri="{BB962C8B-B14F-4D97-AF65-F5344CB8AC3E}">
        <p14:creationId xmlns:p14="http://schemas.microsoft.com/office/powerpoint/2010/main" val="947965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לוחית 5"/>
          <p:cNvSpPr/>
          <p:nvPr/>
        </p:nvSpPr>
        <p:spPr>
          <a:xfrm>
            <a:off x="467544" y="332656"/>
            <a:ext cx="8136904" cy="648072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4400" dirty="0">
                <a:solidFill>
                  <a:srgbClr val="7030A0"/>
                </a:solidFill>
              </a:rPr>
              <a:t>.NET Framework</a:t>
            </a:r>
            <a:endParaRPr lang="he-IL" sz="4400" dirty="0">
              <a:solidFill>
                <a:srgbClr val="7030A0"/>
              </a:solidFill>
            </a:endParaRPr>
          </a:p>
        </p:txBody>
      </p:sp>
      <p:pic>
        <p:nvPicPr>
          <p:cNvPr id="8" name="תמונה 7" descr="visual stud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0553" y="3027894"/>
            <a:ext cx="1569035" cy="1175262"/>
          </a:xfrm>
          <a:prstGeom prst="rect">
            <a:avLst/>
          </a:prstGeom>
        </p:spPr>
      </p:pic>
      <p:pic>
        <p:nvPicPr>
          <p:cNvPr id="9" name="תמונה 8" descr="dotnet.jpg"/>
          <p:cNvPicPr>
            <a:picLocks noChangeAspect="1"/>
          </p:cNvPicPr>
          <p:nvPr/>
        </p:nvPicPr>
        <p:blipFill>
          <a:blip r:embed="rId4" cstate="print"/>
          <a:srcRect l="4363"/>
          <a:stretch>
            <a:fillRect/>
          </a:stretch>
        </p:blipFill>
        <p:spPr>
          <a:xfrm>
            <a:off x="2656216" y="4796772"/>
            <a:ext cx="2247391" cy="1566535"/>
          </a:xfrm>
          <a:prstGeom prst="rect">
            <a:avLst/>
          </a:prstGeom>
        </p:spPr>
      </p:pic>
      <p:grpSp>
        <p:nvGrpSpPr>
          <p:cNvPr id="12" name="קבוצה 11"/>
          <p:cNvGrpSpPr/>
          <p:nvPr/>
        </p:nvGrpSpPr>
        <p:grpSpPr>
          <a:xfrm>
            <a:off x="3259862" y="1275904"/>
            <a:ext cx="1361816" cy="1158374"/>
            <a:chOff x="971600" y="2276872"/>
            <a:chExt cx="2095694" cy="1952259"/>
          </a:xfrm>
        </p:grpSpPr>
        <p:sp>
          <p:nvSpPr>
            <p:cNvPr id="11" name="מלבן 10"/>
            <p:cNvSpPr/>
            <p:nvPr/>
          </p:nvSpPr>
          <p:spPr>
            <a:xfrm>
              <a:off x="971600" y="2276872"/>
              <a:ext cx="2095694" cy="195225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endParaRPr lang="he-IL" sz="60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  <p:sp>
          <p:nvSpPr>
            <p:cNvPr id="10" name="מלבן 9"/>
            <p:cNvSpPr/>
            <p:nvPr/>
          </p:nvSpPr>
          <p:spPr>
            <a:xfrm rot="20639194">
              <a:off x="1239976" y="2465187"/>
              <a:ext cx="1558941" cy="11930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C#</a:t>
              </a:r>
              <a:endParaRPr lang="he-IL" sz="40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32</a:t>
            </a:fld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DC8EE4-DF39-4A2F-AC68-B32CE419DBD7}"/>
              </a:ext>
            </a:extLst>
          </p:cNvPr>
          <p:cNvSpPr/>
          <p:nvPr/>
        </p:nvSpPr>
        <p:spPr>
          <a:xfrm>
            <a:off x="5853002" y="3669099"/>
            <a:ext cx="20882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e-IL" sz="2000" dirty="0"/>
              <a:t>אנחנו נכתוב בשפת </a:t>
            </a:r>
            <a:r>
              <a:rPr lang="en-US" sz="2000" dirty="0"/>
              <a:t>C</a:t>
            </a:r>
            <a:r>
              <a:rPr lang="he-IL" sz="2000" dirty="0"/>
              <a:t>#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e-IL" sz="2000" dirty="0"/>
              <a:t>בעזרת סביבת פיתוח </a:t>
            </a:r>
            <a:r>
              <a:rPr lang="en-US" sz="2000" dirty="0"/>
              <a:t>Microsoft Visual Studio</a:t>
            </a:r>
            <a:endParaRPr lang="he-IL" sz="2000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e-IL" sz="2000" dirty="0"/>
              <a:t>על פלטפורמת </a:t>
            </a:r>
            <a:r>
              <a:rPr lang="en-US" sz="2000" dirty="0" err="1"/>
              <a:t>.Net</a:t>
            </a:r>
            <a:endParaRPr lang="he-IL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661737-FA7A-43C2-8BA8-E11BCCD70A4A}"/>
              </a:ext>
            </a:extLst>
          </p:cNvPr>
          <p:cNvSpPr txBox="1"/>
          <p:nvPr/>
        </p:nvSpPr>
        <p:spPr>
          <a:xfrm rot="1170337">
            <a:off x="6843365" y="1562219"/>
            <a:ext cx="2195736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rtl="0"/>
            <a:r>
              <a:rPr lang="en-US" sz="4400" dirty="0">
                <a:solidFill>
                  <a:srgbClr val="3ACC86"/>
                </a:solidFill>
              </a:rPr>
              <a:t>C++/CLI</a:t>
            </a:r>
          </a:p>
        </p:txBody>
      </p:sp>
      <p:pic>
        <p:nvPicPr>
          <p:cNvPr id="5" name="Picture 2" descr="Hands On F# - Rezwan's Blog">
            <a:extLst>
              <a:ext uri="{FF2B5EF4-FFF2-40B4-BE49-F238E27FC236}">
                <a16:creationId xmlns:a16="http://schemas.microsoft.com/office/drawing/2014/main" id="{E54A4F65-7448-49B6-930D-C9BEB4F56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6109">
            <a:off x="431240" y="1415441"/>
            <a:ext cx="2519250" cy="117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95CF9FE1-C999-4EAE-942E-A1F129B1F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941" y="110448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3083B47C-F11B-4B41-89E3-78259002B280}"/>
              </a:ext>
            </a:extLst>
          </p:cNvPr>
          <p:cNvSpPr/>
          <p:nvPr/>
        </p:nvSpPr>
        <p:spPr bwMode="auto">
          <a:xfrm>
            <a:off x="2572616" y="956356"/>
            <a:ext cx="2736305" cy="5544616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98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לוחית 5"/>
          <p:cNvSpPr/>
          <p:nvPr/>
        </p:nvSpPr>
        <p:spPr>
          <a:xfrm>
            <a:off x="467544" y="332656"/>
            <a:ext cx="8136904" cy="648072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4800" dirty="0">
                <a:solidFill>
                  <a:srgbClr val="7030A0"/>
                </a:solidFill>
              </a:rPr>
              <a:t>.NET Framework Evolution</a:t>
            </a:r>
            <a:r>
              <a:rPr lang="he-IL" sz="48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33</a:t>
            </a:fld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CBAB19-EAAB-463C-AAB1-FDA11F42CB47}"/>
              </a:ext>
            </a:extLst>
          </p:cNvPr>
          <p:cNvSpPr/>
          <p:nvPr/>
        </p:nvSpPr>
        <p:spPr>
          <a:xfrm>
            <a:off x="337447" y="6179167"/>
            <a:ext cx="7773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dirty="0"/>
              <a:t>כל אחד מרכיבי הפלטפורמה משתכלל בפני עצמו במשך השנים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CC8D49-3C0F-4EA8-8CD0-68EAFE73C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012359"/>
              </p:ext>
            </p:extLst>
          </p:nvPr>
        </p:nvGraphicFramePr>
        <p:xfrm>
          <a:off x="0" y="1052736"/>
          <a:ext cx="9143999" cy="5121708"/>
        </p:xfrm>
        <a:graphic>
          <a:graphicData uri="http://schemas.openxmlformats.org/drawingml/2006/table">
            <a:tbl>
              <a:tblPr/>
              <a:tblGrid>
                <a:gridCol w="48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5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65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C#</a:t>
                      </a:r>
                      <a:endParaRPr lang="en-US" sz="1400" dirty="0"/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VB.NET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CLR</a:t>
                      </a:r>
                      <a:endParaRPr lang="en-US" sz="1400" dirty="0"/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.NET  Framework</a:t>
                      </a:r>
                      <a:endParaRPr lang="en-US" sz="1400" dirty="0"/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Visual Studio</a:t>
                      </a:r>
                      <a:endParaRPr lang="en-US" sz="1400" dirty="0"/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Distributed</a:t>
                      </a:r>
                      <a:r>
                        <a:rPr lang="en-US" sz="1400" baseline="0" dirty="0"/>
                        <a:t> w</a:t>
                      </a:r>
                      <a:r>
                        <a:rPr lang="en-US" sz="1400" dirty="0"/>
                        <a:t>ith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Windows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632484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2002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VS.Net</a:t>
                      </a:r>
                      <a:endParaRPr lang="en-US" sz="1400" b="1" dirty="0"/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N/A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1.1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7.1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1.1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1.1 (SP 1)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2003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VS.Net</a:t>
                      </a:r>
                      <a:r>
                        <a:rPr lang="en-US" sz="1400" b="1" dirty="0"/>
                        <a:t> 2003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Windows Server 2003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2.0 (SP 2)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2005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VS 2005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Windows Server 2003</a:t>
                      </a:r>
                      <a:r>
                        <a:rPr lang="en-US" sz="1400" b="1" baseline="0" dirty="0"/>
                        <a:t> R2</a:t>
                      </a:r>
                      <a:endParaRPr lang="en-US" sz="1400" b="1" dirty="0"/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 2.0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 2.0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3.0 (SP 2)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2006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 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Windows Vista &amp; Server 2008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2.0 (</a:t>
                      </a:r>
                      <a:r>
                        <a:rPr lang="en-US" sz="1400" b="1" dirty="0" err="1"/>
                        <a:t>upd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3.5 (SP 1)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2007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VS 2008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Windows 7 &amp; Server 2008 R2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2010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VS 2010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N/A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4.5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2012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VS 2012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Windows 8 &amp;</a:t>
                      </a:r>
                      <a:r>
                        <a:rPr lang="en-US" sz="1400" b="1" baseline="0" dirty="0"/>
                        <a:t> Server 2010</a:t>
                      </a:r>
                      <a:endParaRPr lang="en-US" sz="1400" b="1" dirty="0"/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4.5.1/2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2013/4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VS 2013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Windows 8.1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4.6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2015/6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VS 2015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Windows 10 1507 &amp; Server 2016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15.0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4.0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4.7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2017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VS 2017 15.1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Windows 10 1703 &amp; Server 2016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889069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7.2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4.0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4.7.1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2017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VS 2017 15.5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Windows 10 1709 &amp; Server 1709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824463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7.2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4.0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4.7.2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2018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VS 2017 15.8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Windows 10 1803 &amp; Server 1803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908175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7.3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4.0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4.8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2019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VS 2019 16.3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Windows 10 1903 &amp; Server 2019</a:t>
                      </a:r>
                    </a:p>
                  </a:txBody>
                  <a:tcPr marL="41067" marR="41067" marT="41067" marB="41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A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651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65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מועד א, תשע"ז, 7 נק'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מה זה </a:t>
            </a:r>
            <a:r>
              <a:rPr lang="en-US" dirty="0"/>
              <a:t>Assembly</a:t>
            </a:r>
            <a:r>
              <a:rPr lang="he-IL" dirty="0"/>
              <a:t> בפלטפורמת </a:t>
            </a:r>
            <a:r>
              <a:rPr lang="en-US" dirty="0"/>
              <a:t>.NET</a:t>
            </a:r>
            <a:r>
              <a:rPr lang="he-IL" dirty="0"/>
              <a:t>?</a:t>
            </a:r>
            <a:endParaRPr lang="en-US" dirty="0"/>
          </a:p>
          <a:p>
            <a:pPr marL="749808" lvl="1" indent="-457200">
              <a:buFont typeface="+mj-cs"/>
              <a:buAutoNum type="hebrew2Minus"/>
            </a:pPr>
            <a:r>
              <a:rPr lang="he-IL" dirty="0"/>
              <a:t>קובץ המכיל קוד </a:t>
            </a:r>
            <a:r>
              <a:rPr lang="en-US" dirty="0"/>
              <a:t>IL</a:t>
            </a:r>
            <a:r>
              <a:rPr lang="he-IL" dirty="0"/>
              <a:t> מקומפל להרצה, מידע על הקובץ כולל גרסת פלטפורמה, </a:t>
            </a:r>
            <a:r>
              <a:rPr lang="en-US" dirty="0"/>
              <a:t>metadata</a:t>
            </a:r>
            <a:r>
              <a:rPr lang="he-IL" dirty="0"/>
              <a:t> של הסוגים בתוכנית ומשאבים נוספים של התוכנית</a:t>
            </a:r>
            <a:endParaRPr lang="en-US" dirty="0"/>
          </a:p>
          <a:p>
            <a:pPr marL="749808" lvl="1" indent="-457200">
              <a:buFont typeface="+mj-cs"/>
              <a:buAutoNum type="hebrew2Minus"/>
            </a:pPr>
            <a:r>
              <a:rPr lang="he-IL" dirty="0"/>
              <a:t>שפת תכנות ברמה נמוכה הקשורה חזק לאוסף פקודות של מעבד\מיקרו-בקר מסוים</a:t>
            </a:r>
            <a:endParaRPr lang="en-US" dirty="0"/>
          </a:p>
          <a:p>
            <a:pPr marL="749808" lvl="1" indent="-457200">
              <a:buFont typeface="+mj-cs"/>
              <a:buAutoNum type="hebrew2Minus"/>
            </a:pPr>
            <a:r>
              <a:rPr lang="he-IL" dirty="0"/>
              <a:t>תכנית להרכבת </a:t>
            </a:r>
            <a:r>
              <a:rPr lang="he-IL" dirty="0" err="1"/>
              <a:t>תוכנית</a:t>
            </a:r>
            <a:r>
              <a:rPr lang="he-IL" dirty="0"/>
              <a:t> אחת ממספר מודולים ב-</a:t>
            </a:r>
            <a:r>
              <a:rPr lang="en-US" dirty="0"/>
              <a:t>C#</a:t>
            </a:r>
          </a:p>
          <a:p>
            <a:pPr marL="749808" lvl="1" indent="-457200">
              <a:buFont typeface="+mj-cs"/>
              <a:buAutoNum type="hebrew2Minus"/>
            </a:pPr>
            <a:r>
              <a:rPr lang="he-IL" dirty="0"/>
              <a:t>קובץ עם קוד </a:t>
            </a:r>
            <a:r>
              <a:rPr lang="en-US" dirty="0"/>
              <a:t>IL</a:t>
            </a:r>
            <a:r>
              <a:rPr lang="he-IL" dirty="0"/>
              <a:t> מקומפל להרצה בלבד</a:t>
            </a:r>
            <a:endParaRPr lang="en-US" dirty="0"/>
          </a:p>
          <a:p>
            <a:pPr marL="749808" lvl="1" indent="-457200">
              <a:buFont typeface="+mj-cs"/>
              <a:buAutoNum type="hebrew2Minus"/>
            </a:pPr>
            <a:r>
              <a:rPr lang="he-IL" dirty="0"/>
              <a:t>אין דבר כזה </a:t>
            </a:r>
            <a:r>
              <a:rPr lang="en-US" dirty="0"/>
              <a:t>Assembly</a:t>
            </a:r>
            <a:r>
              <a:rPr lang="he-IL" dirty="0"/>
              <a:t> בפלטפורמת-</a:t>
            </a:r>
            <a:r>
              <a:rPr lang="en-US" dirty="0"/>
              <a:t>.NET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427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מועד א, תשע"ו, 6 נק'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למה משמש </a:t>
            </a:r>
            <a:r>
              <a:rPr lang="en-US" dirty="0"/>
              <a:t>FCL</a:t>
            </a:r>
            <a:r>
              <a:rPr lang="he-IL" dirty="0"/>
              <a:t> בפלטפורמת דוט-נט (</a:t>
            </a:r>
            <a:r>
              <a:rPr lang="en-US" dirty="0"/>
              <a:t>.NET</a:t>
            </a:r>
            <a:r>
              <a:rPr lang="he-IL" dirty="0"/>
              <a:t>)</a:t>
            </a:r>
            <a:endParaRPr lang="en-US" dirty="0"/>
          </a:p>
          <a:p>
            <a:pPr marL="749808" lvl="1" indent="-457200">
              <a:buFont typeface="+mj-cs"/>
              <a:buAutoNum type="hebrew2Minus"/>
            </a:pPr>
            <a:r>
              <a:rPr lang="he-IL" dirty="0"/>
              <a:t>דואג להרצת הקוד. </a:t>
            </a:r>
            <a:endParaRPr lang="en-US" dirty="0"/>
          </a:p>
          <a:p>
            <a:pPr marL="749808" lvl="1" indent="-457200">
              <a:buFont typeface="+mj-cs"/>
              <a:buAutoNum type="hebrew2Minus"/>
            </a:pPr>
            <a:r>
              <a:rPr lang="he-IL" dirty="0"/>
              <a:t>דואג לניהול הזיכרון והפעלת מנגנון ה </a:t>
            </a:r>
            <a:r>
              <a:rPr lang="en-US" dirty="0"/>
              <a:t>Garbage Collection</a:t>
            </a:r>
            <a:r>
              <a:rPr lang="he-IL" dirty="0"/>
              <a:t> (אספן זבל).</a:t>
            </a:r>
            <a:endParaRPr lang="en-US" dirty="0"/>
          </a:p>
          <a:p>
            <a:pPr marL="749808" lvl="1" indent="-457200">
              <a:buFont typeface="+mj-cs"/>
              <a:buAutoNum type="hebrew2Minus"/>
            </a:pPr>
            <a:r>
              <a:rPr lang="he-IL" dirty="0"/>
              <a:t>מכיל את כל הספריות שקיימות בפלטפורמה.</a:t>
            </a:r>
            <a:endParaRPr lang="en-US" dirty="0"/>
          </a:p>
          <a:p>
            <a:pPr marL="749808" lvl="1" indent="-457200">
              <a:buFont typeface="+mj-cs"/>
              <a:buAutoNum type="hebrew2Minus"/>
            </a:pPr>
            <a:r>
              <a:rPr lang="he-IL" dirty="0"/>
              <a:t>תשובות א' ו ב' נכונות.</a:t>
            </a:r>
            <a:endParaRPr lang="en-US" dirty="0"/>
          </a:p>
          <a:p>
            <a:pPr marL="749808" lvl="1" indent="-457200">
              <a:buFont typeface="+mj-cs"/>
              <a:buAutoNum type="hebrew2Minus"/>
            </a:pPr>
            <a:r>
              <a:rPr lang="he-IL" dirty="0"/>
              <a:t>כל התשובות (פרט ל ד') נכונות. </a:t>
            </a:r>
            <a:br>
              <a:rPr lang="he-IL" dirty="0"/>
            </a:b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203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מועד א, תשע"ט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מהו היתרון בכך שפלטפורמת דוט נט מתרגמת את הקוד משפה עילית לקוד ביניים? </a:t>
            </a:r>
          </a:p>
          <a:p>
            <a:pPr marL="749808" lvl="1" indent="-457200">
              <a:buFont typeface="+mj-cs"/>
              <a:buAutoNum type="hebrew2Minus"/>
            </a:pPr>
            <a:r>
              <a:rPr lang="he-IL" dirty="0"/>
              <a:t>הפלטפורמה מאפשרת לנייד את קוד הביניים ממערכת הפעלה אחת </a:t>
            </a:r>
            <a:r>
              <a:rPr lang="he-IL" dirty="0" err="1"/>
              <a:t>לשניה</a:t>
            </a:r>
            <a:r>
              <a:rPr lang="he-IL" dirty="0"/>
              <a:t>. בצד הלקוח מתבצע תרגום לשפת המכונה של מערכת ההפעלה שלו. </a:t>
            </a:r>
          </a:p>
          <a:p>
            <a:pPr marL="749808" lvl="1" indent="-457200">
              <a:buFont typeface="+mj-cs"/>
              <a:buAutoNum type="hebrew2Minus"/>
            </a:pPr>
            <a:r>
              <a:rPr lang="he-IL" dirty="0"/>
              <a:t>אנו יכולים לפתח בשלבים. בשלב ראשון לפתח קוד ביניים, ולאחר מכן לקמפל אותו לשפת המכונה. פיתוח בשלבים היא צורת פיתוח יעילה כדוגמת "הפרד ומשול". </a:t>
            </a:r>
          </a:p>
          <a:p>
            <a:pPr marL="749808" lvl="1" indent="-457200">
              <a:buFont typeface="+mj-cs"/>
              <a:buAutoNum type="hebrew2Minus"/>
            </a:pPr>
            <a:r>
              <a:rPr lang="he-IL" dirty="0"/>
              <a:t>קוד הביניים הוא קוד גנרי שמכיל פקודות שמתאימות לכל מערכת הפעלה ולכן קומפילציה אחת שלו מתאימה לכל מערכת הפעלה בצד הלקוח. </a:t>
            </a:r>
          </a:p>
          <a:p>
            <a:pPr marL="749808" lvl="1" indent="-457200">
              <a:buFont typeface="+mj-cs"/>
              <a:buAutoNum type="hebrew2Minus"/>
            </a:pPr>
            <a:r>
              <a:rPr lang="he-IL" dirty="0" err="1"/>
              <a:t>הספריה</a:t>
            </a:r>
            <a:r>
              <a:rPr lang="he-IL" dirty="0"/>
              <a:t> </a:t>
            </a:r>
            <a:r>
              <a:rPr lang="en-US" dirty="0"/>
              <a:t>FCL </a:t>
            </a:r>
            <a:r>
              <a:rPr lang="he-IL" dirty="0"/>
              <a:t>מתקמפלת בנפרד מקוד הביניים של התוכנית שלנו וכך מתממש טוב יותר עקרון ההפרדה בין השכבות. </a:t>
            </a:r>
          </a:p>
          <a:p>
            <a:pPr marL="749808" lvl="1" indent="-457200">
              <a:buFont typeface="+mj-cs"/>
              <a:buAutoNum type="hebrew2Minus"/>
            </a:pPr>
            <a:r>
              <a:rPr lang="he-IL" dirty="0"/>
              <a:t>אף אחת מהטענות אינה נכונה.</a:t>
            </a:r>
          </a:p>
        </p:txBody>
      </p:sp>
    </p:spTree>
    <p:extLst>
      <p:ext uri="{BB962C8B-B14F-4D97-AF65-F5344CB8AC3E}">
        <p14:creationId xmlns:p14="http://schemas.microsoft.com/office/powerpoint/2010/main" val="65217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מועד ב, תשע"ט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מהו תפקיד רכיב ה</a:t>
            </a:r>
            <a:r>
              <a:rPr lang="en-US" dirty="0"/>
              <a:t>JIT </a:t>
            </a:r>
            <a:r>
              <a:rPr lang="he-IL" dirty="0"/>
              <a:t> בפלטפורמת דוט נט? </a:t>
            </a:r>
          </a:p>
          <a:p>
            <a:pPr marL="749808" lvl="1" indent="-457200">
              <a:buFont typeface="+mj-cs"/>
              <a:buAutoNum type="hebrew2Minus"/>
            </a:pPr>
            <a:r>
              <a:rPr lang="he-IL" dirty="0"/>
              <a:t>אחראי על תרגום קוד הביניים להוראות בשפת מכונה</a:t>
            </a:r>
          </a:p>
          <a:p>
            <a:pPr marL="749808" lvl="1" indent="-457200">
              <a:buFont typeface="+mj-cs"/>
              <a:buAutoNum type="hebrew2Minus"/>
            </a:pPr>
            <a:r>
              <a:rPr lang="he-IL" dirty="0"/>
              <a:t>אחראי על טעינת התוכנית (המחלקות שמוגדרות </a:t>
            </a:r>
            <a:r>
              <a:rPr lang="he-IL" dirty="0" err="1"/>
              <a:t>באסמבלי</a:t>
            </a:r>
            <a:r>
              <a:rPr lang="he-IL" dirty="0"/>
              <a:t> וכן המחלקות המקושרות אליו מתוך</a:t>
            </a:r>
            <a:r>
              <a:rPr lang="en-US" dirty="0"/>
              <a:t>FCL,BCL </a:t>
            </a:r>
            <a:r>
              <a:rPr lang="he-IL" dirty="0"/>
              <a:t>)</a:t>
            </a:r>
          </a:p>
          <a:p>
            <a:pPr marL="749808" lvl="1" indent="-457200">
              <a:buFont typeface="+mj-cs"/>
              <a:buAutoNum type="hebrew2Minus"/>
            </a:pPr>
            <a:r>
              <a:rPr lang="he-IL" dirty="0"/>
              <a:t>אחראי על ניהול </a:t>
            </a:r>
            <a:r>
              <a:rPr lang="he-IL" dirty="0" err="1"/>
              <a:t>הזכרון</a:t>
            </a:r>
            <a:r>
              <a:rPr lang="he-IL" dirty="0"/>
              <a:t> של התוכנית (מנגנון ה </a:t>
            </a:r>
            <a:r>
              <a:rPr lang="en-US" dirty="0"/>
              <a:t>collector garbage</a:t>
            </a:r>
            <a:r>
              <a:rPr lang="he-IL" dirty="0"/>
              <a:t>).</a:t>
            </a:r>
          </a:p>
          <a:p>
            <a:pPr marL="749808" lvl="1" indent="-457200">
              <a:buFont typeface="+mj-cs"/>
              <a:buAutoNum type="hebrew2Minus"/>
            </a:pPr>
            <a:r>
              <a:rPr lang="he-IL" dirty="0"/>
              <a:t>אחראי על ניהול התהליכים בזמן ריצה </a:t>
            </a:r>
          </a:p>
          <a:p>
            <a:pPr marL="749808" lvl="1" indent="-457200">
              <a:buFont typeface="+mj-cs"/>
              <a:buAutoNum type="hebrew2Minus"/>
            </a:pPr>
            <a:r>
              <a:rPr lang="he-IL" dirty="0"/>
              <a:t>כל התשובות נכונות</a:t>
            </a:r>
          </a:p>
        </p:txBody>
      </p:sp>
    </p:spTree>
    <p:extLst>
      <p:ext uri="{BB962C8B-B14F-4D97-AF65-F5344CB8AC3E}">
        <p14:creationId xmlns:p14="http://schemas.microsoft.com/office/powerpoint/2010/main" val="144999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מועד א – תש"פ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9416"/>
            <a:ext cx="7571184" cy="4846320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איזה מאפיין מבין המאפיינים הבאים, </a:t>
            </a:r>
            <a:r>
              <a:rPr lang="he-IL" b="1" dirty="0"/>
              <a:t>אינו </a:t>
            </a:r>
            <a:r>
              <a:rPr lang="he-IL" dirty="0"/>
              <a:t>מאפיין של </a:t>
            </a:r>
            <a:r>
              <a:rPr lang="en-US" dirty="0"/>
              <a:t>Framework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he-IL" dirty="0"/>
              <a:t> (פלטפורמת דוט נט)? </a:t>
            </a:r>
          </a:p>
          <a:p>
            <a:pPr marL="749808" lvl="1" indent="-457200">
              <a:buFont typeface="+mj-cs"/>
              <a:buAutoNum type="hebrew2Minus"/>
            </a:pPr>
            <a:r>
              <a:rPr lang="he-IL" dirty="0"/>
              <a:t>הפלטפורמה כוללת רכיב שנקרא </a:t>
            </a:r>
            <a:r>
              <a:rPr lang="en-US" dirty="0"/>
              <a:t>JIT</a:t>
            </a:r>
            <a:r>
              <a:rPr lang="he-IL" dirty="0"/>
              <a:t> שאחראי על תרגום קוד הבינים לשפת מכונה בזמן ריצה.</a:t>
            </a:r>
          </a:p>
          <a:p>
            <a:pPr marL="749808" lvl="1" indent="-457200">
              <a:buFont typeface="+mj-cs"/>
              <a:buAutoNum type="hebrew2Minus"/>
            </a:pPr>
            <a:r>
              <a:rPr lang="he-IL" dirty="0"/>
              <a:t>הפלטפורמה כוללת רכיב טכנולוגי חדש בשם </a:t>
            </a:r>
            <a:r>
              <a:rPr lang="en-US" dirty="0"/>
              <a:t>OCP </a:t>
            </a:r>
            <a:r>
              <a:rPr lang="he-IL" dirty="0"/>
              <a:t> כך שכל הישויות בו פתוחות להרחבה וסגורות לשינויים. </a:t>
            </a:r>
          </a:p>
          <a:p>
            <a:pPr marL="749808" lvl="1" indent="-457200">
              <a:buFont typeface="+mj-cs"/>
              <a:buAutoNum type="hebrew2Minus"/>
            </a:pPr>
            <a:r>
              <a:rPr lang="he-IL" dirty="0"/>
              <a:t>הפלטפורמה מאפשרת לכתוב בשפות עיליות שונות ומקמפלת אותן לאותה שפת הביניים </a:t>
            </a:r>
            <a:r>
              <a:rPr lang="en-US" dirty="0"/>
              <a:t>IL</a:t>
            </a:r>
            <a:r>
              <a:rPr lang="he-IL" dirty="0"/>
              <a:t>. הקובץ שנוצר הוא עם סיומת</a:t>
            </a:r>
            <a:r>
              <a:rPr lang="en-US" dirty="0"/>
              <a:t>EXE </a:t>
            </a:r>
            <a:r>
              <a:rPr lang="he-IL" dirty="0"/>
              <a:t> או</a:t>
            </a:r>
            <a:r>
              <a:rPr lang="en-US" dirty="0"/>
              <a:t>DLL </a:t>
            </a:r>
            <a:r>
              <a:rPr lang="he-IL" dirty="0"/>
              <a:t>.</a:t>
            </a:r>
          </a:p>
          <a:p>
            <a:pPr marL="749808" lvl="1" indent="-457200">
              <a:buFont typeface="+mj-cs"/>
              <a:buAutoNum type="hebrew2Minus"/>
            </a:pPr>
            <a:r>
              <a:rPr lang="he-IL" dirty="0"/>
              <a:t>הפלטפורמה כוללת רכיב שנקרא</a:t>
            </a:r>
            <a:r>
              <a:rPr lang="en-US" dirty="0"/>
              <a:t>CLR </a:t>
            </a:r>
            <a:r>
              <a:rPr lang="he-IL" dirty="0"/>
              <a:t> אשר בזמן ריצה מריץ את הקוד בשפת</a:t>
            </a:r>
            <a:r>
              <a:rPr lang="en-US" dirty="0"/>
              <a:t>IL </a:t>
            </a:r>
            <a:r>
              <a:rPr lang="he-IL" dirty="0"/>
              <a:t>.</a:t>
            </a:r>
          </a:p>
          <a:p>
            <a:pPr marL="749808" lvl="1" indent="-457200">
              <a:buFont typeface="+mj-cs"/>
              <a:buAutoNum type="hebrew2Minus"/>
            </a:pPr>
            <a:r>
              <a:rPr lang="he-IL" dirty="0"/>
              <a:t>הפלטפורמה מותקנת גם על המחשב של הלקוח/המשתמש וגם על המחשב של המפתח/המתכנת.</a:t>
            </a:r>
          </a:p>
        </p:txBody>
      </p:sp>
    </p:spTree>
    <p:extLst>
      <p:ext uri="{BB962C8B-B14F-4D97-AF65-F5344CB8AC3E}">
        <p14:creationId xmlns:p14="http://schemas.microsoft.com/office/powerpoint/2010/main" val="328126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ctrTitle"/>
          </p:nvPr>
        </p:nvSpPr>
        <p:spPr>
          <a:xfrm>
            <a:off x="2987824" y="533400"/>
            <a:ext cx="5484444" cy="2895600"/>
          </a:xfrm>
        </p:spPr>
        <p:txBody>
          <a:bodyPr/>
          <a:lstStyle/>
          <a:p>
            <a:r>
              <a:rPr lang="he-IL" dirty="0"/>
              <a:t>כללים ועקרונות ב </a:t>
            </a:r>
            <a:r>
              <a:rPr lang="en-US" dirty="0"/>
              <a:t>OOP</a:t>
            </a:r>
            <a:endParaRPr lang="he-IL" dirty="0"/>
          </a:p>
        </p:txBody>
      </p:sp>
      <p:sp>
        <p:nvSpPr>
          <p:cNvPr id="5" name="כותרת משנה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SOLID</a:t>
            </a:r>
            <a:endParaRPr lang="he-IL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5EBAB6-1AED-4438-9139-FDF1CDA5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419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239000" cy="770344"/>
          </a:xfrm>
        </p:spPr>
        <p:txBody>
          <a:bodyPr/>
          <a:lstStyle/>
          <a:p>
            <a:pPr algn="ctr"/>
            <a:r>
              <a:rPr lang="he-IL" dirty="0"/>
              <a:t>מתוך הסילבוס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6593" y="1268760"/>
            <a:ext cx="7239000" cy="4846320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הקורס יכלול </a:t>
            </a:r>
            <a:r>
              <a:rPr lang="he-IL" b="1" dirty="0"/>
              <a:t>הרצאה</a:t>
            </a:r>
            <a:r>
              <a:rPr lang="he-IL" dirty="0"/>
              <a:t> פרונטלית, </a:t>
            </a:r>
          </a:p>
          <a:p>
            <a:r>
              <a:rPr lang="he-IL" dirty="0"/>
              <a:t>כמו גם (מעט) </a:t>
            </a:r>
            <a:r>
              <a:rPr lang="he-IL" b="1" dirty="0"/>
              <a:t>מעבדה</a:t>
            </a:r>
            <a:r>
              <a:rPr lang="he-IL" dirty="0"/>
              <a:t> אשר תמשיך את ההוראה של הקורס. </a:t>
            </a:r>
          </a:p>
          <a:p>
            <a:r>
              <a:rPr lang="he-IL" dirty="0"/>
              <a:t>במקביל יהיו הן </a:t>
            </a:r>
            <a:r>
              <a:rPr lang="he-IL" b="1" dirty="0"/>
              <a:t>תרגילים</a:t>
            </a:r>
            <a:r>
              <a:rPr lang="he-IL" dirty="0"/>
              <a:t> שילוו את הקורס </a:t>
            </a:r>
          </a:p>
          <a:p>
            <a:r>
              <a:rPr lang="he-IL" dirty="0"/>
              <a:t>והן </a:t>
            </a:r>
            <a:r>
              <a:rPr lang="he-IL" b="1" dirty="0"/>
              <a:t>פרויקט</a:t>
            </a:r>
            <a:r>
              <a:rPr lang="he-IL" dirty="0"/>
              <a:t> מ</a:t>
            </a:r>
            <a:r>
              <a:rPr lang="he-IL" sz="2800" dirty="0"/>
              <a:t>ת</a:t>
            </a:r>
            <a:r>
              <a:rPr lang="he-IL" sz="3200" dirty="0"/>
              <a:t>פ</a:t>
            </a:r>
            <a:r>
              <a:rPr lang="he-IL" sz="3600" dirty="0"/>
              <a:t>ת</a:t>
            </a:r>
            <a:r>
              <a:rPr lang="he-IL" sz="4000" dirty="0"/>
              <a:t>ח</a:t>
            </a:r>
            <a:r>
              <a:rPr lang="he-IL" dirty="0"/>
              <a:t> אשר מטרתו להעמיק את הבנת התלמידים בנושאים הנלמדים.</a:t>
            </a:r>
          </a:p>
          <a:p>
            <a:r>
              <a:rPr lang="he-IL" dirty="0"/>
              <a:t>וכמו שאמרנו: יש </a:t>
            </a:r>
            <a:r>
              <a:rPr lang="he-IL" sz="6600" dirty="0"/>
              <a:t>הרבה</a:t>
            </a:r>
            <a:r>
              <a:rPr lang="he-IL" dirty="0"/>
              <a:t> </a:t>
            </a:r>
            <a:r>
              <a:rPr lang="he-IL" b="1" dirty="0"/>
              <a:t>לימוד עצמי</a:t>
            </a:r>
          </a:p>
          <a:p>
            <a:pPr lvl="0"/>
            <a:r>
              <a:rPr lang="he-IL" dirty="0"/>
              <a:t>התרגילים והפרוייקט </a:t>
            </a:r>
            <a:r>
              <a:rPr lang="he-IL" b="1" dirty="0"/>
              <a:t>יתבצעו בזוגות </a:t>
            </a:r>
            <a:r>
              <a:rPr lang="he-IL" dirty="0"/>
              <a:t>(שני בני הזוג מאותה קבוצה, שניים - לא פחות ולא יותר) </a:t>
            </a:r>
            <a:endParaRPr lang="en-US" dirty="0"/>
          </a:p>
          <a:p>
            <a:pPr lvl="0"/>
            <a:r>
              <a:rPr lang="he-IL" dirty="0"/>
              <a:t>אין אפשרות להצטרף לקורס/להחליף בן זוג, אחרי שני שיעורים.</a:t>
            </a:r>
            <a:endParaRPr lang="en-US" dirty="0"/>
          </a:p>
          <a:p>
            <a:endParaRPr lang="en-US" b="1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509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611560" y="1070904"/>
            <a:ext cx="7438255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solid</a:t>
            </a:r>
            <a:endParaRPr lang="en-US" sz="2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 algn="ctr"/>
            <a:r>
              <a:rPr lang="he-IL" sz="2800" dirty="0"/>
              <a:t> (ראשי תיבות של העקרונות הבסיסיים לתכנות נכון)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40</a:t>
            </a:fld>
            <a:endParaRPr lang="he-IL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C850F2D1-9325-4858-BD83-F0A10A8C1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22" y="2852936"/>
            <a:ext cx="7239000" cy="3547668"/>
          </a:xfrm>
        </p:spPr>
        <p:txBody>
          <a:bodyPr>
            <a:normAutofit/>
          </a:bodyPr>
          <a:lstStyle/>
          <a:p>
            <a:r>
              <a:rPr lang="he-IL" sz="2000" dirty="0"/>
              <a:t>המטרה המרכזית שלנו בקורס היא </a:t>
            </a:r>
            <a:r>
              <a:rPr lang="he-IL" sz="2000" b="1" dirty="0"/>
              <a:t>תכנות לפי עקרונות נכונים. </a:t>
            </a:r>
            <a:r>
              <a:rPr lang="he-IL" sz="2000" dirty="0"/>
              <a:t>ולא רק תכנות יעיל מבחינת זמן ביצוע של תכנית.</a:t>
            </a:r>
          </a:p>
          <a:p>
            <a:r>
              <a:rPr lang="he-IL" sz="2000" dirty="0"/>
              <a:t>כאשר אנו מתכננים פרויקט, ישנם מספר עקרונות מוכרים אליהם רצוי להיצמד.</a:t>
            </a:r>
          </a:p>
          <a:p>
            <a:r>
              <a:rPr lang="he-IL" sz="2000" dirty="0"/>
              <a:t>עקרונות אלו מכונים: </a:t>
            </a:r>
            <a:r>
              <a:rPr lang="en-US" sz="2000" dirty="0"/>
              <a:t>O.O.D. SOLID</a:t>
            </a:r>
            <a:r>
              <a:rPr lang="he-IL" sz="2000" dirty="0"/>
              <a:t> – שהם ר"ת לעקרונות המכוונים לבניית תכנית, בה כל מודול עצמאי ואינו תלוי במודולים אחרים ככל שניתן.</a:t>
            </a:r>
          </a:p>
          <a:p>
            <a:r>
              <a:rPr lang="he-IL" sz="2000" dirty="0"/>
              <a:t>העיקרון המרכזי של עקרונות אלו הוא: צימוד רפוי (</a:t>
            </a:r>
            <a:r>
              <a:rPr lang="en-US" sz="2000" b="1" dirty="0"/>
              <a:t>Low Coupling</a:t>
            </a:r>
            <a:r>
              <a:rPr lang="he-IL" sz="2000" dirty="0"/>
              <a:t>), ולכידות גבוהה </a:t>
            </a:r>
            <a:r>
              <a:rPr lang="en-US" sz="2000" dirty="0"/>
              <a:t>(High Cohesion)</a:t>
            </a:r>
            <a:endParaRPr lang="he-IL" sz="2000" dirty="0"/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5C240171-E44B-4D61-A6F0-A5DAAA5A6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15" y="150410"/>
            <a:ext cx="7239000" cy="744266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עקרונות בעיצוב מונחה עצמים</a:t>
            </a:r>
          </a:p>
        </p:txBody>
      </p:sp>
    </p:spTree>
    <p:extLst>
      <p:ext uri="{BB962C8B-B14F-4D97-AF65-F5344CB8AC3E}">
        <p14:creationId xmlns:p14="http://schemas.microsoft.com/office/powerpoint/2010/main" val="30641556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7848872" cy="792088"/>
          </a:xfrm>
        </p:spPr>
        <p:txBody>
          <a:bodyPr>
            <a:normAutofit/>
          </a:bodyPr>
          <a:lstStyle/>
          <a:p>
            <a:pPr algn="ctr" rtl="0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Low Coupling &amp; High Cohesion</a:t>
            </a:r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sz="2400" dirty="0">
                <a:cs typeface="+mj-cs"/>
              </a:rPr>
              <a:t>צימוד רפוי (</a:t>
            </a:r>
            <a:r>
              <a:rPr lang="en-US" sz="2400" b="1" dirty="0">
                <a:cs typeface="+mj-cs"/>
              </a:rPr>
              <a:t>Low Coupling</a:t>
            </a:r>
            <a:r>
              <a:rPr lang="he-IL" sz="2400" dirty="0">
                <a:cs typeface="+mj-cs"/>
              </a:rPr>
              <a:t>), </a:t>
            </a:r>
          </a:p>
          <a:p>
            <a:pPr lvl="1"/>
            <a:r>
              <a:rPr lang="he-IL" sz="2000" dirty="0">
                <a:cs typeface="+mj-cs"/>
              </a:rPr>
              <a:t>צימוד = רמת התלות בין מודולים שונים באותה מערכת</a:t>
            </a:r>
          </a:p>
          <a:p>
            <a:pPr lvl="1"/>
            <a:r>
              <a:rPr lang="he-IL" sz="2000" dirty="0">
                <a:cs typeface="+mj-cs"/>
              </a:rPr>
              <a:t>צימוד נחשב כרפוי כאשר כל מודול הוא יחידה עצמאית ככל הניתן, אשר תלויה כמה שפחות במודולים נוספים במערכת. </a:t>
            </a:r>
          </a:p>
          <a:p>
            <a:pPr lvl="2"/>
            <a:r>
              <a:rPr lang="he-IL" sz="1700" dirty="0">
                <a:cs typeface="+mj-cs"/>
              </a:rPr>
              <a:t>במצב זה, במידה שיידרשו שינויים בקוד, הם יבוצעו ביתר קלות כיוון ששינוי במודול מסוים לא יאלץ שינויים בכל המערכת.</a:t>
            </a:r>
          </a:p>
          <a:p>
            <a:pPr lvl="1"/>
            <a:r>
              <a:rPr lang="he-IL" sz="2000" dirty="0">
                <a:cs typeface="+mj-cs"/>
              </a:rPr>
              <a:t>צמידות נמוכה, מהווה סימן לכך שהקוד תוכנן כהלכה ובנוי היטב.</a:t>
            </a:r>
          </a:p>
          <a:p>
            <a:r>
              <a:rPr lang="he-IL" sz="2400" dirty="0">
                <a:cs typeface="+mj-cs"/>
              </a:rPr>
              <a:t>לכידות גבוהה (</a:t>
            </a:r>
            <a:r>
              <a:rPr lang="en-US" sz="2400" b="1" dirty="0">
                <a:cs typeface="+mj-cs"/>
              </a:rPr>
              <a:t>High Cohesion</a:t>
            </a:r>
            <a:r>
              <a:rPr lang="he-IL" sz="2400" dirty="0">
                <a:cs typeface="+mj-cs"/>
              </a:rPr>
              <a:t>)</a:t>
            </a:r>
          </a:p>
          <a:p>
            <a:pPr lvl="1"/>
            <a:r>
              <a:rPr lang="he-IL" sz="2000" dirty="0">
                <a:cs typeface="+mj-cs"/>
              </a:rPr>
              <a:t>לכידות = מידת הקשר הפונקציונלי בין פעולות שונות תחת אותו מודול</a:t>
            </a:r>
          </a:p>
          <a:p>
            <a:pPr lvl="1"/>
            <a:r>
              <a:rPr lang="he-IL" sz="2000" dirty="0">
                <a:cs typeface="+mj-cs"/>
              </a:rPr>
              <a:t>לכידות נחשבת גבוהה כאשר פעולות במודול תורמות כולן למשימה בודדת ומוגדרת היטב של המודול.</a:t>
            </a:r>
          </a:p>
          <a:p>
            <a:pPr lvl="1"/>
            <a:r>
              <a:rPr lang="he-IL" sz="2000" dirty="0">
                <a:cs typeface="+mj-cs"/>
              </a:rPr>
              <a:t>לכידות גבוהה, מהווה סימן לתכונות חיוביות של הקוד, כגון: חוסן, אמינות, יכולת שימוש מחדש ויכולת הבנה גבוהה</a:t>
            </a:r>
          </a:p>
        </p:txBody>
      </p:sp>
    </p:spTree>
    <p:extLst>
      <p:ext uri="{BB962C8B-B14F-4D97-AF65-F5344CB8AC3E}">
        <p14:creationId xmlns:p14="http://schemas.microsoft.com/office/powerpoint/2010/main" val="38724625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0020" y="-65818"/>
            <a:ext cx="8928484" cy="6123493"/>
            <a:chOff x="-180020" y="233060"/>
            <a:chExt cx="8928484" cy="6123493"/>
          </a:xfrm>
        </p:grpSpPr>
        <p:sp>
          <p:nvSpPr>
            <p:cNvPr id="5" name="מלבן 4"/>
            <p:cNvSpPr/>
            <p:nvPr/>
          </p:nvSpPr>
          <p:spPr>
            <a:xfrm>
              <a:off x="-180020" y="233060"/>
              <a:ext cx="2736304" cy="563231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7200" b="1" cap="none" spc="0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4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S</a:t>
              </a:r>
              <a:r>
                <a:rPr lang="en-US" sz="7200" b="1" cap="none" spc="0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RP</a:t>
              </a:r>
            </a:p>
            <a:p>
              <a:pPr algn="ctr"/>
              <a:r>
                <a:rPr lang="en-US" sz="7200" b="1" cap="none" spc="0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4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O</a:t>
              </a:r>
              <a:r>
                <a:rPr lang="en-US" sz="7200" b="1" cap="none" spc="0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CP</a:t>
              </a:r>
            </a:p>
            <a:p>
              <a:pPr algn="ctr"/>
              <a:r>
                <a:rPr lang="en-US" sz="7200" b="1" cap="none" spc="0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4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L</a:t>
              </a:r>
              <a:r>
                <a:rPr lang="en-US" sz="7200" b="1" cap="none" spc="0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SP</a:t>
              </a:r>
            </a:p>
            <a:p>
              <a:pPr algn="ctr"/>
              <a:r>
                <a:rPr lang="en-US" sz="7200" b="1" cap="none" spc="0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4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r>
                <a:rPr lang="en-US" sz="7200" b="1" cap="none" spc="0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SP</a:t>
              </a:r>
            </a:p>
            <a:p>
              <a:pPr algn="ctr"/>
              <a:r>
                <a:rPr lang="en-US" sz="72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4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r>
                <a:rPr lang="en-US" sz="72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IP</a:t>
              </a:r>
              <a:endParaRPr lang="he-IL" sz="7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267744" y="513920"/>
              <a:ext cx="648072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800" b="1" dirty="0"/>
                <a:t>Single responsibility principle</a:t>
              </a:r>
              <a:endParaRPr lang="he-IL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67744" y="1627973"/>
              <a:ext cx="648072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800" b="1" dirty="0"/>
                <a:t>Open / Closed principle </a:t>
              </a:r>
              <a:endParaRPr lang="he-IL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95736" y="2852521"/>
              <a:ext cx="648072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800" b="1" dirty="0" err="1"/>
                <a:t>Liskov</a:t>
              </a:r>
              <a:r>
                <a:rPr lang="en-US" sz="2800" b="1" dirty="0"/>
                <a:t> substitution principle </a:t>
              </a:r>
              <a:endParaRPr lang="he-IL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23728" y="4094159"/>
              <a:ext cx="648072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800" b="1" dirty="0"/>
                <a:t>Interface segregation principle</a:t>
              </a:r>
              <a:endParaRPr lang="he-IL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51720" y="5254114"/>
              <a:ext cx="648072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800" b="1" dirty="0"/>
                <a:t>Dependency inversion principle </a:t>
              </a:r>
              <a:endParaRPr lang="he-IL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19672" y="1013794"/>
              <a:ext cx="63367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he-IL" sz="1600" dirty="0">
                  <a:latin typeface="Arial Narrow" panose="020B0606020202030204" pitchFamily="34" charset="0"/>
                </a:rPr>
                <a:t>לפונקציונליות אחת חייב להיות </a:t>
              </a:r>
              <a:r>
                <a:rPr lang="he-IL" sz="1600" b="1" u="sng" dirty="0">
                  <a:latin typeface="Arial Narrow" panose="020B0606020202030204" pitchFamily="34" charset="0"/>
                </a:rPr>
                <a:t>אחראי יחיד</a:t>
              </a:r>
              <a:r>
                <a:rPr lang="en-US" sz="1600" b="1" u="sng" dirty="0">
                  <a:latin typeface="Arial Narrow" panose="020B0606020202030204" pitchFamily="34" charset="0"/>
                </a:rPr>
                <a:t> </a:t>
              </a:r>
              <a:r>
                <a:rPr lang="he-IL" sz="1600" dirty="0">
                  <a:latin typeface="Arial Narrow" panose="020B0606020202030204" pitchFamily="34" charset="0"/>
                </a:rPr>
                <a:t>(מודול/מחלקה)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64242" y="2156459"/>
              <a:ext cx="5892133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600" dirty="0">
                  <a:latin typeface="Arial Narrow" panose="020B0606020202030204" pitchFamily="34" charset="0"/>
                </a:rPr>
                <a:t>ישויות תוכנה תהיינה </a:t>
              </a:r>
              <a:r>
                <a:rPr lang="he-IL" sz="1600" b="1" u="sng" dirty="0">
                  <a:latin typeface="Arial Narrow" panose="020B0606020202030204" pitchFamily="34" charset="0"/>
                </a:rPr>
                <a:t>פתוחות</a:t>
              </a:r>
              <a:r>
                <a:rPr lang="he-IL" sz="1600" dirty="0">
                  <a:latin typeface="Arial Narrow" panose="020B0606020202030204" pitchFamily="34" charset="0"/>
                </a:rPr>
                <a:t> להרחבות אך </a:t>
              </a:r>
              <a:r>
                <a:rPr lang="he-IL" sz="1600" b="1" u="sng" dirty="0">
                  <a:latin typeface="Arial Narrow" panose="020B0606020202030204" pitchFamily="34" charset="0"/>
                </a:rPr>
                <a:t>סגורות </a:t>
              </a:r>
              <a:r>
                <a:rPr lang="he-IL" sz="1600" dirty="0">
                  <a:latin typeface="Arial Narrow" panose="020B0606020202030204" pitchFamily="34" charset="0"/>
                </a:rPr>
                <a:t>לשינויים. נרחיב בקורס זה הרבה בעניין.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29963" y="3360293"/>
              <a:ext cx="6264696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algn="l" rtl="0">
                <a:defRPr sz="2000">
                  <a:latin typeface="Arial Narrow" panose="020B0606020202030204" pitchFamily="34" charset="0"/>
                </a:defRPr>
              </a:lvl1pPr>
            </a:lstStyle>
            <a:p>
              <a:pPr algn="r" rtl="1"/>
              <a:r>
                <a:rPr lang="he-IL" sz="1600" dirty="0"/>
                <a:t>עצמים בתוכנית יהיו ניתנים להחלפה ע"י תת-עצמים שלהם , כך שהתכנית תישאר תקינה. דוגמא: אם מתודה פועלת עבור האבא, היא תפעל גם עבור הבנים.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99453" y="4634541"/>
              <a:ext cx="626469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algn="l" rtl="0">
                <a:defRPr sz="2000">
                  <a:latin typeface="Arial Narrow" panose="020B0606020202030204" pitchFamily="34" charset="0"/>
                </a:defRPr>
              </a:lvl1pPr>
            </a:lstStyle>
            <a:p>
              <a:pPr algn="r"/>
              <a:r>
                <a:rPr lang="he-IL" sz="1600" dirty="0"/>
                <a:t>הרבה ממשקים ייחודיים עדיפים על ממשק אחד כללי.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38483" y="5771778"/>
              <a:ext cx="615617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algn="l" rtl="0">
                <a:defRPr sz="2000">
                  <a:latin typeface="Arial Narrow" panose="020B0606020202030204" pitchFamily="34" charset="0"/>
                </a:defRPr>
              </a:lvl1pPr>
            </a:lstStyle>
            <a:p>
              <a:pPr algn="r"/>
              <a:r>
                <a:rPr lang="he-IL" sz="1600" dirty="0"/>
                <a:t>הסתמך על המופשט, לא על המוחשי</a:t>
              </a:r>
            </a:p>
            <a:p>
              <a:r>
                <a:rPr lang="en-US" sz="1600" dirty="0"/>
                <a:t>Depend upon Abstractions. Do not depend upon concretions.</a:t>
              </a:r>
              <a:endParaRPr lang="he-IL" sz="16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42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82588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7239000" cy="626328"/>
          </a:xfrm>
        </p:spPr>
        <p:txBody>
          <a:bodyPr/>
          <a:lstStyle/>
          <a:p>
            <a:pPr algn="ctr"/>
            <a:r>
              <a:rPr lang="he-IL" dirty="0"/>
              <a:t>מוסכמות לתכנות קריא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467544" y="1124744"/>
            <a:ext cx="7239000" cy="5733256"/>
          </a:xfrm>
        </p:spPr>
        <p:txBody>
          <a:bodyPr>
            <a:normAutofit/>
          </a:bodyPr>
          <a:lstStyle/>
          <a:p>
            <a:r>
              <a:rPr lang="he-IL" dirty="0"/>
              <a:t>ריווח והזחה אחידה. שימוש ב</a:t>
            </a:r>
            <a:r>
              <a:rPr lang="en-US" dirty="0"/>
              <a:t>tab</a:t>
            </a:r>
            <a:r>
              <a:rPr lang="he-IL" dirty="0"/>
              <a:t> קבוע לכל רמה.</a:t>
            </a:r>
          </a:p>
          <a:p>
            <a:r>
              <a:rPr lang="he-IL" dirty="0"/>
              <a:t>רווחים סביב אופרטורים וסוגריים, אחרי פסיק, נקודה פסיק.</a:t>
            </a:r>
          </a:p>
          <a:p>
            <a:r>
              <a:rPr lang="he-IL" dirty="0"/>
              <a:t>רווח של שורה בין קטעים עם תפקיד לוגי שונה.</a:t>
            </a:r>
          </a:p>
          <a:p>
            <a:r>
              <a:rPr lang="he-IL" dirty="0"/>
              <a:t>כאשר שורה מאד ארוכה, יש לפצל אותה עם הזחה מתאימה.</a:t>
            </a:r>
          </a:p>
          <a:p>
            <a:r>
              <a:rPr lang="he-IL" dirty="0"/>
              <a:t>וכמובן – תיעוד חובה!!</a:t>
            </a:r>
          </a:p>
          <a:p>
            <a:endParaRPr lang="he-I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43</a:t>
            </a:fld>
            <a:endParaRPr lang="he-IL"/>
          </a:p>
        </p:txBody>
      </p:sp>
      <p:sp>
        <p:nvSpPr>
          <p:cNvPr id="6" name="הסבר מלבני מעוגל 17">
            <a:extLst>
              <a:ext uri="{FF2B5EF4-FFF2-40B4-BE49-F238E27FC236}">
                <a16:creationId xmlns:a16="http://schemas.microsoft.com/office/drawing/2014/main" id="{5511FAA1-2E85-41CD-8E6A-EF8FC17042DA}"/>
              </a:ext>
            </a:extLst>
          </p:cNvPr>
          <p:cNvSpPr/>
          <p:nvPr/>
        </p:nvSpPr>
        <p:spPr bwMode="auto">
          <a:xfrm flipH="1">
            <a:off x="1127608" y="4581128"/>
            <a:ext cx="4716056" cy="1728192"/>
          </a:xfrm>
          <a:prstGeom prst="wedgeRoundRectCallout">
            <a:avLst>
              <a:gd name="adj1" fmla="val -66230"/>
              <a:gd name="adj2" fmla="val -2410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/>
              <a:t>הזחה אוטומטית לכל הקובץ </a:t>
            </a:r>
            <a:r>
              <a:rPr lang="en-US" sz="2000" dirty="0"/>
              <a:t>Ctrl+ A+ K+ F</a:t>
            </a:r>
            <a:endParaRPr lang="he-IL" sz="2000" dirty="0"/>
          </a:p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e-IL" sz="2000" dirty="0">
              <a:latin typeface="+mj-lt"/>
            </a:endParaRPr>
          </a:p>
          <a:p>
            <a:pPr marL="0" marR="0" indent="0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2000" dirty="0">
                <a:latin typeface="+mj-lt"/>
              </a:rPr>
              <a:t>סידור אוטומטי:</a:t>
            </a:r>
          </a:p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2000" dirty="0">
                <a:latin typeface="+mj-lt"/>
              </a:rPr>
              <a:t>איי -(זה) כי-ף!!</a:t>
            </a:r>
          </a:p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j-lt"/>
              </a:rPr>
              <a:t>Ctrl A, K, F</a:t>
            </a:r>
          </a:p>
        </p:txBody>
      </p:sp>
    </p:spTree>
    <p:extLst>
      <p:ext uri="{BB962C8B-B14F-4D97-AF65-F5344CB8AC3E}">
        <p14:creationId xmlns:p14="http://schemas.microsoft.com/office/powerpoint/2010/main" val="121663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239000" cy="626328"/>
          </a:xfrm>
        </p:spPr>
        <p:txBody>
          <a:bodyPr/>
          <a:lstStyle/>
          <a:p>
            <a:pPr algn="ctr"/>
            <a:r>
              <a:rPr lang="he-IL" dirty="0"/>
              <a:t>מוסכמות לשמות משתנים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44</a:t>
            </a:fld>
            <a:endParaRPr lang="he-IL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3C9C091A-0128-437D-B542-B94A7D902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85783"/>
            <a:ext cx="7239000" cy="4846320"/>
          </a:xfrm>
        </p:spPr>
        <p:txBody>
          <a:bodyPr>
            <a:normAutofit fontScale="92500"/>
          </a:bodyPr>
          <a:lstStyle/>
          <a:p>
            <a:r>
              <a:rPr lang="he-IL" sz="2800" dirty="0"/>
              <a:t>בעל משמעות, קל להבנה, באנגלית (לא </a:t>
            </a:r>
            <a:r>
              <a:rPr lang="he-IL" sz="2800" dirty="0" err="1"/>
              <a:t>עיבריש</a:t>
            </a:r>
            <a:r>
              <a:rPr lang="he-IL" sz="2800" dirty="0"/>
              <a:t>!)</a:t>
            </a:r>
          </a:p>
          <a:p>
            <a:r>
              <a:rPr lang="he-IL" sz="2800" dirty="0"/>
              <a:t>מילים צמודות, כל מילה מתחילה באות גדולה, כולל המילה הראשונה:</a:t>
            </a:r>
          </a:p>
          <a:p>
            <a:pPr lvl="1"/>
            <a:r>
              <a:rPr lang="he-IL" dirty="0"/>
              <a:t>מחלקות – מילה ראשונה 'שם עצם' - </a:t>
            </a:r>
            <a:r>
              <a:rPr lang="en-US" sz="2400" dirty="0" err="1">
                <a:solidFill>
                  <a:srgbClr val="FFC000"/>
                </a:solidFill>
              </a:rPr>
              <a:t>SavingsAccount</a:t>
            </a:r>
            <a:endParaRPr lang="he-IL" dirty="0"/>
          </a:p>
          <a:p>
            <a:pPr lvl="1"/>
            <a:r>
              <a:rPr lang="he-IL" dirty="0"/>
              <a:t>מתודות– מילה ראשונה 'פועל' – </a:t>
            </a:r>
            <a:r>
              <a:rPr lang="en-US" sz="2400" dirty="0" err="1">
                <a:solidFill>
                  <a:srgbClr val="FFC000"/>
                </a:solidFill>
              </a:rPr>
              <a:t>GetName</a:t>
            </a:r>
            <a:endParaRPr lang="he-IL" sz="2800" dirty="0"/>
          </a:p>
          <a:p>
            <a:pPr lvl="1"/>
            <a:r>
              <a:rPr lang="he-IL" dirty="0"/>
              <a:t>טיפוסים, ממשקים, מרחבי שמות, שדות </a:t>
            </a:r>
            <a:r>
              <a:rPr lang="en-US" dirty="0"/>
              <a:t>public</a:t>
            </a:r>
            <a:r>
              <a:rPr lang="he-IL" dirty="0"/>
              <a:t>, טיפוס סודר (</a:t>
            </a:r>
            <a:r>
              <a:rPr lang="en-US" dirty="0" err="1"/>
              <a:t>enum</a:t>
            </a:r>
            <a:r>
              <a:rPr lang="he-IL" dirty="0"/>
              <a:t>) – מילה ראשונה 'שם עצם' או 'תואר' -  </a:t>
            </a:r>
            <a:r>
              <a:rPr lang="en-US" dirty="0"/>
              <a:t> </a:t>
            </a:r>
            <a:r>
              <a:rPr lang="en-US" sz="2400" dirty="0" err="1">
                <a:solidFill>
                  <a:srgbClr val="FFC000"/>
                </a:solidFill>
              </a:rPr>
              <a:t>BigData</a:t>
            </a:r>
            <a:endParaRPr lang="he-IL" sz="2400" dirty="0">
              <a:solidFill>
                <a:srgbClr val="FFC000"/>
              </a:solidFill>
            </a:endParaRPr>
          </a:p>
          <a:p>
            <a:r>
              <a:rPr lang="he-IL" sz="2800" dirty="0"/>
              <a:t>שדות ומתודות פרטיים, מתחילים באות קטנה</a:t>
            </a:r>
          </a:p>
          <a:p>
            <a:r>
              <a:rPr lang="he-IL" sz="2800" dirty="0"/>
              <a:t>לא להשתמש בשמות דומים ומטעים</a:t>
            </a:r>
          </a:p>
          <a:p>
            <a:pPr lvl="1"/>
            <a:r>
              <a:rPr lang="he-IL" sz="2500" dirty="0"/>
              <a:t>למשל: שם עם אות קטנה ואותו שם עם אות גדולה</a:t>
            </a:r>
          </a:p>
          <a:p>
            <a:r>
              <a:rPr lang="he-IL" sz="2800" dirty="0"/>
              <a:t>שמות של אוספים (כגון מערכים) ברבים ולא ביחיד </a:t>
            </a:r>
          </a:p>
        </p:txBody>
      </p:sp>
    </p:spTree>
    <p:extLst>
      <p:ext uri="{BB962C8B-B14F-4D97-AF65-F5344CB8AC3E}">
        <p14:creationId xmlns:p14="http://schemas.microsoft.com/office/powerpoint/2010/main" val="3316184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0"/>
            <a:r>
              <a:rPr lang="en-US" sz="7200" dirty="0"/>
              <a:t>C# </a:t>
            </a:r>
            <a:r>
              <a:rPr lang="en-US" sz="7200" dirty="0" err="1"/>
              <a:t>LaNGUAGE</a:t>
            </a:r>
            <a:r>
              <a:rPr lang="he-IL" sz="7200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7767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29595" y="188640"/>
            <a:ext cx="7239000" cy="703095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מ ++</a:t>
            </a:r>
            <a:r>
              <a:rPr lang="en-US" dirty="0"/>
              <a:t>C</a:t>
            </a:r>
            <a:r>
              <a:rPr lang="he-IL" dirty="0"/>
              <a:t>      ל # </a:t>
            </a:r>
            <a:r>
              <a:rPr lang="en-US" dirty="0"/>
              <a:t>C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93972" y="1989228"/>
            <a:ext cx="7499176" cy="4680132"/>
          </a:xfrm>
        </p:spPr>
        <p:txBody>
          <a:bodyPr>
            <a:noAutofit/>
          </a:bodyPr>
          <a:lstStyle/>
          <a:p>
            <a:r>
              <a:rPr lang="he-IL" sz="1800" dirty="0"/>
              <a:t>שפת #</a:t>
            </a:r>
            <a:r>
              <a:rPr lang="en-US" sz="1800" dirty="0"/>
              <a:t>C</a:t>
            </a:r>
            <a:r>
              <a:rPr lang="he-IL" sz="1800" dirty="0"/>
              <a:t> דומה למדי בתחביר הכללי שלה לשפת ++</a:t>
            </a:r>
            <a:r>
              <a:rPr lang="en-US" sz="1800" dirty="0"/>
              <a:t>C</a:t>
            </a:r>
            <a:r>
              <a:rPr lang="he-IL" sz="1800" dirty="0"/>
              <a:t> והיא דומה מבחינה רעיונית לשפת </a:t>
            </a:r>
            <a:r>
              <a:rPr lang="en-US" sz="1800" dirty="0"/>
              <a:t>Java</a:t>
            </a:r>
            <a:r>
              <a:rPr lang="he-IL" sz="1800" dirty="0"/>
              <a:t> של חברת </a:t>
            </a:r>
            <a:r>
              <a:rPr lang="en-US" sz="1800" dirty="0"/>
              <a:t>Sun</a:t>
            </a:r>
            <a:r>
              <a:rPr lang="he-IL" sz="1800" dirty="0"/>
              <a:t>.</a:t>
            </a:r>
          </a:p>
          <a:p>
            <a:r>
              <a:rPr lang="he-IL" sz="1800" dirty="0"/>
              <a:t>3 השפות </a:t>
            </a:r>
            <a:r>
              <a:rPr lang="en-US" sz="1800" dirty="0"/>
              <a:t>C++, Java, C#</a:t>
            </a:r>
            <a:r>
              <a:rPr lang="he-IL" sz="1800" dirty="0"/>
              <a:t> מבוססות על שפת </a:t>
            </a:r>
            <a:r>
              <a:rPr lang="en-US" sz="1800" dirty="0"/>
              <a:t>C</a:t>
            </a:r>
            <a:endParaRPr lang="he-IL" sz="1800" dirty="0"/>
          </a:p>
          <a:p>
            <a:pPr fontAlgn="base"/>
            <a:r>
              <a:rPr lang="he-IL" sz="1800" dirty="0"/>
              <a:t>שפת #</a:t>
            </a:r>
            <a:r>
              <a:rPr lang="en-US" sz="1800" dirty="0"/>
              <a:t>C</a:t>
            </a:r>
            <a:r>
              <a:rPr lang="he-IL" sz="1800" dirty="0"/>
              <a:t> "נולדה" בשנת 2003 ע"י חברת </a:t>
            </a:r>
            <a:r>
              <a:rPr lang="en-US" sz="1800" dirty="0"/>
              <a:t>Microsoft</a:t>
            </a:r>
            <a:r>
              <a:rPr lang="he-IL" sz="1800" dirty="0"/>
              <a:t>.</a:t>
            </a:r>
          </a:p>
          <a:p>
            <a:pPr lvl="1" fontAlgn="base"/>
            <a:r>
              <a:rPr lang="he-IL" sz="1800" dirty="0"/>
              <a:t>תביעה של חברת </a:t>
            </a:r>
            <a:r>
              <a:rPr lang="en-US" sz="1800" dirty="0"/>
              <a:t>Sun</a:t>
            </a:r>
            <a:r>
              <a:rPr lang="he-IL" sz="1800" dirty="0"/>
              <a:t> : מיקרוסופט הפרה את הסכם הרישוי שלה ולמעשה יצרה שפת ג'אווה משלה בשם #</a:t>
            </a:r>
            <a:r>
              <a:rPr lang="en-US" sz="1800" dirty="0"/>
              <a:t>C </a:t>
            </a:r>
            <a:r>
              <a:rPr lang="he-IL" sz="1800" dirty="0"/>
              <a:t> אשר 'שברה' את אחידות השפה ונועדה להביס אותה. </a:t>
            </a:r>
          </a:p>
          <a:p>
            <a:pPr lvl="1" fontAlgn="base"/>
            <a:r>
              <a:rPr lang="he-IL" sz="1800" dirty="0"/>
              <a:t>סאן אמנם קיבלה ממיקרוסופט שני מיליארד דולר כחלק מההסדר ביניהן, אך דומה כי מיקרוסופט היא זו שזכתה כאשר התאפשר לה להמשיך את פיתוח השפה.</a:t>
            </a:r>
          </a:p>
          <a:p>
            <a:r>
              <a:rPr lang="he-IL" sz="1800" dirty="0"/>
              <a:t>נלקחו רעיונות מ-</a:t>
            </a:r>
            <a:r>
              <a:rPr lang="en-US" sz="1800" dirty="0"/>
              <a:t>Java</a:t>
            </a:r>
            <a:endParaRPr lang="he-IL" sz="1800" dirty="0"/>
          </a:p>
          <a:p>
            <a:pPr lvl="1" eaLnBrk="1" hangingPunct="1">
              <a:buClr>
                <a:schemeClr val="tx1"/>
              </a:buClr>
            </a:pPr>
            <a:r>
              <a:rPr lang="he-IL" sz="1800" kern="0" dirty="0">
                <a:latin typeface="Arial" pitchFamily="34" charset="0"/>
              </a:rPr>
              <a:t>מה שלא טוב ב-</a:t>
            </a:r>
            <a:r>
              <a:rPr lang="en-US" sz="1800" kern="0" dirty="0">
                <a:latin typeface="Arial" pitchFamily="34" charset="0"/>
              </a:rPr>
              <a:t>Java</a:t>
            </a:r>
            <a:r>
              <a:rPr lang="he-IL" sz="1800" kern="0" dirty="0">
                <a:latin typeface="Arial" pitchFamily="34" charset="0"/>
              </a:rPr>
              <a:t> לדעת מיקרוסופט – החוצה!</a:t>
            </a:r>
          </a:p>
          <a:p>
            <a:pPr lvl="1" eaLnBrk="1" hangingPunct="1">
              <a:buClr>
                <a:schemeClr val="tx1"/>
              </a:buClr>
            </a:pPr>
            <a:r>
              <a:rPr lang="he-IL" sz="1800" kern="0" dirty="0">
                <a:latin typeface="Arial" pitchFamily="34" charset="0"/>
              </a:rPr>
              <a:t>מה שחסר ב-</a:t>
            </a:r>
            <a:r>
              <a:rPr lang="en-US" sz="1800" kern="0" dirty="0">
                <a:latin typeface="Arial" pitchFamily="34" charset="0"/>
              </a:rPr>
              <a:t>Java</a:t>
            </a:r>
            <a:r>
              <a:rPr lang="he-IL" sz="1800" kern="0" dirty="0">
                <a:latin typeface="Arial" pitchFamily="34" charset="0"/>
              </a:rPr>
              <a:t> לדעת מיקרוסופט – פנימה!</a:t>
            </a:r>
            <a:endParaRPr lang="en-US" sz="1800" kern="0" dirty="0"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46</a:t>
            </a:fld>
            <a:endParaRPr lang="he-IL"/>
          </a:p>
        </p:txBody>
      </p:sp>
      <p:sp>
        <p:nvSpPr>
          <p:cNvPr id="5" name="הסבר מלבני מעוגל 17"/>
          <p:cNvSpPr/>
          <p:nvPr/>
        </p:nvSpPr>
        <p:spPr bwMode="auto">
          <a:xfrm flipH="1">
            <a:off x="827583" y="1136438"/>
            <a:ext cx="6941011" cy="703095"/>
          </a:xfrm>
          <a:prstGeom prst="wedgeRoundRectCallout">
            <a:avLst>
              <a:gd name="adj1" fmla="val 5045"/>
              <a:gd name="adj2" fmla="val -82669"/>
              <a:gd name="adj3" fmla="val 16667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e-IL" dirty="0"/>
              <a:t>המטרה שלנו בקורס – להדגיש את השונה בין השפות.</a:t>
            </a:r>
          </a:p>
          <a:p>
            <a:pPr algn="ctr"/>
            <a:r>
              <a:rPr lang="he-IL" dirty="0"/>
              <a:t>לא נחזור על הכל מהתחלה.</a:t>
            </a:r>
          </a:p>
        </p:txBody>
      </p:sp>
    </p:spTree>
    <p:extLst>
      <p:ext uri="{BB962C8B-B14F-4D97-AF65-F5344CB8AC3E}">
        <p14:creationId xmlns:p14="http://schemas.microsoft.com/office/powerpoint/2010/main" val="340996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29595" y="296908"/>
            <a:ext cx="7239000" cy="7030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Strongly Typed Language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9507" y="1484784"/>
            <a:ext cx="7499176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2000" dirty="0"/>
              <a:t>ההבדל העיקרי בין ++</a:t>
            </a:r>
            <a:r>
              <a:rPr lang="en-US" sz="2000" dirty="0"/>
              <a:t>C</a:t>
            </a:r>
            <a:r>
              <a:rPr lang="he-IL" sz="2000" dirty="0"/>
              <a:t> ל #</a:t>
            </a:r>
            <a:r>
              <a:rPr lang="en-US" sz="2000" dirty="0"/>
              <a:t>C</a:t>
            </a:r>
            <a:r>
              <a:rPr lang="he-IL" sz="2000" dirty="0"/>
              <a:t> הוא ש #</a:t>
            </a:r>
            <a:r>
              <a:rPr lang="en-US" sz="2000" dirty="0"/>
              <a:t>C</a:t>
            </a:r>
            <a:r>
              <a:rPr lang="he-IL" sz="2000" dirty="0"/>
              <a:t> היא </a:t>
            </a:r>
            <a:r>
              <a:rPr lang="he-IL" sz="2000" b="1" dirty="0"/>
              <a:t>שפה בטוחה </a:t>
            </a:r>
            <a:r>
              <a:rPr lang="he-IL" sz="2000" dirty="0"/>
              <a:t>יותר, בעלת טיפוסיות חזקה ונחשבת: </a:t>
            </a:r>
            <a:r>
              <a:rPr lang="en-US" sz="2000" b="1" dirty="0"/>
              <a:t>Strongly Typed Language</a:t>
            </a:r>
            <a:endParaRPr lang="he-IL" sz="2000" b="1" dirty="0"/>
          </a:p>
          <a:p>
            <a:pPr marL="0" indent="0">
              <a:buNone/>
            </a:pPr>
            <a:r>
              <a:rPr lang="he-IL" sz="2000" dirty="0"/>
              <a:t>כלומר:</a:t>
            </a:r>
          </a:p>
          <a:p>
            <a:r>
              <a:rPr lang="he-IL" sz="2000" dirty="0"/>
              <a:t>רוב השגיאות מתגלות בזמן הקומפילציה, לדוגמא:</a:t>
            </a:r>
          </a:p>
          <a:p>
            <a:pPr lvl="1"/>
            <a:r>
              <a:rPr lang="he-IL" sz="2000" dirty="0"/>
              <a:t>טיפוסים מוגדרים היטב</a:t>
            </a:r>
          </a:p>
          <a:p>
            <a:pPr lvl="1"/>
            <a:r>
              <a:rPr lang="he-IL" sz="2000" dirty="0"/>
              <a:t>מעט המרות מרומזות</a:t>
            </a:r>
            <a:endParaRPr lang="en-US" sz="2000" dirty="0"/>
          </a:p>
          <a:p>
            <a:pPr lvl="1"/>
            <a:r>
              <a:rPr lang="he-IL" sz="2000" dirty="0"/>
              <a:t>הקומפיילר אינו מאפשר להשתמש במשתנה לא מאותחל</a:t>
            </a:r>
          </a:p>
          <a:p>
            <a:pPr lvl="1"/>
            <a:r>
              <a:rPr lang="he-IL" sz="2000" dirty="0"/>
              <a:t>התנאי ב</a:t>
            </a:r>
            <a:r>
              <a:rPr lang="en-US" sz="2000" dirty="0"/>
              <a:t>IF</a:t>
            </a:r>
            <a:r>
              <a:rPr lang="he-IL" sz="2000" dirty="0"/>
              <a:t> חייב להחזיר ביטוי בוליאני ולא מספר</a:t>
            </a:r>
          </a:p>
          <a:p>
            <a:r>
              <a:rPr lang="he-IL" sz="2000" dirty="0"/>
              <a:t>אין מצביעים (לכאורה)</a:t>
            </a:r>
          </a:p>
          <a:p>
            <a:pPr lvl="1"/>
            <a:r>
              <a:rPr lang="he-IL" sz="2000" dirty="0"/>
              <a:t>יש </a:t>
            </a:r>
            <a:r>
              <a:rPr lang="en-US" sz="2000" dirty="0"/>
              <a:t>Garbage Collector</a:t>
            </a:r>
            <a:r>
              <a:rPr lang="he-IL" sz="2000" dirty="0"/>
              <a:t> (מנגנון איסוף זבל אוטומטי) שמנהל באופן אוטומטי מחיקת אובייקטים.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47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20250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239000" cy="648072"/>
          </a:xfrm>
        </p:spPr>
        <p:txBody>
          <a:bodyPr>
            <a:noAutofit/>
          </a:bodyPr>
          <a:lstStyle/>
          <a:p>
            <a:pPr algn="ctr"/>
            <a:r>
              <a:rPr lang="he-IL" sz="4000" dirty="0"/>
              <a:t>משתנים </a:t>
            </a:r>
            <a:r>
              <a:rPr lang="en-US" sz="4000" dirty="0"/>
              <a:t>Variables</a:t>
            </a:r>
            <a:endParaRPr lang="he-IL" sz="4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1384" y="1268232"/>
            <a:ext cx="7571184" cy="5000512"/>
          </a:xfrm>
        </p:spPr>
        <p:txBody>
          <a:bodyPr>
            <a:normAutofit fontScale="77500" lnSpcReduction="20000"/>
          </a:bodyPr>
          <a:lstStyle/>
          <a:p>
            <a:r>
              <a:rPr lang="he-IL" dirty="0"/>
              <a:t>לפני שימוש במשתנה יש להצהיר עליו. לדוגמא: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dirty="0"/>
              <a:t>int x = 4; //</a:t>
            </a:r>
            <a:r>
              <a:rPr lang="he-IL" dirty="0"/>
              <a:t>הגדרה + אתחול</a:t>
            </a:r>
            <a:endParaRPr lang="en-US" dirty="0"/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dirty="0"/>
              <a:t>string </a:t>
            </a:r>
            <a:r>
              <a:rPr lang="en-US" dirty="0" err="1"/>
              <a:t>myStringVar</a:t>
            </a:r>
            <a:r>
              <a:rPr lang="en-US" dirty="0"/>
              <a:t>; //</a:t>
            </a:r>
            <a:r>
              <a:rPr lang="he-IL" dirty="0"/>
              <a:t>הגדרה בלבד</a:t>
            </a:r>
            <a:endParaRPr lang="en-US" dirty="0"/>
          </a:p>
          <a:p>
            <a:endParaRPr lang="en-US" dirty="0"/>
          </a:p>
          <a:p>
            <a:r>
              <a:rPr lang="he-IL" dirty="0"/>
              <a:t>יש משמעות למיקום ההגדרה מבחינת טווח ההכרה של המשתנה.</a:t>
            </a:r>
          </a:p>
          <a:p>
            <a:r>
              <a:rPr lang="he-IL" b="1" dirty="0"/>
              <a:t>אין משתנים גלובליים!</a:t>
            </a:r>
          </a:p>
          <a:p>
            <a:endParaRPr lang="en-US" b="1" dirty="0"/>
          </a:p>
          <a:p>
            <a:r>
              <a:rPr lang="he-IL" b="1" dirty="0"/>
              <a:t>הקומפיילר</a:t>
            </a:r>
            <a:r>
              <a:rPr lang="he-IL" dirty="0"/>
              <a:t> אינו מאפשר </a:t>
            </a:r>
            <a:r>
              <a:rPr lang="he-IL" b="1" dirty="0"/>
              <a:t>להשתמש</a:t>
            </a:r>
            <a:r>
              <a:rPr lang="he-IL" dirty="0"/>
              <a:t> במשתנה לא מאותחל (למשל – לשלוח אותו למתודה).</a:t>
            </a:r>
          </a:p>
          <a:p>
            <a:pPr marL="0" indent="0" algn="l" rtl="0">
              <a:buNone/>
            </a:pP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myStringVar</a:t>
            </a:r>
            <a:r>
              <a:rPr lang="en-US" dirty="0"/>
              <a:t>); //compilation error</a:t>
            </a:r>
          </a:p>
          <a:p>
            <a:pPr marL="0" indent="0" algn="l" rtl="0">
              <a:buNone/>
            </a:pPr>
            <a:endParaRPr lang="he-IL" dirty="0"/>
          </a:p>
          <a:p>
            <a:r>
              <a:rPr lang="he-IL" dirty="0"/>
              <a:t>אין אפשרות לאתחל בבנאי העתקה עם סוגריים ()!</a:t>
            </a:r>
          </a:p>
          <a:p>
            <a:pPr marL="0" indent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string </a:t>
            </a:r>
            <a:r>
              <a:rPr lang="en-US" dirty="0" err="1"/>
              <a:t>anotherStrVar</a:t>
            </a:r>
            <a:r>
              <a:rPr lang="en-US" dirty="0"/>
              <a:t> = </a:t>
            </a:r>
            <a:r>
              <a:rPr lang="he-IL" dirty="0"/>
              <a:t>"מחרוזת אתחול"</a:t>
            </a:r>
            <a:r>
              <a:rPr lang="en-US" dirty="0"/>
              <a:t>; //ok</a:t>
            </a:r>
          </a:p>
          <a:p>
            <a:pPr marL="0" indent="0" algn="l" rtl="0">
              <a:buNone/>
            </a:pPr>
            <a:r>
              <a:rPr lang="en-US" dirty="0"/>
              <a:t>string </a:t>
            </a:r>
            <a:r>
              <a:rPr lang="en-US" dirty="0" err="1"/>
              <a:t>anotherStrVar</a:t>
            </a:r>
            <a:r>
              <a:rPr lang="en-US" dirty="0"/>
              <a:t> (</a:t>
            </a:r>
            <a:r>
              <a:rPr lang="he-IL" dirty="0"/>
              <a:t>("מחרוזת אתחול"</a:t>
            </a:r>
            <a:r>
              <a:rPr lang="en-US" dirty="0"/>
              <a:t>; //compilation error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48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1504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266960"/>
            <a:ext cx="7239000" cy="6263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Casting</a:t>
            </a:r>
            <a:r>
              <a:rPr lang="he-IL" dirty="0"/>
              <a:t> - המרה מרומזת ומפורשת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2308024"/>
            <a:ext cx="7416824" cy="3904824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int x = 3.2;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//an error!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int x = (int)3.2;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//ok, explicit conversion/casting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double d = 3;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//ok, unexplicit casting from int to double.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// a small type to a bigger one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long L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3;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//ok, unexplicit casting from int to long.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//a small type to a bigger one</a:t>
            </a:r>
          </a:p>
          <a:p>
            <a:pPr algn="l" rtl="0"/>
            <a:r>
              <a:rPr lang="en-US" sz="2000" dirty="0"/>
              <a:t>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long L3 = x</a:t>
            </a:r>
            <a:r>
              <a:rPr lang="en-US" sz="2000" dirty="0"/>
              <a:t>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//ok, unexplicit casting from int to long.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//a small type to a bigger one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long L2 = 3.2;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//error. Cannot implicitly convert type 'double' to long’.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// An explicit conversion exists (missing a cast?)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long L2 = (long)3.2; 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//ok</a:t>
            </a:r>
            <a:endParaRPr lang="he-IL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49</a:t>
            </a:fld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B0A73-B34F-4C56-8A8F-8C2BE6CD52E0}"/>
              </a:ext>
            </a:extLst>
          </p:cNvPr>
          <p:cNvSpPr/>
          <p:nvPr/>
        </p:nvSpPr>
        <p:spPr>
          <a:xfrm>
            <a:off x="467544" y="1011880"/>
            <a:ext cx="7670010" cy="1296144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he-IL" sz="2000" dirty="0"/>
              <a:t>ב </a:t>
            </a:r>
            <a:r>
              <a:rPr lang="en-US" sz="2000" dirty="0"/>
              <a:t>C</a:t>
            </a:r>
            <a:r>
              <a:rPr lang="he-IL" sz="2000" dirty="0"/>
              <a:t># אין אפשרות לבצע השמה בין טיפוסים שונים ולקוות שהקומפיילר יבצע המרה מרומזת מטיפוס לטיפוס.</a:t>
            </a:r>
          </a:p>
          <a:p>
            <a:pPr marL="274320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he-IL" sz="2000" dirty="0"/>
              <a:t>רק במקרים מסוימים ניתן לבצע המרה (המרה מטיפוס קטן לגדול, כגון מ</a:t>
            </a:r>
            <a:r>
              <a:rPr lang="en-US" sz="2000" dirty="0"/>
              <a:t>int </a:t>
            </a:r>
            <a:r>
              <a:rPr lang="he-IL" sz="2000" dirty="0"/>
              <a:t> ל </a:t>
            </a:r>
            <a:r>
              <a:rPr lang="en-US" sz="2000" dirty="0"/>
              <a:t>long</a:t>
            </a:r>
            <a:r>
              <a:rPr lang="he-IL" sz="2000" dirty="0"/>
              <a:t>)</a:t>
            </a:r>
          </a:p>
          <a:p>
            <a:pPr marL="274320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he-IL" sz="2000" dirty="0"/>
              <a:t>המרה מפורשת מותרת בתנאי שהגיונית.</a:t>
            </a:r>
          </a:p>
        </p:txBody>
      </p:sp>
    </p:spTree>
    <p:extLst>
      <p:ext uri="{BB962C8B-B14F-4D97-AF65-F5344CB8AC3E}">
        <p14:creationId xmlns:p14="http://schemas.microsoft.com/office/powerpoint/2010/main" val="395812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107472"/>
            <a:ext cx="7239000" cy="698336"/>
          </a:xfrm>
        </p:spPr>
        <p:txBody>
          <a:bodyPr/>
          <a:lstStyle/>
          <a:p>
            <a:pPr algn="ctr"/>
            <a:r>
              <a:rPr lang="he-IL" dirty="0"/>
              <a:t>מרכיבי הציון הסופי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6624" y="817796"/>
            <a:ext cx="7704856" cy="5431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1400" b="1" dirty="0"/>
              <a:t>הציון הסופי יורכב מציוני מבחן, תרגול, ופרויקט כדלקמן. ציון סופי מינימלי – 60 נק'.</a:t>
            </a:r>
            <a:endParaRPr lang="en-US" sz="1400" b="1" dirty="0"/>
          </a:p>
          <a:p>
            <a:r>
              <a:rPr lang="he-IL" sz="1400" dirty="0"/>
              <a:t>ציון </a:t>
            </a:r>
            <a:r>
              <a:rPr lang="he-IL" sz="1400" b="1" dirty="0"/>
              <a:t>המבחן</a:t>
            </a:r>
            <a:r>
              <a:rPr lang="he-IL" sz="1400" dirty="0"/>
              <a:t> הינו חובה ומהוה </a:t>
            </a:r>
            <a:r>
              <a:rPr lang="he-IL" sz="1400" b="1" dirty="0"/>
              <a:t>50%</a:t>
            </a:r>
            <a:r>
              <a:rPr lang="he-IL" sz="1400" dirty="0"/>
              <a:t> מהציון הסופי, ציון מינימום – 55 נק'</a:t>
            </a:r>
            <a:endParaRPr lang="en-US" sz="1400" dirty="0"/>
          </a:p>
          <a:p>
            <a:r>
              <a:rPr lang="he-IL" sz="1400" dirty="0"/>
              <a:t>ציון </a:t>
            </a:r>
            <a:r>
              <a:rPr lang="he-IL" sz="1400" b="1" dirty="0"/>
              <a:t>התרגול</a:t>
            </a:r>
            <a:r>
              <a:rPr lang="he-IL" sz="1400" dirty="0"/>
              <a:t> הינו חובה ומהוה </a:t>
            </a:r>
            <a:r>
              <a:rPr lang="he-IL" sz="1400" b="1" dirty="0"/>
              <a:t>10% </a:t>
            </a:r>
            <a:r>
              <a:rPr lang="he-IL" sz="1400" dirty="0"/>
              <a:t>מהציון הסופי, אין ציון מינימום, אך חובה להגיש את כל התרגילים במועדם על מנת לקבל ציון תרגול</a:t>
            </a:r>
          </a:p>
          <a:p>
            <a:pPr lvl="1"/>
            <a:r>
              <a:rPr lang="he-IL" sz="1400" dirty="0">
                <a:solidFill>
                  <a:schemeClr val="tx1"/>
                </a:solidFill>
              </a:rPr>
              <a:t>1% תרגיל מבוא – פתיחת פרויקט ב- </a:t>
            </a:r>
            <a:r>
              <a:rPr lang="en-US" sz="1400" dirty="0">
                <a:solidFill>
                  <a:schemeClr val="tx1"/>
                </a:solidFill>
              </a:rPr>
              <a:t>VS </a:t>
            </a:r>
            <a:r>
              <a:rPr lang="he-IL" sz="1400" dirty="0">
                <a:solidFill>
                  <a:schemeClr val="tx1"/>
                </a:solidFill>
              </a:rPr>
              <a:t> וב- </a:t>
            </a:r>
            <a:r>
              <a:rPr lang="en-US" sz="1400" dirty="0">
                <a:solidFill>
                  <a:schemeClr val="tx1"/>
                </a:solidFill>
              </a:rPr>
              <a:t>GitHub</a:t>
            </a:r>
            <a:r>
              <a:rPr lang="he-IL" sz="1400" dirty="0">
                <a:solidFill>
                  <a:schemeClr val="tx1"/>
                </a:solidFill>
              </a:rPr>
              <a:t> סנכרון הפרויקט בין שני בני הזוג</a:t>
            </a:r>
          </a:p>
          <a:p>
            <a:pPr lvl="1"/>
            <a:r>
              <a:rPr lang="he-IL" sz="1400" dirty="0">
                <a:solidFill>
                  <a:schemeClr val="tx1"/>
                </a:solidFill>
              </a:rPr>
              <a:t>2% לתרגיל 1</a:t>
            </a:r>
          </a:p>
          <a:p>
            <a:pPr lvl="1"/>
            <a:r>
              <a:rPr lang="he-IL" sz="1400" dirty="0">
                <a:solidFill>
                  <a:schemeClr val="tx1"/>
                </a:solidFill>
              </a:rPr>
              <a:t>3% לתרגיל 2</a:t>
            </a:r>
          </a:p>
          <a:p>
            <a:pPr lvl="1"/>
            <a:r>
              <a:rPr lang="he-IL" sz="1400" dirty="0">
                <a:solidFill>
                  <a:schemeClr val="tx1"/>
                </a:solidFill>
              </a:rPr>
              <a:t>1% לתרגיל 3 א</a:t>
            </a:r>
          </a:p>
          <a:p>
            <a:pPr lvl="1"/>
            <a:r>
              <a:rPr lang="he-IL" sz="1400" dirty="0">
                <a:solidFill>
                  <a:schemeClr val="tx1"/>
                </a:solidFill>
              </a:rPr>
              <a:t>3% תרגיל 3 ב</a:t>
            </a:r>
          </a:p>
          <a:p>
            <a:endParaRPr lang="en-US" sz="1400" dirty="0"/>
          </a:p>
          <a:p>
            <a:r>
              <a:rPr lang="he-IL" sz="1400" dirty="0"/>
              <a:t>ציון </a:t>
            </a:r>
            <a:r>
              <a:rPr lang="he-IL" sz="1400" b="1" dirty="0"/>
              <a:t>הפרוייקט</a:t>
            </a:r>
            <a:r>
              <a:rPr lang="he-IL" sz="1400" dirty="0"/>
              <a:t> הינו חובה ומהוה </a:t>
            </a:r>
            <a:r>
              <a:rPr lang="he-IL" sz="1400" b="1" dirty="0"/>
              <a:t>40% </a:t>
            </a:r>
            <a:r>
              <a:rPr lang="he-IL" sz="1400" dirty="0"/>
              <a:t>מהציון הסופי – ציון מינימום – 60 נק'</a:t>
            </a:r>
          </a:p>
          <a:p>
            <a:pPr lvl="1"/>
            <a:r>
              <a:rPr lang="he-IL" sz="1400" b="1" dirty="0"/>
              <a:t>הפרוייקט יוגש ב3 שלבים </a:t>
            </a:r>
          </a:p>
          <a:p>
            <a:pPr lvl="1"/>
            <a:r>
              <a:rPr lang="he-IL" sz="1400" dirty="0"/>
              <a:t>הערכת הפרויקט הסופי תתבצע ע"י מרצה עמית בשני שלבים, ציון הפרויקט הינו מכפלה של הערכת שני השלבים כדלקמן:</a:t>
            </a:r>
          </a:p>
          <a:p>
            <a:pPr lvl="2"/>
            <a:r>
              <a:rPr lang="he-IL" sz="1400" b="1" dirty="0">
                <a:solidFill>
                  <a:schemeClr val="tx1"/>
                </a:solidFill>
              </a:rPr>
              <a:t>הגנה</a:t>
            </a:r>
            <a:r>
              <a:rPr lang="he-IL" sz="1400" dirty="0">
                <a:solidFill>
                  <a:schemeClr val="tx1"/>
                </a:solidFill>
              </a:rPr>
              <a:t>.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he-IL" sz="1400" dirty="0">
                <a:solidFill>
                  <a:schemeClr val="tx1"/>
                </a:solidFill>
              </a:rPr>
              <a:t>הצגה פרונטלית של שני השותפים לזוג יחד – מטרתה להציג את תפקוד הפרויקט ולהראות שליטה בפרויקט ובקוד שלו ע"י שני השותפים לזוג – בין 20 ל- 30 דקות לזוג – הציון ניתן באחוזים. </a:t>
            </a:r>
            <a:r>
              <a:rPr lang="he-IL" sz="1400" b="1" dirty="0">
                <a:solidFill>
                  <a:schemeClr val="tx1"/>
                </a:solidFill>
              </a:rPr>
              <a:t>הגנה על הפרויקט בשיעור האחרון של סמסטר!</a:t>
            </a:r>
          </a:p>
          <a:p>
            <a:pPr lvl="2"/>
            <a:r>
              <a:rPr lang="he-IL" sz="1400" dirty="0">
                <a:solidFill>
                  <a:schemeClr val="tx1"/>
                </a:solidFill>
              </a:rPr>
              <a:t>הערכת עמידת קוד הפרויקט בכל הדרישות – תתבצע ללא השתתפות ישירה של הסטודנטים.</a:t>
            </a:r>
          </a:p>
          <a:p>
            <a:r>
              <a:rPr lang="he-IL" sz="1400" dirty="0"/>
              <a:t>פרויקט מוגש חייב לכלול נתונים מוכנים בכמות סבירה. ציון מקסימלי לעבודה לפי הדרישות בלבד: 85</a:t>
            </a:r>
          </a:p>
          <a:p>
            <a:r>
              <a:rPr lang="he-IL" sz="1400" dirty="0"/>
              <a:t>יש לצרף דו"ח פרויקט מקוצר, שנותן הסבר כללי ומפרט את כל התוספות לבונוס. כדי השליחים ל 100.</a:t>
            </a:r>
          </a:p>
          <a:p>
            <a:pPr lvl="1"/>
            <a:endParaRPr lang="he-IL" sz="1400" b="1" dirty="0"/>
          </a:p>
          <a:p>
            <a:pPr lvl="0"/>
            <a:endParaRPr lang="en-US" sz="1400" dirty="0"/>
          </a:p>
          <a:p>
            <a:endParaRPr lang="he-IL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01867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5368" y="183505"/>
            <a:ext cx="7239000" cy="626328"/>
          </a:xfrm>
        </p:spPr>
        <p:txBody>
          <a:bodyPr/>
          <a:lstStyle/>
          <a:p>
            <a:pPr algn="ctr"/>
            <a:r>
              <a:rPr lang="he-IL" dirty="0"/>
              <a:t>התכנית הראשונה שלי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79024"/>
            <a:ext cx="7239000" cy="4846320"/>
          </a:xfrm>
        </p:spPr>
        <p:txBody>
          <a:bodyPr>
            <a:normAutofit/>
          </a:bodyPr>
          <a:lstStyle/>
          <a:p>
            <a:pPr marL="400050" lvl="1" indent="0" algn="l" rtl="0">
              <a:buNone/>
            </a:pPr>
            <a:r>
              <a:rPr lang="en-US" dirty="0">
                <a:solidFill>
                  <a:schemeClr val="tx1"/>
                </a:solidFill>
              </a:rPr>
              <a:t>namespace ex1 </a:t>
            </a:r>
          </a:p>
          <a:p>
            <a:pPr marL="400050" lvl="1" indent="0" algn="l" rtl="0">
              <a:buNone/>
            </a:pPr>
            <a:r>
              <a:rPr lang="en-US" dirty="0">
                <a:solidFill>
                  <a:schemeClr val="tx1"/>
                </a:solidFill>
              </a:rPr>
              <a:t>{ </a:t>
            </a:r>
          </a:p>
          <a:p>
            <a:pPr marL="400050" lvl="1" indent="0" algn="l" rtl="0">
              <a:buNone/>
            </a:pPr>
            <a:r>
              <a:rPr lang="en-US" dirty="0">
                <a:solidFill>
                  <a:schemeClr val="tx1"/>
                </a:solidFill>
              </a:rPr>
              <a:t>    class Program </a:t>
            </a:r>
          </a:p>
          <a:p>
            <a:pPr marL="400050" lvl="1" indent="0" algn="l" rtl="0">
              <a:buNone/>
            </a:pPr>
            <a:r>
              <a:rPr lang="en-US" dirty="0">
                <a:solidFill>
                  <a:schemeClr val="tx1"/>
                </a:solidFill>
              </a:rPr>
              <a:t>    { </a:t>
            </a:r>
          </a:p>
          <a:p>
            <a:pPr marL="400050" lvl="1" indent="0" algn="l" rtl="0">
              <a:buNone/>
            </a:pPr>
            <a:r>
              <a:rPr lang="en-US" dirty="0">
                <a:solidFill>
                  <a:schemeClr val="tx1"/>
                </a:solidFill>
              </a:rPr>
              <a:t>       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pPr marL="400050" lvl="1" indent="0" algn="l" rtl="0">
              <a:buNone/>
            </a:pPr>
            <a:r>
              <a:rPr lang="en-US" dirty="0">
                <a:solidFill>
                  <a:schemeClr val="tx1"/>
                </a:solidFill>
              </a:rPr>
              <a:t>        { </a:t>
            </a:r>
          </a:p>
          <a:p>
            <a:pPr marL="400050" lvl="1" indent="0" algn="l" rtl="0">
              <a:buNone/>
            </a:pPr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System.Console.WriteLine</a:t>
            </a:r>
            <a:r>
              <a:rPr lang="en-US" dirty="0">
                <a:solidFill>
                  <a:schemeClr val="tx1"/>
                </a:solidFill>
              </a:rPr>
              <a:t>("hello world"); </a:t>
            </a:r>
          </a:p>
          <a:p>
            <a:pPr marL="400050" lvl="1" indent="0" algn="l" rtl="0">
              <a:buNone/>
            </a:pPr>
            <a:r>
              <a:rPr lang="en-US" dirty="0">
                <a:solidFill>
                  <a:schemeClr val="tx1"/>
                </a:solidFill>
              </a:rPr>
              <a:t>        } </a:t>
            </a:r>
          </a:p>
          <a:p>
            <a:pPr marL="400050" lvl="1" indent="0" algn="l" rtl="0">
              <a:buNone/>
            </a:pPr>
            <a:r>
              <a:rPr lang="en-US" dirty="0">
                <a:solidFill>
                  <a:schemeClr val="tx1"/>
                </a:solidFill>
              </a:rPr>
              <a:t>    } </a:t>
            </a:r>
          </a:p>
          <a:p>
            <a:pPr marL="400050" lvl="1" indent="0" algn="l" rtl="0">
              <a:buNone/>
            </a:pPr>
            <a:r>
              <a:rPr lang="en-US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50</a:t>
            </a:fld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899592" y="1772816"/>
            <a:ext cx="6984776" cy="4176464"/>
          </a:xfrm>
          <a:prstGeom prst="rect">
            <a:avLst/>
          </a:prstGeom>
          <a:solidFill>
            <a:schemeClr val="accent4">
              <a:alpha val="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מרחב שמות</a:t>
            </a:r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1051992" y="2564904"/>
            <a:ext cx="6616352" cy="2880320"/>
          </a:xfrm>
          <a:prstGeom prst="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מחלקה</a:t>
            </a:r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1475656" y="3356992"/>
            <a:ext cx="5976664" cy="1656184"/>
          </a:xfrm>
          <a:prstGeom prst="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מתודה </a:t>
            </a:r>
            <a:r>
              <a:rPr lang="he-IL" b="1" dirty="0">
                <a:solidFill>
                  <a:schemeClr val="tx1"/>
                </a:solidFill>
              </a:rPr>
              <a:t>(ראשית)</a:t>
            </a:r>
            <a:endParaRPr lang="he-IL" b="1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endParaRPr lang="he-IL" dirty="0"/>
          </a:p>
        </p:txBody>
      </p:sp>
      <p:sp>
        <p:nvSpPr>
          <p:cNvPr id="9" name="חץ למעלה 8"/>
          <p:cNvSpPr/>
          <p:nvPr/>
        </p:nvSpPr>
        <p:spPr>
          <a:xfrm>
            <a:off x="1403648" y="4656630"/>
            <a:ext cx="1440160" cy="11486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מרחב שמות</a:t>
            </a:r>
          </a:p>
        </p:txBody>
      </p:sp>
      <p:sp>
        <p:nvSpPr>
          <p:cNvPr id="10" name="חץ למעלה 9"/>
          <p:cNvSpPr/>
          <p:nvPr/>
        </p:nvSpPr>
        <p:spPr>
          <a:xfrm>
            <a:off x="2687746" y="4625726"/>
            <a:ext cx="1879082" cy="1148634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מחלקה</a:t>
            </a:r>
          </a:p>
        </p:txBody>
      </p:sp>
      <p:sp>
        <p:nvSpPr>
          <p:cNvPr id="11" name="חץ למעלה 10"/>
          <p:cNvSpPr/>
          <p:nvPr/>
        </p:nvSpPr>
        <p:spPr>
          <a:xfrm>
            <a:off x="4202063" y="4656630"/>
            <a:ext cx="1879082" cy="1148634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מתודה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E86307-4345-4655-A4E1-055649172D48}"/>
              </a:ext>
            </a:extLst>
          </p:cNvPr>
          <p:cNvSpPr txBox="1"/>
          <p:nvPr/>
        </p:nvSpPr>
        <p:spPr>
          <a:xfrm>
            <a:off x="2456123" y="878294"/>
            <a:ext cx="34918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600" dirty="0"/>
              <a:t>כל מחלקה מוגדרת בתוך </a:t>
            </a:r>
            <a:r>
              <a:rPr lang="en-US" sz="1600" dirty="0"/>
              <a:t>namespace</a:t>
            </a:r>
            <a:endParaRPr lang="he-IL" sz="1600" dirty="0"/>
          </a:p>
          <a:p>
            <a:r>
              <a:rPr lang="he-IL" sz="1600" dirty="0"/>
              <a:t>כל קוד ביצועי נכתב בתוך מתודה.</a:t>
            </a:r>
          </a:p>
          <a:p>
            <a:r>
              <a:rPr lang="he-IL" sz="1600" dirty="0"/>
              <a:t>כל מתודה שייכת למחלקה ומוגדרת בה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83089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מרחב השמות הקיים </a:t>
            </a:r>
            <a:r>
              <a:rPr lang="en-US" dirty="0"/>
              <a:t>s</a:t>
            </a:r>
            <a:r>
              <a:rPr lang="en-US" cap="none" dirty="0"/>
              <a:t>ystem</a:t>
            </a:r>
            <a:endParaRPr lang="he-IL" cap="none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מרחב </a:t>
            </a:r>
            <a:r>
              <a:rPr lang="he-IL" b="1" dirty="0"/>
              <a:t>קיים</a:t>
            </a:r>
            <a:r>
              <a:rPr lang="en-US" b="1" dirty="0"/>
              <a:t> </a:t>
            </a:r>
            <a:r>
              <a:rPr lang="he-IL" b="1" dirty="0"/>
              <a:t> כבר</a:t>
            </a:r>
            <a:r>
              <a:rPr lang="he-IL" dirty="0"/>
              <a:t>, המכיל הרבה שירותים שימושיים</a:t>
            </a:r>
          </a:p>
          <a:p>
            <a:endParaRPr lang="he-IL" dirty="0"/>
          </a:p>
          <a:p>
            <a:pPr marL="0" indent="0" algn="l">
              <a:buNone/>
            </a:pPr>
            <a:r>
              <a:rPr lang="en-US" dirty="0"/>
              <a:t>namespace </a:t>
            </a:r>
            <a:r>
              <a:rPr lang="en-US" b="1" dirty="0"/>
              <a:t>System </a:t>
            </a:r>
          </a:p>
          <a:p>
            <a:pPr marL="0" indent="0" algn="l">
              <a:buNone/>
            </a:pPr>
            <a:r>
              <a:rPr lang="en-US" dirty="0"/>
              <a:t>{ </a:t>
            </a:r>
          </a:p>
          <a:p>
            <a:pPr marL="0" indent="0" algn="l">
              <a:buNone/>
            </a:pPr>
            <a:r>
              <a:rPr lang="en-US" dirty="0"/>
              <a:t>    public static class </a:t>
            </a:r>
            <a:r>
              <a:rPr lang="en-US" b="1" dirty="0"/>
              <a:t>Console </a:t>
            </a:r>
          </a:p>
          <a:p>
            <a:pPr marL="0" indent="0" algn="l">
              <a:buNone/>
            </a:pPr>
            <a:r>
              <a:rPr lang="en-US" dirty="0"/>
              <a:t>    { </a:t>
            </a:r>
          </a:p>
          <a:p>
            <a:pPr marL="0" indent="0" algn="l">
              <a:buNone/>
            </a:pPr>
            <a:r>
              <a:rPr lang="en-US" dirty="0"/>
              <a:t>        public static void </a:t>
            </a:r>
            <a:r>
              <a:rPr lang="en-US" b="1" dirty="0" err="1"/>
              <a:t>WriteLine</a:t>
            </a:r>
            <a:r>
              <a:rPr lang="en-US" dirty="0"/>
              <a:t>(string value) </a:t>
            </a:r>
          </a:p>
          <a:p>
            <a:pPr marL="0" indent="0" algn="l">
              <a:buNone/>
            </a:pPr>
            <a:r>
              <a:rPr lang="en-US" dirty="0"/>
              <a:t>        { </a:t>
            </a:r>
          </a:p>
          <a:p>
            <a:pPr marL="0" indent="0" algn="l">
              <a:buNone/>
            </a:pPr>
            <a:r>
              <a:rPr lang="en-US" dirty="0"/>
              <a:t>            // ... </a:t>
            </a:r>
          </a:p>
          <a:p>
            <a:pPr marL="0" indent="0" algn="l">
              <a:buNone/>
            </a:pPr>
            <a:r>
              <a:rPr lang="en-US" dirty="0"/>
              <a:t>        } </a:t>
            </a:r>
          </a:p>
          <a:p>
            <a:pPr marL="0" indent="0" algn="l">
              <a:buNone/>
            </a:pPr>
            <a:r>
              <a:rPr lang="en-US" dirty="0"/>
              <a:t>    } </a:t>
            </a:r>
          </a:p>
          <a:p>
            <a:pPr marL="0" indent="0" algn="l">
              <a:buNone/>
            </a:pPr>
            <a:r>
              <a:rPr lang="en-US" dirty="0"/>
              <a:t>} 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51</a:t>
            </a:fld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768524" y="2996952"/>
            <a:ext cx="6616352" cy="2880320"/>
          </a:xfrm>
          <a:prstGeom prst="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מחלקה</a:t>
            </a:r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1187624" y="3479256"/>
            <a:ext cx="5976664" cy="1872208"/>
          </a:xfrm>
          <a:prstGeom prst="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מתודה</a:t>
            </a:r>
          </a:p>
          <a:p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400100" y="2060848"/>
            <a:ext cx="6984776" cy="4176464"/>
          </a:xfrm>
          <a:prstGeom prst="rect">
            <a:avLst/>
          </a:prstGeom>
          <a:solidFill>
            <a:schemeClr val="accent4">
              <a:alpha val="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מרחב שמות</a:t>
            </a:r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553315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18160" y="402264"/>
            <a:ext cx="7239000" cy="698336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סוגי טיפוסים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160" y="1268760"/>
            <a:ext cx="7239000" cy="48463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namespace</a:t>
            </a:r>
            <a:r>
              <a:rPr lang="he-IL" dirty="0"/>
              <a:t> - מרחב שמות:</a:t>
            </a:r>
          </a:p>
          <a:p>
            <a:pPr lvl="1"/>
            <a:r>
              <a:rPr lang="he-IL" dirty="0"/>
              <a:t>"טיפוס" המהווה מעין עטיפה של מחלקות לקבוצה אחת.</a:t>
            </a:r>
          </a:p>
          <a:p>
            <a:pPr lvl="1"/>
            <a:r>
              <a:rPr lang="he-IL" dirty="0"/>
              <a:t>המטרה: לאגד מחלקות שקשורות רעיונית, וכן למנוע התנגשויות. אם יש לנו 2 מחלקות באותו שם אשר כל אחת מהן מוגדרת ב </a:t>
            </a:r>
            <a:r>
              <a:rPr lang="en-US" dirty="0"/>
              <a:t>namespace</a:t>
            </a:r>
            <a:r>
              <a:rPr lang="he-IL" dirty="0"/>
              <a:t> אחר, זה תקין. </a:t>
            </a:r>
          </a:p>
          <a:p>
            <a:pPr lvl="1"/>
            <a:r>
              <a:rPr lang="he-IL" dirty="0"/>
              <a:t>בדרך כלל </a:t>
            </a:r>
            <a:r>
              <a:rPr lang="en-US" dirty="0"/>
              <a:t>namespace</a:t>
            </a:r>
            <a:r>
              <a:rPr lang="he-IL" dirty="0"/>
              <a:t> יכלל בתוכו פרוייקט אחד, על כל חלקיו.</a:t>
            </a:r>
            <a:endParaRPr lang="en-US" dirty="0"/>
          </a:p>
          <a:p>
            <a:r>
              <a:rPr lang="en-US" dirty="0"/>
              <a:t>class</a:t>
            </a:r>
            <a:r>
              <a:rPr lang="he-IL" dirty="0"/>
              <a:t> - מחלקה</a:t>
            </a:r>
            <a:endParaRPr lang="en-US" dirty="0"/>
          </a:p>
          <a:p>
            <a:r>
              <a:rPr lang="en-US" dirty="0"/>
              <a:t>struct</a:t>
            </a:r>
            <a:r>
              <a:rPr lang="he-IL" dirty="0"/>
              <a:t> - מבנה</a:t>
            </a:r>
            <a:endParaRPr lang="en-US" dirty="0"/>
          </a:p>
          <a:p>
            <a:r>
              <a:rPr lang="en-US" dirty="0"/>
              <a:t>Interface</a:t>
            </a:r>
            <a:r>
              <a:rPr lang="he-IL" dirty="0"/>
              <a:t> - ממשק</a:t>
            </a:r>
            <a:endParaRPr lang="en-US" dirty="0"/>
          </a:p>
          <a:p>
            <a:r>
              <a:rPr lang="en-US" dirty="0" err="1"/>
              <a:t>Enum</a:t>
            </a:r>
            <a:r>
              <a:rPr lang="he-IL" dirty="0"/>
              <a:t> – טיפוס מניה</a:t>
            </a:r>
            <a:endParaRPr lang="en-US" dirty="0"/>
          </a:p>
          <a:p>
            <a:r>
              <a:rPr lang="en-US" dirty="0"/>
              <a:t>Delegate</a:t>
            </a:r>
            <a:r>
              <a:rPr lang="he-IL" dirty="0"/>
              <a:t>- נציג, "מיופה כח", מצביע למתודה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52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51647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18160" y="188640"/>
            <a:ext cx="7239000" cy="623928"/>
          </a:xfrm>
        </p:spPr>
        <p:txBody>
          <a:bodyPr/>
          <a:lstStyle/>
          <a:p>
            <a:pPr algn="ctr"/>
            <a:r>
              <a:rPr lang="he-IL" dirty="0"/>
              <a:t>מבני כללי של תוכנית בשפת #</a:t>
            </a:r>
            <a:r>
              <a:rPr lang="en-US" dirty="0"/>
              <a:t>C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11560" y="831612"/>
            <a:ext cx="7239000" cy="5724636"/>
          </a:xfrm>
        </p:spPr>
        <p:txBody>
          <a:bodyPr>
            <a:noAutofit/>
          </a:bodyPr>
          <a:lstStyle/>
          <a:p>
            <a:r>
              <a:rPr lang="en-US" sz="1600" dirty="0"/>
              <a:t>Solution</a:t>
            </a:r>
            <a:r>
              <a:rPr lang="he-IL" sz="1600" dirty="0"/>
              <a:t> </a:t>
            </a:r>
            <a:r>
              <a:rPr lang="en-US" sz="1600" dirty="0"/>
              <a:t>–</a:t>
            </a:r>
            <a:r>
              <a:rPr lang="he-IL" sz="1600" dirty="0"/>
              <a:t> פתרון - מסגרת של תוכנית גדולה </a:t>
            </a:r>
            <a:r>
              <a:rPr lang="en-US" sz="1600" dirty="0"/>
              <a:t>–</a:t>
            </a:r>
            <a:r>
              <a:rPr lang="he-IL" sz="1600" dirty="0"/>
              <a:t> מערכת.</a:t>
            </a:r>
            <a:endParaRPr lang="en-US" sz="1600" dirty="0"/>
          </a:p>
          <a:p>
            <a:r>
              <a:rPr lang="en-US" sz="1600" dirty="0"/>
              <a:t>Project</a:t>
            </a:r>
            <a:r>
              <a:rPr lang="he-IL" sz="1600" dirty="0"/>
              <a:t> – פרוייקט - חלק מהמערכת/מהפתרון. בד"כ יהיה מזוהה עם </a:t>
            </a:r>
            <a:r>
              <a:rPr lang="en-US" sz="1600" dirty="0"/>
              <a:t>namespace</a:t>
            </a:r>
            <a:r>
              <a:rPr lang="he-IL" sz="1600" dirty="0"/>
              <a:t> וימצא בתוך אסמבליי נפרד.</a:t>
            </a:r>
          </a:p>
          <a:p>
            <a:r>
              <a:rPr lang="he-IL" sz="1600" dirty="0"/>
              <a:t>קובץ עם מחלקות יהיה עם סיומת </a:t>
            </a:r>
            <a:r>
              <a:rPr lang="en-US" sz="1600" dirty="0"/>
              <a:t>*.cs</a:t>
            </a:r>
            <a:endParaRPr lang="he-IL" sz="1600" dirty="0"/>
          </a:p>
          <a:p>
            <a:pPr lvl="1">
              <a:buClr>
                <a:schemeClr val="tx1"/>
              </a:buClr>
            </a:pPr>
            <a:r>
              <a:rPr lang="he-IL" sz="1600" kern="0" dirty="0">
                <a:latin typeface="Arial" pitchFamily="34" charset="0"/>
              </a:rPr>
              <a:t>מכיל מחלקה אחת או יותר</a:t>
            </a:r>
          </a:p>
          <a:p>
            <a:pPr lvl="1">
              <a:buClr>
                <a:schemeClr val="tx1"/>
              </a:buClr>
            </a:pPr>
            <a:r>
              <a:rPr lang="he-IL" sz="1600" b="1" kern="0" dirty="0">
                <a:solidFill>
                  <a:srgbClr val="FFCC00"/>
                </a:solidFill>
                <a:latin typeface="Arial" pitchFamily="34" charset="0"/>
              </a:rPr>
              <a:t>בד"כ </a:t>
            </a:r>
            <a:r>
              <a:rPr lang="he-IL" sz="1600" kern="0" dirty="0">
                <a:latin typeface="Arial" pitchFamily="34" charset="0"/>
              </a:rPr>
              <a:t>רק מחלקה אחת בקובץ</a:t>
            </a:r>
          </a:p>
          <a:p>
            <a:r>
              <a:rPr lang="he-IL" sz="1600" dirty="0"/>
              <a:t>סדר הגדרת המחלקות אינו חשוב (בשונה מ-</a:t>
            </a:r>
            <a:r>
              <a:rPr lang="en-US" sz="1600" dirty="0"/>
              <a:t>C++</a:t>
            </a:r>
            <a:r>
              <a:rPr lang="he-IL" sz="1600" dirty="0"/>
              <a:t>)</a:t>
            </a:r>
          </a:p>
          <a:p>
            <a:r>
              <a:rPr lang="he-IL" sz="1600" dirty="0"/>
              <a:t>כל מחלקה מוגדרת בתוך </a:t>
            </a:r>
            <a:r>
              <a:rPr lang="en-US" sz="1600" dirty="0"/>
              <a:t>namespace</a:t>
            </a:r>
            <a:endParaRPr lang="he-IL" sz="1600" dirty="0"/>
          </a:p>
          <a:p>
            <a:r>
              <a:rPr lang="he-IL" sz="1600" dirty="0"/>
              <a:t>כל קוד ביצועי נכתב בתוך מתודה.</a:t>
            </a:r>
          </a:p>
          <a:p>
            <a:r>
              <a:rPr lang="he-IL" sz="1600" b="1" dirty="0"/>
              <a:t>כל מתודה שייכת למחלקה ומוגדרת בה! בשונה מ ++</a:t>
            </a:r>
            <a:r>
              <a:rPr lang="en-US" sz="1600" b="1" dirty="0"/>
              <a:t>C</a:t>
            </a:r>
            <a:endParaRPr lang="he-IL" sz="1600" b="1" dirty="0"/>
          </a:p>
          <a:p>
            <a:r>
              <a:rPr lang="he-IL" sz="1600" b="1" dirty="0"/>
              <a:t>אין מתודות גלובאליות ואין משתנים גלובאליים (בשונה מ ++ </a:t>
            </a:r>
            <a:r>
              <a:rPr lang="en-US" sz="1600" b="1" dirty="0"/>
              <a:t>C</a:t>
            </a:r>
            <a:r>
              <a:rPr lang="he-IL" sz="1600" b="1" dirty="0"/>
              <a:t>)</a:t>
            </a:r>
          </a:p>
          <a:p>
            <a:r>
              <a:rPr lang="he-IL" sz="1600" dirty="0"/>
              <a:t>חייבת להיות תוכנית ראשית בשם </a:t>
            </a:r>
            <a:r>
              <a:rPr lang="en-US" sz="1600" b="1" dirty="0"/>
              <a:t>main</a:t>
            </a:r>
            <a:r>
              <a:rPr lang="he-IL" sz="1600" dirty="0"/>
              <a:t> , כלומר מתודה של מחלקה, שהיא תהיה </a:t>
            </a:r>
            <a:r>
              <a:rPr lang="he-IL" sz="1600" b="1" dirty="0"/>
              <a:t>נקודת ההתחלה</a:t>
            </a:r>
            <a:r>
              <a:rPr lang="he-IL" sz="1600" dirty="0"/>
              <a:t> של הרצת הפרוייקט כולו.</a:t>
            </a:r>
          </a:p>
          <a:p>
            <a:r>
              <a:rPr lang="he-IL" sz="1600" dirty="0"/>
              <a:t>מכיוון שבתחילת התוכנית עדיין אין לנו עצמים אזי לא נוכל להריץ את </a:t>
            </a:r>
            <a:r>
              <a:rPr lang="en-US" sz="1600" dirty="0"/>
              <a:t>main</a:t>
            </a:r>
            <a:r>
              <a:rPr lang="he-IL" sz="1600" dirty="0"/>
              <a:t> כמתודה של עצם קיים ולכן הפתרון יהיה:</a:t>
            </a:r>
          </a:p>
          <a:p>
            <a:pPr lvl="1"/>
            <a:r>
              <a:rPr lang="en-US" sz="1600" b="1" dirty="0"/>
              <a:t> </a:t>
            </a:r>
            <a:r>
              <a:rPr lang="en-US" sz="1600" b="1" dirty="0">
                <a:solidFill>
                  <a:schemeClr val="tx1"/>
                </a:solidFill>
              </a:rPr>
              <a:t>Main</a:t>
            </a:r>
            <a:r>
              <a:rPr lang="he-IL" sz="1600" b="1" dirty="0">
                <a:solidFill>
                  <a:schemeClr val="tx1"/>
                </a:solidFill>
              </a:rPr>
              <a:t>תוגדר כמתודה סטטית.</a:t>
            </a:r>
          </a:p>
          <a:p>
            <a:pPr lvl="1"/>
            <a:r>
              <a:rPr lang="he-IL" sz="1600" dirty="0">
                <a:solidFill>
                  <a:schemeClr val="tx1"/>
                </a:solidFill>
              </a:rPr>
              <a:t>למתודות סטטיות נוצר מקום בזיכרון עוד לפני יצירת עצם מהמחלקה.</a:t>
            </a:r>
          </a:p>
          <a:p>
            <a:pPr lvl="1"/>
            <a:r>
              <a:rPr lang="he-IL" sz="1600" dirty="0">
                <a:solidFill>
                  <a:schemeClr val="tx1"/>
                </a:solidFill>
              </a:rPr>
              <a:t>קריאה למתודה סטטית נעשית בשמה המלא כלומר, בצמוד לשם המחלקה שבה היא מוגדרת. </a:t>
            </a:r>
            <a:r>
              <a:rPr lang="en-US" sz="1600" dirty="0" err="1">
                <a:solidFill>
                  <a:schemeClr val="tx1"/>
                </a:solidFill>
              </a:rPr>
              <a:t>Program.Main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53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93591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464696" y="261778"/>
            <a:ext cx="7239000" cy="842352"/>
          </a:xfrm>
        </p:spPr>
        <p:txBody>
          <a:bodyPr/>
          <a:lstStyle/>
          <a:p>
            <a:pPr algn="ctr"/>
            <a:r>
              <a:rPr lang="he-IL" dirty="0"/>
              <a:t>לעבודה ולמלאכה</a:t>
            </a:r>
          </a:p>
        </p:txBody>
      </p:sp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>
          <a:xfrm>
            <a:off x="307974" y="1268760"/>
            <a:ext cx="7395721" cy="4846320"/>
          </a:xfrm>
        </p:spPr>
        <p:txBody>
          <a:bodyPr>
            <a:normAutofit/>
          </a:bodyPr>
          <a:lstStyle/>
          <a:p>
            <a:r>
              <a:rPr lang="he-IL" sz="2800" kern="0" dirty="0">
                <a:latin typeface="Arial" pitchFamily="34" charset="0"/>
              </a:rPr>
              <a:t>זה הזמן להדגים בעזרת  </a:t>
            </a:r>
            <a:r>
              <a:rPr lang="en-US" sz="2800" kern="0" dirty="0">
                <a:latin typeface="Arial" pitchFamily="34" charset="0"/>
              </a:rPr>
              <a:t>Visual Studio</a:t>
            </a:r>
            <a:r>
              <a:rPr lang="he-IL" sz="2800" kern="0" dirty="0">
                <a:latin typeface="Arial" pitchFamily="34" charset="0"/>
              </a:rPr>
              <a:t>:</a:t>
            </a:r>
          </a:p>
          <a:p>
            <a:pPr lvl="1"/>
            <a:r>
              <a:rPr lang="he-IL" sz="2500" kern="0" dirty="0">
                <a:latin typeface="Arial" pitchFamily="34" charset="0"/>
              </a:rPr>
              <a:t>נפתח </a:t>
            </a:r>
            <a:r>
              <a:rPr lang="en-US" sz="2500" kern="0" dirty="0">
                <a:latin typeface="Arial" pitchFamily="34" charset="0"/>
              </a:rPr>
              <a:t>Solution</a:t>
            </a:r>
            <a:r>
              <a:rPr lang="he-IL" sz="2500" kern="0" dirty="0">
                <a:latin typeface="Arial" pitchFamily="34" charset="0"/>
              </a:rPr>
              <a:t> – "פתרון". </a:t>
            </a:r>
            <a:endParaRPr lang="en-US" sz="2500" kern="0" dirty="0">
              <a:latin typeface="Arial" pitchFamily="34" charset="0"/>
            </a:endParaRPr>
          </a:p>
          <a:p>
            <a:pPr lvl="1"/>
            <a:r>
              <a:rPr lang="he-IL" sz="2500" kern="0" dirty="0">
                <a:latin typeface="Arial" pitchFamily="34" charset="0"/>
              </a:rPr>
              <a:t>בתוכו יהיה </a:t>
            </a:r>
            <a:r>
              <a:rPr lang="en-US" sz="2500" kern="0" dirty="0">
                <a:latin typeface="Arial" pitchFamily="34" charset="0"/>
              </a:rPr>
              <a:t>namespace</a:t>
            </a:r>
            <a:r>
              <a:rPr lang="he-IL" sz="2500" kern="0" dirty="0">
                <a:latin typeface="Arial" pitchFamily="34" charset="0"/>
              </a:rPr>
              <a:t> (פרוייקט) ואולי יותר מאחד. כשנקמפל את הפרוייקט יווצר קובץ האסמבלי </a:t>
            </a:r>
            <a:r>
              <a:rPr lang="en-US" sz="2500" kern="0" dirty="0">
                <a:latin typeface="Arial" pitchFamily="34" charset="0"/>
              </a:rPr>
              <a:t>(IL)</a:t>
            </a:r>
            <a:r>
              <a:rPr lang="he-IL" sz="2500" kern="0" dirty="0">
                <a:latin typeface="Arial" pitchFamily="34" charset="0"/>
              </a:rPr>
              <a:t> עם סיומת </a:t>
            </a:r>
            <a:r>
              <a:rPr lang="en-US" sz="2500" kern="0" dirty="0">
                <a:latin typeface="Arial" pitchFamily="34" charset="0"/>
              </a:rPr>
              <a:t>exe</a:t>
            </a:r>
            <a:r>
              <a:rPr lang="he-IL" sz="2500" kern="0" dirty="0">
                <a:latin typeface="Arial" pitchFamily="34" charset="0"/>
              </a:rPr>
              <a:t>.</a:t>
            </a:r>
            <a:r>
              <a:rPr lang="en-US" sz="2500" kern="0" dirty="0">
                <a:latin typeface="Arial" pitchFamily="34" charset="0"/>
              </a:rPr>
              <a:t> </a:t>
            </a:r>
            <a:endParaRPr lang="he-IL" sz="2500" kern="0" dirty="0">
              <a:latin typeface="Arial" pitchFamily="34" charset="0"/>
            </a:endParaRPr>
          </a:p>
          <a:p>
            <a:pPr lvl="1"/>
            <a:r>
              <a:rPr lang="he-IL" sz="2500" kern="0" dirty="0">
                <a:latin typeface="Arial" pitchFamily="34" charset="0"/>
              </a:rPr>
              <a:t>מרחב השמות יכול להתפרש על פני כמה קבצים (מחלקות). בכל אחד מהם נצהיר על מרחב השמות בכותרת.</a:t>
            </a:r>
          </a:p>
          <a:p>
            <a:pPr lvl="1"/>
            <a:r>
              <a:rPr lang="he-IL" sz="2500" kern="0" dirty="0">
                <a:latin typeface="Arial" pitchFamily="34" charset="0"/>
              </a:rPr>
              <a:t>קובץ עם סיומת </a:t>
            </a:r>
            <a:r>
              <a:rPr lang="en-US" sz="2500" kern="0" dirty="0" err="1">
                <a:latin typeface="Arial" pitchFamily="34" charset="0"/>
              </a:rPr>
              <a:t>cs</a:t>
            </a:r>
            <a:r>
              <a:rPr lang="he-IL" sz="2500" kern="0" dirty="0">
                <a:latin typeface="Arial" pitchFamily="34" charset="0"/>
              </a:rPr>
              <a:t> מכיל מחלקות </a:t>
            </a:r>
          </a:p>
          <a:p>
            <a:pPr lvl="1"/>
            <a:r>
              <a:rPr lang="he-IL" sz="2500" kern="0" dirty="0">
                <a:latin typeface="Arial" pitchFamily="34" charset="0"/>
              </a:rPr>
              <a:t>מקובל, רק מחלקה יחידה בקובץ</a:t>
            </a:r>
          </a:p>
          <a:p>
            <a:pPr lvl="1"/>
            <a:r>
              <a:rPr lang="he-IL" sz="2500" kern="0" dirty="0">
                <a:latin typeface="Arial" pitchFamily="34" charset="0"/>
              </a:rPr>
              <a:t>סדר המחלקות אינו חשוב</a:t>
            </a:r>
          </a:p>
          <a:p>
            <a:pPr lvl="1"/>
            <a:endParaRPr lang="he-IL" sz="2500" kern="0" dirty="0">
              <a:latin typeface="Arial" pitchFamily="34" charset="0"/>
            </a:endParaRPr>
          </a:p>
          <a:p>
            <a:pPr lvl="1"/>
            <a:endParaRPr lang="he-IL" sz="2500" kern="0" dirty="0">
              <a:latin typeface="Arial" pitchFamily="34" charset="0"/>
            </a:endParaRP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54</a:t>
            </a:fld>
            <a:endParaRPr lang="he-IL"/>
          </a:p>
        </p:txBody>
      </p:sp>
      <p:sp>
        <p:nvSpPr>
          <p:cNvPr id="3" name="AutoShape 2" descr="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597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/>
          <p:nvPr/>
        </p:nvPicPr>
        <p:blipFill rotWithShape="1">
          <a:blip r:embed="rId2"/>
          <a:srcRect b="7115"/>
          <a:stretch/>
        </p:blipFill>
        <p:spPr>
          <a:xfrm>
            <a:off x="493082" y="1656216"/>
            <a:ext cx="7192988" cy="479712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47070" y="497253"/>
            <a:ext cx="7239000" cy="648640"/>
          </a:xfrm>
        </p:spPr>
        <p:txBody>
          <a:bodyPr/>
          <a:lstStyle/>
          <a:p>
            <a:pPr algn="ctr"/>
            <a:r>
              <a:rPr lang="he-IL" dirty="0"/>
              <a:t>וכך זה נראה ב </a:t>
            </a:r>
            <a:r>
              <a:rPr lang="en-US" dirty="0"/>
              <a:t>VS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55</a:t>
            </a:fld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1" t="46822" r="30556" b="36017"/>
          <a:stretch/>
        </p:blipFill>
        <p:spPr bwMode="auto">
          <a:xfrm>
            <a:off x="395536" y="4536537"/>
            <a:ext cx="5807110" cy="112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4" t="63083" r="32371" b="18458"/>
          <a:stretch/>
        </p:blipFill>
        <p:spPr bwMode="auto">
          <a:xfrm>
            <a:off x="323528" y="5489848"/>
            <a:ext cx="6061585" cy="110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מחבר חץ ישר 12"/>
          <p:cNvCxnSpPr/>
          <p:nvPr/>
        </p:nvCxnSpPr>
        <p:spPr>
          <a:xfrm flipH="1">
            <a:off x="1403648" y="3284984"/>
            <a:ext cx="4248472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/>
          <p:nvPr/>
        </p:nvCxnSpPr>
        <p:spPr>
          <a:xfrm flipH="1">
            <a:off x="2555776" y="4221088"/>
            <a:ext cx="3096344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/>
          <p:nvPr/>
        </p:nvCxnSpPr>
        <p:spPr>
          <a:xfrm flipH="1">
            <a:off x="3701805" y="4392521"/>
            <a:ext cx="1950315" cy="1484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/>
          <p:cNvCxnSpPr/>
          <p:nvPr/>
        </p:nvCxnSpPr>
        <p:spPr>
          <a:xfrm flipH="1">
            <a:off x="2195736" y="3933056"/>
            <a:ext cx="3312368" cy="104830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/>
          <p:cNvCxnSpPr/>
          <p:nvPr/>
        </p:nvCxnSpPr>
        <p:spPr>
          <a:xfrm flipH="1">
            <a:off x="1043608" y="4054776"/>
            <a:ext cx="4464496" cy="92474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חץ מעוקל שמאלה 1029"/>
          <p:cNvSpPr/>
          <p:nvPr/>
        </p:nvSpPr>
        <p:spPr>
          <a:xfrm>
            <a:off x="6202646" y="3140968"/>
            <a:ext cx="313570" cy="2902632"/>
          </a:xfrm>
          <a:prstGeom prst="curvedLeftArrow">
            <a:avLst/>
          </a:prstGeom>
          <a:solidFill>
            <a:schemeClr val="accent1">
              <a:alpha val="39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5865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45965"/>
            <a:ext cx="7848872" cy="529441"/>
          </a:xfrm>
        </p:spPr>
        <p:txBody>
          <a:bodyPr>
            <a:noAutofit/>
          </a:bodyPr>
          <a:lstStyle/>
          <a:p>
            <a:pPr algn="ctr"/>
            <a:r>
              <a:rPr lang="he-IL" sz="3200" dirty="0"/>
              <a:t>המחלקה הקיימת </a:t>
            </a:r>
            <a:r>
              <a:rPr lang="en-US" sz="3200" cap="none" dirty="0"/>
              <a:t>Console</a:t>
            </a:r>
            <a:r>
              <a:rPr lang="he-IL" sz="3200" cap="none" dirty="0"/>
              <a:t> – קלט/פלט למסך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75862"/>
            <a:ext cx="7992887" cy="1949082"/>
          </a:xfrm>
        </p:spPr>
        <p:txBody>
          <a:bodyPr>
            <a:noAutofit/>
          </a:bodyPr>
          <a:lstStyle/>
          <a:p>
            <a:r>
              <a:rPr lang="he-IL" sz="2000" dirty="0"/>
              <a:t>מוגדרת במרחב השמות </a:t>
            </a:r>
            <a:r>
              <a:rPr lang="en-US" sz="2000" dirty="0"/>
              <a:t> </a:t>
            </a:r>
            <a:r>
              <a:rPr lang="en-US" sz="2000" b="1" dirty="0"/>
              <a:t>System</a:t>
            </a:r>
            <a:r>
              <a:rPr lang="he-IL" sz="2000" dirty="0"/>
              <a:t>לצורך עבודה עם קלט ופלט למסך</a:t>
            </a:r>
          </a:p>
          <a:p>
            <a:r>
              <a:rPr lang="he-IL" sz="2000" dirty="0"/>
              <a:t>מכילה (בין השאר) דברים שקשורים ל"חלון השחור": צבע הרקע, צבע הפונט, צליל, כתיבה וקריאה מהחלון ועוד...</a:t>
            </a:r>
          </a:p>
          <a:p>
            <a:r>
              <a:rPr lang="he-IL" sz="2000" dirty="0"/>
              <a:t>מתודות המחלקה סטטיות ולכן אין צורך ליצור עצם מהמחלקה על מנת להשתמש בהן.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56</a:t>
            </a:fld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539553" y="2790499"/>
            <a:ext cx="705678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400" b="1" dirty="0">
                <a:solidFill>
                  <a:schemeClr val="tx1"/>
                </a:solidFill>
              </a:rPr>
              <a:t>using</a:t>
            </a:r>
            <a:r>
              <a:rPr lang="en-US" sz="1400" dirty="0">
                <a:solidFill>
                  <a:schemeClr val="tx1"/>
                </a:solidFill>
              </a:rPr>
              <a:t> System;</a:t>
            </a:r>
            <a:endParaRPr lang="he-IL" sz="1400" dirty="0">
              <a:solidFill>
                <a:schemeClr val="tx1"/>
              </a:solidFill>
            </a:endParaRPr>
          </a:p>
          <a:p>
            <a:pPr algn="l" rtl="0"/>
            <a:endParaRPr lang="he-IL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Ex0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Console.Beep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"!!!!!!!!!!"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Console.SetWindowSize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(20, 20);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"FFFFFFFF"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Console.BackgroundColor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ConsoleColor.Cyan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Console.ForegroundColor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ConsoleColor.DarkGreen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3FE1F72-D4F8-4978-B9CC-DA6B2DCF995C}"/>
              </a:ext>
            </a:extLst>
          </p:cNvPr>
          <p:cNvSpPr/>
          <p:nvPr/>
        </p:nvSpPr>
        <p:spPr>
          <a:xfrm>
            <a:off x="5292080" y="3114978"/>
            <a:ext cx="3600400" cy="1080120"/>
          </a:xfrm>
          <a:prstGeom prst="wedgeRoundRectCallout">
            <a:avLst>
              <a:gd name="adj1" fmla="val -41037"/>
              <a:gd name="adj2" fmla="val 10849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e-IL" sz="1600" dirty="0"/>
              <a:t>מדוע אנו לא קוראים למתודות בשמן המלא</a:t>
            </a:r>
            <a:r>
              <a:rPr lang="en-US" sz="1600" dirty="0"/>
              <a:t> </a:t>
            </a:r>
            <a:r>
              <a:rPr lang="en-US" sz="1600" dirty="0" err="1"/>
              <a:t>System.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he-IL" sz="1600" dirty="0"/>
              <a:t> ?</a:t>
            </a:r>
          </a:p>
          <a:p>
            <a:endParaRPr lang="he-IL" sz="1600" dirty="0"/>
          </a:p>
          <a:p>
            <a:r>
              <a:rPr lang="he-IL" sz="1600" dirty="0"/>
              <a:t>הסבר מיד..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85278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437394"/>
            <a:ext cx="7239000" cy="698336"/>
          </a:xfrm>
        </p:spPr>
        <p:txBody>
          <a:bodyPr/>
          <a:lstStyle/>
          <a:p>
            <a:pPr algn="ctr"/>
            <a:r>
              <a:rPr lang="he-IL" dirty="0"/>
              <a:t>המילה השמורה </a:t>
            </a:r>
            <a:r>
              <a:rPr lang="en-US" dirty="0"/>
              <a:t>Using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91108" y="1340768"/>
            <a:ext cx="7665268" cy="3743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1800" dirty="0"/>
              <a:t>כדי שנוכל להשתמש במחלקה שכבר</a:t>
            </a:r>
            <a:r>
              <a:rPr lang="en-US" sz="1800" dirty="0"/>
              <a:t> </a:t>
            </a:r>
            <a:r>
              <a:rPr lang="he-IL" sz="1800" dirty="0"/>
              <a:t>קיימת </a:t>
            </a:r>
            <a:r>
              <a:rPr lang="he-IL" sz="1800" b="1" dirty="0"/>
              <a:t>מבלי לקרוא לה בשמה </a:t>
            </a:r>
            <a:r>
              <a:rPr lang="he-IL" sz="1800" dirty="0"/>
              <a:t>המלא אזי נכתוב בראש הקובץ קישור למרחב השמות שבו המחלקה מוגדרת.</a:t>
            </a:r>
          </a:p>
          <a:p>
            <a:pPr marL="0" indent="0">
              <a:buNone/>
            </a:pPr>
            <a:r>
              <a:rPr lang="he-IL" sz="1800" b="1" dirty="0"/>
              <a:t>לדוגמא:</a:t>
            </a:r>
            <a:endParaRPr lang="en-US" sz="1800" b="1" dirty="0"/>
          </a:p>
          <a:p>
            <a:pPr marL="0" indent="0">
              <a:buNone/>
            </a:pPr>
            <a:r>
              <a:rPr lang="he-IL" sz="1800" dirty="0"/>
              <a:t>במקרה של המחלקה </a:t>
            </a:r>
            <a:r>
              <a:rPr lang="en-US" sz="1800" dirty="0"/>
              <a:t>Console</a:t>
            </a:r>
            <a:r>
              <a:rPr lang="he-IL" sz="1800" dirty="0"/>
              <a:t> המרחב הוא </a:t>
            </a:r>
            <a:r>
              <a:rPr lang="en-US" sz="1800" dirty="0"/>
              <a:t>System</a:t>
            </a:r>
            <a:r>
              <a:rPr lang="he-IL" sz="1800" dirty="0"/>
              <a:t>. אז נכתוב בראש הקובץ כך:</a:t>
            </a:r>
          </a:p>
          <a:p>
            <a:pPr marL="292608" lvl="1" indent="0" algn="l">
              <a:buNone/>
            </a:pPr>
            <a:r>
              <a:rPr lang="en-US" sz="1800" b="1" dirty="0">
                <a:solidFill>
                  <a:schemeClr val="tx1"/>
                </a:solidFill>
              </a:rPr>
              <a:t>using</a:t>
            </a:r>
            <a:r>
              <a:rPr lang="en-US" sz="1800" dirty="0">
                <a:solidFill>
                  <a:schemeClr val="tx1"/>
                </a:solidFill>
              </a:rPr>
              <a:t> System;</a:t>
            </a:r>
          </a:p>
          <a:p>
            <a:pPr marL="292608" lvl="1" indent="0" algn="l">
              <a:buNone/>
            </a:pPr>
            <a:endParaRPr lang="he-IL" sz="18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he-IL" sz="1800" dirty="0"/>
              <a:t>כעת נוכל להשתמש במתודות של המחלקה</a:t>
            </a:r>
            <a:r>
              <a:rPr lang="en-US" sz="1800" dirty="0"/>
              <a:t>Console </a:t>
            </a:r>
            <a:r>
              <a:rPr lang="he-IL" sz="1800" dirty="0"/>
              <a:t> כגון </a:t>
            </a:r>
            <a:r>
              <a:rPr lang="en-US" sz="1800" dirty="0"/>
              <a:t>WriteLine()</a:t>
            </a:r>
            <a:r>
              <a:rPr lang="he-IL" sz="1800" dirty="0"/>
              <a:t> :</a:t>
            </a:r>
          </a:p>
          <a:p>
            <a:pPr marL="292608" lvl="1" indent="0" algn="ctr">
              <a:buNone/>
            </a:pPr>
            <a:r>
              <a:rPr lang="en-US" sz="1800" dirty="0" err="1">
                <a:solidFill>
                  <a:schemeClr val="tx1"/>
                </a:solidFill>
              </a:rPr>
              <a:t>Console.WriteLine</a:t>
            </a:r>
            <a:r>
              <a:rPr lang="en-US" sz="1800" dirty="0">
                <a:solidFill>
                  <a:schemeClr val="tx1"/>
                </a:solidFill>
              </a:rPr>
              <a:t> (…)</a:t>
            </a:r>
            <a:endParaRPr lang="he-IL" sz="18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he-IL" sz="1800" dirty="0">
                <a:solidFill>
                  <a:schemeClr val="tx1"/>
                </a:solidFill>
              </a:rPr>
              <a:t>ואין צורך לפנות למתודה בשמה המלא כך:</a:t>
            </a:r>
          </a:p>
          <a:p>
            <a:pPr marL="45720" indent="0" algn="ctr">
              <a:buNone/>
            </a:pPr>
            <a:r>
              <a:rPr lang="en-US" sz="1800" dirty="0" err="1"/>
              <a:t>System.Console.WriteLine</a:t>
            </a:r>
            <a:r>
              <a:rPr lang="en-US" sz="1800" dirty="0"/>
              <a:t> (…)</a:t>
            </a:r>
            <a:endParaRPr lang="he-IL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57</a:t>
            </a:fld>
            <a:endParaRPr lang="he-IL"/>
          </a:p>
        </p:txBody>
      </p:sp>
      <p:sp>
        <p:nvSpPr>
          <p:cNvPr id="5" name="הסבר מלבני מעוגל 17">
            <a:extLst>
              <a:ext uri="{FF2B5EF4-FFF2-40B4-BE49-F238E27FC236}">
                <a16:creationId xmlns:a16="http://schemas.microsoft.com/office/drawing/2014/main" id="{14EBB7D8-BDF8-4C74-A428-2333B39F5F3C}"/>
              </a:ext>
            </a:extLst>
          </p:cNvPr>
          <p:cNvSpPr/>
          <p:nvPr/>
        </p:nvSpPr>
        <p:spPr bwMode="auto">
          <a:xfrm flipH="1">
            <a:off x="594534" y="5264511"/>
            <a:ext cx="7361842" cy="1111717"/>
          </a:xfrm>
          <a:prstGeom prst="wedgeRoundRectCallout">
            <a:avLst>
              <a:gd name="adj1" fmla="val -40800"/>
              <a:gd name="adj2" fmla="val -71428"/>
              <a:gd name="adj3" fmla="val 16667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dirty="0"/>
              <a:t>using</a:t>
            </a:r>
            <a:r>
              <a:rPr lang="he-IL" sz="1400" dirty="0"/>
              <a:t> קצת דומה ל</a:t>
            </a:r>
            <a:r>
              <a:rPr lang="en-US" sz="1400" b="1" dirty="0"/>
              <a:t>include</a:t>
            </a:r>
            <a:r>
              <a:rPr lang="he-IL" sz="1400" b="1" dirty="0"/>
              <a:t>.</a:t>
            </a:r>
          </a:p>
          <a:p>
            <a:r>
              <a:rPr lang="he-IL" sz="1400" b="1" dirty="0"/>
              <a:t>ההבדל</a:t>
            </a:r>
            <a:r>
              <a:rPr lang="he-IL" sz="1400" dirty="0"/>
              <a:t> –</a:t>
            </a:r>
            <a:endParaRPr lang="en-US" sz="1400" dirty="0"/>
          </a:p>
          <a:p>
            <a:r>
              <a:rPr lang="en-US" sz="1400" dirty="0"/>
              <a:t>using</a:t>
            </a:r>
            <a:r>
              <a:rPr lang="he-IL" sz="1400" dirty="0"/>
              <a:t> לא באמת מוסיף את כל המחלקה כמו </a:t>
            </a:r>
            <a:r>
              <a:rPr lang="en-US" sz="1400" dirty="0"/>
              <a:t>include</a:t>
            </a:r>
            <a:r>
              <a:rPr lang="he-IL" sz="1400" dirty="0"/>
              <a:t>, אלא יוצר קישור שבזמן ריצה יוכל להוסיף את המתודות הרצויות. כמו שראינו מה </a:t>
            </a:r>
            <a:r>
              <a:rPr lang="en-US" sz="1400" dirty="0"/>
              <a:t>FCL </a:t>
            </a:r>
            <a:r>
              <a:rPr lang="he-IL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098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185613"/>
            <a:ext cx="7239000" cy="770344"/>
          </a:xfrm>
        </p:spPr>
        <p:txBody>
          <a:bodyPr/>
          <a:lstStyle/>
          <a:p>
            <a:pPr algn="ctr"/>
            <a:r>
              <a:rPr lang="he-IL" dirty="0"/>
              <a:t>קלט</a:t>
            </a:r>
            <a:r>
              <a:rPr lang="en-US" dirty="0"/>
              <a:t> </a:t>
            </a:r>
            <a:r>
              <a:rPr lang="he-IL" dirty="0"/>
              <a:t>מהמסך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1124744"/>
            <a:ext cx="7859216" cy="54315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sz="2000" dirty="0"/>
              <a:t>גם קליטת נתונים נעשית באמצעות מתודה של המחלקה </a:t>
            </a:r>
            <a:r>
              <a:rPr lang="en-US" sz="2000" dirty="0"/>
              <a:t>Console</a:t>
            </a:r>
            <a:r>
              <a:rPr lang="he-IL" sz="2000" dirty="0"/>
              <a:t> :</a:t>
            </a:r>
            <a:endParaRPr lang="en-US" sz="2000" dirty="0"/>
          </a:p>
          <a:p>
            <a:endParaRPr lang="en-US" sz="2000" dirty="0"/>
          </a:p>
          <a:p>
            <a:r>
              <a:rPr lang="he-IL" sz="2000" dirty="0"/>
              <a:t>פקודה זו קולטת מהמסך מחרוזת עד לרווח או לאנטר. אם זה מספר, ניתן להמיר את המחרוזת למספר ע"י מתודה קיימת </a:t>
            </a:r>
            <a:r>
              <a:rPr lang="en-US" sz="2000" dirty="0"/>
              <a:t>Parse()</a:t>
            </a:r>
            <a:r>
              <a:rPr lang="he-IL" sz="2000" dirty="0"/>
              <a:t>.</a:t>
            </a:r>
          </a:p>
          <a:p>
            <a:pPr marL="0" indent="0" algn="l" rtl="0">
              <a:buNone/>
            </a:pPr>
            <a:r>
              <a:rPr lang="en-US" sz="2000" b="1" dirty="0"/>
              <a:t>string</a:t>
            </a:r>
            <a:r>
              <a:rPr lang="en-US" sz="2000" dirty="0"/>
              <a:t> </a:t>
            </a:r>
            <a:r>
              <a:rPr lang="en-US" sz="2000" dirty="0" err="1"/>
              <a:t>myStringVar</a:t>
            </a:r>
            <a:r>
              <a:rPr lang="en-US" sz="2000" dirty="0"/>
              <a:t> = </a:t>
            </a:r>
            <a:r>
              <a:rPr lang="en-US" sz="2000" dirty="0" err="1"/>
              <a:t>System.Console.</a:t>
            </a:r>
            <a:r>
              <a:rPr lang="en-US" sz="2000" b="1" dirty="0" err="1"/>
              <a:t>ReadLine</a:t>
            </a:r>
            <a:r>
              <a:rPr lang="en-US" sz="2000" b="1" dirty="0"/>
              <a:t>();</a:t>
            </a:r>
          </a:p>
          <a:p>
            <a:endParaRPr lang="he-IL" sz="2000" dirty="0"/>
          </a:p>
          <a:p>
            <a:r>
              <a:rPr lang="he-IL" sz="2000" dirty="0"/>
              <a:t>פקודה זו קולטת מהמסך תו ומחזירה את ערכו כמספר ב </a:t>
            </a:r>
            <a:r>
              <a:rPr lang="en-US" sz="2000" dirty="0" err="1"/>
              <a:t>unicode</a:t>
            </a:r>
            <a:r>
              <a:rPr lang="he-IL" sz="2000" dirty="0"/>
              <a:t>.</a:t>
            </a:r>
            <a:endParaRPr lang="en-US" sz="2000" dirty="0"/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myCharUnicode</a:t>
            </a:r>
            <a:r>
              <a:rPr lang="en-US" sz="2000" dirty="0"/>
              <a:t> = </a:t>
            </a:r>
            <a:r>
              <a:rPr lang="en-US" sz="2000" dirty="0" err="1"/>
              <a:t>System.Console.</a:t>
            </a:r>
            <a:r>
              <a:rPr lang="en-US" sz="2000" b="1" dirty="0" err="1"/>
              <a:t>Read</a:t>
            </a:r>
            <a:r>
              <a:rPr lang="en-US" sz="2000" b="1" dirty="0"/>
              <a:t>();</a:t>
            </a:r>
          </a:p>
          <a:p>
            <a:pPr>
              <a:buClr>
                <a:schemeClr val="tx1"/>
              </a:buClr>
            </a:pPr>
            <a:endParaRPr lang="he-IL" sz="2000" dirty="0"/>
          </a:p>
          <a:p>
            <a:r>
              <a:rPr lang="he-IL" sz="2000" dirty="0"/>
              <a:t>פקודה זו קולטת מהמסך תו וממירה את ערכו ל </a:t>
            </a:r>
            <a:r>
              <a:rPr lang="en-US" sz="2000" dirty="0"/>
              <a:t>char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2000" b="1" dirty="0"/>
              <a:t>char</a:t>
            </a:r>
            <a:r>
              <a:rPr lang="en-US" sz="2000" dirty="0"/>
              <a:t> </a:t>
            </a:r>
            <a:r>
              <a:rPr lang="en-US" sz="2000" dirty="0" err="1"/>
              <a:t>myCharVar</a:t>
            </a:r>
            <a:r>
              <a:rPr lang="en-US" sz="2000" dirty="0"/>
              <a:t> = </a:t>
            </a:r>
            <a:r>
              <a:rPr lang="en-US" sz="2000" b="1" dirty="0"/>
              <a:t>(char)</a:t>
            </a:r>
            <a:r>
              <a:rPr lang="en-US" sz="2000" dirty="0" err="1"/>
              <a:t>System.Console.</a:t>
            </a:r>
            <a:r>
              <a:rPr lang="en-US" sz="2000" b="1" dirty="0" err="1"/>
              <a:t>Read</a:t>
            </a:r>
            <a:r>
              <a:rPr lang="en-US" sz="2000" b="1" dirty="0"/>
              <a:t>();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he-IL" sz="2000" dirty="0"/>
              <a:t>המתודה</a:t>
            </a:r>
            <a:r>
              <a:rPr lang="en-US" sz="2000" dirty="0"/>
              <a:t> </a:t>
            </a:r>
            <a:r>
              <a:rPr lang="he-IL" sz="2000" dirty="0"/>
              <a:t>קולטת תו אחד מלוח המקשים כולל </a:t>
            </a:r>
            <a:r>
              <a:rPr lang="en-US" sz="2000" dirty="0"/>
              <a:t>Enter</a:t>
            </a:r>
            <a:r>
              <a:rPr lang="he-IL" sz="2000" dirty="0"/>
              <a:t>, </a:t>
            </a:r>
            <a:r>
              <a:rPr lang="en-US" sz="2000" dirty="0"/>
              <a:t>Shift</a:t>
            </a:r>
            <a:r>
              <a:rPr lang="he-IL" sz="2000" dirty="0"/>
              <a:t>, </a:t>
            </a:r>
            <a:r>
              <a:rPr lang="en-US" sz="2000" dirty="0"/>
              <a:t>Tab</a:t>
            </a:r>
            <a:r>
              <a:rPr lang="he-IL" sz="2000" dirty="0"/>
              <a:t> וכדומה</a:t>
            </a:r>
            <a:r>
              <a:rPr lang="en-US" sz="2000" dirty="0"/>
              <a:t> </a:t>
            </a:r>
            <a:r>
              <a:rPr lang="he-IL" sz="2000" dirty="0"/>
              <a:t>ומחזירה את ערכו כתו </a:t>
            </a:r>
            <a:r>
              <a:rPr lang="en-US" sz="2000" dirty="0"/>
              <a:t>(char)</a:t>
            </a:r>
            <a:r>
              <a:rPr lang="he-IL" sz="2000" dirty="0"/>
              <a:t>.</a:t>
            </a:r>
            <a:endParaRPr lang="en-US" sz="2000" dirty="0"/>
          </a:p>
          <a:p>
            <a:pPr marL="0" indent="0" algn="l" rtl="0">
              <a:buNone/>
            </a:pPr>
            <a:r>
              <a:rPr lang="he-IL" sz="2000" dirty="0"/>
              <a:t> </a:t>
            </a:r>
            <a:r>
              <a:rPr lang="en-US" sz="2000" b="1" dirty="0"/>
              <a:t>char</a:t>
            </a:r>
            <a:r>
              <a:rPr lang="en-US" sz="2000" dirty="0"/>
              <a:t> </a:t>
            </a:r>
            <a:r>
              <a:rPr lang="en-US" sz="2000" dirty="0" err="1"/>
              <a:t>myCharVar</a:t>
            </a:r>
            <a:r>
              <a:rPr lang="en-US" sz="2000" dirty="0"/>
              <a:t> = </a:t>
            </a:r>
            <a:r>
              <a:rPr lang="en-US" sz="2000" dirty="0" err="1"/>
              <a:t>Console.</a:t>
            </a:r>
            <a:r>
              <a:rPr lang="en-US" sz="2000" b="1" dirty="0" err="1"/>
              <a:t>ReadKey</a:t>
            </a:r>
            <a:r>
              <a:rPr lang="en-US" sz="2000" b="1" dirty="0"/>
              <a:t>();</a:t>
            </a:r>
            <a:endParaRPr lang="he-IL" sz="2000" b="1" dirty="0"/>
          </a:p>
          <a:p>
            <a:pPr marL="0" indent="0" algn="l" rtl="0">
              <a:buClr>
                <a:schemeClr val="tx1"/>
              </a:buClr>
              <a:buNone/>
            </a:pPr>
            <a:endParaRPr lang="he-IL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58</a:t>
            </a:fld>
            <a:endParaRPr lang="he-IL"/>
          </a:p>
        </p:txBody>
      </p:sp>
      <p:sp>
        <p:nvSpPr>
          <p:cNvPr id="4" name="חץ למעלה 3"/>
          <p:cNvSpPr/>
          <p:nvPr/>
        </p:nvSpPr>
        <p:spPr>
          <a:xfrm>
            <a:off x="1691680" y="4437112"/>
            <a:ext cx="1800200" cy="792088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solidFill>
                  <a:schemeClr val="tx1"/>
                </a:solidFill>
              </a:rPr>
              <a:t>המרה מפורשת</a:t>
            </a:r>
          </a:p>
        </p:txBody>
      </p:sp>
    </p:spTree>
    <p:extLst>
      <p:ext uri="{BB962C8B-B14F-4D97-AF65-F5344CB8AC3E}">
        <p14:creationId xmlns:p14="http://schemas.microsoft.com/office/powerpoint/2010/main" val="32007396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4" y="188640"/>
            <a:ext cx="7812360" cy="648111"/>
          </a:xfrm>
        </p:spPr>
        <p:txBody>
          <a:bodyPr/>
          <a:lstStyle/>
          <a:p>
            <a:pPr algn="ctr"/>
            <a:r>
              <a:rPr lang="he-IL" dirty="0"/>
              <a:t>דוגמא לקלט מספר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056" y="984171"/>
            <a:ext cx="7236296" cy="5625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try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"enter your age"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//48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"Please enter only numbers"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"after catch Block I'm still working"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== 0) 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59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854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457200" y="263549"/>
            <a:ext cx="7239000" cy="626328"/>
          </a:xfrm>
        </p:spPr>
        <p:txBody>
          <a:bodyPr/>
          <a:lstStyle/>
          <a:p>
            <a:pPr algn="ctr"/>
            <a:r>
              <a:rPr lang="he-IL" dirty="0"/>
              <a:t>סביבת עבודה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6</a:t>
            </a:fld>
            <a:endParaRPr lang="he-IL"/>
          </a:p>
        </p:txBody>
      </p:sp>
      <p:pic>
        <p:nvPicPr>
          <p:cNvPr id="13" name="Picture 6" descr="Microsoft .NET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71" y="5304985"/>
            <a:ext cx="1326276" cy="1326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F09E1961-FC19-4224-9CAF-C08208912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124744"/>
            <a:ext cx="7344816" cy="4608512"/>
          </a:xfrm>
        </p:spPr>
        <p:txBody>
          <a:bodyPr>
            <a:noAutofit/>
          </a:bodyPr>
          <a:lstStyle/>
          <a:p>
            <a:r>
              <a:rPr lang="en-US" sz="2400" kern="0" dirty="0">
                <a:latin typeface="Arial" pitchFamily="34" charset="0"/>
              </a:rPr>
              <a:t>Microsoft Visual Studio 2019</a:t>
            </a:r>
            <a:endParaRPr lang="he-IL" sz="2400" kern="0" dirty="0">
              <a:latin typeface="Arial" pitchFamily="34" charset="0"/>
            </a:endParaRPr>
          </a:p>
          <a:p>
            <a:pPr lvl="1"/>
            <a:r>
              <a:rPr lang="he-IL" sz="2400" kern="0" dirty="0">
                <a:latin typeface="Arial" pitchFamily="34" charset="0"/>
              </a:rPr>
              <a:t>הורדה חינם של גרסת קהילה (</a:t>
            </a:r>
            <a:r>
              <a:rPr lang="en-US" sz="2400" kern="0" dirty="0">
                <a:latin typeface="Arial" pitchFamily="34" charset="0"/>
              </a:rPr>
              <a:t>Community</a:t>
            </a:r>
            <a:r>
              <a:rPr lang="he-IL" sz="2400" kern="0" dirty="0">
                <a:latin typeface="Arial" pitchFamily="34" charset="0"/>
              </a:rPr>
              <a:t>) מאתר המפתחים של מיקרוסופט</a:t>
            </a:r>
            <a:endParaRPr lang="en-US" sz="2400" kern="0" dirty="0">
              <a:latin typeface="Arial" pitchFamily="34" charset="0"/>
            </a:endParaRPr>
          </a:p>
          <a:p>
            <a:pPr lvl="1"/>
            <a:r>
              <a:rPr lang="he-IL" sz="2400" kern="0" dirty="0">
                <a:latin typeface="Arial" pitchFamily="34" charset="0"/>
              </a:rPr>
              <a:t>במידה ו </a:t>
            </a:r>
            <a:r>
              <a:rPr lang="en-US" sz="2400" kern="0" dirty="0">
                <a:latin typeface="Arial" pitchFamily="34" charset="0"/>
              </a:rPr>
              <a:t>VS</a:t>
            </a:r>
            <a:r>
              <a:rPr lang="he-IL" sz="2400" kern="0" dirty="0">
                <a:latin typeface="Arial" pitchFamily="34" charset="0"/>
              </a:rPr>
              <a:t> כבר קיימת (כי כבר עבדתם איתה ב </a:t>
            </a:r>
            <a:r>
              <a:rPr lang="en-US" sz="2400" kern="0" dirty="0">
                <a:latin typeface="Arial" pitchFamily="34" charset="0"/>
              </a:rPr>
              <a:t>C</a:t>
            </a:r>
            <a:r>
              <a:rPr lang="he-IL" sz="2400" kern="0" dirty="0">
                <a:latin typeface="Arial" pitchFamily="34" charset="0"/>
              </a:rPr>
              <a:t>++), אז יש לוודא עדכון/הוספה של </a:t>
            </a:r>
            <a:r>
              <a:rPr lang="en-US" sz="2400" kern="0" dirty="0">
                <a:latin typeface="Arial" pitchFamily="34" charset="0"/>
              </a:rPr>
              <a:t>C# </a:t>
            </a:r>
            <a:r>
              <a:rPr lang="en-US" sz="2400" kern="0" dirty="0" err="1">
                <a:latin typeface="Arial" pitchFamily="34" charset="0"/>
              </a:rPr>
              <a:t>.Net</a:t>
            </a:r>
            <a:r>
              <a:rPr lang="he-IL" sz="2400" kern="0" dirty="0">
                <a:latin typeface="Arial" pitchFamily="34" charset="0"/>
              </a:rPr>
              <a:t> בתוכה.</a:t>
            </a:r>
          </a:p>
          <a:p>
            <a:r>
              <a:rPr lang="he-IL" sz="2400" kern="0" dirty="0">
                <a:latin typeface="Arial" pitchFamily="34" charset="0"/>
              </a:rPr>
              <a:t>הנחיות להתקנה/עדכון נמצאות באתר הקורס: </a:t>
            </a:r>
          </a:p>
          <a:p>
            <a:pPr lvl="1"/>
            <a:r>
              <a:rPr lang="he-IL" sz="2400" kern="0" dirty="0">
                <a:latin typeface="Arial" pitchFamily="34" charset="0"/>
              </a:rPr>
              <a:t>כללי -&gt; </a:t>
            </a:r>
            <a:r>
              <a:rPr lang="en-US" sz="2400" u="sng" dirty="0">
                <a:hlinkClick r:id="rId4"/>
              </a:rPr>
              <a:t>Visual Studio 2019 Community</a:t>
            </a:r>
            <a:endParaRPr lang="he-IL" sz="2400" u="sng" dirty="0"/>
          </a:p>
          <a:p>
            <a:pPr lvl="1"/>
            <a:r>
              <a:rPr lang="he-IL" sz="2400" dirty="0"/>
              <a:t>לעדכון בלבד – יש לפתוח את ה </a:t>
            </a:r>
            <a:r>
              <a:rPr lang="en-US" sz="2400" dirty="0"/>
              <a:t>Visual Studio Installer</a:t>
            </a:r>
            <a:r>
              <a:rPr lang="he-IL" sz="2400" dirty="0"/>
              <a:t> ולהתחיל מסעיף 8.</a:t>
            </a:r>
          </a:p>
          <a:p>
            <a:pPr lvl="1"/>
            <a:r>
              <a:rPr lang="he-IL" sz="2400" kern="0" dirty="0">
                <a:latin typeface="Arial" pitchFamily="34" charset="0"/>
              </a:rPr>
              <a:t>בהתקנה יש לוודא סימון של פלטפורמת </a:t>
            </a:r>
            <a:r>
              <a:rPr lang="en-US" sz="2400" kern="0" dirty="0" err="1">
                <a:latin typeface="Arial" pitchFamily="34" charset="0"/>
              </a:rPr>
              <a:t>.Net</a:t>
            </a:r>
            <a:r>
              <a:rPr lang="he-IL" sz="2400" kern="0" dirty="0">
                <a:latin typeface="Arial" pitchFamily="34" charset="0"/>
              </a:rPr>
              <a:t> גרסת 4.8</a:t>
            </a:r>
          </a:p>
          <a:p>
            <a:pPr lvl="1"/>
            <a:endParaRPr lang="he-IL" sz="2400" dirty="0"/>
          </a:p>
          <a:p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8829995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75838"/>
            <a:ext cx="7239000" cy="770344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פלט עם משתנים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7112" y="1635842"/>
            <a:ext cx="7499176" cy="4846320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Ex3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"enter your name:"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60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9CFB9-6DCB-4120-8759-0CF3333FF77E}"/>
              </a:ext>
            </a:extLst>
          </p:cNvPr>
          <p:cNvSpPr txBox="1"/>
          <p:nvPr/>
        </p:nvSpPr>
        <p:spPr>
          <a:xfrm>
            <a:off x="971600" y="5373216"/>
            <a:ext cx="66602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b="1" dirty="0"/>
              <a:t>כאן שרשור המחרוזות נעשה באמצעות 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ניתן לשרשר מחרוזת עם מספר ותתבצע המרה אוטומטית למחרוזת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b="1" dirty="0"/>
              <a:t>מיד נכיר אופציות נוספות לפרמט מחרוזות</a:t>
            </a:r>
          </a:p>
        </p:txBody>
      </p:sp>
    </p:spTree>
    <p:extLst>
      <p:ext uri="{BB962C8B-B14F-4D97-AF65-F5344CB8AC3E}">
        <p14:creationId xmlns:p14="http://schemas.microsoft.com/office/powerpoint/2010/main" val="27240638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437394"/>
            <a:ext cx="7239000" cy="698336"/>
          </a:xfrm>
        </p:spPr>
        <p:txBody>
          <a:bodyPr/>
          <a:lstStyle/>
          <a:p>
            <a:pPr algn="ctr"/>
            <a:r>
              <a:rPr lang="en-US" dirty="0"/>
              <a:t>SNIPPETS</a:t>
            </a:r>
            <a:r>
              <a:rPr lang="he-IL" dirty="0"/>
              <a:t> - קיצורי מקשים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844824"/>
            <a:ext cx="7437512" cy="3456384"/>
          </a:xfrm>
        </p:spPr>
        <p:txBody>
          <a:bodyPr>
            <a:normAutofit fontScale="92500" lnSpcReduction="10000"/>
          </a:bodyPr>
          <a:lstStyle/>
          <a:p>
            <a:r>
              <a:rPr lang="he-IL" sz="2400" dirty="0"/>
              <a:t>קיימת רשימה ארוכה של קיצורי פקודות, נפגוש אותן במהלך הקורס.</a:t>
            </a:r>
          </a:p>
          <a:p>
            <a:r>
              <a:rPr lang="he-IL" sz="2400" dirty="0"/>
              <a:t>רשימה של קיצורים נפוצים נמצאת במודל בקובץ בשם "קיצורי מקשים" אך היא חלקית בלבד. את השאר תוכלו להכיר בלימוד עצמי מהרשת.</a:t>
            </a:r>
            <a:endParaRPr lang="he-IL" sz="2400" b="1" dirty="0"/>
          </a:p>
          <a:p>
            <a:endParaRPr lang="en-US" sz="2400" dirty="0"/>
          </a:p>
          <a:p>
            <a:r>
              <a:rPr lang="he-IL" sz="2400" dirty="0"/>
              <a:t>נדגים את הקיצור </a:t>
            </a:r>
            <a:r>
              <a:rPr lang="en-US" sz="2400" dirty="0" err="1"/>
              <a:t>cw</a:t>
            </a:r>
            <a:r>
              <a:rPr lang="he-IL" sz="2400" dirty="0"/>
              <a:t> לפקודת </a:t>
            </a:r>
            <a:r>
              <a:rPr lang="en-US" sz="2400" dirty="0" err="1"/>
              <a:t>Console.WriteLine</a:t>
            </a:r>
            <a:r>
              <a:rPr lang="en-US" sz="2400" dirty="0"/>
              <a:t>()</a:t>
            </a:r>
            <a:endParaRPr lang="he-IL" sz="2400" dirty="0"/>
          </a:p>
          <a:p>
            <a:pPr lvl="1"/>
            <a:r>
              <a:rPr lang="he-IL" sz="2000" dirty="0"/>
              <a:t>נכתוב 	</a:t>
            </a:r>
            <a:r>
              <a:rPr lang="en-US" sz="2000" dirty="0" err="1"/>
              <a:t>cw</a:t>
            </a:r>
            <a:endParaRPr lang="he-IL" sz="2000" dirty="0"/>
          </a:p>
          <a:p>
            <a:pPr lvl="1"/>
            <a:r>
              <a:rPr lang="he-IL" sz="2000" dirty="0"/>
              <a:t>נפתחת חלונית המציעה השלמה אוטומטית</a:t>
            </a:r>
          </a:p>
          <a:p>
            <a:pPr lvl="1"/>
            <a:r>
              <a:rPr lang="he-IL" sz="2000" dirty="0"/>
              <a:t>לחיצה </a:t>
            </a:r>
            <a:r>
              <a:rPr lang="he-IL" sz="2000" b="1" dirty="0"/>
              <a:t>כפולה</a:t>
            </a:r>
            <a:r>
              <a:rPr lang="he-IL" sz="2000" dirty="0"/>
              <a:t> על </a:t>
            </a:r>
            <a:r>
              <a:rPr lang="en-US" sz="2000" dirty="0"/>
              <a:t>Tab</a:t>
            </a:r>
            <a:endParaRPr lang="he-IL" sz="2000" dirty="0"/>
          </a:p>
          <a:p>
            <a:pPr marL="292608" lvl="1" indent="0">
              <a:buNone/>
            </a:pPr>
            <a:endParaRPr lang="he-IL" sz="2000" dirty="0"/>
          </a:p>
          <a:p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61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93669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04032" y="135337"/>
            <a:ext cx="7416824" cy="11222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STRING Composite formatting</a:t>
            </a:r>
            <a:br>
              <a:rPr lang="he-IL" dirty="0"/>
            </a:br>
            <a:r>
              <a:rPr lang="he-IL" dirty="0"/>
              <a:t>מחרוזת עם פרמטרים { }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431" y="1425452"/>
            <a:ext cx="7848872" cy="9424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e-IL" dirty="0"/>
              <a:t>ניתן לשלב בתוך המחרוזת </a:t>
            </a:r>
            <a:r>
              <a:rPr lang="he-IL" b="1" dirty="0"/>
              <a:t>מצייני מיקום בתוך סוגריים מסולסלות,</a:t>
            </a:r>
            <a:r>
              <a:rPr lang="he-IL" dirty="0"/>
              <a:t> </a:t>
            </a:r>
            <a:r>
              <a:rPr lang="he-IL" b="1" dirty="0"/>
              <a:t>בצורה {</a:t>
            </a:r>
            <a:r>
              <a:rPr lang="en-US" b="1" dirty="0"/>
              <a:t>X</a:t>
            </a:r>
            <a:r>
              <a:rPr lang="he-IL" b="1" dirty="0"/>
              <a:t>}</a:t>
            </a:r>
            <a:r>
              <a:rPr lang="he-IL" dirty="0"/>
              <a:t>, כאשר </a:t>
            </a:r>
            <a:r>
              <a:rPr lang="en-US" dirty="0"/>
              <a:t>X</a:t>
            </a:r>
            <a:r>
              <a:rPr lang="he-IL" dirty="0"/>
              <a:t> מציין את מספר הפרמטר (החל מ-0) מהרשימה שמופיעה אחרי המחרוזת.</a:t>
            </a: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62</a:t>
            </a:fld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D65FC7-C303-491B-A941-88CBF977D573}"/>
              </a:ext>
            </a:extLst>
          </p:cNvPr>
          <p:cNvSpPr/>
          <p:nvPr/>
        </p:nvSpPr>
        <p:spPr>
          <a:xfrm>
            <a:off x="269764" y="2351066"/>
            <a:ext cx="860447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oshri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Console.WriteLine(</a:t>
            </a:r>
            <a:r>
              <a:rPr lang="nn-NO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 {0} "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, userName); </a:t>
            </a:r>
            <a:r>
              <a:rPr lang="nn-NO" sz="1600" dirty="0">
                <a:solidFill>
                  <a:srgbClr val="008000"/>
                </a:solidFill>
                <a:latin typeface="Consolas" panose="020B0609020204030204" pitchFamily="49" charset="0"/>
              </a:rPr>
              <a:t>//hello oshri</a:t>
            </a:r>
          </a:p>
          <a:p>
            <a:pPr algn="l" rtl="0"/>
            <a:r>
              <a:rPr lang="nn-NO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</a:p>
          <a:p>
            <a:pPr algn="l" rtl="0"/>
            <a:r>
              <a:rPr lang="nn-NO" sz="16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familyName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"cohen"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"hi {0} {1}, bye {1} {0}!!!"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familyName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hi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oshri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cohen, bye cohen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oshri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!!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2;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pPr algn="l" rtl="0"/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"{0} + {1} + {1} = {2} 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x, y, x + y + y); 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//2 + 3 + 3 = 8</a:t>
            </a: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name2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"my name is {0}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levi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(name2); </a:t>
            </a:r>
            <a:r>
              <a:rPr lang="nn-NO" sz="1600" dirty="0">
                <a:solidFill>
                  <a:srgbClr val="008000"/>
                </a:solidFill>
                <a:latin typeface="Consolas" panose="020B0609020204030204" pitchFamily="49" charset="0"/>
              </a:rPr>
              <a:t>//my name is oshri levi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944634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74640" y="241828"/>
            <a:ext cx="7239000" cy="698336"/>
          </a:xfrm>
        </p:spPr>
        <p:txBody>
          <a:bodyPr/>
          <a:lstStyle/>
          <a:p>
            <a:pPr algn="ctr"/>
            <a:r>
              <a:rPr lang="he-IL" dirty="0"/>
              <a:t>פירמוט מחרוזת עם פרמטרים { }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41712" y="1094752"/>
            <a:ext cx="7704856" cy="3054328"/>
          </a:xfrm>
        </p:spPr>
        <p:txBody>
          <a:bodyPr>
            <a:noAutofit/>
          </a:bodyPr>
          <a:lstStyle/>
          <a:p>
            <a:r>
              <a:rPr lang="he-IL" sz="1800" dirty="0"/>
              <a:t>ניתן לפרמט את המשתנים במחרוזת. לקבוע כיצד יוצגו במדוייק במחרוזת.</a:t>
            </a:r>
          </a:p>
          <a:p>
            <a:r>
              <a:rPr lang="he-IL" sz="1800" dirty="0"/>
              <a:t>הפירמוט נעשה בתוך ה { } ע"י תוספת של נקודותיים </a:t>
            </a:r>
            <a:r>
              <a:rPr lang="he-IL" sz="1800" b="1" dirty="0"/>
              <a:t>:</a:t>
            </a:r>
            <a:r>
              <a:rPr lang="he-IL" sz="1800" dirty="0"/>
              <a:t> אחרי מיספור המשתנה ולאחר מכן סוג הפירמוט כדלהלן:</a:t>
            </a:r>
          </a:p>
          <a:p>
            <a:pPr lvl="1"/>
            <a:r>
              <a:rPr lang="en-US" sz="1800" dirty="0"/>
              <a:t>f</a:t>
            </a:r>
            <a:r>
              <a:rPr lang="he-IL" sz="1800" dirty="0"/>
              <a:t> – ייצוג מספר בצורה עשרונית</a:t>
            </a:r>
          </a:p>
          <a:p>
            <a:pPr lvl="1"/>
            <a:r>
              <a:rPr lang="en-US" sz="1800" dirty="0"/>
              <a:t>e</a:t>
            </a:r>
            <a:r>
              <a:rPr lang="he-IL" sz="1800" dirty="0"/>
              <a:t> – מעריכי</a:t>
            </a:r>
          </a:p>
          <a:p>
            <a:pPr lvl="1"/>
            <a:r>
              <a:rPr lang="en-US" sz="1800" dirty="0"/>
              <a:t>n</a:t>
            </a:r>
            <a:r>
              <a:rPr lang="he-IL" sz="1800" dirty="0"/>
              <a:t>- הוספת פסיקים למספר עם אלפים</a:t>
            </a:r>
          </a:p>
          <a:p>
            <a:pPr lvl="1"/>
            <a:r>
              <a:rPr lang="en-US" sz="1800" dirty="0"/>
              <a:t>x</a:t>
            </a:r>
            <a:r>
              <a:rPr lang="he-IL" sz="1800" dirty="0"/>
              <a:t> – הקסדצימלי</a:t>
            </a:r>
          </a:p>
          <a:p>
            <a:pPr lvl="1"/>
            <a:r>
              <a:rPr lang="en-US" sz="1800" dirty="0"/>
              <a:t>c</a:t>
            </a:r>
            <a:r>
              <a:rPr lang="he-IL" sz="1800" dirty="0"/>
              <a:t> – ציון מטבע (לפי מע' הפעלה)</a:t>
            </a:r>
          </a:p>
          <a:p>
            <a:pPr lvl="1"/>
            <a:r>
              <a:rPr lang="he-IL" sz="1800" dirty="0"/>
              <a:t>ועוד...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63</a:t>
            </a:fld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1302C0-5F08-468B-8ADB-D9F7A1060E21}"/>
              </a:ext>
            </a:extLst>
          </p:cNvPr>
          <p:cNvSpPr/>
          <p:nvPr/>
        </p:nvSpPr>
        <p:spPr>
          <a:xfrm>
            <a:off x="364878" y="3810568"/>
            <a:ext cx="733500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100000;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"{0}"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x);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//100000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"{0:n}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x);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//100,000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2;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y = 8;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"{0:f} + {1:e} = 0x{2:x}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x, y, x + y);</a:t>
            </a: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//2.00 + 8.000000e+000 = 0xA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952738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01352" y="116632"/>
            <a:ext cx="7239000" cy="698336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יישור מחרוזת – דוגמא </a:t>
            </a:r>
            <a:r>
              <a:rPr lang="he-IL" sz="5300" dirty="0"/>
              <a:t>ללא</a:t>
            </a:r>
            <a:r>
              <a:rPr lang="he-IL" dirty="0"/>
              <a:t> יישור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1520" y="856572"/>
            <a:ext cx="7456495" cy="5524756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Ex8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 algn="l" rtl="0">
              <a:buNone/>
            </a:pP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9; i++)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j = 1; j &lt; 9;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Console.Write(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"{0} "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, i * j);               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64</a:t>
            </a:fld>
            <a:endParaRPr lang="he-IL"/>
          </a:p>
        </p:txBody>
      </p:sp>
      <p:sp>
        <p:nvSpPr>
          <p:cNvPr id="5" name="הסבר מלבני מעוגל 17"/>
          <p:cNvSpPr/>
          <p:nvPr/>
        </p:nvSpPr>
        <p:spPr bwMode="auto">
          <a:xfrm flipH="1">
            <a:off x="5574038" y="989888"/>
            <a:ext cx="3312368" cy="2573871"/>
          </a:xfrm>
          <a:prstGeom prst="wedgeRoundRectCallout">
            <a:avLst>
              <a:gd name="adj1" fmla="val -2447"/>
              <a:gd name="adj2" fmla="val 6738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2000" dirty="0">
                <a:latin typeface="+mj-lt"/>
              </a:rPr>
              <a:t>התכנית מדפיסה את לוח הכפל לא מיושר.</a:t>
            </a:r>
          </a:p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e-IL" sz="2000" dirty="0">
              <a:latin typeface="+mj-lt"/>
            </a:endParaRPr>
          </a:p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2000" dirty="0">
                <a:latin typeface="+mj-lt"/>
              </a:rPr>
              <a:t>ואם נרצה ליישר? כלומר, שגם מחרוזת בעלת תו אחד תתפוס מקום זהה למחרוזת בעלת יותר תווים?</a:t>
            </a:r>
          </a:p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e-IL" sz="2000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661" y="4170425"/>
            <a:ext cx="3095122" cy="238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67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01352" y="116632"/>
            <a:ext cx="7239000" cy="698336"/>
          </a:xfrm>
        </p:spPr>
        <p:txBody>
          <a:bodyPr/>
          <a:lstStyle/>
          <a:p>
            <a:pPr algn="ctr"/>
            <a:r>
              <a:rPr lang="he-IL" dirty="0"/>
              <a:t>יישור מחרוזת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01352" y="4756048"/>
            <a:ext cx="7456495" cy="1800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e-IL" sz="2000" dirty="0">
                <a:solidFill>
                  <a:srgbClr val="FF0000"/>
                </a:solidFill>
              </a:rPr>
              <a:t>היישור נעשה בתוך ה { } ע"י תוספת של פסיק </a:t>
            </a:r>
            <a:r>
              <a:rPr lang="he-IL" sz="3800" b="1" dirty="0">
                <a:solidFill>
                  <a:srgbClr val="FF0000"/>
                </a:solidFill>
              </a:rPr>
              <a:t>,</a:t>
            </a:r>
            <a:r>
              <a:rPr lang="he-IL" sz="2000" dirty="0">
                <a:solidFill>
                  <a:srgbClr val="FF0000"/>
                </a:solidFill>
              </a:rPr>
              <a:t> אחרי מיספור המשתנה ולאחר מספר חיובי או שלילי כדלהלן:</a:t>
            </a:r>
          </a:p>
          <a:p>
            <a:pPr marL="0" indent="0">
              <a:buNone/>
            </a:pPr>
            <a:r>
              <a:rPr lang="he-IL" sz="2000" dirty="0"/>
              <a:t>נניח שברצוננו שכל תו יתפוס 3 תווים ומיושר לכיוון מסויים:</a:t>
            </a:r>
          </a:p>
          <a:p>
            <a:r>
              <a:rPr lang="he-IL" sz="2000" dirty="0"/>
              <a:t>יישור לשמאל: 	</a:t>
            </a:r>
            <a:r>
              <a:rPr lang="en-US" sz="2000" dirty="0" err="1"/>
              <a:t>Console.Write</a:t>
            </a:r>
            <a:r>
              <a:rPr lang="en-US" sz="2000" dirty="0"/>
              <a:t>("{0 ,-3}", </a:t>
            </a:r>
            <a:r>
              <a:rPr lang="en-US" sz="2000" dirty="0" err="1"/>
              <a:t>i</a:t>
            </a:r>
            <a:r>
              <a:rPr lang="en-US" sz="2000" dirty="0"/>
              <a:t>*j); </a:t>
            </a:r>
            <a:endParaRPr lang="he-IL" sz="2000" dirty="0"/>
          </a:p>
          <a:p>
            <a:r>
              <a:rPr lang="he-IL" sz="2000" dirty="0"/>
              <a:t>יישור לימין:		 </a:t>
            </a:r>
            <a:r>
              <a:rPr lang="en-US" sz="2000" dirty="0" err="1"/>
              <a:t>Console.Write</a:t>
            </a:r>
            <a:r>
              <a:rPr lang="en-US" sz="2000" dirty="0"/>
              <a:t>("{0 ,3}", </a:t>
            </a:r>
            <a:r>
              <a:rPr lang="en-US" sz="2000" dirty="0" err="1"/>
              <a:t>i</a:t>
            </a:r>
            <a:r>
              <a:rPr lang="en-US" sz="2000" dirty="0"/>
              <a:t>*j); </a:t>
            </a:r>
            <a:endParaRPr lang="he-IL" sz="2000" dirty="0"/>
          </a:p>
          <a:p>
            <a:r>
              <a:rPr lang="he-IL" sz="2000" dirty="0"/>
              <a:t>או, ישר לימין והצג עשרונית:	 </a:t>
            </a:r>
            <a:r>
              <a:rPr lang="en-US" sz="2000" dirty="0" err="1"/>
              <a:t>Console.Write</a:t>
            </a:r>
            <a:r>
              <a:rPr lang="en-US" sz="2000" dirty="0"/>
              <a:t>("{0 ,3:f} ", </a:t>
            </a:r>
            <a:r>
              <a:rPr lang="en-US" sz="2000" dirty="0" err="1"/>
              <a:t>i</a:t>
            </a:r>
            <a:r>
              <a:rPr lang="en-US" sz="2000" dirty="0"/>
              <a:t>*j); </a:t>
            </a:r>
            <a:endParaRPr lang="he-IL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65</a:t>
            </a:fld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872624"/>
            <a:ext cx="3495960" cy="1912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99EB1B-B026-490E-B2F9-1C150C1464B9}"/>
              </a:ext>
            </a:extLst>
          </p:cNvPr>
          <p:cNvSpPr/>
          <p:nvPr/>
        </p:nvSpPr>
        <p:spPr>
          <a:xfrm>
            <a:off x="638816" y="1052736"/>
            <a:ext cx="604867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Ex9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algn="l" rtl="0"/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9; i++)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j = 1; j &lt; 9;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Console.Write(</a:t>
            </a:r>
            <a:r>
              <a:rPr lang="it-IT" sz="1400" dirty="0">
                <a:solidFill>
                  <a:srgbClr val="A31515"/>
                </a:solidFill>
                <a:latin typeface="Consolas" panose="020B0609020204030204" pitchFamily="49" charset="0"/>
              </a:rPr>
              <a:t>"{0 ,-3} "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, i * j);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19300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239000" cy="698336"/>
          </a:xfrm>
        </p:spPr>
        <p:txBody>
          <a:bodyPr/>
          <a:lstStyle/>
          <a:p>
            <a:pPr algn="ctr"/>
            <a:r>
              <a:rPr lang="en-US" dirty="0"/>
              <a:t>Escaping String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11560" y="1196752"/>
            <a:ext cx="7239000" cy="3528392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rgbClr val="111111"/>
                </a:solidFill>
                <a:effectLst/>
                <a:latin typeface="Segoe UI" panose="020B0502040204020203" pitchFamily="34" charset="0"/>
              </a:rPr>
              <a:t>Escaping gives an alternative meaning to the "normal" meaning. </a:t>
            </a:r>
            <a:endParaRPr lang="en-US" dirty="0"/>
          </a:p>
          <a:p>
            <a:r>
              <a:rPr lang="he-IL" dirty="0"/>
              <a:t>ניתן לשלב הוראות מיוחדות במחרוזות בעזרת התו \.</a:t>
            </a:r>
          </a:p>
          <a:p>
            <a:r>
              <a:rPr lang="he-IL" dirty="0"/>
              <a:t>בתוך המחרוזת יופיע \, ולאחריו סימול.</a:t>
            </a:r>
          </a:p>
          <a:p>
            <a:r>
              <a:rPr lang="he-IL" dirty="0"/>
              <a:t>למשל:	</a:t>
            </a:r>
            <a:r>
              <a:rPr lang="en-US" dirty="0"/>
              <a:t>\`	 \" 		\\ 	 	\0 	 \a 	 	\b 		\f 		\n 	\r 	\t </a:t>
            </a:r>
            <a:r>
              <a:rPr lang="he-IL" dirty="0"/>
              <a:t>	</a:t>
            </a:r>
            <a:r>
              <a:rPr lang="en-US" dirty="0"/>
              <a:t>\U 	\u 		\v 	\x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66</a:t>
            </a:fld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54AE1-FDCF-4DC4-9680-7346F46A6536}"/>
              </a:ext>
            </a:extLst>
          </p:cNvPr>
          <p:cNvSpPr txBox="1"/>
          <p:nvPr/>
        </p:nvSpPr>
        <p:spPr>
          <a:xfrm>
            <a:off x="1187624" y="4869160"/>
            <a:ext cx="61926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text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"This is a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\"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\"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in C#."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algn="l" rtl="0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//This is a "string" in C#.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"C:\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temp"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//C:\temp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65928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14636" y="117604"/>
            <a:ext cx="7632848" cy="1092607"/>
          </a:xfrm>
        </p:spPr>
        <p:txBody>
          <a:bodyPr>
            <a:noAutofit/>
          </a:bodyPr>
          <a:lstStyle/>
          <a:p>
            <a:pPr algn="ctr"/>
            <a:br>
              <a:rPr lang="en-US" sz="2800" dirty="0"/>
            </a:br>
            <a:br>
              <a:rPr lang="en-US" sz="2800" dirty="0"/>
            </a:br>
            <a:r>
              <a:rPr lang="he-IL" sz="2800" dirty="0"/>
              <a:t>מחרוזת מילולית </a:t>
            </a:r>
            <a:r>
              <a:rPr lang="en-US" sz="2800" kern="0" dirty="0">
                <a:latin typeface="Arial" pitchFamily="34" charset="0"/>
              </a:rPr>
              <a:t>verbatim String</a:t>
            </a:r>
            <a:br>
              <a:rPr lang="he-IL" sz="2800" kern="0" dirty="0">
                <a:latin typeface="Arial" pitchFamily="34" charset="0"/>
              </a:rPr>
            </a:br>
            <a:r>
              <a:rPr lang="he-IL" sz="4000" dirty="0"/>
              <a:t>התו @</a:t>
            </a:r>
            <a:endParaRPr lang="he-IL" sz="28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1520" y="1638602"/>
            <a:ext cx="8352928" cy="443033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Ex2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 algn="l" rtl="0">
              <a:buNone/>
            </a:pP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nn-NO" sz="1400" dirty="0">
                <a:solidFill>
                  <a:srgbClr val="800000"/>
                </a:solidFill>
                <a:latin typeface="Consolas" panose="020B0609020204030204" pitchFamily="49" charset="0"/>
              </a:rPr>
              <a:t>@"C:\Program Files\Microsoft Visual Studio 10.0"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@" 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         *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       *   *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      *******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    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67</a:t>
            </a:fld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414636" y="1218927"/>
            <a:ext cx="763284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600"/>
              </a:spcBef>
              <a:buClr>
                <a:srgbClr val="B13F9A"/>
              </a:buClr>
              <a:buSzPct val="73000"/>
              <a:buFont typeface="Wingdings 2"/>
              <a:buChar char=""/>
            </a:pPr>
            <a:r>
              <a:rPr lang="he-IL" sz="2000" dirty="0">
                <a:solidFill>
                  <a:prstClr val="black"/>
                </a:solidFill>
              </a:rPr>
              <a:t>התו @ שומר את המחרוזת כמות שהיא, בדיוק כפי שהיא מופיעה על המסך (כולל ירידת שורה וכולל רווחים לפני ואחרי )</a:t>
            </a:r>
          </a:p>
          <a:p>
            <a:pPr marL="274320" lvl="0" indent="-274320">
              <a:spcBef>
                <a:spcPts val="600"/>
              </a:spcBef>
              <a:buClr>
                <a:srgbClr val="B13F9A"/>
              </a:buClr>
              <a:buSzPct val="73000"/>
              <a:buFont typeface="Wingdings 2"/>
              <a:buChar char=""/>
            </a:pPr>
            <a:r>
              <a:rPr lang="he-IL" sz="2000" dirty="0">
                <a:solidFill>
                  <a:prstClr val="black"/>
                </a:solidFill>
              </a:rPr>
              <a:t>ואז אין צורך לשלב את התו </a:t>
            </a:r>
            <a:r>
              <a:rPr lang="en-US" sz="2000" dirty="0">
                <a:solidFill>
                  <a:prstClr val="black"/>
                </a:solidFill>
              </a:rPr>
              <a:t>\</a:t>
            </a:r>
            <a:endParaRPr lang="he-IL" sz="2000" dirty="0">
              <a:solidFill>
                <a:prstClr val="black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002E2-A6B1-4E93-89A1-3A1D1008B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003" y="4170210"/>
            <a:ext cx="3544589" cy="1850484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7371AC8-A4D5-4F79-A3E6-7918637ACE68}"/>
              </a:ext>
            </a:extLst>
          </p:cNvPr>
          <p:cNvSpPr/>
          <p:nvPr/>
        </p:nvSpPr>
        <p:spPr>
          <a:xfrm>
            <a:off x="3851890" y="5430951"/>
            <a:ext cx="1270308" cy="1179486"/>
          </a:xfrm>
          <a:prstGeom prst="wedgeRoundRectCallout">
            <a:avLst>
              <a:gd name="adj1" fmla="val -85605"/>
              <a:gd name="adj2" fmla="val -26905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>
                <a:solidFill>
                  <a:schemeClr val="tx1"/>
                </a:solidFill>
              </a:rPr>
              <a:t>נשתמש ב </a:t>
            </a:r>
            <a:r>
              <a:rPr lang="en-US" sz="1200" dirty="0" err="1">
                <a:solidFill>
                  <a:schemeClr val="tx1"/>
                </a:solidFill>
              </a:rPr>
              <a:t>ReadKey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  <a:r>
              <a:rPr lang="he-IL" sz="1200" dirty="0">
                <a:solidFill>
                  <a:schemeClr val="tx1"/>
                </a:solidFill>
              </a:rPr>
              <a:t> כשנרצה שהחלון לא ייסגר בתום ההרצה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1228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0C7A-FC29-46D6-8AB3-E04E9378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71" y="1429367"/>
            <a:ext cx="7239000" cy="1224136"/>
          </a:xfrm>
        </p:spPr>
        <p:txBody>
          <a:bodyPr>
            <a:normAutofit/>
          </a:bodyPr>
          <a:lstStyle/>
          <a:p>
            <a:r>
              <a:rPr lang="he-IL" sz="2400" dirty="0">
                <a:solidFill>
                  <a:prstClr val="black"/>
                </a:solidFill>
              </a:rPr>
              <a:t>התו $ מאפשר לשבץ ביטיים/משתנים בתוך מחרוזת בצורה טבעית יותר לפי הפורמט הבא: 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SFMono-Regular"/>
              </a:rPr>
              <a:t>{&lt;</a:t>
            </a:r>
            <a:r>
              <a:rPr lang="en-US" sz="1800" b="0" i="0" dirty="0" err="1">
                <a:solidFill>
                  <a:srgbClr val="171717"/>
                </a:solidFill>
                <a:effectLst/>
                <a:latin typeface="SFMono-Regular"/>
              </a:rPr>
              <a:t>interpolationExpression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SFMono-Regular"/>
              </a:rPr>
              <a:t>&gt;[,&lt;alignment&gt;][:&lt;</a:t>
            </a:r>
            <a:r>
              <a:rPr lang="en-US" sz="1800" b="0" i="0" dirty="0" err="1">
                <a:solidFill>
                  <a:srgbClr val="171717"/>
                </a:solidFill>
                <a:effectLst/>
                <a:latin typeface="SFMono-Regular"/>
              </a:rPr>
              <a:t>formatString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SFMono-Regular"/>
              </a:rPr>
              <a:t>&gt;]}</a:t>
            </a:r>
            <a:endParaRPr lang="he-IL" sz="2400" dirty="0">
              <a:solidFill>
                <a:prstClr val="black"/>
              </a:solidFill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B9516-A990-4C67-84C0-6C248FD0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68</a:t>
            </a:fld>
            <a:endParaRPr lang="he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031677C3-C8FD-4984-AC9D-48849D59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140"/>
            <a:ext cx="8208912" cy="1224136"/>
          </a:xfrm>
        </p:spPr>
        <p:txBody>
          <a:bodyPr>
            <a:noAutofit/>
          </a:bodyPr>
          <a:lstStyle/>
          <a:p>
            <a:pPr algn="ctr"/>
            <a:br>
              <a:rPr lang="en-US" sz="2800" dirty="0"/>
            </a:br>
            <a:br>
              <a:rPr lang="en-US" sz="2800" dirty="0"/>
            </a:br>
            <a:r>
              <a:rPr lang="he-IL" sz="2800" dirty="0"/>
              <a:t>מחרוזת משובצת ביטויים </a:t>
            </a:r>
            <a:r>
              <a:rPr lang="en-US" sz="2800" dirty="0"/>
              <a:t>interpolated </a:t>
            </a:r>
            <a:r>
              <a:rPr lang="en-US" sz="2800" kern="0" dirty="0">
                <a:latin typeface="Arial" pitchFamily="34" charset="0"/>
              </a:rPr>
              <a:t>String</a:t>
            </a:r>
            <a:br>
              <a:rPr lang="he-IL" sz="2800" kern="0" dirty="0">
                <a:latin typeface="Arial" pitchFamily="34" charset="0"/>
              </a:rPr>
            </a:br>
            <a:r>
              <a:rPr lang="he-IL" sz="4400" dirty="0"/>
              <a:t>התו $</a:t>
            </a:r>
            <a:endParaRPr lang="he-IL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1E5862-34F1-4635-B843-F703CDD5E618}"/>
              </a:ext>
            </a:extLst>
          </p:cNvPr>
          <p:cNvSpPr txBox="1"/>
          <p:nvPr/>
        </p:nvSpPr>
        <p:spPr>
          <a:xfrm>
            <a:off x="691872" y="2634074"/>
            <a:ext cx="71287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pPr algn="l" rt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 = 4;</a:t>
            </a:r>
          </a:p>
          <a:p>
            <a:pPr algn="l" rtl="0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$"Area of triangle with legs of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{a}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and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{b}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is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{0.5 * a * b}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Expected output: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Area of triangle with legs of 3 and 4 is 6</a:t>
            </a:r>
            <a:endParaRPr lang="en-US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D94B1F-844C-4EF1-8FC7-B667FE8F0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71" y="4209166"/>
            <a:ext cx="78771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072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B9516-A990-4C67-84C0-6C248FD0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69</a:t>
            </a:fld>
            <a:endParaRPr lang="he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031677C3-C8FD-4984-AC9D-48849D59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03" y="188641"/>
            <a:ext cx="8208912" cy="1080120"/>
          </a:xfrm>
        </p:spPr>
        <p:txBody>
          <a:bodyPr>
            <a:noAutofit/>
          </a:bodyPr>
          <a:lstStyle/>
          <a:p>
            <a:pPr algn="ctr"/>
            <a:br>
              <a:rPr lang="en-US" sz="2800" dirty="0"/>
            </a:br>
            <a:br>
              <a:rPr lang="en-US" sz="2800" dirty="0"/>
            </a:br>
            <a:r>
              <a:rPr lang="he-IL" sz="2800" dirty="0"/>
              <a:t>מחרוזת משובצת ביטויים </a:t>
            </a:r>
            <a:r>
              <a:rPr lang="en-US" sz="2800" dirty="0"/>
              <a:t>interpolated </a:t>
            </a:r>
            <a:r>
              <a:rPr lang="en-US" sz="2800" kern="0" dirty="0">
                <a:latin typeface="Arial" pitchFamily="34" charset="0"/>
              </a:rPr>
              <a:t>String</a:t>
            </a:r>
            <a:br>
              <a:rPr lang="he-IL" sz="2800" kern="0" dirty="0">
                <a:latin typeface="Arial" pitchFamily="34" charset="0"/>
              </a:rPr>
            </a:br>
            <a:r>
              <a:rPr lang="he-IL" sz="4400" dirty="0"/>
              <a:t>התו $</a:t>
            </a:r>
            <a:endParaRPr lang="he-IL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639F18-8DD6-408B-BDAF-A2C29139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414786"/>
            <a:ext cx="6867525" cy="2847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A49DDF-DC21-49B6-9790-2EA0A1083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19" y="1268760"/>
            <a:ext cx="49625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1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73152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GIT</a:t>
            </a:r>
            <a:r>
              <a:rPr lang="he-IL" dirty="0"/>
              <a:t> </a:t>
            </a:r>
            <a:br>
              <a:rPr lang="he-IL" dirty="0"/>
            </a:br>
            <a:r>
              <a:rPr lang="he-IL" dirty="0"/>
              <a:t>כלי עזר לעבודה משותפת בין בני הזוג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8244" y="1632794"/>
            <a:ext cx="7344816" cy="450681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GITHub</a:t>
            </a:r>
            <a:r>
              <a:rPr lang="he-IL" sz="2000" dirty="0"/>
              <a:t> היא מערכת פופלארית </a:t>
            </a:r>
            <a:r>
              <a:rPr lang="he-IL" sz="2000" b="1" dirty="0"/>
              <a:t>לניהול גרסאות מבוזרות</a:t>
            </a:r>
          </a:p>
          <a:p>
            <a:pPr lvl="0"/>
            <a:r>
              <a:rPr lang="he-IL" sz="2000" dirty="0"/>
              <a:t>העבודה תתבצע בזוגות, </a:t>
            </a:r>
            <a:r>
              <a:rPr lang="he-IL" sz="2000" b="1" dirty="0"/>
              <a:t>וחובה</a:t>
            </a:r>
            <a:r>
              <a:rPr lang="he-IL" sz="2000" dirty="0"/>
              <a:t> להשתמש </a:t>
            </a:r>
            <a:r>
              <a:rPr lang="he-IL" sz="2000" b="1" dirty="0"/>
              <a:t>ב </a:t>
            </a:r>
            <a:r>
              <a:rPr lang="en-US" sz="2000" b="1" dirty="0" err="1"/>
              <a:t>GITHub</a:t>
            </a:r>
            <a:endParaRPr lang="he-IL" sz="2000" b="1" dirty="0"/>
          </a:p>
          <a:p>
            <a:pPr lvl="0"/>
            <a:r>
              <a:rPr lang="he-IL" sz="2000" dirty="0"/>
              <a:t>מאפשרת דרך נוחה לשתף ולעדכן את השינויים שנעשים בקוד ע"י כל אחד מבני הזוג בעזרת מאגר שנגיש ברשת ל 2 השותפים. ולאנשים מורשים נוספים (הבודק, המרצה ועוד).</a:t>
            </a:r>
          </a:p>
          <a:p>
            <a:pPr lvl="0"/>
            <a:r>
              <a:rPr lang="en-US" sz="2000" dirty="0"/>
              <a:t>Visual Studio</a:t>
            </a:r>
            <a:r>
              <a:rPr lang="he-IL" sz="2000" dirty="0"/>
              <a:t> יודע לשלב עבודה עם </a:t>
            </a:r>
            <a:r>
              <a:rPr lang="en-US" sz="2000" dirty="0"/>
              <a:t>GIT</a:t>
            </a:r>
            <a:endParaRPr lang="he-IL" sz="2000" dirty="0"/>
          </a:p>
          <a:p>
            <a:pPr lvl="0"/>
            <a:r>
              <a:rPr lang="he-IL" sz="2000" dirty="0"/>
              <a:t>יש ליצור חשבון לשימוש ב </a:t>
            </a:r>
            <a:r>
              <a:rPr lang="en-US" sz="2000" dirty="0"/>
              <a:t>GITHUB</a:t>
            </a:r>
          </a:p>
          <a:p>
            <a:pPr lvl="0"/>
            <a:r>
              <a:rPr lang="he-IL" sz="2000" dirty="0"/>
              <a:t>בתרגיל 0 של הקורס, יש הסבר להתחלת העבודה</a:t>
            </a:r>
          </a:p>
          <a:p>
            <a:pPr lvl="0"/>
            <a:r>
              <a:rPr lang="he-IL" sz="2000" dirty="0"/>
              <a:t>לאחר מכן, תוכלו למצוא הסברים להעמקה ולימוד של גיט במודל וכמובן גם ברשת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67504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64738"/>
            <a:ext cx="7239000" cy="770344"/>
          </a:xfrm>
        </p:spPr>
        <p:txBody>
          <a:bodyPr/>
          <a:lstStyle/>
          <a:p>
            <a:pPr algn="ctr"/>
            <a:r>
              <a:rPr lang="he-IL" dirty="0"/>
              <a:t>תרגיל בית 0 – תרגיל מבוא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970900"/>
            <a:ext cx="7239000" cy="5808351"/>
          </a:xfrm>
        </p:spPr>
        <p:txBody>
          <a:bodyPr>
            <a:noAutofit/>
          </a:bodyPr>
          <a:lstStyle/>
          <a:p>
            <a:pPr eaLnBrk="1" hangingPunct="1">
              <a:buClr>
                <a:schemeClr val="tx1"/>
              </a:buClr>
            </a:pPr>
            <a:r>
              <a:rPr lang="he-IL" sz="1400" kern="0" dirty="0">
                <a:latin typeface="Arial" pitchFamily="34" charset="0"/>
              </a:rPr>
              <a:t>תרגול שימוש בסביבת העבודה </a:t>
            </a:r>
            <a:r>
              <a:rPr lang="en-US" sz="1400" kern="0" dirty="0">
                <a:latin typeface="Arial" pitchFamily="34" charset="0"/>
              </a:rPr>
              <a:t>VS</a:t>
            </a:r>
            <a:r>
              <a:rPr lang="he-IL" sz="1400" kern="0" dirty="0">
                <a:latin typeface="Arial" pitchFamily="34" charset="0"/>
              </a:rPr>
              <a:t>, כתיבת תוכנית בסיסית, עבודה עם גיט</a:t>
            </a:r>
            <a:r>
              <a:rPr lang="en-US" sz="1400" kern="0" dirty="0">
                <a:latin typeface="Arial" pitchFamily="34" charset="0"/>
              </a:rPr>
              <a:t> </a:t>
            </a:r>
            <a:r>
              <a:rPr lang="he-IL" sz="1400" kern="0" dirty="0">
                <a:latin typeface="Arial" pitchFamily="34" charset="0"/>
              </a:rPr>
              <a:t>דרך </a:t>
            </a:r>
            <a:r>
              <a:rPr lang="en-US" sz="1400" kern="0" dirty="0">
                <a:latin typeface="Arial" pitchFamily="34" charset="0"/>
              </a:rPr>
              <a:t>github.com</a:t>
            </a:r>
            <a:endParaRPr lang="he-IL" sz="1400" kern="0" dirty="0">
              <a:latin typeface="Arial" pitchFamily="34" charset="0"/>
            </a:endParaRPr>
          </a:p>
          <a:p>
            <a:r>
              <a:rPr lang="he-IL" sz="1400" dirty="0"/>
              <a:t>התרגיל מסביר כיצד לעבוד בזוגות עם </a:t>
            </a:r>
            <a:r>
              <a:rPr lang="en-US" sz="1400" dirty="0"/>
              <a:t>GIT</a:t>
            </a:r>
            <a:r>
              <a:rPr lang="he-IL" sz="1400" dirty="0"/>
              <a:t>. הרעיון הכללי – כל שינוי שעושים ב</a:t>
            </a:r>
            <a:r>
              <a:rPr lang="en-US" sz="1400" dirty="0"/>
              <a:t>VS</a:t>
            </a:r>
            <a:r>
              <a:rPr lang="he-IL" sz="1400" dirty="0"/>
              <a:t> נועבר למאגר משותף:</a:t>
            </a:r>
          </a:p>
          <a:p>
            <a:pPr lvl="1"/>
            <a:r>
              <a:rPr lang="he-IL" sz="1400" dirty="0"/>
              <a:t>שומרים ומאשרים את השינוי לקובץ המקומי (</a:t>
            </a:r>
            <a:r>
              <a:rPr lang="en-US" sz="1400" dirty="0"/>
              <a:t>commit</a:t>
            </a:r>
            <a:r>
              <a:rPr lang="he-IL" sz="1400" dirty="0"/>
              <a:t>)</a:t>
            </a:r>
          </a:p>
          <a:p>
            <a:pPr lvl="1"/>
            <a:r>
              <a:rPr lang="he-IL" sz="1400" dirty="0"/>
              <a:t>מושכים את השינויים שנעשו במאגר לקובץ המקומי (</a:t>
            </a:r>
            <a:r>
              <a:rPr lang="en-US" sz="1400" dirty="0"/>
              <a:t>pull</a:t>
            </a:r>
            <a:r>
              <a:rPr lang="he-IL" sz="1400" dirty="0"/>
              <a:t>)</a:t>
            </a:r>
          </a:p>
          <a:p>
            <a:pPr lvl="1"/>
            <a:r>
              <a:rPr lang="he-IL" sz="1400" dirty="0"/>
              <a:t>דוחפים למאגר את השינויים מהקובץ המקומי (</a:t>
            </a:r>
            <a:r>
              <a:rPr lang="en-US" sz="1400" dirty="0"/>
              <a:t>push</a:t>
            </a:r>
            <a:r>
              <a:rPr lang="he-IL" sz="1400" dirty="0"/>
              <a:t>)</a:t>
            </a:r>
          </a:p>
          <a:p>
            <a:pPr lvl="1"/>
            <a:r>
              <a:rPr lang="he-IL" sz="1400" dirty="0"/>
              <a:t>או – עושים סינכרון, שעושה </a:t>
            </a:r>
            <a:r>
              <a:rPr lang="en-US" sz="1400" dirty="0"/>
              <a:t>pull + push</a:t>
            </a:r>
            <a:r>
              <a:rPr lang="he-IL" sz="1400" dirty="0"/>
              <a:t>.</a:t>
            </a:r>
          </a:p>
          <a:p>
            <a:r>
              <a:rPr lang="he-IL" sz="1400" dirty="0"/>
              <a:t>כאשר מסיימים את הגרסה הסופית לתרגיל, מסמנים אותה (נקרא גרסת שחרור) בתג – ומקבלים קישור שניתן להעביר הלאה. </a:t>
            </a:r>
          </a:p>
          <a:p>
            <a:pPr lvl="1"/>
            <a:r>
              <a:rPr lang="he-IL" sz="1400" dirty="0"/>
              <a:t>הקישור בגיט-האב הוא מה שמוגש לתיבת ההגשה (ע"י כל אחת מבנות הזוג)</a:t>
            </a:r>
          </a:p>
          <a:p>
            <a:r>
              <a:rPr lang="he-IL" sz="1400" dirty="0"/>
              <a:t>מאחר והמאגר הוא פרטי, יש לאפשר גישה לכל מי שרוצים שייגש אליו</a:t>
            </a:r>
          </a:p>
          <a:p>
            <a:pPr lvl="1"/>
            <a:r>
              <a:rPr lang="he-IL" sz="1400" dirty="0"/>
              <a:t>אסור לתת גישה לאף אחד חוץ מבנות הזוג, הבודקת, והמרצה!</a:t>
            </a:r>
            <a:endParaRPr lang="he-IL" sz="1400" kern="0" dirty="0">
              <a:latin typeface="Arial" pitchFamily="34" charset="0"/>
            </a:endParaRPr>
          </a:p>
          <a:p>
            <a:pPr>
              <a:buClr>
                <a:schemeClr val="tx1"/>
              </a:buClr>
            </a:pPr>
            <a:r>
              <a:rPr lang="he-IL" sz="1400" kern="0" dirty="0">
                <a:latin typeface="Arial" pitchFamily="34" charset="0"/>
              </a:rPr>
              <a:t>הפתרון </a:t>
            </a:r>
            <a:r>
              <a:rPr lang="en-US" sz="1400" kern="0" dirty="0">
                <a:latin typeface="Arial" pitchFamily="34" charset="0"/>
              </a:rPr>
              <a:t>(Solution)</a:t>
            </a:r>
            <a:r>
              <a:rPr lang="he-IL" sz="1400" kern="0" dirty="0">
                <a:latin typeface="Arial" pitchFamily="34" charset="0"/>
              </a:rPr>
              <a:t> יהיה בשם: </a:t>
            </a:r>
            <a:r>
              <a:rPr lang="en-US" sz="1400" kern="0" dirty="0">
                <a:solidFill>
                  <a:srgbClr val="FFCC00"/>
                </a:solidFill>
                <a:latin typeface="Consolas" panose="020B0609020204030204" pitchFamily="49" charset="0"/>
              </a:rPr>
              <a:t>dotNet578</a:t>
            </a:r>
            <a:r>
              <a:rPr lang="ru-RU" sz="1400" kern="0" dirty="0">
                <a:solidFill>
                  <a:srgbClr val="FFCC00"/>
                </a:solidFill>
                <a:latin typeface="Consolas" panose="020B0609020204030204" pitchFamily="49" charset="0"/>
              </a:rPr>
              <a:t>1</a:t>
            </a:r>
            <a:r>
              <a:rPr lang="en-US" sz="1400" kern="0" dirty="0">
                <a:solidFill>
                  <a:srgbClr val="FFCC00"/>
                </a:solidFill>
                <a:latin typeface="Consolas" panose="020B0609020204030204" pitchFamily="49" charset="0"/>
              </a:rPr>
              <a:t>_</a:t>
            </a:r>
            <a:r>
              <a:rPr lang="en-US" sz="1400" kern="0" dirty="0" err="1">
                <a:solidFill>
                  <a:srgbClr val="FFCC00"/>
                </a:solidFill>
                <a:latin typeface="Consolas" panose="020B0609020204030204" pitchFamily="49" charset="0"/>
              </a:rPr>
              <a:t>xxxx_yyyy</a:t>
            </a:r>
            <a:endParaRPr lang="en-US" sz="1400" kern="0" dirty="0"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1400" kern="0" dirty="0" err="1">
                <a:latin typeface="Arial" pitchFamily="34" charset="0"/>
              </a:rPr>
              <a:t>xxxx</a:t>
            </a:r>
            <a:r>
              <a:rPr lang="he-IL" sz="1400" kern="0" dirty="0">
                <a:latin typeface="Arial" pitchFamily="34" charset="0"/>
              </a:rPr>
              <a:t> ו-</a:t>
            </a:r>
            <a:r>
              <a:rPr lang="en-US" sz="1400" kern="0" dirty="0" err="1">
                <a:latin typeface="Arial" pitchFamily="34" charset="0"/>
              </a:rPr>
              <a:t>yyyy</a:t>
            </a:r>
            <a:r>
              <a:rPr lang="he-IL" sz="1400" kern="0" dirty="0">
                <a:latin typeface="Arial" pitchFamily="34" charset="0"/>
              </a:rPr>
              <a:t> – ארבע ספרות אחרונות של ת"ז של הסטודנטים</a:t>
            </a:r>
          </a:p>
          <a:p>
            <a:pPr>
              <a:buClr>
                <a:schemeClr val="tx1"/>
              </a:buClr>
            </a:pPr>
            <a:r>
              <a:rPr lang="he-IL" sz="1400" kern="0" dirty="0">
                <a:latin typeface="Arial" pitchFamily="34" charset="0"/>
              </a:rPr>
              <a:t>הפרויקט יהיה בשם:</a:t>
            </a:r>
            <a:r>
              <a:rPr lang="en-US" sz="1400" kern="0" dirty="0">
                <a:latin typeface="Arial" pitchFamily="34" charset="0"/>
              </a:rPr>
              <a:t> </a:t>
            </a:r>
            <a:r>
              <a:rPr lang="en-US" sz="1400" kern="0" dirty="0">
                <a:solidFill>
                  <a:srgbClr val="FFCC00"/>
                </a:solidFill>
                <a:latin typeface="Consolas" panose="020B0609020204030204" pitchFamily="49" charset="0"/>
              </a:rPr>
              <a:t>dotNet578</a:t>
            </a:r>
            <a:r>
              <a:rPr lang="ru-RU" sz="1400" kern="0" dirty="0">
                <a:solidFill>
                  <a:srgbClr val="FFCC00"/>
                </a:solidFill>
                <a:latin typeface="Consolas" panose="020B0609020204030204" pitchFamily="49" charset="0"/>
              </a:rPr>
              <a:t>1</a:t>
            </a:r>
            <a:r>
              <a:rPr lang="en-US" sz="1400" kern="0" dirty="0">
                <a:solidFill>
                  <a:srgbClr val="FFCC00"/>
                </a:solidFill>
                <a:latin typeface="Consolas" panose="020B0609020204030204" pitchFamily="49" charset="0"/>
              </a:rPr>
              <a:t>_</a:t>
            </a:r>
            <a:r>
              <a:rPr lang="ru-RU" sz="1400" kern="0" dirty="0">
                <a:solidFill>
                  <a:srgbClr val="FFCC00"/>
                </a:solidFill>
                <a:latin typeface="Consolas" panose="020B0609020204030204" pitchFamily="49" charset="0"/>
              </a:rPr>
              <a:t>00_</a:t>
            </a:r>
            <a:r>
              <a:rPr lang="en-US" sz="1400" kern="0" dirty="0" err="1">
                <a:solidFill>
                  <a:srgbClr val="FFCC00"/>
                </a:solidFill>
                <a:latin typeface="Consolas" panose="020B0609020204030204" pitchFamily="49" charset="0"/>
              </a:rPr>
              <a:t>xxxx_yyyy</a:t>
            </a:r>
            <a:endParaRPr lang="he-IL" sz="1400" kern="0" dirty="0">
              <a:latin typeface="Arial" pitchFamily="34" charset="0"/>
            </a:endParaRPr>
          </a:p>
          <a:p>
            <a:pPr lvl="1">
              <a:buClr>
                <a:schemeClr val="tx1"/>
              </a:buClr>
            </a:pPr>
            <a:r>
              <a:rPr lang="he-IL" sz="1400" kern="0" dirty="0">
                <a:latin typeface="Arial" pitchFamily="34" charset="0"/>
              </a:rPr>
              <a:t>00 – מספר תרגיל עבור תרגיל מבוא – </a:t>
            </a:r>
            <a:r>
              <a:rPr lang="he-IL" sz="1400" b="1" u="sng" kern="0" dirty="0">
                <a:latin typeface="Arial" pitchFamily="34" charset="0"/>
              </a:rPr>
              <a:t>שני אפסים</a:t>
            </a:r>
          </a:p>
          <a:p>
            <a:pPr eaLnBrk="1" hangingPunct="1">
              <a:buClr>
                <a:schemeClr val="tx1"/>
              </a:buClr>
            </a:pPr>
            <a:r>
              <a:rPr lang="he-IL" sz="1400" kern="0" dirty="0">
                <a:latin typeface="Arial" pitchFamily="34" charset="0"/>
              </a:rPr>
              <a:t>הגשה בזוגות, חובה</a:t>
            </a:r>
          </a:p>
          <a:p>
            <a:pPr eaLnBrk="1" hangingPunct="1">
              <a:buClr>
                <a:schemeClr val="tx1"/>
              </a:buClr>
            </a:pPr>
            <a:r>
              <a:rPr lang="he-IL" sz="1400" kern="0" dirty="0">
                <a:latin typeface="Arial" pitchFamily="34" charset="0"/>
              </a:rPr>
              <a:t>1% מהציון הכללי</a:t>
            </a:r>
          </a:p>
          <a:p>
            <a:pPr eaLnBrk="1" hangingPunct="1">
              <a:buClr>
                <a:schemeClr val="tx1"/>
              </a:buClr>
            </a:pPr>
            <a:r>
              <a:rPr lang="he-IL" sz="1400" b="1" kern="0" dirty="0">
                <a:latin typeface="Arial" pitchFamily="34" charset="0"/>
              </a:rPr>
              <a:t>להגשה עד תחילת שיעור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70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61214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עוד משהו קטן...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11560" y="1628800"/>
            <a:ext cx="7239000" cy="4846320"/>
          </a:xfrm>
        </p:spPr>
        <p:txBody>
          <a:bodyPr>
            <a:normAutofit/>
          </a:bodyPr>
          <a:lstStyle/>
          <a:p>
            <a:r>
              <a:rPr lang="he-IL" sz="2000" dirty="0"/>
              <a:t>ב</a:t>
            </a:r>
            <a:r>
              <a:rPr lang="en-US" sz="2000" dirty="0"/>
              <a:t>GIT</a:t>
            </a:r>
            <a:r>
              <a:rPr lang="he-IL" sz="2000" dirty="0"/>
              <a:t> - ניתן בהחלט לעבוד על אותו הקובץ במקביל, לבצע סינכרונים ולפתור התנגשויות.</a:t>
            </a:r>
          </a:p>
          <a:p>
            <a:pPr lvl="1"/>
            <a:r>
              <a:rPr lang="he-IL" sz="2000" dirty="0"/>
              <a:t>מודגם בחלק השני של תרגיל 0</a:t>
            </a:r>
          </a:p>
          <a:p>
            <a:r>
              <a:rPr lang="he-IL" sz="2000" dirty="0"/>
              <a:t>בתרגיל, כדי להתחיל "ברגל ימין" בלי התנגשויות, נעשה שימוש ברעיון של מחלקה חלקית.</a:t>
            </a:r>
          </a:p>
          <a:p>
            <a:pPr lvl="1"/>
            <a:r>
              <a:rPr lang="he-IL" sz="2000" dirty="0"/>
              <a:t>זה חומר מתקדם שנלמד בהמשך הקורס.</a:t>
            </a:r>
          </a:p>
          <a:p>
            <a:pPr lvl="1"/>
            <a:r>
              <a:rPr lang="he-IL" sz="2000" dirty="0"/>
              <a:t>באופן כללי – מדובר על מחלקה אחת שנכתבת בשני קבצים שונים. </a:t>
            </a:r>
          </a:p>
          <a:p>
            <a:pPr lvl="2"/>
            <a:r>
              <a:rPr lang="he-IL" dirty="0"/>
              <a:t>בתרגיל - בקובץ אחד נכתבת ההצהרה על המתודה, ובקובץ השני – מימוש של המתודה.</a:t>
            </a:r>
          </a:p>
          <a:p>
            <a:pPr lvl="1"/>
            <a:r>
              <a:rPr lang="he-IL" sz="2000" dirty="0"/>
              <a:t>מחלקה חלקית מסומנת ב</a:t>
            </a:r>
            <a:r>
              <a:rPr lang="en-US" sz="2000" dirty="0"/>
              <a:t> partial</a:t>
            </a:r>
            <a:r>
              <a:rPr lang="he-IL" sz="2000" dirty="0"/>
              <a:t>.</a:t>
            </a:r>
          </a:p>
          <a:p>
            <a:r>
              <a:rPr lang="he-IL" sz="2000" dirty="0"/>
              <a:t>דגש: השתמשו במחלקה חלקית רק לצורך החלק הראשון של התרגיל. אל תעבדו כך בהמשך!</a:t>
            </a:r>
          </a:p>
        </p:txBody>
      </p:sp>
    </p:spTree>
    <p:extLst>
      <p:ext uri="{BB962C8B-B14F-4D97-AF65-F5344CB8AC3E}">
        <p14:creationId xmlns:p14="http://schemas.microsoft.com/office/powerpoint/2010/main" val="33787260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402264"/>
            <a:ext cx="7239000" cy="770344"/>
          </a:xfrm>
        </p:spPr>
        <p:txBody>
          <a:bodyPr/>
          <a:lstStyle/>
          <a:p>
            <a:pPr algn="ctr"/>
            <a:r>
              <a:rPr lang="he-IL" dirty="0"/>
              <a:t>אופרטורים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267856"/>
          </a:xfrm>
        </p:spPr>
        <p:txBody>
          <a:bodyPr/>
          <a:lstStyle/>
          <a:p>
            <a:r>
              <a:rPr lang="he-IL" dirty="0"/>
              <a:t>מתמטיים (+, -, *, /, %, --, ++)</a:t>
            </a:r>
          </a:p>
          <a:p>
            <a:r>
              <a:rPr lang="he-IL" dirty="0"/>
              <a:t>לוגיים (&amp;&amp;, ||, ! )</a:t>
            </a:r>
          </a:p>
          <a:p>
            <a:r>
              <a:rPr lang="he-IL" dirty="0"/>
              <a:t>יחס (&lt;, &gt;, =&lt;, =&gt;, ==, =!)</a:t>
            </a:r>
          </a:p>
          <a:p>
            <a:r>
              <a:rPr lang="he-IL" dirty="0"/>
              <a:t>אופרטורים לסיביות (&amp;, |, ^, ~, &lt;&lt;, &gt;&gt;)</a:t>
            </a:r>
          </a:p>
          <a:p>
            <a:r>
              <a:rPr lang="he-IL" dirty="0"/>
              <a:t>השמה (=)</a:t>
            </a:r>
          </a:p>
          <a:p>
            <a:endParaRPr lang="he-IL" dirty="0"/>
          </a:p>
          <a:p>
            <a:r>
              <a:rPr lang="he-IL" dirty="0"/>
              <a:t>יש קדימויות בין האופרטורים</a:t>
            </a:r>
          </a:p>
          <a:p>
            <a:r>
              <a:rPr lang="he-IL" dirty="0"/>
              <a:t>כמובן, כל אופרטור פועל על טיפוסים שונים.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72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8655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239000" cy="770344"/>
          </a:xfrm>
        </p:spPr>
        <p:txBody>
          <a:bodyPr/>
          <a:lstStyle/>
          <a:p>
            <a:pPr algn="ctr"/>
            <a:r>
              <a:rPr lang="he-IL" dirty="0"/>
              <a:t>משפטי בקרה ולולאות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86382" y="1124744"/>
            <a:ext cx="7397985" cy="3847256"/>
          </a:xfrm>
        </p:spPr>
        <p:txBody>
          <a:bodyPr>
            <a:noAutofit/>
          </a:bodyPr>
          <a:lstStyle/>
          <a:p>
            <a:r>
              <a:rPr lang="he-IL" sz="2800" dirty="0"/>
              <a:t>פקודות </a:t>
            </a:r>
            <a:r>
              <a:rPr lang="en-US" sz="2800" dirty="0"/>
              <a:t>if</a:t>
            </a:r>
            <a:r>
              <a:rPr lang="he-IL" sz="2800" dirty="0"/>
              <a:t>, </a:t>
            </a:r>
            <a:r>
              <a:rPr lang="en-US" sz="2800" dirty="0"/>
              <a:t>if-else</a:t>
            </a:r>
            <a:r>
              <a:rPr lang="he-IL" sz="2800" dirty="0"/>
              <a:t>, </a:t>
            </a:r>
            <a:r>
              <a:rPr lang="en-US" sz="2800" dirty="0"/>
              <a:t>while</a:t>
            </a:r>
            <a:r>
              <a:rPr lang="he-IL" sz="2800" dirty="0"/>
              <a:t>, </a:t>
            </a:r>
            <a:r>
              <a:rPr lang="en-US" sz="2800" dirty="0"/>
              <a:t>for</a:t>
            </a:r>
            <a:r>
              <a:rPr lang="he-IL" sz="2800" dirty="0"/>
              <a:t> נכתבות כפי שאנו מכירים מ</a:t>
            </a:r>
            <a:r>
              <a:rPr lang="en-US" sz="2800" dirty="0"/>
              <a:t>C</a:t>
            </a:r>
            <a:r>
              <a:rPr lang="he-IL" sz="2800" dirty="0"/>
              <a:t>++, בהבדל אחד:</a:t>
            </a:r>
            <a:endParaRPr lang="he-IL" sz="2800" dirty="0">
              <a:solidFill>
                <a:schemeClr val="tx1">
                  <a:tint val="85000"/>
                </a:schemeClr>
              </a:solidFill>
            </a:endParaRPr>
          </a:p>
          <a:p>
            <a:pPr lvl="1"/>
            <a:r>
              <a:rPr lang="he-IL" sz="2100" b="1" dirty="0">
                <a:solidFill>
                  <a:schemeClr val="tx1"/>
                </a:solidFill>
              </a:rPr>
              <a:t>התנאי חייב להיות בוליאני ממש</a:t>
            </a:r>
            <a:r>
              <a:rPr lang="he-IL" sz="2100" dirty="0">
                <a:solidFill>
                  <a:schemeClr val="tx1"/>
                </a:solidFill>
              </a:rPr>
              <a:t>, כלומר להחזיר </a:t>
            </a:r>
            <a:r>
              <a:rPr lang="en-US" sz="2100" dirty="0">
                <a:solidFill>
                  <a:schemeClr val="tx1"/>
                </a:solidFill>
              </a:rPr>
              <a:t>true</a:t>
            </a:r>
            <a:r>
              <a:rPr lang="he-IL" sz="2100" dirty="0">
                <a:solidFill>
                  <a:schemeClr val="tx1"/>
                </a:solidFill>
              </a:rPr>
              <a:t> או </a:t>
            </a:r>
            <a:r>
              <a:rPr lang="en-US" sz="2100" dirty="0">
                <a:solidFill>
                  <a:schemeClr val="tx1"/>
                </a:solidFill>
              </a:rPr>
              <a:t>false</a:t>
            </a:r>
            <a:r>
              <a:rPr lang="he-IL" sz="2100" dirty="0">
                <a:solidFill>
                  <a:schemeClr val="tx1"/>
                </a:solidFill>
              </a:rPr>
              <a:t> (ולא כמו ב</a:t>
            </a:r>
            <a:r>
              <a:rPr lang="en-US" sz="2100" dirty="0">
                <a:solidFill>
                  <a:schemeClr val="tx1"/>
                </a:solidFill>
              </a:rPr>
              <a:t>C</a:t>
            </a:r>
            <a:r>
              <a:rPr lang="he-IL" sz="2100" dirty="0">
                <a:solidFill>
                  <a:schemeClr val="tx1"/>
                </a:solidFill>
              </a:rPr>
              <a:t>++ שיכול להחזיר מספר כלשהו כאמת או 0 כשקר)</a:t>
            </a:r>
            <a:endParaRPr lang="he-IL" sz="2500" dirty="0">
              <a:solidFill>
                <a:schemeClr val="tx1"/>
              </a:solidFill>
            </a:endParaRPr>
          </a:p>
          <a:p>
            <a:r>
              <a:rPr lang="he-IL" sz="2800" dirty="0">
                <a:solidFill>
                  <a:schemeClr val="tx1"/>
                </a:solidFill>
              </a:rPr>
              <a:t>נרחיב בהמשך לגבי סוג נוסף של לולאה שנקרא </a:t>
            </a:r>
            <a:r>
              <a:rPr lang="en-US" sz="2800" b="1" dirty="0">
                <a:solidFill>
                  <a:schemeClr val="tx1"/>
                </a:solidFill>
              </a:rPr>
              <a:t>foreach</a:t>
            </a:r>
            <a:endParaRPr lang="he-IL" sz="2400" dirty="0">
              <a:solidFill>
                <a:schemeClr val="tx1"/>
              </a:solidFill>
            </a:endParaRPr>
          </a:p>
          <a:p>
            <a:r>
              <a:rPr lang="he-IL" sz="2700" dirty="0">
                <a:solidFill>
                  <a:schemeClr val="tx1"/>
                </a:solidFill>
              </a:rPr>
              <a:t>קיימים קיצורי מקשים מקבילים לכל פקודה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73</a:t>
            </a:fld>
            <a:endParaRPr lang="he-IL"/>
          </a:p>
        </p:txBody>
      </p:sp>
      <p:sp>
        <p:nvSpPr>
          <p:cNvPr id="6" name="הסבר מלבני מעוגל 17">
            <a:extLst>
              <a:ext uri="{FF2B5EF4-FFF2-40B4-BE49-F238E27FC236}">
                <a16:creationId xmlns:a16="http://schemas.microsoft.com/office/drawing/2014/main" id="{617572EA-9852-4059-97BD-BEF139535531}"/>
              </a:ext>
            </a:extLst>
          </p:cNvPr>
          <p:cNvSpPr/>
          <p:nvPr/>
        </p:nvSpPr>
        <p:spPr bwMode="auto">
          <a:xfrm flipH="1">
            <a:off x="3095836" y="5327949"/>
            <a:ext cx="2952328" cy="1224136"/>
          </a:xfrm>
          <a:prstGeom prst="wedgeRoundRectCallout">
            <a:avLst>
              <a:gd name="adj1" fmla="val -99900"/>
              <a:gd name="adj2" fmla="val 3774"/>
              <a:gd name="adj3" fmla="val 16667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2800" dirty="0">
                <a:latin typeface="+mj-lt"/>
              </a:rPr>
              <a:t>ברוך שפטרנו מ</a:t>
            </a:r>
            <a:endParaRPr lang="en-US" sz="2800" dirty="0">
              <a:latin typeface="+mj-lt"/>
            </a:endParaRPr>
          </a:p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+mj-lt"/>
              </a:rPr>
              <a:t>if (a = 1) …</a:t>
            </a:r>
            <a:endParaRPr lang="he-IL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95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הסבר מלבני מעוגל 17"/>
          <p:cNvSpPr/>
          <p:nvPr/>
        </p:nvSpPr>
        <p:spPr bwMode="auto">
          <a:xfrm flipH="1">
            <a:off x="4903440" y="2060848"/>
            <a:ext cx="3791765" cy="3517481"/>
          </a:xfrm>
          <a:prstGeom prst="wedgeRoundRectCallout">
            <a:avLst>
              <a:gd name="adj1" fmla="val 69802"/>
              <a:gd name="adj2" fmla="val 13392"/>
              <a:gd name="adj3" fmla="val 16667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sz="2000" dirty="0">
                <a:solidFill>
                  <a:srgbClr val="FF0000"/>
                </a:solidFill>
                <a:latin typeface="+mj-lt"/>
              </a:rPr>
              <a:t>המשתנה עליו פועל מבנה הבקרה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he-IL" sz="2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switch</a:t>
            </a:r>
            <a:r>
              <a:rPr lang="he-IL" sz="2000" dirty="0">
                <a:solidFill>
                  <a:srgbClr val="FF0000"/>
                </a:solidFill>
                <a:latin typeface="+mj-lt"/>
              </a:rPr>
              <a:t> יכול להיות רק מחרוזת, שלם או טיפוס סודר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enum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)</a:t>
            </a:r>
            <a:endParaRPr lang="he-IL" sz="2000" dirty="0">
              <a:solidFill>
                <a:srgbClr val="FF0000"/>
              </a:solidFill>
              <a:latin typeface="+mj-lt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כל </a:t>
            </a:r>
            <a:r>
              <a:rPr lang="en-US" sz="2000" dirty="0"/>
              <a:t>case</a:t>
            </a:r>
            <a:r>
              <a:rPr lang="he-IL" sz="2000" dirty="0"/>
              <a:t> מסתיים ב </a:t>
            </a:r>
            <a:r>
              <a:rPr lang="en-US" sz="2000" dirty="0"/>
              <a:t>break</a:t>
            </a:r>
            <a:r>
              <a:rPr lang="he-IL" sz="2000" dirty="0"/>
              <a:t> בשונה מ </a:t>
            </a:r>
            <a:r>
              <a:rPr lang="en-US" sz="2000" dirty="0"/>
              <a:t>C++</a:t>
            </a:r>
            <a:endParaRPr lang="he-IL" sz="2000" dirty="0"/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גם </a:t>
            </a:r>
            <a:r>
              <a:rPr lang="en-US" sz="2000" dirty="0"/>
              <a:t>default</a:t>
            </a:r>
            <a:endParaRPr lang="he-IL" sz="2000" dirty="0"/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ניתן לאחד מקרים אם אין ביניהם קוד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קיצור מקש </a:t>
            </a:r>
            <a:r>
              <a:rPr lang="en-US" sz="2000" dirty="0" err="1"/>
              <a:t>sw</a:t>
            </a:r>
            <a:endParaRPr lang="en-US" sz="20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he-IL" sz="2000" dirty="0"/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he-IL" sz="2000" dirty="0"/>
          </a:p>
          <a:p>
            <a:pPr marL="342900" marR="0" indent="-342900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he-IL" sz="2000" dirty="0">
              <a:latin typeface="+mj-lt"/>
            </a:endParaRPr>
          </a:p>
          <a:p>
            <a:pPr marL="342900" marR="0" indent="-342900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he-IL" sz="2000" dirty="0">
              <a:latin typeface="+mj-lt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1899" y="186935"/>
            <a:ext cx="7239000" cy="516672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/>
              <a:t>switch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6334" y="836712"/>
            <a:ext cx="4818895" cy="5511542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ToBoolean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s)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(s)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result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result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result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4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74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522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הסבר מלבני מעוגל 17"/>
          <p:cNvSpPr/>
          <p:nvPr/>
        </p:nvSpPr>
        <p:spPr bwMode="auto">
          <a:xfrm flipH="1">
            <a:off x="6839784" y="2571233"/>
            <a:ext cx="4392486" cy="3312368"/>
          </a:xfrm>
          <a:prstGeom prst="wedgeRoundRectCallout">
            <a:avLst>
              <a:gd name="adj1" fmla="val 69802"/>
              <a:gd name="adj2" fmla="val 13392"/>
              <a:gd name="adj3" fmla="val 16667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אם מבצעים את קיצור המקש </a:t>
            </a:r>
            <a:r>
              <a:rPr lang="en-US" sz="2000" dirty="0" err="1"/>
              <a:t>sw</a:t>
            </a:r>
            <a:r>
              <a:rPr lang="he-IL" sz="2000" dirty="0"/>
              <a:t> על </a:t>
            </a:r>
            <a:r>
              <a:rPr lang="en-US" sz="2000" dirty="0" err="1"/>
              <a:t>enum</a:t>
            </a:r>
            <a:r>
              <a:rPr lang="he-IL" sz="2000" dirty="0"/>
              <a:t> קיים, אז המקרים נוצרים אוטומטית.</a:t>
            </a:r>
            <a:endParaRPr lang="en-US" sz="2000" dirty="0"/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אופן הפעולה:</a:t>
            </a: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sw</a:t>
            </a:r>
            <a:endParaRPr lang="en-US" sz="2000" dirty="0"/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פעמיים </a:t>
            </a:r>
            <a:r>
              <a:rPr lang="en-US" sz="2000" dirty="0"/>
              <a:t>tab</a:t>
            </a:r>
            <a:endParaRPr lang="he-IL" sz="2000" dirty="0"/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הקשת שם משתנה הסודר </a:t>
            </a:r>
            <a:r>
              <a:rPr lang="en-US" sz="2000" dirty="0"/>
              <a:t>d</a:t>
            </a:r>
            <a:r>
              <a:rPr lang="he-IL" sz="2000" dirty="0"/>
              <a:t> בתוך ה </a:t>
            </a:r>
            <a:r>
              <a:rPr lang="en-US" sz="2000" dirty="0"/>
              <a:t>switch</a:t>
            </a: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לחיצה  על </a:t>
            </a:r>
            <a:r>
              <a:rPr lang="en-US" sz="2000" dirty="0"/>
              <a:t>enter </a:t>
            </a:r>
            <a:r>
              <a:rPr lang="he-IL" sz="2000" dirty="0"/>
              <a:t> פעמיים</a:t>
            </a:r>
            <a:endParaRPr lang="he-IL" sz="2000" dirty="0">
              <a:latin typeface="+mj-lt"/>
            </a:endParaRPr>
          </a:p>
          <a:p>
            <a:pPr marL="342900" marR="0" indent="-342900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he-IL" sz="2000" dirty="0">
              <a:latin typeface="+mj-lt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99890" y="229744"/>
            <a:ext cx="3200500" cy="1224136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switch with </a:t>
            </a:r>
            <a:r>
              <a:rPr lang="en-US" cap="none" dirty="0" err="1"/>
              <a:t>Enum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75</a:t>
            </a:fld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46AA46-307E-4D95-9CB2-E55C2A8C513A}"/>
              </a:ext>
            </a:extLst>
          </p:cNvPr>
          <p:cNvSpPr/>
          <p:nvPr/>
        </p:nvSpPr>
        <p:spPr>
          <a:xfrm>
            <a:off x="323528" y="260648"/>
            <a:ext cx="49685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Ex94</a:t>
            </a: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Days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Sat, Sun, Mon, Tue, Wed, Thu, Fri };</a:t>
            </a: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enum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Days { </a:t>
            </a:r>
            <a:r>
              <a:rPr lang="he-IL" sz="1100" dirty="0">
                <a:solidFill>
                  <a:srgbClr val="008000"/>
                </a:solidFill>
                <a:latin typeface="Consolas" panose="020B0609020204030204" pitchFamily="49" charset="0"/>
              </a:rPr>
              <a:t>ראשון,שני,שלישי,רבעי,חמישי,שישי,שבת };</a:t>
            </a:r>
            <a:endParaRPr lang="he-IL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algn="l" rtl="0"/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Days d;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//=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Days.Fri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	d = (Days)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(d)</a:t>
            </a: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Days.Sat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Days.Sun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Days.Mon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Days.Tue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Days.Wed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Days.Thu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Days.Fri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 rtl="0"/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48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מתודות ופרמטרים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329A33-5FE7-4688-849C-85D1C0E2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76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76172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88832" cy="792088"/>
          </a:xfrm>
        </p:spPr>
        <p:txBody>
          <a:bodyPr/>
          <a:lstStyle/>
          <a:p>
            <a:pPr algn="ctr"/>
            <a:r>
              <a:rPr lang="he-IL" dirty="0"/>
              <a:t>מתודות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1124744"/>
            <a:ext cx="7613748" cy="4846320"/>
          </a:xfrm>
        </p:spPr>
        <p:txBody>
          <a:bodyPr/>
          <a:lstStyle/>
          <a:p>
            <a:r>
              <a:rPr lang="he-IL" dirty="0"/>
              <a:t>לכל מתודה מוגדר סוג הערך המוחזר ממנה</a:t>
            </a:r>
          </a:p>
          <a:p>
            <a:pPr lvl="1"/>
            <a:r>
              <a:rPr lang="he-IL" dirty="0"/>
              <a:t>טיפוס פשוט או מורכב</a:t>
            </a:r>
          </a:p>
          <a:p>
            <a:pPr lvl="1"/>
            <a:r>
              <a:rPr lang="en-US" dirty="0"/>
              <a:t>void</a:t>
            </a:r>
            <a:endParaRPr lang="he-IL" dirty="0"/>
          </a:p>
          <a:p>
            <a:r>
              <a:rPr lang="he-IL" dirty="0"/>
              <a:t>בסיום המתודה יש </a:t>
            </a:r>
            <a:r>
              <a:rPr lang="en-US" dirty="0"/>
              <a:t>return</a:t>
            </a:r>
            <a:endParaRPr lang="he-IL" dirty="0"/>
          </a:p>
          <a:p>
            <a:pPr lvl="1"/>
            <a:r>
              <a:rPr lang="he-IL" dirty="0"/>
              <a:t>ב</a:t>
            </a:r>
            <a:r>
              <a:rPr lang="en-US" dirty="0"/>
              <a:t>void</a:t>
            </a:r>
            <a:r>
              <a:rPr lang="he-IL" dirty="0"/>
              <a:t> יש </a:t>
            </a:r>
            <a:r>
              <a:rPr lang="en-US" dirty="0"/>
              <a:t>return</a:t>
            </a:r>
            <a:r>
              <a:rPr lang="he-IL" dirty="0"/>
              <a:t> ללא ערך, או שאין </a:t>
            </a:r>
            <a:r>
              <a:rPr lang="en-US" dirty="0"/>
              <a:t>return</a:t>
            </a:r>
            <a:r>
              <a:rPr lang="he-IL" dirty="0"/>
              <a:t>.</a:t>
            </a:r>
          </a:p>
          <a:p>
            <a:r>
              <a:rPr lang="he-IL" dirty="0"/>
              <a:t>כחלק מכך שהקוד מנוהל והשפה בטוחה, אם נכתוב קטע קוד שהתכנית לא תגיע לעולם לביצוע שלו, זה יגרום לשגיאת קומפילציה ("ירוקה") ולא רק ל </a:t>
            </a:r>
            <a:r>
              <a:rPr lang="en-US" dirty="0"/>
              <a:t>warning</a:t>
            </a:r>
            <a:r>
              <a:rPr lang="he-IL" dirty="0"/>
              <a:t> כפי שראינו ב ++</a:t>
            </a:r>
            <a:r>
              <a:rPr lang="en-US" dirty="0"/>
              <a:t>C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למשל – קטע קוד שנכתב לאחר</a:t>
            </a:r>
            <a:r>
              <a:rPr lang="en-US" dirty="0"/>
              <a:t>return </a:t>
            </a:r>
            <a:r>
              <a:rPr lang="he-IL" dirty="0"/>
              <a:t> במתודה</a:t>
            </a:r>
          </a:p>
          <a:p>
            <a:pPr lvl="1"/>
            <a:r>
              <a:rPr lang="he-IL" dirty="0"/>
              <a:t>קטע קוד זה כלל לא יקומפל, ולא יוכנס לקוד </a:t>
            </a:r>
            <a:r>
              <a:rPr lang="en-US" dirty="0"/>
              <a:t>IL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77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06687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65980" y="73152"/>
            <a:ext cx="7283152" cy="626328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החזרה של יותר מפרמטר אחד ע"י </a:t>
            </a:r>
            <a:r>
              <a:rPr lang="en-US" cap="none" dirty="0">
                <a:solidFill>
                  <a:srgbClr val="FF0000"/>
                </a:solidFill>
              </a:rPr>
              <a:t>ref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11560" y="886976"/>
            <a:ext cx="7239000" cy="5782384"/>
          </a:xfrm>
        </p:spPr>
        <p:txBody>
          <a:bodyPr>
            <a:normAutofit fontScale="25000" lnSpcReduction="20000"/>
          </a:bodyPr>
          <a:lstStyle/>
          <a:p>
            <a:r>
              <a:rPr lang="he-IL" sz="7200" dirty="0"/>
              <a:t>באופן רגיל, הפרמטרים מועברים למתודה </a:t>
            </a:r>
            <a:r>
              <a:rPr lang="en-US" sz="7200" b="1" dirty="0"/>
              <a:t>by value</a:t>
            </a:r>
            <a:endParaRPr lang="he-IL" sz="7200" b="1" dirty="0"/>
          </a:p>
          <a:p>
            <a:r>
              <a:rPr lang="he-IL" sz="7200" dirty="0"/>
              <a:t>על מנת להעביר פרמטר </a:t>
            </a:r>
            <a:r>
              <a:rPr lang="en-US" sz="7200" b="1" dirty="0"/>
              <a:t>by reference</a:t>
            </a:r>
            <a:r>
              <a:rPr lang="he-IL" sz="7200" dirty="0"/>
              <a:t> יש להשתמש במילה השמורה </a:t>
            </a:r>
            <a:r>
              <a:rPr lang="en-US" sz="7200" b="1" dirty="0"/>
              <a:t>ref</a:t>
            </a:r>
            <a:endParaRPr lang="he-IL" sz="7200" b="1" dirty="0"/>
          </a:p>
          <a:p>
            <a:pPr lvl="1"/>
            <a:r>
              <a:rPr lang="he-IL" sz="7200" dirty="0"/>
              <a:t>גם בכותרת המתודה, בזמן הגדרת המתודה</a:t>
            </a:r>
          </a:p>
          <a:p>
            <a:pPr lvl="1"/>
            <a:r>
              <a:rPr lang="he-IL" sz="7200" dirty="0"/>
              <a:t>גם בזימון של המתודה (בשונה מ </a:t>
            </a:r>
            <a:r>
              <a:rPr lang="en-US" sz="7200" dirty="0"/>
              <a:t>C++</a:t>
            </a:r>
            <a:r>
              <a:rPr lang="he-IL" sz="7200" dirty="0"/>
              <a:t> ששם אין צורך)</a:t>
            </a:r>
            <a:endParaRPr lang="he-IL" sz="9600" dirty="0"/>
          </a:p>
          <a:p>
            <a:pPr marL="292608" lvl="1" indent="0">
              <a:buNone/>
            </a:pPr>
            <a:endParaRPr lang="he-IL" sz="3600" dirty="0"/>
          </a:p>
          <a:p>
            <a:pPr marL="0" indent="0" algn="l" rtl="0">
              <a:buNone/>
            </a:pPr>
            <a:r>
              <a:rPr lang="en-US" sz="6400" dirty="0"/>
              <a:t>class Program</a:t>
            </a:r>
          </a:p>
          <a:p>
            <a:pPr marL="0" indent="0" algn="l" rtl="0">
              <a:buNone/>
            </a:pPr>
            <a:r>
              <a:rPr lang="en-US" sz="6400" dirty="0"/>
              <a:t> { </a:t>
            </a:r>
          </a:p>
          <a:p>
            <a:pPr marL="0" indent="0" algn="l" rtl="0">
              <a:buNone/>
            </a:pPr>
            <a:r>
              <a:rPr lang="en-US" sz="6400" b="1" dirty="0"/>
              <a:t>    public static void Swap(</a:t>
            </a:r>
            <a:r>
              <a:rPr lang="en-US" sz="6400" b="1" dirty="0">
                <a:solidFill>
                  <a:srgbClr val="FF0000"/>
                </a:solidFill>
              </a:rPr>
              <a:t>ref</a:t>
            </a:r>
            <a:r>
              <a:rPr lang="en-US" sz="6400" b="1" dirty="0"/>
              <a:t> int </a:t>
            </a:r>
            <a:r>
              <a:rPr lang="he-IL" sz="6400" b="1" dirty="0"/>
              <a:t> </a:t>
            </a:r>
            <a:r>
              <a:rPr lang="en-US" sz="6400" b="1" dirty="0"/>
              <a:t>p1 , </a:t>
            </a:r>
            <a:r>
              <a:rPr lang="en-US" sz="6400" b="1" dirty="0" err="1"/>
              <a:t>int</a:t>
            </a:r>
            <a:r>
              <a:rPr lang="en-US" sz="6400" b="1" dirty="0"/>
              <a:t>  p2)</a:t>
            </a:r>
          </a:p>
          <a:p>
            <a:pPr marL="246888" lvl="1" indent="0" algn="l" rtl="0">
              <a:buNone/>
            </a:pPr>
            <a:r>
              <a:rPr lang="en-US" sz="6400" dirty="0">
                <a:solidFill>
                  <a:schemeClr val="tx1"/>
                </a:solidFill>
              </a:rPr>
              <a:t>{</a:t>
            </a:r>
          </a:p>
          <a:p>
            <a:pPr marL="246888" lvl="1" indent="0" algn="l" rtl="0">
              <a:buNone/>
            </a:pPr>
            <a:r>
              <a:rPr lang="en-US" sz="6400" dirty="0">
                <a:solidFill>
                  <a:schemeClr val="tx1"/>
                </a:solidFill>
              </a:rPr>
              <a:t>	int temp = p1;</a:t>
            </a:r>
          </a:p>
          <a:p>
            <a:pPr marL="246888" lvl="1" indent="0" algn="l" rtl="0">
              <a:buNone/>
            </a:pPr>
            <a:r>
              <a:rPr lang="en-US" sz="6400" dirty="0">
                <a:solidFill>
                  <a:schemeClr val="tx1"/>
                </a:solidFill>
              </a:rPr>
              <a:t>	p1 = p2;</a:t>
            </a:r>
          </a:p>
          <a:p>
            <a:pPr marL="246888" lvl="1" indent="0" algn="l" rtl="0">
              <a:buNone/>
            </a:pPr>
            <a:r>
              <a:rPr lang="en-US" sz="6400" dirty="0">
                <a:solidFill>
                  <a:schemeClr val="tx1"/>
                </a:solidFill>
              </a:rPr>
              <a:t>	p2 = temp;</a:t>
            </a:r>
          </a:p>
          <a:p>
            <a:pPr marL="246888" lvl="1" indent="0" algn="l" rtl="0">
              <a:buNone/>
            </a:pPr>
            <a:r>
              <a:rPr lang="en-US" sz="6400" dirty="0">
                <a:solidFill>
                  <a:schemeClr val="tx1"/>
                </a:solidFill>
              </a:rPr>
              <a:t>} </a:t>
            </a:r>
          </a:p>
          <a:p>
            <a:pPr marL="0" indent="0" algn="l" rtl="0">
              <a:buNone/>
            </a:pPr>
            <a:endParaRPr lang="en-US" sz="6400" dirty="0"/>
          </a:p>
          <a:p>
            <a:pPr marL="0" indent="0" algn="l" rtl="0">
              <a:buNone/>
            </a:pPr>
            <a:r>
              <a:rPr lang="en-US" sz="6400" dirty="0"/>
              <a:t>    static void Main(string[] </a:t>
            </a:r>
            <a:r>
              <a:rPr lang="en-US" sz="6400" dirty="0" err="1"/>
              <a:t>args</a:t>
            </a:r>
            <a:r>
              <a:rPr lang="en-US" sz="6400" dirty="0"/>
              <a:t>)</a:t>
            </a:r>
          </a:p>
          <a:p>
            <a:pPr marL="246888" lvl="1" indent="0" algn="l" rtl="0">
              <a:buNone/>
            </a:pPr>
            <a:r>
              <a:rPr lang="en-US" sz="6400" dirty="0">
                <a:solidFill>
                  <a:schemeClr val="tx1"/>
                </a:solidFill>
              </a:rPr>
              <a:t> { </a:t>
            </a:r>
          </a:p>
          <a:p>
            <a:pPr marL="246888" lvl="1" indent="0" algn="l" rtl="0">
              <a:buNone/>
            </a:pPr>
            <a:r>
              <a:rPr lang="en-US" sz="6400" dirty="0">
                <a:solidFill>
                  <a:schemeClr val="tx1"/>
                </a:solidFill>
              </a:rPr>
              <a:t>        </a:t>
            </a:r>
            <a:r>
              <a:rPr lang="en-US" sz="6400" dirty="0" err="1">
                <a:solidFill>
                  <a:schemeClr val="tx1"/>
                </a:solidFill>
              </a:rPr>
              <a:t>int</a:t>
            </a:r>
            <a:r>
              <a:rPr lang="en-US" sz="6400" dirty="0">
                <a:solidFill>
                  <a:schemeClr val="tx1"/>
                </a:solidFill>
              </a:rPr>
              <a:t> p_1= 2;         </a:t>
            </a:r>
            <a:r>
              <a:rPr lang="en-US" sz="6400" dirty="0" err="1">
                <a:solidFill>
                  <a:schemeClr val="tx1"/>
                </a:solidFill>
              </a:rPr>
              <a:t>int</a:t>
            </a:r>
            <a:r>
              <a:rPr lang="en-US" sz="6400" dirty="0">
                <a:solidFill>
                  <a:schemeClr val="tx1"/>
                </a:solidFill>
              </a:rPr>
              <a:t> p_2 = 4;</a:t>
            </a:r>
          </a:p>
          <a:p>
            <a:pPr marL="246888" lvl="1" indent="0" algn="l" rtl="0">
              <a:buNone/>
            </a:pPr>
            <a:r>
              <a:rPr lang="en-US" sz="6400" dirty="0">
                <a:solidFill>
                  <a:schemeClr val="tx1"/>
                </a:solidFill>
              </a:rPr>
              <a:t>        </a:t>
            </a:r>
            <a:r>
              <a:rPr lang="en-US" sz="6400" b="1" dirty="0">
                <a:solidFill>
                  <a:schemeClr val="tx1"/>
                </a:solidFill>
              </a:rPr>
              <a:t>Swap(</a:t>
            </a:r>
            <a:r>
              <a:rPr lang="en-US" sz="6400" b="1" dirty="0">
                <a:solidFill>
                  <a:srgbClr val="FF0000"/>
                </a:solidFill>
              </a:rPr>
              <a:t>ref </a:t>
            </a:r>
            <a:r>
              <a:rPr lang="en-US" sz="6400" b="1" dirty="0">
                <a:solidFill>
                  <a:schemeClr val="tx1"/>
                </a:solidFill>
              </a:rPr>
              <a:t>p_1, p_2); </a:t>
            </a:r>
          </a:p>
          <a:p>
            <a:pPr marL="246888" lvl="1" indent="0" algn="l" rtl="0">
              <a:buNone/>
            </a:pPr>
            <a:r>
              <a:rPr lang="en-US" sz="6400" dirty="0">
                <a:solidFill>
                  <a:schemeClr val="tx1"/>
                </a:solidFill>
              </a:rPr>
              <a:t>        </a:t>
            </a:r>
            <a:r>
              <a:rPr lang="en-US" sz="6400" dirty="0" err="1">
                <a:solidFill>
                  <a:schemeClr val="tx1"/>
                </a:solidFill>
              </a:rPr>
              <a:t>Console.WriteLine</a:t>
            </a:r>
            <a:r>
              <a:rPr lang="en-US" sz="6400" dirty="0">
                <a:solidFill>
                  <a:schemeClr val="tx1"/>
                </a:solidFill>
              </a:rPr>
              <a:t>("p_1: " + p_1); </a:t>
            </a:r>
          </a:p>
          <a:p>
            <a:pPr marL="246888" lvl="1" indent="0" algn="l" rtl="0">
              <a:buNone/>
            </a:pPr>
            <a:r>
              <a:rPr lang="en-US" sz="6400" dirty="0">
                <a:solidFill>
                  <a:schemeClr val="tx1"/>
                </a:solidFill>
              </a:rPr>
              <a:t>        </a:t>
            </a:r>
            <a:r>
              <a:rPr lang="en-US" sz="6400" dirty="0" err="1">
                <a:solidFill>
                  <a:schemeClr val="tx1"/>
                </a:solidFill>
              </a:rPr>
              <a:t>Console.WriteLine</a:t>
            </a:r>
            <a:r>
              <a:rPr lang="en-US" sz="6400" dirty="0">
                <a:solidFill>
                  <a:schemeClr val="tx1"/>
                </a:solidFill>
              </a:rPr>
              <a:t>("p_2: " + p_2);</a:t>
            </a:r>
          </a:p>
          <a:p>
            <a:pPr marL="246888" lvl="1" indent="0" algn="l" rtl="0">
              <a:buNone/>
            </a:pPr>
            <a:r>
              <a:rPr lang="en-US" sz="6400" dirty="0">
                <a:solidFill>
                  <a:schemeClr val="tx1"/>
                </a:solidFill>
              </a:rPr>
              <a:t>}   </a:t>
            </a:r>
          </a:p>
          <a:p>
            <a:pPr marL="0" indent="0" algn="l" rtl="0">
              <a:buNone/>
            </a:pPr>
            <a:r>
              <a:rPr lang="en-US" sz="6400" dirty="0"/>
              <a:t>} </a:t>
            </a:r>
            <a:endParaRPr lang="he-IL" sz="6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78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75628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239000" cy="522312"/>
          </a:xfrm>
        </p:spPr>
        <p:txBody>
          <a:bodyPr>
            <a:noAutofit/>
          </a:bodyPr>
          <a:lstStyle/>
          <a:p>
            <a:pPr algn="ctr"/>
            <a:r>
              <a:rPr lang="he-IL" sz="4000" dirty="0"/>
              <a:t>החזרת פרמטר ע"י </a:t>
            </a:r>
            <a:r>
              <a:rPr lang="en-US" sz="4000" cap="none" dirty="0">
                <a:solidFill>
                  <a:srgbClr val="FF0000"/>
                </a:solidFill>
              </a:rPr>
              <a:t>out</a:t>
            </a:r>
            <a:endParaRPr lang="he-IL" sz="4000" cap="none" dirty="0">
              <a:solidFill>
                <a:srgbClr val="FF0000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42628" y="712140"/>
            <a:ext cx="7685756" cy="5958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1600" b="1" dirty="0"/>
              <a:t>הבעיה:</a:t>
            </a:r>
          </a:p>
          <a:p>
            <a:pPr marL="0" indent="0">
              <a:buNone/>
            </a:pPr>
            <a:r>
              <a:rPr lang="he-IL" sz="1600" dirty="0"/>
              <a:t>הקומפיילר לא מאפשר שליחה למתודה פרמטר שאינו מאותחל. ואם ברצוני לשלוח פרמטר ולהחזירו עם ערך מעודכן מבלי לאתחל אותו לפני הקריאה למתודה?</a:t>
            </a:r>
          </a:p>
          <a:p>
            <a:endParaRPr lang="he-IL" sz="1600" dirty="0"/>
          </a:p>
          <a:p>
            <a:r>
              <a:rPr lang="he-IL" sz="1600" dirty="0"/>
              <a:t>אפשרות א: אתחול מיותר, עם ערך כלשהו.</a:t>
            </a:r>
          </a:p>
          <a:p>
            <a:r>
              <a:rPr lang="he-IL" sz="1600" dirty="0"/>
              <a:t>אפשרות ב: להגדיר פרמטר שמצויין ב </a:t>
            </a:r>
            <a:r>
              <a:rPr lang="en-US" sz="1600" dirty="0"/>
              <a:t>out</a:t>
            </a:r>
            <a:endParaRPr lang="he-IL" sz="1600" dirty="0"/>
          </a:p>
          <a:p>
            <a:pPr lvl="1"/>
            <a:r>
              <a:rPr lang="he-IL" sz="1600" dirty="0"/>
              <a:t>אין עליו מגבלות אתחול</a:t>
            </a:r>
          </a:p>
          <a:p>
            <a:pPr lvl="1"/>
            <a:r>
              <a:rPr lang="he-IL" sz="1600" b="1" dirty="0"/>
              <a:t>אבל חייבים לתת לו ערך בתוך המתודה (והקומפיילר יצעק אם לא. שפה בטוחה)</a:t>
            </a:r>
          </a:p>
          <a:p>
            <a:pPr lvl="1"/>
            <a:r>
              <a:rPr lang="he-IL" sz="1600" dirty="0"/>
              <a:t>חייבים לציין </a:t>
            </a:r>
            <a:r>
              <a:rPr lang="en-US" sz="1600" dirty="0"/>
              <a:t>out</a:t>
            </a:r>
            <a:r>
              <a:rPr lang="he-IL" sz="1600" dirty="0"/>
              <a:t> גם בהגדרת המתודה וגם בשליחה למתודה</a:t>
            </a:r>
          </a:p>
          <a:p>
            <a:r>
              <a:rPr lang="he-IL" sz="1600" dirty="0"/>
              <a:t>דוגמא משלנו:</a:t>
            </a:r>
            <a:endParaRPr lang="en-US" sz="1600" dirty="0"/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s,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s.Length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בלי</a:t>
            </a:r>
            <a:r>
              <a:rPr lang="he-IL" sz="16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ההשמה</a:t>
            </a:r>
            <a:r>
              <a:rPr lang="he-IL" sz="16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הזו</a:t>
            </a:r>
            <a:r>
              <a:rPr lang="he-IL" sz="16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הקומפיילר</a:t>
            </a:r>
            <a:r>
              <a:rPr lang="he-IL" sz="16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יצעק</a:t>
            </a:r>
            <a:r>
              <a:rPr lang="he-IL" sz="16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וידרוש</a:t>
            </a:r>
            <a:r>
              <a:rPr lang="he-IL" sz="16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השמה</a:t>
            </a:r>
            <a:r>
              <a:rPr lang="he-IL" sz="16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לפרמטר</a:t>
            </a:r>
            <a:r>
              <a:rPr lang="he-IL" sz="16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זה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1600" dirty="0"/>
              <a:t>נשתמש בה כך: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 s1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abcd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len1;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הקומפיילר</a:t>
            </a:r>
            <a:r>
              <a:rPr lang="he-IL" sz="16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מאפשר</a:t>
            </a:r>
            <a:r>
              <a:rPr lang="he-IL" sz="16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הגדרת</a:t>
            </a:r>
            <a:r>
              <a:rPr lang="he-IL" sz="16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משתנה</a:t>
            </a:r>
            <a:r>
              <a:rPr lang="he-IL" sz="16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ללא</a:t>
            </a:r>
            <a:r>
              <a:rPr lang="he-IL" sz="16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אתחול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	//</a:t>
            </a:r>
            <a:r>
              <a:rPr lang="he-IL" sz="16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מכיוון</a:t>
            </a:r>
            <a:r>
              <a:rPr lang="he-IL" sz="16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שלאחר</a:t>
            </a:r>
            <a:r>
              <a:rPr lang="he-IL" sz="16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מכן</a:t>
            </a:r>
            <a:r>
              <a:rPr lang="he-IL" sz="16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שולחים</a:t>
            </a:r>
            <a:r>
              <a:rPr lang="he-IL" sz="16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אותו</a:t>
            </a:r>
            <a:r>
              <a:rPr lang="he-IL" sz="16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עם</a:t>
            </a:r>
            <a:r>
              <a:rPr lang="he-IL" sz="16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הסימון</a:t>
            </a:r>
            <a:r>
              <a:rPr lang="he-IL" sz="16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אווט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(s1,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len1);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he-IL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79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408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9C18-F34A-4BB0-B882-2D6C7024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06727"/>
            <a:ext cx="7239000" cy="55432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הפשטה של תהליך העבודה עם </a:t>
            </a:r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4E7DF-7470-4216-B6A9-3A475DC96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136" y="980728"/>
            <a:ext cx="3225964" cy="462105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l" rtl="0" fontAlgn="base"/>
            <a:r>
              <a:rPr lang="en-US" sz="1600" b="1" i="0" dirty="0">
                <a:solidFill>
                  <a:srgbClr val="242729"/>
                </a:solidFill>
                <a:effectLst/>
                <a:latin typeface="inherit"/>
              </a:rPr>
              <a:t>Commit</a:t>
            </a:r>
            <a:r>
              <a:rPr lang="en-US" sz="1600" b="0" i="0" dirty="0">
                <a:solidFill>
                  <a:srgbClr val="242729"/>
                </a:solidFill>
                <a:effectLst/>
                <a:latin typeface="inherit"/>
              </a:rPr>
              <a:t> will simply make record of your changes that you have made on your local machine. It will not mark the change in the remote repository.</a:t>
            </a:r>
          </a:p>
          <a:p>
            <a:pPr algn="l" rtl="0" fontAlgn="base"/>
            <a:r>
              <a:rPr lang="en-US" sz="1600" b="1" i="0" dirty="0">
                <a:solidFill>
                  <a:srgbClr val="242729"/>
                </a:solidFill>
                <a:effectLst/>
                <a:latin typeface="inherit"/>
              </a:rPr>
              <a:t>Commit and Push </a:t>
            </a:r>
            <a:r>
              <a:rPr lang="en-US" sz="1600" b="0" i="0" dirty="0">
                <a:solidFill>
                  <a:srgbClr val="242729"/>
                </a:solidFill>
                <a:effectLst/>
                <a:latin typeface="inherit"/>
              </a:rPr>
              <a:t>will do the above and push it to the remote repository. This means that any changes you have made will be saved to the remote repository as well.</a:t>
            </a:r>
          </a:p>
          <a:p>
            <a:pPr algn="l" rtl="0" fontAlgn="base"/>
            <a:r>
              <a:rPr lang="en-US" sz="1600" b="1" i="0" dirty="0">
                <a:solidFill>
                  <a:srgbClr val="242729"/>
                </a:solidFill>
                <a:effectLst/>
                <a:latin typeface="inherit"/>
              </a:rPr>
              <a:t>Commit and Pull </a:t>
            </a:r>
            <a:r>
              <a:rPr lang="en-US" sz="1600" b="0" i="0" dirty="0">
                <a:solidFill>
                  <a:srgbClr val="242729"/>
                </a:solidFill>
                <a:effectLst/>
                <a:latin typeface="inherit"/>
              </a:rPr>
              <a:t>will grabs the updated information from the remote repo.</a:t>
            </a:r>
          </a:p>
          <a:p>
            <a:pPr algn="l" rtl="0" fontAlgn="base"/>
            <a:r>
              <a:rPr lang="en-US" sz="1600" b="1" i="0" dirty="0">
                <a:solidFill>
                  <a:srgbClr val="242729"/>
                </a:solidFill>
                <a:effectLst/>
                <a:latin typeface="inherit"/>
              </a:rPr>
              <a:t>Commit and Sync </a:t>
            </a:r>
            <a:r>
              <a:rPr lang="en-US" sz="1600" b="0" i="0" dirty="0">
                <a:solidFill>
                  <a:srgbClr val="242729"/>
                </a:solidFill>
                <a:effectLst/>
                <a:latin typeface="inherit"/>
              </a:rPr>
              <a:t>does three things. First, it will </a:t>
            </a:r>
            <a:r>
              <a:rPr lang="en-US" sz="1600" b="1" i="0" dirty="0">
                <a:solidFill>
                  <a:srgbClr val="242729"/>
                </a:solidFill>
                <a:effectLst/>
                <a:latin typeface="inherit"/>
              </a:rPr>
              <a:t>commit</a:t>
            </a:r>
            <a:r>
              <a:rPr lang="en-US" sz="1600" b="0" i="0" dirty="0">
                <a:solidFill>
                  <a:srgbClr val="242729"/>
                </a:solidFill>
                <a:effectLst/>
                <a:latin typeface="inherit"/>
              </a:rPr>
              <a:t>. Second, it will perform a </a:t>
            </a:r>
            <a:r>
              <a:rPr lang="en-US" sz="1600" b="1" i="0" dirty="0">
                <a:solidFill>
                  <a:srgbClr val="242729"/>
                </a:solidFill>
                <a:effectLst/>
                <a:latin typeface="inherit"/>
              </a:rPr>
              <a:t>pull</a:t>
            </a:r>
            <a:r>
              <a:rPr lang="en-US" sz="1600" b="0" i="0" dirty="0">
                <a:solidFill>
                  <a:srgbClr val="242729"/>
                </a:solidFill>
                <a:effectLst/>
                <a:latin typeface="inherit"/>
              </a:rPr>
              <a:t>. Finally, it will </a:t>
            </a:r>
            <a:r>
              <a:rPr lang="en-US" sz="1600" b="1" i="0" dirty="0">
                <a:solidFill>
                  <a:srgbClr val="242729"/>
                </a:solidFill>
                <a:effectLst/>
                <a:latin typeface="inherit"/>
              </a:rPr>
              <a:t>push</a:t>
            </a:r>
            <a:r>
              <a:rPr lang="en-US" sz="1600" b="0" i="0" dirty="0">
                <a:solidFill>
                  <a:srgbClr val="242729"/>
                </a:solidFill>
                <a:effectLst/>
                <a:latin typeface="inherit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D23DE-AF9A-4D27-9762-DB917366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8</a:t>
            </a:fld>
            <a:endParaRPr lang="he-IL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D49DA37-E505-4A88-A4FE-202FAB6C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0" y="980728"/>
            <a:ext cx="5530220" cy="4621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868D9A9-7BA6-434D-BE30-AFCFDE7C807D}"/>
              </a:ext>
            </a:extLst>
          </p:cNvPr>
          <p:cNvSpPr txBox="1"/>
          <p:nvPr/>
        </p:nvSpPr>
        <p:spPr>
          <a:xfrm>
            <a:off x="121900" y="5877272"/>
            <a:ext cx="89002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e-IL" b="1" dirty="0"/>
              <a:t>אלו הן רק חלק קטן מהפקודות והתהליך הוא הרבה יותר מורכב. הציור הוא רק להמחשה.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69177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239000" cy="522312"/>
          </a:xfrm>
        </p:spPr>
        <p:txBody>
          <a:bodyPr>
            <a:noAutofit/>
          </a:bodyPr>
          <a:lstStyle/>
          <a:p>
            <a:pPr algn="ctr"/>
            <a:r>
              <a:rPr lang="he-IL" sz="4000" dirty="0"/>
              <a:t>החזרת פרמטר ע"י </a:t>
            </a:r>
            <a:r>
              <a:rPr lang="en-US" sz="4000" cap="none" dirty="0">
                <a:solidFill>
                  <a:srgbClr val="FF0000"/>
                </a:solidFill>
              </a:rPr>
              <a:t>out</a:t>
            </a:r>
            <a:endParaRPr lang="he-IL" sz="4000" cap="none" dirty="0">
              <a:solidFill>
                <a:srgbClr val="FF0000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880721"/>
            <a:ext cx="7435924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he-IL" sz="2000" dirty="0"/>
          </a:p>
          <a:p>
            <a:r>
              <a:rPr lang="he-IL" sz="2000" dirty="0"/>
              <a:t>דוגמא נוספת, המתודה </a:t>
            </a:r>
            <a:r>
              <a:rPr lang="he-IL" sz="2000" b="1" dirty="0"/>
              <a:t>הקיימת</a:t>
            </a:r>
            <a:r>
              <a:rPr lang="he-IL" sz="2000" dirty="0"/>
              <a:t> במחלקה המוגדרת </a:t>
            </a:r>
            <a:r>
              <a:rPr lang="en-US" sz="2000" dirty="0"/>
              <a:t>Int32</a:t>
            </a:r>
            <a:r>
              <a:rPr lang="he-IL" sz="2000" dirty="0"/>
              <a:t>, </a:t>
            </a:r>
            <a:r>
              <a:rPr lang="he-IL" sz="2000" b="1" dirty="0"/>
              <a:t>ממירה</a:t>
            </a:r>
            <a:r>
              <a:rPr lang="he-IL" sz="2000" dirty="0"/>
              <a:t> מחרוזת </a:t>
            </a:r>
            <a:r>
              <a:rPr lang="en-US" sz="2000" dirty="0"/>
              <a:t>s</a:t>
            </a:r>
            <a:r>
              <a:rPr lang="he-IL" sz="2000" dirty="0"/>
              <a:t> למספר </a:t>
            </a:r>
            <a:r>
              <a:rPr lang="en-US" sz="2000" dirty="0"/>
              <a:t>result</a:t>
            </a:r>
            <a:r>
              <a:rPr lang="he-IL" sz="2000" dirty="0"/>
              <a:t>. במקרה שהצליחה מחזירה אמת, אחרת שקר:</a:t>
            </a:r>
          </a:p>
          <a:p>
            <a:pPr lvl="1"/>
            <a:r>
              <a:rPr lang="he-IL" sz="2000" dirty="0"/>
              <a:t>כך המתודה מוגדרת:</a:t>
            </a:r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public </a:t>
            </a:r>
            <a:r>
              <a:rPr lang="en-US" sz="2000" dirty="0">
                <a:solidFill>
                  <a:srgbClr val="FF0000"/>
                </a:solidFill>
              </a:rPr>
              <a:t>static</a:t>
            </a:r>
            <a:r>
              <a:rPr lang="en-US" sz="2000" dirty="0"/>
              <a:t> bool </a:t>
            </a:r>
            <a:r>
              <a:rPr lang="en-US" sz="2000" dirty="0" err="1"/>
              <a:t>TryParse</a:t>
            </a:r>
            <a:r>
              <a:rPr lang="en-US" sz="2000" dirty="0"/>
              <a:t>(string s, </a:t>
            </a:r>
            <a:r>
              <a:rPr lang="en-US" sz="2000" dirty="0">
                <a:solidFill>
                  <a:srgbClr val="FF0000"/>
                </a:solidFill>
              </a:rPr>
              <a:t>out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result); </a:t>
            </a:r>
          </a:p>
          <a:p>
            <a:pPr lvl="1"/>
            <a:r>
              <a:rPr lang="he-IL" sz="2000" dirty="0"/>
              <a:t>נשתמש בה כך:</a:t>
            </a:r>
          </a:p>
          <a:p>
            <a:pPr marL="0" indent="0" algn="l" rtl="0">
              <a:buNone/>
            </a:pPr>
            <a:r>
              <a:rPr lang="en-US" sz="2000" dirty="0" err="1"/>
              <a:t>int</a:t>
            </a:r>
            <a:r>
              <a:rPr lang="en-US" sz="2000" dirty="0"/>
              <a:t> x; </a:t>
            </a:r>
          </a:p>
          <a:p>
            <a:pPr marL="0" indent="0" algn="l" rtl="0">
              <a:buNone/>
            </a:pPr>
            <a:r>
              <a:rPr lang="en-US" sz="2000" dirty="0"/>
              <a:t>bool b = </a:t>
            </a:r>
            <a:r>
              <a:rPr lang="en-US" sz="2000" dirty="0" err="1"/>
              <a:t>int.TryParse</a:t>
            </a:r>
            <a:r>
              <a:rPr lang="en-US" sz="2000" dirty="0"/>
              <a:t>("1234",</a:t>
            </a:r>
            <a:r>
              <a:rPr lang="en-US" sz="2000" dirty="0">
                <a:solidFill>
                  <a:srgbClr val="FF0000"/>
                </a:solidFill>
              </a:rPr>
              <a:t>out</a:t>
            </a:r>
            <a:r>
              <a:rPr lang="en-US" sz="2000" dirty="0"/>
              <a:t> x); </a:t>
            </a:r>
          </a:p>
          <a:p>
            <a:pPr marL="0" indent="0" algn="l" rtl="0">
              <a:buNone/>
            </a:pPr>
            <a:r>
              <a:rPr lang="en-US" sz="2000" dirty="0"/>
              <a:t>int y = </a:t>
            </a:r>
            <a:r>
              <a:rPr lang="en-US" sz="2000" dirty="0" err="1"/>
              <a:t>int.Parse</a:t>
            </a:r>
            <a:r>
              <a:rPr lang="en-US" sz="2000" dirty="0"/>
              <a:t>("1234"); </a:t>
            </a:r>
            <a:endParaRPr lang="he-IL" sz="2000" dirty="0"/>
          </a:p>
          <a:p>
            <a:pPr marL="0" indent="0" algn="l" rtl="0">
              <a:buNone/>
            </a:pPr>
            <a:endParaRPr lang="he-I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80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712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4976" y="188640"/>
            <a:ext cx="7239000" cy="770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params</a:t>
            </a:r>
            <a:r>
              <a:rPr lang="he-IL" dirty="0"/>
              <a:t> מספר פרמטרים לא מוגבל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98052" y="1144248"/>
            <a:ext cx="7632848" cy="540060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dirty="0"/>
              <a:t>public static </a:t>
            </a:r>
            <a:r>
              <a:rPr lang="en-US" sz="2000" dirty="0" err="1"/>
              <a:t>int</a:t>
            </a:r>
            <a:r>
              <a:rPr lang="en-US" sz="2000" dirty="0"/>
              <a:t> Sum(</a:t>
            </a:r>
            <a:r>
              <a:rPr lang="en-US" sz="2000" dirty="0" err="1">
                <a:solidFill>
                  <a:srgbClr val="FF0000"/>
                </a:solidFill>
              </a:rPr>
              <a:t>params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>
                <a:solidFill>
                  <a:srgbClr val="FF0000"/>
                </a:solidFill>
              </a:rPr>
              <a:t>[]</a:t>
            </a:r>
            <a:r>
              <a:rPr lang="en-US" sz="2000" dirty="0"/>
              <a:t> </a:t>
            </a:r>
            <a:r>
              <a:rPr lang="en-US" sz="2000" dirty="0" err="1"/>
              <a:t>arr</a:t>
            </a:r>
            <a:r>
              <a:rPr lang="en-US" sz="2000" dirty="0"/>
              <a:t>) </a:t>
            </a:r>
          </a:p>
          <a:p>
            <a:pPr marL="0" indent="0" algn="l" rtl="0">
              <a:buNone/>
            </a:pPr>
            <a:r>
              <a:rPr lang="en-US" sz="2000" dirty="0"/>
              <a:t>{ </a:t>
            </a:r>
          </a:p>
          <a:p>
            <a:pPr marL="0" indent="0" algn="l" rtl="0">
              <a:buNone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sum = 0; </a:t>
            </a:r>
          </a:p>
          <a:p>
            <a:pPr marL="0" indent="0" algn="l" rtl="0">
              <a:buNone/>
            </a:pPr>
            <a:r>
              <a:rPr lang="en-US" sz="2000" dirty="0"/>
              <a:t>    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arr</a:t>
            </a:r>
            <a:r>
              <a:rPr lang="en-US" sz="2000" dirty="0" err="1">
                <a:solidFill>
                  <a:srgbClr val="00B0F0"/>
                </a:solidFill>
              </a:rPr>
              <a:t>.Length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    { sum += 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];     } </a:t>
            </a:r>
          </a:p>
          <a:p>
            <a:pPr marL="0" indent="0" algn="l" rtl="0">
              <a:buNone/>
            </a:pPr>
            <a:r>
              <a:rPr lang="en-US" sz="2000" dirty="0"/>
              <a:t>    return sum; </a:t>
            </a:r>
          </a:p>
          <a:p>
            <a:pPr marL="0" indent="0" algn="l" rtl="0">
              <a:buNone/>
            </a:pPr>
            <a:r>
              <a:rPr lang="en-US" sz="2000" dirty="0"/>
              <a:t>} </a:t>
            </a:r>
          </a:p>
          <a:p>
            <a:pPr marL="0" indent="0" algn="l" rtl="0">
              <a:buNone/>
            </a:pPr>
            <a:r>
              <a:rPr lang="en-US" sz="2000" dirty="0"/>
              <a:t>static void Main(string[] 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pPr marL="0" indent="0" algn="l" rtl="0">
              <a:buNone/>
            </a:pPr>
            <a:r>
              <a:rPr lang="en-US" sz="2000" dirty="0"/>
              <a:t>{ </a:t>
            </a:r>
          </a:p>
          <a:p>
            <a:pPr marL="0" indent="0" algn="l" rtl="0">
              <a:buNone/>
            </a:pPr>
            <a:r>
              <a:rPr lang="en-US" sz="2000" dirty="0"/>
              <a:t>    </a:t>
            </a:r>
            <a:r>
              <a:rPr lang="en-US" sz="2000" dirty="0" err="1"/>
              <a:t>Console.WriteLine</a:t>
            </a:r>
            <a:r>
              <a:rPr lang="en-US" sz="2000" dirty="0"/>
              <a:t>(Sum(1,2,3,4)); </a:t>
            </a:r>
          </a:p>
          <a:p>
            <a:pPr marL="0" indent="0" algn="l" rtl="0">
              <a:buNone/>
            </a:pPr>
            <a:r>
              <a:rPr lang="en-US" sz="2000" dirty="0"/>
              <a:t>    </a:t>
            </a:r>
            <a:r>
              <a:rPr lang="en-US" sz="2000" dirty="0" err="1"/>
              <a:t>Console.WriteLine</a:t>
            </a:r>
            <a:r>
              <a:rPr lang="en-US" sz="2000" dirty="0"/>
              <a:t>(Sum()); </a:t>
            </a:r>
          </a:p>
          <a:p>
            <a:pPr marL="0" indent="0" algn="l" rtl="0">
              <a:buNone/>
            </a:pPr>
            <a:r>
              <a:rPr lang="en-US" sz="2000" dirty="0"/>
              <a:t>    </a:t>
            </a:r>
            <a:r>
              <a:rPr lang="en-US" sz="2000" dirty="0" err="1"/>
              <a:t>Console.WriteLine</a:t>
            </a:r>
            <a:r>
              <a:rPr lang="en-US" sz="2000" dirty="0"/>
              <a:t>(Sum(6)); </a:t>
            </a:r>
          </a:p>
          <a:p>
            <a:pPr marL="0" indent="0" algn="l" rtl="0">
              <a:buNone/>
            </a:pPr>
            <a:r>
              <a:rPr lang="en-US" sz="2000" dirty="0"/>
              <a:t>    </a:t>
            </a:r>
            <a:r>
              <a:rPr lang="en-US" sz="2000" dirty="0" err="1"/>
              <a:t>Console.WriteLine</a:t>
            </a:r>
            <a:r>
              <a:rPr lang="en-US" sz="2000" dirty="0"/>
              <a:t>(Sum(10, 5));</a:t>
            </a:r>
          </a:p>
          <a:p>
            <a:pPr marL="0" indent="0" algn="l" rtl="0">
              <a:buNone/>
            </a:pPr>
            <a:r>
              <a:rPr lang="en-US" sz="2000" dirty="0"/>
              <a:t>    </a:t>
            </a:r>
            <a:r>
              <a:rPr lang="en-US" sz="2000" dirty="0" err="1"/>
              <a:t>Console.WriteLine</a:t>
            </a:r>
            <a:r>
              <a:rPr lang="en-US" sz="2000" dirty="0"/>
              <a:t>(Sum(13,2,26,5,6,7,8,9,19,11,34,89,123)); </a:t>
            </a:r>
          </a:p>
          <a:p>
            <a:pPr marL="0" indent="0" algn="l" rtl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81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35505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239000" cy="6983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params</a:t>
            </a:r>
            <a:r>
              <a:rPr lang="he-IL" dirty="0"/>
              <a:t> מספר פרמטרים לא מוגבל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7504" y="1052736"/>
            <a:ext cx="7920880" cy="5184576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המתודה </a:t>
            </a:r>
            <a:r>
              <a:rPr lang="en-US" dirty="0"/>
              <a:t>SUM</a:t>
            </a:r>
            <a:r>
              <a:rPr lang="he-IL" dirty="0"/>
              <a:t>  שהגדרנו מקבלת מערך של פרמטרים.</a:t>
            </a:r>
          </a:p>
          <a:p>
            <a:r>
              <a:rPr lang="he-IL" dirty="0"/>
              <a:t>ניתן להגדיר רק </a:t>
            </a:r>
            <a:r>
              <a:rPr lang="en-US" dirty="0"/>
              <a:t> </a:t>
            </a:r>
            <a:r>
              <a:rPr lang="en-US" dirty="0" err="1"/>
              <a:t>params</a:t>
            </a:r>
            <a:r>
              <a:rPr lang="he-IL" dirty="0"/>
              <a:t>אחד בכל מתודה, והוא תמיד יהיה הימני ביותר (האחרון)</a:t>
            </a:r>
          </a:p>
          <a:p>
            <a:r>
              <a:rPr lang="he-IL" dirty="0"/>
              <a:t>במידה וישנם פרמטרים נוספים למתודה – הם יכולים להופיע רק לפניו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למשל:</a:t>
            </a:r>
          </a:p>
          <a:p>
            <a:r>
              <a:rPr lang="he-IL" dirty="0"/>
              <a:t>הפרמטר השני של המתודה </a:t>
            </a:r>
            <a:r>
              <a:rPr lang="en-US" sz="2800" dirty="0" err="1"/>
              <a:t>Console.WriteLine</a:t>
            </a:r>
            <a:r>
              <a:rPr lang="he-IL" sz="2800" dirty="0"/>
              <a:t> גם הוא מוגדר כ </a:t>
            </a:r>
            <a:r>
              <a:rPr lang="en-US" sz="2800" dirty="0"/>
              <a:t>PARAMS</a:t>
            </a:r>
            <a:r>
              <a:rPr lang="he-IL" sz="2800" dirty="0"/>
              <a:t> (באחת מההעמסות שלה)</a:t>
            </a:r>
          </a:p>
          <a:p>
            <a:r>
              <a:rPr lang="he-IL" sz="2800" dirty="0"/>
              <a:t>מטיפוס מערך של </a:t>
            </a:r>
            <a:r>
              <a:rPr lang="en-US" sz="2800" dirty="0"/>
              <a:t>OBJECT</a:t>
            </a:r>
            <a:r>
              <a:rPr lang="he-IL" sz="2800" dirty="0"/>
              <a:t> שהוא האבא של כל המחלקות</a:t>
            </a:r>
          </a:p>
          <a:p>
            <a:endParaRPr lang="he-IL" sz="2800" dirty="0"/>
          </a:p>
          <a:p>
            <a:pPr marL="0" indent="0" algn="l" rtl="0">
              <a:buNone/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WriteLine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format, </a:t>
            </a:r>
            <a:r>
              <a:rPr lang="en-US" sz="17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params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he-IL" sz="1700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82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70058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3731" y="260648"/>
            <a:ext cx="7239000" cy="99673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NAMED PARAMETER</a:t>
            </a:r>
            <a:r>
              <a:rPr lang="he-IL" sz="2800" dirty="0"/>
              <a:t> שליחת פרמטר על פי שם ולא על פי סדר בעזרת </a:t>
            </a:r>
            <a:r>
              <a:rPr lang="he-IL" sz="2800" dirty="0">
                <a:solidFill>
                  <a:srgbClr val="FF0000"/>
                </a:solidFill>
              </a:rPr>
              <a:t>אופרטור 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9416"/>
            <a:ext cx="7571184" cy="4846320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sz="2200" dirty="0"/>
              <a:t>public static void </a:t>
            </a:r>
            <a:r>
              <a:rPr lang="en-US" sz="2200" dirty="0" err="1"/>
              <a:t>PrintPerson</a:t>
            </a:r>
            <a:r>
              <a:rPr lang="en-US" sz="2200" dirty="0"/>
              <a:t>(string </a:t>
            </a:r>
            <a:r>
              <a:rPr lang="en-US" sz="2200" dirty="0">
                <a:solidFill>
                  <a:srgbClr val="FF0000"/>
                </a:solidFill>
              </a:rPr>
              <a:t>name</a:t>
            </a:r>
            <a:r>
              <a:rPr lang="en-US" sz="2200" dirty="0"/>
              <a:t>,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age</a:t>
            </a:r>
            <a:r>
              <a:rPr lang="en-US" sz="2200" dirty="0"/>
              <a:t>,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id</a:t>
            </a:r>
            <a:r>
              <a:rPr lang="en-US" sz="2200" dirty="0"/>
              <a:t>)  </a:t>
            </a:r>
          </a:p>
          <a:p>
            <a:pPr marL="0" indent="0" algn="l" rtl="0">
              <a:buNone/>
            </a:pPr>
            <a:r>
              <a:rPr lang="en-US" sz="2200" dirty="0"/>
              <a:t>{ </a:t>
            </a:r>
          </a:p>
          <a:p>
            <a:pPr marL="0" indent="0" algn="l" rtl="0">
              <a:buNone/>
            </a:pPr>
            <a:r>
              <a:rPr lang="en-US" sz="2200" dirty="0"/>
              <a:t> </a:t>
            </a:r>
            <a:r>
              <a:rPr lang="en-US" sz="2200" dirty="0" err="1"/>
              <a:t>Console.Write</a:t>
            </a:r>
            <a:r>
              <a:rPr lang="en-US" sz="2200" dirty="0"/>
              <a:t> ("id: {0} name: {1} age: {2}” ,id ,name ,age); </a:t>
            </a:r>
          </a:p>
          <a:p>
            <a:pPr marL="0" indent="0" algn="l" rtl="0">
              <a:buNone/>
            </a:pPr>
            <a:r>
              <a:rPr lang="en-US" sz="2200" dirty="0"/>
              <a:t>} </a:t>
            </a:r>
            <a:endParaRPr lang="he-IL" sz="2200" dirty="0"/>
          </a:p>
          <a:p>
            <a:r>
              <a:rPr lang="he-IL" dirty="0"/>
              <a:t>בזימון המתודה ניתן </a:t>
            </a:r>
            <a:r>
              <a:rPr lang="he-IL" b="1" dirty="0"/>
              <a:t>לציין במפורש את השם </a:t>
            </a:r>
            <a:r>
              <a:rPr lang="he-IL" dirty="0"/>
              <a:t>של כל פרמטר ואז:</a:t>
            </a:r>
          </a:p>
          <a:p>
            <a:pPr lvl="1"/>
            <a:r>
              <a:rPr lang="he-IL" b="1" dirty="0"/>
              <a:t>אין צורך לשמור על סדר </a:t>
            </a:r>
            <a:r>
              <a:rPr lang="he-IL" dirty="0"/>
              <a:t>תואם להצהרה.</a:t>
            </a:r>
          </a:p>
          <a:p>
            <a:pPr lvl="1"/>
            <a:r>
              <a:rPr lang="he-IL" dirty="0"/>
              <a:t>כאשר נותנים שם לפרמטר, פוגעים בסדר, ולכן </a:t>
            </a:r>
            <a:r>
              <a:rPr lang="he-IL" b="1" dirty="0"/>
              <a:t>חייבים לתת שם גם לפרמטרים הבאים אחריו.</a:t>
            </a:r>
          </a:p>
          <a:p>
            <a:pPr marL="0" indent="0" algn="l" rtl="0">
              <a:buNone/>
            </a:pPr>
            <a:r>
              <a:rPr lang="en-US" sz="2200" dirty="0"/>
              <a:t>static void Main(string[] </a:t>
            </a:r>
            <a:r>
              <a:rPr lang="en-US" sz="2200" dirty="0" err="1"/>
              <a:t>args</a:t>
            </a:r>
            <a:r>
              <a:rPr lang="en-US" sz="2200" dirty="0"/>
              <a:t>) </a:t>
            </a:r>
          </a:p>
          <a:p>
            <a:pPr marL="0" indent="0" algn="l" rtl="0">
              <a:buNone/>
            </a:pPr>
            <a:r>
              <a:rPr lang="en-US" sz="2200" dirty="0"/>
              <a:t>{ </a:t>
            </a:r>
          </a:p>
          <a:p>
            <a:pPr marL="0" indent="0" algn="l" rtl="0">
              <a:buNone/>
            </a:pPr>
            <a:r>
              <a:rPr lang="en-US" sz="2200" dirty="0"/>
              <a:t>	</a:t>
            </a:r>
            <a:r>
              <a:rPr lang="en-US" sz="2200" dirty="0" err="1"/>
              <a:t>PrintPerson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FF0000"/>
                </a:solidFill>
              </a:rPr>
              <a:t>age</a:t>
            </a:r>
            <a:r>
              <a:rPr lang="en-US" sz="2200" dirty="0"/>
              <a:t>: 29, </a:t>
            </a:r>
            <a:r>
              <a:rPr lang="en-US" sz="2200" dirty="0">
                <a:solidFill>
                  <a:srgbClr val="FF0000"/>
                </a:solidFill>
              </a:rPr>
              <a:t>name</a:t>
            </a:r>
            <a:r>
              <a:rPr lang="en-US" sz="2200" dirty="0"/>
              <a:t>: "</a:t>
            </a:r>
            <a:r>
              <a:rPr lang="en-US" sz="2200" dirty="0" err="1"/>
              <a:t>oshri</a:t>
            </a:r>
            <a:r>
              <a:rPr lang="en-US" sz="2200" dirty="0"/>
              <a:t>", </a:t>
            </a:r>
            <a:r>
              <a:rPr lang="en-US" sz="2200" dirty="0">
                <a:solidFill>
                  <a:srgbClr val="FF0000"/>
                </a:solidFill>
              </a:rPr>
              <a:t>id</a:t>
            </a:r>
            <a:r>
              <a:rPr lang="en-US" sz="2200" dirty="0"/>
              <a:t>: 1234); </a:t>
            </a:r>
          </a:p>
          <a:p>
            <a:pPr marL="0" indent="0" algn="l" rtl="0">
              <a:buNone/>
            </a:pPr>
            <a:endParaRPr lang="en-US" sz="2200" dirty="0"/>
          </a:p>
          <a:p>
            <a:pPr marL="0" indent="0" algn="l" rtl="0">
              <a:buNone/>
            </a:pPr>
            <a:r>
              <a:rPr lang="en-US" sz="2200" dirty="0"/>
              <a:t>	//</a:t>
            </a:r>
            <a:r>
              <a:rPr lang="en-US" sz="2200" dirty="0" err="1"/>
              <a:t>PrintPerson</a:t>
            </a:r>
            <a:r>
              <a:rPr lang="en-US" sz="2200" dirty="0"/>
              <a:t>("</a:t>
            </a:r>
            <a:r>
              <a:rPr lang="en-US" sz="2200" dirty="0" err="1"/>
              <a:t>oshri</a:t>
            </a:r>
            <a:r>
              <a:rPr lang="en-US" sz="2200" dirty="0"/>
              <a:t>", 29, 1234); </a:t>
            </a:r>
          </a:p>
          <a:p>
            <a:pPr marL="0" indent="0" algn="l" rtl="0">
              <a:buNone/>
            </a:pPr>
            <a:r>
              <a:rPr lang="en-US" sz="2200" dirty="0"/>
              <a:t>} </a:t>
            </a:r>
            <a:endParaRPr lang="he-IL" sz="2200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83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42801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91394" y="152939"/>
            <a:ext cx="7239000" cy="770344"/>
          </a:xfrm>
        </p:spPr>
        <p:txBody>
          <a:bodyPr/>
          <a:lstStyle/>
          <a:p>
            <a:pPr algn="ctr"/>
            <a:r>
              <a:rPr lang="he-IL" dirty="0"/>
              <a:t>פרמטר אופציונלי, ברירת מחדל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00645" y="2136680"/>
            <a:ext cx="8475811" cy="4534061"/>
          </a:xfrm>
        </p:spPr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dirty="0"/>
              <a:t>public static void </a:t>
            </a:r>
            <a:r>
              <a:rPr lang="en-US" dirty="0" err="1"/>
              <a:t>CreateFile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	(string name, string path </a:t>
            </a:r>
            <a:r>
              <a:rPr lang="en-US" dirty="0">
                <a:solidFill>
                  <a:srgbClr val="00B0F0"/>
                </a:solidFill>
              </a:rPr>
              <a:t>= "\\"</a:t>
            </a:r>
            <a:r>
              <a:rPr lang="en-US" dirty="0"/>
              <a:t>, int size </a:t>
            </a:r>
            <a:r>
              <a:rPr lang="en-US" dirty="0">
                <a:solidFill>
                  <a:srgbClr val="00B0F0"/>
                </a:solidFill>
              </a:rPr>
              <a:t>= 1024</a:t>
            </a:r>
            <a:r>
              <a:rPr lang="en-US" dirty="0"/>
              <a:t>) </a:t>
            </a:r>
          </a:p>
          <a:p>
            <a:pPr marL="0" indent="0" algn="l" rtl="0">
              <a:buNone/>
            </a:pPr>
            <a:r>
              <a:rPr lang="en-US" dirty="0"/>
              <a:t>{ </a:t>
            </a:r>
          </a:p>
          <a:p>
            <a:pPr marL="0" indent="0" algn="l" rtl="0">
              <a:buNone/>
            </a:pPr>
            <a:r>
              <a:rPr lang="en-US" dirty="0"/>
              <a:t>    // do something  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sz="2300" dirty="0" err="1"/>
              <a:t>Console.WriteLine</a:t>
            </a:r>
            <a:r>
              <a:rPr lang="en-US" sz="2300" dirty="0"/>
              <a:t>("name:{0,-5} | path:{1,-3} | size:{2,-5}",</a:t>
            </a:r>
            <a:r>
              <a:rPr lang="en-US" sz="2300" dirty="0" err="1"/>
              <a:t>name,path,size</a:t>
            </a:r>
            <a:r>
              <a:rPr lang="en-US" sz="2300" dirty="0"/>
              <a:t>); 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} </a:t>
            </a:r>
            <a:endParaRPr lang="he-IL" dirty="0"/>
          </a:p>
          <a:p>
            <a:pPr marL="0" indent="0" algn="l" rtl="0">
              <a:buNone/>
            </a:pPr>
            <a:endParaRPr lang="he-IL" dirty="0"/>
          </a:p>
          <a:p>
            <a:pPr marL="0" indent="0" algn="l" rtl="0"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pPr marL="0" indent="0" algn="l" rtl="0">
              <a:buNone/>
            </a:pPr>
            <a:r>
              <a:rPr lang="en-US" dirty="0"/>
              <a:t>{ 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CreateFile</a:t>
            </a:r>
            <a:r>
              <a:rPr lang="en-US" dirty="0"/>
              <a:t>("file1.txt"); 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CreateFile</a:t>
            </a:r>
            <a:r>
              <a:rPr lang="en-US" dirty="0"/>
              <a:t>("file1.txt", "c:\\"); 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CreateFile</a:t>
            </a:r>
            <a:r>
              <a:rPr lang="en-US" dirty="0"/>
              <a:t>("file1.txt", "\\",512); 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CreateFile</a:t>
            </a:r>
            <a:r>
              <a:rPr lang="en-US" dirty="0"/>
              <a:t>("file1.txt", </a:t>
            </a:r>
            <a:r>
              <a:rPr lang="en-US" dirty="0">
                <a:solidFill>
                  <a:srgbClr val="FF0000"/>
                </a:solidFill>
              </a:rPr>
              <a:t>size</a:t>
            </a:r>
            <a:r>
              <a:rPr lang="en-US" dirty="0"/>
              <a:t>: 128); </a:t>
            </a:r>
            <a:r>
              <a:rPr lang="he-IL" dirty="0"/>
              <a:t> </a:t>
            </a:r>
            <a:r>
              <a:rPr lang="en-US" dirty="0"/>
              <a:t>//</a:t>
            </a:r>
            <a:r>
              <a:rPr lang="he-IL" dirty="0"/>
              <a:t>מעניין!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84</a:t>
            </a:fld>
            <a:endParaRPr lang="he-IL"/>
          </a:p>
        </p:txBody>
      </p:sp>
      <p:sp>
        <p:nvSpPr>
          <p:cNvPr id="5" name="הסבר מלבני מעוגל 17"/>
          <p:cNvSpPr/>
          <p:nvPr/>
        </p:nvSpPr>
        <p:spPr bwMode="auto">
          <a:xfrm flipH="1">
            <a:off x="3275855" y="1152444"/>
            <a:ext cx="5709765" cy="984236"/>
          </a:xfrm>
          <a:prstGeom prst="wedgeRoundRectCallout">
            <a:avLst>
              <a:gd name="adj1" fmla="val 33854"/>
              <a:gd name="adj2" fmla="val 79940"/>
              <a:gd name="adj3" fmla="val 16667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1400" b="1" dirty="0">
                <a:latin typeface="+mj-lt"/>
              </a:rPr>
              <a:t>פרמטר אופציונלי/ברירת מחדל: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e-IL" sz="1400" dirty="0"/>
              <a:t>מוגדר ומקבל ערך בכותרת המתודה</a:t>
            </a:r>
          </a:p>
          <a:p>
            <a:pPr marL="285750" marR="0" indent="-285750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sz="1400" dirty="0">
                <a:latin typeface="+mj-lt"/>
              </a:rPr>
              <a:t>ורק לאחר כל הפרמטרים הרגילים, מימין להם.</a:t>
            </a:r>
          </a:p>
          <a:p>
            <a:pPr marL="285750" marR="0" indent="-285750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sz="1400" dirty="0">
                <a:latin typeface="+mj-lt"/>
              </a:rPr>
              <a:t>כל פרמטר שיוגדר אחריו מימין, יהיה חייב גם הוא לקבל ערך ברירת מחדל</a:t>
            </a:r>
            <a:endParaRPr lang="en-US" sz="1400" dirty="0">
              <a:latin typeface="+mj-lt"/>
            </a:endParaRPr>
          </a:p>
        </p:txBody>
      </p:sp>
      <p:sp>
        <p:nvSpPr>
          <p:cNvPr id="7" name="הסבר מלבני מעוגל 17">
            <a:extLst>
              <a:ext uri="{FF2B5EF4-FFF2-40B4-BE49-F238E27FC236}">
                <a16:creationId xmlns:a16="http://schemas.microsoft.com/office/drawing/2014/main" id="{C09A4BBD-326B-4C8C-9159-1C61AC38DFA4}"/>
              </a:ext>
            </a:extLst>
          </p:cNvPr>
          <p:cNvSpPr/>
          <p:nvPr/>
        </p:nvSpPr>
        <p:spPr bwMode="auto">
          <a:xfrm flipH="1">
            <a:off x="4210894" y="4149080"/>
            <a:ext cx="4735358" cy="984236"/>
          </a:xfrm>
          <a:prstGeom prst="wedgeRoundRectCallout">
            <a:avLst>
              <a:gd name="adj1" fmla="val 69152"/>
              <a:gd name="adj2" fmla="val 50970"/>
              <a:gd name="adj3" fmla="val 16667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1400" dirty="0"/>
              <a:t>אם בשליחה נשלח משתנה לא מאותחל במקום </a:t>
            </a:r>
            <a:r>
              <a:rPr lang="en-US" sz="1400" dirty="0"/>
              <a:t>path</a:t>
            </a:r>
            <a:r>
              <a:rPr lang="he-IL" sz="1400" dirty="0"/>
              <a:t>, אזי הקומפיילר יצעק</a:t>
            </a:r>
            <a:r>
              <a:rPr lang="en-US" sz="1400" dirty="0"/>
              <a:t> </a:t>
            </a:r>
            <a:r>
              <a:rPr lang="he-IL" sz="1400" dirty="0"/>
              <a:t> שהוא לא מאותחל. כלומר, ערך ברירת המחדל לא משמש כאתחול למשתנה לא מאותחל. אלא רק כשלא שולחים פרמטר כלל.</a:t>
            </a:r>
          </a:p>
        </p:txBody>
      </p:sp>
    </p:spTree>
    <p:extLst>
      <p:ext uri="{BB962C8B-B14F-4D97-AF65-F5344CB8AC3E}">
        <p14:creationId xmlns:p14="http://schemas.microsoft.com/office/powerpoint/2010/main" val="283128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7239000" cy="626328"/>
          </a:xfrm>
        </p:spPr>
        <p:txBody>
          <a:bodyPr/>
          <a:lstStyle/>
          <a:p>
            <a:pPr algn="ctr"/>
            <a:r>
              <a:rPr lang="he-IL" dirty="0"/>
              <a:t>תיעוד אוטומטי </a:t>
            </a:r>
            <a:r>
              <a:rPr lang="en-US" dirty="0"/>
              <a:t>///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457200" y="822628"/>
            <a:ext cx="7499176" cy="2396840"/>
          </a:xfrm>
        </p:spPr>
        <p:txBody>
          <a:bodyPr>
            <a:noAutofit/>
          </a:bodyPr>
          <a:lstStyle/>
          <a:p>
            <a:r>
              <a:rPr lang="he-IL" sz="2400" dirty="0"/>
              <a:t>על ידי כתיבת \\\ (שלושה לוכסנים) ניתן להוסיף באופן אוטומטי תיעוד מובנה למתודה קיימת</a:t>
            </a:r>
          </a:p>
          <a:p>
            <a:r>
              <a:rPr lang="he-IL" sz="2400" dirty="0"/>
              <a:t>בנוסף, הערות אלו יופיעו למתכנת בזמן שימוש במתודה. ואפילו בעברית!!</a:t>
            </a:r>
          </a:p>
          <a:p>
            <a:r>
              <a:rPr lang="he-IL" sz="2400" dirty="0"/>
              <a:t>בזמן התכנות, בהשלמת מתודות ובעמידה על משתנה בזמן </a:t>
            </a:r>
            <a:r>
              <a:rPr lang="en-US" sz="2400" dirty="0"/>
              <a:t>debug</a:t>
            </a:r>
            <a:endParaRPr lang="he-IL" sz="2400" dirty="0"/>
          </a:p>
          <a:p>
            <a:pPr marL="0" indent="0">
              <a:buNone/>
            </a:pPr>
            <a:endParaRPr lang="he-IL" sz="24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4" t="29713" r="46768" b="45082"/>
          <a:stretch/>
        </p:blipFill>
        <p:spPr bwMode="auto">
          <a:xfrm>
            <a:off x="429754" y="3389899"/>
            <a:ext cx="7266446" cy="306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06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DA95-7AAA-43F4-85B1-79B12141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420888"/>
            <a:ext cx="7239000" cy="1336144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נדגים פרוייקט מצטיין אחד כדי לתת תחושה ומוטיבציה...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BFFD9-7F42-46D7-ACC9-51ABD1C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4861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שפע">
  <a:themeElements>
    <a:clrScheme name="שפע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שפע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שפע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18241</TotalTime>
  <Words>8492</Words>
  <Application>Microsoft Office PowerPoint</Application>
  <PresentationFormat>On-screen Show (4:3)</PresentationFormat>
  <Paragraphs>1301</Paragraphs>
  <Slides>85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7" baseType="lpstr">
      <vt:lpstr>Arial</vt:lpstr>
      <vt:lpstr>Arial Narrow</vt:lpstr>
      <vt:lpstr>Calibri</vt:lpstr>
      <vt:lpstr>Consolas</vt:lpstr>
      <vt:lpstr>Garamond</vt:lpstr>
      <vt:lpstr>inherit</vt:lpstr>
      <vt:lpstr>Segoe UI</vt:lpstr>
      <vt:lpstr>SFMono-Regular</vt:lpstr>
      <vt:lpstr>Trebuchet MS</vt:lpstr>
      <vt:lpstr>Wingdings</vt:lpstr>
      <vt:lpstr>Wingdings 2</vt:lpstr>
      <vt:lpstr>שפע</vt:lpstr>
      <vt:lpstr>מיני פרויקט במערכות חלונות</vt:lpstr>
      <vt:lpstr>ומה היום?</vt:lpstr>
      <vt:lpstr>מטרות הקורס</vt:lpstr>
      <vt:lpstr>מתוך הסילבוס</vt:lpstr>
      <vt:lpstr>מרכיבי הציון הסופי</vt:lpstr>
      <vt:lpstr>סביבת עבודה</vt:lpstr>
      <vt:lpstr>GIT  כלי עזר לעבודה משותפת בין בני הזוג</vt:lpstr>
      <vt:lpstr>הפשטה של תהליך העבודה עם GIT</vt:lpstr>
      <vt:lpstr>נדגים פרוייקט מצטיין אחד כדי לתת תחושה ומוטיבציה...</vt:lpstr>
      <vt:lpstr>מבוא פלטפורמת .NET </vt:lpstr>
      <vt:lpstr>קצת היסטוריה...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.Net Framework - כיצד זה עובד?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התקנת הפלטפורמה ב2 הצדדים</vt:lpstr>
      <vt:lpstr>PowerPoint Presentation</vt:lpstr>
      <vt:lpstr>PowerPoint Presentation</vt:lpstr>
      <vt:lpstr>איזו שפה יכולה להתאים לפלטפורמה? </vt:lpstr>
      <vt:lpstr>PowerPoint Presentation</vt:lpstr>
      <vt:lpstr>C++ , JAVA , C# .NET</vt:lpstr>
      <vt:lpstr>תהליך כתיבה והרצה של תוכנית ב- JAVA</vt:lpstr>
      <vt:lpstr>C++ , JAVA , C# .NET</vt:lpstr>
      <vt:lpstr>PowerPoint Presentation</vt:lpstr>
      <vt:lpstr>PowerPoint Presentation</vt:lpstr>
      <vt:lpstr>מועד א, תשע"ז, 7 נק'</vt:lpstr>
      <vt:lpstr>מועד א, תשע"ו, 6 נק'</vt:lpstr>
      <vt:lpstr>מועד א, תשע"ט</vt:lpstr>
      <vt:lpstr>מועד ב, תשע"ט</vt:lpstr>
      <vt:lpstr>מועד א – תש"פ</vt:lpstr>
      <vt:lpstr>כללים ועקרונות ב OOP</vt:lpstr>
      <vt:lpstr>עקרונות בעיצוב מונחה עצמים</vt:lpstr>
      <vt:lpstr>Low Coupling &amp; High Cohesion</vt:lpstr>
      <vt:lpstr>PowerPoint Presentation</vt:lpstr>
      <vt:lpstr>מוסכמות לתכנות קריא</vt:lpstr>
      <vt:lpstr>מוסכמות לשמות משתנים</vt:lpstr>
      <vt:lpstr>C# LaNGUAGE </vt:lpstr>
      <vt:lpstr>מ ++C      ל # C</vt:lpstr>
      <vt:lpstr>Strongly Typed Language</vt:lpstr>
      <vt:lpstr>משתנים Variables</vt:lpstr>
      <vt:lpstr>Casting - המרה מרומזת ומפורשת</vt:lpstr>
      <vt:lpstr>התכנית הראשונה שלי</vt:lpstr>
      <vt:lpstr>מרחב השמות הקיים system</vt:lpstr>
      <vt:lpstr>סוגי טיפוסים</vt:lpstr>
      <vt:lpstr>מבני כללי של תוכנית בשפת #C</vt:lpstr>
      <vt:lpstr>לעבודה ולמלאכה</vt:lpstr>
      <vt:lpstr>וכך זה נראה ב VS</vt:lpstr>
      <vt:lpstr>המחלקה הקיימת Console – קלט/פלט למסך</vt:lpstr>
      <vt:lpstr>המילה השמורה Using</vt:lpstr>
      <vt:lpstr>קלט מהמסך</vt:lpstr>
      <vt:lpstr>דוגמא לקלט מספר</vt:lpstr>
      <vt:lpstr>פלט עם משתנים</vt:lpstr>
      <vt:lpstr>SNIPPETS - קיצורי מקשים</vt:lpstr>
      <vt:lpstr>STRING Composite formatting מחרוזת עם פרמטרים { }</vt:lpstr>
      <vt:lpstr>פירמוט מחרוזת עם פרמטרים { }</vt:lpstr>
      <vt:lpstr>יישור מחרוזת – דוגמא ללא יישור</vt:lpstr>
      <vt:lpstr>יישור מחרוזת</vt:lpstr>
      <vt:lpstr>Escaping String</vt:lpstr>
      <vt:lpstr>  מחרוזת מילולית verbatim String התו @</vt:lpstr>
      <vt:lpstr>  מחרוזת משובצת ביטויים interpolated String התו $</vt:lpstr>
      <vt:lpstr>  מחרוזת משובצת ביטויים interpolated String התו $</vt:lpstr>
      <vt:lpstr>תרגיל בית 0 – תרגיל מבוא</vt:lpstr>
      <vt:lpstr>עוד משהו קטן...</vt:lpstr>
      <vt:lpstr>אופרטורים</vt:lpstr>
      <vt:lpstr>משפטי בקרה ולולאות</vt:lpstr>
      <vt:lpstr>switch</vt:lpstr>
      <vt:lpstr>switch with Enum</vt:lpstr>
      <vt:lpstr>מתודות ופרמטרים</vt:lpstr>
      <vt:lpstr>מתודות</vt:lpstr>
      <vt:lpstr>החזרה של יותר מפרמטר אחד ע"י ref</vt:lpstr>
      <vt:lpstr>החזרת פרמטר ע"י out</vt:lpstr>
      <vt:lpstr>החזרת פרמטר ע"י out</vt:lpstr>
      <vt:lpstr>params מספר פרמטרים לא מוגבל</vt:lpstr>
      <vt:lpstr>params מספר פרמטרים לא מוגבל</vt:lpstr>
      <vt:lpstr>NAMED PARAMETER שליחת פרמטר על פי שם ולא על פי סדר בעזרת אופרטור :</vt:lpstr>
      <vt:lpstr>פרמטר אופציונלי, ברירת מחדל</vt:lpstr>
      <vt:lpstr>תיעוד אוטומטי ///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קורס מיני פרויקט</dc:title>
  <dc:creator>User</dc:creator>
  <cp:lastModifiedBy>Efrat Amar</cp:lastModifiedBy>
  <cp:revision>666</cp:revision>
  <dcterms:created xsi:type="dcterms:W3CDTF">2016-09-25T09:19:50Z</dcterms:created>
  <dcterms:modified xsi:type="dcterms:W3CDTF">2020-11-03T12:38:46Z</dcterms:modified>
</cp:coreProperties>
</file>