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92"/>
  </p:notesMasterIdLst>
  <p:sldIdLst>
    <p:sldId id="676" r:id="rId2"/>
    <p:sldId id="586" r:id="rId3"/>
    <p:sldId id="483" r:id="rId4"/>
    <p:sldId id="545" r:id="rId5"/>
    <p:sldId id="319" r:id="rId6"/>
    <p:sldId id="675" r:id="rId7"/>
    <p:sldId id="443" r:id="rId8"/>
    <p:sldId id="348" r:id="rId9"/>
    <p:sldId id="681" r:id="rId10"/>
    <p:sldId id="272" r:id="rId11"/>
    <p:sldId id="274" r:id="rId12"/>
    <p:sldId id="678" r:id="rId13"/>
    <p:sldId id="609" r:id="rId14"/>
    <p:sldId id="335" r:id="rId15"/>
    <p:sldId id="608" r:id="rId16"/>
    <p:sldId id="600" r:id="rId17"/>
    <p:sldId id="336" r:id="rId18"/>
    <p:sldId id="677" r:id="rId19"/>
    <p:sldId id="549" r:id="rId20"/>
    <p:sldId id="523" r:id="rId21"/>
    <p:sldId id="465" r:id="rId22"/>
    <p:sldId id="466" r:id="rId23"/>
    <p:sldId id="477" r:id="rId24"/>
    <p:sldId id="544" r:id="rId25"/>
    <p:sldId id="682" r:id="rId26"/>
    <p:sldId id="346" r:id="rId27"/>
    <p:sldId id="601" r:id="rId28"/>
    <p:sldId id="340" r:id="rId29"/>
    <p:sldId id="671" r:id="rId30"/>
    <p:sldId id="602" r:id="rId31"/>
    <p:sldId id="672" r:id="rId32"/>
    <p:sldId id="338" r:id="rId33"/>
    <p:sldId id="342" r:id="rId34"/>
    <p:sldId id="343" r:id="rId35"/>
    <p:sldId id="467" r:id="rId36"/>
    <p:sldId id="673" r:id="rId37"/>
    <p:sldId id="525" r:id="rId38"/>
    <p:sldId id="526" r:id="rId39"/>
    <p:sldId id="527" r:id="rId40"/>
    <p:sldId id="590" r:id="rId41"/>
    <p:sldId id="596" r:id="rId42"/>
    <p:sldId id="597" r:id="rId43"/>
    <p:sldId id="598" r:id="rId44"/>
    <p:sldId id="543" r:id="rId45"/>
    <p:sldId id="468" r:id="rId46"/>
    <p:sldId id="472" r:id="rId47"/>
    <p:sldId id="471" r:id="rId48"/>
    <p:sldId id="469" r:id="rId49"/>
    <p:sldId id="470" r:id="rId50"/>
    <p:sldId id="476" r:id="rId51"/>
    <p:sldId id="679" r:id="rId52"/>
    <p:sldId id="495" r:id="rId53"/>
    <p:sldId id="589" r:id="rId54"/>
    <p:sldId id="473" r:id="rId55"/>
    <p:sldId id="474" r:id="rId56"/>
    <p:sldId id="550" r:id="rId57"/>
    <p:sldId id="674" r:id="rId58"/>
    <p:sldId id="551" r:id="rId59"/>
    <p:sldId id="604" r:id="rId60"/>
    <p:sldId id="475" r:id="rId61"/>
    <p:sldId id="531" r:id="rId62"/>
    <p:sldId id="599" r:id="rId63"/>
    <p:sldId id="555" r:id="rId64"/>
    <p:sldId id="381" r:id="rId65"/>
    <p:sldId id="382" r:id="rId66"/>
    <p:sldId id="384" r:id="rId67"/>
    <p:sldId id="385" r:id="rId68"/>
    <p:sldId id="386" r:id="rId69"/>
    <p:sldId id="387" r:id="rId70"/>
    <p:sldId id="388" r:id="rId71"/>
    <p:sldId id="605" r:id="rId72"/>
    <p:sldId id="562" r:id="rId73"/>
    <p:sldId id="564" r:id="rId74"/>
    <p:sldId id="606" r:id="rId75"/>
    <p:sldId id="334" r:id="rId76"/>
    <p:sldId id="362" r:id="rId77"/>
    <p:sldId id="577" r:id="rId78"/>
    <p:sldId id="580" r:id="rId79"/>
    <p:sldId id="581" r:id="rId80"/>
    <p:sldId id="607" r:id="rId81"/>
    <p:sldId id="578" r:id="rId82"/>
    <p:sldId id="579" r:id="rId83"/>
    <p:sldId id="582" r:id="rId84"/>
    <p:sldId id="583" r:id="rId85"/>
    <p:sldId id="584" r:id="rId86"/>
    <p:sldId id="585" r:id="rId87"/>
    <p:sldId id="680" r:id="rId88"/>
    <p:sldId id="389" r:id="rId89"/>
    <p:sldId id="574" r:id="rId90"/>
    <p:sldId id="352" r:id="rId9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me" initials="H" lastIdx="1" clrIdx="0">
    <p:extLst>
      <p:ext uri="{19B8F6BF-5375-455C-9EA6-DF929625EA0E}">
        <p15:presenceInfo xmlns:p15="http://schemas.microsoft.com/office/powerpoint/2012/main" userId="Ho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77" autoAdjust="0"/>
    <p:restoredTop sz="93450" autoAdjust="0"/>
  </p:normalViewPr>
  <p:slideViewPr>
    <p:cSldViewPr>
      <p:cViewPr varScale="1">
        <p:scale>
          <a:sx n="103" d="100"/>
          <a:sy n="103" d="100"/>
        </p:scale>
        <p:origin x="1374" y="150"/>
      </p:cViewPr>
      <p:guideLst>
        <p:guide orient="horz" pos="2160"/>
        <p:guide pos="2880"/>
      </p:guideLst>
    </p:cSldViewPr>
  </p:slideViewPr>
  <p:notesTextViewPr>
    <p:cViewPr>
      <p:scale>
        <a:sx n="1" d="1"/>
        <a:sy n="1" d="1"/>
      </p:scale>
      <p:origin x="0" y="0"/>
    </p:cViewPr>
  </p:notesTextViewPr>
  <p:sorterViewPr>
    <p:cViewPr>
      <p:scale>
        <a:sx n="75" d="100"/>
        <a:sy n="75" d="100"/>
      </p:scale>
      <p:origin x="0" y="198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0-11-03T15:47:06.682"/>
    </inkml:context>
    <inkml:brush xml:id="br0">
      <inkml:brushProperty name="width" value="0.035" units="cm"/>
      <inkml:brushProperty name="height" value="0.035" units="cm"/>
      <inkml:brushProperty name="color" value="#ED1C24"/>
      <inkml:brushProperty name="fitToCurve" value="1"/>
    </inkml:brush>
  </inkml:definitions>
  <inkml:trace contextRef="#ctx0" brushRef="#br0">125 481 2696 0,'0'14'25'15,"0"1"38"-15,-5 2 30 0,2 0 7 16,2-3-16-16,-2 6-17 0,-2-1-18 0,2 0 4 0,2 2-7 16,-4-1-1-16,-1 2-3 0,5-1 9 0,-2-2 3 15,3 1-7-15,-2-1 8 0,2-1-6 16,-3-2 30-16,3 1 17 0,0-2 12 0,-3 1 17 15,3-4-4-15,0 2 5 0,-2 0-15 0,-1-3-4 16,3 2-4-16,-4-2-15 0,4 1 5 0,0-1-6 16,-5-2 11-16,5 2 11 0,-6-1-14 0,6 1 5 15,0-2-20-15,-4-9-8 0,4 11 12 0,0 0-24 16,-8-11 8-16,8 10-3 0,0-10 0 0,0 8 8 16,-5-8-8-16,5 0-3 0,0 0-10 0,0 0 7 15,0 10-2-15,0-10 6 0,0 0 1 0,0 0-7 16,0 0-9-16,0 0-11 0,0 0-13 0,0 0-7 15,0 0 1-15,0 0-7 0,0 0 8 16,0 0 6-16,0 0-9 0,0 0 1 0,0 0-13 0,0 0 3 16,0 0-1-16,0 0 10 0,0 0 0 15,0 0-8-15,0 0-6 0,0 0-8 0,0 0 0 16,0 0-2-16,0 0 4 0,0 0-2 0,0 0 6 16,0 0-4-16,0 0 5 0,0 0 13 0,0 0-8 15,0 0 7-15,0 0-3 0,0 0-6 0,0 0 9 16,0 0-16-16,0 0 7 0,0 0-2 0,0 0 13 15,0 0 11-15,0 0-17 0,0 0 5 0,0 0-15 16,0 0-1-16,5 0 18 0,-5 0-24 0,0 0 17 16,0 0-3-16,0 0 0 0,3 0 23 0,0 0-32 15,-1 0 21-15,1-6-8 0,1 6-9 16,1-5 19-16,2 5-15 0,4-8 11 0,1 8 4 16,2-9-11-16,-2 5 11 0,3 4-20 0,2-8 14 15,-2 2 16-15,2 6 2 0,2-7 22 0,1 1-23 16,3 1 5-16,-2 1 2 0,2 0 9 0,1-3 18 15,1 4-21-15,-1-2 6 0,0 1-15 0,1-1-23 16,2 5 14-16,-3-4-16 0,0 4 10 0,1 0 12 16,2-6-3-16,0 6-1 0,2 0-15 0,2 0 13 15,-2 0 3-15,-1 0 16 0,4 0 2 0,0 0 1 16,0 0 0-16,0 0-13 0,0 0 13 16,0 0-12-16,3 0 19 0,-3-3-23 0,-1 3-2 15,0 0-1-15,1-4-17 0,-5 4 31 0,5-4-27 16,0 4-7-16,-3-7 8 0,1 7-14 0,-1-5 21 15,3 5-3-15,0-6-14 0,0-1-2 0,4 7-5 16,-4 0 7-16,4-5-9 0,2 5 4 0,-6 0-8 16,2 0-3-16,-5 0 12 0,2 0-8 0,-3 0 11 15,2 0 3-15,-6 0-9 0,2 0 8 0,2 0-8 16,3 0 0-16,6 0 0 0,2 0 0 0,8 0 0 16,5 0 0-16,1 0 0 0,11-9 0 0,3 1 0 15,1 0 0-15,2 1 0 0,6 7 0 0,-2-9 0 16,-1 4 0-16,3 5 0 0,0-5 0 0,-1 5 0 15,-7 0 0-15,-3 0 0 0,-1 0 0 16,-5 0 0-16,-3 0 0 0,-4 0 0 0,-6 0 0 16,-2 0 0-16,0 7 0 0,-5-7 0 0,1 5 0 15,-1-5 0-15,-2 0 0 0,-1 0 0 0,1 0 0 16,2 0 0-16,1 0 0 0,1 0 0 0,-2 0 0 16,5 0 0-16,-4 0 0 0,1-8 0 0,-2-1 0 15,-3 9 0-15,2-7 0 0,-4 7 0 0,-2 0 0 16,-2-7 0-16,-1 7 0 0,0 0 0 0,3 0 0 15,-5 0 0-15,2 0 0 0,3 0 0 0,0 0 0 16,0-7 0-16,4 7 0 0,4 0 0 0,-4-9 0 16,8 9 0-16,0-11 0 0,3 4 0 15,2 0 0-15,-5 7 0 0,0-9 0 0,0 2 0 16,-5 7 0-16,1-7 0 0,-5 7 0 0,-6 0 0 16,-2 0 0-16,-1 0 0 0,-6-7 0 0,-1 7 0 15,-2 0 0-15,-3 0 0 0,-2 0 0 0,0 0 0 16,-3 0 0-16,-1 0 0 0,-4 0 0 0,-4 0 0 15,8 0 0-15,-8 0 0 0,0 0 0 0,0 0 0 16,0 0 0-16,0 0 0 0,0 0 0 0,0 0 0 16,0 0 0-16,0 0 0 0,0 0 0 0,0 0 0 15,0 0 0-15,0 0 0 0,0-14 0 0,0 14 0 16,0-15 0-16,0 3 0 0,0-1 0 0,0-1 0 16,0 1 0-16,0-5 0 0,0 0 0 15,0 0 0-15,0-1 0 0,0-2 0 0,0 2 0 16,0-2 0-16,0-1 0 0,0 1 0 0,0 2 0 15,0-3-35-15,-9-1-29 0,3-2-36 0,1-2-17 16,5-1 28-16,-4-4 23 0,4-2 36 0,0 0 18 16,0 0 11-16,0 2-1 0,0 3 6 0,0 4-3 15,4 1-4-15,1 3 13 0,1 3-10 0,-5 3 5 16,-1 4 0-16,5-1-5 0,-5 3 3 0,0 1 4 16,0 4-1-16,0 0 1 0,0 4 3 0,0-2-9 15,0 2 25-15,0 0 11 0,0 0 14 0,0 0 9 16,0 0-4-16,0 0 21 0,0 0-15 0,-6 0-9 15,6 0-18-15,-8 0-35 0,8 0 3 16,-11 6-3-16,4-6 0 0,1 0 0 0,-5 0 0 16,4 0 0-16,-6 8 0 0,1-8 0 0,-1 0 0 15,-6 7 0-15,0-7 0 0,-6 7 0 0,1-7 0 16,0 8 0-16,-4-8 0 0,0 0 0 0,-1 10 0 16,-3-10 0-16,-6 7 0 0,0-7 0 0,-2 0 0 15,-2 6 0-15,-2-6 0 0,3 0 0 0,-6 8 0 16,-2-8 0-16,-2 0 0 0,2 8 0 0,-6-8 0 15,-1 8 0-15,0-1 0 0,-2-7 0 0,-4 10 0 16,4-2 0-16,-4-1 0 0,1-7 0 0,2 9 0 16,1 0 0-16,4-9 0 0,0 0 0 15,3 9 0-15,1-9 0 0,4 0 0 0,-1 0 0 16,3 0 0-16,3 0 0 0,4 0 0 0,0 0 0 16,0 0 0-16,1 0 0 0,1 0 0 0,1 0 0 15,-1 0 0-15,-1 0 0 0,-4 0 0 0,1 0 0 16,1 0 0-16,-5 0 0 0,2 0 0 0,-1 0 0 15,-2 0 0-15,0 11 0 0,0-11 0 0,0 0 0 16,0 0 0-16,3 7 0 0,-2-7 0 0,-1 0 0 16,3 0 0-16,5 0 0 0,-4 0 0 0,5 0 0 15,2 0 0-15,-2 0 0 0,3 0 0 16,0 0 0-16,0-7 0 0,3 7 0 0,2 0 0 0,1 0 0 16,-4 0 0-16,6 0 0 0,-1-6 0 15,2 6 0-15,-1 0 0 0,0 0 0 0,0 0 0 16,-1 0 0-16,-2 0 0 0,1 0 0 0,-4 0 0 15,1-7 0-15,-3 7 0 0,2 0 0 0,-1 0 0 16,1-5 0-16,-2 5 0 0,0 0 0 0,3 0 0 16,-3 0 0-16,3 0 0 0,-5 0 0 0,-1 0 0 15,-2 0 0-15,4 0 0 0,-2 0 0 0,1 0 0 16,-4 0 0-16,5 9 0 0,-2 0 0 0,-1-2 0 16,4-7 0-16,0 9 0 0,0-2 0 0,0-7 0 15,3 11 0-15,2-11 0 0,6 7 0 0,-2-7 0 16,3 0 0-16,0 0 0 0,4 0 0 0,0 0 0 15,4 0 0-15,-1 0 0 0,-1 0 0 0,0 0 0 16,-1 0 0-16,3 0 0 0,0 0 0 16,3 0 0-16,-5-6 0 0,2 6 0 0,3 0 0 15,0-6 0-15,9 6 0 0,-14 0 0 0,5 0 0 16,0 0 0-16,-2 0 0 0,4 0 0 0,-1 0 0 16,8 0 0-16,-12 0 0 0,6 0 0 0,6 0 0 15,-11 0 0-15,11 0 0 0,-7 0 0 0,7 0 0 16,-10 0 0-16,3 0-4 0,-1 0 1 0,1 0-15 15,-2 0-29-15,-4 0-10 0,3 0-25 0,-2 0 10 16,-2 0 16-16,-1 0 12 0,0 0 26 0,2 0-1 16,1 0 5-16,-3 0 8 0,3 0-6 0,0 0 3 15,4 0 3-15,-1 0-4 0,1 0-1 16,1 0 7-16,-1 0 11 0,4 0-16 0,-4 0 9 16,4 0 0-16,-4 0-8 0,2 7 8 0,-2-2 3 15,1-5-6-15,-1 4-3 0,1-4 0 0,-1 7-1 16,0-7-3-16,-1 6 3 0,2-6 12 0,-5 9-10 15,4-3 5-15,-1-2 6 0,1-4-5 0,1 6 9 16,2-6-14-16,0 0-7 0,5 0 6 0,-3 0 0 16,3 5 4-16,0-5 6 0,0 0-10 0,0 0-7 15,0 0 9-15,0 0-6 0,0 0 8 0,0 11 4 16,-4-4 4-16,1 0-3 0,1 0-2 16,-1 2-3-16,0 0-12 0,2 1 15 0,-2 0 3 0,3 2-1 15,-2 0-4-15,2 1 2 0,0-1 4 16,0 1-5-16,0-3 7 0,0 3-11 0,0-1-5 15,0 2 7-15,0-2 7 0,0 2-6 0,5 1 8 16,-4 3-14-16,2-1 5 0,2 0 2 0,-5 0-9 16,3 2 11-16,1-1-4 0,-4 2-1 0,5-1 6 15,-5 0 4-15,6-1-12 0,-6 1 12 0,2 3-11 16,-2-4-2-16,3 3 4 0,-3-1-2 0,0-1-4 16,0 0 15-16,0-1-1 0,0-2-10 0,0-1-7 15,0-2-31-15,-5-1-19 0,5 1-66 0,-6-5-57 16,6 2-91-16,-5-2-101 0,5-8-97 0,-12 10-92 15,5-2-132-15,-1-1-229 0,2-7-279 0,-5 4 57 16</inkml:trace>
  <inkml:trace contextRef="#ctx0" brushRef="#br0" timeOffset="1076">1249 146 3273 0,'0'-4'63'0,"0"4"56"16,0 0 57-16,0 0 37 0,0 0-33 0,0 0-3 15,0 0-31-15,0 0 7 0,0 0-3 0,0 0-28 16,0 0 24-16,0 0-11 0,0 0 21 0,0 0 1 16,0 0-1-16,0 0 19 0,0 0-3 0,0 0 16 15,0 0-8-15,0 0-9 0,0 11 21 0,0-1-1 16,0 1 8-16,0 6-9 0,0 3-33 15,0 5-9-15,0 5-21 0,-5 5-2 0,1 4-4 16,-4 2-33-16,4 3-21 0,-1 4-26 0,0-1-22 16,-5 4 17-16,2 0-22 0,1-1-10 0,-3-1 0 15,1-2-26-15,2-1 27 0,1-4-57 0,1-7-93 16,1-2-109-16,4-7-198 0,0-6-154 0,0-5-111 16,0-6-152-16,4-5-188 0,-4-4-272 0,12-8 159 15</inkml:trace>
  <inkml:trace contextRef="#ctx0" brushRef="#br0" timeOffset="1524">2256 153 4241 0,'0'0'86'0,"0"0"94"0,0 16 123 16,0-3 120-16,0 3 60 0,-8 6 35 16,2-1-58-16,0 6-62 0,0 6-109 0,-2 3-103 0,1 3-55 15,-4 3-49-15,5 3-40 0,-5 1-20 0,4-1-19 16,-1 1-16-16,2-2 13 0,-5-2-17 0,7-1-47 15,-1-6-90-15,5-3-132 0,0-3-137 16,0-5-117-16,0-7-85 0,0-3-74 0,8-5-91 0,-2-9-156 16,-6 0-181-16,15 0 150 0</inkml:trace>
  <inkml:trace contextRef="#ctx0" brushRef="#br0" timeOffset="1816">2919 100 4180 0,'0'11'98'15,"0"4"80"-15,0 1 91 0,0 6 83 0,-13 7 18 16,1 1 20-16,1 6-23 0,-1 2-34 0,-3 5-106 16,2 2-96-16,1 2-71 0,0 2-63 0,-3-1-4 15,1-1-17-15,2 0-47 0,0-1-113 16,0-4-184-16,1-3-141 0,4-3-184 0,2-7-144 0,5-4-227 16,0-1-147-16</inkml:trace>
  <inkml:trace contextRef="#ctx0" brushRef="#br0" timeOffset="2216">3870 21 3869 0,'0'0'77'0,"0"0"106"0,0 0 83 0,0 10 81 16,0 5 28-16,0 0 36 0,0 3 64 0,0 4 39 16,0 6-47-16,8 3-111 0,-8 7-109 15,0 2-97-15,0 0-61 0,0 5-35 0,0 2-31 16,0-1-34-16,0-4 6 0,-11 2-22 0,3-2-67 16,2-3-112-16,6 1-195 0,-7-1-172 0,7-5-160 15,-8-5-165-15,4-3-162 0,4-1-264 0,0-7 173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0-11-03T15:47:18.608"/>
    </inkml:context>
    <inkml:brush xml:id="br0">
      <inkml:brushProperty name="width" value="0.035" units="cm"/>
      <inkml:brushProperty name="height" value="0.035" units="cm"/>
      <inkml:brushProperty name="color" value="#ED1C24"/>
      <inkml:brushProperty name="fitToCurve" value="1"/>
    </inkml:brush>
  </inkml:definitions>
  <inkml:trace contextRef="#ctx0" brushRef="#br0">163 31 2679 0,'0'-7'44'0,"0"2"43"16,0 5 20-16,0-7 43 0,6 1-26 0,-6 0 9 16,0 6 14-16,0 0 5 0,0 0 26 0,0 0 17 15,0 0 9-15,0 0-19 0,0 0-2 0,0 0-32 16,0 0 15-16,0 0 27 0,0 0 7 0,0 0 41 16,0 0 8-16,0 0-1 0,0 0-23 0,0 0-41 15,0 0-14-15,0 0-10 0,0 8 4 0,0 3-1 16,0-2-18-16,0 3-20 0,0 3-27 0,0 3-2 15,0 3-23-15,0 1-12 0,0 4 10 16,0 0-30-16,0 5 2 0,0-3 0 0,0 5-13 16,0-2 4-16,0 4-13 0,0 1 0 0,0 0 7 15,0 2-1-15,0 0 0 0,0 0-3 0,0 1 2 16,0 1-16-16,0-2 3 0,0-1 1 0,0-2-15 16,0-4 15-16,0-1-3 0,11-1-12 0,-11-3 10 15,0-4-7-15,0-3-3 0,0-2 4 0,0-2-3 16,0-4 0-16,0-11 2 0,0 11-2 0,0-11 0 15,0 0 0-15,0 0 0 0,0 0-2 0,0 0-3 16,0 0-5-16,0 0-34 0,0 0-54 16,0 0-88-16,0 0-107 0,0 0-134 0,0 0-138 0,0 0-65 15,0-13-67-15,0-1-57 0,0-1-89 16,0 1-160-16,0-3-45 0</inkml:trace>
  <inkml:trace contextRef="#ctx0" brushRef="#br0" timeOffset="392">0 805 3675 0,'0'0'51'0,"0"0"51"0,0 0 54 0,0 0 29 16,0 0-10-16,0 0 7 0,0 0 11 0,0 0 51 15,0 0 50-15,11 0 20 0,-5 16 3 0,2-1-19 16,-1 1-64-16,5 0-29 0,1 1-37 0,-1 1-38 16,0-1 4-16,3-3-19 0,-3 1-16 0,0-2 0 15,4-1-21-15,-4-4-26 0,3 2 12 0,-3-10-19 16,2 10 0-16,-2-10 17 0,6 10-38 0,-4-10 18 15,4 0-12-15,2 0-13 0,1 0 3 16,2 0-22-16,-2 0 9 0,3-20-6 0,-1 2 2 16,-2-4-7-16,4-2-10 0,-2-1-4 0,-4-3-27 15,1 0-33-15,-3 2-82 0,-5-2-102 0,3 4-124 16,-6 3-119-16,-4 3-100 0,-5 2-103 0,6 3-99 16,-6 4-214-16,0 9-168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0-11-03T15:47:37.297"/>
    </inkml:context>
    <inkml:brush xml:id="br0">
      <inkml:brushProperty name="width" value="0.035" units="cm"/>
      <inkml:brushProperty name="height" value="0.035" units="cm"/>
      <inkml:brushProperty name="color" value="#ED1C24"/>
      <inkml:brushProperty name="fitToCurve" value="1"/>
    </inkml:brush>
  </inkml:definitions>
  <inkml:trace contextRef="#ctx0" brushRef="#br0">214 3102 3498 0,'0'-11'64'15,"0"1"61"-15,0 10 36 0,0-12 45 0,0 12-14 16,0 0-20-16,0 0-2 0,0 0-25 0,0 0-4 16,0 0 25-16,11 0 33 0,-11 0 85 0,7 0 51 15,1 0-17-15,-4 0-18 0,1 17-71 0,2-1-82 16,-2 6-41-16,0-1-53 0,2 5-31 16,-2-2-8-16,1 2-11 0,-6 0 7 0,0 0-14 0,4-1 2 15,-4 0-38-15,0-3-111 0,0-2-120 0,0-1-159 16,0-7-130-16,0-1-114 0,0-4-97 15,0-7-211-15,0 0-182 0</inkml:trace>
  <inkml:trace contextRef="#ctx0" brushRef="#br0" timeOffset="359">474 3064 5200 0,'7'-16'88'16,"5"16"73"-16,-1 0 118 0,-2 0 61 0,2 0-37 15,1 0-31-15,5 0-96 0,-2 0-54 16,1 0-34-16,1 0-17 0,0 0-2 0,1 0 0 0,-1 16-1 16,0 1-17-16,-2-1-14 0,-3 5-1 15,3 1-5-15,-6 2-10 0,-1 0-4 0,-4 0-8 16,1 3-4-16,-5-1-3 0,0-2 2 0,-6 3-4 16,-2-2 0-16,-2-1 1 0,-3-4-8 0,1 1-16 15,0-3-63-15,-2-2-30 0,-5-2-17 0,0-2-1 16,0-3 35-16,1-9 28 0,-1 7 8 0,6-7 22 15,-6 0 11-15,7 0-2 0,3 0 15 0,2 0-12 16,2-12 18-16,5 0-2 0,0 1 2 16,0-1 25-16,8-1 2 0,4-2 48 0,-3 0 13 15,6-1 5-15,-1-1 8 0,5 2-40 0,1-2-11 0,0 2-13 16,3-2-13-16,1 4 4 0,-3 0-12 16,4-1 0-16,-1 3-8 0,-1 2-42 0,-1-3-95 15,-3 12-156-15,0-12-196 0,1 0-161 0,-2 1-194 16,-1 11-218-16,-3-15-214 0</inkml:trace>
  <inkml:trace contextRef="#ctx0" brushRef="#br0" timeOffset="-3349">50 1214 3430 0,'0'0'27'0,"0"0"35"0,0 0 30 0,0 0 56 16,0 8 3-16,0-8-8 0,0 0 0 0,0 0-13 16,0 10-11-16,0-1 19 0,0-9 3 0,0 12-4 15,0 0 18-15,0-1 2 0,0 2 12 0,0 1-18 16,0-1 11-16,0 2-9 0,0 2 4 16,0-1 22-16,6 2-31 0,-6 1-9 0,0 2-38 0,5 1-25 15,-5 0-10-15,0 4-10 0,0-1 1 16,0 1-11-16,0 1 3 0,-11-2-12 0,5 4-1 15,0-1-3-15,-2 0-17 0,4 2-2 0,-4-3-10 16,3 1 2-16,1-3-2 0,1-2-6 0,-2 2 0 16,5-5-2-16,0 0 8 0,0-3 1 0,0-1-3 15,0-1-5-15,0-4-1 0,0-1-10 0,5-10 11 16,1 15 0-16,-2-15 3 0,1 7 14 0,0-7-17 16,-1 0 7-16,4 10-5 0,-1-10-2 0,1 0 2 15,1 0-1-15,3 8 1 0,2-8-4 0,-5 0 11 16,8 0-12-16,-2 0 6 0,0 0 2 0,-1 0-5 15,4 0 9-15,-4 0 0 0,4 0-1 16,-1 0-6-16,-2 0 3 0,-2 0-10 0,7 0 2 16,-3 0 16-16,3 0-12 0,2 0 16 0,-2 0-17 15,0 0-4-15,0 0 4 0,-2 0-7 0,0 0 11 16,-1 0 1-16,-2 0-1 0,-3 0-2 0,0 0-1 16,0 0-4-16,-2 0 10 0,-3 0 5 0,1 0 1 15,-1 0-2-15,-2 0-10 0,-1 0-4 0,4 0-3 16,-3 0 10-16,-2 0-1 0,0-8-2 0,-2 8 9 15,4 0-12-15,-2-10 3 0,0 10 9 0,-2-15-8 16,4 7 2-16,-2-5-6 0,0 1-4 16,-2 1 10-16,2-2 3 0,1 1 2 0,-3-1-7 0,-1 1-4 15,3-2 7-15,-1 2-9 0,-2-4 7 16,6 2 0-16,-6-3-8 0,0 0 18 0,0 2-8 16,1-1-1-16,-1 0-5 0,3-2-1 0,-1-2-1 15,-2 3 3-15,3-4 5 0,1 0-16 0,1 1 19 16,-2-3-6-16,1 3-2 0,3-1 9 0,-1-1-5 15,-3 4-13-15,1-1 9 0,4-1-2 0,-5 1-5 16,1 3 13-16,-1-2-8 0,-1 0 6 0,1 1 8 16,-1 2-12-16,-2 3 3 0,0 0 6 0,0 4-6 15,0 1 3-15,0 0 3 0,0 7-12 0,0-5 8 16,-5 5 6-16,3-6-5 0,-1 6 9 0,0 0-11 16,2 0-7-16,-2-7 13 0,-2 7-21 15,2-5 10-15,-1 5 9 0,-4-5-10 0,4 2 17 16,-4 3-9-16,0-7-5 0,-1 2-2 0,-3 1 4 15,0-3-7-15,-3 0 8 0,3 3 5 0,-5 1-12 16,-1-2 14-16,4 5-4 0,-4-5-6 0,1 5 8 16,2 0-2-16,-2-5 5 0,-3 5 18 0,7 0 8 15,-5 0-1-15,-2-5 7 0,0 5-14 0,2 0-10 16,-5 0 7-16,3 0-14 0,-1 0 0 0,1 0 9 16,1 0-7-16,-4 0 1 0,2 0-4 0,-2 0-13 15,3 0 4-15,3-7-5 0,-2 7 1 0,5-4 8 16,0 4-17-16,5-4-7 0,1 4-30 0,1 0-83 15,7 0-96-15,0 0-140 0,0 0-125 16,0 0-95-16,0-8-117 0,0 2-141 0,0 6-179 16,0-7-77-16</inkml:trace>
  <inkml:trace contextRef="#ctx0" brushRef="#br0" timeOffset="-482">378 1736 3239 0,'3'0'23'0,"-3"0"22"0,0 0 33 16,3 0 42-16,-3 0-18 0,0 0 15 0,0 0 4 15,0 0-2-15,0 0 64 0,0 0 22 0,0 0 18 16,0 12 22-16,0 2-5 0,0-14 6 0,0 20 27 15,0-2 23-15,8 5-10 0,-8 1-51 0,0 7-45 16,0 1-46-16,0 4-39 0,0 2-1 0,0 3-31 16,0 3-19-16,0-1 22 0,0 1 14 15,0-2 2-15,0 0-7 0,0-1-31 0,0-2-13 0,0-4-2 16,0 2-14-16,0-6 13 0,0 0-8 0,0-6-5 16,0 1-1-16,0-5-27 0,0-3 6 15,0-5-5-15,0-3 1 0,0-4 9 0,0-6-20 16,0 0-24-16,0 0-43 0,0 0-85 0,0 0-134 15,0 0-152-15,0 0-120 0,0 0-103 0,0-8-86 16,-6 1-144-16,6 7-214 0,-5-14 31 0</inkml:trace>
  <inkml:trace contextRef="#ctx0" brushRef="#br0" timeOffset="2808">1168 1241 3346 0,'1'0'64'15,"-1"0"70"-15,0 0 64 0,0 0 65 0,0 0-25 16,0 0-38-16,0 0-17 0,8 8-27 0,-1 1 3 16,-7-9 9-16,8 13 6 0,-8-2 17 0,9-2 14 15,-1 0 1-15,-1 5 3 0,-2-2-19 0,-1 4-14 16,4-1 21-16,-3 1-25 0,-2 4-5 0,0 2-5 15,-3 1-43-15,0 2-20 0,0 1-23 0,-11 3-32 16,3-1-28-16,-1 1 3 0,-1 2-4 0,1 1-12 16,-1 0 13-16,0-2-8 0,1 0-3 0,-2-1 3 15,2-1-17-15,1-2 3 0,1 1 6 0,-1-5-10 16,4-2 21-16,-1-2-26 0,0 0 9 16,2-4 11-16,0-2-15 0,3-3 16 0,0-9-25 15,0 11 6-15,0-11 16 0,0 9-3 0,0-9 2 16,6 0-6-16,1 9-2 0,0-9 6 0,1 0 11 15,4 0 3-15,0 0-18 0,3 0 5 0,2 0 0 16,6 0 2-16,-2 0 18 0,3 0-14 0,1 0 1 16,0 0-8-16,-3-9 1 0,2 9 5 0,-1 0-10 15,-4 0 3-15,1 0-2 0,-6 0 9 0,1 0-3 16,0 0-11-16,-1 0 12 0,-2 0-8 16,0 0 15-16,3 0 0 0,1 0-12 0,-3 0 1 15,2 0 2-15,2 0 7 0,-2 0-5 0,2-11-4 16,-5-1-7-16,3 2 4 0,-2 0 3 0,-1 1 14 15,0-5-20-15,3 0 6 0,-6 0-4 0,3-3-6 16,2-2 15-16,-5 0-16 0,3-1 9 0,-3-2-5 16,-1-2 10-16,0-1-9 0,-4 0-16 0,4-1 6 15,-4-3-9-15,4 3 18 0,-2-1 12 0,-5 2-18 16,4 2 3-16,-2-1 10 0,0 2 1 0,-3 4 8 16,2 0-9-16,-2 1 9 0,0 1-12 0,0 1 9 15,0 3 6-15,0-1-26 0,0 2 15 0,-8 2 4 16,3 2-8-16,4 1 11 0,-5-1-9 0,1 3-7 15,2 0 13-15,2 4-7 0,-2-6 13 16,1 6-7-16,-4 0 0 0,2-4 17 0,-1 4-12 16,-3 0 18-16,5 0-16 0,-3 0-4 0,0 0 4 15,0 0-11-15,-5 0 7 0,4 0-12 0,-1 0-8 16,-1 0 11-16,0 0-1 0,-5 0 10 0,1 0-3 16,-2 0-4-16,-1 0 6 0,-2 0-3 0,0 0 10 15,-2 0-9-15,0 0-8 0,2 0 10 0,-2 0-7 16,2 0 5-16,-2 0-4 0,4 0-4 0,-1 0 6 15,0 0 3-15,-1 0 0 0,1-6-23 0,1 3-16 16,1-2-38-16,-1 1-64 0,4 4-85 0,0 0-94 16,4-9-102-16,-1 9-54 0,0-9-52 0,-1 2-64 15,5 2-76-15,-3 5-193 0,8 0-189 0,-4-6 65 16</inkml:trace>
  <inkml:trace contextRef="#ctx0" brushRef="#br0" timeOffset="3813">1505 1827 3767 0,'0'0'54'0,"0"0"31"0,0 0 34 16,0 0 34-16,0 0-11 0,0 0-8 0,0 0 7 15,0 0 30-15,0 0 9 0,0 0 61 0,0 0 37 16,0 13 15-16,0 3 18 0,0 0-24 0,7 7-8 16,1 3-18-16,-3 4-30 0,-1 3-39 0,4 1-47 15,-4 5-29-15,4 1-18 0,-1 2-7 0,1 1-23 16,0-1-19-16,1-1-36 0,3-1 1 0,-5 0-10 15,6-5-2-15,-6 0 13 0,5-5-20 0,-1-1 13 16,-2-2-9-16,0-5-10 0,-1-1 9 0,-1-5-80 16,4-3-76-16,-6 0-116 0,-5-13-163 0,0 12-118 15,0-12-122-15,0 0-114 0,0 6-155 16,0-6-142-16,0 0-63 0</inkml:trace>
  <inkml:trace contextRef="#ctx0" brushRef="#br0" timeOffset="4359">1816 3216 4804 0,'-9'0'45'0,"-2"0"56"15,-1 0 50-15,3 0 25 0,-1 0-23 16,2 0-35-16,8 0-22 0,-8 0-9 0,8 0 13 16,-9 0 18-16,2 0 28 0,-1 19 13 0,3-1 18 15,-2 0 19-15,2 2-26 0,1 2-5 0,-1 1-28 16,5 0-52-16,0 2-17 0,0-3-20 0,0 0-24 16,0-3-4-16,9-4-6 0,2-1-13 0,-2 1-3 15,3-6-14-15,0 0-9 0,1-9 1 0,2 0-2 16,1 0-23-16,1 0-15 0,3 0-22 0,0-18-36 15,-1 0 1-15,-2-1 7 0,3-3 25 0,-2-2 36 16,-6 0 28-16,-3-1 16 0,3-1 8 0,-7-2 18 16,-5 2 1-16,0 0 0 0,0 3-2 0,0 4-6 15,-9-4 39-15,-6 6-8 0,3 2 3 16,-1 1-1-16,-3 5-47 0,-1 9 6 0,-1-9-27 16,1 9-20-16,-3 0-51 0,1 0-106 0,5 0-60 15,-4 0-115-15,4 0-85 0,-1 0-90 0,0 10-162 16,2-10-279-16,4 18-143 0</inkml:trace>
  <inkml:trace contextRef="#ctx0" brushRef="#br0" timeOffset="4814">2220 3084 3551 0,'0'0'84'0,"0"0"86"0,0 0 74 16,0 0 50-16,0 0-52 0,0 0-81 0,0 0-72 15,-7 0-44-15,2 0 3 0,-3 0 36 0,8 13 50 16,-7-13 20-16,1 18 13 0,-2-2 23 15,2 1-12-15,0-3 23 0,6 2-19 0,-6 1-41 16,6-1-18-16,0 1-53 0,0-1-28 0,0-1-18 16,0 3-26-16,0-6 12 0,11 1-6 0,-4-2-6 15,2 0-1-15,3-2-7 0,1 0 13 0,5-9 5 16,-5 10-2-16,4-10 3 0,1 10-14 0,-1-10 3 16,0 0 1-16,-2 8-6 0,2-8 15 0,-5 0-9 15,0 0 13-15,-4 0 21 0,4 0 33 0,-6 0 30 16,-5 0 27-16,-1 0 28 0,0 6-10 0,0-6-18 15,-7 11-47-15,-5-4-41 0,-1 0-38 0,-3 4-6 16,-7 1 7-16,-1-1 0 0,-2 1-11 0,-5 2-53 16,3-3-78-16,-1-1-114 0,-2-10-140 15,7 0-92-15,3 11-84 0,1-11-82 0,2 0-56 16,4 0-132-16,4 0-159 0,2-21 46 0</inkml:trace>
  <inkml:trace contextRef="#ctx0" brushRef="#br0" timeOffset="5199">2399 2878 5095 0,'0'0'81'0,"8"0"64"16,-8 18 91-16,0 1 89 0,6 1-17 0,0 2 19 15,-1 5-37-15,-1 1-31 0,1 2-41 0,1 4-67 16,-2 3-15-16,1-1-61 0,-2 3-17 0,-3-2-11 15,1 1-47-15,6 1 17 0,-6-3-7 0,2-4-15 16,-1-3 10-16,4-2-24 0,-6-5-1 0,1-4-16 16,4-4-52-16,-2-3-65 0,-3-4-43 0,7-7-45 15,-7 0 4-15,10 0 32 0,-3 0 4 0,-7 0 40 16,11-18 9-16,-5 0 30 0,-6-1 21 0,12 4 46 16,2-3 27-16,-5 0 11 0,0 2 24 15,-2-1-2-15,4 2 2 0,-2 0 4 0,2 2-11 0,-2 13 10 16,-9-14 22-16,12 14 44 0,-1-11 65 15,-11 11 14-15,9 0 15 0,-2 0 5 0,3 0-14 16,-3 12 0-16,1 1 0 0,-1 4-26 0,-2-1-17 16,-5 4-28-16,11 0-29 0,-11 1-32 0,0 0-24 15,0-2-5-15,4 3-19 0,-4-1-71 0,0-3-148 16,0 0-219-16,0-7-205 0,0 1-212 0,0-3-262 16,0-9-271-16</inkml:trace>
  <inkml:trace contextRef="#ctx0" brushRef="#br0" timeOffset="5551">2975 3291 3803 0,'0'11'74'0,"0"0"33"0,0 2 37 0,9-1 32 16,-1 2-47-16,1-1-2 0,-2-2-28 0,1 0-31 15,0-11-17-15,-1 9-33 0,2-9 6 0,-1 0 21 16,-8 0 39-16,7 0 46 0,-7 0 56 0,0 0 29 16,8 0 30-16,-8-15 41 0,0-3-24 15,0 0 27-15,5-1 0 0,-2-4-35 0,-2 0-29 16,-1-2-65-16,5 0-67 0,-2 0-56 0,1 0-15 15,4-1-26-15,2 1-14 0,-3 2 3 0,3-1-54 16,-1 6-78-16,2 2-115 0,1-2-150 0,-3 5-84 16,3 13-69-16,1-12-68 0,-1 2-68 0,1 10-101 15,-4 0-120-15,1 0-71 0,3 0 211 0</inkml:trace>
  <inkml:trace contextRef="#ctx0" brushRef="#br0" timeOffset="5748">3320 3237 6450 0,'0'10'124'0,"-8"2"105"15,8-2 70-15,-8 3 56 0,8 0-106 0,0 4-88 16,0 0-67-16,0 5-57 0,0-2-14 0,0 1-33 16,0-2-8-16,0-1-25 0,0-4-87 0,0 1-104 15,0-3-186-15,0-12-168 0,0 12-142 0,8-12-161 16,-8 9-141-16,0-9-193 0,0 0 75 0</inkml:trace>
  <inkml:trace contextRef="#ctx0" brushRef="#br0" timeOffset="5916">3315 2871 8191 0,'0'0'0'16,"-11"0"0"-16,11-11 0 0,-6 11 0 0,6 0 0 15,-7 0 0-15,7 0 0 0,0 0 0 16,0-10 0-16,0 10-99 0,0 0-158 0,0 0-177 0,0 0-245 16,0 0-173-16,0 0-200 0,0 0-292 0,0 0-25 15</inkml:trace>
  <inkml:trace contextRef="#ctx0" brushRef="#br0" timeOffset="8163">2372 0 3108 0,'-8'6'42'0,"4"4"46"16,-4 1 55-16,4 1 71 0,-4 6 26 0,4 2 19 16,-4 4-12-16,3 2-4 0,5 3-19 0,0 4-13 15,0 4 19-15,0-4-22 0,0 6 23 0,13 1 19 16,-1 3-13-16,3 1 17 0,-1 0-21 0,5-2-58 16,-2 1-28-16,3 0-48 0,3-2-45 0,-2-1-4 15,2-3-22-15,-2-3-17 0,-1-4-4 0,4-1-9 16,-4-4-1-16,4 1 3 0,-4-5-5 15,-1 0-1-15,1-2-9 0,0-2-37 0,-3 0-122 0,1-1-132 16,2 1-114-16,-4-3-119 0,6-1-42 16,-3 0-88-16,4-3-152 0,-3 2-175 0,0 0-51 15</inkml:trace>
  <inkml:trace contextRef="#ctx0" brushRef="#br0" timeOffset="8507">2664 1051 4146 0,'0'0'112'0,"0"0"64"15,0 0 64-15,0 14 55 0,0 0-54 0,9-2-6 16,-9 5 3-16,12-3 11 0,2 1-3 0,-2 1-26 16,1-2-2-16,6 1-43 0,-3-1-37 0,6-3-18 15,2 0-66-15,6-4 1 0,-2-1-14 0,0-6-8 16,1 0-1-16,2 0-30 0,-6 0 9 16,6-7-14-16,-7-3 10 0,0-3-3 0,-2-3-22 15,-3-2 20-15,1-3-33 0,-2 0-28 0,-4 0-65 0,-3-1-113 16,-2 1-124-16,-5-3-115 0,-4 1-71 15,6-1-101-15,-4 4-72 0,-2 1-200 0,0 0-215 16</inkml:trace>
  <inkml:trace contextRef="#ctx0" brushRef="#br0" timeOffset="9267">1525 2392 2310 0,'0'0'102'0,"0"0"67"0,4 0 36 0,2 0 51 15,-1 0-48-15,-4 0-2 0,-1 6 49 0,0-6 27 16,0 0 26-16,0 0 11 0,0 11-22 15,0-11-7-15,12 0-5 0,-1 14 37 0,1-4-2 16,0 1 32-16,0 0-14 0,4 0-58 0,0 4-31 16,0 1-72-16,-3 0-59 0,5 1-12 0,-1-1-27 15,0 2-25-15,1-2 25 0,0-2-43 0,-2 0 28 16,3 1-14-16,1-6-19 0,0-9 0 0,1 9-31 16,3-9 10-16,4 0-10 0,2 0-5 0,2-15 5 15,0-4-8-15,1-5 8 0,4-4-45 0,-1-7-66 16,-1-2-77-16,-3-5-105 0,-3 4-84 0,-2-6-110 15,-3 2-74-15,-4 2-68 0,0 2-81 0,-8 2-156 16,-1 4-226-16,-10 0-34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0-11-03T15:48:02.922"/>
    </inkml:context>
    <inkml:brush xml:id="br0">
      <inkml:brushProperty name="width" value="0.035" units="cm"/>
      <inkml:brushProperty name="height" value="0.035" units="cm"/>
      <inkml:brushProperty name="color" value="#ED1C24"/>
      <inkml:brushProperty name="fitToCurve" value="1"/>
    </inkml:brush>
  </inkml:definitions>
  <inkml:trace contextRef="#ctx0" brushRef="#br0">9 19 3008 0,'-3'-10'56'0,"1"10"53"0,-1 0 57 15,3 0 72-15,-1 0-2 0,1 0-1 0,0 0-18 0,0 0-36 16,0 0-17-16,0 0-20 0,0 0-1 0,0 0-7 15,0-9 1-15,0 9 25 0,0 0 7 16,0 0 38-16,0 0 39 0,0 0-16 0,0 0-17 16,0 0-25-16,0 0-42 0,0 0-30 0,0 0-14 15,0 0-21-15,0 0-31 0,0 0 17 0,0 0-12 16,0 0 1-16,1 0 2 0,-1 0-16 0,0 0 2 16,3 0-26-16,-1 0 19 0,-2 0-10 0,3 0 19 15,2 0 23-15,-2 0-17 0,1 0 8 0,4 0-21 16,1 0 0-16,-2 0-9 0,1 0 4 0,3 0 5 15,1 0-21-15,1 0 14 0,0 0-6 0,-1 0 8 16,3 0-2-16,5 0-19 0,-4 0 1 16,0 0-15-16,5 0 24 0,-3 0-7 0,2 0-18 15,0 7 11-15,-2-7-17 0,0 0 20 0,3 0 6 16,-1 0-20-16,0 0 5 0,0 0-11 0,1 0 16 16,-1 0-2-16,-2 0-6 0,-2 0 3 0,1 6-9 15,0-6 15-15,-2 0-10 0,0 0-1 0,-3 0-5 16,4 0-4-16,-3 11 26 0,2-11-10 0,1 0 4 15,-3 10-5-15,-1-10-19 0,4 0 27 0,-4 8-23 16,0-8 8-16,0 10 4 0,3-10-14 0,2 11 31 16,0-11-14-16,-2 10-5 0,5-10 8 0,-4 10-20 15,4-10 27-15,0 9-13 0,-3-9-11 0,1 0 11 16,-2 0-18-16,1 11 31 0,1-11-10 0,1 0-5 16,-4 0 5-16,1 0-19 0,4 0 25 15,-5 0-15-15,2 8-2 0,-2-8-1 0,2 0-8 16,1 0 36-16,0 12-14 0,-2-12 5 0,0 0-6 15,0 0-21-15,0 0 29 0,2 0-15 0,-1 7 0 16,0-7 6-16,1 0-15 0,-4 0 25 0,2 0-16 16,3 0-5-16,-6 0 8 0,7 0-18 0,-5 0 36 15,0 0-9-15,-1 0-12 0,1 0-1 0,2 0-14 16,-5 0 25-16,3 0 1 0,2 0-5 0,-2 0 1 16,2 0-12-16,1 11 12 0,-1-11 0 0,0 0-8 15,-1 0-9-15,3 0 1 0,-3 0 21 16,1 0-5-16,1 0 3 0,-1 0-10 0,-2 0-14 0,3 0 27 15,-3 0-5-15,-2 0-5 0,2 0-1 0,0 0-12 16,-1 0 16-16,-2 0-4 0,0 0 2 16,0 0-6-16,-1 0-7 0,-2 0 23 0,3 0-6 15,0 0-7-15,2 0 1 0,-2 0-3 0,2 0 12 16,1 0 0-16,2 0-6 0,-2 0-11 0,4 0-5 16,-2 0 20-16,0 0-15 0,1 0-1 0,-1 0 2 15,0 0-8-15,-2 0 32 0,1 0-5 0,-3 0 3 16,2 0-18-16,-3 0-19 0,3 0 29 0,-1 0-7 15,-2 0 5-15,0 0 6 0,2 0-29 0,-2 0 24 16,-3 0-2-16,3 0-5 0,0 0 10 0,0 0-24 16,-1 0 23-16,-2 0-4 0,3 0-6 0,0 0 4 15,-1 0-21-15,1 0 28 0,0 0-18 16,1 0 11-16,-1 0-2 0,0 0-17 0,0 0 36 16,3 0-21-16,-1-11 5 0,-3 11-2 0,1 0-20 15,-3 0 33-15,1-9-17 0,0 9 4 0,-3 0 7 16,1 0-24-16,-1 0 34 0,-2-10-18 0,2 10-8 15,-2 0 11-15,3 0-11 0,-1 0 22 0,-2 0-16 16,2 0 2-16,-2 0 1 0,-1-8-14 0,3 8 32 16,-1 0-29-16,-3 0-1 0,4 0 8 0,1-8-18 15,-2 8 45-15,-3 0-27 0,1 0 1 0,4 0 6 16,-3 0-23-16,2-10 41 0,-2 10-21 0,2 0-2 16,-1 0-2-16,1-8-19 0,0 8 30 0,-2 0-9 15,2-10-8-15,-2 10 6 0,2 0-5 16,-1 0 21-16,1-7-4 0,-1 7-11 0,-2 0-5 15,1-8-15-15,-1 8 32 0,4 0-9 0,-4-7-4 16,-1 7 5-16,2 0-20 0,0 0 39 0,-2 0-17 16,-3-9-5-16,4 9 7 0,-4 0-27 0,5 0 43 15,-2 0-27-15,-3-6 0 0,0 6 7 0,0 0-23 16,0 0 35-16,0 0-9 0,0 0-8 16,0 0 0-16,0 0-9 0,0 0 23 0,0 0-8 0,0 0-3 15,0 0 5-15,0 0-16 0,0 0 25 0,0 0-14 16,0 0-7-16,0 0 10 0,0 0-17 15,0 0 35-15,0 0-18 0,0 0-1 0,0 0-1 16,0 0-13-16,0 0 34 0,0 0-20 0,0 0 7 16,0 0-10-16,0 0-14 0,0 0 32 0,0 0-31 15,0 0 20-15,0 0-7 0,0 0-13 0,0 0 41 16,0 0-33-16,0 0 4 0,0 0 0 0,0 0-20 16,0 0 34-16,0 0-10 0,0 0-5 0,0 0 9 15,0 0-13-15,0 0 28 0,0 0-15 0,0 0-18 16,0 0 6-16,0 0-16 0,0 0 36 0,0 0-12 15,0 0 0-15,0 0 1 0,0 0-23 0,0 0 45 16,0 0-23-16,0 0-3 0,0 0 4 16,0 0-27-16,0 0 33 0,0 0-14 0,0 0-6 0,0 0 14 15,0 0-19-15,0 0 31 0,0 0-12 16,0 0 4-16,0 0 2 0,0 0-21 0,0 0 32 16,0 0-23-16,0 0-4 0,0 0-1 0,0 0-35 15,0 0-18-15,0 0-67 0,0 0-71 0,0 0-117 16,0 0-145-16,0 0-137 0,0 0-169 0,-8 0-194 15,1 0-312-15,1-10-27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0-11-03T15:48:05.078"/>
    </inkml:context>
    <inkml:brush xml:id="br0">
      <inkml:brushProperty name="width" value="0.035" units="cm"/>
      <inkml:brushProperty name="height" value="0.035" units="cm"/>
      <inkml:brushProperty name="color" value="#ED1C24"/>
      <inkml:brushProperty name="fitToCurve" value="1"/>
    </inkml:brush>
  </inkml:definitions>
  <inkml:trace contextRef="#ctx0" brushRef="#br0">179 0 3038 0,'2'0'50'0,"-2"0"29"0,0 0 54 16,0 0 49-16,0 0 4 0,0 0 16 0,0 0-5 16,0 0-9-16,0 0-19 0,0 0-11 0,0 0-16 15,0 0-12-15,0 0-8 0,0 0 7 0,0 0-10 16,0 0 25-16,0 0 1 0,0 0-1 0,0 0 31 15,0 0 15-15,0 0 17 0,0 0 0 0,0 14-9 16,0 1-51-16,0-1-28 0,-5 3-36 0,5 2-49 16,-7 4 11-16,5 2-14 0,-1 1 18 0,2 0 23 15,-6 1-47-15,6 1 25 0,-5 0-19 0,4 0-6 16,-1 0 11-16,2 0-45 0,-2-1 16 0,0 1-17 16,1-3 1-16,-1-2 23 0,3 0-23 15,0-1 15-15,0-6 9 0,-1-1-14 0,1-1 7 16,0-3-28-16,0-4 10 0,-3 1-11 0,3-8-45 15,0 0-79-15,0 0-111 0,0 0-128 0,0 0-102 16,0 0-58-16,0 0-98 0,0 0-45 0,0 0-133 16,0-15-163-16,0 3 39 0</inkml:trace>
  <inkml:trace contextRef="#ctx0" brushRef="#br0" timeOffset="380">0 346 2980 0,'0'0'53'16,"0"0"43"-16,0 0 46 0,0 0 55 0,0 0 43 16,0 0 38-16,0 0 30 0,0 0-11 0,8 14-44 15,-8-4-47-15,0 4-3 0,9-3-22 0,-9 3 6 16,7 0 24-16,-2-1-10 0,3 5 16 0,-4-3-30 15,2-1-22-15,-1 1-20 0,2-3-18 0,-2 3-37 16,4-4 4-16,-3 0-13 0,-1-1-13 0,4-2 23 16,-2 0-35-16,1-1-6 0,1-1 0 15,-1-3-5-15,-1-3 12 0,1 0-22 0,1 0 2 16,5 0-1-16,-5 0-14 0,3 0-4 0,3-9-7 16,-1-3-12-16,1-6 1 0,2 4 16 0,2-4-6 15,-3-2 1-15,-4-1-1 0,3 0-20 0,-3 1 6 16,-3 0 6-16,-1 2-5 0,-1 0-9 0,-2 4-9 15,-1-1-54-15,-1 1-93 0,-3 2-111 0,0 0-133 16,0 1-75-16,0-1-46 0,0 3-43 0,5-1-57 16,-5 1-151-16,0 9-156 0,0 0-128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0-11-03T15:48:09.264"/>
    </inkml:context>
    <inkml:brush xml:id="br0">
      <inkml:brushProperty name="width" value="0.035" units="cm"/>
      <inkml:brushProperty name="height" value="0.035" units="cm"/>
      <inkml:brushProperty name="color" value="#ED1C24"/>
      <inkml:brushProperty name="fitToCurve" value="1"/>
    </inkml:brush>
  </inkml:definitions>
  <inkml:trace contextRef="#ctx0" brushRef="#br0">49 53 3167 0,'0'0'45'0,"0"0"69"0,0 0 55 0,0-9 53 0,0 9-3 16,0-5-30-16,0 5-6 0,0 0-8 16,8 0-10-16,-8-7-9 0,5 7-4 0,2 0 5 15,-7 0 29-15,8-11 46 0,-1 11 17 0,2-10 15 16,-1 10-42-16,0-7-58 0,1 7-38 0,1 0-11 16,0-4-5-16,-3 4 7 0,4 0-25 0,-5 0-39 15,1 0-13-15,1 0-35 0,3 7 31 0,-5 0 7 16,4 4 16-16,-2-1 26 0,0-1-17 0,-2 1-11 15,-3 1-11-15,1 1-21 0,-4-1-7 16,0 3-14-16,0 1 6 0,0-2 5 0,-9 3-9 0,-2-2-3 16,2 2-14-16,-3-1-3 0,0-1 6 0,0 0-8 15,1-3-7-15,-1-1-20 0,3-2 1 16,1-2 12-16,1-2 4 0,4-4 13 0,-2 0-27 16,5 0-4-16,0 0-8 0,0 0-3 0,0 0 27 15,0 0-17-15,0 0 24 0,0 0 15 0,5 0-12 16,-5 0 21-16,3 0-17 0,1 0 6 0,1 0 3 15,-2 0 2-15,2 0 10 0,2 0-17 0,1 0 17 16,1 0-1-16,-2 0-5 0,4 0 11 0,-2 0-16 16,6 6 1-16,-6-6 0 0,4 6 10 0,-1-6 2 15,0 5-11-15,-1-1 23 0,1-4-7 0,-3 5 1 16,-2 2 14-16,1-3-28 0,-3 0 18 0,2 1 25 16,-4 0-1-16,-1 1 15 0,-2-1-17 15,3 1-9-15,-3-1 6 0,0 4-4 0,0-3 4 16,0 4-21-16,0-2 1 0,-8 1-2 0,1 1-10 15,2 1 7-15,-3 0-7 0,4-5 1 0,-4 6 10 16,4-2-4-16,-4-2-2 0,-1 1-3 0,-2 0-8 16,2-2 7-16,-1 0 2 0,-3 0-3 0,4-2-1 15,-3 0 6-15,2-2 4 0,-3 2 8 0,4-5 7 16,-1 6 5-16,-4-6-1 0,2 6-6 0,0-6 2 16,1 5-13-16,-4-5 8 0,3 5-5 0,0-5 2 15,2 0-2-15,0 0-1 0,-2 0 21 0,3 7-9 16,-2-7 23-16,6 0-5 0,1 0-15 0,-1 0-1 15,5 0-26-15,0 0-7 0,0 0 0 0,0 0 0 16,0 0 0-16,0 0 0 0,0 0 0 0,0 0 0 16,0 0 0-16,0 0 0 0,0 0 0 15,0 0 0-15,0 0 0 0,0 0-5 0,0 0-82 16,5-5-111-16,-2 5-145 0,-3 0-167 0,0 0-116 16,0 0-97-16,0 0-121 0,0 0-189 0,0 0-250 15,0 0 156-15</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0-11-03T15:49:18.065"/>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0,'0'52'63,"0"-26"-63,0 25 15,0-25 1,0 26-16,0-26 16,0 0 15,25-26 125,53 0-140,-52 0-1,52 0-15,-26 0 16,-26 0-16,51 0 16,-25 0-16,0 0 15,-26 0-15,52 0 16,-26 0-16,-1 0 16,-25 0-16,26 0 15,52 0-15,-26 0 16,-53 0-1,27 0-15,-26 0 16,0 0-16,26 0 16,0 26-16,0-26 15,0 0-15,25 0 16,-51 26-16,52 0 16,0-26-16,-52 0 15,25 0-15,-25 0 16,26 0-16,-26 26 15,26-26-15,-26 0 16,0 0-16,0 0 16,0 0-1,0 0-15,-1 0 16,-25-26 281,0 0-297,0 0 15,0 0-15,0 0 16,0-26 0,0 26 15</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0-11-03T15:49:27.314"/>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0,'0'26'172,"26"-26"-156,26 0 15,-27 0-15,1 0-16,26 0 15,-26 0 1,0 0-16,26 0 15,0 0-15,-26 0 16,25 0-16,-25 0 16,52 0-16,-52 0 15,26 0-15,-26 0 16,26 0 0,25 0-1,-51 0-15,26 0 16,-26 0-16,26 0 15,0 0 1,0 0-16,-27 0 16,27 0-1,-26 0 1,0 0 0,0 0-1,0 0-15,0 0 16,0 0-1,0 0 1,0 0 0,0 0-1,25 0 1,-25 0 0,26 0-1,-26 0-15,26 0 16,-26 25-1,26-25 1,0 0 0,-27 0-16,1 0 15,0 0-15,26 0 16,0 0 0,-26 0-16,0 0 15,26 0 1,-26 0-16,-1 0 31,1 0 47,0 0-62,0 0-1,0 0 1,0 0 0,0 0-1,0 0 1,0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20E3DEC-6A64-4F45-BCA9-E7F161016597}" type="datetimeFigureOut">
              <a:rPr lang="he-IL" smtClean="0"/>
              <a:t>ט"ז/חשון/תשפ"א</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E772479E-0EEF-49F8-B050-BFE52A41463C}" type="slidenum">
              <a:rPr lang="he-IL" smtClean="0"/>
              <a:t>‹#›</a:t>
            </a:fld>
            <a:endParaRPr lang="he-IL"/>
          </a:p>
        </p:txBody>
      </p:sp>
    </p:spTree>
    <p:extLst>
      <p:ext uri="{BB962C8B-B14F-4D97-AF65-F5344CB8AC3E}">
        <p14:creationId xmlns:p14="http://schemas.microsoft.com/office/powerpoint/2010/main" val="238950860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3</a:t>
            </a:fld>
            <a:endParaRPr lang="he-IL"/>
          </a:p>
        </p:txBody>
      </p:sp>
    </p:spTree>
    <p:extLst>
      <p:ext uri="{BB962C8B-B14F-4D97-AF65-F5344CB8AC3E}">
        <p14:creationId xmlns:p14="http://schemas.microsoft.com/office/powerpoint/2010/main" val="3404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Ex92</a:t>
            </a:r>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14</a:t>
            </a:fld>
            <a:endParaRPr lang="he-IL"/>
          </a:p>
        </p:txBody>
      </p:sp>
    </p:spTree>
    <p:extLst>
      <p:ext uri="{BB962C8B-B14F-4D97-AF65-F5344CB8AC3E}">
        <p14:creationId xmlns:p14="http://schemas.microsoft.com/office/powerpoint/2010/main" val="131045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Ex92</a:t>
            </a:r>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15</a:t>
            </a:fld>
            <a:endParaRPr lang="he-IL"/>
          </a:p>
        </p:txBody>
      </p:sp>
    </p:spTree>
    <p:extLst>
      <p:ext uri="{BB962C8B-B14F-4D97-AF65-F5344CB8AC3E}">
        <p14:creationId xmlns:p14="http://schemas.microsoft.com/office/powerpoint/2010/main" val="1571371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Ex921</a:t>
            </a:r>
            <a:endParaRPr lang="en-US" dirty="0"/>
          </a:p>
        </p:txBody>
      </p:sp>
      <p:sp>
        <p:nvSpPr>
          <p:cNvPr id="4" name="Slide Number Placeholder 3"/>
          <p:cNvSpPr>
            <a:spLocks noGrp="1"/>
          </p:cNvSpPr>
          <p:nvPr>
            <p:ph type="sldNum" sz="quarter" idx="10"/>
          </p:nvPr>
        </p:nvSpPr>
        <p:spPr/>
        <p:txBody>
          <a:bodyPr/>
          <a:lstStyle/>
          <a:p>
            <a:fld id="{46F66306-4690-44E0-9291-157159C0F253}" type="slidenum">
              <a:rPr lang="en-US" smtClean="0"/>
              <a:pPr/>
              <a:t>16</a:t>
            </a:fld>
            <a:endParaRPr lang="en-US"/>
          </a:p>
        </p:txBody>
      </p:sp>
    </p:spTree>
    <p:extLst>
      <p:ext uri="{BB962C8B-B14F-4D97-AF65-F5344CB8AC3E}">
        <p14:creationId xmlns:p14="http://schemas.microsoft.com/office/powerpoint/2010/main" val="280644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Ex922</a:t>
            </a:r>
          </a:p>
        </p:txBody>
      </p:sp>
      <p:sp>
        <p:nvSpPr>
          <p:cNvPr id="4" name="Slide Number Placeholder 3"/>
          <p:cNvSpPr>
            <a:spLocks noGrp="1"/>
          </p:cNvSpPr>
          <p:nvPr>
            <p:ph type="sldNum" sz="quarter" idx="5"/>
          </p:nvPr>
        </p:nvSpPr>
        <p:spPr/>
        <p:txBody>
          <a:bodyPr/>
          <a:lstStyle/>
          <a:p>
            <a:fld id="{E772479E-0EEF-49F8-B050-BFE52A41463C}" type="slidenum">
              <a:rPr lang="he-IL" smtClean="0"/>
              <a:t>17</a:t>
            </a:fld>
            <a:endParaRPr lang="he-IL"/>
          </a:p>
        </p:txBody>
      </p:sp>
    </p:spTree>
    <p:extLst>
      <p:ext uri="{BB962C8B-B14F-4D97-AF65-F5344CB8AC3E}">
        <p14:creationId xmlns:p14="http://schemas.microsoft.com/office/powerpoint/2010/main" val="330116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F66306-4690-44E0-9291-157159C0F253}" type="slidenum">
              <a:rPr lang="en-US" smtClean="0"/>
              <a:pPr/>
              <a:t>18</a:t>
            </a:fld>
            <a:endParaRPr lang="en-US"/>
          </a:p>
        </p:txBody>
      </p:sp>
    </p:spTree>
    <p:extLst>
      <p:ext uri="{BB962C8B-B14F-4D97-AF65-F5344CB8AC3E}">
        <p14:creationId xmlns:p14="http://schemas.microsoft.com/office/powerpoint/2010/main" val="1335268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6F66306-4690-44E0-9291-157159C0F253}" type="slidenum">
              <a:rPr lang="en-US" smtClean="0"/>
              <a:pPr/>
              <a:t>19</a:t>
            </a:fld>
            <a:endParaRPr lang="en-US"/>
          </a:p>
        </p:txBody>
      </p:sp>
    </p:spTree>
    <p:extLst>
      <p:ext uri="{BB962C8B-B14F-4D97-AF65-F5344CB8AC3E}">
        <p14:creationId xmlns:p14="http://schemas.microsoft.com/office/powerpoint/2010/main" val="261985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Ex922</a:t>
            </a:r>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20</a:t>
            </a:fld>
            <a:endParaRPr lang="he-IL"/>
          </a:p>
        </p:txBody>
      </p:sp>
    </p:spTree>
    <p:extLst>
      <p:ext uri="{BB962C8B-B14F-4D97-AF65-F5344CB8AC3E}">
        <p14:creationId xmlns:p14="http://schemas.microsoft.com/office/powerpoint/2010/main" val="904335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YYY</a:t>
            </a:r>
          </a:p>
        </p:txBody>
      </p:sp>
      <p:sp>
        <p:nvSpPr>
          <p:cNvPr id="4" name="Slide Number Placeholder 3"/>
          <p:cNvSpPr>
            <a:spLocks noGrp="1"/>
          </p:cNvSpPr>
          <p:nvPr>
            <p:ph type="sldNum" sz="quarter" idx="5"/>
          </p:nvPr>
        </p:nvSpPr>
        <p:spPr/>
        <p:txBody>
          <a:bodyPr/>
          <a:lstStyle/>
          <a:p>
            <a:fld id="{E772479E-0EEF-49F8-B050-BFE52A41463C}" type="slidenum">
              <a:rPr lang="he-IL" smtClean="0"/>
              <a:t>25</a:t>
            </a:fld>
            <a:endParaRPr lang="he-IL"/>
          </a:p>
        </p:txBody>
      </p:sp>
    </p:spTree>
    <p:extLst>
      <p:ext uri="{BB962C8B-B14F-4D97-AF65-F5344CB8AC3E}">
        <p14:creationId xmlns:p14="http://schemas.microsoft.com/office/powerpoint/2010/main" val="165162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27</a:t>
            </a:fld>
            <a:endParaRPr lang="he-IL"/>
          </a:p>
        </p:txBody>
      </p:sp>
    </p:spTree>
    <p:extLst>
      <p:ext uri="{BB962C8B-B14F-4D97-AF65-F5344CB8AC3E}">
        <p14:creationId xmlns:p14="http://schemas.microsoft.com/office/powerpoint/2010/main" val="369860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Ex933</a:t>
            </a:r>
            <a:endParaRPr lang="he-IL" dirty="0"/>
          </a:p>
        </p:txBody>
      </p:sp>
      <p:sp>
        <p:nvSpPr>
          <p:cNvPr id="4" name="מציין מיקום של מספר שקופית 3"/>
          <p:cNvSpPr>
            <a:spLocks noGrp="1"/>
          </p:cNvSpPr>
          <p:nvPr>
            <p:ph type="sldNum" sz="quarter" idx="10"/>
          </p:nvPr>
        </p:nvSpPr>
        <p:spPr/>
        <p:txBody>
          <a:bodyPr/>
          <a:lstStyle/>
          <a:p>
            <a:fld id="{E772479E-0EEF-49F8-B050-BFE52A41463C}" type="slidenum">
              <a:rPr lang="he-IL" smtClean="0"/>
              <a:t>28</a:t>
            </a:fld>
            <a:endParaRPr lang="he-IL"/>
          </a:p>
        </p:txBody>
      </p:sp>
    </p:spTree>
    <p:extLst>
      <p:ext uri="{BB962C8B-B14F-4D97-AF65-F5344CB8AC3E}">
        <p14:creationId xmlns:p14="http://schemas.microsoft.com/office/powerpoint/2010/main" val="387246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fld id="{7B8D4F4C-2DD6-4D9A-A5F9-0C18185CD653}" type="slidenum">
              <a:rPr lang="he-IL" smtClean="0">
                <a:latin typeface="Arial" pitchFamily="34" charset="0"/>
              </a:rPr>
              <a:pPr eaLnBrk="1" hangingPunct="1"/>
              <a:t>5</a:t>
            </a:fld>
            <a:endParaRPr lang="en-US">
              <a:latin typeface="Arial" pitchFamily="34" charset="0"/>
            </a:endParaRPr>
          </a:p>
        </p:txBody>
      </p:sp>
      <p:sp>
        <p:nvSpPr>
          <p:cNvPr id="37891" name="Rectangle 7"/>
          <p:cNvSpPr txBox="1">
            <a:spLocks noGrp="1" noChangeArrowheads="1"/>
          </p:cNvSpPr>
          <p:nvPr/>
        </p:nvSpPr>
        <p:spPr bwMode="auto">
          <a:xfrm>
            <a:off x="1588"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l" eaLnBrk="1" hangingPunct="1"/>
            <a:fld id="{65E37E7A-D9C2-4FA9-8E1A-7F4A6B73CF95}" type="slidenum">
              <a:rPr lang="he-IL" sz="1200">
                <a:latin typeface="Arial" pitchFamily="34" charset="0"/>
              </a:rPr>
              <a:pPr algn="l" eaLnBrk="1" hangingPunct="1"/>
              <a:t>5</a:t>
            </a:fld>
            <a:endParaRPr lang="en-US" sz="1200">
              <a:latin typeface="Arial" pitchFamily="34" charset="0"/>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Ex933</a:t>
            </a:r>
            <a:endParaRPr lang="he-IL" dirty="0"/>
          </a:p>
        </p:txBody>
      </p:sp>
      <p:sp>
        <p:nvSpPr>
          <p:cNvPr id="4" name="מציין מיקום של מספר שקופית 3"/>
          <p:cNvSpPr>
            <a:spLocks noGrp="1"/>
          </p:cNvSpPr>
          <p:nvPr>
            <p:ph type="sldNum" sz="quarter" idx="10"/>
          </p:nvPr>
        </p:nvSpPr>
        <p:spPr/>
        <p:txBody>
          <a:bodyPr/>
          <a:lstStyle/>
          <a:p>
            <a:fld id="{E772479E-0EEF-49F8-B050-BFE52A41463C}" type="slidenum">
              <a:rPr lang="he-IL" smtClean="0"/>
              <a:t>29</a:t>
            </a:fld>
            <a:endParaRPr lang="he-IL"/>
          </a:p>
        </p:txBody>
      </p:sp>
    </p:spTree>
    <p:extLst>
      <p:ext uri="{BB962C8B-B14F-4D97-AF65-F5344CB8AC3E}">
        <p14:creationId xmlns:p14="http://schemas.microsoft.com/office/powerpoint/2010/main" val="1839626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31</a:t>
            </a:fld>
            <a:endParaRPr lang="he-IL"/>
          </a:p>
        </p:txBody>
      </p:sp>
    </p:spTree>
    <p:extLst>
      <p:ext uri="{BB962C8B-B14F-4D97-AF65-F5344CB8AC3E}">
        <p14:creationId xmlns:p14="http://schemas.microsoft.com/office/powerpoint/2010/main" val="1193700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dirty="0"/>
          </a:p>
        </p:txBody>
      </p:sp>
      <p:sp>
        <p:nvSpPr>
          <p:cNvPr id="4" name="מציין מיקום של מספר שקופית 3"/>
          <p:cNvSpPr>
            <a:spLocks noGrp="1"/>
          </p:cNvSpPr>
          <p:nvPr>
            <p:ph type="sldNum" sz="quarter" idx="10"/>
          </p:nvPr>
        </p:nvSpPr>
        <p:spPr/>
        <p:txBody>
          <a:bodyPr/>
          <a:lstStyle/>
          <a:p>
            <a:fld id="{E772479E-0EEF-49F8-B050-BFE52A41463C}" type="slidenum">
              <a:rPr lang="he-IL" smtClean="0"/>
              <a:t>32</a:t>
            </a:fld>
            <a:endParaRPr lang="he-IL"/>
          </a:p>
        </p:txBody>
      </p:sp>
    </p:spTree>
    <p:extLst>
      <p:ext uri="{BB962C8B-B14F-4D97-AF65-F5344CB8AC3E}">
        <p14:creationId xmlns:p14="http://schemas.microsoft.com/office/powerpoint/2010/main" val="2143591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34</a:t>
            </a:fld>
            <a:endParaRPr lang="he-IL"/>
          </a:p>
        </p:txBody>
      </p:sp>
    </p:spTree>
    <p:extLst>
      <p:ext uri="{BB962C8B-B14F-4D97-AF65-F5344CB8AC3E}">
        <p14:creationId xmlns:p14="http://schemas.microsoft.com/office/powerpoint/2010/main" val="3178212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Ex94</a:t>
            </a:r>
          </a:p>
        </p:txBody>
      </p:sp>
      <p:sp>
        <p:nvSpPr>
          <p:cNvPr id="4" name="Slide Number Placeholder 3"/>
          <p:cNvSpPr>
            <a:spLocks noGrp="1"/>
          </p:cNvSpPr>
          <p:nvPr>
            <p:ph type="sldNum" sz="quarter" idx="5"/>
          </p:nvPr>
        </p:nvSpPr>
        <p:spPr/>
        <p:txBody>
          <a:bodyPr/>
          <a:lstStyle/>
          <a:p>
            <a:fld id="{E772479E-0EEF-49F8-B050-BFE52A41463C}" type="slidenum">
              <a:rPr lang="he-IL" smtClean="0"/>
              <a:t>35</a:t>
            </a:fld>
            <a:endParaRPr lang="he-IL"/>
          </a:p>
        </p:txBody>
      </p:sp>
    </p:spTree>
    <p:extLst>
      <p:ext uri="{BB962C8B-B14F-4D97-AF65-F5344CB8AC3E}">
        <p14:creationId xmlns:p14="http://schemas.microsoft.com/office/powerpoint/2010/main" val="2551780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להדגים ב </a:t>
            </a:r>
            <a:r>
              <a:rPr lang="en-US" dirty="0"/>
              <a:t>Ex94</a:t>
            </a:r>
          </a:p>
          <a:p>
            <a:r>
              <a:rPr lang="en-US" dirty="0"/>
              <a:t>XXX</a:t>
            </a:r>
            <a:endParaRPr lang="he-IL" dirty="0"/>
          </a:p>
        </p:txBody>
      </p:sp>
      <p:sp>
        <p:nvSpPr>
          <p:cNvPr id="4" name="מציין מיקום של מספר שקופית 3"/>
          <p:cNvSpPr>
            <a:spLocks noGrp="1"/>
          </p:cNvSpPr>
          <p:nvPr>
            <p:ph type="sldNum" sz="quarter" idx="10"/>
          </p:nvPr>
        </p:nvSpPr>
        <p:spPr/>
        <p:txBody>
          <a:bodyPr/>
          <a:lstStyle/>
          <a:p>
            <a:fld id="{E772479E-0EEF-49F8-B050-BFE52A41463C}" type="slidenum">
              <a:rPr lang="he-IL" smtClean="0"/>
              <a:t>36</a:t>
            </a:fld>
            <a:endParaRPr lang="he-IL"/>
          </a:p>
        </p:txBody>
      </p:sp>
    </p:spTree>
    <p:extLst>
      <p:ext uri="{BB962C8B-B14F-4D97-AF65-F5344CB8AC3E}">
        <p14:creationId xmlns:p14="http://schemas.microsoft.com/office/powerpoint/2010/main" val="1104811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41</a:t>
            </a:fld>
            <a:endParaRPr lang="he-IL"/>
          </a:p>
        </p:txBody>
      </p:sp>
    </p:spTree>
    <p:extLst>
      <p:ext uri="{BB962C8B-B14F-4D97-AF65-F5344CB8AC3E}">
        <p14:creationId xmlns:p14="http://schemas.microsoft.com/office/powerpoint/2010/main" val="1348549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42</a:t>
            </a:fld>
            <a:endParaRPr lang="he-IL"/>
          </a:p>
        </p:txBody>
      </p:sp>
    </p:spTree>
    <p:extLst>
      <p:ext uri="{BB962C8B-B14F-4D97-AF65-F5344CB8AC3E}">
        <p14:creationId xmlns:p14="http://schemas.microsoft.com/office/powerpoint/2010/main" val="2247506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43</a:t>
            </a:fld>
            <a:endParaRPr lang="he-IL"/>
          </a:p>
        </p:txBody>
      </p:sp>
    </p:spTree>
    <p:extLst>
      <p:ext uri="{BB962C8B-B14F-4D97-AF65-F5344CB8AC3E}">
        <p14:creationId xmlns:p14="http://schemas.microsoft.com/office/powerpoint/2010/main" val="1918087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45</a:t>
            </a:fld>
            <a:endParaRPr lang="he-IL"/>
          </a:p>
        </p:txBody>
      </p:sp>
    </p:spTree>
    <p:extLst>
      <p:ext uri="{BB962C8B-B14F-4D97-AF65-F5344CB8AC3E}">
        <p14:creationId xmlns:p14="http://schemas.microsoft.com/office/powerpoint/2010/main" val="391232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E772479E-0EEF-49F8-B050-BFE52A41463C}" type="slidenum">
              <a:rPr lang="he-IL" smtClean="0"/>
              <a:t>6</a:t>
            </a:fld>
            <a:endParaRPr lang="he-IL"/>
          </a:p>
        </p:txBody>
      </p:sp>
    </p:spTree>
    <p:extLst>
      <p:ext uri="{BB962C8B-B14F-4D97-AF65-F5344CB8AC3E}">
        <p14:creationId xmlns:p14="http://schemas.microsoft.com/office/powerpoint/2010/main" val="2739169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 </a:t>
            </a:r>
            <a:r>
              <a:rPr lang="en-US" sz="1800" dirty="0">
                <a:solidFill>
                  <a:srgbClr val="0000FF"/>
                </a:solidFill>
                <a:latin typeface="Consolas" panose="020B0609020204030204" pitchFamily="49" charset="0"/>
              </a:rPr>
              <a:t>get</a:t>
            </a:r>
            <a:r>
              <a:rPr lang="en-US" sz="1800" dirty="0">
                <a:solidFill>
                  <a:srgbClr val="000000"/>
                </a:solidFill>
                <a:latin typeface="Consolas" panose="020B0609020204030204" pitchFamily="49" charset="0"/>
              </a:rPr>
              <a:t> =&gt; x;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=&gt; x = value; }</a:t>
            </a:r>
            <a:endParaRPr lang="he-IL" dirty="0"/>
          </a:p>
        </p:txBody>
      </p:sp>
      <p:sp>
        <p:nvSpPr>
          <p:cNvPr id="4" name="מציין מיקום של מספר שקופית 3"/>
          <p:cNvSpPr>
            <a:spLocks noGrp="1"/>
          </p:cNvSpPr>
          <p:nvPr>
            <p:ph type="sldNum" sz="quarter" idx="10"/>
          </p:nvPr>
        </p:nvSpPr>
        <p:spPr/>
        <p:txBody>
          <a:bodyPr/>
          <a:lstStyle/>
          <a:p>
            <a:fld id="{E772479E-0EEF-49F8-B050-BFE52A41463C}" type="slidenum">
              <a:rPr lang="he-IL" smtClean="0"/>
              <a:t>46</a:t>
            </a:fld>
            <a:endParaRPr lang="he-IL"/>
          </a:p>
        </p:txBody>
      </p:sp>
    </p:spTree>
    <p:extLst>
      <p:ext uri="{BB962C8B-B14F-4D97-AF65-F5344CB8AC3E}">
        <p14:creationId xmlns:p14="http://schemas.microsoft.com/office/powerpoint/2010/main" val="335104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47</a:t>
            </a:fld>
            <a:endParaRPr lang="he-IL"/>
          </a:p>
        </p:txBody>
      </p:sp>
    </p:spTree>
    <p:extLst>
      <p:ext uri="{BB962C8B-B14F-4D97-AF65-F5344CB8AC3E}">
        <p14:creationId xmlns:p14="http://schemas.microsoft.com/office/powerpoint/2010/main" val="1358757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49</a:t>
            </a:fld>
            <a:endParaRPr lang="he-IL"/>
          </a:p>
        </p:txBody>
      </p:sp>
    </p:spTree>
    <p:extLst>
      <p:ext uri="{BB962C8B-B14F-4D97-AF65-F5344CB8AC3E}">
        <p14:creationId xmlns:p14="http://schemas.microsoft.com/office/powerpoint/2010/main" val="9125361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dirty="0"/>
              <a:t> </a:t>
            </a:r>
            <a:r>
              <a:rPr lang="en-US" dirty="0">
                <a:solidFill>
                  <a:srgbClr val="FF0000"/>
                </a:solidFill>
              </a:rPr>
              <a:t>public</a:t>
            </a:r>
            <a:r>
              <a:rPr lang="en-US" dirty="0"/>
              <a:t> int </a:t>
            </a:r>
            <a:r>
              <a:rPr lang="en-US" b="1" dirty="0"/>
              <a:t>X</a:t>
            </a:r>
            <a:r>
              <a:rPr lang="en-US" dirty="0"/>
              <a:t> </a:t>
            </a:r>
          </a:p>
          <a:p>
            <a:pPr marL="0" indent="0" algn="l" rtl="0">
              <a:buNone/>
            </a:pPr>
            <a:r>
              <a:rPr lang="en-US" dirty="0"/>
              <a:t>    { </a:t>
            </a:r>
          </a:p>
          <a:p>
            <a:pPr marL="0" indent="0" algn="l" rtl="0">
              <a:buNone/>
            </a:pPr>
            <a:r>
              <a:rPr lang="en-US" dirty="0"/>
              <a:t>        </a:t>
            </a:r>
            <a:r>
              <a:rPr lang="en-US" dirty="0">
                <a:solidFill>
                  <a:srgbClr val="FF0000"/>
                </a:solidFill>
              </a:rPr>
              <a:t>get</a:t>
            </a:r>
            <a:r>
              <a:rPr lang="en-US" dirty="0"/>
              <a:t> { return </a:t>
            </a:r>
            <a:r>
              <a:rPr lang="en-US" b="1" dirty="0" err="1"/>
              <a:t>m_x</a:t>
            </a:r>
            <a:r>
              <a:rPr lang="en-US" dirty="0"/>
              <a:t>; } </a:t>
            </a:r>
          </a:p>
          <a:p>
            <a:pPr marL="0" indent="0" algn="l" rtl="0">
              <a:buNone/>
            </a:pPr>
            <a:r>
              <a:rPr lang="en-US" dirty="0"/>
              <a:t>        </a:t>
            </a:r>
            <a:r>
              <a:rPr lang="en-US" dirty="0">
                <a:solidFill>
                  <a:srgbClr val="FF0000"/>
                </a:solidFill>
              </a:rPr>
              <a:t>set</a:t>
            </a:r>
            <a:r>
              <a:rPr lang="en-US" dirty="0"/>
              <a:t> { </a:t>
            </a:r>
            <a:r>
              <a:rPr lang="en-US" b="1" dirty="0" err="1"/>
              <a:t>m_x</a:t>
            </a:r>
            <a:r>
              <a:rPr lang="en-US" dirty="0"/>
              <a:t> = </a:t>
            </a:r>
            <a:r>
              <a:rPr lang="en-US" dirty="0">
                <a:solidFill>
                  <a:srgbClr val="FF0000"/>
                </a:solidFill>
              </a:rPr>
              <a:t>value</a:t>
            </a:r>
            <a:r>
              <a:rPr lang="en-US" dirty="0"/>
              <a:t>; } </a:t>
            </a:r>
          </a:p>
          <a:p>
            <a:pPr marL="0" indent="0" algn="l" rtl="0">
              <a:buNone/>
            </a:pPr>
            <a:r>
              <a:rPr lang="en-US" dirty="0"/>
              <a:t>    } </a:t>
            </a:r>
          </a:p>
        </p:txBody>
      </p:sp>
      <p:sp>
        <p:nvSpPr>
          <p:cNvPr id="4" name="Slide Number Placeholder 3"/>
          <p:cNvSpPr>
            <a:spLocks noGrp="1"/>
          </p:cNvSpPr>
          <p:nvPr>
            <p:ph type="sldNum" sz="quarter" idx="5"/>
          </p:nvPr>
        </p:nvSpPr>
        <p:spPr/>
        <p:txBody>
          <a:bodyPr/>
          <a:lstStyle/>
          <a:p>
            <a:fld id="{E772479E-0EEF-49F8-B050-BFE52A41463C}" type="slidenum">
              <a:rPr lang="he-IL" smtClean="0"/>
              <a:t>51</a:t>
            </a:fld>
            <a:endParaRPr lang="he-IL"/>
          </a:p>
        </p:txBody>
      </p:sp>
    </p:spTree>
    <p:extLst>
      <p:ext uri="{BB962C8B-B14F-4D97-AF65-F5344CB8AC3E}">
        <p14:creationId xmlns:p14="http://schemas.microsoft.com/office/powerpoint/2010/main" val="3831269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52</a:t>
            </a:fld>
            <a:endParaRPr lang="he-IL"/>
          </a:p>
        </p:txBody>
      </p:sp>
    </p:spTree>
    <p:extLst>
      <p:ext uri="{BB962C8B-B14F-4D97-AF65-F5344CB8AC3E}">
        <p14:creationId xmlns:p14="http://schemas.microsoft.com/office/powerpoint/2010/main" val="38890574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56</a:t>
            </a:fld>
            <a:endParaRPr lang="he-IL"/>
          </a:p>
        </p:txBody>
      </p:sp>
    </p:spTree>
    <p:extLst>
      <p:ext uri="{BB962C8B-B14F-4D97-AF65-F5344CB8AC3E}">
        <p14:creationId xmlns:p14="http://schemas.microsoft.com/office/powerpoint/2010/main" val="4147627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57</a:t>
            </a:fld>
            <a:endParaRPr lang="he-IL"/>
          </a:p>
        </p:txBody>
      </p:sp>
    </p:spTree>
    <p:extLst>
      <p:ext uri="{BB962C8B-B14F-4D97-AF65-F5344CB8AC3E}">
        <p14:creationId xmlns:p14="http://schemas.microsoft.com/office/powerpoint/2010/main" val="1379235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0"/>
            <a:endParaRPr lang="en-US" dirty="0"/>
          </a:p>
        </p:txBody>
      </p:sp>
      <p:sp>
        <p:nvSpPr>
          <p:cNvPr id="4" name="מציין מיקום של מספר שקופית 3"/>
          <p:cNvSpPr>
            <a:spLocks noGrp="1"/>
          </p:cNvSpPr>
          <p:nvPr>
            <p:ph type="sldNum" sz="quarter" idx="10"/>
          </p:nvPr>
        </p:nvSpPr>
        <p:spPr/>
        <p:txBody>
          <a:bodyPr/>
          <a:lstStyle/>
          <a:p>
            <a:fld id="{2F3D19D6-5CED-4368-A95C-BDC3735AF783}" type="slidenum">
              <a:rPr lang="he-IL" smtClean="0"/>
              <a:t>58</a:t>
            </a:fld>
            <a:endParaRPr lang="he-IL"/>
          </a:p>
        </p:txBody>
      </p:sp>
    </p:spTree>
    <p:extLst>
      <p:ext uri="{BB962C8B-B14F-4D97-AF65-F5344CB8AC3E}">
        <p14:creationId xmlns:p14="http://schemas.microsoft.com/office/powerpoint/2010/main" val="102617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0"/>
            <a:endParaRPr lang="en-US" dirty="0"/>
          </a:p>
        </p:txBody>
      </p:sp>
      <p:sp>
        <p:nvSpPr>
          <p:cNvPr id="4" name="מציין מיקום של מספר שקופית 3"/>
          <p:cNvSpPr>
            <a:spLocks noGrp="1"/>
          </p:cNvSpPr>
          <p:nvPr>
            <p:ph type="sldNum" sz="quarter" idx="10"/>
          </p:nvPr>
        </p:nvSpPr>
        <p:spPr/>
        <p:txBody>
          <a:bodyPr/>
          <a:lstStyle/>
          <a:p>
            <a:fld id="{2F3D19D6-5CED-4368-A95C-BDC3735AF783}" type="slidenum">
              <a:rPr lang="he-IL" smtClean="0"/>
              <a:t>59</a:t>
            </a:fld>
            <a:endParaRPr lang="he-IL"/>
          </a:p>
        </p:txBody>
      </p:sp>
    </p:spTree>
    <p:extLst>
      <p:ext uri="{BB962C8B-B14F-4D97-AF65-F5344CB8AC3E}">
        <p14:creationId xmlns:p14="http://schemas.microsoft.com/office/powerpoint/2010/main" val="809981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60</a:t>
            </a:fld>
            <a:endParaRPr lang="he-IL"/>
          </a:p>
        </p:txBody>
      </p:sp>
    </p:spTree>
    <p:extLst>
      <p:ext uri="{BB962C8B-B14F-4D97-AF65-F5344CB8AC3E}">
        <p14:creationId xmlns:p14="http://schemas.microsoft.com/office/powerpoint/2010/main" val="333375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8</a:t>
            </a:fld>
            <a:endParaRPr lang="he-IL"/>
          </a:p>
        </p:txBody>
      </p:sp>
    </p:spTree>
    <p:extLst>
      <p:ext uri="{BB962C8B-B14F-4D97-AF65-F5344CB8AC3E}">
        <p14:creationId xmlns:p14="http://schemas.microsoft.com/office/powerpoint/2010/main" val="1917413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62</a:t>
            </a:fld>
            <a:endParaRPr lang="he-IL"/>
          </a:p>
        </p:txBody>
      </p:sp>
    </p:spTree>
    <p:extLst>
      <p:ext uri="{BB962C8B-B14F-4D97-AF65-F5344CB8AC3E}">
        <p14:creationId xmlns:p14="http://schemas.microsoft.com/office/powerpoint/2010/main" val="855326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64</a:t>
            </a:fld>
            <a:endParaRPr lang="he-IL"/>
          </a:p>
        </p:txBody>
      </p:sp>
    </p:spTree>
    <p:extLst>
      <p:ext uri="{BB962C8B-B14F-4D97-AF65-F5344CB8AC3E}">
        <p14:creationId xmlns:p14="http://schemas.microsoft.com/office/powerpoint/2010/main" val="2193252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להעביר למצגת אחרת</a:t>
            </a:r>
          </a:p>
          <a:p>
            <a:r>
              <a:rPr lang="he-IL" dirty="0"/>
              <a:t>להתמקד רק ב </a:t>
            </a:r>
            <a:r>
              <a:rPr lang="en-US" dirty="0"/>
              <a:t>INDEXER</a:t>
            </a:r>
          </a:p>
        </p:txBody>
      </p:sp>
      <p:sp>
        <p:nvSpPr>
          <p:cNvPr id="4" name="Slide Number Placeholder 3"/>
          <p:cNvSpPr>
            <a:spLocks noGrp="1"/>
          </p:cNvSpPr>
          <p:nvPr>
            <p:ph type="sldNum" sz="quarter" idx="5"/>
          </p:nvPr>
        </p:nvSpPr>
        <p:spPr/>
        <p:txBody>
          <a:bodyPr/>
          <a:lstStyle/>
          <a:p>
            <a:fld id="{E772479E-0EEF-49F8-B050-BFE52A41463C}" type="slidenum">
              <a:rPr lang="he-IL" smtClean="0"/>
              <a:t>77</a:t>
            </a:fld>
            <a:endParaRPr lang="he-IL"/>
          </a:p>
        </p:txBody>
      </p:sp>
    </p:spTree>
    <p:extLst>
      <p:ext uri="{BB962C8B-B14F-4D97-AF65-F5344CB8AC3E}">
        <p14:creationId xmlns:p14="http://schemas.microsoft.com/office/powerpoint/2010/main" val="3135814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DD1DA84-FFB6-4A5A-9C70-E5D6CC1E0C83}" type="slidenum">
              <a:rPr lang="he-IL" smtClean="0"/>
              <a:t>78</a:t>
            </a:fld>
            <a:endParaRPr lang="he-IL"/>
          </a:p>
        </p:txBody>
      </p:sp>
    </p:spTree>
    <p:extLst>
      <p:ext uri="{BB962C8B-B14F-4D97-AF65-F5344CB8AC3E}">
        <p14:creationId xmlns:p14="http://schemas.microsoft.com/office/powerpoint/2010/main" val="40401986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endParaRPr lang="en-US" dirty="0"/>
          </a:p>
        </p:txBody>
      </p:sp>
      <p:sp>
        <p:nvSpPr>
          <p:cNvPr id="4" name="Slide Number Placeholder 3"/>
          <p:cNvSpPr>
            <a:spLocks noGrp="1"/>
          </p:cNvSpPr>
          <p:nvPr>
            <p:ph type="sldNum" sz="quarter" idx="10"/>
          </p:nvPr>
        </p:nvSpPr>
        <p:spPr/>
        <p:txBody>
          <a:bodyPr/>
          <a:lstStyle/>
          <a:p>
            <a:fld id="{46F66306-4690-44E0-9291-157159C0F253}" type="slidenum">
              <a:rPr lang="en-US" smtClean="0"/>
              <a:pPr/>
              <a:t>79</a:t>
            </a:fld>
            <a:endParaRPr lang="en-US"/>
          </a:p>
        </p:txBody>
      </p:sp>
    </p:spTree>
    <p:extLst>
      <p:ext uri="{BB962C8B-B14F-4D97-AF65-F5344CB8AC3E}">
        <p14:creationId xmlns:p14="http://schemas.microsoft.com/office/powerpoint/2010/main" val="18962178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endParaRPr lang="en-US" dirty="0"/>
          </a:p>
        </p:txBody>
      </p:sp>
      <p:sp>
        <p:nvSpPr>
          <p:cNvPr id="4" name="Slide Number Placeholder 3"/>
          <p:cNvSpPr>
            <a:spLocks noGrp="1"/>
          </p:cNvSpPr>
          <p:nvPr>
            <p:ph type="sldNum" sz="quarter" idx="10"/>
          </p:nvPr>
        </p:nvSpPr>
        <p:spPr/>
        <p:txBody>
          <a:bodyPr/>
          <a:lstStyle/>
          <a:p>
            <a:fld id="{46F66306-4690-44E0-9291-157159C0F253}" type="slidenum">
              <a:rPr lang="en-US" smtClean="0"/>
              <a:pPr/>
              <a:t>80</a:t>
            </a:fld>
            <a:endParaRPr lang="en-US"/>
          </a:p>
        </p:txBody>
      </p:sp>
    </p:spTree>
    <p:extLst>
      <p:ext uri="{BB962C8B-B14F-4D97-AF65-F5344CB8AC3E}">
        <p14:creationId xmlns:p14="http://schemas.microsoft.com/office/powerpoint/2010/main" val="3080598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b="0" dirty="0">
              <a:solidFill>
                <a:schemeClr val="tx1"/>
              </a:solidFill>
            </a:endParaRPr>
          </a:p>
        </p:txBody>
      </p:sp>
      <p:sp>
        <p:nvSpPr>
          <p:cNvPr id="4" name="מציין מיקום של מספר שקופית 3"/>
          <p:cNvSpPr>
            <a:spLocks noGrp="1"/>
          </p:cNvSpPr>
          <p:nvPr>
            <p:ph type="sldNum" sz="quarter" idx="10"/>
          </p:nvPr>
        </p:nvSpPr>
        <p:spPr/>
        <p:txBody>
          <a:bodyPr/>
          <a:lstStyle/>
          <a:p>
            <a:fld id="{2DD1DA84-FFB6-4A5A-9C70-E5D6CC1E0C83}" type="slidenum">
              <a:rPr lang="he-IL" smtClean="0"/>
              <a:t>81</a:t>
            </a:fld>
            <a:endParaRPr lang="he-IL"/>
          </a:p>
        </p:txBody>
      </p:sp>
    </p:spTree>
    <p:extLst>
      <p:ext uri="{BB962C8B-B14F-4D97-AF65-F5344CB8AC3E}">
        <p14:creationId xmlns:p14="http://schemas.microsoft.com/office/powerpoint/2010/main" val="42235143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defTabSz="887242" rtl="0" eaLnBrk="0" fontAlgn="base" hangingPunct="0">
              <a:spcBef>
                <a:spcPct val="0"/>
              </a:spcBef>
              <a:spcAft>
                <a:spcPct val="0"/>
              </a:spcAft>
            </a:pPr>
            <a:endParaRPr lang="he-IL" dirty="0"/>
          </a:p>
        </p:txBody>
      </p:sp>
      <p:sp>
        <p:nvSpPr>
          <p:cNvPr id="4" name="מציין מיקום של מספר שקופית 3"/>
          <p:cNvSpPr>
            <a:spLocks noGrp="1"/>
          </p:cNvSpPr>
          <p:nvPr>
            <p:ph type="sldNum" sz="quarter" idx="10"/>
          </p:nvPr>
        </p:nvSpPr>
        <p:spPr/>
        <p:txBody>
          <a:bodyPr/>
          <a:lstStyle/>
          <a:p>
            <a:fld id="{2DD1DA84-FFB6-4A5A-9C70-E5D6CC1E0C83}" type="slidenum">
              <a:rPr lang="he-IL" smtClean="0"/>
              <a:t>82</a:t>
            </a:fld>
            <a:endParaRPr lang="he-IL"/>
          </a:p>
        </p:txBody>
      </p:sp>
    </p:spTree>
    <p:extLst>
      <p:ext uri="{BB962C8B-B14F-4D97-AF65-F5344CB8AC3E}">
        <p14:creationId xmlns:p14="http://schemas.microsoft.com/office/powerpoint/2010/main" val="1262106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a:t>
            </a:r>
            <a:r>
              <a:rPr lang="en-US" dirty="0"/>
              <a:t>C++</a:t>
            </a:r>
            <a:r>
              <a:rPr lang="he-IL" dirty="0"/>
              <a:t> ההמרה המפורשת במקרה של הזה לא</a:t>
            </a:r>
            <a:r>
              <a:rPr lang="he-IL" baseline="0" dirty="0"/>
              <a:t> מחוייבת.</a:t>
            </a:r>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83</a:t>
            </a:fld>
            <a:endParaRPr lang="he-IL"/>
          </a:p>
        </p:txBody>
      </p:sp>
    </p:spTree>
    <p:extLst>
      <p:ext uri="{BB962C8B-B14F-4D97-AF65-F5344CB8AC3E}">
        <p14:creationId xmlns:p14="http://schemas.microsoft.com/office/powerpoint/2010/main" val="11462700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defTabSz="887242" rtl="0" eaLnBrk="0" fontAlgn="base" hangingPunct="0">
              <a:spcBef>
                <a:spcPct val="0"/>
              </a:spcBef>
              <a:spcAft>
                <a:spcPct val="0"/>
              </a:spcAft>
            </a:pPr>
            <a:endParaRPr lang="he-IL" dirty="0"/>
          </a:p>
        </p:txBody>
      </p:sp>
      <p:sp>
        <p:nvSpPr>
          <p:cNvPr id="4" name="מציין מיקום של מספר שקופית 3"/>
          <p:cNvSpPr>
            <a:spLocks noGrp="1"/>
          </p:cNvSpPr>
          <p:nvPr>
            <p:ph type="sldNum" sz="quarter" idx="10"/>
          </p:nvPr>
        </p:nvSpPr>
        <p:spPr/>
        <p:txBody>
          <a:bodyPr/>
          <a:lstStyle/>
          <a:p>
            <a:fld id="{2DD1DA84-FFB6-4A5A-9C70-E5D6CC1E0C83}" type="slidenum">
              <a:rPr lang="he-IL" smtClean="0"/>
              <a:t>85</a:t>
            </a:fld>
            <a:endParaRPr lang="he-IL"/>
          </a:p>
        </p:txBody>
      </p:sp>
    </p:spTree>
    <p:extLst>
      <p:ext uri="{BB962C8B-B14F-4D97-AF65-F5344CB8AC3E}">
        <p14:creationId xmlns:p14="http://schemas.microsoft.com/office/powerpoint/2010/main" val="126210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YYY</a:t>
            </a:r>
          </a:p>
        </p:txBody>
      </p:sp>
      <p:sp>
        <p:nvSpPr>
          <p:cNvPr id="4" name="Slide Number Placeholder 3"/>
          <p:cNvSpPr>
            <a:spLocks noGrp="1"/>
          </p:cNvSpPr>
          <p:nvPr>
            <p:ph type="sldNum" sz="quarter" idx="5"/>
          </p:nvPr>
        </p:nvSpPr>
        <p:spPr/>
        <p:txBody>
          <a:bodyPr/>
          <a:lstStyle/>
          <a:p>
            <a:fld id="{E772479E-0EEF-49F8-B050-BFE52A41463C}" type="slidenum">
              <a:rPr lang="he-IL" smtClean="0"/>
              <a:t>9</a:t>
            </a:fld>
            <a:endParaRPr lang="he-IL"/>
          </a:p>
        </p:txBody>
      </p:sp>
    </p:spTree>
    <p:extLst>
      <p:ext uri="{BB962C8B-B14F-4D97-AF65-F5344CB8AC3E}">
        <p14:creationId xmlns:p14="http://schemas.microsoft.com/office/powerpoint/2010/main" val="952295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defTabSz="887242" rtl="0" eaLnBrk="0" fontAlgn="base" hangingPunct="0">
              <a:spcBef>
                <a:spcPct val="0"/>
              </a:spcBef>
              <a:spcAft>
                <a:spcPct val="0"/>
              </a:spcAft>
            </a:pPr>
            <a:endParaRPr lang="he-IL" dirty="0"/>
          </a:p>
        </p:txBody>
      </p:sp>
      <p:sp>
        <p:nvSpPr>
          <p:cNvPr id="4" name="מציין מיקום של מספר שקופית 3"/>
          <p:cNvSpPr>
            <a:spLocks noGrp="1"/>
          </p:cNvSpPr>
          <p:nvPr>
            <p:ph type="sldNum" sz="quarter" idx="10"/>
          </p:nvPr>
        </p:nvSpPr>
        <p:spPr/>
        <p:txBody>
          <a:bodyPr/>
          <a:lstStyle/>
          <a:p>
            <a:fld id="{2DD1DA84-FFB6-4A5A-9C70-E5D6CC1E0C83}" type="slidenum">
              <a:rPr lang="he-IL" smtClean="0"/>
              <a:t>86</a:t>
            </a:fld>
            <a:endParaRPr lang="he-IL"/>
          </a:p>
        </p:txBody>
      </p:sp>
    </p:spTree>
    <p:extLst>
      <p:ext uri="{BB962C8B-B14F-4D97-AF65-F5344CB8AC3E}">
        <p14:creationId xmlns:p14="http://schemas.microsoft.com/office/powerpoint/2010/main" val="12621065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DD1DA84-FFB6-4A5A-9C70-E5D6CC1E0C83}" type="slidenum">
              <a:rPr lang="he-IL" smtClean="0"/>
              <a:t>87</a:t>
            </a:fld>
            <a:endParaRPr lang="he-IL"/>
          </a:p>
        </p:txBody>
      </p:sp>
    </p:spTree>
    <p:extLst>
      <p:ext uri="{BB962C8B-B14F-4D97-AF65-F5344CB8AC3E}">
        <p14:creationId xmlns:p14="http://schemas.microsoft.com/office/powerpoint/2010/main" val="28870464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DD1DA84-FFB6-4A5A-9C70-E5D6CC1E0C83}" type="slidenum">
              <a:rPr lang="he-IL" smtClean="0"/>
              <a:t>88</a:t>
            </a:fld>
            <a:endParaRPr lang="he-IL"/>
          </a:p>
        </p:txBody>
      </p:sp>
    </p:spTree>
    <p:extLst>
      <p:ext uri="{BB962C8B-B14F-4D97-AF65-F5344CB8AC3E}">
        <p14:creationId xmlns:p14="http://schemas.microsoft.com/office/powerpoint/2010/main" val="10712231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pitchFamily="34" charset="0"/>
              </a:defRPr>
            </a:lvl1pPr>
            <a:lvl2pPr marL="742871" indent="-285719" eaLnBrk="0" hangingPunct="0">
              <a:defRPr>
                <a:solidFill>
                  <a:schemeClr val="tx1"/>
                </a:solidFill>
                <a:latin typeface="Verdana" pitchFamily="34" charset="0"/>
                <a:cs typeface="Arial" pitchFamily="34" charset="0"/>
              </a:defRPr>
            </a:lvl2pPr>
            <a:lvl3pPr marL="1142879" indent="-228576" eaLnBrk="0" hangingPunct="0">
              <a:defRPr>
                <a:solidFill>
                  <a:schemeClr val="tx1"/>
                </a:solidFill>
                <a:latin typeface="Verdana" pitchFamily="34" charset="0"/>
                <a:cs typeface="Arial" pitchFamily="34" charset="0"/>
              </a:defRPr>
            </a:lvl3pPr>
            <a:lvl4pPr marL="1600031" indent="-228576" eaLnBrk="0" hangingPunct="0">
              <a:defRPr>
                <a:solidFill>
                  <a:schemeClr val="tx1"/>
                </a:solidFill>
                <a:latin typeface="Verdana" pitchFamily="34" charset="0"/>
                <a:cs typeface="Arial" pitchFamily="34" charset="0"/>
              </a:defRPr>
            </a:lvl4pPr>
            <a:lvl5pPr marL="2057183" indent="-228576" eaLnBrk="0" hangingPunct="0">
              <a:defRPr>
                <a:solidFill>
                  <a:schemeClr val="tx1"/>
                </a:solidFill>
                <a:latin typeface="Verdana" pitchFamily="34" charset="0"/>
                <a:cs typeface="Arial" pitchFamily="34" charset="0"/>
              </a:defRPr>
            </a:lvl5pPr>
            <a:lvl6pPr marL="2514334" indent="-228576" eaLnBrk="0" fontAlgn="base" hangingPunct="0">
              <a:spcBef>
                <a:spcPct val="0"/>
              </a:spcBef>
              <a:spcAft>
                <a:spcPct val="0"/>
              </a:spcAft>
              <a:defRPr>
                <a:solidFill>
                  <a:schemeClr val="tx1"/>
                </a:solidFill>
                <a:latin typeface="Verdana" pitchFamily="34" charset="0"/>
                <a:cs typeface="Arial" pitchFamily="34" charset="0"/>
              </a:defRPr>
            </a:lvl6pPr>
            <a:lvl7pPr marL="2971486" indent="-228576" eaLnBrk="0" fontAlgn="base" hangingPunct="0">
              <a:spcBef>
                <a:spcPct val="0"/>
              </a:spcBef>
              <a:spcAft>
                <a:spcPct val="0"/>
              </a:spcAft>
              <a:defRPr>
                <a:solidFill>
                  <a:schemeClr val="tx1"/>
                </a:solidFill>
                <a:latin typeface="Verdana" pitchFamily="34" charset="0"/>
                <a:cs typeface="Arial" pitchFamily="34" charset="0"/>
              </a:defRPr>
            </a:lvl7pPr>
            <a:lvl8pPr marL="3428638" indent="-228576" eaLnBrk="0" fontAlgn="base" hangingPunct="0">
              <a:spcBef>
                <a:spcPct val="0"/>
              </a:spcBef>
              <a:spcAft>
                <a:spcPct val="0"/>
              </a:spcAft>
              <a:defRPr>
                <a:solidFill>
                  <a:schemeClr val="tx1"/>
                </a:solidFill>
                <a:latin typeface="Verdana" pitchFamily="34" charset="0"/>
                <a:cs typeface="Arial" pitchFamily="34" charset="0"/>
              </a:defRPr>
            </a:lvl8pPr>
            <a:lvl9pPr marL="3885789" indent="-228576"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fld id="{7B8D4F4C-2DD6-4D9A-A5F9-0C18185CD653}" type="slidenum">
              <a:rPr lang="he-IL" smtClean="0">
                <a:latin typeface="Arial" pitchFamily="34" charset="0"/>
              </a:rPr>
              <a:pPr eaLnBrk="1" hangingPunct="1"/>
              <a:t>89</a:t>
            </a:fld>
            <a:endParaRPr lang="en-US">
              <a:latin typeface="Arial" pitchFamily="34" charset="0"/>
            </a:endParaRPr>
          </a:p>
        </p:txBody>
      </p:sp>
      <p:sp>
        <p:nvSpPr>
          <p:cNvPr id="37891" name="Rectangle 7"/>
          <p:cNvSpPr txBox="1">
            <a:spLocks noGrp="1" noChangeArrowheads="1"/>
          </p:cNvSpPr>
          <p:nvPr/>
        </p:nvSpPr>
        <p:spPr bwMode="auto">
          <a:xfrm>
            <a:off x="1589"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nchor="b"/>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l" eaLnBrk="1" hangingPunct="1"/>
            <a:fld id="{65E37E7A-D9C2-4FA9-8E1A-7F4A6B73CF95}" type="slidenum">
              <a:rPr lang="he-IL" sz="1200">
                <a:latin typeface="Arial" pitchFamily="34" charset="0"/>
              </a:rPr>
              <a:pPr algn="l" eaLnBrk="1" hangingPunct="1"/>
              <a:t>89</a:t>
            </a:fld>
            <a:endParaRPr lang="en-US" sz="1200">
              <a:latin typeface="Arial" pitchFamily="34" charset="0"/>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e-IL"/>
              <a:t>הרחבה באופן עצמאי</a:t>
            </a:r>
          </a:p>
        </p:txBody>
      </p:sp>
    </p:spTree>
    <p:extLst>
      <p:ext uri="{BB962C8B-B14F-4D97-AF65-F5344CB8AC3E}">
        <p14:creationId xmlns:p14="http://schemas.microsoft.com/office/powerpoint/2010/main" val="2227735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pitchFamily="34" charset="0"/>
              </a:defRPr>
            </a:lvl1pPr>
            <a:lvl2pPr marL="765610" indent="-294465" eaLnBrk="0" hangingPunct="0">
              <a:defRPr>
                <a:solidFill>
                  <a:schemeClr val="tx1"/>
                </a:solidFill>
                <a:latin typeface="Verdana" pitchFamily="34" charset="0"/>
                <a:cs typeface="Arial" pitchFamily="34" charset="0"/>
              </a:defRPr>
            </a:lvl2pPr>
            <a:lvl3pPr marL="1177862" indent="-235572" eaLnBrk="0" hangingPunct="0">
              <a:defRPr>
                <a:solidFill>
                  <a:schemeClr val="tx1"/>
                </a:solidFill>
                <a:latin typeface="Verdana" pitchFamily="34" charset="0"/>
                <a:cs typeface="Arial" pitchFamily="34" charset="0"/>
              </a:defRPr>
            </a:lvl3pPr>
            <a:lvl4pPr marL="1649006" indent="-235572" eaLnBrk="0" hangingPunct="0">
              <a:defRPr>
                <a:solidFill>
                  <a:schemeClr val="tx1"/>
                </a:solidFill>
                <a:latin typeface="Verdana" pitchFamily="34" charset="0"/>
                <a:cs typeface="Arial" pitchFamily="34" charset="0"/>
              </a:defRPr>
            </a:lvl4pPr>
            <a:lvl5pPr marL="2120151" indent="-235572" eaLnBrk="0" hangingPunct="0">
              <a:defRPr>
                <a:solidFill>
                  <a:schemeClr val="tx1"/>
                </a:solidFill>
                <a:latin typeface="Verdana" pitchFamily="34" charset="0"/>
                <a:cs typeface="Arial" pitchFamily="34" charset="0"/>
              </a:defRPr>
            </a:lvl5pPr>
            <a:lvl6pPr marL="2591295" indent="-235572" eaLnBrk="0" fontAlgn="base" hangingPunct="0">
              <a:spcBef>
                <a:spcPct val="0"/>
              </a:spcBef>
              <a:spcAft>
                <a:spcPct val="0"/>
              </a:spcAft>
              <a:defRPr>
                <a:solidFill>
                  <a:schemeClr val="tx1"/>
                </a:solidFill>
                <a:latin typeface="Verdana" pitchFamily="34" charset="0"/>
                <a:cs typeface="Arial" pitchFamily="34" charset="0"/>
              </a:defRPr>
            </a:lvl6pPr>
            <a:lvl7pPr marL="3062440" indent="-235572" eaLnBrk="0" fontAlgn="base" hangingPunct="0">
              <a:spcBef>
                <a:spcPct val="0"/>
              </a:spcBef>
              <a:spcAft>
                <a:spcPct val="0"/>
              </a:spcAft>
              <a:defRPr>
                <a:solidFill>
                  <a:schemeClr val="tx1"/>
                </a:solidFill>
                <a:latin typeface="Verdana" pitchFamily="34" charset="0"/>
                <a:cs typeface="Arial" pitchFamily="34" charset="0"/>
              </a:defRPr>
            </a:lvl7pPr>
            <a:lvl8pPr marL="3533585" indent="-235572" eaLnBrk="0" fontAlgn="base" hangingPunct="0">
              <a:spcBef>
                <a:spcPct val="0"/>
              </a:spcBef>
              <a:spcAft>
                <a:spcPct val="0"/>
              </a:spcAft>
              <a:defRPr>
                <a:solidFill>
                  <a:schemeClr val="tx1"/>
                </a:solidFill>
                <a:latin typeface="Verdana" pitchFamily="34" charset="0"/>
                <a:cs typeface="Arial" pitchFamily="34" charset="0"/>
              </a:defRPr>
            </a:lvl8pPr>
            <a:lvl9pPr marL="4004729" indent="-235572" eaLnBrk="0" fontAlgn="base" hangingPunct="0">
              <a:spcBef>
                <a:spcPct val="0"/>
              </a:spcBef>
              <a:spcAft>
                <a:spcPct val="0"/>
              </a:spcAft>
              <a:defRPr>
                <a:solidFill>
                  <a:schemeClr val="tx1"/>
                </a:solidFill>
                <a:latin typeface="Verdana" pitchFamily="34" charset="0"/>
                <a:cs typeface="Arial" pitchFamily="34" charset="0"/>
              </a:defRPr>
            </a:lvl9pPr>
          </a:lstStyle>
          <a:p>
            <a:pPr eaLnBrk="1" hangingPunct="1"/>
            <a:fld id="{7B8D4F4C-2DD6-4D9A-A5F9-0C18185CD653}" type="slidenum">
              <a:rPr lang="he-IL" smtClean="0">
                <a:latin typeface="Arial" pitchFamily="34" charset="0"/>
              </a:rPr>
              <a:pPr eaLnBrk="1" hangingPunct="1"/>
              <a:t>90</a:t>
            </a:fld>
            <a:endParaRPr lang="en-US">
              <a:latin typeface="Arial" pitchFamily="34" charset="0"/>
            </a:endParaRPr>
          </a:p>
        </p:txBody>
      </p:sp>
      <p:sp>
        <p:nvSpPr>
          <p:cNvPr id="37891" name="Rectangle 7"/>
          <p:cNvSpPr txBox="1">
            <a:spLocks noGrp="1" noChangeArrowheads="1"/>
          </p:cNvSpPr>
          <p:nvPr/>
        </p:nvSpPr>
        <p:spPr bwMode="auto">
          <a:xfrm>
            <a:off x="1645" y="8917422"/>
            <a:ext cx="3077739" cy="46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l" eaLnBrk="1" hangingPunct="1"/>
            <a:fld id="{65E37E7A-D9C2-4FA9-8E1A-7F4A6B73CF95}" type="slidenum">
              <a:rPr lang="he-IL" sz="1200">
                <a:latin typeface="Arial" pitchFamily="34" charset="0"/>
              </a:rPr>
              <a:pPr algn="l" eaLnBrk="1" hangingPunct="1"/>
              <a:t>90</a:t>
            </a:fld>
            <a:endParaRPr lang="en-US" sz="1200">
              <a:latin typeface="Arial" pitchFamily="34" charset="0"/>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dirty="0"/>
          </a:p>
        </p:txBody>
      </p:sp>
    </p:spTree>
    <p:extLst>
      <p:ext uri="{BB962C8B-B14F-4D97-AF65-F5344CB8AC3E}">
        <p14:creationId xmlns:p14="http://schemas.microsoft.com/office/powerpoint/2010/main" val="4123130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YYY</a:t>
            </a:r>
            <a:endParaRPr lang="he-IL" dirty="0"/>
          </a:p>
        </p:txBody>
      </p:sp>
      <p:sp>
        <p:nvSpPr>
          <p:cNvPr id="4" name="Slide Number Placeholder 3"/>
          <p:cNvSpPr>
            <a:spLocks noGrp="1"/>
          </p:cNvSpPr>
          <p:nvPr>
            <p:ph type="sldNum" sz="quarter" idx="10"/>
          </p:nvPr>
        </p:nvSpPr>
        <p:spPr/>
        <p:txBody>
          <a:bodyPr/>
          <a:lstStyle/>
          <a:p>
            <a:fld id="{E772479E-0EEF-49F8-B050-BFE52A41463C}" type="slidenum">
              <a:rPr lang="he-IL" smtClean="0"/>
              <a:t>10</a:t>
            </a:fld>
            <a:endParaRPr lang="he-IL"/>
          </a:p>
        </p:txBody>
      </p:sp>
    </p:spTree>
    <p:extLst>
      <p:ext uri="{BB962C8B-B14F-4D97-AF65-F5344CB8AC3E}">
        <p14:creationId xmlns:p14="http://schemas.microsoft.com/office/powerpoint/2010/main" val="169228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מיד נדגים</a:t>
            </a:r>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11</a:t>
            </a:fld>
            <a:endParaRPr lang="he-IL"/>
          </a:p>
        </p:txBody>
      </p:sp>
    </p:spTree>
    <p:extLst>
      <p:ext uri="{BB962C8B-B14F-4D97-AF65-F5344CB8AC3E}">
        <p14:creationId xmlns:p14="http://schemas.microsoft.com/office/powerpoint/2010/main" val="567823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מיד נדגים</a:t>
            </a:r>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12</a:t>
            </a:fld>
            <a:endParaRPr lang="he-IL"/>
          </a:p>
        </p:txBody>
      </p:sp>
    </p:spTree>
    <p:extLst>
      <p:ext uri="{BB962C8B-B14F-4D97-AF65-F5344CB8AC3E}">
        <p14:creationId xmlns:p14="http://schemas.microsoft.com/office/powerpoint/2010/main" val="225319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להתייחס להרשאת ברירת המחדל </a:t>
            </a:r>
            <a:r>
              <a:rPr lang="en-US" dirty="0"/>
              <a:t>INTERNAL</a:t>
            </a:r>
            <a:r>
              <a:rPr lang="he-IL" dirty="0"/>
              <a:t> של המחלקה</a:t>
            </a:r>
          </a:p>
          <a:p>
            <a:r>
              <a:rPr lang="he-IL" dirty="0"/>
              <a:t>וכן לציין את ההרשאה לכל שדה ומתודה</a:t>
            </a:r>
            <a:endParaRPr lang="en-US" dirty="0"/>
          </a:p>
        </p:txBody>
      </p:sp>
      <p:sp>
        <p:nvSpPr>
          <p:cNvPr id="4" name="Slide Number Placeholder 3"/>
          <p:cNvSpPr>
            <a:spLocks noGrp="1"/>
          </p:cNvSpPr>
          <p:nvPr>
            <p:ph type="sldNum" sz="quarter" idx="5"/>
          </p:nvPr>
        </p:nvSpPr>
        <p:spPr/>
        <p:txBody>
          <a:bodyPr/>
          <a:lstStyle/>
          <a:p>
            <a:fld id="{E772479E-0EEF-49F8-B050-BFE52A41463C}" type="slidenum">
              <a:rPr lang="he-IL" smtClean="0"/>
              <a:t>13</a:t>
            </a:fld>
            <a:endParaRPr lang="he-IL"/>
          </a:p>
        </p:txBody>
      </p:sp>
    </p:spTree>
    <p:extLst>
      <p:ext uri="{BB962C8B-B14F-4D97-AF65-F5344CB8AC3E}">
        <p14:creationId xmlns:p14="http://schemas.microsoft.com/office/powerpoint/2010/main" val="3506872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1"/>
      </p:bgRef>
    </p:bg>
    <p:spTree>
      <p:nvGrpSpPr>
        <p:cNvPr id="1" name=""/>
        <p:cNvGrpSpPr/>
        <p:nvPr/>
      </p:nvGrpSpPr>
      <p:grpSpPr>
        <a:xfrm>
          <a:off x="0" y="0"/>
          <a:ext cx="0" cy="0"/>
          <a:chOff x="0" y="0"/>
          <a:chExt cx="0" cy="0"/>
        </a:xfrm>
      </p:grpSpPr>
      <p:sp>
        <p:nvSpPr>
          <p:cNvPr id="8" name="מלבן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חבר ישר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כותרת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he-IL"/>
              <a:t>לחץ כדי לערוך סגנון כותרת של תבנית בסיס</a:t>
            </a:r>
            <a:endParaRPr kumimoji="0" lang="en-US"/>
          </a:p>
        </p:txBody>
      </p:sp>
      <p:sp>
        <p:nvSpPr>
          <p:cNvPr id="25" name="כותרת משנה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he-IL"/>
              <a:t>לחץ כדי לערוך סגנון כותרת משנה של תבנית בסיס</a:t>
            </a:r>
            <a:endParaRPr kumimoji="0" lang="en-US"/>
          </a:p>
        </p:txBody>
      </p:sp>
      <p:sp>
        <p:nvSpPr>
          <p:cNvPr id="31" name="מציין מיקום של תאריך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14CE3A7-C5AF-48D9-8C37-B0132E2CD9A9}" type="datetime8">
              <a:rPr lang="he-IL" smtClean="0"/>
              <a:t>03 נובמבר 20</a:t>
            </a:fld>
            <a:endParaRPr lang="he-IL"/>
          </a:p>
        </p:txBody>
      </p:sp>
      <p:sp>
        <p:nvSpPr>
          <p:cNvPr id="18" name="מציין מיקום של כותרת תחתונה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he-IL"/>
          </a:p>
        </p:txBody>
      </p:sp>
      <p:sp>
        <p:nvSpPr>
          <p:cNvPr id="29" name="מציין מיקום של מספר שקופית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5EC9654E-5318-4238-B03D-55CEA01D4D35}"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0D9EDB62-7127-42ED-BCE5-B5DED5A3EB11}" type="datetime8">
              <a:rPr lang="he-IL" smtClean="0"/>
              <a:t>03 נובמבר 20</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EC9654E-5318-4238-B03D-55CEA01D4D35}"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553200" y="274955"/>
            <a:ext cx="1524000" cy="5851525"/>
          </a:xfrm>
        </p:spPr>
        <p:txBody>
          <a:bodyPr vert="eaVert" ancho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42"/>
            <a:ext cx="6019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a:xfrm>
            <a:off x="4242816" y="6557946"/>
            <a:ext cx="2002464" cy="226902"/>
          </a:xfrm>
        </p:spPr>
        <p:txBody>
          <a:bodyPr/>
          <a:lstStyle/>
          <a:p>
            <a:fld id="{2125302C-E773-4E55-9999-907071EB798F}" type="datetime8">
              <a:rPr lang="he-IL" smtClean="0"/>
              <a:t>03 נובמבר 20</a:t>
            </a:fld>
            <a:endParaRPr lang="he-IL"/>
          </a:p>
        </p:txBody>
      </p:sp>
      <p:sp>
        <p:nvSpPr>
          <p:cNvPr id="5" name="מציין מיקום של כותרת תחתונה 4"/>
          <p:cNvSpPr>
            <a:spLocks noGrp="1"/>
          </p:cNvSpPr>
          <p:nvPr>
            <p:ph type="ftr" sz="quarter" idx="11"/>
          </p:nvPr>
        </p:nvSpPr>
        <p:spPr>
          <a:xfrm>
            <a:off x="457200" y="6556248"/>
            <a:ext cx="3657600" cy="228600"/>
          </a:xfrm>
        </p:spPr>
        <p:txBody>
          <a:bodyPr/>
          <a:lstStyle/>
          <a:p>
            <a:endParaRPr lang="he-IL"/>
          </a:p>
        </p:txBody>
      </p:sp>
      <p:sp>
        <p:nvSpPr>
          <p:cNvPr id="6" name="מציין מיקום של מספר שקופית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5EC9654E-5318-4238-B03D-55CEA01D4D35}"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7AA04592-9F7F-453A-852B-9A8DB673F254}" type="datetime8">
              <a:rPr lang="he-IL" smtClean="0"/>
              <a:t>03 נובמבר 20</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5EC9654E-5318-4238-B03D-55CEA01D4D35}"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CF75BFB-AAC8-495C-B501-99539486131A}" type="datetime8">
              <a:rPr lang="he-IL" smtClean="0"/>
              <a:t>03 נובמבר 20</a:t>
            </a:fld>
            <a:endParaRPr lang="he-IL"/>
          </a:p>
        </p:txBody>
      </p:sp>
      <p:sp>
        <p:nvSpPr>
          <p:cNvPr id="5" name="מציין מיקום של כותרת תחתונה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he-IL"/>
          </a:p>
        </p:txBody>
      </p:sp>
      <p:sp>
        <p:nvSpPr>
          <p:cNvPr id="6" name="מציין מיקום של מספר שקופית 5"/>
          <p:cNvSpPr>
            <a:spLocks noGrp="1"/>
          </p:cNvSpPr>
          <p:nvPr>
            <p:ph type="sldNum" sz="quarter" idx="12"/>
          </p:nvPr>
        </p:nvSpPr>
        <p:spPr>
          <a:xfrm>
            <a:off x="6733952" y="6555112"/>
            <a:ext cx="588336" cy="228600"/>
          </a:xfrm>
        </p:spPr>
        <p:txBody>
          <a:bodyPr/>
          <a:lstStyle/>
          <a:p>
            <a:fld id="{5EC9654E-5318-4238-B03D-55CEA01D4D35}" type="slidenum">
              <a:rPr lang="he-IL" smtClean="0"/>
              <a:t>‹#›</a:t>
            </a:fld>
            <a:endParaRPr lang="he-I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lstStyle/>
          <a:p>
            <a:r>
              <a:rPr kumimoji="0" lang="he-IL"/>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תוכן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AA5DAEAA-A631-42AC-9CBD-4C26A9771202}" type="datetime8">
              <a:rPr lang="he-IL" smtClean="0"/>
              <a:t>03 נובמבר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5EC9654E-5318-4238-B03D-55CEA01D4D35}"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nchor="b"/>
          <a:lstStyle>
            <a:lvl1pPr>
              <a:defRPr/>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he-IL"/>
              <a:t>לחץ כדי לערוך סגנונות טקסט של תבנית בסיס</a:t>
            </a:r>
          </a:p>
        </p:txBody>
      </p:sp>
      <p:sp>
        <p:nvSpPr>
          <p:cNvPr id="5" name="מציין מיקום תוכן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6" name="מציין מיקום תוכן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7" name="מציין מיקום של תאריך 6"/>
          <p:cNvSpPr>
            <a:spLocks noGrp="1"/>
          </p:cNvSpPr>
          <p:nvPr>
            <p:ph type="dt" sz="half" idx="10"/>
          </p:nvPr>
        </p:nvSpPr>
        <p:spPr/>
        <p:txBody>
          <a:bodyPr/>
          <a:lstStyle/>
          <a:p>
            <a:fld id="{5C6D2078-2B89-43D7-88A6-3FE350A8D759}" type="datetime8">
              <a:rPr lang="he-IL" smtClean="0"/>
              <a:t>03 נובמבר 20</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5EC9654E-5318-4238-B03D-55CEA01D4D35}"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320040"/>
            <a:ext cx="7242048" cy="1143000"/>
          </a:xfrm>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E8C079F4-FB8A-4E31-96EA-AA12465047DA}" type="datetime8">
              <a:rPr lang="he-IL" smtClean="0"/>
              <a:t>03 נובמבר 20</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5EC9654E-5318-4238-B03D-55CEA01D4D35}"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solidFill>
                  <a:schemeClr val="tx2"/>
                </a:solidFill>
              </a:defRPr>
            </a:lvl1pPr>
            <a:extLst/>
          </a:lstStyle>
          <a:p>
            <a:fld id="{0D5AC0AA-BF3C-4A1A-8C94-6BEFC5F9C95F}" type="datetime8">
              <a:rPr lang="he-IL" smtClean="0"/>
              <a:t>03 נובמבר 20</a:t>
            </a:fld>
            <a:endParaRPr lang="he-IL"/>
          </a:p>
        </p:txBody>
      </p:sp>
      <p:sp>
        <p:nvSpPr>
          <p:cNvPr id="3" name="מציין מיקום של כותרת תחתונה 2"/>
          <p:cNvSpPr>
            <a:spLocks noGrp="1"/>
          </p:cNvSpPr>
          <p:nvPr>
            <p:ph type="ftr" sz="quarter" idx="11"/>
          </p:nvPr>
        </p:nvSpPr>
        <p:spPr/>
        <p:txBody>
          <a:bodyPr/>
          <a:lstStyle>
            <a:lvl1pPr>
              <a:defRPr>
                <a:solidFill>
                  <a:schemeClr val="tx2"/>
                </a:solidFill>
              </a:defRPr>
            </a:lvl1pPr>
            <a:extLst/>
          </a:lstStyle>
          <a:p>
            <a:endParaRPr lang="he-IL"/>
          </a:p>
        </p:txBody>
      </p:sp>
      <p:sp>
        <p:nvSpPr>
          <p:cNvPr id="4" name="מציין מיקום של מספר שקופית 3"/>
          <p:cNvSpPr>
            <a:spLocks noGrp="1"/>
          </p:cNvSpPr>
          <p:nvPr>
            <p:ph type="sldNum" sz="quarter" idx="12"/>
          </p:nvPr>
        </p:nvSpPr>
        <p:spPr/>
        <p:txBody>
          <a:bodyPr/>
          <a:lstStyle/>
          <a:p>
            <a:fld id="{5EC9654E-5318-4238-B03D-55CEA01D4D35}"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he-IL"/>
              <a:t>לחץ כדי לערוך סגנונות טקסט של תבנית בסיס</a:t>
            </a:r>
          </a:p>
        </p:txBody>
      </p:sp>
      <p:sp>
        <p:nvSpPr>
          <p:cNvPr id="4" name="מציין מיקום תוכן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5" name="מציין מיקום של תאריך 4"/>
          <p:cNvSpPr>
            <a:spLocks noGrp="1"/>
          </p:cNvSpPr>
          <p:nvPr>
            <p:ph type="dt" sz="half" idx="10"/>
          </p:nvPr>
        </p:nvSpPr>
        <p:spPr/>
        <p:txBody>
          <a:bodyPr/>
          <a:lstStyle/>
          <a:p>
            <a:fld id="{8250758C-F311-44ED-9DB0-8E09071F1672}" type="datetime8">
              <a:rPr lang="he-IL" smtClean="0"/>
              <a:t>03 נובמבר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5EC9654E-5318-4238-B03D-55CEA01D4D35}"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bg>
      <p:bgRef idx="1002">
        <a:schemeClr val="bg2"/>
      </p:bgRef>
    </p:bg>
    <p:spTree>
      <p:nvGrpSpPr>
        <p:cNvPr id="1" name=""/>
        <p:cNvGrpSpPr/>
        <p:nvPr/>
      </p:nvGrpSpPr>
      <p:grpSpPr>
        <a:xfrm>
          <a:off x="0" y="0"/>
          <a:ext cx="0" cy="0"/>
          <a:chOff x="0" y="0"/>
          <a:chExt cx="0" cy="0"/>
        </a:xfrm>
      </p:grpSpPr>
      <p:sp>
        <p:nvSpPr>
          <p:cNvPr id="8" name="מלבן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מלבן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כותרת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he-IL"/>
              <a:t>לחץ כדי לערוך סגנון כותרת של תבנית בסיס</a:t>
            </a:r>
            <a:endParaRPr kumimoji="0" lang="en-US" dirty="0"/>
          </a:p>
        </p:txBody>
      </p:sp>
      <p:sp>
        <p:nvSpPr>
          <p:cNvPr id="4" name="מציין מיקום טקסט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A076E44F-C561-406D-BB4D-1B5CF17999CD}" type="datetime8">
              <a:rPr lang="he-IL" smtClean="0"/>
              <a:t>03 נובמבר 20</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5EC9654E-5318-4238-B03D-55CEA01D4D35}" type="slidenum">
              <a:rPr lang="he-IL" smtClean="0"/>
              <a:t>‹#›</a:t>
            </a:fld>
            <a:endParaRPr lang="he-IL"/>
          </a:p>
        </p:txBody>
      </p:sp>
      <p:sp>
        <p:nvSpPr>
          <p:cNvPr id="10" name="מציין מיקום של תמונה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he-IL"/>
              <a:t>לחץ על הסמל כדי להוסיף תמונה</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מלבן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מציין מיקום של כותרת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he-IL"/>
              <a:t>לחץ כדי לערוך סגנון כותרת של תבנית בסיס</a:t>
            </a:r>
            <a:endParaRPr kumimoji="0" lang="en-US"/>
          </a:p>
        </p:txBody>
      </p:sp>
      <p:sp>
        <p:nvSpPr>
          <p:cNvPr id="31" name="מציין מיקום טקסט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
        <p:nvSpPr>
          <p:cNvPr id="27" name="מציין מיקום של תאריך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94B523CB-5DC8-430A-AB06-02F041DEC60F}" type="datetime8">
              <a:rPr lang="he-IL" smtClean="0"/>
              <a:t>03 נובמבר 20</a:t>
            </a:fld>
            <a:endParaRPr lang="he-IL"/>
          </a:p>
        </p:txBody>
      </p:sp>
      <p:sp>
        <p:nvSpPr>
          <p:cNvPr id="4" name="מציין מיקום של כותרת תחתונה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he-IL"/>
          </a:p>
        </p:txBody>
      </p:sp>
      <p:sp>
        <p:nvSpPr>
          <p:cNvPr id="16" name="מציין מיקום של מספר שקופית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5EC9654E-5318-4238-B03D-55CEA01D4D35}"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customXml" Target="../ink/ink6.xml"/><Relationship Id="rId18" Type="http://schemas.openxmlformats.org/officeDocument/2006/relationships/image" Target="../media/image16.emf"/><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emf"/><Relationship Id="rId17" Type="http://schemas.openxmlformats.org/officeDocument/2006/relationships/customXml" Target="../ink/ink8.xml"/><Relationship Id="rId2" Type="http://schemas.openxmlformats.org/officeDocument/2006/relationships/image" Target="../media/image8.png"/><Relationship Id="rId16"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0.emf"/><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customXml" Target="../ink/ink4.xml"/><Relationship Id="rId14" Type="http://schemas.openxmlformats.org/officeDocument/2006/relationships/image" Target="../media/image14.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352335" y="548680"/>
            <a:ext cx="5105400" cy="1448029"/>
          </a:xfrm>
        </p:spPr>
        <p:txBody>
          <a:bodyPr/>
          <a:lstStyle/>
          <a:p>
            <a:pPr algn="ctr"/>
            <a:r>
              <a:rPr lang="he-IL" dirty="0"/>
              <a:t>מיני פרויקט	במערכות חלונות</a:t>
            </a:r>
          </a:p>
        </p:txBody>
      </p:sp>
      <p:sp>
        <p:nvSpPr>
          <p:cNvPr id="3" name="כותרת משנה 2"/>
          <p:cNvSpPr>
            <a:spLocks noGrp="1"/>
          </p:cNvSpPr>
          <p:nvPr>
            <p:ph type="subTitle" idx="1"/>
          </p:nvPr>
        </p:nvSpPr>
        <p:spPr>
          <a:xfrm>
            <a:off x="2915816" y="2348880"/>
            <a:ext cx="5976664" cy="1938992"/>
          </a:xfrm>
        </p:spPr>
        <p:txBody>
          <a:bodyPr>
            <a:normAutofit lnSpcReduction="10000"/>
          </a:bodyPr>
          <a:lstStyle/>
          <a:p>
            <a:pPr algn="ctr"/>
            <a:r>
              <a:rPr lang="he-IL" dirty="0"/>
              <a:t>שם חיבה: </a:t>
            </a:r>
            <a:r>
              <a:rPr lang="en-US" dirty="0"/>
              <a:t>C# </a:t>
            </a:r>
            <a:r>
              <a:rPr lang="en-US" dirty="0" err="1"/>
              <a:t>.Net</a:t>
            </a:r>
            <a:endParaRPr lang="he-IL" dirty="0"/>
          </a:p>
          <a:p>
            <a:pPr algn="ctr"/>
            <a:r>
              <a:rPr lang="he-IL" dirty="0"/>
              <a:t>סי שרפ דוט נט</a:t>
            </a:r>
            <a:endParaRPr lang="en-US" dirty="0"/>
          </a:p>
          <a:p>
            <a:pPr algn="ctr"/>
            <a:endParaRPr lang="he-IL" dirty="0"/>
          </a:p>
          <a:p>
            <a:pPr algn="ctr"/>
            <a:r>
              <a:rPr lang="he-IL" sz="2800" b="1" dirty="0"/>
              <a:t>נושא מספר 2 – מחלקות מבנים ואוספים</a:t>
            </a:r>
          </a:p>
        </p:txBody>
      </p:sp>
      <p:sp>
        <p:nvSpPr>
          <p:cNvPr id="4" name="Slide Number Placeholder 3"/>
          <p:cNvSpPr>
            <a:spLocks noGrp="1"/>
          </p:cNvSpPr>
          <p:nvPr>
            <p:ph type="sldNum" sz="quarter" idx="12"/>
          </p:nvPr>
        </p:nvSpPr>
        <p:spPr/>
        <p:txBody>
          <a:bodyPr/>
          <a:lstStyle/>
          <a:p>
            <a:fld id="{5EC9654E-5318-4238-B03D-55CEA01D4D35}" type="slidenum">
              <a:rPr lang="he-IL" smtClean="0"/>
              <a:t>1</a:t>
            </a:fld>
            <a:endParaRPr lang="he-IL"/>
          </a:p>
        </p:txBody>
      </p:sp>
      <p:sp>
        <p:nvSpPr>
          <p:cNvPr id="7" name="TextBox 6">
            <a:extLst>
              <a:ext uri="{FF2B5EF4-FFF2-40B4-BE49-F238E27FC236}">
                <a16:creationId xmlns:a16="http://schemas.microsoft.com/office/drawing/2014/main" id="{5A2163EB-4349-4875-BF92-1F867642B59F}"/>
              </a:ext>
            </a:extLst>
          </p:cNvPr>
          <p:cNvSpPr txBox="1"/>
          <p:nvPr/>
        </p:nvSpPr>
        <p:spPr>
          <a:xfrm>
            <a:off x="3053104" y="4567617"/>
            <a:ext cx="5726832" cy="212365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he-IL" sz="1200" b="1" dirty="0">
                <a:solidFill>
                  <a:prstClr val="black">
                    <a:lumMod val="75000"/>
                    <a:lumOff val="25000"/>
                  </a:prstClr>
                </a:solidFill>
              </a:rPr>
              <a:t>הערה חשובה:</a:t>
            </a:r>
          </a:p>
          <a:p>
            <a:endParaRPr lang="he-IL" sz="1200" b="1" dirty="0">
              <a:solidFill>
                <a:prstClr val="black">
                  <a:lumMod val="75000"/>
                  <a:lumOff val="25000"/>
                </a:prstClr>
              </a:solidFill>
            </a:endParaRPr>
          </a:p>
          <a:p>
            <a:pPr marL="285750" indent="-285750">
              <a:buFont typeface="Arial" panose="020B0604020202020204" pitchFamily="34" charset="0"/>
              <a:buChar char="•"/>
            </a:pPr>
            <a:r>
              <a:rPr lang="he-IL" sz="1200" dirty="0">
                <a:solidFill>
                  <a:prstClr val="black">
                    <a:lumMod val="75000"/>
                    <a:lumOff val="25000"/>
                  </a:prstClr>
                </a:solidFill>
              </a:rPr>
              <a:t>מצגת זו נערכה על ידי והיא שילוב של רעיונות ושקפים שנלקחו ברובם מ:</a:t>
            </a:r>
          </a:p>
          <a:p>
            <a:pPr marL="742950" lvl="1" indent="-285750">
              <a:buFont typeface="Arial" panose="020B0604020202020204" pitchFamily="34" charset="0"/>
              <a:buChar char="•"/>
            </a:pPr>
            <a:r>
              <a:rPr lang="he-IL" sz="1200" dirty="0">
                <a:solidFill>
                  <a:prstClr val="black">
                    <a:lumMod val="75000"/>
                    <a:lumOff val="25000"/>
                  </a:prstClr>
                </a:solidFill>
              </a:rPr>
              <a:t>המצגות של נורית גרינברג </a:t>
            </a:r>
            <a:endParaRPr lang="en-US" sz="1200" dirty="0">
              <a:solidFill>
                <a:prstClr val="black">
                  <a:lumMod val="75000"/>
                  <a:lumOff val="25000"/>
                </a:prstClr>
              </a:solidFill>
            </a:endParaRPr>
          </a:p>
          <a:p>
            <a:pPr marL="742950" lvl="1" indent="-285750">
              <a:buFont typeface="Arial" panose="020B0604020202020204" pitchFamily="34" charset="0"/>
              <a:buChar char="•"/>
            </a:pPr>
            <a:r>
              <a:rPr lang="he-IL" sz="1200" dirty="0"/>
              <a:t>החומרים </a:t>
            </a:r>
            <a:r>
              <a:rPr lang="en-US" sz="1200" dirty="0"/>
              <a:t>(OSF)</a:t>
            </a:r>
            <a:r>
              <a:rPr lang="he-IL" sz="1200" dirty="0"/>
              <a:t> וצילומי הוידאו של אושרי כהן.</a:t>
            </a:r>
          </a:p>
          <a:p>
            <a:pPr marL="742950" lvl="1" indent="-285750">
              <a:buFont typeface="Arial" panose="020B0604020202020204" pitchFamily="34" charset="0"/>
              <a:buChar char="•"/>
            </a:pPr>
            <a:r>
              <a:rPr lang="he-IL" sz="1200" dirty="0">
                <a:solidFill>
                  <a:prstClr val="black">
                    <a:lumMod val="75000"/>
                    <a:lumOff val="25000"/>
                  </a:prstClr>
                </a:solidFill>
              </a:rPr>
              <a:t>המצגות של דן זילברשטיין.</a:t>
            </a:r>
          </a:p>
          <a:p>
            <a:pPr marL="285750" indent="-285750">
              <a:buFont typeface="Arial" panose="020B0604020202020204" pitchFamily="34" charset="0"/>
              <a:buChar char="•"/>
            </a:pPr>
            <a:r>
              <a:rPr lang="he-IL" sz="1200" dirty="0">
                <a:solidFill>
                  <a:prstClr val="black">
                    <a:lumMod val="75000"/>
                    <a:lumOff val="25000"/>
                  </a:prstClr>
                </a:solidFill>
              </a:rPr>
              <a:t>ט.ל.ח – ייתכן ונפלו טעויות וב"ה הן יתוקנו בע"פ בהרצאה שלי. בלי נדר, לאחר ההרצאה אם נוצרו עדכונים אני מעלה את המצגת שוב למודל. אך איני מתחייבת לכך.</a:t>
            </a:r>
          </a:p>
          <a:p>
            <a:pPr marL="285750" indent="-285750">
              <a:buFont typeface="Arial" panose="020B0604020202020204" pitchFamily="34" charset="0"/>
              <a:buChar char="•"/>
            </a:pPr>
            <a:r>
              <a:rPr lang="he-IL" sz="1200" dirty="0">
                <a:solidFill>
                  <a:prstClr val="black">
                    <a:lumMod val="75000"/>
                    <a:lumOff val="25000"/>
                  </a:prstClr>
                </a:solidFill>
              </a:rPr>
              <a:t>המצגת לבדה אינה מספיקה, אלא בשילוב הערותיי בע"פ בהרצאה.</a:t>
            </a:r>
          </a:p>
          <a:p>
            <a:endParaRPr lang="he-IL" sz="1200" dirty="0">
              <a:solidFill>
                <a:prstClr val="black">
                  <a:lumMod val="75000"/>
                  <a:lumOff val="25000"/>
                </a:prstClr>
              </a:solidFill>
            </a:endParaRPr>
          </a:p>
          <a:p>
            <a:r>
              <a:rPr lang="he-IL" sz="1200" b="1" dirty="0">
                <a:solidFill>
                  <a:prstClr val="black">
                    <a:lumMod val="75000"/>
                    <a:lumOff val="25000"/>
                  </a:prstClr>
                </a:solidFill>
              </a:rPr>
              <a:t>אפרת עמר</a:t>
            </a:r>
          </a:p>
        </p:txBody>
      </p:sp>
    </p:spTree>
    <p:extLst>
      <p:ext uri="{BB962C8B-B14F-4D97-AF65-F5344CB8AC3E}">
        <p14:creationId xmlns:p14="http://schemas.microsoft.com/office/powerpoint/2010/main" val="250726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353612"/>
            <a:ext cx="7239000" cy="594320"/>
          </a:xfrm>
        </p:spPr>
        <p:txBody>
          <a:bodyPr/>
          <a:lstStyle/>
          <a:p>
            <a:pPr algn="ctr"/>
            <a:r>
              <a:rPr lang="en-US" dirty="0"/>
              <a:t>Class </a:t>
            </a:r>
            <a:r>
              <a:rPr lang="en-US" sz="2400" dirty="0"/>
              <a:t>is</a:t>
            </a:r>
            <a:r>
              <a:rPr lang="en-US" dirty="0"/>
              <a:t> reference type</a:t>
            </a:r>
            <a:endParaRPr lang="he-IL" dirty="0"/>
          </a:p>
        </p:txBody>
      </p:sp>
      <p:sp>
        <p:nvSpPr>
          <p:cNvPr id="3" name="מציין מיקום תוכן 2"/>
          <p:cNvSpPr>
            <a:spLocks noGrp="1"/>
          </p:cNvSpPr>
          <p:nvPr>
            <p:ph idx="1"/>
          </p:nvPr>
        </p:nvSpPr>
        <p:spPr>
          <a:xfrm>
            <a:off x="539552" y="1192774"/>
            <a:ext cx="7239000" cy="4396466"/>
          </a:xfrm>
        </p:spPr>
        <p:txBody>
          <a:bodyPr>
            <a:normAutofit/>
          </a:bodyPr>
          <a:lstStyle/>
          <a:p>
            <a:r>
              <a:rPr lang="he-IL" sz="2000" dirty="0"/>
              <a:t>מחלקה ב</a:t>
            </a:r>
            <a:r>
              <a:rPr lang="en-US" sz="2000" dirty="0"/>
              <a:t>C</a:t>
            </a:r>
            <a:r>
              <a:rPr lang="he-IL" sz="2000" dirty="0"/>
              <a:t># היא מטיפוס הפניה </a:t>
            </a:r>
            <a:r>
              <a:rPr lang="en-US" sz="2000" dirty="0"/>
              <a:t>reference type</a:t>
            </a:r>
            <a:r>
              <a:rPr lang="he-IL" sz="2000" dirty="0"/>
              <a:t> – כלומר האובייקטים בזמן ריצה מוקצים/מאוחסנים על </a:t>
            </a:r>
            <a:r>
              <a:rPr lang="he-IL" sz="2000" b="1" dirty="0"/>
              <a:t>הערימה</a:t>
            </a:r>
            <a:r>
              <a:rPr lang="he-IL" sz="2000" dirty="0"/>
              <a:t> (</a:t>
            </a:r>
            <a:r>
              <a:rPr lang="en-US" sz="2000" dirty="0"/>
              <a:t>heap</a:t>
            </a:r>
            <a:r>
              <a:rPr lang="he-IL" sz="2000" dirty="0"/>
              <a:t>).</a:t>
            </a:r>
          </a:p>
          <a:p>
            <a:r>
              <a:rPr lang="he-IL" sz="2000" b="1" dirty="0"/>
              <a:t>כשמגדירים אובייקט מטיפוס מחלקה נוצרת רק הפניה (מעין מצביע):</a:t>
            </a:r>
          </a:p>
          <a:p>
            <a:pPr lvl="1"/>
            <a:r>
              <a:rPr lang="he-IL" sz="2000" dirty="0">
                <a:solidFill>
                  <a:schemeClr val="tx1"/>
                </a:solidFill>
              </a:rPr>
              <a:t>כדי ליצור מופע/אובייקט המשוייך להפניה (להקצות זיכרון לאובייקט)</a:t>
            </a:r>
            <a:r>
              <a:rPr lang="en-US" sz="2000" dirty="0">
                <a:solidFill>
                  <a:schemeClr val="tx1"/>
                </a:solidFill>
              </a:rPr>
              <a:t> </a:t>
            </a:r>
            <a:r>
              <a:rPr lang="he-IL" sz="2000" dirty="0">
                <a:solidFill>
                  <a:schemeClr val="tx1"/>
                </a:solidFill>
              </a:rPr>
              <a:t>אזי יש לקרוא ל </a:t>
            </a:r>
            <a:r>
              <a:rPr lang="en-US" sz="2000" dirty="0">
                <a:solidFill>
                  <a:schemeClr val="tx1"/>
                </a:solidFill>
              </a:rPr>
              <a:t>new()</a:t>
            </a:r>
            <a:r>
              <a:rPr lang="he-IL" sz="2000" dirty="0">
                <a:solidFill>
                  <a:schemeClr val="tx1"/>
                </a:solidFill>
              </a:rPr>
              <a:t>.</a:t>
            </a:r>
          </a:p>
          <a:p>
            <a:pPr lvl="1"/>
            <a:r>
              <a:rPr lang="he-IL" sz="2000" b="1" dirty="0">
                <a:solidFill>
                  <a:schemeClr val="tx1"/>
                </a:solidFill>
              </a:rPr>
              <a:t>אחרת, לא יוקצה זיכרון וכן לא יאותחלו השדות</a:t>
            </a:r>
            <a:endParaRPr lang="en-US" sz="2000" b="1" dirty="0">
              <a:solidFill>
                <a:schemeClr val="tx1"/>
              </a:solidFill>
            </a:endParaRPr>
          </a:p>
          <a:p>
            <a:pPr lvl="1"/>
            <a:r>
              <a:rPr lang="he-IL" sz="2000" dirty="0">
                <a:solidFill>
                  <a:schemeClr val="tx1"/>
                </a:solidFill>
              </a:rPr>
              <a:t>במידה ולא קראנו ל </a:t>
            </a:r>
            <a:r>
              <a:rPr lang="en-US" sz="2000" dirty="0">
                <a:solidFill>
                  <a:schemeClr val="tx1"/>
                </a:solidFill>
              </a:rPr>
              <a:t>new()</a:t>
            </a:r>
            <a:r>
              <a:rPr lang="he-IL" sz="2000" dirty="0">
                <a:solidFill>
                  <a:schemeClr val="tx1"/>
                </a:solidFill>
              </a:rPr>
              <a:t> אזי</a:t>
            </a:r>
            <a:r>
              <a:rPr lang="en-US" sz="2000" dirty="0">
                <a:solidFill>
                  <a:schemeClr val="tx1"/>
                </a:solidFill>
              </a:rPr>
              <a:t> </a:t>
            </a:r>
            <a:r>
              <a:rPr lang="he-IL" sz="2000" dirty="0">
                <a:solidFill>
                  <a:schemeClr val="tx1"/>
                </a:solidFill>
              </a:rPr>
              <a:t>המצביע יאותחל ב </a:t>
            </a:r>
            <a:r>
              <a:rPr lang="en-US" sz="2000" dirty="0">
                <a:solidFill>
                  <a:schemeClr val="tx1"/>
                </a:solidFill>
              </a:rPr>
              <a:t>null</a:t>
            </a:r>
            <a:r>
              <a:rPr lang="he-IL" sz="2000" dirty="0">
                <a:solidFill>
                  <a:schemeClr val="tx1"/>
                </a:solidFill>
              </a:rPr>
              <a:t>.</a:t>
            </a:r>
          </a:p>
          <a:p>
            <a:r>
              <a:rPr lang="he-IL" sz="2000" b="1" dirty="0"/>
              <a:t>השמה תהיה העתקה בין הפניות (מצביעים)</a:t>
            </a:r>
            <a:r>
              <a:rPr lang="he-IL" sz="2000" dirty="0"/>
              <a:t>, כך שבעקבות ההשמה יש שתי הפניות לאותה כתובת בזיכרון.</a:t>
            </a:r>
          </a:p>
          <a:p>
            <a:r>
              <a:rPr lang="he-IL" sz="2000" dirty="0"/>
              <a:t>אין זה תפקידינו לשחרר את האובייקט או להפעיל </a:t>
            </a:r>
            <a:r>
              <a:rPr lang="en-US" sz="2000" dirty="0"/>
              <a:t>Garbage Collector</a:t>
            </a:r>
            <a:r>
              <a:rPr lang="he-IL" sz="2000" dirty="0"/>
              <a:t> (</a:t>
            </a:r>
            <a:r>
              <a:rPr lang="he-IL" sz="2000" b="1" dirty="0"/>
              <a:t>אוסף אשפה)</a:t>
            </a:r>
            <a:r>
              <a:rPr lang="he-IL" sz="2000" dirty="0"/>
              <a:t>, ואין דרך לדעת מתי יופעל.</a:t>
            </a:r>
          </a:p>
        </p:txBody>
      </p:sp>
      <p:sp>
        <p:nvSpPr>
          <p:cNvPr id="6" name="Slide Number Placeholder 5"/>
          <p:cNvSpPr>
            <a:spLocks noGrp="1"/>
          </p:cNvSpPr>
          <p:nvPr>
            <p:ph type="sldNum" sz="quarter" idx="12"/>
          </p:nvPr>
        </p:nvSpPr>
        <p:spPr/>
        <p:txBody>
          <a:bodyPr/>
          <a:lstStyle/>
          <a:p>
            <a:fld id="{5EC9654E-5318-4238-B03D-55CEA01D4D35}" type="slidenum">
              <a:rPr lang="he-IL" smtClean="0"/>
              <a:t>10</a:t>
            </a:fld>
            <a:endParaRPr lang="he-IL"/>
          </a:p>
        </p:txBody>
      </p:sp>
    </p:spTree>
    <p:extLst>
      <p:ext uri="{BB962C8B-B14F-4D97-AF65-F5344CB8AC3E}">
        <p14:creationId xmlns:p14="http://schemas.microsoft.com/office/powerpoint/2010/main" val="21291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90181" y="188640"/>
            <a:ext cx="7239000" cy="770344"/>
          </a:xfrm>
        </p:spPr>
        <p:txBody>
          <a:bodyPr>
            <a:normAutofit fontScale="90000"/>
          </a:bodyPr>
          <a:lstStyle/>
          <a:p>
            <a:pPr algn="ctr"/>
            <a:r>
              <a:rPr lang="he-IL" sz="5400" dirty="0"/>
              <a:t>בנאים</a:t>
            </a:r>
          </a:p>
        </p:txBody>
      </p:sp>
      <p:sp>
        <p:nvSpPr>
          <p:cNvPr id="3" name="מציין מיקום תוכן 2"/>
          <p:cNvSpPr>
            <a:spLocks noGrp="1"/>
          </p:cNvSpPr>
          <p:nvPr>
            <p:ph idx="1"/>
          </p:nvPr>
        </p:nvSpPr>
        <p:spPr>
          <a:xfrm>
            <a:off x="323528" y="1196752"/>
            <a:ext cx="7632848" cy="5184576"/>
          </a:xfrm>
        </p:spPr>
        <p:txBody>
          <a:bodyPr>
            <a:normAutofit/>
          </a:bodyPr>
          <a:lstStyle/>
          <a:p>
            <a:r>
              <a:rPr lang="he-IL" sz="1800" dirty="0"/>
              <a:t>יש </a:t>
            </a:r>
            <a:r>
              <a:rPr lang="he-IL" sz="1800" b="1" dirty="0"/>
              <a:t>בנאי ברירת מחדל </a:t>
            </a:r>
            <a:r>
              <a:rPr lang="he-IL" sz="1800" dirty="0"/>
              <a:t>והוא מאתחל את השדות בערכי ברירת מחדל </a:t>
            </a:r>
            <a:r>
              <a:rPr lang="en-US" sz="1800" b="1" dirty="0"/>
              <a:t>null, 0, false</a:t>
            </a:r>
            <a:r>
              <a:rPr lang="he-IL" sz="1800" b="1" dirty="0"/>
              <a:t>.</a:t>
            </a:r>
          </a:p>
          <a:p>
            <a:r>
              <a:rPr lang="he-IL" sz="1800" dirty="0"/>
              <a:t>אם נגדיר בעצמנו בנאי </a:t>
            </a:r>
            <a:r>
              <a:rPr lang="he-IL" sz="1800" b="1" dirty="0"/>
              <a:t>ריק</a:t>
            </a:r>
            <a:r>
              <a:rPr lang="he-IL" sz="1800" dirty="0"/>
              <a:t> </a:t>
            </a:r>
            <a:r>
              <a:rPr lang="he-IL" sz="1800" b="1" dirty="0"/>
              <a:t>מפרמטרים</a:t>
            </a:r>
            <a:r>
              <a:rPr lang="he-IL" sz="1800" dirty="0"/>
              <a:t> – אז הוא דורס את בנאי ברירת המחדל ונצטרך לאתחל את השדות בעצמנו.</a:t>
            </a:r>
          </a:p>
          <a:p>
            <a:r>
              <a:rPr lang="he-IL" sz="1800" dirty="0"/>
              <a:t>ניתן להגדיר בנאים נוספים, אך הם ידרסו את בנאי ברירת מחדל.</a:t>
            </a:r>
            <a:endParaRPr lang="en-US" sz="1800" dirty="0"/>
          </a:p>
          <a:p>
            <a:r>
              <a:rPr lang="he-IL" sz="1800" dirty="0"/>
              <a:t>כדי ליצור מופע של מחלקה, </a:t>
            </a:r>
            <a:r>
              <a:rPr lang="he-IL" sz="1800" b="1" dirty="0"/>
              <a:t>חובה</a:t>
            </a:r>
            <a:r>
              <a:rPr lang="he-IL" sz="1800" dirty="0"/>
              <a:t> לזמן את הבנאי והוא מזומן ע"י </a:t>
            </a:r>
            <a:r>
              <a:rPr lang="en-US" sz="1800" dirty="0"/>
              <a:t>new()</a:t>
            </a:r>
            <a:r>
              <a:rPr lang="he-IL" sz="1800" dirty="0"/>
              <a:t> – </a:t>
            </a:r>
            <a:r>
              <a:rPr lang="he-IL" sz="1800" b="1" dirty="0"/>
              <a:t>הסוגריים הן חובה</a:t>
            </a:r>
            <a:r>
              <a:rPr lang="he-IL" sz="1800" dirty="0"/>
              <a:t> </a:t>
            </a:r>
            <a:r>
              <a:rPr lang="he-IL" sz="1400" dirty="0"/>
              <a:t>(ב </a:t>
            </a:r>
            <a:r>
              <a:rPr lang="en-US" sz="1400" dirty="0"/>
              <a:t>Value Types</a:t>
            </a:r>
            <a:r>
              <a:rPr lang="he-IL" sz="1400" dirty="0"/>
              <a:t> זו לא חובה</a:t>
            </a:r>
            <a:r>
              <a:rPr lang="en-US" sz="1400" dirty="0"/>
              <a:t>!</a:t>
            </a:r>
            <a:r>
              <a:rPr lang="he-IL" sz="1400" dirty="0"/>
              <a:t> נרחיב בהמשך. כגון: </a:t>
            </a:r>
            <a:r>
              <a:rPr lang="en-US" sz="1400" dirty="0"/>
              <a:t>string</a:t>
            </a:r>
            <a:r>
              <a:rPr lang="he-IL" sz="1400" dirty="0"/>
              <a:t> אפשר לאתחל על ידי נתינת ערך כך: </a:t>
            </a:r>
            <a:r>
              <a:rPr lang="en-US" sz="1400" dirty="0"/>
              <a:t>string s = “</a:t>
            </a:r>
            <a:r>
              <a:rPr lang="en-US" sz="1400" dirty="0" err="1"/>
              <a:t>abc</a:t>
            </a:r>
            <a:r>
              <a:rPr lang="en-US" sz="1400" dirty="0"/>
              <a:t>”;</a:t>
            </a:r>
            <a:r>
              <a:rPr lang="he-IL" sz="1400" dirty="0"/>
              <a:t>)</a:t>
            </a:r>
          </a:p>
          <a:p>
            <a:r>
              <a:rPr lang="he-IL" sz="1800" dirty="0"/>
              <a:t>אם לא נקרא ל </a:t>
            </a:r>
            <a:r>
              <a:rPr lang="en-US" sz="1800" dirty="0"/>
              <a:t>new</a:t>
            </a:r>
            <a:r>
              <a:rPr lang="he-IL" sz="1800" dirty="0"/>
              <a:t> תהיה שגיאת קומפילציה כאשר נרצה להשתמש באובייקט דרך ההפניה שלו. כפי שלמדנו בשיעור שעבר: </a:t>
            </a:r>
            <a:r>
              <a:rPr lang="he-IL" sz="1800" b="1" dirty="0"/>
              <a:t>ב #</a:t>
            </a:r>
            <a:r>
              <a:rPr lang="en-US" sz="1800" b="1" dirty="0"/>
              <a:t>C</a:t>
            </a:r>
            <a:r>
              <a:rPr lang="he-IL" sz="1800" b="1" dirty="0"/>
              <a:t> חובה לאתחל אובייקטים.</a:t>
            </a:r>
          </a:p>
          <a:p>
            <a:r>
              <a:rPr lang="he-IL" sz="1800" dirty="0"/>
              <a:t>אם הגדרנו בנאי עם פרמטרים, נשלח את הפרמטרים בתוך הסוגריים של ה </a:t>
            </a:r>
            <a:r>
              <a:rPr lang="en-US" sz="1800" dirty="0"/>
              <a:t>new</a:t>
            </a:r>
            <a:r>
              <a:rPr lang="he-IL" sz="1800" dirty="0"/>
              <a:t>.</a:t>
            </a:r>
          </a:p>
        </p:txBody>
      </p:sp>
      <p:sp>
        <p:nvSpPr>
          <p:cNvPr id="4" name="Slide Number Placeholder 3"/>
          <p:cNvSpPr>
            <a:spLocks noGrp="1"/>
          </p:cNvSpPr>
          <p:nvPr>
            <p:ph type="sldNum" sz="quarter" idx="12"/>
          </p:nvPr>
        </p:nvSpPr>
        <p:spPr/>
        <p:txBody>
          <a:bodyPr/>
          <a:lstStyle/>
          <a:p>
            <a:fld id="{5EC9654E-5318-4238-B03D-55CEA01D4D35}" type="slidenum">
              <a:rPr lang="he-IL" smtClean="0"/>
              <a:t>11</a:t>
            </a:fld>
            <a:endParaRPr lang="he-IL"/>
          </a:p>
        </p:txBody>
      </p:sp>
    </p:spTree>
    <p:extLst>
      <p:ext uri="{BB962C8B-B14F-4D97-AF65-F5344CB8AC3E}">
        <p14:creationId xmlns:p14="http://schemas.microsoft.com/office/powerpoint/2010/main" val="301721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90181" y="188640"/>
            <a:ext cx="7239000" cy="770344"/>
          </a:xfrm>
        </p:spPr>
        <p:txBody>
          <a:bodyPr/>
          <a:lstStyle/>
          <a:p>
            <a:pPr algn="ctr"/>
            <a:r>
              <a:rPr lang="he-IL" dirty="0"/>
              <a:t>הורס</a:t>
            </a:r>
          </a:p>
        </p:txBody>
      </p:sp>
      <p:sp>
        <p:nvSpPr>
          <p:cNvPr id="3" name="מציין מיקום תוכן 2"/>
          <p:cNvSpPr>
            <a:spLocks noGrp="1"/>
          </p:cNvSpPr>
          <p:nvPr>
            <p:ph idx="1"/>
          </p:nvPr>
        </p:nvSpPr>
        <p:spPr>
          <a:xfrm>
            <a:off x="323528" y="1196752"/>
            <a:ext cx="7632848" cy="5184576"/>
          </a:xfrm>
        </p:spPr>
        <p:txBody>
          <a:bodyPr>
            <a:normAutofit/>
          </a:bodyPr>
          <a:lstStyle/>
          <a:p>
            <a:r>
              <a:rPr lang="he-IL" dirty="0"/>
              <a:t>הורס, </a:t>
            </a:r>
            <a:r>
              <a:rPr lang="en-US" dirty="0"/>
              <a:t>destructor, </a:t>
            </a:r>
            <a:r>
              <a:rPr lang="en-US" dirty="0" err="1"/>
              <a:t>dtor</a:t>
            </a:r>
            <a:r>
              <a:rPr lang="en-US" dirty="0"/>
              <a:t>, finalizer</a:t>
            </a:r>
            <a:endParaRPr lang="he-IL" b="1" dirty="0"/>
          </a:p>
          <a:p>
            <a:r>
              <a:rPr lang="he-IL" b="1" dirty="0"/>
              <a:t>ניתן להגדיר הורס</a:t>
            </a:r>
            <a:r>
              <a:rPr lang="he-IL" dirty="0"/>
              <a:t>, אך </a:t>
            </a:r>
            <a:r>
              <a:rPr lang="he-IL" b="1" dirty="0"/>
              <a:t>לא ניתן לקרוא לו </a:t>
            </a:r>
            <a:r>
              <a:rPr lang="he-IL" dirty="0"/>
              <a:t>במפורש ע"י </a:t>
            </a:r>
            <a:r>
              <a:rPr lang="en-US" dirty="0"/>
              <a:t>delete</a:t>
            </a:r>
            <a:r>
              <a:rPr lang="he-IL" dirty="0"/>
              <a:t>. כיוון ששחרור הזכרון זהו תפקידו של ה </a:t>
            </a:r>
            <a:r>
              <a:rPr lang="en-US" dirty="0"/>
              <a:t>GC</a:t>
            </a:r>
            <a:r>
              <a:rPr lang="he-IL" dirty="0"/>
              <a:t> </a:t>
            </a:r>
            <a:r>
              <a:rPr lang="en-US" dirty="0"/>
              <a:t>(Garbage Collector)</a:t>
            </a:r>
            <a:endParaRPr lang="he-IL" dirty="0"/>
          </a:p>
          <a:p>
            <a:r>
              <a:rPr lang="he-IL" dirty="0"/>
              <a:t>אם מגדירים הורס, לא ניתן להגדיר לו הרשאת גישה</a:t>
            </a:r>
          </a:p>
          <a:p>
            <a:pPr lvl="1" algn="l" rtl="0"/>
            <a:r>
              <a:rPr lang="en-US" sz="3600" dirty="0"/>
              <a:t>~</a:t>
            </a:r>
            <a:r>
              <a:rPr lang="en-US" sz="3600" dirty="0" err="1"/>
              <a:t>MyClass</a:t>
            </a:r>
            <a:r>
              <a:rPr lang="en-US" sz="3600" dirty="0"/>
              <a:t>() { ... }</a:t>
            </a:r>
            <a:endParaRPr lang="he-IL" sz="3600" dirty="0"/>
          </a:p>
          <a:p>
            <a:pPr lvl="1" algn="l" rtl="0"/>
            <a:r>
              <a:rPr lang="en-US" sz="3600" dirty="0"/>
              <a:t>~</a:t>
            </a:r>
            <a:r>
              <a:rPr lang="en-US" sz="3600" dirty="0" err="1"/>
              <a:t>MyClass</a:t>
            </a:r>
            <a:r>
              <a:rPr lang="en-US" sz="3600" dirty="0"/>
              <a:t>() =&gt; expression;</a:t>
            </a:r>
          </a:p>
          <a:p>
            <a:endParaRPr lang="he-IL" sz="2000" dirty="0"/>
          </a:p>
          <a:p>
            <a:r>
              <a:rPr lang="he-IL" sz="2000" dirty="0"/>
              <a:t>בהמשך נלמד להשתמש בממשק -</a:t>
            </a:r>
            <a:r>
              <a:rPr lang="en-US" sz="2000" dirty="0" err="1"/>
              <a:t>IDisposable</a:t>
            </a:r>
            <a:r>
              <a:rPr lang="he-IL" sz="2000" dirty="0"/>
              <a:t> עם תבנית </a:t>
            </a:r>
            <a:r>
              <a:rPr lang="en-US" sz="2000" dirty="0"/>
              <a:t>using</a:t>
            </a:r>
            <a:endParaRPr lang="he-IL" sz="2000" dirty="0"/>
          </a:p>
        </p:txBody>
      </p:sp>
      <p:sp>
        <p:nvSpPr>
          <p:cNvPr id="4" name="Slide Number Placeholder 3"/>
          <p:cNvSpPr>
            <a:spLocks noGrp="1"/>
          </p:cNvSpPr>
          <p:nvPr>
            <p:ph type="sldNum" sz="quarter" idx="12"/>
          </p:nvPr>
        </p:nvSpPr>
        <p:spPr/>
        <p:txBody>
          <a:bodyPr/>
          <a:lstStyle/>
          <a:p>
            <a:fld id="{5EC9654E-5318-4238-B03D-55CEA01D4D35}" type="slidenum">
              <a:rPr lang="he-IL" smtClean="0"/>
              <a:t>12</a:t>
            </a:fld>
            <a:endParaRPr lang="he-IL"/>
          </a:p>
        </p:txBody>
      </p:sp>
    </p:spTree>
    <p:extLst>
      <p:ext uri="{BB962C8B-B14F-4D97-AF65-F5344CB8AC3E}">
        <p14:creationId xmlns:p14="http://schemas.microsoft.com/office/powerpoint/2010/main" val="254469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139952" y="366421"/>
            <a:ext cx="3312368" cy="896558"/>
          </a:xfrm>
        </p:spPr>
        <p:txBody>
          <a:bodyPr>
            <a:normAutofit fontScale="90000"/>
          </a:bodyPr>
          <a:lstStyle/>
          <a:p>
            <a:pPr algn="ctr"/>
            <a:r>
              <a:rPr lang="he-IL" sz="6000" dirty="0"/>
              <a:t>בנאים</a:t>
            </a:r>
          </a:p>
        </p:txBody>
      </p:sp>
      <p:sp>
        <p:nvSpPr>
          <p:cNvPr id="4" name="Slide Number Placeholder 3"/>
          <p:cNvSpPr>
            <a:spLocks noGrp="1"/>
          </p:cNvSpPr>
          <p:nvPr>
            <p:ph type="sldNum" sz="quarter" idx="12"/>
          </p:nvPr>
        </p:nvSpPr>
        <p:spPr/>
        <p:txBody>
          <a:bodyPr/>
          <a:lstStyle/>
          <a:p>
            <a:fld id="{5EC9654E-5318-4238-B03D-55CEA01D4D35}" type="slidenum">
              <a:rPr lang="he-IL" smtClean="0"/>
              <a:t>13</a:t>
            </a:fld>
            <a:endParaRPr lang="he-IL"/>
          </a:p>
        </p:txBody>
      </p:sp>
      <p:sp>
        <p:nvSpPr>
          <p:cNvPr id="9" name="Rectangle 8">
            <a:extLst>
              <a:ext uri="{FF2B5EF4-FFF2-40B4-BE49-F238E27FC236}">
                <a16:creationId xmlns:a16="http://schemas.microsoft.com/office/drawing/2014/main" id="{DEDF7522-4E2A-493E-A2BC-7E29133AEDE4}"/>
              </a:ext>
            </a:extLst>
          </p:cNvPr>
          <p:cNvSpPr/>
          <p:nvPr/>
        </p:nvSpPr>
        <p:spPr>
          <a:xfrm>
            <a:off x="284475" y="250796"/>
            <a:ext cx="3672408" cy="377007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rtl="0">
              <a:lnSpc>
                <a:spcPct val="107000"/>
              </a:lnSpc>
            </a:pP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 = 22;</a:t>
            </a: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y = 33;</a:t>
            </a:r>
            <a:endParaRPr lang="en-US" sz="1400" dirty="0">
              <a:solidFill>
                <a:srgbClr val="000000"/>
              </a:solidFill>
              <a:latin typeface="Consolas" panose="020B0609020204030204" pitchFamily="49"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_x,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_y)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 = _x;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y = _y;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4F10CD24-2D97-4534-8360-06397208F8AE}"/>
              </a:ext>
            </a:extLst>
          </p:cNvPr>
          <p:cNvSpPr/>
          <p:nvPr/>
        </p:nvSpPr>
        <p:spPr>
          <a:xfrm>
            <a:off x="1973616" y="3140968"/>
            <a:ext cx="4572000" cy="353955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p1;</a:t>
            </a:r>
            <a:endPar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endParaRPr lang="he-IL" sz="14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p1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p>
          <a:p>
            <a:pPr algn="l" rtl="0">
              <a:lnSpc>
                <a:spcPct val="107000"/>
              </a:lnSpc>
            </a:pPr>
            <a:endPar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endPar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p1.x = 7;</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p2;</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p2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Point(5,6);</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8" name="Arrow: Left 7">
            <a:extLst>
              <a:ext uri="{FF2B5EF4-FFF2-40B4-BE49-F238E27FC236}">
                <a16:creationId xmlns:a16="http://schemas.microsoft.com/office/drawing/2014/main" id="{619883C6-83A0-47DD-A024-1424848784A5}"/>
              </a:ext>
            </a:extLst>
          </p:cNvPr>
          <p:cNvSpPr/>
          <p:nvPr/>
        </p:nvSpPr>
        <p:spPr>
          <a:xfrm>
            <a:off x="4466801" y="5042979"/>
            <a:ext cx="4405132" cy="770344"/>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אם לא נקרא ל</a:t>
            </a:r>
            <a:r>
              <a:rPr lang="en-US" sz="1200" b="1" dirty="0">
                <a:solidFill>
                  <a:schemeClr val="tx1"/>
                </a:solidFill>
              </a:rPr>
              <a:t>new </a:t>
            </a:r>
            <a:r>
              <a:rPr lang="he-IL" sz="1200" b="1" dirty="0">
                <a:solidFill>
                  <a:schemeClr val="tx1"/>
                </a:solidFill>
              </a:rPr>
              <a:t> תהיה שיאת קומפילציה בשורה </a:t>
            </a:r>
            <a:r>
              <a:rPr lang="en-US" sz="1200" b="1" dirty="0">
                <a:solidFill>
                  <a:schemeClr val="tx1"/>
                </a:solidFill>
              </a:rPr>
              <a:t>p1.x=7</a:t>
            </a:r>
            <a:r>
              <a:rPr lang="he-IL" sz="1200" b="1" dirty="0">
                <a:solidFill>
                  <a:schemeClr val="tx1"/>
                </a:solidFill>
              </a:rPr>
              <a:t> כיוון שזה הוא נסיון לגשת לזכרון שאינו מאותחל</a:t>
            </a:r>
            <a:r>
              <a:rPr lang="en-US" sz="1200" b="1" dirty="0">
                <a:solidFill>
                  <a:schemeClr val="tx1"/>
                </a:solidFill>
              </a:rPr>
              <a:t> </a:t>
            </a:r>
            <a:r>
              <a:rPr lang="he-IL" sz="1200" b="1" dirty="0">
                <a:solidFill>
                  <a:schemeClr val="tx1"/>
                </a:solidFill>
              </a:rPr>
              <a:t>. </a:t>
            </a:r>
            <a:endParaRPr lang="en-US" sz="1200" b="1" dirty="0">
              <a:solidFill>
                <a:schemeClr val="tx1"/>
              </a:solidFill>
            </a:endParaRPr>
          </a:p>
        </p:txBody>
      </p:sp>
      <p:sp>
        <p:nvSpPr>
          <p:cNvPr id="10" name="Arrow: Left 9">
            <a:extLst>
              <a:ext uri="{FF2B5EF4-FFF2-40B4-BE49-F238E27FC236}">
                <a16:creationId xmlns:a16="http://schemas.microsoft.com/office/drawing/2014/main" id="{3BE24D08-9E92-4468-BA9A-0627783AE47B}"/>
              </a:ext>
            </a:extLst>
          </p:cNvPr>
          <p:cNvSpPr/>
          <p:nvPr/>
        </p:nvSpPr>
        <p:spPr>
          <a:xfrm>
            <a:off x="3779912" y="4020867"/>
            <a:ext cx="5256584"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נוצרת הפניה (מצביע) ל </a:t>
            </a:r>
            <a:r>
              <a:rPr lang="en-US" sz="1200" b="1" dirty="0">
                <a:solidFill>
                  <a:schemeClr val="tx1"/>
                </a:solidFill>
              </a:rPr>
              <a:t>Point</a:t>
            </a:r>
            <a:r>
              <a:rPr lang="he-IL" sz="1200" b="1" dirty="0">
                <a:solidFill>
                  <a:schemeClr val="tx1"/>
                </a:solidFill>
              </a:rPr>
              <a:t> על המחסנית. עם ערך ברירת מחדל </a:t>
            </a:r>
            <a:r>
              <a:rPr lang="en-US" sz="1200" b="1" dirty="0">
                <a:solidFill>
                  <a:schemeClr val="tx1"/>
                </a:solidFill>
              </a:rPr>
              <a:t>null</a:t>
            </a:r>
            <a:r>
              <a:rPr lang="he-IL" sz="1200" b="1" dirty="0">
                <a:solidFill>
                  <a:schemeClr val="tx1"/>
                </a:solidFill>
              </a:rPr>
              <a:t>.</a:t>
            </a:r>
            <a:endParaRPr lang="en-US" sz="1200" b="1" dirty="0">
              <a:solidFill>
                <a:schemeClr val="tx1"/>
              </a:solidFill>
            </a:endParaRPr>
          </a:p>
        </p:txBody>
      </p:sp>
      <p:sp>
        <p:nvSpPr>
          <p:cNvPr id="11" name="Arrow: Left 10">
            <a:extLst>
              <a:ext uri="{FF2B5EF4-FFF2-40B4-BE49-F238E27FC236}">
                <a16:creationId xmlns:a16="http://schemas.microsoft.com/office/drawing/2014/main" id="{72ABFE09-B866-4970-AF45-D515D18E07E7}"/>
              </a:ext>
            </a:extLst>
          </p:cNvPr>
          <p:cNvSpPr/>
          <p:nvPr/>
        </p:nvSpPr>
        <p:spPr>
          <a:xfrm>
            <a:off x="5302857" y="4469163"/>
            <a:ext cx="2736304"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נוצר מופע של </a:t>
            </a:r>
            <a:r>
              <a:rPr lang="en-US" sz="1200" b="1" dirty="0">
                <a:solidFill>
                  <a:schemeClr val="tx1"/>
                </a:solidFill>
              </a:rPr>
              <a:t>Point</a:t>
            </a:r>
            <a:r>
              <a:rPr lang="he-IL" sz="1200" b="1" dirty="0">
                <a:solidFill>
                  <a:schemeClr val="tx1"/>
                </a:solidFill>
              </a:rPr>
              <a:t> על הערימה</a:t>
            </a:r>
            <a:endParaRPr lang="en-US" sz="1200" b="1" dirty="0">
              <a:solidFill>
                <a:schemeClr val="tx1"/>
              </a:solidFill>
            </a:endParaRPr>
          </a:p>
        </p:txBody>
      </p:sp>
      <p:sp>
        <p:nvSpPr>
          <p:cNvPr id="12" name="Arrow: Left 11">
            <a:extLst>
              <a:ext uri="{FF2B5EF4-FFF2-40B4-BE49-F238E27FC236}">
                <a16:creationId xmlns:a16="http://schemas.microsoft.com/office/drawing/2014/main" id="{4083B701-A21F-43C2-ABFC-FD3449EA3137}"/>
              </a:ext>
            </a:extLst>
          </p:cNvPr>
          <p:cNvSpPr/>
          <p:nvPr/>
        </p:nvSpPr>
        <p:spPr>
          <a:xfrm>
            <a:off x="2240972" y="1833952"/>
            <a:ext cx="5798189"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בנאי ריק מפרמטרים שדרס את בנאי ברירת המחדל. ומאתחל את השדות בעצמו.</a:t>
            </a:r>
            <a:endParaRPr lang="en-US" sz="1200" b="1" dirty="0">
              <a:solidFill>
                <a:schemeClr val="tx1"/>
              </a:solidFill>
            </a:endParaRPr>
          </a:p>
        </p:txBody>
      </p:sp>
      <p:sp>
        <p:nvSpPr>
          <p:cNvPr id="13" name="Arrow: Left 12">
            <a:extLst>
              <a:ext uri="{FF2B5EF4-FFF2-40B4-BE49-F238E27FC236}">
                <a16:creationId xmlns:a16="http://schemas.microsoft.com/office/drawing/2014/main" id="{8A664E77-6A28-4C70-8BF3-EF32353DB1E9}"/>
              </a:ext>
            </a:extLst>
          </p:cNvPr>
          <p:cNvSpPr/>
          <p:nvPr/>
        </p:nvSpPr>
        <p:spPr>
          <a:xfrm>
            <a:off x="3619876" y="2643431"/>
            <a:ext cx="1904247"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בנאי עם פרמטרים</a:t>
            </a:r>
            <a:endParaRPr lang="en-US" sz="1200" b="1" dirty="0">
              <a:solidFill>
                <a:schemeClr val="tx1"/>
              </a:solidFill>
            </a:endParaRPr>
          </a:p>
        </p:txBody>
      </p:sp>
      <p:sp>
        <p:nvSpPr>
          <p:cNvPr id="14" name="Arrow: Left 13">
            <a:extLst>
              <a:ext uri="{FF2B5EF4-FFF2-40B4-BE49-F238E27FC236}">
                <a16:creationId xmlns:a16="http://schemas.microsoft.com/office/drawing/2014/main" id="{C5A6E7D3-6A63-47E2-A3B8-18983FDDCDB8}"/>
              </a:ext>
            </a:extLst>
          </p:cNvPr>
          <p:cNvSpPr/>
          <p:nvPr/>
        </p:nvSpPr>
        <p:spPr>
          <a:xfrm>
            <a:off x="5159913" y="5878812"/>
            <a:ext cx="2724455"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קריאה לבנאי עם פרמטרים</a:t>
            </a:r>
            <a:endParaRPr lang="en-US" sz="1200" b="1" dirty="0">
              <a:solidFill>
                <a:schemeClr val="tx1"/>
              </a:solidFill>
            </a:endParaRPr>
          </a:p>
        </p:txBody>
      </p:sp>
    </p:spTree>
    <p:extLst>
      <p:ext uri="{BB962C8B-B14F-4D97-AF65-F5344CB8AC3E}">
        <p14:creationId xmlns:p14="http://schemas.microsoft.com/office/powerpoint/2010/main" val="253338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17182" y="167438"/>
            <a:ext cx="7777394" cy="868315"/>
          </a:xfrm>
        </p:spPr>
        <p:txBody>
          <a:bodyPr>
            <a:noAutofit/>
          </a:bodyPr>
          <a:lstStyle/>
          <a:p>
            <a:pPr algn="ctr"/>
            <a:r>
              <a:rPr lang="he-IL" sz="2800" dirty="0"/>
              <a:t>אתחול שדה כבר בזמן הגדרתו – כשלא נדרס הבנאי</a:t>
            </a:r>
          </a:p>
        </p:txBody>
      </p:sp>
      <p:sp>
        <p:nvSpPr>
          <p:cNvPr id="3" name="מציין מיקום תוכן 2"/>
          <p:cNvSpPr>
            <a:spLocks noGrp="1"/>
          </p:cNvSpPr>
          <p:nvPr>
            <p:ph idx="1"/>
          </p:nvPr>
        </p:nvSpPr>
        <p:spPr>
          <a:xfrm>
            <a:off x="395536" y="1199565"/>
            <a:ext cx="7599040" cy="402113"/>
          </a:xfrm>
        </p:spPr>
        <p:txBody>
          <a:bodyPr>
            <a:noAutofit/>
          </a:bodyPr>
          <a:lstStyle/>
          <a:p>
            <a:pPr marL="0" indent="0" algn="ctr">
              <a:buNone/>
            </a:pPr>
            <a:r>
              <a:rPr lang="he-IL" sz="2000" dirty="0"/>
              <a:t>ניתן לתת ערך התחלתי לשדה!! כבר </a:t>
            </a:r>
            <a:r>
              <a:rPr lang="he-IL" sz="2000" dirty="0">
                <a:solidFill>
                  <a:srgbClr val="FF0000"/>
                </a:solidFill>
              </a:rPr>
              <a:t>בהגדרת השדה</a:t>
            </a:r>
            <a:r>
              <a:rPr lang="he-IL" sz="2000" dirty="0"/>
              <a:t> ולא רק בבנאי.</a:t>
            </a:r>
          </a:p>
          <a:p>
            <a:pPr marL="0" indent="0" algn="ctr">
              <a:buNone/>
            </a:pPr>
            <a:endParaRPr lang="he-IL" sz="2000" dirty="0">
              <a:solidFill>
                <a:srgbClr val="FF0000"/>
              </a:solidFill>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14</a:t>
            </a:fld>
            <a:endParaRPr lang="he-IL"/>
          </a:p>
        </p:txBody>
      </p:sp>
      <p:sp>
        <p:nvSpPr>
          <p:cNvPr id="5" name="Rectangle 4">
            <a:extLst>
              <a:ext uri="{FF2B5EF4-FFF2-40B4-BE49-F238E27FC236}">
                <a16:creationId xmlns:a16="http://schemas.microsoft.com/office/drawing/2014/main" id="{A38B7193-9DC7-4EF1-9B0B-B759E79A347A}"/>
              </a:ext>
            </a:extLst>
          </p:cNvPr>
          <p:cNvSpPr/>
          <p:nvPr/>
        </p:nvSpPr>
        <p:spPr>
          <a:xfrm>
            <a:off x="577222" y="2260457"/>
            <a:ext cx="5716574" cy="4164025"/>
          </a:xfrm>
          <a:prstGeom prst="rect">
            <a:avLst/>
          </a:prstGeom>
        </p:spPr>
        <p:txBody>
          <a:bodyPr wrap="square">
            <a:spAutoFit/>
          </a:bodyPr>
          <a:lstStyle/>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r>
              <a:rPr lang="en-US" sz="2000" b="1" dirty="0">
                <a:solidFill>
                  <a:srgbClr val="FF0000"/>
                </a:solidFill>
                <a:latin typeface="Consolas" panose="020B0609020204030204" pitchFamily="49" charset="0"/>
                <a:ea typeface="Calibri" panose="020F0502020204030204" pitchFamily="34" charset="0"/>
                <a:cs typeface="Consolas" panose="020B0609020204030204" pitchFamily="49" charset="0"/>
              </a:rPr>
              <a:t>=6</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r>
              <a:rPr lang="en-US" sz="2000" b="1" dirty="0">
                <a:solidFill>
                  <a:srgbClr val="FF0000"/>
                </a:solidFill>
                <a:latin typeface="Consolas" panose="020B0609020204030204" pitchFamily="49" charset="0"/>
                <a:ea typeface="Calibri" panose="020F0502020204030204" pitchFamily="34" charset="0"/>
                <a:cs typeface="Consolas" panose="020B0609020204030204" pitchFamily="49" charset="0"/>
              </a:rPr>
              <a:t>=7</a:t>
            </a: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2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p1;</a:t>
            </a:r>
            <a:endParaRPr lang="en-US" sz="2400" dirty="0">
              <a:latin typeface="Calibri" panose="020F0502020204030204" pitchFamily="34" charset="0"/>
              <a:ea typeface="Calibri" panose="020F0502020204030204" pitchFamily="34" charset="0"/>
              <a:cs typeface="Arial" panose="020B0604020202020204" pitchFamily="34" charset="0"/>
            </a:endParaRPr>
          </a:p>
          <a:p>
            <a:pPr indent="457200"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p1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p1.x = 8;</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6" name="Arrow: Left 5">
            <a:extLst>
              <a:ext uri="{FF2B5EF4-FFF2-40B4-BE49-F238E27FC236}">
                <a16:creationId xmlns:a16="http://schemas.microsoft.com/office/drawing/2014/main" id="{B0238993-5467-4AF7-95F5-CB40AB02A0CA}"/>
              </a:ext>
            </a:extLst>
          </p:cNvPr>
          <p:cNvSpPr/>
          <p:nvPr/>
        </p:nvSpPr>
        <p:spPr>
          <a:xfrm>
            <a:off x="3701314" y="5193610"/>
            <a:ext cx="2194742"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x=6, y=7</a:t>
            </a:r>
          </a:p>
        </p:txBody>
      </p:sp>
      <p:sp>
        <p:nvSpPr>
          <p:cNvPr id="7" name="Arrow: Left 6">
            <a:extLst>
              <a:ext uri="{FF2B5EF4-FFF2-40B4-BE49-F238E27FC236}">
                <a16:creationId xmlns:a16="http://schemas.microsoft.com/office/drawing/2014/main" id="{405AEA6C-D4BC-47F8-9434-BB9897694ED5}"/>
              </a:ext>
            </a:extLst>
          </p:cNvPr>
          <p:cNvSpPr/>
          <p:nvPr/>
        </p:nvSpPr>
        <p:spPr>
          <a:xfrm>
            <a:off x="2699792" y="5593022"/>
            <a:ext cx="2194742"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x=8, y=7</a:t>
            </a:r>
          </a:p>
        </p:txBody>
      </p:sp>
      <p:sp>
        <p:nvSpPr>
          <p:cNvPr id="8" name="מציין מיקום תוכן 2">
            <a:extLst>
              <a:ext uri="{FF2B5EF4-FFF2-40B4-BE49-F238E27FC236}">
                <a16:creationId xmlns:a16="http://schemas.microsoft.com/office/drawing/2014/main" id="{0A80D2FB-1808-4162-A550-B356B93EE2C9}"/>
              </a:ext>
            </a:extLst>
          </p:cNvPr>
          <p:cNvSpPr txBox="1">
            <a:spLocks/>
          </p:cNvSpPr>
          <p:nvPr/>
        </p:nvSpPr>
        <p:spPr>
          <a:xfrm>
            <a:off x="4572000" y="1722012"/>
            <a:ext cx="4225527" cy="1443166"/>
          </a:xfrm>
          <a:prstGeom prst="rect">
            <a:avLst/>
          </a:prstGeom>
        </p:spPr>
        <p:style>
          <a:lnRef idx="1">
            <a:schemeClr val="accent5"/>
          </a:lnRef>
          <a:fillRef idx="2">
            <a:schemeClr val="accent5"/>
          </a:fillRef>
          <a:effectRef idx="1">
            <a:schemeClr val="accent5"/>
          </a:effectRef>
          <a:fontRef idx="minor">
            <a:schemeClr val="dk1"/>
          </a:fontRef>
        </p:style>
        <p:txBody>
          <a:bodyPr vert="horz">
            <a:no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he-IL" sz="1800" dirty="0"/>
              <a:t>אם ניתן </a:t>
            </a:r>
            <a:r>
              <a:rPr lang="he-IL" sz="1800" dirty="0">
                <a:solidFill>
                  <a:srgbClr val="FF0000"/>
                </a:solidFill>
              </a:rPr>
              <a:t>ערך התחלתי לשדה בזמן הגדרתו</a:t>
            </a:r>
          </a:p>
          <a:p>
            <a:r>
              <a:rPr lang="he-IL" sz="1800" b="1" dirty="0"/>
              <a:t>ולא</a:t>
            </a:r>
            <a:r>
              <a:rPr lang="he-IL" sz="1800" dirty="0"/>
              <a:t> נדרס בנאי ברירת המחדל</a:t>
            </a:r>
          </a:p>
          <a:p>
            <a:r>
              <a:rPr lang="he-IL" sz="1800" dirty="0"/>
              <a:t>אזי ערך השדה יהיה </a:t>
            </a:r>
            <a:r>
              <a:rPr lang="he-IL" sz="1800" dirty="0">
                <a:solidFill>
                  <a:srgbClr val="FF0000"/>
                </a:solidFill>
              </a:rPr>
              <a:t>הערך ההתחלתי שניתן לשדה בזמן ההגדרה</a:t>
            </a:r>
            <a:r>
              <a:rPr lang="he-IL" sz="1800" dirty="0"/>
              <a:t>.</a:t>
            </a:r>
          </a:p>
        </p:txBody>
      </p:sp>
    </p:spTree>
    <p:extLst>
      <p:ext uri="{BB962C8B-B14F-4D97-AF65-F5344CB8AC3E}">
        <p14:creationId xmlns:p14="http://schemas.microsoft.com/office/powerpoint/2010/main" val="122286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4283968" y="1899932"/>
            <a:ext cx="4502998" cy="1229416"/>
          </a:xfrm>
        </p:spPr>
        <p:style>
          <a:lnRef idx="1">
            <a:schemeClr val="accent5"/>
          </a:lnRef>
          <a:fillRef idx="2">
            <a:schemeClr val="accent5"/>
          </a:fillRef>
          <a:effectRef idx="1">
            <a:schemeClr val="accent5"/>
          </a:effectRef>
          <a:fontRef idx="minor">
            <a:schemeClr val="dk1"/>
          </a:fontRef>
        </p:style>
        <p:txBody>
          <a:bodyPr vert="horz">
            <a:noAutofit/>
          </a:bodyPr>
          <a:lstStyle/>
          <a:p>
            <a:r>
              <a:rPr lang="he-IL" sz="1800" dirty="0"/>
              <a:t>אם ניתן </a:t>
            </a:r>
            <a:r>
              <a:rPr lang="he-IL" sz="1800" dirty="0">
                <a:solidFill>
                  <a:srgbClr val="FF0000"/>
                </a:solidFill>
              </a:rPr>
              <a:t>ערך התחלתי לשדה בזמן הגדרתו</a:t>
            </a:r>
          </a:p>
          <a:p>
            <a:r>
              <a:rPr lang="he-IL" sz="1800" dirty="0"/>
              <a:t>וגם </a:t>
            </a:r>
            <a:r>
              <a:rPr lang="he-IL" sz="1800" b="1" dirty="0"/>
              <a:t>הוגדר בנאי </a:t>
            </a:r>
            <a:r>
              <a:rPr lang="he-IL" sz="1800" dirty="0"/>
              <a:t>שבו </a:t>
            </a:r>
            <a:r>
              <a:rPr lang="he-IL" sz="1800" dirty="0">
                <a:solidFill>
                  <a:srgbClr val="FF0000"/>
                </a:solidFill>
              </a:rPr>
              <a:t>ניתן ערך לאותו שדה</a:t>
            </a:r>
          </a:p>
          <a:p>
            <a:r>
              <a:rPr lang="he-IL" sz="1800" dirty="0"/>
              <a:t>אזי ערך השדה יהיה </a:t>
            </a:r>
            <a:r>
              <a:rPr lang="he-IL" sz="1800" dirty="0">
                <a:solidFill>
                  <a:srgbClr val="FF0000"/>
                </a:solidFill>
              </a:rPr>
              <a:t>הערך שנקבע בבנאי</a:t>
            </a:r>
            <a:r>
              <a:rPr lang="he-IL" sz="1800" dirty="0"/>
              <a:t>.</a:t>
            </a:r>
          </a:p>
        </p:txBody>
      </p:sp>
      <p:sp>
        <p:nvSpPr>
          <p:cNvPr id="4" name="Slide Number Placeholder 3"/>
          <p:cNvSpPr>
            <a:spLocks noGrp="1"/>
          </p:cNvSpPr>
          <p:nvPr>
            <p:ph type="sldNum" sz="quarter" idx="12"/>
          </p:nvPr>
        </p:nvSpPr>
        <p:spPr/>
        <p:txBody>
          <a:bodyPr/>
          <a:lstStyle/>
          <a:p>
            <a:fld id="{5EC9654E-5318-4238-B03D-55CEA01D4D35}" type="slidenum">
              <a:rPr lang="he-IL" smtClean="0"/>
              <a:t>15</a:t>
            </a:fld>
            <a:endParaRPr lang="he-IL"/>
          </a:p>
        </p:txBody>
      </p:sp>
      <p:sp>
        <p:nvSpPr>
          <p:cNvPr id="5" name="Rectangle 4">
            <a:extLst>
              <a:ext uri="{FF2B5EF4-FFF2-40B4-BE49-F238E27FC236}">
                <a16:creationId xmlns:a16="http://schemas.microsoft.com/office/drawing/2014/main" id="{A38B7193-9DC7-4EF1-9B0B-B759E79A347A}"/>
              </a:ext>
            </a:extLst>
          </p:cNvPr>
          <p:cNvSpPr/>
          <p:nvPr/>
        </p:nvSpPr>
        <p:spPr>
          <a:xfrm>
            <a:off x="534874" y="1014214"/>
            <a:ext cx="5716574" cy="5476114"/>
          </a:xfrm>
          <a:prstGeom prst="rect">
            <a:avLst/>
          </a:prstGeom>
        </p:spPr>
        <p:txBody>
          <a:bodyPr wrap="square">
            <a:spAutoFit/>
          </a:bodyPr>
          <a:lstStyle/>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x=6;</a:t>
            </a:r>
            <a:endParaRPr lang="en-US" sz="2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b="1" dirty="0">
                <a:solidFill>
                  <a:srgbClr val="000000"/>
                </a:solidFill>
                <a:latin typeface="Consolas" panose="020B0609020204030204" pitchFamily="49" charset="0"/>
                <a:ea typeface="Calibri" panose="020F0502020204030204" pitchFamily="34" charset="0"/>
                <a:cs typeface="Consolas" panose="020B0609020204030204" pitchFamily="49" charset="0"/>
              </a:rPr>
              <a:t> y=7;</a:t>
            </a:r>
            <a:endParaRPr lang="en-US" sz="2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2000" b="1" dirty="0">
                <a:solidFill>
                  <a:srgbClr val="000000"/>
                </a:solidFill>
                <a:latin typeface="Consolas" panose="020B0609020204030204" pitchFamily="49" charset="0"/>
                <a:ea typeface="Calibri" panose="020F0502020204030204" pitchFamily="34" charset="0"/>
                <a:cs typeface="Consolas" panose="020B0609020204030204" pitchFamily="49" charset="0"/>
              </a:rPr>
              <a:t>        x = 22;</a:t>
            </a:r>
            <a:endParaRPr lang="en-US" sz="28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p1;</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p1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p1.x = 8;</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
        <p:nvSpPr>
          <p:cNvPr id="6" name="Arrow: Left 5">
            <a:extLst>
              <a:ext uri="{FF2B5EF4-FFF2-40B4-BE49-F238E27FC236}">
                <a16:creationId xmlns:a16="http://schemas.microsoft.com/office/drawing/2014/main" id="{B0238993-5467-4AF7-95F5-CB40AB02A0CA}"/>
              </a:ext>
            </a:extLst>
          </p:cNvPr>
          <p:cNvSpPr/>
          <p:nvPr/>
        </p:nvSpPr>
        <p:spPr>
          <a:xfrm>
            <a:off x="3826463" y="5252094"/>
            <a:ext cx="2194742"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x=22, y=7</a:t>
            </a:r>
          </a:p>
        </p:txBody>
      </p:sp>
      <p:sp>
        <p:nvSpPr>
          <p:cNvPr id="7" name="Arrow: Left 6">
            <a:extLst>
              <a:ext uri="{FF2B5EF4-FFF2-40B4-BE49-F238E27FC236}">
                <a16:creationId xmlns:a16="http://schemas.microsoft.com/office/drawing/2014/main" id="{405AEA6C-D4BC-47F8-9434-BB9897694ED5}"/>
              </a:ext>
            </a:extLst>
          </p:cNvPr>
          <p:cNvSpPr/>
          <p:nvPr/>
        </p:nvSpPr>
        <p:spPr>
          <a:xfrm>
            <a:off x="2627784" y="5599825"/>
            <a:ext cx="2194742"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x=8, y=7</a:t>
            </a:r>
          </a:p>
        </p:txBody>
      </p:sp>
      <p:sp>
        <p:nvSpPr>
          <p:cNvPr id="10" name="כותרת 1">
            <a:extLst>
              <a:ext uri="{FF2B5EF4-FFF2-40B4-BE49-F238E27FC236}">
                <a16:creationId xmlns:a16="http://schemas.microsoft.com/office/drawing/2014/main" id="{32349B4F-E5BE-49F4-85D3-EF64E0AF17C0}"/>
              </a:ext>
            </a:extLst>
          </p:cNvPr>
          <p:cNvSpPr>
            <a:spLocks noGrp="1"/>
          </p:cNvSpPr>
          <p:nvPr>
            <p:ph type="title"/>
          </p:nvPr>
        </p:nvSpPr>
        <p:spPr>
          <a:xfrm>
            <a:off x="251520" y="73152"/>
            <a:ext cx="7777394" cy="668081"/>
          </a:xfrm>
        </p:spPr>
        <p:txBody>
          <a:bodyPr>
            <a:noAutofit/>
          </a:bodyPr>
          <a:lstStyle/>
          <a:p>
            <a:pPr algn="ctr"/>
            <a:r>
              <a:rPr lang="he-IL" sz="2800" dirty="0"/>
              <a:t>אתחול שדה כבר בזמן הגדרתו – כשנדרס הבנאי</a:t>
            </a:r>
          </a:p>
        </p:txBody>
      </p:sp>
    </p:spTree>
    <p:extLst>
      <p:ext uri="{BB962C8B-B14F-4D97-AF65-F5344CB8AC3E}">
        <p14:creationId xmlns:p14="http://schemas.microsoft.com/office/powerpoint/2010/main" val="416372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69985" y="1450854"/>
            <a:ext cx="4968552" cy="3252039"/>
          </a:xfrm>
        </p:spPr>
        <p:txBody>
          <a:bodyPr>
            <a:noAutofit/>
          </a:bodyPr>
          <a:lstStyle/>
          <a:p>
            <a:pPr>
              <a:lnSpc>
                <a:spcPts val="3400"/>
              </a:lnSpc>
              <a:tabLst>
                <a:tab pos="457200" algn="l"/>
                <a:tab pos="2578100" algn="l"/>
              </a:tabLst>
            </a:pPr>
            <a:r>
              <a:rPr lang="he-IL" altLang="zh-CN" sz="1600" dirty="0"/>
              <a:t>ניתן לאתחל </a:t>
            </a:r>
            <a:r>
              <a:rPr lang="he-IL" altLang="zh-CN" sz="1600" b="1" dirty="0">
                <a:solidFill>
                  <a:srgbClr val="FF0000"/>
                </a:solidFill>
              </a:rPr>
              <a:t>שדות ציבוריים בלבד </a:t>
            </a:r>
            <a:r>
              <a:rPr lang="he-IL" altLang="zh-CN" sz="1600" dirty="0"/>
              <a:t>(וגם מאפיינים ציבוריים, יורחב בהמשך), בתוך סוגריים מסולסלים בזמן יצירת המופע (</a:t>
            </a:r>
            <a:r>
              <a:rPr lang="en-US" altLang="zh-CN" sz="1600" dirty="0"/>
              <a:t>new</a:t>
            </a:r>
            <a:r>
              <a:rPr lang="he-IL" altLang="zh-CN" sz="1600" dirty="0"/>
              <a:t>)</a:t>
            </a:r>
          </a:p>
          <a:p>
            <a:pPr>
              <a:lnSpc>
                <a:spcPts val="3400"/>
              </a:lnSpc>
              <a:tabLst>
                <a:tab pos="457200" algn="l"/>
                <a:tab pos="2578100" algn="l"/>
              </a:tabLst>
            </a:pPr>
            <a:r>
              <a:rPr lang="he-IL" altLang="zh-CN" sz="1600" dirty="0"/>
              <a:t>ולאו דווקא מתוך גוף הבנאי</a:t>
            </a:r>
          </a:p>
          <a:p>
            <a:pPr>
              <a:lnSpc>
                <a:spcPts val="3400"/>
              </a:lnSpc>
              <a:tabLst>
                <a:tab pos="457200" algn="l"/>
                <a:tab pos="2578100" algn="l"/>
              </a:tabLst>
            </a:pPr>
            <a:r>
              <a:rPr lang="he-IL" altLang="zh-CN" sz="1600" dirty="0"/>
              <a:t>האתחול המהיר שבתוך הסוגריים נעשה </a:t>
            </a:r>
            <a:r>
              <a:rPr lang="he-IL" altLang="zh-CN" sz="1600" b="1" dirty="0">
                <a:solidFill>
                  <a:srgbClr val="FF0000"/>
                </a:solidFill>
              </a:rPr>
              <a:t>לאחר</a:t>
            </a:r>
            <a:r>
              <a:rPr lang="he-IL" altLang="zh-CN" sz="1600" dirty="0"/>
              <a:t> שנקרא גוף הבנאי (כך שאם יש שדה שאותחל בגוף הבנאי וגם באתחול המהיר אזי ע</a:t>
            </a:r>
            <a:r>
              <a:rPr lang="he-IL" altLang="zh-CN" sz="1600" b="1" dirty="0"/>
              <a:t>רכו יקבע לפי האתחול המהיר</a:t>
            </a:r>
            <a:r>
              <a:rPr lang="he-IL" altLang="zh-CN" sz="1600" dirty="0"/>
              <a:t>)</a:t>
            </a:r>
          </a:p>
        </p:txBody>
      </p:sp>
      <p:sp>
        <p:nvSpPr>
          <p:cNvPr id="4" name="כותרת 3"/>
          <p:cNvSpPr>
            <a:spLocks noGrp="1"/>
          </p:cNvSpPr>
          <p:nvPr>
            <p:ph type="title"/>
          </p:nvPr>
        </p:nvSpPr>
        <p:spPr>
          <a:xfrm>
            <a:off x="261864" y="188640"/>
            <a:ext cx="7704856" cy="1080120"/>
          </a:xfrm>
        </p:spPr>
        <p:txBody>
          <a:bodyPr>
            <a:normAutofit fontScale="90000"/>
          </a:bodyPr>
          <a:lstStyle/>
          <a:p>
            <a:pPr algn="ctr"/>
            <a:r>
              <a:rPr lang="he-IL" dirty="0"/>
              <a:t>אתחול </a:t>
            </a:r>
            <a:r>
              <a:rPr lang="he-IL" sz="4900" dirty="0"/>
              <a:t>מהיר</a:t>
            </a:r>
            <a:r>
              <a:rPr lang="he-IL" dirty="0"/>
              <a:t> של שדות ציבוריים בשורת יצירת המופע</a:t>
            </a:r>
          </a:p>
        </p:txBody>
      </p:sp>
      <p:sp>
        <p:nvSpPr>
          <p:cNvPr id="3" name="Slide Number Placeholder 2"/>
          <p:cNvSpPr>
            <a:spLocks noGrp="1"/>
          </p:cNvSpPr>
          <p:nvPr>
            <p:ph type="sldNum" sz="quarter" idx="12"/>
          </p:nvPr>
        </p:nvSpPr>
        <p:spPr/>
        <p:txBody>
          <a:bodyPr/>
          <a:lstStyle/>
          <a:p>
            <a:fld id="{5EC9654E-5318-4238-B03D-55CEA01D4D35}" type="slidenum">
              <a:rPr lang="he-IL" smtClean="0"/>
              <a:t>16</a:t>
            </a:fld>
            <a:endParaRPr lang="he-IL"/>
          </a:p>
        </p:txBody>
      </p:sp>
      <p:sp>
        <p:nvSpPr>
          <p:cNvPr id="5" name="Arrow: Left 4">
            <a:extLst>
              <a:ext uri="{FF2B5EF4-FFF2-40B4-BE49-F238E27FC236}">
                <a16:creationId xmlns:a16="http://schemas.microsoft.com/office/drawing/2014/main" id="{53433BA2-A17E-4CEE-B549-89C6F54061BF}"/>
              </a:ext>
            </a:extLst>
          </p:cNvPr>
          <p:cNvSpPr/>
          <p:nvPr/>
        </p:nvSpPr>
        <p:spPr>
          <a:xfrm>
            <a:off x="6012160" y="5175270"/>
            <a:ext cx="2808312" cy="1356590"/>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זהו אתחול מהיר</a:t>
            </a:r>
          </a:p>
          <a:p>
            <a:pPr algn="ctr"/>
            <a:r>
              <a:rPr lang="he-IL" sz="1200" b="1" dirty="0">
                <a:solidFill>
                  <a:schemeClr val="tx1"/>
                </a:solidFill>
              </a:rPr>
              <a:t>הערך של </a:t>
            </a:r>
            <a:r>
              <a:rPr lang="en-US" sz="1200" b="1" dirty="0">
                <a:solidFill>
                  <a:schemeClr val="tx1"/>
                </a:solidFill>
              </a:rPr>
              <a:t>x,y</a:t>
            </a:r>
            <a:r>
              <a:rPr lang="he-IL" sz="1200" b="1" dirty="0">
                <a:solidFill>
                  <a:schemeClr val="tx1"/>
                </a:solidFill>
              </a:rPr>
              <a:t> לאחר שורה זו יהיה </a:t>
            </a:r>
            <a:r>
              <a:rPr lang="en-US" sz="1200" b="1" dirty="0">
                <a:solidFill>
                  <a:schemeClr val="tx1"/>
                </a:solidFill>
              </a:rPr>
              <a:t>2,3</a:t>
            </a:r>
            <a:r>
              <a:rPr lang="he-IL" sz="1200" b="1" dirty="0">
                <a:solidFill>
                  <a:schemeClr val="tx1"/>
                </a:solidFill>
              </a:rPr>
              <a:t> ולא </a:t>
            </a:r>
            <a:r>
              <a:rPr lang="en-US" sz="1200" b="1" dirty="0">
                <a:solidFill>
                  <a:schemeClr val="tx1"/>
                </a:solidFill>
              </a:rPr>
              <a:t>22,33</a:t>
            </a:r>
          </a:p>
        </p:txBody>
      </p:sp>
      <p:sp>
        <p:nvSpPr>
          <p:cNvPr id="6" name="Rectangle 5">
            <a:extLst>
              <a:ext uri="{FF2B5EF4-FFF2-40B4-BE49-F238E27FC236}">
                <a16:creationId xmlns:a16="http://schemas.microsoft.com/office/drawing/2014/main" id="{BEFB2C69-01B1-42F6-942D-6B821B9B580D}"/>
              </a:ext>
            </a:extLst>
          </p:cNvPr>
          <p:cNvSpPr/>
          <p:nvPr/>
        </p:nvSpPr>
        <p:spPr>
          <a:xfrm>
            <a:off x="395536" y="1450854"/>
            <a:ext cx="5616624" cy="5081006"/>
          </a:xfrm>
          <a:prstGeom prst="rect">
            <a:avLst/>
          </a:prstGeom>
        </p:spPr>
        <p:txBody>
          <a:bodyPr wrap="square">
            <a:spAutoFit/>
          </a:bodyPr>
          <a:lstStyle/>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6;</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7;</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 = 22;</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 = 33;</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p1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a:t>
            </a:r>
            <a:r>
              <a:rPr lang="en-US" sz="1600" b="1" dirty="0">
                <a:solidFill>
                  <a:srgbClr val="FF0000"/>
                </a:solidFill>
                <a:latin typeface="Consolas" panose="020B0609020204030204" pitchFamily="49" charset="0"/>
                <a:ea typeface="Calibri" panose="020F0502020204030204" pitchFamily="34" charset="0"/>
                <a:cs typeface="Consolas" panose="020B0609020204030204" pitchFamily="49" charset="0"/>
              </a:rPr>
              <a:t>{ x = 2, y = 3 }</a:t>
            </a:r>
            <a:r>
              <a:rPr lang="en-US" sz="16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p>
        </p:txBody>
      </p:sp>
    </p:spTree>
    <p:extLst>
      <p:ext uri="{BB962C8B-B14F-4D97-AF65-F5344CB8AC3E}">
        <p14:creationId xmlns:p14="http://schemas.microsoft.com/office/powerpoint/2010/main" val="119971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83568" y="116161"/>
            <a:ext cx="7239000" cy="496082"/>
          </a:xfrm>
        </p:spPr>
        <p:txBody>
          <a:bodyPr>
            <a:normAutofit fontScale="90000"/>
          </a:bodyPr>
          <a:lstStyle/>
          <a:p>
            <a:pPr algn="ctr"/>
            <a:r>
              <a:rPr lang="he-IL" dirty="0"/>
              <a:t>מתודת מופע/אובייקט/עצם</a:t>
            </a:r>
          </a:p>
        </p:txBody>
      </p:sp>
      <p:sp>
        <p:nvSpPr>
          <p:cNvPr id="5" name="Slide Number Placeholder 4"/>
          <p:cNvSpPr>
            <a:spLocks noGrp="1"/>
          </p:cNvSpPr>
          <p:nvPr>
            <p:ph type="sldNum" sz="quarter" idx="12"/>
          </p:nvPr>
        </p:nvSpPr>
        <p:spPr/>
        <p:txBody>
          <a:bodyPr/>
          <a:lstStyle/>
          <a:p>
            <a:fld id="{5EC9654E-5318-4238-B03D-55CEA01D4D35}" type="slidenum">
              <a:rPr lang="he-IL" smtClean="0"/>
              <a:t>17</a:t>
            </a:fld>
            <a:endParaRPr lang="he-IL"/>
          </a:p>
        </p:txBody>
      </p:sp>
      <p:sp>
        <p:nvSpPr>
          <p:cNvPr id="6" name="Rectangle 5">
            <a:extLst>
              <a:ext uri="{FF2B5EF4-FFF2-40B4-BE49-F238E27FC236}">
                <a16:creationId xmlns:a16="http://schemas.microsoft.com/office/drawing/2014/main" id="{C414965F-D1D2-4BC6-B640-F82475CD0437}"/>
              </a:ext>
            </a:extLst>
          </p:cNvPr>
          <p:cNvSpPr/>
          <p:nvPr/>
        </p:nvSpPr>
        <p:spPr>
          <a:xfrm>
            <a:off x="220992" y="614761"/>
            <a:ext cx="8164152" cy="6170087"/>
          </a:xfrm>
          <a:prstGeom prst="rect">
            <a:avLst/>
          </a:prstGeom>
        </p:spPr>
        <p:txBody>
          <a:bodyPr wrap="square">
            <a:spAutoFit/>
          </a:bodyPr>
          <a:lstStyle/>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GetPointString</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lgn="l" rtl="0"/>
            <a:r>
              <a:rPr lang="en-US" sz="1400" b="1"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s;</a:t>
            </a:r>
          </a:p>
          <a:p>
            <a:pPr algn="l" rtl="0"/>
            <a:r>
              <a:rPr lang="en-US" sz="1600" dirty="0">
                <a:solidFill>
                  <a:srgbClr val="000000"/>
                </a:solidFill>
                <a:latin typeface="Consolas" panose="020B0609020204030204" pitchFamily="49" charset="0"/>
              </a:rPr>
              <a:t>	s =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 x +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 y +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algn="l" rtl="0"/>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s;</a:t>
            </a:r>
          </a:p>
          <a:p>
            <a:pPr algn="l" rtl="0"/>
            <a:r>
              <a:rPr lang="en-US" sz="1600" dirty="0">
                <a:solidFill>
                  <a:srgbClr val="000000"/>
                </a:solidFill>
                <a:latin typeface="Consolas" panose="020B0609020204030204" pitchFamily="49" charset="0"/>
              </a:rPr>
              <a:t>       </a:t>
            </a:r>
          </a:p>
          <a:p>
            <a:pPr algn="l" rtl="0"/>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    "("  +      x     +   ","  +   y + ")";</a:t>
            </a:r>
          </a:p>
          <a:p>
            <a:pPr algn="l" rtl="0"/>
            <a:r>
              <a:rPr lang="en-US" sz="1600" dirty="0">
                <a:solidFill>
                  <a:srgbClr val="008000"/>
                </a:solidFill>
                <a:latin typeface="Consolas" panose="020B0609020204030204" pitchFamily="49" charset="0"/>
              </a:rPr>
              <a:t>	//return </a:t>
            </a:r>
            <a:r>
              <a:rPr lang="en-US" sz="1600" dirty="0" err="1">
                <a:solidFill>
                  <a:srgbClr val="008000"/>
                </a:solidFill>
                <a:latin typeface="Consolas" panose="020B0609020204030204" pitchFamily="49" charset="0"/>
              </a:rPr>
              <a:t>string.Format</a:t>
            </a:r>
            <a:r>
              <a:rPr lang="en-US" sz="1600" dirty="0">
                <a:solidFill>
                  <a:srgbClr val="008000"/>
                </a:solidFill>
                <a:latin typeface="Consolas" panose="020B0609020204030204" pitchFamily="49" charset="0"/>
              </a:rPr>
              <a:t>("({0},{1})", x, y);</a:t>
            </a:r>
          </a:p>
          <a:p>
            <a:pPr algn="l" rtl="0"/>
            <a:r>
              <a:rPr lang="en-US" sz="1600" dirty="0">
                <a:solidFill>
                  <a:srgbClr val="008000"/>
                </a:solidFill>
                <a:latin typeface="Consolas" panose="020B0609020204030204" pitchFamily="49" charset="0"/>
              </a:rPr>
              <a:t>	//return </a:t>
            </a:r>
            <a:r>
              <a:rPr lang="en-US" sz="1600" dirty="0" err="1">
                <a:solidFill>
                  <a:srgbClr val="008000"/>
                </a:solidFill>
                <a:latin typeface="Consolas" panose="020B0609020204030204" pitchFamily="49" charset="0"/>
              </a:rPr>
              <a:t>string.Format</a:t>
            </a:r>
            <a:r>
              <a:rPr lang="en-US" sz="1600" dirty="0">
                <a:solidFill>
                  <a:srgbClr val="008000"/>
                </a:solidFill>
                <a:latin typeface="Consolas" panose="020B0609020204030204" pitchFamily="49" charset="0"/>
              </a:rPr>
              <a:t>("({0},{1})", </a:t>
            </a:r>
            <a:r>
              <a:rPr lang="en-US" sz="1600" dirty="0" err="1">
                <a:solidFill>
                  <a:srgbClr val="008000"/>
                </a:solidFill>
                <a:latin typeface="Consolas" panose="020B0609020204030204" pitchFamily="49" charset="0"/>
              </a:rPr>
              <a:t>this.x</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this.y</a:t>
            </a:r>
            <a:r>
              <a:rPr lang="en-US" sz="1600" dirty="0">
                <a:solidFill>
                  <a:srgbClr val="008000"/>
                </a:solidFill>
                <a:latin typeface="Consolas" panose="020B0609020204030204" pitchFamily="49" charset="0"/>
              </a:rPr>
              <a:t>);</a:t>
            </a:r>
            <a:endParaRPr lang="en-US" sz="1400" b="1" dirty="0">
              <a:solidFill>
                <a:srgbClr val="000000"/>
              </a:solidFill>
              <a:latin typeface="Consolas" panose="020B0609020204030204" pitchFamily="49" charset="0"/>
            </a:endParaRPr>
          </a:p>
          <a:p>
            <a:pPr algn="l" rtl="0"/>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Point p1 =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Point() { x = 2, y = 3 };</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p1.y = 6;</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b="1" dirty="0">
                <a:solidFill>
                  <a:srgbClr val="A31515"/>
                </a:solidFill>
                <a:latin typeface="Consolas" panose="020B0609020204030204" pitchFamily="49" charset="0"/>
                <a:ea typeface="Calibri" panose="020F0502020204030204" pitchFamily="34" charset="0"/>
                <a:cs typeface="Consolas" panose="020B0609020204030204" pitchFamily="49" charset="0"/>
              </a:rPr>
              <a:t>"p1: "</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b="1" dirty="0">
                <a:solidFill>
                  <a:srgbClr val="FF0000"/>
                </a:solidFill>
                <a:latin typeface="Consolas" panose="020B0609020204030204" pitchFamily="49" charset="0"/>
                <a:ea typeface="Calibri" panose="020F0502020204030204" pitchFamily="34" charset="0"/>
                <a:cs typeface="Consolas" panose="020B0609020204030204" pitchFamily="49" charset="0"/>
              </a:rPr>
              <a:t>p1.GetPointString()</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8000"/>
                </a:solidFill>
                <a:latin typeface="Consolas" panose="020B0609020204030204" pitchFamily="49" charset="0"/>
                <a:ea typeface="Calibri" panose="020F0502020204030204" pitchFamily="34" charset="0"/>
                <a:cs typeface="Consolas" panose="020B0609020204030204" pitchFamily="49" charset="0"/>
              </a:rPr>
              <a:t>//p1: (2,6)</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3" name="מציין מיקום תוכן 2"/>
          <p:cNvSpPr>
            <a:spLocks noGrp="1"/>
          </p:cNvSpPr>
          <p:nvPr>
            <p:ph idx="1"/>
          </p:nvPr>
        </p:nvSpPr>
        <p:spPr>
          <a:xfrm>
            <a:off x="5004048" y="1030241"/>
            <a:ext cx="3816424" cy="1894703"/>
          </a:xfrm>
        </p:spPr>
        <p:style>
          <a:lnRef idx="2">
            <a:schemeClr val="accent2"/>
          </a:lnRef>
          <a:fillRef idx="1">
            <a:schemeClr val="lt1"/>
          </a:fillRef>
          <a:effectRef idx="0">
            <a:schemeClr val="accent2"/>
          </a:effectRef>
          <a:fontRef idx="minor">
            <a:schemeClr val="dk1"/>
          </a:fontRef>
        </p:style>
        <p:txBody>
          <a:bodyPr>
            <a:noAutofit/>
          </a:bodyPr>
          <a:lstStyle/>
          <a:p>
            <a:r>
              <a:rPr lang="he-IL" sz="1400" dirty="0"/>
              <a:t>הגדרת המתודה נכתבת בתוך המחלקה. </a:t>
            </a:r>
            <a:r>
              <a:rPr lang="he-IL" sz="1400" b="1" dirty="0"/>
              <a:t>אין הפרדה לקובץ הגדרה וקובץ מימוש כמו ב ++</a:t>
            </a:r>
            <a:r>
              <a:rPr lang="en-US" sz="1400" b="1" dirty="0"/>
              <a:t>C</a:t>
            </a:r>
            <a:r>
              <a:rPr lang="he-IL" sz="1400" b="1" dirty="0"/>
              <a:t>.</a:t>
            </a:r>
          </a:p>
          <a:p>
            <a:r>
              <a:rPr lang="he-IL" sz="1400" dirty="0"/>
              <a:t>זימון המתודה באמצעות </a:t>
            </a:r>
            <a:r>
              <a:rPr lang="he-IL" sz="1400" b="1" dirty="0"/>
              <a:t>אופרטור </a:t>
            </a:r>
            <a:r>
              <a:rPr lang="he-IL" sz="1400" b="1" dirty="0">
                <a:solidFill>
                  <a:srgbClr val="FF0000"/>
                </a:solidFill>
              </a:rPr>
              <a:t>נקודה </a:t>
            </a:r>
            <a:r>
              <a:rPr lang="he-IL" sz="1800" b="1" dirty="0">
                <a:solidFill>
                  <a:srgbClr val="FF0000"/>
                </a:solidFill>
              </a:rPr>
              <a:t>.</a:t>
            </a:r>
            <a:r>
              <a:rPr lang="he-IL" sz="1400" b="1" dirty="0">
                <a:solidFill>
                  <a:srgbClr val="FF0000"/>
                </a:solidFill>
              </a:rPr>
              <a:t> </a:t>
            </a:r>
            <a:r>
              <a:rPr lang="he-IL" sz="1400" b="1" dirty="0"/>
              <a:t>(ולא באמצעות חץ </a:t>
            </a:r>
            <a:r>
              <a:rPr lang="he-IL" sz="2000" b="1" dirty="0"/>
              <a:t>&lt;-</a:t>
            </a:r>
            <a:r>
              <a:rPr lang="he-IL" sz="1400" b="1" dirty="0"/>
              <a:t> , אפילו ש </a:t>
            </a:r>
            <a:r>
              <a:rPr lang="en-US" sz="1400" b="1" dirty="0"/>
              <a:t>p1</a:t>
            </a:r>
            <a:r>
              <a:rPr lang="he-IL" sz="1400" b="1" dirty="0"/>
              <a:t> הוא הפניה/מצביע)</a:t>
            </a:r>
          </a:p>
        </p:txBody>
      </p:sp>
    </p:spTree>
    <p:extLst>
      <p:ext uri="{BB962C8B-B14F-4D97-AF65-F5344CB8AC3E}">
        <p14:creationId xmlns:p14="http://schemas.microsoft.com/office/powerpoint/2010/main" val="338815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452989"/>
            <a:ext cx="7848872" cy="5112568"/>
          </a:xfrm>
        </p:spPr>
        <p:txBody>
          <a:bodyPr>
            <a:noAutofit/>
          </a:bodyPr>
          <a:lstStyle/>
          <a:p>
            <a:pPr marL="0" indent="0">
              <a:buNone/>
            </a:pPr>
            <a:r>
              <a:rPr lang="he-IL" sz="2800" b="1" dirty="0"/>
              <a:t>בכל קריאה למתודת מופע מקבלים אוטומטית הפניה לאובייקט עצמו, באמצעות המילה השמורה </a:t>
            </a:r>
            <a:r>
              <a:rPr lang="en-US" sz="2800" b="1" dirty="0"/>
              <a:t>this</a:t>
            </a:r>
            <a:r>
              <a:rPr lang="he-IL" sz="2800" b="1" dirty="0"/>
              <a:t> וניתן להשתמש בו.</a:t>
            </a:r>
          </a:p>
          <a:p>
            <a:pPr marL="0" indent="0">
              <a:buNone/>
            </a:pPr>
            <a:endParaRPr lang="he-IL" sz="2800" dirty="0"/>
          </a:p>
          <a:p>
            <a:pPr marL="0" indent="0">
              <a:buNone/>
            </a:pPr>
            <a:r>
              <a:rPr lang="he-IL" sz="2800" dirty="0"/>
              <a:t>למשל בדוגמא מהשקף הקודם בתוך המתודה </a:t>
            </a:r>
            <a:r>
              <a:rPr lang="en-US" sz="2800" dirty="0" err="1"/>
              <a:t>GetPointString</a:t>
            </a:r>
            <a:r>
              <a:rPr lang="he-IL" sz="2800" dirty="0"/>
              <a:t> יכולנו לכתוב:</a:t>
            </a:r>
          </a:p>
          <a:p>
            <a:pPr marL="0" indent="0">
              <a:buNone/>
            </a:pPr>
            <a:endParaRPr lang="he-IL" sz="2800" dirty="0"/>
          </a:p>
          <a:p>
            <a:pPr marL="0" indent="0" algn="l" rtl="0">
              <a:buNone/>
            </a:pPr>
            <a:r>
              <a:rPr lang="en-US" sz="2800" dirty="0"/>
              <a:t>return </a:t>
            </a:r>
            <a:r>
              <a:rPr lang="en-US" sz="2800" dirty="0" err="1"/>
              <a:t>string.Format</a:t>
            </a:r>
            <a:r>
              <a:rPr lang="en-US" sz="2800" dirty="0"/>
              <a:t>("({0},{1})", </a:t>
            </a:r>
            <a:r>
              <a:rPr lang="en-US" sz="2800" b="1" dirty="0" err="1">
                <a:solidFill>
                  <a:srgbClr val="FF0000"/>
                </a:solidFill>
              </a:rPr>
              <a:t>this</a:t>
            </a:r>
            <a:r>
              <a:rPr lang="en-US" sz="2800" dirty="0" err="1"/>
              <a:t>.x</a:t>
            </a:r>
            <a:r>
              <a:rPr lang="en-US" sz="2800" dirty="0"/>
              <a:t>, </a:t>
            </a:r>
            <a:r>
              <a:rPr lang="en-US" sz="2800" b="1" dirty="0" err="1">
                <a:solidFill>
                  <a:srgbClr val="FF0000"/>
                </a:solidFill>
              </a:rPr>
              <a:t>this</a:t>
            </a:r>
            <a:r>
              <a:rPr lang="en-US" sz="2800" dirty="0" err="1"/>
              <a:t>.y</a:t>
            </a:r>
            <a:r>
              <a:rPr lang="en-US" sz="2800" dirty="0"/>
              <a:t>); </a:t>
            </a:r>
            <a:endParaRPr lang="en-US" altLang="zh-CN" sz="2800" b="1" dirty="0"/>
          </a:p>
          <a:p>
            <a:pPr marL="0" indent="0">
              <a:lnSpc>
                <a:spcPts val="3400"/>
              </a:lnSpc>
              <a:buNone/>
              <a:tabLst>
                <a:tab pos="457200" algn="l"/>
                <a:tab pos="2578100" algn="l"/>
              </a:tabLst>
            </a:pPr>
            <a:endParaRPr lang="he-IL" altLang="zh-CN" sz="2800" b="1" dirty="0"/>
          </a:p>
        </p:txBody>
      </p:sp>
      <p:sp>
        <p:nvSpPr>
          <p:cNvPr id="4" name="כותרת 3"/>
          <p:cNvSpPr>
            <a:spLocks noGrp="1"/>
          </p:cNvSpPr>
          <p:nvPr>
            <p:ph type="title"/>
          </p:nvPr>
        </p:nvSpPr>
        <p:spPr>
          <a:xfrm>
            <a:off x="179512" y="73152"/>
            <a:ext cx="7848872" cy="1123600"/>
          </a:xfrm>
        </p:spPr>
        <p:txBody>
          <a:bodyPr>
            <a:normAutofit/>
          </a:bodyPr>
          <a:lstStyle/>
          <a:p>
            <a:pPr algn="ctr"/>
            <a:r>
              <a:rPr lang="he-IL" dirty="0"/>
              <a:t>המילה השמורה </a:t>
            </a:r>
            <a:r>
              <a:rPr lang="en-US" dirty="0"/>
              <a:t>this</a:t>
            </a:r>
            <a:endParaRPr lang="he-IL" dirty="0"/>
          </a:p>
        </p:txBody>
      </p:sp>
      <p:sp>
        <p:nvSpPr>
          <p:cNvPr id="3" name="Slide Number Placeholder 2"/>
          <p:cNvSpPr>
            <a:spLocks noGrp="1"/>
          </p:cNvSpPr>
          <p:nvPr>
            <p:ph type="sldNum" sz="quarter" idx="12"/>
          </p:nvPr>
        </p:nvSpPr>
        <p:spPr/>
        <p:txBody>
          <a:bodyPr/>
          <a:lstStyle/>
          <a:p>
            <a:fld id="{5EC9654E-5318-4238-B03D-55CEA01D4D35}" type="slidenum">
              <a:rPr lang="he-IL" smtClean="0"/>
              <a:t>18</a:t>
            </a:fld>
            <a:endParaRPr lang="he-IL"/>
          </a:p>
        </p:txBody>
      </p:sp>
    </p:spTree>
    <p:extLst>
      <p:ext uri="{BB962C8B-B14F-4D97-AF65-F5344CB8AC3E}">
        <p14:creationId xmlns:p14="http://schemas.microsoft.com/office/powerpoint/2010/main" val="1354662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58563"/>
            <a:ext cx="7920880" cy="5431504"/>
          </a:xfrm>
        </p:spPr>
        <p:txBody>
          <a:bodyPr>
            <a:noAutofit/>
          </a:bodyPr>
          <a:lstStyle/>
          <a:p>
            <a:pPr marL="0" indent="0">
              <a:lnSpc>
                <a:spcPts val="3400"/>
              </a:lnSpc>
              <a:buNone/>
              <a:tabLst>
                <a:tab pos="457200" algn="l"/>
                <a:tab pos="2578100" algn="l"/>
              </a:tabLst>
            </a:pPr>
            <a:r>
              <a:rPr lang="he-IL" altLang="zh-CN" sz="2000" b="1" dirty="0"/>
              <a:t>בנאי יכול לזמן </a:t>
            </a:r>
            <a:r>
              <a:rPr lang="he-IL" altLang="zh-CN" sz="2000" b="1" dirty="0">
                <a:solidFill>
                  <a:srgbClr val="FF0000"/>
                </a:solidFill>
              </a:rPr>
              <a:t>בנאי אחר </a:t>
            </a:r>
            <a:r>
              <a:rPr lang="he-IL" altLang="zh-CN" sz="2000" b="1" u="sng" dirty="0">
                <a:solidFill>
                  <a:srgbClr val="FF0000"/>
                </a:solidFill>
              </a:rPr>
              <a:t>מאותה המחלקה</a:t>
            </a:r>
            <a:r>
              <a:rPr lang="he-IL" altLang="zh-CN" sz="2000" b="1" dirty="0"/>
              <a:t>! בעזרת המילה </a:t>
            </a:r>
            <a:r>
              <a:rPr lang="en-US" altLang="zh-CN" sz="2000" b="1" dirty="0"/>
              <a:t>this</a:t>
            </a:r>
            <a:r>
              <a:rPr lang="he-IL" altLang="zh-CN" sz="2000" b="1" dirty="0"/>
              <a:t>.</a:t>
            </a:r>
          </a:p>
          <a:p>
            <a:pPr marL="0" indent="0">
              <a:lnSpc>
                <a:spcPts val="3400"/>
              </a:lnSpc>
              <a:buNone/>
              <a:tabLst>
                <a:tab pos="457200" algn="l"/>
                <a:tab pos="2578100" algn="l"/>
              </a:tabLst>
            </a:pPr>
            <a:r>
              <a:rPr lang="he-IL" altLang="zh-CN" sz="2000" dirty="0"/>
              <a:t>למשל:</a:t>
            </a:r>
          </a:p>
          <a:p>
            <a:pPr marL="0" indent="0" algn="l" rtl="0">
              <a:lnSpc>
                <a:spcPct val="107000"/>
              </a:lnSpc>
              <a:spcAft>
                <a:spcPts val="800"/>
              </a:spcAft>
              <a:buNone/>
            </a:pP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MyClass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public</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float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w;</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float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width) : </a:t>
            </a:r>
            <a:r>
              <a:rPr lang="en-US" sz="2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this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(width, 10) {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width,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 { w = width; h = height;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8000"/>
                </a:solidFill>
                <a:latin typeface="Consolas" panose="020B0609020204030204" pitchFamily="49" charset="0"/>
              </a:rPr>
              <a:t>//Main </a:t>
            </a: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mc1 =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(3);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//3,10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mc2 =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(3, 6);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//3,6</a:t>
            </a:r>
            <a:endParaRPr lang="en-US" altLang="zh-CN" sz="1800" dirty="0"/>
          </a:p>
          <a:p>
            <a:pPr marL="0" indent="0" algn="l" rtl="0">
              <a:lnSpc>
                <a:spcPts val="2800"/>
              </a:lnSpc>
              <a:buNone/>
              <a:tabLst>
                <a:tab pos="457200" algn="l"/>
                <a:tab pos="2578100" algn="l"/>
              </a:tabLst>
            </a:pPr>
            <a:endParaRPr lang="en-US" altLang="zh-CN" sz="2000" dirty="0"/>
          </a:p>
          <a:p>
            <a:pPr marL="0" indent="0" algn="l" rtl="0">
              <a:lnSpc>
                <a:spcPts val="2800"/>
              </a:lnSpc>
              <a:buNone/>
              <a:tabLst>
                <a:tab pos="457200" algn="l"/>
                <a:tab pos="2578100" algn="l"/>
              </a:tabLst>
            </a:pPr>
            <a:endParaRPr lang="en-US" altLang="zh-CN" sz="2000" dirty="0"/>
          </a:p>
        </p:txBody>
      </p:sp>
      <p:sp>
        <p:nvSpPr>
          <p:cNvPr id="4" name="כותרת 3"/>
          <p:cNvSpPr>
            <a:spLocks noGrp="1"/>
          </p:cNvSpPr>
          <p:nvPr>
            <p:ph type="title"/>
          </p:nvPr>
        </p:nvSpPr>
        <p:spPr>
          <a:xfrm>
            <a:off x="179512" y="73152"/>
            <a:ext cx="7848872" cy="1123600"/>
          </a:xfrm>
        </p:spPr>
        <p:txBody>
          <a:bodyPr>
            <a:normAutofit fontScale="90000"/>
          </a:bodyPr>
          <a:lstStyle/>
          <a:p>
            <a:pPr algn="ctr"/>
            <a:r>
              <a:rPr lang="he-IL" dirty="0"/>
              <a:t>חידוש: בנאי מזמן בנאי אחר</a:t>
            </a:r>
            <a:r>
              <a:rPr lang="en-US" dirty="0"/>
              <a:t> </a:t>
            </a:r>
            <a:r>
              <a:rPr lang="he-IL" dirty="0"/>
              <a:t>מאותה מחלקה בעזרת </a:t>
            </a:r>
            <a:r>
              <a:rPr lang="en-US" dirty="0"/>
              <a:t>THIS</a:t>
            </a:r>
            <a:endParaRPr lang="he-IL" dirty="0"/>
          </a:p>
        </p:txBody>
      </p:sp>
      <p:sp>
        <p:nvSpPr>
          <p:cNvPr id="3" name="Slide Number Placeholder 2"/>
          <p:cNvSpPr>
            <a:spLocks noGrp="1"/>
          </p:cNvSpPr>
          <p:nvPr>
            <p:ph type="sldNum" sz="quarter" idx="12"/>
          </p:nvPr>
        </p:nvSpPr>
        <p:spPr/>
        <p:txBody>
          <a:bodyPr/>
          <a:lstStyle/>
          <a:p>
            <a:fld id="{5EC9654E-5318-4238-B03D-55CEA01D4D35}" type="slidenum">
              <a:rPr lang="he-IL" smtClean="0"/>
              <a:t>19</a:t>
            </a:fld>
            <a:endParaRPr lang="he-IL"/>
          </a:p>
        </p:txBody>
      </p:sp>
    </p:spTree>
    <p:extLst>
      <p:ext uri="{BB962C8B-B14F-4D97-AF65-F5344CB8AC3E}">
        <p14:creationId xmlns:p14="http://schemas.microsoft.com/office/powerpoint/2010/main" val="180338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11560" y="258288"/>
            <a:ext cx="7239000" cy="770344"/>
          </a:xfrm>
        </p:spPr>
        <p:txBody>
          <a:bodyPr/>
          <a:lstStyle/>
          <a:p>
            <a:pPr algn="ctr"/>
            <a:r>
              <a:rPr lang="he-IL" dirty="0"/>
              <a:t>ומה היום?</a:t>
            </a:r>
          </a:p>
        </p:txBody>
      </p:sp>
      <p:sp>
        <p:nvSpPr>
          <p:cNvPr id="6" name="Slide Number Placeholder 5"/>
          <p:cNvSpPr>
            <a:spLocks noGrp="1"/>
          </p:cNvSpPr>
          <p:nvPr>
            <p:ph type="sldNum" sz="quarter" idx="12"/>
          </p:nvPr>
        </p:nvSpPr>
        <p:spPr/>
        <p:txBody>
          <a:bodyPr/>
          <a:lstStyle/>
          <a:p>
            <a:fld id="{5EC9654E-5318-4238-B03D-55CEA01D4D35}" type="slidenum">
              <a:rPr lang="he-IL" smtClean="0"/>
              <a:t>2</a:t>
            </a:fld>
            <a:endParaRPr lang="he-IL"/>
          </a:p>
        </p:txBody>
      </p:sp>
      <p:sp>
        <p:nvSpPr>
          <p:cNvPr id="3" name="מציין מיקום תוכן 2"/>
          <p:cNvSpPr>
            <a:spLocks noGrp="1"/>
          </p:cNvSpPr>
          <p:nvPr>
            <p:ph idx="1"/>
          </p:nvPr>
        </p:nvSpPr>
        <p:spPr>
          <a:xfrm>
            <a:off x="487316" y="1294466"/>
            <a:ext cx="7239000" cy="4846320"/>
          </a:xfrm>
        </p:spPr>
        <p:txBody>
          <a:bodyPr>
            <a:normAutofit/>
          </a:bodyPr>
          <a:lstStyle/>
          <a:p>
            <a:r>
              <a:rPr lang="he-IL" sz="2400" dirty="0"/>
              <a:t>מחלקות </a:t>
            </a:r>
            <a:r>
              <a:rPr lang="en-US" sz="2400" dirty="0"/>
              <a:t>(Class)</a:t>
            </a:r>
            <a:r>
              <a:rPr lang="he-IL" sz="2400" dirty="0"/>
              <a:t> </a:t>
            </a:r>
            <a:r>
              <a:rPr lang="en-US" sz="2400" dirty="0"/>
              <a:t>Reference Type</a:t>
            </a:r>
          </a:p>
          <a:p>
            <a:r>
              <a:rPr lang="he-IL" sz="2400" dirty="0"/>
              <a:t>מבנים </a:t>
            </a:r>
            <a:r>
              <a:rPr lang="en-US" sz="2400" dirty="0"/>
              <a:t>(</a:t>
            </a:r>
            <a:r>
              <a:rPr lang="en-US" sz="2400" dirty="0" err="1"/>
              <a:t>Struct</a:t>
            </a:r>
            <a:r>
              <a:rPr lang="en-US" sz="2400" dirty="0"/>
              <a:t>)</a:t>
            </a:r>
            <a:r>
              <a:rPr lang="he-IL" sz="2400" dirty="0"/>
              <a:t> </a:t>
            </a:r>
            <a:r>
              <a:rPr lang="en-US" sz="2400" dirty="0"/>
              <a:t>Value Type</a:t>
            </a:r>
            <a:endParaRPr lang="he-IL" sz="2400" dirty="0"/>
          </a:p>
          <a:p>
            <a:r>
              <a:rPr lang="he-IL" sz="2400" dirty="0"/>
              <a:t>מאפיינים </a:t>
            </a:r>
            <a:r>
              <a:rPr lang="en-US" sz="2400" dirty="0"/>
              <a:t>Properties</a:t>
            </a:r>
            <a:endParaRPr lang="he-IL" sz="2400" dirty="0"/>
          </a:p>
          <a:p>
            <a:r>
              <a:rPr lang="he-IL" sz="2400" dirty="0"/>
              <a:t>שדה סטטי, מתודה סטטית, מחלקה סטטית, בנאי סטטי</a:t>
            </a:r>
          </a:p>
          <a:p>
            <a:r>
              <a:rPr lang="he-IL" sz="2400" dirty="0"/>
              <a:t>שדה קבוע </a:t>
            </a:r>
            <a:r>
              <a:rPr lang="en-US" sz="2400" dirty="0"/>
              <a:t>const</a:t>
            </a:r>
            <a:r>
              <a:rPr lang="he-IL" sz="2400" dirty="0"/>
              <a:t>, שדה לקריאה בלבד </a:t>
            </a:r>
            <a:r>
              <a:rPr lang="en-US" sz="2400" dirty="0"/>
              <a:t>read only</a:t>
            </a:r>
          </a:p>
          <a:p>
            <a:r>
              <a:rPr lang="he-IL" sz="2400" dirty="0"/>
              <a:t>אוספים פשוטים </a:t>
            </a:r>
            <a:r>
              <a:rPr lang="en-US" sz="2400" dirty="0"/>
              <a:t>Array</a:t>
            </a:r>
          </a:p>
          <a:p>
            <a:r>
              <a:rPr lang="he-IL" sz="2400" dirty="0"/>
              <a:t>אוספים גנריים שמכילים טיפוסי </a:t>
            </a:r>
            <a:r>
              <a:rPr lang="en-US" sz="2400" dirty="0"/>
              <a:t>object</a:t>
            </a:r>
            <a:r>
              <a:rPr lang="he-IL" sz="2400" dirty="0"/>
              <a:t>, </a:t>
            </a:r>
            <a:r>
              <a:rPr lang="en-US" sz="2400" dirty="0" err="1"/>
              <a:t>ArrayList</a:t>
            </a:r>
            <a:endParaRPr lang="en-US" sz="2400" dirty="0"/>
          </a:p>
          <a:p>
            <a:r>
              <a:rPr lang="he-IL" sz="2400" dirty="0"/>
              <a:t>אוספים גנריים </a:t>
            </a:r>
            <a:r>
              <a:rPr lang="en-US" sz="2400" dirty="0"/>
              <a:t>Generics Collections</a:t>
            </a:r>
            <a:endParaRPr lang="he-IL" sz="2400" dirty="0"/>
          </a:p>
          <a:p>
            <a:r>
              <a:rPr lang="he-IL" sz="2400" dirty="0"/>
              <a:t>חפיפת אופרטורים</a:t>
            </a:r>
          </a:p>
          <a:p>
            <a:pPr marL="0" indent="0">
              <a:buNone/>
            </a:pPr>
            <a:endParaRPr lang="he-IL" sz="2400" dirty="0"/>
          </a:p>
          <a:p>
            <a:endParaRPr lang="he-IL" sz="2400" dirty="0"/>
          </a:p>
        </p:txBody>
      </p:sp>
    </p:spTree>
    <p:extLst>
      <p:ext uri="{BB962C8B-B14F-4D97-AF65-F5344CB8AC3E}">
        <p14:creationId xmlns:p14="http://schemas.microsoft.com/office/powerpoint/2010/main" val="417406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 y="13256"/>
            <a:ext cx="8487214" cy="723710"/>
          </a:xfrm>
        </p:spPr>
        <p:txBody>
          <a:bodyPr>
            <a:noAutofit/>
          </a:bodyPr>
          <a:lstStyle/>
          <a:p>
            <a:pPr algn="ctr"/>
            <a:r>
              <a:rPr lang="he-IL" sz="2800" dirty="0"/>
              <a:t>השמה בין </a:t>
            </a:r>
            <a:r>
              <a:rPr lang="en-US" sz="2800" dirty="0"/>
              <a:t>reference </a:t>
            </a:r>
            <a:r>
              <a:rPr lang="en-US" sz="2800" dirty="0" err="1"/>
              <a:t>TypeS</a:t>
            </a:r>
            <a:r>
              <a:rPr lang="he-IL" sz="2800" dirty="0"/>
              <a:t> (מעין מצביעים)</a:t>
            </a:r>
          </a:p>
        </p:txBody>
      </p:sp>
      <p:sp>
        <p:nvSpPr>
          <p:cNvPr id="4" name="Slide Number Placeholder 3"/>
          <p:cNvSpPr>
            <a:spLocks noGrp="1"/>
          </p:cNvSpPr>
          <p:nvPr>
            <p:ph type="sldNum" sz="quarter" idx="12"/>
          </p:nvPr>
        </p:nvSpPr>
        <p:spPr/>
        <p:txBody>
          <a:bodyPr/>
          <a:lstStyle/>
          <a:p>
            <a:fld id="{5EC9654E-5318-4238-B03D-55CEA01D4D35}" type="slidenum">
              <a:rPr lang="he-IL" smtClean="0"/>
              <a:t>20</a:t>
            </a:fld>
            <a:endParaRPr lang="he-IL"/>
          </a:p>
        </p:txBody>
      </p:sp>
      <p:sp>
        <p:nvSpPr>
          <p:cNvPr id="6" name="Rectangle 5"/>
          <p:cNvSpPr/>
          <p:nvPr/>
        </p:nvSpPr>
        <p:spPr>
          <a:xfrm>
            <a:off x="155217" y="844978"/>
            <a:ext cx="7848872" cy="6140079"/>
          </a:xfrm>
          <a:prstGeom prst="rect">
            <a:avLst/>
          </a:prstGeom>
        </p:spPr>
        <p:txBody>
          <a:bodyPr wrap="square">
            <a:spAutoFit/>
          </a:bodyPr>
          <a:lstStyle/>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GetPointString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x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y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p1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 x = 2, y = 3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p2 = p1;</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p2.y = 6;</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"p1: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p1.GetPointString());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//p1: (2,6)</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"p2: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p2.GetPointString());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//p2: (2,6)</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grpSp>
        <p:nvGrpSpPr>
          <p:cNvPr id="16" name="Group 15"/>
          <p:cNvGrpSpPr/>
          <p:nvPr/>
        </p:nvGrpSpPr>
        <p:grpSpPr>
          <a:xfrm>
            <a:off x="5576178" y="1038054"/>
            <a:ext cx="3147990" cy="1368152"/>
            <a:chOff x="5182567" y="3933056"/>
            <a:chExt cx="3147990" cy="1368152"/>
          </a:xfrm>
          <a:solidFill>
            <a:schemeClr val="bg2"/>
          </a:solidFill>
        </p:grpSpPr>
        <p:sp>
          <p:nvSpPr>
            <p:cNvPr id="7" name="Rectangle 6"/>
            <p:cNvSpPr/>
            <p:nvPr/>
          </p:nvSpPr>
          <p:spPr>
            <a:xfrm>
              <a:off x="5182567" y="3933056"/>
              <a:ext cx="86409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P1</a:t>
              </a:r>
              <a:endParaRPr lang="he-IL" dirty="0">
                <a:solidFill>
                  <a:schemeClr val="tx1"/>
                </a:solidFill>
              </a:endParaRPr>
            </a:p>
          </p:txBody>
        </p:sp>
        <p:sp>
          <p:nvSpPr>
            <p:cNvPr id="8" name="Rectangle 7"/>
            <p:cNvSpPr/>
            <p:nvPr/>
          </p:nvSpPr>
          <p:spPr>
            <a:xfrm>
              <a:off x="5202936" y="4869160"/>
              <a:ext cx="86409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P2</a:t>
              </a:r>
              <a:endParaRPr lang="he-IL" dirty="0">
                <a:solidFill>
                  <a:schemeClr val="tx1"/>
                </a:solidFill>
              </a:endParaRPr>
            </a:p>
          </p:txBody>
        </p:sp>
        <p:sp>
          <p:nvSpPr>
            <p:cNvPr id="9" name="Rectangle 8"/>
            <p:cNvSpPr/>
            <p:nvPr/>
          </p:nvSpPr>
          <p:spPr>
            <a:xfrm>
              <a:off x="6660233" y="4337971"/>
              <a:ext cx="720080" cy="521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x=2</a:t>
              </a:r>
              <a:endParaRPr lang="he-IL" dirty="0">
                <a:solidFill>
                  <a:schemeClr val="tx1"/>
                </a:solidFill>
              </a:endParaRPr>
            </a:p>
          </p:txBody>
        </p:sp>
        <p:sp>
          <p:nvSpPr>
            <p:cNvPr id="10" name="Rectangle 9"/>
            <p:cNvSpPr/>
            <p:nvPr/>
          </p:nvSpPr>
          <p:spPr>
            <a:xfrm>
              <a:off x="7380312" y="4337972"/>
              <a:ext cx="720080" cy="521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y=3</a:t>
              </a:r>
              <a:endParaRPr lang="he-IL" dirty="0">
                <a:solidFill>
                  <a:schemeClr val="tx1"/>
                </a:solidFill>
              </a:endParaRPr>
            </a:p>
          </p:txBody>
        </p:sp>
        <p:cxnSp>
          <p:nvCxnSpPr>
            <p:cNvPr id="12" name="Straight Arrow Connector 11"/>
            <p:cNvCxnSpPr>
              <a:stCxn id="7" idx="3"/>
              <a:endCxn id="9" idx="1"/>
            </p:cNvCxnSpPr>
            <p:nvPr/>
          </p:nvCxnSpPr>
          <p:spPr>
            <a:xfrm>
              <a:off x="6046663" y="4149080"/>
              <a:ext cx="613570" cy="449679"/>
            </a:xfrm>
            <a:prstGeom prst="straightConnector1">
              <a:avLst/>
            </a:prstGeom>
            <a:grpFill/>
            <a:ln w="635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9" idx="1"/>
            </p:cNvCxnSpPr>
            <p:nvPr/>
          </p:nvCxnSpPr>
          <p:spPr>
            <a:xfrm flipV="1">
              <a:off x="6067032" y="4598759"/>
              <a:ext cx="593201" cy="486425"/>
            </a:xfrm>
            <a:prstGeom prst="straightConnector1">
              <a:avLst/>
            </a:prstGeom>
            <a:grpFill/>
            <a:ln w="63500">
              <a:tailEnd type="arrow"/>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5C9B671-69BF-4128-BD52-7EF7814B6256}"/>
                </a:ext>
              </a:extLst>
            </p:cNvPr>
            <p:cNvSpPr/>
            <p:nvPr/>
          </p:nvSpPr>
          <p:spPr>
            <a:xfrm>
              <a:off x="7610477" y="4741338"/>
              <a:ext cx="720080" cy="521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FF0000"/>
                  </a:solidFill>
                </a:rPr>
                <a:t>y=6</a:t>
              </a:r>
              <a:endParaRPr lang="he-IL" dirty="0">
                <a:solidFill>
                  <a:srgbClr val="FF0000"/>
                </a:solidFill>
              </a:endParaRPr>
            </a:p>
          </p:txBody>
        </p:sp>
      </p:grpSp>
      <p:sp>
        <p:nvSpPr>
          <p:cNvPr id="3" name="Arrow: Left 2">
            <a:extLst>
              <a:ext uri="{FF2B5EF4-FFF2-40B4-BE49-F238E27FC236}">
                <a16:creationId xmlns:a16="http://schemas.microsoft.com/office/drawing/2014/main" id="{1EC2A1AE-784E-4F9D-9EAE-4BE4903DC10A}"/>
              </a:ext>
            </a:extLst>
          </p:cNvPr>
          <p:cNvSpPr/>
          <p:nvPr/>
        </p:nvSpPr>
        <p:spPr>
          <a:xfrm>
            <a:off x="2483768" y="5275139"/>
            <a:ext cx="2194742"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ישנה את ערכו של </a:t>
            </a:r>
            <a:r>
              <a:rPr lang="en-US" sz="1200" b="1" dirty="0">
                <a:solidFill>
                  <a:schemeClr val="tx1"/>
                </a:solidFill>
              </a:rPr>
              <a:t>y</a:t>
            </a:r>
            <a:r>
              <a:rPr lang="he-IL" sz="1200" b="1" dirty="0">
                <a:solidFill>
                  <a:schemeClr val="tx1"/>
                </a:solidFill>
              </a:rPr>
              <a:t> גם ב </a:t>
            </a:r>
            <a:r>
              <a:rPr lang="en-US" sz="1200" b="1" dirty="0">
                <a:solidFill>
                  <a:schemeClr val="tx1"/>
                </a:solidFill>
              </a:rPr>
              <a:t>p1</a:t>
            </a:r>
          </a:p>
        </p:txBody>
      </p:sp>
      <p:sp>
        <p:nvSpPr>
          <p:cNvPr id="14" name="Arrow: Left 13">
            <a:extLst>
              <a:ext uri="{FF2B5EF4-FFF2-40B4-BE49-F238E27FC236}">
                <a16:creationId xmlns:a16="http://schemas.microsoft.com/office/drawing/2014/main" id="{14DE1B92-113E-436E-99CF-F725ED4A1306}"/>
              </a:ext>
            </a:extLst>
          </p:cNvPr>
          <p:cNvSpPr/>
          <p:nvPr/>
        </p:nvSpPr>
        <p:spPr>
          <a:xfrm>
            <a:off x="5659871" y="3995463"/>
            <a:ext cx="3328911" cy="719805"/>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נוצר מופע עם </a:t>
            </a:r>
            <a:r>
              <a:rPr lang="en-US" sz="1200" b="1" dirty="0">
                <a:solidFill>
                  <a:schemeClr val="tx1"/>
                </a:solidFill>
              </a:rPr>
              <a:t>2,3</a:t>
            </a:r>
            <a:r>
              <a:rPr lang="he-IL" sz="1200" b="1" dirty="0">
                <a:solidFill>
                  <a:schemeClr val="tx1"/>
                </a:solidFill>
              </a:rPr>
              <a:t> וההפניה מצביעה עליו</a:t>
            </a:r>
            <a:endParaRPr lang="en-US" sz="1200" b="1" dirty="0">
              <a:solidFill>
                <a:schemeClr val="tx1"/>
              </a:solidFill>
            </a:endParaRPr>
          </a:p>
        </p:txBody>
      </p:sp>
      <p:sp>
        <p:nvSpPr>
          <p:cNvPr id="15" name="Arrow: Left 14">
            <a:extLst>
              <a:ext uri="{FF2B5EF4-FFF2-40B4-BE49-F238E27FC236}">
                <a16:creationId xmlns:a16="http://schemas.microsoft.com/office/drawing/2014/main" id="{88C78CAA-40D1-483F-8FC4-F765ED5A268D}"/>
              </a:ext>
            </a:extLst>
          </p:cNvPr>
          <p:cNvSpPr/>
          <p:nvPr/>
        </p:nvSpPr>
        <p:spPr>
          <a:xfrm>
            <a:off x="3987108" y="4584705"/>
            <a:ext cx="4737060" cy="719805"/>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השמה בין הפניות. שניהם מצביעים לאותה כתובת.</a:t>
            </a:r>
            <a:endParaRPr lang="en-US" sz="1200" b="1" dirty="0">
              <a:solidFill>
                <a:schemeClr val="tx1"/>
              </a:solidFill>
            </a:endParaRPr>
          </a:p>
        </p:txBody>
      </p:sp>
    </p:spTree>
    <p:extLst>
      <p:ext uri="{BB962C8B-B14F-4D97-AF65-F5344CB8AC3E}">
        <p14:creationId xmlns:p14="http://schemas.microsoft.com/office/powerpoint/2010/main" val="2969639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317" y="3769876"/>
            <a:ext cx="100811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lgn="l" rtl="0"/>
            <a:r>
              <a:rPr lang="en-US" sz="2800" dirty="0"/>
              <a:t>P_11</a:t>
            </a:r>
            <a:endParaRPr lang="he-IL" sz="2800" dirty="0"/>
          </a:p>
        </p:txBody>
      </p:sp>
      <p:grpSp>
        <p:nvGrpSpPr>
          <p:cNvPr id="6" name="קבוצה 5"/>
          <p:cNvGrpSpPr/>
          <p:nvPr/>
        </p:nvGrpSpPr>
        <p:grpSpPr>
          <a:xfrm>
            <a:off x="1589831" y="2932283"/>
            <a:ext cx="2607448" cy="769441"/>
            <a:chOff x="5292080" y="3645024"/>
            <a:chExt cx="2304256" cy="828427"/>
          </a:xfrm>
        </p:grpSpPr>
        <p:sp>
          <p:nvSpPr>
            <p:cNvPr id="8" name="TextBox 7"/>
            <p:cNvSpPr txBox="1"/>
            <p:nvPr/>
          </p:nvSpPr>
          <p:spPr>
            <a:xfrm>
              <a:off x="5292080" y="3645024"/>
              <a:ext cx="1152128" cy="828427"/>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rtl="0"/>
              <a:r>
                <a:rPr lang="en-US" sz="4400" dirty="0"/>
                <a:t>x=2</a:t>
              </a:r>
              <a:endParaRPr lang="he-IL" sz="4400" dirty="0"/>
            </a:p>
          </p:txBody>
        </p:sp>
        <p:sp>
          <p:nvSpPr>
            <p:cNvPr id="9" name="TextBox 8"/>
            <p:cNvSpPr txBox="1"/>
            <p:nvPr/>
          </p:nvSpPr>
          <p:spPr>
            <a:xfrm>
              <a:off x="6444208" y="3645024"/>
              <a:ext cx="1152128" cy="828427"/>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rtl="0"/>
              <a:r>
                <a:rPr lang="en-US" sz="4400" dirty="0"/>
                <a:t>y=3</a:t>
              </a:r>
              <a:endParaRPr lang="he-IL" sz="4400" dirty="0"/>
            </a:p>
          </p:txBody>
        </p:sp>
      </p:grpSp>
      <p:cxnSp>
        <p:nvCxnSpPr>
          <p:cNvPr id="7" name="מחבר חץ ישר 6"/>
          <p:cNvCxnSpPr>
            <a:cxnSpLocks/>
          </p:cNvCxnSpPr>
          <p:nvPr/>
        </p:nvCxnSpPr>
        <p:spPr>
          <a:xfrm flipV="1">
            <a:off x="1076473" y="3301634"/>
            <a:ext cx="660095" cy="5325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8149896" y="3735923"/>
            <a:ext cx="965909"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lgn="l" rtl="0"/>
            <a:r>
              <a:rPr lang="en-US" sz="2800" dirty="0"/>
              <a:t>P_12</a:t>
            </a:r>
            <a:endParaRPr lang="he-IL" sz="2800" dirty="0"/>
          </a:p>
        </p:txBody>
      </p:sp>
      <p:grpSp>
        <p:nvGrpSpPr>
          <p:cNvPr id="12" name="קבוצה 11"/>
          <p:cNvGrpSpPr/>
          <p:nvPr/>
        </p:nvGrpSpPr>
        <p:grpSpPr>
          <a:xfrm>
            <a:off x="4973463" y="2949422"/>
            <a:ext cx="2607448" cy="769441"/>
            <a:chOff x="5292080" y="3645024"/>
            <a:chExt cx="2304256" cy="828427"/>
          </a:xfrm>
        </p:grpSpPr>
        <p:sp>
          <p:nvSpPr>
            <p:cNvPr id="14" name="TextBox 13"/>
            <p:cNvSpPr txBox="1"/>
            <p:nvPr/>
          </p:nvSpPr>
          <p:spPr>
            <a:xfrm>
              <a:off x="5292080" y="3645024"/>
              <a:ext cx="1152128" cy="828427"/>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rtl="0"/>
              <a:r>
                <a:rPr lang="en-US" sz="4400" dirty="0"/>
                <a:t>x=4</a:t>
              </a:r>
              <a:endParaRPr lang="he-IL" sz="4400" dirty="0"/>
            </a:p>
          </p:txBody>
        </p:sp>
        <p:sp>
          <p:nvSpPr>
            <p:cNvPr id="15" name="TextBox 14"/>
            <p:cNvSpPr txBox="1"/>
            <p:nvPr/>
          </p:nvSpPr>
          <p:spPr>
            <a:xfrm>
              <a:off x="6444208" y="3645024"/>
              <a:ext cx="1152128" cy="828427"/>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rtl="0"/>
              <a:r>
                <a:rPr lang="en-US" sz="4400" dirty="0"/>
                <a:t>y=5</a:t>
              </a:r>
              <a:endParaRPr lang="he-IL" sz="4400" dirty="0"/>
            </a:p>
          </p:txBody>
        </p:sp>
      </p:grpSp>
      <p:cxnSp>
        <p:nvCxnSpPr>
          <p:cNvPr id="13" name="מחבר חץ ישר 12"/>
          <p:cNvCxnSpPr>
            <a:cxnSpLocks/>
            <a:stCxn id="11" idx="1"/>
          </p:cNvCxnSpPr>
          <p:nvPr/>
        </p:nvCxnSpPr>
        <p:spPr>
          <a:xfrm flipH="1" flipV="1">
            <a:off x="7617320" y="3495347"/>
            <a:ext cx="532576" cy="50218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Slide Number Placeholder 1"/>
          <p:cNvSpPr>
            <a:spLocks noGrp="1"/>
          </p:cNvSpPr>
          <p:nvPr>
            <p:ph type="sldNum" sz="quarter" idx="12"/>
          </p:nvPr>
        </p:nvSpPr>
        <p:spPr/>
        <p:txBody>
          <a:bodyPr/>
          <a:lstStyle/>
          <a:p>
            <a:fld id="{5EC9654E-5318-4238-B03D-55CEA01D4D35}" type="slidenum">
              <a:rPr lang="he-IL" smtClean="0"/>
              <a:t>21</a:t>
            </a:fld>
            <a:endParaRPr lang="he-IL"/>
          </a:p>
        </p:txBody>
      </p:sp>
      <p:sp>
        <p:nvSpPr>
          <p:cNvPr id="23" name="TextBox 22"/>
          <p:cNvSpPr txBox="1"/>
          <p:nvPr/>
        </p:nvSpPr>
        <p:spPr>
          <a:xfrm>
            <a:off x="827584" y="1026984"/>
            <a:ext cx="7128792" cy="5661871"/>
          </a:xfrm>
          <a:prstGeom prst="rect">
            <a:avLst/>
          </a:prstGeom>
          <a:noFill/>
        </p:spPr>
        <p:txBody>
          <a:bodyPr wrap="square" rtlCol="1">
            <a:spAutoFit/>
          </a:bodyPr>
          <a:lstStyle/>
          <a:p>
            <a:pPr>
              <a:lnSpc>
                <a:spcPct val="115000"/>
              </a:lnSpc>
            </a:pPr>
            <a:r>
              <a:rPr lang="he-IL" sz="2400" dirty="0">
                <a:solidFill>
                  <a:srgbClr val="000000"/>
                </a:solidFill>
                <a:highlight>
                  <a:srgbClr val="FFFFFF"/>
                </a:highlight>
                <a:latin typeface="Consolas"/>
                <a:cs typeface="Arial"/>
              </a:rPr>
              <a:t>נקצה 2 נקודות:</a:t>
            </a:r>
          </a:p>
          <a:p>
            <a:pPr>
              <a:lnSpc>
                <a:spcPct val="115000"/>
              </a:lnSpc>
            </a:pPr>
            <a:endParaRPr lang="he-IL" sz="2400" dirty="0">
              <a:solidFill>
                <a:srgbClr val="000000"/>
              </a:solidFill>
              <a:highlight>
                <a:srgbClr val="FFFFFF"/>
              </a:highlight>
              <a:latin typeface="Consolas"/>
              <a:cs typeface="Arial"/>
            </a:endParaRPr>
          </a:p>
          <a:p>
            <a:pPr algn="l" rtl="0">
              <a:lnSpc>
                <a:spcPct val="115000"/>
              </a:lnSpc>
              <a:spcAft>
                <a:spcPts val="0"/>
              </a:spcAft>
            </a:pPr>
            <a:r>
              <a:rPr lang="en-US" sz="1600" dirty="0">
                <a:solidFill>
                  <a:srgbClr val="2B91AF"/>
                </a:solidFill>
                <a:highlight>
                  <a:srgbClr val="FFFFFF"/>
                </a:highlight>
                <a:latin typeface="Consolas"/>
                <a:ea typeface="Calibri"/>
                <a:cs typeface="Arial"/>
              </a:rPr>
              <a:t>Point</a:t>
            </a:r>
            <a:r>
              <a:rPr lang="en-US" sz="1600" dirty="0">
                <a:solidFill>
                  <a:srgbClr val="000000"/>
                </a:solidFill>
                <a:highlight>
                  <a:srgbClr val="FFFFFF"/>
                </a:highlight>
                <a:latin typeface="Consolas"/>
                <a:ea typeface="Calibri"/>
                <a:cs typeface="Arial"/>
              </a:rPr>
              <a:t> p_11 = </a:t>
            </a:r>
            <a:r>
              <a:rPr lang="en-US" sz="1600" dirty="0">
                <a:solidFill>
                  <a:srgbClr val="0000FF"/>
                </a:solidFill>
                <a:highlight>
                  <a:srgbClr val="FFFFFF"/>
                </a:highlight>
                <a:latin typeface="Consolas"/>
                <a:ea typeface="Calibri"/>
                <a:cs typeface="Arial"/>
              </a:rPr>
              <a:t>new</a:t>
            </a:r>
            <a:r>
              <a:rPr lang="en-US" sz="1600" dirty="0">
                <a:solidFill>
                  <a:srgbClr val="000000"/>
                </a:solidFill>
                <a:highlight>
                  <a:srgbClr val="FFFFFF"/>
                </a:highlight>
                <a:latin typeface="Consolas"/>
                <a:ea typeface="Calibri"/>
                <a:cs typeface="Arial"/>
              </a:rPr>
              <a:t> </a:t>
            </a:r>
            <a:r>
              <a:rPr lang="en-US" sz="1600" dirty="0">
                <a:solidFill>
                  <a:srgbClr val="2B91AF"/>
                </a:solidFill>
                <a:highlight>
                  <a:srgbClr val="FFFFFF"/>
                </a:highlight>
                <a:latin typeface="Consolas"/>
                <a:ea typeface="Calibri"/>
                <a:cs typeface="Arial"/>
              </a:rPr>
              <a:t>Point</a:t>
            </a:r>
            <a:r>
              <a:rPr lang="en-US" sz="1600" dirty="0">
                <a:solidFill>
                  <a:srgbClr val="000000"/>
                </a:solidFill>
                <a:highlight>
                  <a:srgbClr val="FFFFFF"/>
                </a:highlight>
                <a:latin typeface="Consolas"/>
                <a:ea typeface="Calibri"/>
                <a:cs typeface="Arial"/>
              </a:rPr>
              <a:t>() { x = 2, y = 3 };</a:t>
            </a:r>
            <a:endParaRPr lang="en-US" sz="2000" dirty="0">
              <a:latin typeface="Calibri"/>
              <a:ea typeface="Calibri"/>
              <a:cs typeface="Arial"/>
            </a:endParaRPr>
          </a:p>
          <a:p>
            <a:pPr algn="l" rtl="0">
              <a:lnSpc>
                <a:spcPct val="115000"/>
              </a:lnSpc>
              <a:spcAft>
                <a:spcPts val="0"/>
              </a:spcAft>
            </a:pPr>
            <a:r>
              <a:rPr lang="en-US" sz="1600" dirty="0">
                <a:solidFill>
                  <a:srgbClr val="2B91AF"/>
                </a:solidFill>
                <a:highlight>
                  <a:srgbClr val="FFFFFF"/>
                </a:highlight>
                <a:latin typeface="Consolas"/>
                <a:ea typeface="Calibri"/>
                <a:cs typeface="Arial"/>
              </a:rPr>
              <a:t>Point</a:t>
            </a:r>
            <a:r>
              <a:rPr lang="en-US" sz="1600" dirty="0">
                <a:solidFill>
                  <a:srgbClr val="000000"/>
                </a:solidFill>
                <a:highlight>
                  <a:srgbClr val="FFFFFF"/>
                </a:highlight>
                <a:latin typeface="Consolas"/>
                <a:ea typeface="Calibri"/>
                <a:cs typeface="Arial"/>
              </a:rPr>
              <a:t> p_12 = </a:t>
            </a:r>
            <a:r>
              <a:rPr lang="en-US" sz="1600" dirty="0">
                <a:solidFill>
                  <a:srgbClr val="0000FF"/>
                </a:solidFill>
                <a:highlight>
                  <a:srgbClr val="FFFFFF"/>
                </a:highlight>
                <a:latin typeface="Consolas"/>
                <a:ea typeface="Calibri"/>
                <a:cs typeface="Arial"/>
              </a:rPr>
              <a:t>new</a:t>
            </a:r>
            <a:r>
              <a:rPr lang="en-US" sz="1600" dirty="0">
                <a:solidFill>
                  <a:srgbClr val="000000"/>
                </a:solidFill>
                <a:highlight>
                  <a:srgbClr val="FFFFFF"/>
                </a:highlight>
                <a:latin typeface="Consolas"/>
                <a:ea typeface="Calibri"/>
                <a:cs typeface="Arial"/>
              </a:rPr>
              <a:t> </a:t>
            </a:r>
            <a:r>
              <a:rPr lang="en-US" sz="1600" dirty="0">
                <a:solidFill>
                  <a:srgbClr val="2B91AF"/>
                </a:solidFill>
                <a:highlight>
                  <a:srgbClr val="FFFFFF"/>
                </a:highlight>
                <a:latin typeface="Consolas"/>
                <a:ea typeface="Calibri"/>
                <a:cs typeface="Arial"/>
              </a:rPr>
              <a:t>Point</a:t>
            </a:r>
            <a:r>
              <a:rPr lang="en-US" sz="1600" dirty="0">
                <a:solidFill>
                  <a:srgbClr val="000000"/>
                </a:solidFill>
                <a:highlight>
                  <a:srgbClr val="FFFFFF"/>
                </a:highlight>
                <a:latin typeface="Consolas"/>
                <a:ea typeface="Calibri"/>
                <a:cs typeface="Arial"/>
              </a:rPr>
              <a:t>() { x = 4, y = 5 };</a:t>
            </a:r>
            <a:endParaRPr lang="en-US" sz="2000" dirty="0">
              <a:latin typeface="Calibri"/>
              <a:ea typeface="Calibri"/>
              <a:cs typeface="Arial"/>
            </a:endParaRPr>
          </a:p>
          <a:p>
            <a:pPr algn="r">
              <a:lnSpc>
                <a:spcPct val="115000"/>
              </a:lnSpc>
              <a:spcAft>
                <a:spcPts val="0"/>
              </a:spcAft>
            </a:pPr>
            <a:endParaRPr lang="he-IL" sz="1200" dirty="0">
              <a:solidFill>
                <a:srgbClr val="000000"/>
              </a:solidFill>
              <a:highlight>
                <a:srgbClr val="FFFFFF"/>
              </a:highlight>
              <a:latin typeface="Consolas"/>
              <a:ea typeface="Calibri"/>
              <a:cs typeface="Arial"/>
            </a:endParaRPr>
          </a:p>
          <a:p>
            <a:pPr algn="r">
              <a:lnSpc>
                <a:spcPct val="115000"/>
              </a:lnSpc>
              <a:spcAft>
                <a:spcPts val="0"/>
              </a:spcAft>
            </a:pPr>
            <a:endParaRPr lang="en-US" sz="2400" dirty="0">
              <a:solidFill>
                <a:srgbClr val="000000"/>
              </a:solidFill>
              <a:highlight>
                <a:srgbClr val="FFFFFF"/>
              </a:highlight>
              <a:latin typeface="Consolas"/>
              <a:ea typeface="Calibri"/>
              <a:cs typeface="Arial"/>
            </a:endParaRPr>
          </a:p>
          <a:p>
            <a:pPr algn="r">
              <a:lnSpc>
                <a:spcPct val="115000"/>
              </a:lnSpc>
              <a:spcAft>
                <a:spcPts val="0"/>
              </a:spcAft>
            </a:pPr>
            <a:endParaRPr lang="en-US" sz="2400" dirty="0">
              <a:solidFill>
                <a:srgbClr val="000000"/>
              </a:solidFill>
              <a:highlight>
                <a:srgbClr val="FFFFFF"/>
              </a:highlight>
              <a:latin typeface="Consolas"/>
              <a:ea typeface="Calibri"/>
              <a:cs typeface="Arial"/>
            </a:endParaRPr>
          </a:p>
          <a:p>
            <a:pPr algn="r">
              <a:lnSpc>
                <a:spcPct val="115000"/>
              </a:lnSpc>
              <a:spcAft>
                <a:spcPts val="0"/>
              </a:spcAft>
            </a:pPr>
            <a:endParaRPr lang="en-US" sz="2400" dirty="0">
              <a:solidFill>
                <a:srgbClr val="000000"/>
              </a:solidFill>
              <a:highlight>
                <a:srgbClr val="FFFFFF"/>
              </a:highlight>
              <a:latin typeface="Consolas"/>
              <a:ea typeface="Calibri"/>
              <a:cs typeface="Arial"/>
            </a:endParaRPr>
          </a:p>
          <a:p>
            <a:pPr algn="r">
              <a:lnSpc>
                <a:spcPct val="115000"/>
              </a:lnSpc>
              <a:spcAft>
                <a:spcPts val="0"/>
              </a:spcAft>
            </a:pPr>
            <a:endParaRPr lang="en-US" sz="2400" dirty="0">
              <a:solidFill>
                <a:srgbClr val="000000"/>
              </a:solidFill>
              <a:highlight>
                <a:srgbClr val="FFFFFF"/>
              </a:highlight>
              <a:latin typeface="Consolas"/>
              <a:ea typeface="Calibri"/>
              <a:cs typeface="Arial"/>
            </a:endParaRPr>
          </a:p>
          <a:p>
            <a:pPr algn="r">
              <a:lnSpc>
                <a:spcPct val="115000"/>
              </a:lnSpc>
              <a:spcAft>
                <a:spcPts val="0"/>
              </a:spcAft>
            </a:pPr>
            <a:endParaRPr lang="en-US" sz="2400" dirty="0">
              <a:solidFill>
                <a:srgbClr val="000000"/>
              </a:solidFill>
              <a:highlight>
                <a:srgbClr val="FFFFFF"/>
              </a:highlight>
              <a:latin typeface="Consolas"/>
              <a:ea typeface="Calibri"/>
              <a:cs typeface="Arial"/>
            </a:endParaRPr>
          </a:p>
          <a:p>
            <a:pPr algn="r">
              <a:lnSpc>
                <a:spcPct val="115000"/>
              </a:lnSpc>
              <a:spcAft>
                <a:spcPts val="0"/>
              </a:spcAft>
            </a:pPr>
            <a:r>
              <a:rPr lang="he-IL" sz="2400" dirty="0">
                <a:solidFill>
                  <a:srgbClr val="000000"/>
                </a:solidFill>
                <a:highlight>
                  <a:srgbClr val="FFFFFF"/>
                </a:highlight>
                <a:latin typeface="Consolas"/>
                <a:ea typeface="Calibri"/>
                <a:cs typeface="Arial"/>
              </a:rPr>
              <a:t>ונרצה לבצע החלפה ביניהן:</a:t>
            </a:r>
          </a:p>
          <a:p>
            <a:pPr algn="ctr" rtl="0">
              <a:lnSpc>
                <a:spcPct val="115000"/>
              </a:lnSpc>
              <a:spcAft>
                <a:spcPts val="0"/>
              </a:spcAft>
            </a:pPr>
            <a:r>
              <a:rPr lang="en-US" sz="2000" dirty="0">
                <a:solidFill>
                  <a:srgbClr val="000000"/>
                </a:solidFill>
                <a:highlight>
                  <a:srgbClr val="FFFFFF"/>
                </a:highlight>
                <a:latin typeface="Consolas"/>
                <a:ea typeface="Calibri"/>
                <a:cs typeface="Arial"/>
              </a:rPr>
              <a:t>Swap(p_11, p_12);</a:t>
            </a:r>
          </a:p>
          <a:p>
            <a:pPr>
              <a:lnSpc>
                <a:spcPct val="115000"/>
              </a:lnSpc>
              <a:spcAft>
                <a:spcPts val="0"/>
              </a:spcAft>
            </a:pPr>
            <a:endParaRPr lang="he-IL" sz="2000" dirty="0">
              <a:solidFill>
                <a:srgbClr val="000000"/>
              </a:solidFill>
              <a:highlight>
                <a:srgbClr val="FFFFFF"/>
              </a:highlight>
              <a:latin typeface="Consolas"/>
              <a:ea typeface="Calibri"/>
              <a:cs typeface="Arial"/>
            </a:endParaRPr>
          </a:p>
          <a:p>
            <a:pPr>
              <a:lnSpc>
                <a:spcPct val="115000"/>
              </a:lnSpc>
              <a:spcAft>
                <a:spcPts val="0"/>
              </a:spcAft>
            </a:pPr>
            <a:r>
              <a:rPr lang="he-IL" sz="2000" dirty="0">
                <a:solidFill>
                  <a:srgbClr val="000000"/>
                </a:solidFill>
                <a:highlight>
                  <a:srgbClr val="FFFFFF"/>
                </a:highlight>
                <a:latin typeface="Consolas"/>
                <a:ea typeface="Calibri"/>
                <a:cs typeface="Arial"/>
              </a:rPr>
              <a:t>בשקפים הבאים, נראה 3 מימושים שונים של </a:t>
            </a:r>
            <a:r>
              <a:rPr lang="en-US" sz="2000" dirty="0">
                <a:solidFill>
                  <a:srgbClr val="000000"/>
                </a:solidFill>
                <a:highlight>
                  <a:srgbClr val="FFFFFF"/>
                </a:highlight>
                <a:latin typeface="Consolas"/>
                <a:ea typeface="Calibri"/>
                <a:cs typeface="Arial"/>
              </a:rPr>
              <a:t>SWAP</a:t>
            </a:r>
            <a:r>
              <a:rPr lang="he-IL" sz="2000" dirty="0">
                <a:solidFill>
                  <a:srgbClr val="000000"/>
                </a:solidFill>
                <a:highlight>
                  <a:srgbClr val="FFFFFF"/>
                </a:highlight>
                <a:latin typeface="Consolas"/>
                <a:ea typeface="Calibri"/>
                <a:cs typeface="Arial"/>
              </a:rPr>
              <a:t> ונראה האם הם מבצעים את ההחלפה?</a:t>
            </a:r>
            <a:endParaRPr lang="en-US" sz="2800" dirty="0">
              <a:latin typeface="Calibri"/>
              <a:ea typeface="Calibri"/>
              <a:cs typeface="Arial"/>
            </a:endParaRPr>
          </a:p>
        </p:txBody>
      </p:sp>
      <p:sp>
        <p:nvSpPr>
          <p:cNvPr id="27" name="Title 6">
            <a:extLst>
              <a:ext uri="{FF2B5EF4-FFF2-40B4-BE49-F238E27FC236}">
                <a16:creationId xmlns:a16="http://schemas.microsoft.com/office/drawing/2014/main" id="{5E41C1EF-414F-48B0-A01B-CEC9E28F1E35}"/>
              </a:ext>
            </a:extLst>
          </p:cNvPr>
          <p:cNvSpPr txBox="1">
            <a:spLocks/>
          </p:cNvSpPr>
          <p:nvPr/>
        </p:nvSpPr>
        <p:spPr>
          <a:xfrm>
            <a:off x="827584" y="106639"/>
            <a:ext cx="7239000" cy="710952"/>
          </a:xfrm>
          <a:prstGeom prst="rect">
            <a:avLst/>
          </a:prstGeom>
        </p:spPr>
        <p:txBody>
          <a:bodyPr vert="horz" lIns="45720" tIns="0" rIns="45720" bIns="0" anchor="b" anchorCtr="0">
            <a:normAutofit/>
          </a:bodyPr>
          <a:lst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he-IL" dirty="0"/>
              <a:t>ננסה לבצע </a:t>
            </a:r>
            <a:r>
              <a:rPr lang="en-US" dirty="0"/>
              <a:t>SWAP</a:t>
            </a:r>
            <a:r>
              <a:rPr lang="he-IL" dirty="0"/>
              <a:t> בין 2 נקודות:</a:t>
            </a:r>
          </a:p>
        </p:txBody>
      </p:sp>
    </p:spTree>
    <p:extLst>
      <p:ext uri="{BB962C8B-B14F-4D97-AF65-F5344CB8AC3E}">
        <p14:creationId xmlns:p14="http://schemas.microsoft.com/office/powerpoint/2010/main" val="239103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4766900"/>
            <a:ext cx="1035777"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2800" dirty="0"/>
              <a:t>P_11</a:t>
            </a:r>
            <a:endParaRPr lang="he-IL" sz="2800" dirty="0"/>
          </a:p>
        </p:txBody>
      </p:sp>
      <p:grpSp>
        <p:nvGrpSpPr>
          <p:cNvPr id="6" name="קבוצה 5"/>
          <p:cNvGrpSpPr/>
          <p:nvPr/>
        </p:nvGrpSpPr>
        <p:grpSpPr>
          <a:xfrm>
            <a:off x="1654434" y="3866580"/>
            <a:ext cx="2607448" cy="714655"/>
            <a:chOff x="5292080" y="3645024"/>
            <a:chExt cx="2304256" cy="769441"/>
          </a:xfrm>
        </p:grpSpPr>
        <p:sp>
          <p:nvSpPr>
            <p:cNvPr id="8" name="TextBox 7"/>
            <p:cNvSpPr txBox="1"/>
            <p:nvPr/>
          </p:nvSpPr>
          <p:spPr>
            <a:xfrm>
              <a:off x="5292080" y="3645024"/>
              <a:ext cx="1152128" cy="769441"/>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a:r>
                <a:rPr lang="en-US" sz="4400" dirty="0"/>
                <a:t>x=2</a:t>
              </a:r>
              <a:endParaRPr lang="he-IL" sz="4400" dirty="0"/>
            </a:p>
          </p:txBody>
        </p:sp>
        <p:sp>
          <p:nvSpPr>
            <p:cNvPr id="9" name="TextBox 8"/>
            <p:cNvSpPr txBox="1"/>
            <p:nvPr/>
          </p:nvSpPr>
          <p:spPr>
            <a:xfrm>
              <a:off x="6444208" y="3645024"/>
              <a:ext cx="1152128" cy="769441"/>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a:r>
                <a:rPr lang="en-US" sz="4400" dirty="0"/>
                <a:t>y=3</a:t>
              </a:r>
              <a:endParaRPr lang="he-IL" sz="4400" dirty="0"/>
            </a:p>
          </p:txBody>
        </p:sp>
      </p:grpSp>
      <p:cxnSp>
        <p:nvCxnSpPr>
          <p:cNvPr id="7" name="מחבר חץ ישר 6"/>
          <p:cNvCxnSpPr/>
          <p:nvPr/>
        </p:nvCxnSpPr>
        <p:spPr>
          <a:xfrm flipV="1">
            <a:off x="994339" y="4230612"/>
            <a:ext cx="660095" cy="5325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8178091" y="4732947"/>
            <a:ext cx="965909"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2800" dirty="0"/>
              <a:t>P_12</a:t>
            </a:r>
            <a:endParaRPr lang="he-IL" sz="2800" dirty="0"/>
          </a:p>
        </p:txBody>
      </p:sp>
      <p:grpSp>
        <p:nvGrpSpPr>
          <p:cNvPr id="12" name="קבוצה 11"/>
          <p:cNvGrpSpPr/>
          <p:nvPr/>
        </p:nvGrpSpPr>
        <p:grpSpPr>
          <a:xfrm>
            <a:off x="5038066" y="3777715"/>
            <a:ext cx="2607448" cy="714655"/>
            <a:chOff x="5292080" y="3645024"/>
            <a:chExt cx="2304256" cy="769441"/>
          </a:xfrm>
        </p:grpSpPr>
        <p:sp>
          <p:nvSpPr>
            <p:cNvPr id="14" name="TextBox 13"/>
            <p:cNvSpPr txBox="1"/>
            <p:nvPr/>
          </p:nvSpPr>
          <p:spPr>
            <a:xfrm>
              <a:off x="5292080" y="3645024"/>
              <a:ext cx="1152128" cy="769441"/>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a:r>
                <a:rPr lang="en-US" sz="4400" dirty="0"/>
                <a:t>x=4</a:t>
              </a:r>
              <a:endParaRPr lang="he-IL" sz="4400" dirty="0"/>
            </a:p>
          </p:txBody>
        </p:sp>
        <p:sp>
          <p:nvSpPr>
            <p:cNvPr id="15" name="TextBox 14"/>
            <p:cNvSpPr txBox="1"/>
            <p:nvPr/>
          </p:nvSpPr>
          <p:spPr>
            <a:xfrm>
              <a:off x="6444208" y="3645024"/>
              <a:ext cx="1152128" cy="769441"/>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a:r>
                <a:rPr lang="en-US" sz="4400" dirty="0"/>
                <a:t>y=5</a:t>
              </a:r>
              <a:endParaRPr lang="he-IL" sz="4400" dirty="0"/>
            </a:p>
          </p:txBody>
        </p:sp>
      </p:grpSp>
      <p:cxnSp>
        <p:nvCxnSpPr>
          <p:cNvPr id="13" name="מחבר חץ ישר 12"/>
          <p:cNvCxnSpPr>
            <a:cxnSpLocks/>
            <a:stCxn id="11" idx="1"/>
          </p:cNvCxnSpPr>
          <p:nvPr/>
        </p:nvCxnSpPr>
        <p:spPr>
          <a:xfrm flipH="1" flipV="1">
            <a:off x="7645515" y="4492371"/>
            <a:ext cx="532576" cy="50218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מחבר חץ ישר 16"/>
          <p:cNvCxnSpPr/>
          <p:nvPr/>
        </p:nvCxnSpPr>
        <p:spPr>
          <a:xfrm flipH="1" flipV="1">
            <a:off x="7589718" y="4595956"/>
            <a:ext cx="532577" cy="116058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18" name="מחבר חץ ישר 17"/>
          <p:cNvCxnSpPr/>
          <p:nvPr/>
        </p:nvCxnSpPr>
        <p:spPr>
          <a:xfrm flipV="1">
            <a:off x="994339" y="4598989"/>
            <a:ext cx="617517" cy="1016673"/>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8178091" y="5615662"/>
            <a:ext cx="776089"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lgn="l"/>
            <a:r>
              <a:rPr lang="en-US" sz="2800" dirty="0"/>
              <a:t>p2</a:t>
            </a:r>
            <a:endParaRPr lang="he-IL" sz="2800" dirty="0"/>
          </a:p>
        </p:txBody>
      </p:sp>
      <p:sp>
        <p:nvSpPr>
          <p:cNvPr id="20" name="TextBox 19"/>
          <p:cNvSpPr txBox="1"/>
          <p:nvPr/>
        </p:nvSpPr>
        <p:spPr>
          <a:xfrm>
            <a:off x="246592" y="5471646"/>
            <a:ext cx="776089"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lgn="l"/>
            <a:r>
              <a:rPr lang="en-US" sz="2800" dirty="0"/>
              <a:t>p1</a:t>
            </a:r>
            <a:endParaRPr lang="he-IL" sz="2800" dirty="0"/>
          </a:p>
        </p:txBody>
      </p:sp>
      <p:sp>
        <p:nvSpPr>
          <p:cNvPr id="21" name="TextBox 20"/>
          <p:cNvSpPr txBox="1"/>
          <p:nvPr/>
        </p:nvSpPr>
        <p:spPr>
          <a:xfrm>
            <a:off x="2230794" y="1062942"/>
            <a:ext cx="3866925"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1">
            <a:spAutoFit/>
          </a:bodyPr>
          <a:lstStyle/>
          <a:p>
            <a:pPr algn="l" rtl="0"/>
            <a:r>
              <a:rPr lang="en-US" sz="3200" dirty="0"/>
              <a:t>Swap1(p_11, p_12);</a:t>
            </a:r>
          </a:p>
        </p:txBody>
      </p:sp>
      <p:sp>
        <p:nvSpPr>
          <p:cNvPr id="22" name="TextBox 21"/>
          <p:cNvSpPr txBox="1"/>
          <p:nvPr/>
        </p:nvSpPr>
        <p:spPr>
          <a:xfrm>
            <a:off x="246592" y="6218148"/>
            <a:ext cx="118827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lgn="l"/>
            <a:r>
              <a:rPr lang="en-US" sz="2800" dirty="0"/>
              <a:t>temp</a:t>
            </a:r>
            <a:endParaRPr lang="he-IL" sz="2800" dirty="0"/>
          </a:p>
        </p:txBody>
      </p:sp>
      <p:cxnSp>
        <p:nvCxnSpPr>
          <p:cNvPr id="23" name="מחבר חץ ישר 22"/>
          <p:cNvCxnSpPr/>
          <p:nvPr/>
        </p:nvCxnSpPr>
        <p:spPr>
          <a:xfrm flipV="1">
            <a:off x="1341184" y="4611731"/>
            <a:ext cx="439144" cy="17188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מחבר חץ ישר 23"/>
          <p:cNvCxnSpPr>
            <a:cxnSpLocks/>
          </p:cNvCxnSpPr>
          <p:nvPr/>
        </p:nvCxnSpPr>
        <p:spPr>
          <a:xfrm flipV="1">
            <a:off x="983207" y="4595956"/>
            <a:ext cx="4054859" cy="117210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מחבר חץ ישר 24"/>
          <p:cNvCxnSpPr>
            <a:cxnSpLocks/>
          </p:cNvCxnSpPr>
          <p:nvPr/>
        </p:nvCxnSpPr>
        <p:spPr>
          <a:xfrm flipH="1" flipV="1">
            <a:off x="4261882" y="4581235"/>
            <a:ext cx="3866925" cy="13517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Slide Number Placeholder 1"/>
          <p:cNvSpPr>
            <a:spLocks noGrp="1"/>
          </p:cNvSpPr>
          <p:nvPr>
            <p:ph type="sldNum" sz="quarter" idx="12"/>
          </p:nvPr>
        </p:nvSpPr>
        <p:spPr/>
        <p:txBody>
          <a:bodyPr/>
          <a:lstStyle/>
          <a:p>
            <a:fld id="{5EC9654E-5318-4238-B03D-55CEA01D4D35}" type="slidenum">
              <a:rPr lang="he-IL" smtClean="0"/>
              <a:t>22</a:t>
            </a:fld>
            <a:endParaRPr lang="he-IL"/>
          </a:p>
        </p:txBody>
      </p:sp>
      <p:sp>
        <p:nvSpPr>
          <p:cNvPr id="27" name="כותרת 1"/>
          <p:cNvSpPr txBox="1">
            <a:spLocks/>
          </p:cNvSpPr>
          <p:nvPr/>
        </p:nvSpPr>
        <p:spPr>
          <a:xfrm>
            <a:off x="198508" y="137288"/>
            <a:ext cx="7931499" cy="659744"/>
          </a:xfrm>
          <a:prstGeom prst="rect">
            <a:avLst/>
          </a:prstGeom>
        </p:spPr>
        <p:txBody>
          <a:bodyPr vert="horz" lIns="45720" tIns="0" rIns="45720" bIns="0" anchor="b" anchorCtr="0">
            <a:normAutofit fontScale="82500" lnSpcReduction="10000"/>
          </a:bodyPr>
          <a:lstStyle>
            <a:lvl1pPr algn="r" rtl="1" eaLnBrk="1" latinLnBrk="0" hangingPunct="1">
              <a:spcBef>
                <a:spcPct val="0"/>
              </a:spcBef>
              <a:buNone/>
              <a:defRPr kumimoji="0" sz="42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he-IL" dirty="0"/>
              <a:t>במקרה זה ההחלפה </a:t>
            </a:r>
            <a:r>
              <a:rPr lang="he-IL" sz="5800" dirty="0"/>
              <a:t>לא</a:t>
            </a:r>
            <a:r>
              <a:rPr lang="he-IL" dirty="0"/>
              <a:t> תתבצע כראוי:</a:t>
            </a:r>
          </a:p>
        </p:txBody>
      </p:sp>
      <p:sp>
        <p:nvSpPr>
          <p:cNvPr id="28" name="TextBox 27">
            <a:extLst>
              <a:ext uri="{FF2B5EF4-FFF2-40B4-BE49-F238E27FC236}">
                <a16:creationId xmlns:a16="http://schemas.microsoft.com/office/drawing/2014/main" id="{88F71CA6-A67E-4569-9220-420081A2A186}"/>
              </a:ext>
            </a:extLst>
          </p:cNvPr>
          <p:cNvSpPr txBox="1"/>
          <p:nvPr/>
        </p:nvSpPr>
        <p:spPr>
          <a:xfrm>
            <a:off x="284709" y="1947030"/>
            <a:ext cx="6650621" cy="1983043"/>
          </a:xfrm>
          <a:prstGeom prst="rect">
            <a:avLst/>
          </a:prstGeom>
          <a:noFill/>
        </p:spPr>
        <p:txBody>
          <a:bodyPr wrap="square" rtlCol="1">
            <a:spAutoFit/>
          </a:bodyPr>
          <a:lstStyle/>
          <a:p>
            <a:pPr algn="l" rtl="0">
              <a:lnSpc>
                <a:spcPct val="115000"/>
              </a:lnSpc>
              <a:spcAft>
                <a:spcPts val="0"/>
              </a:spcAft>
            </a:pPr>
            <a:r>
              <a:rPr lang="en-US" dirty="0">
                <a:solidFill>
                  <a:srgbClr val="0000FF"/>
                </a:solidFill>
                <a:highlight>
                  <a:srgbClr val="FFFFFF"/>
                </a:highlight>
                <a:latin typeface="Consolas"/>
                <a:ea typeface="Calibri"/>
                <a:cs typeface="Arial"/>
              </a:rPr>
              <a:t>public</a:t>
            </a:r>
            <a:r>
              <a:rPr lang="en-US" dirty="0">
                <a:solidFill>
                  <a:srgbClr val="000000"/>
                </a:solidFill>
                <a:highlight>
                  <a:srgbClr val="FFFFFF"/>
                </a:highlight>
                <a:latin typeface="Consolas"/>
                <a:ea typeface="Calibri"/>
                <a:cs typeface="Arial"/>
              </a:rPr>
              <a:t> </a:t>
            </a:r>
            <a:r>
              <a:rPr lang="en-US" dirty="0">
                <a:solidFill>
                  <a:srgbClr val="0000FF"/>
                </a:solidFill>
                <a:highlight>
                  <a:srgbClr val="FFFFFF"/>
                </a:highlight>
                <a:latin typeface="Consolas"/>
                <a:ea typeface="Calibri"/>
                <a:cs typeface="Arial"/>
              </a:rPr>
              <a:t>static</a:t>
            </a:r>
            <a:r>
              <a:rPr lang="en-US" dirty="0">
                <a:solidFill>
                  <a:srgbClr val="000000"/>
                </a:solidFill>
                <a:highlight>
                  <a:srgbClr val="FFFFFF"/>
                </a:highlight>
                <a:latin typeface="Consolas"/>
                <a:ea typeface="Calibri"/>
                <a:cs typeface="Arial"/>
              </a:rPr>
              <a:t> </a:t>
            </a:r>
            <a:r>
              <a:rPr lang="en-US" dirty="0">
                <a:solidFill>
                  <a:srgbClr val="0000FF"/>
                </a:solidFill>
                <a:highlight>
                  <a:srgbClr val="FFFFFF"/>
                </a:highlight>
                <a:latin typeface="Consolas"/>
                <a:ea typeface="Calibri"/>
                <a:cs typeface="Arial"/>
              </a:rPr>
              <a:t>void</a:t>
            </a:r>
            <a:r>
              <a:rPr lang="en-US" dirty="0">
                <a:solidFill>
                  <a:srgbClr val="000000"/>
                </a:solidFill>
                <a:highlight>
                  <a:srgbClr val="FFFFFF"/>
                </a:highlight>
                <a:latin typeface="Consolas"/>
                <a:ea typeface="Calibri"/>
                <a:cs typeface="Arial"/>
              </a:rPr>
              <a:t> Swap1(</a:t>
            </a:r>
            <a:r>
              <a:rPr lang="en-US" dirty="0">
                <a:solidFill>
                  <a:srgbClr val="2B91AF"/>
                </a:solidFill>
                <a:highlight>
                  <a:srgbClr val="FFFFFF"/>
                </a:highlight>
                <a:latin typeface="Consolas"/>
                <a:ea typeface="Calibri"/>
                <a:cs typeface="Arial"/>
              </a:rPr>
              <a:t>Point</a:t>
            </a:r>
            <a:r>
              <a:rPr lang="en-US" dirty="0">
                <a:solidFill>
                  <a:srgbClr val="000000"/>
                </a:solidFill>
                <a:highlight>
                  <a:srgbClr val="FFFFFF"/>
                </a:highlight>
                <a:latin typeface="Consolas"/>
                <a:ea typeface="Calibri"/>
                <a:cs typeface="Arial"/>
              </a:rPr>
              <a:t> p1, </a:t>
            </a:r>
            <a:r>
              <a:rPr lang="en-US" dirty="0">
                <a:solidFill>
                  <a:srgbClr val="2B91AF"/>
                </a:solidFill>
                <a:highlight>
                  <a:srgbClr val="FFFFFF"/>
                </a:highlight>
                <a:latin typeface="Consolas"/>
                <a:ea typeface="Calibri"/>
                <a:cs typeface="Arial"/>
              </a:rPr>
              <a:t>Point</a:t>
            </a:r>
            <a:r>
              <a:rPr lang="en-US" dirty="0">
                <a:solidFill>
                  <a:srgbClr val="000000"/>
                </a:solidFill>
                <a:highlight>
                  <a:srgbClr val="FFFFFF"/>
                </a:highlight>
                <a:latin typeface="Consolas"/>
                <a:ea typeface="Calibri"/>
                <a:cs typeface="Arial"/>
              </a:rPr>
              <a:t> p2)</a:t>
            </a:r>
            <a:endParaRPr lang="en-US" sz="2400" dirty="0">
              <a:latin typeface="Calibri"/>
              <a:ea typeface="Calibri"/>
              <a:cs typeface="Arial"/>
            </a:endParaRPr>
          </a:p>
          <a:p>
            <a:pPr algn="l" rtl="0">
              <a:lnSpc>
                <a:spcPct val="115000"/>
              </a:lnSpc>
              <a:spcAft>
                <a:spcPts val="0"/>
              </a:spcAft>
            </a:pPr>
            <a:r>
              <a:rPr lang="en-US" dirty="0">
                <a:solidFill>
                  <a:srgbClr val="000000"/>
                </a:solidFill>
                <a:highlight>
                  <a:srgbClr val="FFFFFF"/>
                </a:highlight>
                <a:latin typeface="Consolas"/>
                <a:ea typeface="Calibri"/>
                <a:cs typeface="Arial"/>
              </a:rPr>
              <a:t> {</a:t>
            </a:r>
            <a:endParaRPr lang="en-US" sz="2400" dirty="0">
              <a:latin typeface="Calibri"/>
              <a:ea typeface="Calibri"/>
              <a:cs typeface="Arial"/>
            </a:endParaRPr>
          </a:p>
          <a:p>
            <a:pPr algn="l" rtl="0">
              <a:lnSpc>
                <a:spcPct val="115000"/>
              </a:lnSpc>
              <a:spcAft>
                <a:spcPts val="0"/>
              </a:spcAft>
            </a:pPr>
            <a:r>
              <a:rPr lang="en-US" dirty="0">
                <a:solidFill>
                  <a:srgbClr val="000000"/>
                </a:solidFill>
                <a:highlight>
                  <a:srgbClr val="FFFFFF"/>
                </a:highlight>
                <a:latin typeface="Consolas"/>
                <a:ea typeface="Calibri"/>
                <a:cs typeface="Arial"/>
              </a:rPr>
              <a:t>    </a:t>
            </a:r>
            <a:r>
              <a:rPr lang="en-US" dirty="0">
                <a:solidFill>
                  <a:srgbClr val="2B91AF"/>
                </a:solidFill>
                <a:highlight>
                  <a:srgbClr val="FFFFFF"/>
                </a:highlight>
                <a:latin typeface="Consolas"/>
                <a:ea typeface="Calibri"/>
                <a:cs typeface="Arial"/>
              </a:rPr>
              <a:t>Point</a:t>
            </a:r>
            <a:r>
              <a:rPr lang="en-US" dirty="0">
                <a:solidFill>
                  <a:srgbClr val="000000"/>
                </a:solidFill>
                <a:highlight>
                  <a:srgbClr val="FFFFFF"/>
                </a:highlight>
                <a:latin typeface="Consolas"/>
                <a:ea typeface="Calibri"/>
                <a:cs typeface="Arial"/>
              </a:rPr>
              <a:t> temp = p1;</a:t>
            </a:r>
            <a:endParaRPr lang="en-US" sz="2400" dirty="0">
              <a:latin typeface="Calibri"/>
              <a:ea typeface="Calibri"/>
              <a:cs typeface="Arial"/>
            </a:endParaRPr>
          </a:p>
          <a:p>
            <a:pPr algn="l" rtl="0">
              <a:lnSpc>
                <a:spcPct val="115000"/>
              </a:lnSpc>
              <a:spcAft>
                <a:spcPts val="0"/>
              </a:spcAft>
            </a:pPr>
            <a:r>
              <a:rPr lang="en-US" dirty="0">
                <a:solidFill>
                  <a:srgbClr val="000000"/>
                </a:solidFill>
                <a:highlight>
                  <a:srgbClr val="FFFFFF"/>
                </a:highlight>
                <a:latin typeface="Consolas"/>
                <a:ea typeface="Calibri"/>
                <a:cs typeface="Arial"/>
              </a:rPr>
              <a:t>    p1 = p2;</a:t>
            </a:r>
            <a:endParaRPr lang="en-US" sz="2400" dirty="0">
              <a:latin typeface="Calibri"/>
              <a:ea typeface="Calibri"/>
              <a:cs typeface="Arial"/>
            </a:endParaRPr>
          </a:p>
          <a:p>
            <a:pPr algn="l" rtl="0">
              <a:lnSpc>
                <a:spcPct val="115000"/>
              </a:lnSpc>
              <a:spcAft>
                <a:spcPts val="0"/>
              </a:spcAft>
            </a:pPr>
            <a:r>
              <a:rPr lang="en-US" dirty="0">
                <a:solidFill>
                  <a:srgbClr val="000000"/>
                </a:solidFill>
                <a:highlight>
                  <a:srgbClr val="FFFFFF"/>
                </a:highlight>
                <a:latin typeface="Consolas"/>
                <a:ea typeface="Calibri"/>
                <a:cs typeface="Arial"/>
              </a:rPr>
              <a:t>    p2 = temp;</a:t>
            </a:r>
            <a:endParaRPr lang="en-US" sz="2400" dirty="0">
              <a:latin typeface="Calibri"/>
              <a:ea typeface="Calibri"/>
              <a:cs typeface="Arial"/>
            </a:endParaRPr>
          </a:p>
          <a:p>
            <a:pPr algn="l" rtl="0">
              <a:lnSpc>
                <a:spcPct val="115000"/>
              </a:lnSpc>
              <a:spcAft>
                <a:spcPts val="0"/>
              </a:spcAft>
            </a:pPr>
            <a:r>
              <a:rPr lang="en-US" dirty="0">
                <a:solidFill>
                  <a:srgbClr val="000000"/>
                </a:solidFill>
                <a:highlight>
                  <a:srgbClr val="FFFFFF"/>
                </a:highlight>
                <a:latin typeface="Consolas"/>
                <a:ea typeface="Calibri"/>
                <a:cs typeface="Arial"/>
              </a:rPr>
              <a:t> }</a:t>
            </a:r>
            <a:endParaRPr lang="he-IL" dirty="0"/>
          </a:p>
        </p:txBody>
      </p:sp>
      <p:sp>
        <p:nvSpPr>
          <p:cNvPr id="29" name="Arrow: Left 28">
            <a:extLst>
              <a:ext uri="{FF2B5EF4-FFF2-40B4-BE49-F238E27FC236}">
                <a16:creationId xmlns:a16="http://schemas.microsoft.com/office/drawing/2014/main" id="{4773B58D-5865-4B74-AA3A-6BD19B7A2CEE}"/>
              </a:ext>
            </a:extLst>
          </p:cNvPr>
          <p:cNvSpPr/>
          <p:nvPr/>
        </p:nvSpPr>
        <p:spPr>
          <a:xfrm>
            <a:off x="3490539" y="2342231"/>
            <a:ext cx="5368752" cy="1391052"/>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pPr>
            <a:r>
              <a:rPr lang="he-IL" sz="1200" b="1" dirty="0">
                <a:solidFill>
                  <a:srgbClr val="000000"/>
                </a:solidFill>
                <a:highlight>
                  <a:srgbClr val="FFFFFF"/>
                </a:highlight>
                <a:latin typeface="Consolas"/>
                <a:ea typeface="Calibri"/>
                <a:cs typeface="Arial"/>
              </a:rPr>
              <a:t>ההפניות נשלחות</a:t>
            </a:r>
            <a:r>
              <a:rPr lang="en-US" sz="1200" b="1" dirty="0">
                <a:solidFill>
                  <a:srgbClr val="000000"/>
                </a:solidFill>
                <a:highlight>
                  <a:srgbClr val="FFFFFF"/>
                </a:highlight>
                <a:latin typeface="Consolas"/>
                <a:ea typeface="Calibri"/>
                <a:cs typeface="Arial"/>
              </a:rPr>
              <a:t>by value </a:t>
            </a:r>
            <a:r>
              <a:rPr lang="he-IL" sz="1200" b="1" dirty="0">
                <a:solidFill>
                  <a:srgbClr val="000000"/>
                </a:solidFill>
                <a:highlight>
                  <a:srgbClr val="FFFFFF"/>
                </a:highlight>
                <a:latin typeface="Consolas"/>
                <a:ea typeface="Calibri"/>
                <a:cs typeface="Arial"/>
              </a:rPr>
              <a:t> ולכן:</a:t>
            </a:r>
          </a:p>
          <a:p>
            <a:pPr algn="ctr">
              <a:lnSpc>
                <a:spcPct val="115000"/>
              </a:lnSpc>
            </a:pPr>
            <a:r>
              <a:rPr lang="he-IL" sz="1200" b="1" dirty="0">
                <a:solidFill>
                  <a:srgbClr val="000000"/>
                </a:solidFill>
                <a:highlight>
                  <a:srgbClr val="FFFFFF"/>
                </a:highlight>
                <a:latin typeface="Consolas"/>
                <a:ea typeface="Calibri"/>
                <a:cs typeface="Arial"/>
              </a:rPr>
              <a:t> מתבצעת בפועל החלפה בין ערכי </a:t>
            </a:r>
            <a:r>
              <a:rPr lang="en-US" sz="1200" b="1" dirty="0">
                <a:solidFill>
                  <a:srgbClr val="000000"/>
                </a:solidFill>
                <a:highlight>
                  <a:srgbClr val="FFFFFF"/>
                </a:highlight>
                <a:latin typeface="Consolas"/>
                <a:ea typeface="Calibri"/>
                <a:cs typeface="Arial"/>
              </a:rPr>
              <a:t>p_11, p_12</a:t>
            </a:r>
            <a:r>
              <a:rPr lang="he-IL" sz="1200" b="1" dirty="0">
                <a:solidFill>
                  <a:srgbClr val="000000"/>
                </a:solidFill>
                <a:highlight>
                  <a:srgbClr val="FFFFFF"/>
                </a:highlight>
                <a:latin typeface="Consolas"/>
                <a:ea typeface="Calibri"/>
                <a:cs typeface="Arial"/>
              </a:rPr>
              <a:t> שהם  </a:t>
            </a:r>
            <a:r>
              <a:rPr lang="he-IL" sz="1200" b="1" u="sng" dirty="0">
                <a:solidFill>
                  <a:srgbClr val="000000"/>
                </a:solidFill>
                <a:highlight>
                  <a:srgbClr val="FFFFFF"/>
                </a:highlight>
                <a:latin typeface="Consolas"/>
                <a:ea typeface="Calibri"/>
                <a:cs typeface="Arial"/>
              </a:rPr>
              <a:t>העותקים</a:t>
            </a:r>
            <a:r>
              <a:rPr lang="he-IL" sz="1200" b="1" dirty="0">
                <a:solidFill>
                  <a:srgbClr val="000000"/>
                </a:solidFill>
                <a:highlight>
                  <a:srgbClr val="FFFFFF"/>
                </a:highlight>
                <a:latin typeface="Consolas"/>
                <a:ea typeface="Calibri"/>
                <a:cs typeface="Arial"/>
              </a:rPr>
              <a:t> של ההפניות.</a:t>
            </a:r>
          </a:p>
          <a:p>
            <a:pPr algn="ctr">
              <a:lnSpc>
                <a:spcPct val="115000"/>
              </a:lnSpc>
            </a:pPr>
            <a:r>
              <a:rPr lang="he-IL" sz="1200" b="1" dirty="0">
                <a:solidFill>
                  <a:srgbClr val="000000"/>
                </a:solidFill>
                <a:highlight>
                  <a:srgbClr val="FFFFFF"/>
                </a:highlight>
                <a:latin typeface="Consolas"/>
                <a:ea typeface="Calibri"/>
                <a:cs typeface="Arial"/>
              </a:rPr>
              <a:t>אך ערכי ההפניות </a:t>
            </a:r>
            <a:r>
              <a:rPr lang="en-US" sz="1200" b="1" dirty="0">
                <a:solidFill>
                  <a:srgbClr val="000000"/>
                </a:solidFill>
                <a:highlight>
                  <a:srgbClr val="FFFFFF"/>
                </a:highlight>
                <a:latin typeface="Consolas"/>
                <a:ea typeface="Calibri"/>
                <a:cs typeface="Arial"/>
              </a:rPr>
              <a:t>p_11, p_12</a:t>
            </a:r>
            <a:r>
              <a:rPr lang="he-IL" sz="1200" b="1" dirty="0">
                <a:solidFill>
                  <a:srgbClr val="000000"/>
                </a:solidFill>
                <a:highlight>
                  <a:srgbClr val="FFFFFF"/>
                </a:highlight>
                <a:latin typeface="Consolas"/>
                <a:ea typeface="Calibri"/>
                <a:cs typeface="Arial"/>
              </a:rPr>
              <a:t> המקוריות לא השתנו.</a:t>
            </a:r>
            <a:endParaRPr lang="en-US" sz="1200" b="1" dirty="0">
              <a:solidFill>
                <a:srgbClr val="000000"/>
              </a:solidFill>
              <a:highlight>
                <a:srgbClr val="FFFFFF"/>
              </a:highlight>
              <a:latin typeface="Consolas"/>
              <a:ea typeface="Calibri"/>
              <a:cs typeface="Arial"/>
            </a:endParaRPr>
          </a:p>
        </p:txBody>
      </p:sp>
    </p:spTree>
    <p:extLst>
      <p:ext uri="{BB962C8B-B14F-4D97-AF65-F5344CB8AC3E}">
        <p14:creationId xmlns:p14="http://schemas.microsoft.com/office/powerpoint/2010/main" val="5440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11560" y="73153"/>
            <a:ext cx="7446224" cy="584776"/>
          </a:xfrm>
        </p:spPr>
        <p:txBody>
          <a:bodyPr>
            <a:normAutofit/>
          </a:bodyPr>
          <a:lstStyle/>
          <a:p>
            <a:pPr algn="ctr"/>
            <a:r>
              <a:rPr lang="he-IL" sz="2800" dirty="0"/>
              <a:t>ב2 המקרים האלו ההחלפות תתבצענה כראוי:</a:t>
            </a:r>
          </a:p>
        </p:txBody>
      </p:sp>
      <p:sp>
        <p:nvSpPr>
          <p:cNvPr id="3" name="מציין מיקום תוכן 2"/>
          <p:cNvSpPr>
            <a:spLocks noGrp="1"/>
          </p:cNvSpPr>
          <p:nvPr>
            <p:ph idx="1"/>
          </p:nvPr>
        </p:nvSpPr>
        <p:spPr>
          <a:xfrm>
            <a:off x="107504" y="868982"/>
            <a:ext cx="7211144" cy="5976664"/>
          </a:xfrm>
        </p:spPr>
        <p:txBody>
          <a:bodyPr>
            <a:noAutofit/>
          </a:bodyPr>
          <a:lstStyle/>
          <a:p>
            <a:pPr marL="0" indent="0" algn="l" rtl="0">
              <a:lnSpc>
                <a:spcPct val="115000"/>
              </a:lnSpc>
              <a:buNone/>
            </a:pPr>
            <a:r>
              <a:rPr lang="en-US" sz="1400" dirty="0">
                <a:solidFill>
                  <a:srgbClr val="0000FF"/>
                </a:solidFill>
                <a:highlight>
                  <a:srgbClr val="FFFFFF"/>
                </a:highlight>
                <a:latin typeface="Consolas"/>
                <a:ea typeface="Calibri"/>
                <a:cs typeface="Arial"/>
              </a:rPr>
              <a:t>public</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static</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void</a:t>
            </a:r>
            <a:r>
              <a:rPr lang="en-US" sz="1400" dirty="0">
                <a:solidFill>
                  <a:srgbClr val="000000"/>
                </a:solidFill>
                <a:highlight>
                  <a:srgbClr val="FFFFFF"/>
                </a:highlight>
                <a:latin typeface="Consolas"/>
                <a:ea typeface="Calibri"/>
                <a:cs typeface="Arial"/>
              </a:rPr>
              <a:t> </a:t>
            </a:r>
            <a:r>
              <a:rPr lang="en-US" sz="1400" b="1" dirty="0">
                <a:solidFill>
                  <a:srgbClr val="000000"/>
                </a:solidFill>
                <a:highlight>
                  <a:srgbClr val="FFFFFF"/>
                </a:highlight>
                <a:latin typeface="Consolas"/>
                <a:ea typeface="Calibri"/>
                <a:cs typeface="Arial"/>
              </a:rPr>
              <a:t>Swap2</a:t>
            </a:r>
            <a:r>
              <a:rPr lang="en-US" sz="1400" dirty="0">
                <a:solidFill>
                  <a:srgbClr val="000000"/>
                </a:solidFill>
                <a:highlight>
                  <a:srgbClr val="FFFFFF"/>
                </a:highlight>
                <a:latin typeface="Consolas"/>
                <a:ea typeface="Calibri"/>
                <a:cs typeface="Arial"/>
              </a:rPr>
              <a:t>(</a:t>
            </a:r>
            <a:r>
              <a:rPr lang="en-US" sz="1400" dirty="0">
                <a:solidFill>
                  <a:srgbClr val="2B91AF"/>
                </a:solidFill>
                <a:highlight>
                  <a:srgbClr val="FFFFFF"/>
                </a:highlight>
                <a:latin typeface="Consolas"/>
                <a:ea typeface="Calibri"/>
                <a:cs typeface="Arial"/>
              </a:rPr>
              <a:t>Point</a:t>
            </a:r>
            <a:r>
              <a:rPr lang="en-US" sz="1400" dirty="0">
                <a:solidFill>
                  <a:srgbClr val="000000"/>
                </a:solidFill>
                <a:highlight>
                  <a:srgbClr val="FFFFFF"/>
                </a:highlight>
                <a:latin typeface="Consolas"/>
                <a:ea typeface="Calibri"/>
                <a:cs typeface="Arial"/>
              </a:rPr>
              <a:t> p1, </a:t>
            </a:r>
            <a:r>
              <a:rPr lang="en-US" sz="1400" dirty="0">
                <a:solidFill>
                  <a:srgbClr val="2B91AF"/>
                </a:solidFill>
                <a:highlight>
                  <a:srgbClr val="FFFFFF"/>
                </a:highlight>
                <a:latin typeface="Consolas"/>
                <a:ea typeface="Calibri"/>
                <a:cs typeface="Arial"/>
              </a:rPr>
              <a:t>Point</a:t>
            </a:r>
            <a:r>
              <a:rPr lang="en-US" sz="1400" dirty="0">
                <a:solidFill>
                  <a:srgbClr val="000000"/>
                </a:solidFill>
                <a:highlight>
                  <a:srgbClr val="FFFFFF"/>
                </a:highlight>
                <a:latin typeface="Consolas"/>
                <a:ea typeface="Calibri"/>
                <a:cs typeface="Arial"/>
              </a:rPr>
              <a:t> p2)</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int</a:t>
            </a:r>
            <a:r>
              <a:rPr lang="en-US" sz="1400" dirty="0">
                <a:solidFill>
                  <a:srgbClr val="000000"/>
                </a:solidFill>
                <a:highlight>
                  <a:srgbClr val="FFFFFF"/>
                </a:highlight>
                <a:latin typeface="Consolas"/>
                <a:ea typeface="Calibri"/>
                <a:cs typeface="Arial"/>
              </a:rPr>
              <a:t> temp;</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temp = p1.x;</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p1.x = p2.x;</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p2.x = temp;</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temp = p1.y;</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p1.y = p2.y;</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p2.y = temp;</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FF"/>
                </a:solidFill>
                <a:highlight>
                  <a:srgbClr val="FFFFFF"/>
                </a:highlight>
                <a:latin typeface="Consolas"/>
                <a:ea typeface="Calibri"/>
                <a:cs typeface="Arial"/>
              </a:rPr>
              <a:t>public</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static</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void</a:t>
            </a:r>
            <a:r>
              <a:rPr lang="en-US" sz="1400" dirty="0">
                <a:solidFill>
                  <a:srgbClr val="000000"/>
                </a:solidFill>
                <a:highlight>
                  <a:srgbClr val="FFFFFF"/>
                </a:highlight>
                <a:latin typeface="Consolas"/>
                <a:ea typeface="Calibri"/>
                <a:cs typeface="Arial"/>
              </a:rPr>
              <a:t> </a:t>
            </a:r>
            <a:r>
              <a:rPr lang="en-US" sz="1400" b="1" dirty="0">
                <a:solidFill>
                  <a:srgbClr val="000000"/>
                </a:solidFill>
                <a:highlight>
                  <a:srgbClr val="FFFFFF"/>
                </a:highlight>
                <a:latin typeface="Consolas"/>
                <a:ea typeface="Calibri"/>
                <a:cs typeface="Arial"/>
              </a:rPr>
              <a:t>Swap3</a:t>
            </a:r>
            <a:r>
              <a:rPr lang="en-US" sz="1400" dirty="0">
                <a:solidFill>
                  <a:srgbClr val="000000"/>
                </a:solidFill>
                <a:highlight>
                  <a:srgbClr val="FFFFFF"/>
                </a:highlight>
                <a:latin typeface="Consolas"/>
                <a:ea typeface="Calibri"/>
                <a:cs typeface="Arial"/>
              </a:rPr>
              <a:t>(</a:t>
            </a:r>
            <a:r>
              <a:rPr lang="en-US" sz="1400" dirty="0">
                <a:solidFill>
                  <a:srgbClr val="0000FF"/>
                </a:solidFill>
                <a:highlight>
                  <a:srgbClr val="FFFFFF"/>
                </a:highlight>
                <a:latin typeface="Consolas"/>
                <a:ea typeface="Calibri"/>
                <a:cs typeface="Arial"/>
              </a:rPr>
              <a:t>ref</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Point</a:t>
            </a:r>
            <a:r>
              <a:rPr lang="en-US" sz="1400" dirty="0">
                <a:solidFill>
                  <a:srgbClr val="000000"/>
                </a:solidFill>
                <a:highlight>
                  <a:srgbClr val="FFFFFF"/>
                </a:highlight>
                <a:latin typeface="Consolas"/>
                <a:ea typeface="Calibri"/>
                <a:cs typeface="Arial"/>
              </a:rPr>
              <a:t> p1, </a:t>
            </a:r>
            <a:r>
              <a:rPr lang="en-US" sz="1400" dirty="0">
                <a:solidFill>
                  <a:srgbClr val="0000FF"/>
                </a:solidFill>
                <a:highlight>
                  <a:srgbClr val="FFFFFF"/>
                </a:highlight>
                <a:latin typeface="Consolas"/>
                <a:ea typeface="Calibri"/>
                <a:cs typeface="Arial"/>
              </a:rPr>
              <a:t>ref</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Point</a:t>
            </a:r>
            <a:r>
              <a:rPr lang="en-US" sz="1400" dirty="0">
                <a:solidFill>
                  <a:srgbClr val="000000"/>
                </a:solidFill>
                <a:highlight>
                  <a:srgbClr val="FFFFFF"/>
                </a:highlight>
                <a:latin typeface="Consolas"/>
                <a:ea typeface="Calibri"/>
                <a:cs typeface="Arial"/>
              </a:rPr>
              <a:t> p2)</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Point</a:t>
            </a:r>
            <a:r>
              <a:rPr lang="en-US" sz="1400" dirty="0">
                <a:solidFill>
                  <a:srgbClr val="000000"/>
                </a:solidFill>
                <a:highlight>
                  <a:srgbClr val="FFFFFF"/>
                </a:highlight>
                <a:latin typeface="Consolas"/>
                <a:ea typeface="Calibri"/>
                <a:cs typeface="Arial"/>
              </a:rPr>
              <a:t> temp = p1;</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p1 = p2;</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     p2 = temp;</a:t>
            </a:r>
            <a:endParaRPr lang="en-US" sz="1800" dirty="0">
              <a:latin typeface="Calibri"/>
              <a:ea typeface="Calibri"/>
              <a:cs typeface="Arial"/>
            </a:endParaRPr>
          </a:p>
          <a:p>
            <a:pPr marL="0" indent="0" algn="l" rtl="0">
              <a:lnSpc>
                <a:spcPct val="115000"/>
              </a:lnSpc>
              <a:spcAft>
                <a:spcPts val="0"/>
              </a:spcAft>
              <a:buNone/>
            </a:pPr>
            <a:r>
              <a:rPr lang="en-US" sz="1400" dirty="0">
                <a:solidFill>
                  <a:srgbClr val="000000"/>
                </a:solidFill>
                <a:highlight>
                  <a:srgbClr val="FFFFFF"/>
                </a:highlight>
                <a:latin typeface="Consolas"/>
                <a:ea typeface="Calibri"/>
                <a:cs typeface="Arial"/>
              </a:rPr>
              <a:t>}</a:t>
            </a:r>
            <a:endParaRPr lang="en-US" sz="1800" dirty="0">
              <a:effectLst/>
              <a:latin typeface="Calibri"/>
              <a:ea typeface="Calibri"/>
              <a:cs typeface="Arial"/>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23</a:t>
            </a:fld>
            <a:endParaRPr lang="he-IL"/>
          </a:p>
        </p:txBody>
      </p:sp>
      <p:sp>
        <p:nvSpPr>
          <p:cNvPr id="5" name="TextBox 4">
            <a:extLst>
              <a:ext uri="{FF2B5EF4-FFF2-40B4-BE49-F238E27FC236}">
                <a16:creationId xmlns:a16="http://schemas.microsoft.com/office/drawing/2014/main" id="{832CEA3A-F9CC-4204-8728-43489EADEAD4}"/>
              </a:ext>
            </a:extLst>
          </p:cNvPr>
          <p:cNvSpPr txBox="1"/>
          <p:nvPr/>
        </p:nvSpPr>
        <p:spPr>
          <a:xfrm>
            <a:off x="3851920" y="1700808"/>
            <a:ext cx="3866925"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1">
            <a:spAutoFit/>
          </a:bodyPr>
          <a:lstStyle/>
          <a:p>
            <a:pPr algn="l" rtl="0"/>
            <a:r>
              <a:rPr lang="en-US" sz="3200" dirty="0"/>
              <a:t>Swap2(p_11, p_12);</a:t>
            </a:r>
          </a:p>
        </p:txBody>
      </p:sp>
      <p:sp>
        <p:nvSpPr>
          <p:cNvPr id="6" name="TextBox 5">
            <a:extLst>
              <a:ext uri="{FF2B5EF4-FFF2-40B4-BE49-F238E27FC236}">
                <a16:creationId xmlns:a16="http://schemas.microsoft.com/office/drawing/2014/main" id="{4D90B91D-7C53-478F-9884-8BBAA269CAF9}"/>
              </a:ext>
            </a:extLst>
          </p:cNvPr>
          <p:cNvSpPr txBox="1"/>
          <p:nvPr/>
        </p:nvSpPr>
        <p:spPr>
          <a:xfrm>
            <a:off x="3157090" y="5169806"/>
            <a:ext cx="5256584"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1">
            <a:spAutoFit/>
          </a:bodyPr>
          <a:lstStyle/>
          <a:p>
            <a:pPr algn="l" rtl="0"/>
            <a:r>
              <a:rPr lang="en-US" sz="3200" dirty="0"/>
              <a:t>Swap3(</a:t>
            </a:r>
            <a:r>
              <a:rPr lang="en-US" sz="3200" dirty="0">
                <a:solidFill>
                  <a:srgbClr val="FF0000"/>
                </a:solidFill>
              </a:rPr>
              <a:t>ref</a:t>
            </a:r>
            <a:r>
              <a:rPr lang="en-US" sz="3200" dirty="0"/>
              <a:t> p_11, </a:t>
            </a:r>
            <a:r>
              <a:rPr lang="en-US" sz="3200" dirty="0">
                <a:solidFill>
                  <a:srgbClr val="FF0000"/>
                </a:solidFill>
              </a:rPr>
              <a:t>ref</a:t>
            </a:r>
            <a:r>
              <a:rPr lang="en-US" sz="3200" dirty="0"/>
              <a:t> p_12);</a:t>
            </a:r>
          </a:p>
        </p:txBody>
      </p:sp>
      <p:sp>
        <p:nvSpPr>
          <p:cNvPr id="7" name="Arrow: Left 6">
            <a:extLst>
              <a:ext uri="{FF2B5EF4-FFF2-40B4-BE49-F238E27FC236}">
                <a16:creationId xmlns:a16="http://schemas.microsoft.com/office/drawing/2014/main" id="{B2B3C2C7-6EB5-4840-AB9E-757DC5FF4833}"/>
              </a:ext>
            </a:extLst>
          </p:cNvPr>
          <p:cNvSpPr/>
          <p:nvPr/>
        </p:nvSpPr>
        <p:spPr>
          <a:xfrm>
            <a:off x="3851920" y="2532219"/>
            <a:ext cx="3876608" cy="521576"/>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pPr>
            <a:r>
              <a:rPr lang="he-IL" sz="1200" b="1" dirty="0">
                <a:solidFill>
                  <a:srgbClr val="000000"/>
                </a:solidFill>
                <a:highlight>
                  <a:srgbClr val="FFFFFF"/>
                </a:highlight>
                <a:latin typeface="Consolas"/>
                <a:ea typeface="Calibri"/>
                <a:cs typeface="Arial"/>
              </a:rPr>
              <a:t>מתבצעת בפועל החלפה בין ערכי </a:t>
            </a:r>
            <a:r>
              <a:rPr lang="he-IL" sz="1200" b="1" u="sng" dirty="0">
                <a:solidFill>
                  <a:srgbClr val="000000"/>
                </a:solidFill>
                <a:highlight>
                  <a:srgbClr val="FFFFFF"/>
                </a:highlight>
                <a:latin typeface="Consolas"/>
                <a:ea typeface="Calibri"/>
                <a:cs typeface="Arial"/>
              </a:rPr>
              <a:t>השדות</a:t>
            </a:r>
            <a:r>
              <a:rPr lang="he-IL" sz="1200" b="1" dirty="0">
                <a:solidFill>
                  <a:srgbClr val="000000"/>
                </a:solidFill>
                <a:highlight>
                  <a:srgbClr val="FFFFFF"/>
                </a:highlight>
                <a:latin typeface="Consolas"/>
                <a:ea typeface="Calibri"/>
                <a:cs typeface="Arial"/>
              </a:rPr>
              <a:t> של האובייקטים</a:t>
            </a:r>
          </a:p>
        </p:txBody>
      </p:sp>
      <p:sp>
        <p:nvSpPr>
          <p:cNvPr id="8" name="Arrow: Left 7">
            <a:extLst>
              <a:ext uri="{FF2B5EF4-FFF2-40B4-BE49-F238E27FC236}">
                <a16:creationId xmlns:a16="http://schemas.microsoft.com/office/drawing/2014/main" id="{62635660-5885-4889-B451-F16D1865AB26}"/>
              </a:ext>
            </a:extLst>
          </p:cNvPr>
          <p:cNvSpPr/>
          <p:nvPr/>
        </p:nvSpPr>
        <p:spPr>
          <a:xfrm>
            <a:off x="3851920" y="5754581"/>
            <a:ext cx="3876608" cy="1042879"/>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pPr>
            <a:r>
              <a:rPr lang="he-IL" sz="1200" b="1" dirty="0">
                <a:solidFill>
                  <a:srgbClr val="000000"/>
                </a:solidFill>
                <a:highlight>
                  <a:srgbClr val="FFFFFF"/>
                </a:highlight>
                <a:latin typeface="Consolas"/>
                <a:ea typeface="Calibri"/>
                <a:cs typeface="Arial"/>
              </a:rPr>
              <a:t>ההפניות נשלחות </a:t>
            </a:r>
            <a:r>
              <a:rPr lang="en-US" sz="1200" b="1" dirty="0">
                <a:solidFill>
                  <a:srgbClr val="000000"/>
                </a:solidFill>
                <a:highlight>
                  <a:srgbClr val="FFFFFF"/>
                </a:highlight>
                <a:latin typeface="Consolas"/>
                <a:ea typeface="Calibri"/>
                <a:cs typeface="Arial"/>
              </a:rPr>
              <a:t>by reference</a:t>
            </a:r>
            <a:r>
              <a:rPr lang="he-IL" sz="1200" b="1" dirty="0">
                <a:solidFill>
                  <a:srgbClr val="000000"/>
                </a:solidFill>
                <a:highlight>
                  <a:srgbClr val="FFFFFF"/>
                </a:highlight>
                <a:latin typeface="Consolas"/>
                <a:ea typeface="Calibri"/>
                <a:cs typeface="Arial"/>
              </a:rPr>
              <a:t> ולכן:</a:t>
            </a:r>
          </a:p>
          <a:p>
            <a:pPr algn="ctr">
              <a:lnSpc>
                <a:spcPct val="115000"/>
              </a:lnSpc>
            </a:pPr>
            <a:r>
              <a:rPr lang="he-IL" sz="1200" b="1" dirty="0">
                <a:solidFill>
                  <a:srgbClr val="000000"/>
                </a:solidFill>
                <a:highlight>
                  <a:srgbClr val="FFFFFF"/>
                </a:highlight>
                <a:latin typeface="Consolas"/>
                <a:ea typeface="Calibri"/>
                <a:cs typeface="Arial"/>
              </a:rPr>
              <a:t>מתבצעת בפועל החלפה בין ערכי ההפניות המקוריות.</a:t>
            </a:r>
          </a:p>
        </p:txBody>
      </p:sp>
    </p:spTree>
    <p:extLst>
      <p:ext uri="{BB962C8B-B14F-4D97-AF65-F5344CB8AC3E}">
        <p14:creationId xmlns:p14="http://schemas.microsoft.com/office/powerpoint/2010/main" val="2996684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p:txBody>
          <a:bodyPr/>
          <a:lstStyle/>
          <a:p>
            <a:pPr algn="ctr"/>
            <a:r>
              <a:rPr lang="he-IL" dirty="0"/>
              <a:t>מבנה </a:t>
            </a:r>
            <a:r>
              <a:rPr lang="en-US" dirty="0"/>
              <a:t>STRUCT</a:t>
            </a:r>
            <a:endParaRPr lang="he-IL" dirty="0"/>
          </a:p>
        </p:txBody>
      </p:sp>
      <p:sp>
        <p:nvSpPr>
          <p:cNvPr id="5" name="כותרת משנה 4"/>
          <p:cNvSpPr>
            <a:spLocks noGrp="1"/>
          </p:cNvSpPr>
          <p:nvPr>
            <p:ph type="subTitle" idx="1"/>
          </p:nvPr>
        </p:nvSpPr>
        <p:spPr>
          <a:xfrm>
            <a:off x="3351111" y="3717032"/>
            <a:ext cx="5114778" cy="1101248"/>
          </a:xfrm>
        </p:spPr>
        <p:txBody>
          <a:bodyPr>
            <a:normAutofit lnSpcReduction="10000"/>
          </a:bodyPr>
          <a:lstStyle/>
          <a:p>
            <a:pPr algn="ctr"/>
            <a:r>
              <a:rPr lang="en-US" sz="3600" dirty="0"/>
              <a:t>Value Type</a:t>
            </a:r>
            <a:endParaRPr lang="he-IL" sz="3600" dirty="0"/>
          </a:p>
          <a:p>
            <a:pPr algn="ctr"/>
            <a:r>
              <a:rPr lang="he-IL" sz="3600" dirty="0"/>
              <a:t>טיפוס ערך</a:t>
            </a:r>
          </a:p>
        </p:txBody>
      </p:sp>
      <p:sp>
        <p:nvSpPr>
          <p:cNvPr id="2" name="Slide Number Placeholder 1"/>
          <p:cNvSpPr>
            <a:spLocks noGrp="1"/>
          </p:cNvSpPr>
          <p:nvPr>
            <p:ph type="sldNum" sz="quarter" idx="12"/>
          </p:nvPr>
        </p:nvSpPr>
        <p:spPr/>
        <p:txBody>
          <a:bodyPr/>
          <a:lstStyle/>
          <a:p>
            <a:fld id="{5EC9654E-5318-4238-B03D-55CEA01D4D35}" type="slidenum">
              <a:rPr lang="he-IL" smtClean="0"/>
              <a:t>24</a:t>
            </a:fld>
            <a:endParaRPr lang="he-IL"/>
          </a:p>
        </p:txBody>
      </p:sp>
    </p:spTree>
    <p:extLst>
      <p:ext uri="{BB962C8B-B14F-4D97-AF65-F5344CB8AC3E}">
        <p14:creationId xmlns:p14="http://schemas.microsoft.com/office/powerpoint/2010/main" val="3237741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DCB-B585-450B-8776-AAE028B02727}"/>
              </a:ext>
            </a:extLst>
          </p:cNvPr>
          <p:cNvSpPr>
            <a:spLocks noGrp="1"/>
          </p:cNvSpPr>
          <p:nvPr>
            <p:ph type="title"/>
          </p:nvPr>
        </p:nvSpPr>
        <p:spPr>
          <a:xfrm>
            <a:off x="457200" y="73152"/>
            <a:ext cx="7239000" cy="770344"/>
          </a:xfrm>
        </p:spPr>
        <p:txBody>
          <a:bodyPr/>
          <a:lstStyle/>
          <a:p>
            <a:pPr algn="ctr"/>
            <a:r>
              <a:rPr lang="he-IL" dirty="0"/>
              <a:t>טיפוסי ערך</a:t>
            </a:r>
            <a:r>
              <a:rPr lang="en-US" dirty="0"/>
              <a:t>VALUE TYPES </a:t>
            </a:r>
          </a:p>
        </p:txBody>
      </p:sp>
      <p:sp>
        <p:nvSpPr>
          <p:cNvPr id="3" name="Content Placeholder 2">
            <a:extLst>
              <a:ext uri="{FF2B5EF4-FFF2-40B4-BE49-F238E27FC236}">
                <a16:creationId xmlns:a16="http://schemas.microsoft.com/office/drawing/2014/main" id="{53B5B3E3-FAEE-4DB9-8A16-11B2B00CC9FC}"/>
              </a:ext>
            </a:extLst>
          </p:cNvPr>
          <p:cNvSpPr>
            <a:spLocks noGrp="1"/>
          </p:cNvSpPr>
          <p:nvPr>
            <p:ph idx="1"/>
          </p:nvPr>
        </p:nvSpPr>
        <p:spPr>
          <a:xfrm>
            <a:off x="457200" y="980728"/>
            <a:ext cx="7427168" cy="5656708"/>
          </a:xfrm>
        </p:spPr>
        <p:txBody>
          <a:bodyPr>
            <a:normAutofit/>
          </a:bodyPr>
          <a:lstStyle/>
          <a:p>
            <a:r>
              <a:rPr lang="he-IL" sz="1800" b="1" dirty="0"/>
              <a:t>הגדרת משתנה מטיפוס ערך:</a:t>
            </a:r>
          </a:p>
          <a:p>
            <a:pPr lvl="1"/>
            <a:r>
              <a:rPr lang="he-IL" sz="1800" dirty="0">
                <a:solidFill>
                  <a:schemeClr val="tx1"/>
                </a:solidFill>
              </a:rPr>
              <a:t>כשמגדירים משתנה מטיפוס ערך, אזי </a:t>
            </a:r>
            <a:r>
              <a:rPr lang="he-IL" sz="1800" b="1" dirty="0">
                <a:solidFill>
                  <a:schemeClr val="tx1"/>
                </a:solidFill>
              </a:rPr>
              <a:t>מוגדר אובייקט ממש (ולא מצביע/הפניה)</a:t>
            </a:r>
            <a:r>
              <a:rPr lang="he-IL" sz="1800" dirty="0">
                <a:solidFill>
                  <a:schemeClr val="tx1"/>
                </a:solidFill>
              </a:rPr>
              <a:t> וכבר מוקצה לו זיכרון והוא יוקצה על </a:t>
            </a:r>
            <a:r>
              <a:rPr lang="he-IL" sz="1800" b="1" dirty="0">
                <a:solidFill>
                  <a:schemeClr val="tx1"/>
                </a:solidFill>
              </a:rPr>
              <a:t>המחסנית</a:t>
            </a:r>
            <a:r>
              <a:rPr lang="he-IL" sz="1800" dirty="0">
                <a:solidFill>
                  <a:schemeClr val="tx1"/>
                </a:solidFill>
              </a:rPr>
              <a:t> </a:t>
            </a:r>
            <a:r>
              <a:rPr lang="en-US" sz="1800" dirty="0">
                <a:solidFill>
                  <a:schemeClr val="tx1"/>
                </a:solidFill>
              </a:rPr>
              <a:t>(stack)</a:t>
            </a:r>
            <a:endParaRPr lang="he-IL" sz="1800" dirty="0">
              <a:solidFill>
                <a:schemeClr val="tx1"/>
              </a:solidFill>
            </a:endParaRPr>
          </a:p>
          <a:p>
            <a:r>
              <a:rPr lang="he-IL" sz="1800" b="1" dirty="0">
                <a:solidFill>
                  <a:srgbClr val="FF0000"/>
                </a:solidFill>
              </a:rPr>
              <a:t>אתחול</a:t>
            </a:r>
            <a:r>
              <a:rPr lang="he-IL" sz="1800" b="1" dirty="0"/>
              <a:t> המשתנה יעשה בעזרת </a:t>
            </a:r>
            <a:r>
              <a:rPr lang="en-US" sz="1800" b="1" dirty="0"/>
              <a:t>new()</a:t>
            </a:r>
          </a:p>
          <a:p>
            <a:r>
              <a:rPr lang="he-IL" sz="1800" b="1" dirty="0"/>
              <a:t>שחרור זיכרון למשתנה ערך:</a:t>
            </a:r>
          </a:p>
          <a:p>
            <a:pPr lvl="1"/>
            <a:r>
              <a:rPr lang="he-IL" sz="1800" dirty="0">
                <a:solidFill>
                  <a:schemeClr val="tx1"/>
                </a:solidFill>
              </a:rPr>
              <a:t>האחריות לשחרור היא </a:t>
            </a:r>
            <a:r>
              <a:rPr lang="he-IL" sz="1800" b="1" dirty="0">
                <a:solidFill>
                  <a:schemeClr val="tx1"/>
                </a:solidFill>
              </a:rPr>
              <a:t>לא של המתכנת ולא של ה </a:t>
            </a:r>
            <a:r>
              <a:rPr lang="en-US" sz="1800" b="1" dirty="0">
                <a:solidFill>
                  <a:schemeClr val="tx1"/>
                </a:solidFill>
              </a:rPr>
              <a:t>GC</a:t>
            </a:r>
            <a:r>
              <a:rPr lang="he-IL" sz="1800" b="1" dirty="0">
                <a:solidFill>
                  <a:schemeClr val="tx1"/>
                </a:solidFill>
              </a:rPr>
              <a:t> </a:t>
            </a:r>
            <a:r>
              <a:rPr lang="he-IL" sz="1800" dirty="0">
                <a:solidFill>
                  <a:schemeClr val="tx1"/>
                </a:solidFill>
              </a:rPr>
              <a:t>אלא הוא משתחרר אוטומטית ביציאה מטווח ההכרה שלו.</a:t>
            </a:r>
          </a:p>
          <a:p>
            <a:r>
              <a:rPr lang="he-IL" sz="1800" b="1" dirty="0"/>
              <a:t>השמה בין טיפוסי ערך היא העתקה רדודה בין ערכי השדות </a:t>
            </a:r>
          </a:p>
          <a:p>
            <a:r>
              <a:rPr lang="he-IL" sz="2000" b="1" dirty="0"/>
              <a:t>כל טיפוסי הערך יורשים ממחלקת </a:t>
            </a:r>
            <a:r>
              <a:rPr lang="en-US" sz="2000" b="1" dirty="0" err="1"/>
              <a:t>ValueType</a:t>
            </a:r>
            <a:r>
              <a:rPr lang="he-IL" sz="2000" b="1" dirty="0"/>
              <a:t> שיורשת ממחלקת </a:t>
            </a:r>
            <a:r>
              <a:rPr lang="en-US" sz="2000" b="1" dirty="0"/>
              <a:t>object</a:t>
            </a:r>
            <a:r>
              <a:rPr lang="he-IL" sz="2000" b="1" dirty="0"/>
              <a:t>.</a:t>
            </a:r>
            <a:endParaRPr lang="en-US" sz="2000" b="1" dirty="0"/>
          </a:p>
          <a:p>
            <a:r>
              <a:rPr lang="he-IL" sz="1800" b="1" dirty="0"/>
              <a:t>תחת ההגדרה טיפוסי ערך נמצא את:</a:t>
            </a:r>
          </a:p>
          <a:p>
            <a:pPr lvl="1"/>
            <a:r>
              <a:rPr lang="he-IL" sz="1800" b="1" dirty="0"/>
              <a:t>מבנים </a:t>
            </a:r>
            <a:r>
              <a:rPr lang="en-US" sz="1800" b="1" dirty="0"/>
              <a:t>structs</a:t>
            </a:r>
          </a:p>
          <a:p>
            <a:pPr lvl="1"/>
            <a:r>
              <a:rPr lang="he-IL" sz="1800" dirty="0"/>
              <a:t>טיפוסים פרימיטיביים המובנים בשפה </a:t>
            </a:r>
            <a:r>
              <a:rPr lang="en-US" sz="1800" dirty="0"/>
              <a:t>(int, char, …)</a:t>
            </a:r>
          </a:p>
          <a:p>
            <a:pPr lvl="1"/>
            <a:r>
              <a:rPr lang="en-US" sz="1800" dirty="0"/>
              <a:t>Enums</a:t>
            </a:r>
            <a:endParaRPr lang="he-IL" sz="1800" dirty="0"/>
          </a:p>
        </p:txBody>
      </p:sp>
      <p:sp>
        <p:nvSpPr>
          <p:cNvPr id="4" name="Slide Number Placeholder 3">
            <a:extLst>
              <a:ext uri="{FF2B5EF4-FFF2-40B4-BE49-F238E27FC236}">
                <a16:creationId xmlns:a16="http://schemas.microsoft.com/office/drawing/2014/main" id="{84631E3D-155A-4BB5-A6AA-E9F6A881F664}"/>
              </a:ext>
            </a:extLst>
          </p:cNvPr>
          <p:cNvSpPr>
            <a:spLocks noGrp="1"/>
          </p:cNvSpPr>
          <p:nvPr>
            <p:ph type="sldNum" sz="quarter" idx="12"/>
          </p:nvPr>
        </p:nvSpPr>
        <p:spPr/>
        <p:txBody>
          <a:bodyPr/>
          <a:lstStyle/>
          <a:p>
            <a:fld id="{5EC9654E-5318-4238-B03D-55CEA01D4D35}" type="slidenum">
              <a:rPr lang="he-IL" smtClean="0"/>
              <a:t>25</a:t>
            </a:fld>
            <a:endParaRPr lang="he-IL"/>
          </a:p>
        </p:txBody>
      </p:sp>
      <p:sp>
        <p:nvSpPr>
          <p:cNvPr id="6" name="Callout: Bent Line 5">
            <a:extLst>
              <a:ext uri="{FF2B5EF4-FFF2-40B4-BE49-F238E27FC236}">
                <a16:creationId xmlns:a16="http://schemas.microsoft.com/office/drawing/2014/main" id="{DABCBC22-798B-4661-96E0-3725CAFB0655}"/>
              </a:ext>
            </a:extLst>
          </p:cNvPr>
          <p:cNvSpPr/>
          <p:nvPr/>
        </p:nvSpPr>
        <p:spPr>
          <a:xfrm>
            <a:off x="251520" y="4221088"/>
            <a:ext cx="2016224" cy="936104"/>
          </a:xfrm>
          <a:prstGeom prst="borderCallout2">
            <a:avLst>
              <a:gd name="adj1" fmla="val 35356"/>
              <a:gd name="adj2" fmla="val 119560"/>
              <a:gd name="adj3" fmla="val 75404"/>
              <a:gd name="adj4" fmla="val 152949"/>
              <a:gd name="adj5" fmla="val 63254"/>
              <a:gd name="adj6" fmla="val 26609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sz="1600" dirty="0"/>
              <a:t>מבנה/</a:t>
            </a:r>
            <a:r>
              <a:rPr lang="en-US" sz="1600" dirty="0"/>
              <a:t>struct</a:t>
            </a:r>
            <a:r>
              <a:rPr lang="he-IL" sz="1600" dirty="0"/>
              <a:t> הוא טיפוס הערך העיקרי ונתמקד בו במצגת זו.</a:t>
            </a:r>
            <a:endParaRPr lang="en-US" sz="1600" dirty="0"/>
          </a:p>
        </p:txBody>
      </p:sp>
    </p:spTree>
    <p:extLst>
      <p:ext uri="{BB962C8B-B14F-4D97-AF65-F5344CB8AC3E}">
        <p14:creationId xmlns:p14="http://schemas.microsoft.com/office/powerpoint/2010/main" val="174076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123542" y="631328"/>
            <a:ext cx="1823345" cy="1573536"/>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he-IL" sz="3200" dirty="0">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תאור סכמתי של ההיררכיה</a:t>
            </a:r>
          </a:p>
        </p:txBody>
      </p:sp>
      <p:sp>
        <p:nvSpPr>
          <p:cNvPr id="4" name="Slide Number Placeholder 3"/>
          <p:cNvSpPr>
            <a:spLocks noGrp="1"/>
          </p:cNvSpPr>
          <p:nvPr>
            <p:ph type="sldNum" sz="quarter" idx="12"/>
          </p:nvPr>
        </p:nvSpPr>
        <p:spPr/>
        <p:txBody>
          <a:bodyPr/>
          <a:lstStyle/>
          <a:p>
            <a:fld id="{5EC9654E-5318-4238-B03D-55CEA01D4D35}" type="slidenum">
              <a:rPr lang="he-IL" smtClean="0"/>
              <a:t>26</a:t>
            </a:fld>
            <a:endParaRPr lang="he-IL"/>
          </a:p>
        </p:txBody>
      </p:sp>
      <p:pic>
        <p:nvPicPr>
          <p:cNvPr id="276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377" t="11301" r="41137" b="12944"/>
          <a:stretch/>
        </p:blipFill>
        <p:spPr bwMode="auto">
          <a:xfrm>
            <a:off x="215048" y="188640"/>
            <a:ext cx="6624736" cy="5701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מלבן 4">
            <a:extLst>
              <a:ext uri="{FF2B5EF4-FFF2-40B4-BE49-F238E27FC236}">
                <a16:creationId xmlns:a16="http://schemas.microsoft.com/office/drawing/2014/main" id="{31532A67-6774-4E60-AA96-4C15012F6BF2}"/>
              </a:ext>
            </a:extLst>
          </p:cNvPr>
          <p:cNvSpPr/>
          <p:nvPr/>
        </p:nvSpPr>
        <p:spPr>
          <a:xfrm>
            <a:off x="323528" y="332656"/>
            <a:ext cx="1080120" cy="298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object</a:t>
            </a:r>
            <a:endParaRPr lang="he-IL" dirty="0"/>
          </a:p>
        </p:txBody>
      </p:sp>
      <p:sp>
        <p:nvSpPr>
          <p:cNvPr id="6" name="מלבן 5">
            <a:extLst>
              <a:ext uri="{FF2B5EF4-FFF2-40B4-BE49-F238E27FC236}">
                <a16:creationId xmlns:a16="http://schemas.microsoft.com/office/drawing/2014/main" id="{B9305E7C-E18B-41CC-B2AF-9907BC5D3BCE}"/>
              </a:ext>
            </a:extLst>
          </p:cNvPr>
          <p:cNvSpPr/>
          <p:nvPr/>
        </p:nvSpPr>
        <p:spPr>
          <a:xfrm>
            <a:off x="2915816" y="1999480"/>
            <a:ext cx="7920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Value</a:t>
            </a:r>
          </a:p>
          <a:p>
            <a:pPr algn="ctr"/>
            <a:r>
              <a:rPr lang="en-US" dirty="0"/>
              <a:t>Type</a:t>
            </a:r>
            <a:endParaRPr lang="he-IL" dirty="0"/>
          </a:p>
        </p:txBody>
      </p:sp>
      <p:sp>
        <p:nvSpPr>
          <p:cNvPr id="9" name="מלבן 5">
            <a:extLst>
              <a:ext uri="{FF2B5EF4-FFF2-40B4-BE49-F238E27FC236}">
                <a16:creationId xmlns:a16="http://schemas.microsoft.com/office/drawing/2014/main" id="{5E428288-FE9A-4107-9967-6FB61956BAA3}"/>
              </a:ext>
            </a:extLst>
          </p:cNvPr>
          <p:cNvSpPr/>
          <p:nvPr/>
        </p:nvSpPr>
        <p:spPr>
          <a:xfrm>
            <a:off x="5459359" y="5949279"/>
            <a:ext cx="2064969" cy="572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User Defined Structs</a:t>
            </a:r>
            <a:endParaRPr lang="he-IL" dirty="0"/>
          </a:p>
        </p:txBody>
      </p:sp>
      <p:cxnSp>
        <p:nvCxnSpPr>
          <p:cNvPr id="10" name="Straight Arrow Connector 9">
            <a:extLst>
              <a:ext uri="{FF2B5EF4-FFF2-40B4-BE49-F238E27FC236}">
                <a16:creationId xmlns:a16="http://schemas.microsoft.com/office/drawing/2014/main" id="{557F42FC-C43A-4AEE-BFED-8FB81E748654}"/>
              </a:ext>
            </a:extLst>
          </p:cNvPr>
          <p:cNvCxnSpPr>
            <a:cxnSpLocks/>
            <a:endCxn id="27650" idx="2"/>
          </p:cNvCxnSpPr>
          <p:nvPr/>
        </p:nvCxnSpPr>
        <p:spPr>
          <a:xfrm flipH="1" flipV="1">
            <a:off x="3527416" y="5890424"/>
            <a:ext cx="1931944" cy="368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מלבן 5">
            <a:extLst>
              <a:ext uri="{FF2B5EF4-FFF2-40B4-BE49-F238E27FC236}">
                <a16:creationId xmlns:a16="http://schemas.microsoft.com/office/drawing/2014/main" id="{E8AB2005-8E37-4C42-B737-3D7F2EA1F211}"/>
              </a:ext>
            </a:extLst>
          </p:cNvPr>
          <p:cNvSpPr/>
          <p:nvPr/>
        </p:nvSpPr>
        <p:spPr>
          <a:xfrm>
            <a:off x="215048" y="5051170"/>
            <a:ext cx="1692652" cy="983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User Defined Classes</a:t>
            </a:r>
            <a:endParaRPr lang="he-IL" dirty="0"/>
          </a:p>
        </p:txBody>
      </p:sp>
      <p:cxnSp>
        <p:nvCxnSpPr>
          <p:cNvPr id="15" name="Straight Arrow Connector 14">
            <a:extLst>
              <a:ext uri="{FF2B5EF4-FFF2-40B4-BE49-F238E27FC236}">
                <a16:creationId xmlns:a16="http://schemas.microsoft.com/office/drawing/2014/main" id="{8FD86D7B-AED3-4257-AA74-9CD54EBD0BE6}"/>
              </a:ext>
            </a:extLst>
          </p:cNvPr>
          <p:cNvCxnSpPr>
            <a:cxnSpLocks/>
          </p:cNvCxnSpPr>
          <p:nvPr/>
        </p:nvCxnSpPr>
        <p:spPr>
          <a:xfrm flipV="1">
            <a:off x="498806" y="631329"/>
            <a:ext cx="1" cy="4394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305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7AA5-FA57-412F-9F1F-3168E7641341}"/>
              </a:ext>
            </a:extLst>
          </p:cNvPr>
          <p:cNvSpPr>
            <a:spLocks noGrp="1"/>
          </p:cNvSpPr>
          <p:nvPr>
            <p:ph type="title"/>
          </p:nvPr>
        </p:nvSpPr>
        <p:spPr>
          <a:xfrm>
            <a:off x="535404" y="73152"/>
            <a:ext cx="7239000" cy="770344"/>
          </a:xfrm>
        </p:spPr>
        <p:txBody>
          <a:bodyPr/>
          <a:lstStyle/>
          <a:p>
            <a:pPr algn="ctr"/>
            <a:r>
              <a:rPr lang="en-US" dirty="0"/>
              <a:t>Struct </a:t>
            </a:r>
            <a:r>
              <a:rPr lang="en-US" sz="2800" dirty="0"/>
              <a:t>is</a:t>
            </a:r>
            <a:r>
              <a:rPr lang="en-US" dirty="0"/>
              <a:t> value type</a:t>
            </a:r>
          </a:p>
        </p:txBody>
      </p:sp>
      <p:sp>
        <p:nvSpPr>
          <p:cNvPr id="3" name="Content Placeholder 2">
            <a:extLst>
              <a:ext uri="{FF2B5EF4-FFF2-40B4-BE49-F238E27FC236}">
                <a16:creationId xmlns:a16="http://schemas.microsoft.com/office/drawing/2014/main" id="{C9D226EC-92A5-4BE0-9B40-D3F8E4433674}"/>
              </a:ext>
            </a:extLst>
          </p:cNvPr>
          <p:cNvSpPr>
            <a:spLocks noGrp="1"/>
          </p:cNvSpPr>
          <p:nvPr>
            <p:ph idx="1"/>
          </p:nvPr>
        </p:nvSpPr>
        <p:spPr>
          <a:xfrm>
            <a:off x="179512" y="980728"/>
            <a:ext cx="7920880" cy="5575520"/>
          </a:xfrm>
        </p:spPr>
        <p:txBody>
          <a:bodyPr>
            <a:noAutofit/>
          </a:bodyPr>
          <a:lstStyle/>
          <a:p>
            <a:r>
              <a:rPr lang="he-IL" sz="1600" b="1" dirty="0"/>
              <a:t>מבחינות מסויימות, מבנה</a:t>
            </a:r>
            <a:r>
              <a:rPr lang="en-US" sz="1600" b="1" dirty="0"/>
              <a:t>(struct) </a:t>
            </a:r>
            <a:r>
              <a:rPr lang="he-IL" sz="1600" b="1" dirty="0"/>
              <a:t> הוא כמו מחלקה </a:t>
            </a:r>
            <a:r>
              <a:rPr lang="en-US" sz="1600" b="1" dirty="0"/>
              <a:t>(class)</a:t>
            </a:r>
            <a:r>
              <a:rPr lang="he-IL" sz="1600" b="1" dirty="0"/>
              <a:t>:</a:t>
            </a:r>
          </a:p>
          <a:p>
            <a:pPr lvl="1"/>
            <a:r>
              <a:rPr lang="he-IL" sz="1600" dirty="0">
                <a:solidFill>
                  <a:schemeClr val="tx1"/>
                </a:solidFill>
              </a:rPr>
              <a:t>מאפשר לנו לאחד מידע ופונקציונליות בטיפוס אחד, ומכיל: </a:t>
            </a:r>
          </a:p>
          <a:p>
            <a:pPr lvl="2"/>
            <a:r>
              <a:rPr lang="he-IL" sz="1600" kern="0" dirty="0">
                <a:latin typeface="Arial" pitchFamily="34" charset="0"/>
              </a:rPr>
              <a:t>שדות ותכונות</a:t>
            </a:r>
          </a:p>
          <a:p>
            <a:pPr lvl="2"/>
            <a:r>
              <a:rPr lang="he-IL" sz="1600" kern="0" dirty="0">
                <a:latin typeface="Arial" pitchFamily="34" charset="0"/>
              </a:rPr>
              <a:t>מתודות</a:t>
            </a:r>
          </a:p>
          <a:p>
            <a:pPr lvl="2"/>
            <a:r>
              <a:rPr lang="he-IL" sz="1600" kern="0" dirty="0">
                <a:latin typeface="Arial" pitchFamily="34" charset="0"/>
              </a:rPr>
              <a:t>סדרנים, אופרטורים, אירועים (נלמד בהמשך)</a:t>
            </a:r>
            <a:endParaRPr lang="he-IL" sz="1600" dirty="0"/>
          </a:p>
          <a:p>
            <a:r>
              <a:rPr lang="he-IL" sz="1600" b="1" dirty="0"/>
              <a:t>אך ישנם הבדלים בין מבנה למחלקה:</a:t>
            </a:r>
          </a:p>
          <a:p>
            <a:pPr lvl="1"/>
            <a:r>
              <a:rPr lang="en-US" sz="1600" dirty="0">
                <a:solidFill>
                  <a:schemeClr val="tx1"/>
                </a:solidFill>
              </a:rPr>
              <a:t>struct</a:t>
            </a:r>
            <a:r>
              <a:rPr lang="he-IL" sz="1600" dirty="0">
                <a:solidFill>
                  <a:schemeClr val="tx1"/>
                </a:solidFill>
              </a:rPr>
              <a:t> הוא מטיפוס </a:t>
            </a:r>
            <a:r>
              <a:rPr lang="en-US" sz="1600" b="1" dirty="0">
                <a:solidFill>
                  <a:schemeClr val="tx1"/>
                </a:solidFill>
              </a:rPr>
              <a:t>Value Type</a:t>
            </a:r>
            <a:r>
              <a:rPr lang="he-IL" sz="1600" b="1" dirty="0">
                <a:solidFill>
                  <a:schemeClr val="tx1"/>
                </a:solidFill>
              </a:rPr>
              <a:t> </a:t>
            </a:r>
            <a:r>
              <a:rPr lang="he-IL" sz="1600" dirty="0">
                <a:solidFill>
                  <a:schemeClr val="tx1"/>
                </a:solidFill>
              </a:rPr>
              <a:t>ואיננו </a:t>
            </a:r>
            <a:r>
              <a:rPr lang="en-US" sz="1600" dirty="0">
                <a:solidFill>
                  <a:schemeClr val="tx1"/>
                </a:solidFill>
              </a:rPr>
              <a:t>Reference Type </a:t>
            </a:r>
            <a:r>
              <a:rPr lang="he-IL" sz="1600" dirty="0">
                <a:solidFill>
                  <a:schemeClr val="tx1"/>
                </a:solidFill>
              </a:rPr>
              <a:t> כלומר: כשמגדירים משתנה מטיפוס מבנה אזי, </a:t>
            </a:r>
            <a:r>
              <a:rPr lang="he-IL" sz="1600" b="1" dirty="0">
                <a:solidFill>
                  <a:schemeClr val="tx1"/>
                </a:solidFill>
              </a:rPr>
              <a:t>באופן אוטומטי מוקצה על המחסנית, האובייקט של המבנה עצמו </a:t>
            </a:r>
            <a:r>
              <a:rPr lang="he-IL" sz="1600" dirty="0">
                <a:solidFill>
                  <a:schemeClr val="tx1"/>
                </a:solidFill>
              </a:rPr>
              <a:t>ולא רק הפניה (מצביע) לאובייקט.</a:t>
            </a:r>
          </a:p>
          <a:p>
            <a:pPr lvl="1"/>
            <a:r>
              <a:rPr lang="he-IL" sz="1600" dirty="0">
                <a:solidFill>
                  <a:schemeClr val="tx1"/>
                </a:solidFill>
              </a:rPr>
              <a:t>שדות המבנה מוקצים על המחסנית אך </a:t>
            </a:r>
            <a:r>
              <a:rPr lang="he-IL" sz="1600" b="1" dirty="0">
                <a:solidFill>
                  <a:schemeClr val="tx1"/>
                </a:solidFill>
              </a:rPr>
              <a:t>לא מאותחלים</a:t>
            </a:r>
            <a:r>
              <a:rPr lang="he-IL" sz="1600" dirty="0">
                <a:solidFill>
                  <a:schemeClr val="tx1"/>
                </a:solidFill>
              </a:rPr>
              <a:t>. ראה פירוט בשקף הבא.</a:t>
            </a:r>
          </a:p>
          <a:p>
            <a:pPr lvl="1"/>
            <a:r>
              <a:rPr lang="he-IL" sz="1600" dirty="0">
                <a:solidFill>
                  <a:schemeClr val="tx1"/>
                </a:solidFill>
              </a:rPr>
              <a:t>לא ניתן לאתחל שדה כבר בזמן הגדרתו.</a:t>
            </a:r>
          </a:p>
          <a:p>
            <a:pPr lvl="1"/>
            <a:r>
              <a:rPr lang="he-IL" sz="1600" b="1" dirty="0">
                <a:solidFill>
                  <a:schemeClr val="tx1"/>
                </a:solidFill>
              </a:rPr>
              <a:t>השמה בין מבנים – העתקה ממשית של השדות (העתקה רדודה) ולא בין הפניות.</a:t>
            </a:r>
          </a:p>
          <a:p>
            <a:pPr lvl="1"/>
            <a:r>
              <a:rPr lang="he-IL" sz="1600" dirty="0">
                <a:solidFill>
                  <a:schemeClr val="tx1"/>
                </a:solidFill>
              </a:rPr>
              <a:t>מבנה יורש ממחלקת </a:t>
            </a:r>
            <a:r>
              <a:rPr lang="en-US" sz="1600" dirty="0" err="1">
                <a:solidFill>
                  <a:schemeClr val="tx1"/>
                </a:solidFill>
              </a:rPr>
              <a:t>ValueType</a:t>
            </a:r>
            <a:r>
              <a:rPr lang="he-IL" sz="1600" dirty="0">
                <a:solidFill>
                  <a:schemeClr val="tx1"/>
                </a:solidFill>
              </a:rPr>
              <a:t> שיורשת ממחלקת </a:t>
            </a:r>
            <a:r>
              <a:rPr lang="en-US" sz="1600" dirty="0">
                <a:solidFill>
                  <a:schemeClr val="tx1"/>
                </a:solidFill>
              </a:rPr>
              <a:t>object</a:t>
            </a:r>
          </a:p>
          <a:p>
            <a:pPr lvl="1"/>
            <a:r>
              <a:rPr lang="he-IL" sz="1600" dirty="0">
                <a:solidFill>
                  <a:schemeClr val="tx1"/>
                </a:solidFill>
              </a:rPr>
              <a:t>אין ירושה נוספת!!! כלומר, מבנה לא יכול לרשת ממחלקה שהגדרנו. אך מממש ממשקים (נלמד בהמשך).</a:t>
            </a:r>
          </a:p>
          <a:p>
            <a:pPr lvl="1"/>
            <a:r>
              <a:rPr lang="he-IL" sz="1600" dirty="0">
                <a:solidFill>
                  <a:schemeClr val="tx1"/>
                </a:solidFill>
              </a:rPr>
              <a:t>המחלקה </a:t>
            </a:r>
            <a:r>
              <a:rPr lang="en-US" sz="1600" dirty="0" err="1">
                <a:solidFill>
                  <a:schemeClr val="tx1"/>
                </a:solidFill>
              </a:rPr>
              <a:t>ValueType</a:t>
            </a:r>
            <a:r>
              <a:rPr lang="he-IL" sz="1600" dirty="0">
                <a:solidFill>
                  <a:schemeClr val="tx1"/>
                </a:solidFill>
              </a:rPr>
              <a:t> דורסת</a:t>
            </a:r>
            <a:r>
              <a:rPr lang="en-US" sz="1600" dirty="0">
                <a:solidFill>
                  <a:schemeClr val="tx1"/>
                </a:solidFill>
              </a:rPr>
              <a:t>override </a:t>
            </a:r>
            <a:r>
              <a:rPr lang="he-IL" sz="1600" dirty="0">
                <a:solidFill>
                  <a:schemeClr val="tx1"/>
                </a:solidFill>
              </a:rPr>
              <a:t> את ה</a:t>
            </a:r>
            <a:r>
              <a:rPr lang="he-IL" sz="1600" dirty="0"/>
              <a:t>מתודות</a:t>
            </a:r>
            <a:r>
              <a:rPr lang="he-IL" sz="1600" dirty="0">
                <a:solidFill>
                  <a:schemeClr val="tx1"/>
                </a:solidFill>
              </a:rPr>
              <a:t> </a:t>
            </a:r>
            <a:r>
              <a:rPr lang="en-US" sz="1600" dirty="0">
                <a:solidFill>
                  <a:schemeClr val="tx1"/>
                </a:solidFill>
              </a:rPr>
              <a:t>equals</a:t>
            </a:r>
            <a:r>
              <a:rPr lang="he-IL" sz="1600" dirty="0">
                <a:solidFill>
                  <a:schemeClr val="tx1"/>
                </a:solidFill>
              </a:rPr>
              <a:t> של </a:t>
            </a:r>
            <a:r>
              <a:rPr lang="en-US" sz="1600" dirty="0">
                <a:solidFill>
                  <a:schemeClr val="tx1"/>
                </a:solidFill>
              </a:rPr>
              <a:t>object</a:t>
            </a:r>
            <a:r>
              <a:rPr lang="he-IL" sz="1600" dirty="0">
                <a:solidFill>
                  <a:schemeClr val="tx1"/>
                </a:solidFill>
              </a:rPr>
              <a:t>, לצורך השוואת תוכן המבנה ולא השוואת ערך ההפניה.</a:t>
            </a:r>
          </a:p>
          <a:p>
            <a:pPr lvl="1"/>
            <a:r>
              <a:rPr lang="he-IL" sz="1600" kern="0" dirty="0">
                <a:solidFill>
                  <a:schemeClr val="tx1"/>
                </a:solidFill>
                <a:latin typeface="Arial" pitchFamily="34" charset="0"/>
              </a:rPr>
              <a:t>כמובן שאי אפשר להגדיר הורס של מבנה – כיוון שהוא מוקצה ומשתחרר באופן אוטומטי על המחסנית.</a:t>
            </a:r>
            <a:endParaRPr lang="he-IL" sz="1600" dirty="0">
              <a:solidFill>
                <a:schemeClr val="tx1"/>
              </a:solidFill>
            </a:endParaRPr>
          </a:p>
          <a:p>
            <a:pPr lvl="1"/>
            <a:endParaRPr lang="he-IL" sz="1600" dirty="0">
              <a:solidFill>
                <a:schemeClr val="tx1"/>
              </a:solidFill>
            </a:endParaRPr>
          </a:p>
          <a:p>
            <a:endParaRPr lang="en-US" sz="1600" dirty="0"/>
          </a:p>
        </p:txBody>
      </p:sp>
      <p:sp>
        <p:nvSpPr>
          <p:cNvPr id="4" name="Slide Number Placeholder 3">
            <a:extLst>
              <a:ext uri="{FF2B5EF4-FFF2-40B4-BE49-F238E27FC236}">
                <a16:creationId xmlns:a16="http://schemas.microsoft.com/office/drawing/2014/main" id="{C1246437-8C4D-44ED-97C2-2D2B6EE140B9}"/>
              </a:ext>
            </a:extLst>
          </p:cNvPr>
          <p:cNvSpPr>
            <a:spLocks noGrp="1"/>
          </p:cNvSpPr>
          <p:nvPr>
            <p:ph type="sldNum" sz="quarter" idx="12"/>
          </p:nvPr>
        </p:nvSpPr>
        <p:spPr/>
        <p:txBody>
          <a:bodyPr/>
          <a:lstStyle/>
          <a:p>
            <a:fld id="{5EC9654E-5318-4238-B03D-55CEA01D4D35}" type="slidenum">
              <a:rPr lang="he-IL" smtClean="0"/>
              <a:t>27</a:t>
            </a:fld>
            <a:endParaRPr lang="he-IL"/>
          </a:p>
        </p:txBody>
      </p:sp>
    </p:spTree>
    <p:extLst>
      <p:ext uri="{BB962C8B-B14F-4D97-AF65-F5344CB8AC3E}">
        <p14:creationId xmlns:p14="http://schemas.microsoft.com/office/powerpoint/2010/main" val="3346324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4835" y="73152"/>
            <a:ext cx="7239000" cy="770344"/>
          </a:xfrm>
        </p:spPr>
        <p:txBody>
          <a:bodyPr/>
          <a:lstStyle/>
          <a:p>
            <a:pPr algn="ctr"/>
            <a:r>
              <a:rPr lang="he-IL" dirty="0"/>
              <a:t>בנאי של </a:t>
            </a:r>
            <a:r>
              <a:rPr lang="en-US" dirty="0"/>
              <a:t>struct</a:t>
            </a:r>
            <a:endParaRPr lang="he-IL" dirty="0"/>
          </a:p>
        </p:txBody>
      </p:sp>
      <p:sp>
        <p:nvSpPr>
          <p:cNvPr id="3" name="מציין מיקום תוכן 2"/>
          <p:cNvSpPr>
            <a:spLocks noGrp="1"/>
          </p:cNvSpPr>
          <p:nvPr>
            <p:ph idx="1"/>
          </p:nvPr>
        </p:nvSpPr>
        <p:spPr>
          <a:xfrm>
            <a:off x="271448" y="945873"/>
            <a:ext cx="7605773" cy="5219431"/>
          </a:xfrm>
        </p:spPr>
        <p:txBody>
          <a:bodyPr>
            <a:noAutofit/>
          </a:bodyPr>
          <a:lstStyle/>
          <a:p>
            <a:r>
              <a:rPr lang="he-IL" sz="1800" b="1" dirty="0"/>
              <a:t>הבנאי הריק </a:t>
            </a:r>
            <a:r>
              <a:rPr lang="he-IL" sz="1800" dirty="0"/>
              <a:t>(בנאי ללא פרמטרים) של מבנה:</a:t>
            </a:r>
          </a:p>
          <a:p>
            <a:pPr lvl="1"/>
            <a:r>
              <a:rPr lang="he-IL" sz="1800" dirty="0">
                <a:solidFill>
                  <a:schemeClr val="tx1"/>
                </a:solidFill>
              </a:rPr>
              <a:t>בנאי ברירת המחדל הוא הבנאי הריק.</a:t>
            </a:r>
          </a:p>
          <a:p>
            <a:pPr lvl="1"/>
            <a:r>
              <a:rPr lang="he-IL" sz="1800" b="1" dirty="0">
                <a:solidFill>
                  <a:schemeClr val="tx1"/>
                </a:solidFill>
              </a:rPr>
              <a:t>אין אפשרות להגדירו מחדש</a:t>
            </a:r>
            <a:r>
              <a:rPr lang="he-IL" sz="1800" dirty="0">
                <a:solidFill>
                  <a:schemeClr val="tx1"/>
                </a:solidFill>
              </a:rPr>
              <a:t>. </a:t>
            </a:r>
            <a:r>
              <a:rPr lang="he-IL" sz="1800" dirty="0">
                <a:solidFill>
                  <a:srgbClr val="FF0000"/>
                </a:solidFill>
              </a:rPr>
              <a:t>כלומר אין אפשרות לדרוס את הבנאי הריק, ובנוסף, הוא קיים תמיד גם אם הגדרנו בנאי עם פרמטרים.</a:t>
            </a:r>
          </a:p>
          <a:p>
            <a:pPr lvl="1"/>
            <a:r>
              <a:rPr lang="he-IL" sz="1800" dirty="0">
                <a:solidFill>
                  <a:schemeClr val="tx1"/>
                </a:solidFill>
              </a:rPr>
              <a:t>כשמגדירים משתנה מטיפוס מבנה:</a:t>
            </a:r>
          </a:p>
          <a:p>
            <a:pPr lvl="2"/>
            <a:r>
              <a:rPr lang="he-IL" sz="1800" dirty="0"/>
              <a:t>הבנאי הריק נקרא </a:t>
            </a:r>
            <a:r>
              <a:rPr lang="he-IL" sz="1800" b="1" dirty="0"/>
              <a:t>רק כאשר קוראים לו במפורש בעזרת </a:t>
            </a:r>
            <a:r>
              <a:rPr lang="en-US" sz="1800" b="1" dirty="0"/>
              <a:t>new()</a:t>
            </a:r>
            <a:r>
              <a:rPr lang="he-IL" sz="1800" b="1" dirty="0"/>
              <a:t> </a:t>
            </a:r>
            <a:r>
              <a:rPr lang="he-IL" sz="1800" dirty="0"/>
              <a:t>ורק אז הוא מאתחל את השדות בערכי ברירת מחדל.</a:t>
            </a:r>
          </a:p>
          <a:p>
            <a:pPr lvl="2"/>
            <a:r>
              <a:rPr lang="he-IL" sz="1800" b="1" dirty="0"/>
              <a:t>אם לא קראנו ל </a:t>
            </a:r>
            <a:r>
              <a:rPr lang="en-US" sz="1800" b="1" dirty="0"/>
              <a:t>new()</a:t>
            </a:r>
            <a:r>
              <a:rPr lang="he-IL" sz="1800" b="1" dirty="0"/>
              <a:t> , </a:t>
            </a:r>
            <a:r>
              <a:rPr lang="he-IL" sz="1800" dirty="0"/>
              <a:t>אזי השדות נוצרים אוטומטית בזיכרון המחסנית אך לא מאותחלים. במקרה כזה, הקומפיילר לא ייתן לנו להשתמש בשדות האובייקט או לקרוא למתודות שלו אלא רק לאחר שנאתחל את השדות עצמאית, שדה שדה.</a:t>
            </a:r>
            <a:endParaRPr lang="en-US" sz="1800" dirty="0">
              <a:solidFill>
                <a:schemeClr val="tx1"/>
              </a:solidFill>
            </a:endParaRPr>
          </a:p>
          <a:p>
            <a:r>
              <a:rPr lang="he-IL" sz="1800" b="1" dirty="0"/>
              <a:t>בנאי עם פרמטרים </a:t>
            </a:r>
            <a:r>
              <a:rPr lang="he-IL" sz="1800" dirty="0"/>
              <a:t>של מבנה:</a:t>
            </a:r>
          </a:p>
          <a:p>
            <a:pPr lvl="1"/>
            <a:r>
              <a:rPr lang="he-IL" sz="1800" dirty="0">
                <a:solidFill>
                  <a:schemeClr val="tx1"/>
                </a:solidFill>
              </a:rPr>
              <a:t>ניתן להגדיר </a:t>
            </a:r>
            <a:r>
              <a:rPr lang="he-IL" sz="1800" b="1" dirty="0">
                <a:solidFill>
                  <a:schemeClr val="tx1"/>
                </a:solidFill>
              </a:rPr>
              <a:t>בנאי עם פרמטרים</a:t>
            </a:r>
            <a:r>
              <a:rPr lang="he-IL" sz="1800" dirty="0">
                <a:solidFill>
                  <a:schemeClr val="tx1"/>
                </a:solidFill>
              </a:rPr>
              <a:t>, ועליו לתת ערך </a:t>
            </a:r>
            <a:r>
              <a:rPr lang="he-IL" sz="1800" b="1" dirty="0">
                <a:solidFill>
                  <a:schemeClr val="tx1"/>
                </a:solidFill>
              </a:rPr>
              <a:t>לכל</a:t>
            </a:r>
            <a:r>
              <a:rPr lang="he-IL" sz="1800" dirty="0">
                <a:solidFill>
                  <a:schemeClr val="tx1"/>
                </a:solidFill>
              </a:rPr>
              <a:t> השדות.</a:t>
            </a:r>
          </a:p>
          <a:p>
            <a:pPr lvl="1"/>
            <a:r>
              <a:rPr lang="he-IL" sz="1800" dirty="0">
                <a:solidFill>
                  <a:srgbClr val="FF0000"/>
                </a:solidFill>
              </a:rPr>
              <a:t>בנאי עם פרמטרים של מבנה לא דורס את בנאי ברירת המחדל הריק. בשונה ממחלקה. </a:t>
            </a:r>
          </a:p>
          <a:p>
            <a:pPr lvl="1"/>
            <a:r>
              <a:rPr lang="he-IL" sz="1800" dirty="0">
                <a:solidFill>
                  <a:schemeClr val="tx1"/>
                </a:solidFill>
              </a:rPr>
              <a:t>קריאה ל</a:t>
            </a:r>
            <a:r>
              <a:rPr lang="he-IL" sz="1800" b="1" dirty="0">
                <a:solidFill>
                  <a:schemeClr val="tx1"/>
                </a:solidFill>
              </a:rPr>
              <a:t>בנאי עם פרמטרים נעשית</a:t>
            </a:r>
            <a:r>
              <a:rPr lang="he-IL" sz="1800" dirty="0">
                <a:solidFill>
                  <a:schemeClr val="tx1"/>
                </a:solidFill>
              </a:rPr>
              <a:t> בעזרת</a:t>
            </a:r>
            <a:r>
              <a:rPr lang="en-US" sz="1800" dirty="0">
                <a:solidFill>
                  <a:schemeClr val="tx1"/>
                </a:solidFill>
              </a:rPr>
              <a:t>:</a:t>
            </a:r>
            <a:r>
              <a:rPr lang="he-IL" sz="1800" dirty="0">
                <a:solidFill>
                  <a:schemeClr val="tx1"/>
                </a:solidFill>
              </a:rPr>
              <a:t> </a:t>
            </a:r>
            <a:r>
              <a:rPr lang="en-US" sz="1800" dirty="0">
                <a:solidFill>
                  <a:schemeClr val="tx1"/>
                </a:solidFill>
              </a:rPr>
              <a:t>new(par1, par2, …)</a:t>
            </a:r>
            <a:endParaRPr lang="he-IL" sz="1800" b="1" dirty="0">
              <a:solidFill>
                <a:schemeClr val="tx1"/>
              </a:solidFill>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28</a:t>
            </a:fld>
            <a:endParaRPr lang="he-IL"/>
          </a:p>
        </p:txBody>
      </p:sp>
    </p:spTree>
    <p:extLst>
      <p:ext uri="{BB962C8B-B14F-4D97-AF65-F5344CB8AC3E}">
        <p14:creationId xmlns:p14="http://schemas.microsoft.com/office/powerpoint/2010/main" val="1918144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64088" y="179040"/>
            <a:ext cx="2545771" cy="1377752"/>
          </a:xfrm>
        </p:spPr>
        <p:txBody>
          <a:bodyPr>
            <a:normAutofit/>
          </a:bodyPr>
          <a:lstStyle/>
          <a:p>
            <a:pPr algn="ctr"/>
            <a:r>
              <a:rPr lang="he-IL" dirty="0"/>
              <a:t>בנאי של </a:t>
            </a:r>
            <a:r>
              <a:rPr lang="en-US" dirty="0"/>
              <a:t>struct</a:t>
            </a:r>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29</a:t>
            </a:fld>
            <a:endParaRPr lang="he-IL"/>
          </a:p>
        </p:txBody>
      </p:sp>
      <p:sp>
        <p:nvSpPr>
          <p:cNvPr id="7" name="Rectangle 6">
            <a:extLst>
              <a:ext uri="{FF2B5EF4-FFF2-40B4-BE49-F238E27FC236}">
                <a16:creationId xmlns:a16="http://schemas.microsoft.com/office/drawing/2014/main" id="{211646E6-7964-49CB-B7E5-41823C119971}"/>
              </a:ext>
            </a:extLst>
          </p:cNvPr>
          <p:cNvSpPr/>
          <p:nvPr/>
        </p:nvSpPr>
        <p:spPr>
          <a:xfrm>
            <a:off x="251520" y="219195"/>
            <a:ext cx="5477615" cy="6638805"/>
          </a:xfrm>
          <a:prstGeom prst="rect">
            <a:avLst/>
          </a:prstGeom>
        </p:spPr>
        <p:txBody>
          <a:bodyPr wrap="square">
            <a:spAutoFit/>
          </a:bodyPr>
          <a:lstStyle/>
          <a:p>
            <a:pPr algn="l" rtl="0">
              <a:lnSpc>
                <a:spcPct val="107000"/>
              </a:lnSpc>
            </a:pPr>
            <a:r>
              <a:rPr lang="en-US" b="1"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_x,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_y)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 = _x;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y = _y;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sp1;</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sp1.x = 1;</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sp1.y = 98;</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sp2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sp3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 { x = 2, y = 3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sp4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(6, 7);</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11" name="Callout: Bent Line 10">
            <a:extLst>
              <a:ext uri="{FF2B5EF4-FFF2-40B4-BE49-F238E27FC236}">
                <a16:creationId xmlns:a16="http://schemas.microsoft.com/office/drawing/2014/main" id="{888E1C8F-9B2A-4AA9-B681-FA2E5F87E1D8}"/>
              </a:ext>
            </a:extLst>
          </p:cNvPr>
          <p:cNvSpPr/>
          <p:nvPr/>
        </p:nvSpPr>
        <p:spPr>
          <a:xfrm>
            <a:off x="5364088" y="1601989"/>
            <a:ext cx="3528392" cy="1224137"/>
          </a:xfrm>
          <a:prstGeom prst="borderCallout2">
            <a:avLst>
              <a:gd name="adj1" fmla="val 41795"/>
              <a:gd name="adj2" fmla="val -10814"/>
              <a:gd name="adj3" fmla="val 195163"/>
              <a:gd name="adj4" fmla="val -43685"/>
              <a:gd name="adj5" fmla="val 222162"/>
              <a:gd name="adj6" fmla="val -84162"/>
            </a:avLst>
          </a:prstGeom>
        </p:spPr>
        <p:style>
          <a:lnRef idx="1">
            <a:schemeClr val="accent5"/>
          </a:lnRef>
          <a:fillRef idx="2">
            <a:schemeClr val="accent5"/>
          </a:fillRef>
          <a:effectRef idx="1">
            <a:schemeClr val="accent5"/>
          </a:effectRef>
          <a:fontRef idx="minor">
            <a:schemeClr val="dk1"/>
          </a:fontRef>
        </p:style>
        <p:txBody>
          <a:bodyPr rtlCol="0" anchor="ctr"/>
          <a:lstStyle/>
          <a:p>
            <a:r>
              <a:rPr lang="he-IL" sz="1400" dirty="0"/>
              <a:t>בהגדרת </a:t>
            </a:r>
            <a:r>
              <a:rPr lang="en-US" sz="1400" dirty="0"/>
              <a:t>sp1</a:t>
            </a:r>
            <a:r>
              <a:rPr lang="he-IL" sz="1400" dirty="0"/>
              <a:t> הוקצו 2 שדות על המחסנית. לא נקרא הבנאי הריק ולכן השדות לא אותחלו.</a:t>
            </a:r>
          </a:p>
          <a:p>
            <a:r>
              <a:rPr lang="he-IL" sz="1400" dirty="0"/>
              <a:t>אם נרצה בהמשך להשתמש ב</a:t>
            </a:r>
            <a:r>
              <a:rPr lang="en-US" sz="1400" dirty="0"/>
              <a:t> sp1 </a:t>
            </a:r>
            <a:r>
              <a:rPr lang="he-IL" sz="1400" dirty="0"/>
              <a:t>אזי השמת הערכים לשדות תהיה </a:t>
            </a:r>
            <a:r>
              <a:rPr lang="he-IL" sz="1400" dirty="0">
                <a:solidFill>
                  <a:srgbClr val="FF0000"/>
                </a:solidFill>
              </a:rPr>
              <a:t>הכרחית מבחינת הקומפיילר. </a:t>
            </a:r>
          </a:p>
        </p:txBody>
      </p:sp>
      <p:sp>
        <p:nvSpPr>
          <p:cNvPr id="12" name="Callout: Bent Line 11">
            <a:extLst>
              <a:ext uri="{FF2B5EF4-FFF2-40B4-BE49-F238E27FC236}">
                <a16:creationId xmlns:a16="http://schemas.microsoft.com/office/drawing/2014/main" id="{196C0C92-3DCA-4D06-AE1C-84B845B7C42B}"/>
              </a:ext>
            </a:extLst>
          </p:cNvPr>
          <p:cNvSpPr/>
          <p:nvPr/>
        </p:nvSpPr>
        <p:spPr>
          <a:xfrm>
            <a:off x="5364088" y="2924945"/>
            <a:ext cx="3528392" cy="1660278"/>
          </a:xfrm>
          <a:prstGeom prst="borderCallout2">
            <a:avLst>
              <a:gd name="adj1" fmla="val 18750"/>
              <a:gd name="adj2" fmla="val -8333"/>
              <a:gd name="adj3" fmla="val 18750"/>
              <a:gd name="adj4" fmla="val -16667"/>
              <a:gd name="adj5" fmla="val 123458"/>
              <a:gd name="adj6" fmla="val -48046"/>
            </a:avLst>
          </a:prstGeom>
        </p:spPr>
        <p:style>
          <a:lnRef idx="1">
            <a:schemeClr val="accent5"/>
          </a:lnRef>
          <a:fillRef idx="2">
            <a:schemeClr val="accent5"/>
          </a:fillRef>
          <a:effectRef idx="1">
            <a:schemeClr val="accent5"/>
          </a:effectRef>
          <a:fontRef idx="minor">
            <a:schemeClr val="dk1"/>
          </a:fontRef>
        </p:style>
        <p:txBody>
          <a:bodyPr rtlCol="0" anchor="ctr"/>
          <a:lstStyle/>
          <a:p>
            <a:r>
              <a:rPr lang="he-IL" sz="1400" dirty="0">
                <a:solidFill>
                  <a:srgbClr val="FF0000"/>
                </a:solidFill>
              </a:rPr>
              <a:t>בנאי עם פרמטרים של מבנה לא דורס את בנאי ברירת המחדל הריק. בשונה ממחלקה. </a:t>
            </a:r>
          </a:p>
          <a:p>
            <a:r>
              <a:rPr lang="he-IL" sz="1400" dirty="0"/>
              <a:t>בהגדרת </a:t>
            </a:r>
            <a:r>
              <a:rPr lang="en-US" sz="1400" dirty="0"/>
              <a:t>sp2</a:t>
            </a:r>
            <a:r>
              <a:rPr lang="he-IL" sz="1400" dirty="0"/>
              <a:t> הוקצו 2 שדות על המחסנית. נקרא הבנאי הריק ולכן השדות אותחלו בערכי ברירת מחדל.</a:t>
            </a:r>
          </a:p>
          <a:p>
            <a:r>
              <a:rPr lang="he-IL" sz="1400" dirty="0"/>
              <a:t>כנ"ל בהגדרת </a:t>
            </a:r>
            <a:r>
              <a:rPr lang="en-US" sz="1400" dirty="0"/>
              <a:t>sp3</a:t>
            </a:r>
            <a:r>
              <a:rPr lang="he-IL" sz="1400" dirty="0"/>
              <a:t> , רק ששם היה לאחר מכן אתחול מהיר נוסף.</a:t>
            </a:r>
          </a:p>
        </p:txBody>
      </p:sp>
      <p:sp>
        <p:nvSpPr>
          <p:cNvPr id="13" name="Callout: Bent Line 12">
            <a:extLst>
              <a:ext uri="{FF2B5EF4-FFF2-40B4-BE49-F238E27FC236}">
                <a16:creationId xmlns:a16="http://schemas.microsoft.com/office/drawing/2014/main" id="{FC0E9BA5-9CC7-4AC7-9DFE-FAAF7907C980}"/>
              </a:ext>
            </a:extLst>
          </p:cNvPr>
          <p:cNvSpPr/>
          <p:nvPr/>
        </p:nvSpPr>
        <p:spPr>
          <a:xfrm>
            <a:off x="5364088" y="4797152"/>
            <a:ext cx="3528392" cy="1224137"/>
          </a:xfrm>
          <a:prstGeom prst="borderCallout2">
            <a:avLst>
              <a:gd name="adj1" fmla="val 75171"/>
              <a:gd name="adj2" fmla="val -3370"/>
              <a:gd name="adj3" fmla="val 118876"/>
              <a:gd name="adj4" fmla="val -19424"/>
              <a:gd name="adj5" fmla="val 93047"/>
              <a:gd name="adj6" fmla="val -33059"/>
            </a:avLst>
          </a:prstGeom>
        </p:spPr>
        <p:style>
          <a:lnRef idx="1">
            <a:schemeClr val="accent5"/>
          </a:lnRef>
          <a:fillRef idx="2">
            <a:schemeClr val="accent5"/>
          </a:fillRef>
          <a:effectRef idx="1">
            <a:schemeClr val="accent5"/>
          </a:effectRef>
          <a:fontRef idx="minor">
            <a:schemeClr val="dk1"/>
          </a:fontRef>
        </p:style>
        <p:txBody>
          <a:bodyPr rtlCol="0" anchor="ctr"/>
          <a:lstStyle/>
          <a:p>
            <a:r>
              <a:rPr lang="he-IL" sz="1400" dirty="0"/>
              <a:t>בהגדרת </a:t>
            </a:r>
            <a:r>
              <a:rPr lang="en-US" sz="1400" dirty="0"/>
              <a:t>sp4</a:t>
            </a:r>
            <a:r>
              <a:rPr lang="he-IL" sz="1400" dirty="0"/>
              <a:t> הוקצו 2 שדות על המחסנית. נקרא הבנאי עם הפרמטרים שאתחל את השדות בהתאמה.</a:t>
            </a:r>
          </a:p>
        </p:txBody>
      </p:sp>
    </p:spTree>
    <p:extLst>
      <p:ext uri="{BB962C8B-B14F-4D97-AF65-F5344CB8AC3E}">
        <p14:creationId xmlns:p14="http://schemas.microsoft.com/office/powerpoint/2010/main" val="180964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402264"/>
            <a:ext cx="7239000" cy="770344"/>
          </a:xfrm>
        </p:spPr>
        <p:txBody>
          <a:bodyPr/>
          <a:lstStyle/>
          <a:p>
            <a:pPr algn="ctr"/>
            <a:r>
              <a:rPr lang="he-IL" dirty="0"/>
              <a:t>סוגי טיפוסים ב #</a:t>
            </a:r>
            <a:r>
              <a:rPr lang="en-US" dirty="0"/>
              <a:t>C</a:t>
            </a:r>
            <a:endParaRPr lang="he-IL" dirty="0"/>
          </a:p>
        </p:txBody>
      </p:sp>
      <p:sp>
        <p:nvSpPr>
          <p:cNvPr id="3" name="מציין מיקום תוכן 2"/>
          <p:cNvSpPr>
            <a:spLocks noGrp="1"/>
          </p:cNvSpPr>
          <p:nvPr>
            <p:ph idx="1"/>
          </p:nvPr>
        </p:nvSpPr>
        <p:spPr>
          <a:xfrm>
            <a:off x="611560" y="1340768"/>
            <a:ext cx="7084640" cy="4339864"/>
          </a:xfrm>
        </p:spPr>
        <p:txBody>
          <a:bodyPr>
            <a:normAutofit/>
          </a:bodyPr>
          <a:lstStyle/>
          <a:p>
            <a:r>
              <a:rPr lang="he-IL" dirty="0"/>
              <a:t>סוג הפניה – </a:t>
            </a:r>
            <a:r>
              <a:rPr lang="en-US" dirty="0"/>
              <a:t>Reference Types</a:t>
            </a:r>
          </a:p>
          <a:p>
            <a:r>
              <a:rPr lang="he-IL" dirty="0"/>
              <a:t>סוג ערך – </a:t>
            </a:r>
            <a:r>
              <a:rPr lang="en-US" dirty="0"/>
              <a:t>Value Types</a:t>
            </a:r>
          </a:p>
          <a:p>
            <a:r>
              <a:rPr lang="he-IL" dirty="0"/>
              <a:t>ממשק - </a:t>
            </a:r>
            <a:r>
              <a:rPr lang="en-US" dirty="0"/>
              <a:t>Interface</a:t>
            </a:r>
          </a:p>
          <a:p>
            <a:r>
              <a:rPr lang="he-IL" dirty="0"/>
              <a:t>סוג מצביע – </a:t>
            </a:r>
            <a:r>
              <a:rPr lang="en-US" dirty="0"/>
              <a:t>Pointer Types</a:t>
            </a:r>
            <a:r>
              <a:rPr lang="he-IL" dirty="0"/>
              <a:t> </a:t>
            </a:r>
            <a:r>
              <a:rPr lang="he-IL" sz="2000" dirty="0"/>
              <a:t>(</a:t>
            </a:r>
            <a:r>
              <a:rPr lang="he-IL" sz="2000" dirty="0">
                <a:latin typeface="+mj-lt"/>
                <a:cs typeface="+mn-cs"/>
              </a:rPr>
              <a:t>מצביעים ב-</a:t>
            </a:r>
            <a:r>
              <a:rPr lang="en-US" sz="2000" dirty="0">
                <a:latin typeface="+mj-lt"/>
                <a:cs typeface="+mn-cs"/>
              </a:rPr>
              <a:t>C#</a:t>
            </a:r>
            <a:r>
              <a:rPr lang="he-IL" sz="2000" dirty="0">
                <a:latin typeface="+mj-lt"/>
                <a:cs typeface="+mn-cs"/>
              </a:rPr>
              <a:t> הם חלק מהתחום ה"לא בטוח" (</a:t>
            </a:r>
            <a:r>
              <a:rPr lang="en-US" sz="2000" dirty="0">
                <a:latin typeface="+mj-lt"/>
                <a:cs typeface="+mn-cs"/>
              </a:rPr>
              <a:t>unsafe</a:t>
            </a:r>
            <a:r>
              <a:rPr lang="he-IL" sz="2000" dirty="0">
                <a:latin typeface="+mj-lt"/>
                <a:cs typeface="+mn-cs"/>
              </a:rPr>
              <a:t>) ו</a:t>
            </a:r>
            <a:r>
              <a:rPr lang="he-IL" sz="2000" b="1" dirty="0">
                <a:latin typeface="+mj-lt"/>
                <a:cs typeface="+mn-cs"/>
              </a:rPr>
              <a:t>לא בקורס שלנו)</a:t>
            </a:r>
            <a:endParaRPr lang="he-IL" sz="2000" dirty="0"/>
          </a:p>
          <a:p>
            <a:r>
              <a:rPr lang="he-IL" dirty="0"/>
              <a:t>טיפוס מניה - </a:t>
            </a:r>
            <a:r>
              <a:rPr lang="en-US" dirty="0" err="1"/>
              <a:t>Enum</a:t>
            </a:r>
            <a:endParaRPr lang="en-US" dirty="0"/>
          </a:p>
          <a:p>
            <a:r>
              <a:rPr lang="he-IL" dirty="0"/>
              <a:t>נציג - </a:t>
            </a:r>
            <a:r>
              <a:rPr lang="en-US" dirty="0"/>
              <a:t>Delegate</a:t>
            </a:r>
            <a:r>
              <a:rPr lang="he-IL" dirty="0"/>
              <a:t>, "מיופה כח", מצביע ל</a:t>
            </a:r>
            <a:r>
              <a:rPr lang="he-IL" sz="2800" dirty="0"/>
              <a:t>מתודה</a:t>
            </a:r>
            <a:endParaRPr lang="he-IL" sz="2700" kern="0" dirty="0">
              <a:latin typeface="Arial" pitchFamily="34" charset="0"/>
            </a:endParaRPr>
          </a:p>
          <a:p>
            <a:pPr marL="292608" lvl="1" indent="0">
              <a:buClr>
                <a:schemeClr val="tx1"/>
              </a:buClr>
              <a:buNone/>
            </a:pPr>
            <a:endParaRPr lang="he-IL" sz="2700" kern="0" dirty="0">
              <a:latin typeface="Arial" pitchFamily="34" charset="0"/>
            </a:endParaRPr>
          </a:p>
          <a:p>
            <a:pPr marL="292608" lvl="1" indent="0">
              <a:buClr>
                <a:schemeClr val="tx1"/>
              </a:buClr>
              <a:buNone/>
            </a:pPr>
            <a:r>
              <a:rPr lang="he-IL" sz="2700" kern="0" dirty="0">
                <a:latin typeface="Arial" pitchFamily="34" charset="0"/>
              </a:rPr>
              <a:t>נרחיב עליהם בהמשך...</a:t>
            </a:r>
          </a:p>
          <a:p>
            <a:pPr marL="0" indent="0">
              <a:buNone/>
            </a:pPr>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3</a:t>
            </a:fld>
            <a:endParaRPr lang="he-IL"/>
          </a:p>
        </p:txBody>
      </p:sp>
    </p:spTree>
    <p:extLst>
      <p:ext uri="{BB962C8B-B14F-4D97-AF65-F5344CB8AC3E}">
        <p14:creationId xmlns:p14="http://schemas.microsoft.com/office/powerpoint/2010/main" val="4169646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99F7-976F-4772-AFBE-ACB8C236A781}"/>
              </a:ext>
            </a:extLst>
          </p:cNvPr>
          <p:cNvSpPr>
            <a:spLocks noGrp="1"/>
          </p:cNvSpPr>
          <p:nvPr>
            <p:ph type="title"/>
          </p:nvPr>
        </p:nvSpPr>
        <p:spPr>
          <a:xfrm>
            <a:off x="422981" y="260648"/>
            <a:ext cx="7239000" cy="770344"/>
          </a:xfrm>
        </p:spPr>
        <p:txBody>
          <a:bodyPr/>
          <a:lstStyle/>
          <a:p>
            <a:pPr algn="ctr"/>
            <a:r>
              <a:rPr lang="en-US" dirty="0"/>
              <a:t>Vs. CLASS</a:t>
            </a:r>
            <a:r>
              <a:rPr lang="he-IL" dirty="0"/>
              <a:t> </a:t>
            </a:r>
            <a:r>
              <a:rPr lang="en-US" dirty="0"/>
              <a:t> struct</a:t>
            </a:r>
          </a:p>
        </p:txBody>
      </p:sp>
      <p:sp>
        <p:nvSpPr>
          <p:cNvPr id="3" name="Content Placeholder 2">
            <a:extLst>
              <a:ext uri="{FF2B5EF4-FFF2-40B4-BE49-F238E27FC236}">
                <a16:creationId xmlns:a16="http://schemas.microsoft.com/office/drawing/2014/main" id="{4BA6F609-AAE5-4985-8A0D-6B6C72F369B6}"/>
              </a:ext>
            </a:extLst>
          </p:cNvPr>
          <p:cNvSpPr>
            <a:spLocks noGrp="1"/>
          </p:cNvSpPr>
          <p:nvPr>
            <p:ph idx="1"/>
          </p:nvPr>
        </p:nvSpPr>
        <p:spPr>
          <a:xfrm>
            <a:off x="498276" y="1370460"/>
            <a:ext cx="8676456" cy="4846320"/>
          </a:xfrm>
        </p:spPr>
        <p:txBody>
          <a:bodyPr>
            <a:noAutofit/>
          </a:bodyPr>
          <a:lstStyle/>
          <a:p>
            <a:pPr marL="0" marR="0" indent="0" algn="l" rtl="0">
              <a:lnSpc>
                <a:spcPct val="107000"/>
              </a:lnSpc>
              <a:spcBef>
                <a:spcPts val="0"/>
              </a:spcBef>
              <a:spcAft>
                <a:spcPts val="0"/>
              </a:spcAft>
              <a:buNone/>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ST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2B91AF"/>
                </a:solidFill>
                <a:latin typeface="Consolas" panose="020B0609020204030204" pitchFamily="49" charset="0"/>
                <a:ea typeface="Calibri" panose="020F0502020204030204" pitchFamily="34" charset="0"/>
                <a:cs typeface="Consolas" panose="020B0609020204030204" pitchFamily="49" charset="0"/>
              </a:rPr>
              <a:t>CL</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y = 0;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F()</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ST a;   </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//a is an instance of ST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CL b;   </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//b is a reference to an CL</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a.x</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1; </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//OK, the memory exists</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b.y</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 = 2; //error, there is no instance yet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CL(); </a:t>
            </a:r>
            <a:r>
              <a:rPr lang="en-US" sz="1800" dirty="0">
                <a:solidFill>
                  <a:srgbClr val="008000"/>
                </a:solidFill>
                <a:latin typeface="Consolas" panose="020B0609020204030204" pitchFamily="49" charset="0"/>
                <a:ea typeface="Calibri" panose="020F0502020204030204" pitchFamily="34" charset="0"/>
                <a:cs typeface="Consolas" panose="020B0609020204030204" pitchFamily="49" charset="0"/>
              </a:rPr>
              <a:t>//allocates new memory, with default values</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ST(); </a:t>
            </a:r>
            <a:r>
              <a:rPr lang="en-US" sz="2000" dirty="0">
                <a:solidFill>
                  <a:srgbClr val="008000"/>
                </a:solidFill>
                <a:latin typeface="Consolas" panose="020B0609020204030204" pitchFamily="49" charset="0"/>
                <a:ea typeface="Calibri" panose="020F0502020204030204" pitchFamily="34" charset="0"/>
                <a:cs typeface="Consolas" panose="020B0609020204030204" pitchFamily="49" charset="0"/>
              </a:rPr>
              <a:t>//overwrites memory, x=0;</a:t>
            </a:r>
            <a:endParaRPr lang="en-US" sz="20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4978F05-2E09-45F0-8464-9295148B1789}"/>
              </a:ext>
            </a:extLst>
          </p:cNvPr>
          <p:cNvSpPr>
            <a:spLocks noGrp="1"/>
          </p:cNvSpPr>
          <p:nvPr>
            <p:ph type="sldNum" sz="quarter" idx="12"/>
          </p:nvPr>
        </p:nvSpPr>
        <p:spPr/>
        <p:txBody>
          <a:bodyPr/>
          <a:lstStyle/>
          <a:p>
            <a:fld id="{5EC9654E-5318-4238-B03D-55CEA01D4D35}" type="slidenum">
              <a:rPr lang="he-IL" smtClean="0"/>
              <a:t>30</a:t>
            </a:fld>
            <a:endParaRPr lang="he-IL"/>
          </a:p>
        </p:txBody>
      </p:sp>
    </p:spTree>
    <p:extLst>
      <p:ext uri="{BB962C8B-B14F-4D97-AF65-F5344CB8AC3E}">
        <p14:creationId xmlns:p14="http://schemas.microsoft.com/office/powerpoint/2010/main" val="643589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 y="4793"/>
            <a:ext cx="8145728" cy="723710"/>
          </a:xfrm>
        </p:spPr>
        <p:txBody>
          <a:bodyPr>
            <a:noAutofit/>
          </a:bodyPr>
          <a:lstStyle/>
          <a:p>
            <a:pPr algn="ctr"/>
            <a:r>
              <a:rPr lang="he-IL" sz="3200" dirty="0"/>
              <a:t>השמה בין </a:t>
            </a:r>
            <a:r>
              <a:rPr lang="en-US" sz="3200" dirty="0"/>
              <a:t>value </a:t>
            </a:r>
            <a:r>
              <a:rPr lang="en-US" sz="3200" dirty="0" err="1"/>
              <a:t>TypeS</a:t>
            </a:r>
            <a:endParaRPr lang="he-IL" sz="3200" dirty="0"/>
          </a:p>
        </p:txBody>
      </p:sp>
      <p:sp>
        <p:nvSpPr>
          <p:cNvPr id="4" name="Slide Number Placeholder 3"/>
          <p:cNvSpPr>
            <a:spLocks noGrp="1"/>
          </p:cNvSpPr>
          <p:nvPr>
            <p:ph type="sldNum" sz="quarter" idx="12"/>
          </p:nvPr>
        </p:nvSpPr>
        <p:spPr/>
        <p:txBody>
          <a:bodyPr/>
          <a:lstStyle/>
          <a:p>
            <a:fld id="{5EC9654E-5318-4238-B03D-55CEA01D4D35}" type="slidenum">
              <a:rPr lang="he-IL" smtClean="0"/>
              <a:t>31</a:t>
            </a:fld>
            <a:endParaRPr lang="he-IL"/>
          </a:p>
        </p:txBody>
      </p:sp>
      <p:sp>
        <p:nvSpPr>
          <p:cNvPr id="6" name="Rectangle 5"/>
          <p:cNvSpPr/>
          <p:nvPr/>
        </p:nvSpPr>
        <p:spPr>
          <a:xfrm>
            <a:off x="155217" y="776537"/>
            <a:ext cx="7848872" cy="6008311"/>
          </a:xfrm>
          <a:prstGeom prst="rect">
            <a:avLst/>
          </a:prstGeom>
        </p:spPr>
        <p:txBody>
          <a:bodyPr wrap="square">
            <a:spAutoFit/>
          </a:bodyPr>
          <a:lstStyle/>
          <a:p>
            <a:pPr algn="l" rtl="0">
              <a:lnSpc>
                <a:spcPct val="107000"/>
              </a:lnSpc>
            </a:pPr>
            <a:r>
              <a:rPr lang="en-US" sz="2400" b="1"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GetPointString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x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y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p1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 x = 2, y = 3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Point p2 = p1;</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p2.y = 6;</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"p1: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p1.GetPointString());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//p1: (2,3)</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"p2: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p2.GetPointString());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//p2: (2,6)</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grpSp>
        <p:nvGrpSpPr>
          <p:cNvPr id="16" name="Group 15"/>
          <p:cNvGrpSpPr/>
          <p:nvPr/>
        </p:nvGrpSpPr>
        <p:grpSpPr>
          <a:xfrm>
            <a:off x="5608185" y="1442969"/>
            <a:ext cx="3081550" cy="1671230"/>
            <a:chOff x="5214574" y="4337971"/>
            <a:chExt cx="3081550" cy="1671230"/>
          </a:xfrm>
          <a:solidFill>
            <a:schemeClr val="bg2"/>
          </a:solidFill>
        </p:grpSpPr>
        <p:sp>
          <p:nvSpPr>
            <p:cNvPr id="7" name="Rectangle 6"/>
            <p:cNvSpPr/>
            <p:nvPr/>
          </p:nvSpPr>
          <p:spPr>
            <a:xfrm>
              <a:off x="5245105" y="4341246"/>
              <a:ext cx="86409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P1</a:t>
              </a:r>
              <a:endParaRPr lang="he-IL" dirty="0">
                <a:solidFill>
                  <a:schemeClr val="tx1"/>
                </a:solidFill>
              </a:endParaRPr>
            </a:p>
          </p:txBody>
        </p:sp>
        <p:sp>
          <p:nvSpPr>
            <p:cNvPr id="8" name="Rectangle 7"/>
            <p:cNvSpPr/>
            <p:nvPr/>
          </p:nvSpPr>
          <p:spPr>
            <a:xfrm>
              <a:off x="5214574" y="5116729"/>
              <a:ext cx="864096" cy="43204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P2</a:t>
              </a:r>
              <a:endParaRPr lang="he-IL" dirty="0">
                <a:solidFill>
                  <a:schemeClr val="tx1"/>
                </a:solidFill>
              </a:endParaRPr>
            </a:p>
          </p:txBody>
        </p:sp>
        <p:sp>
          <p:nvSpPr>
            <p:cNvPr id="9" name="Rectangle 8"/>
            <p:cNvSpPr/>
            <p:nvPr/>
          </p:nvSpPr>
          <p:spPr>
            <a:xfrm>
              <a:off x="6660233" y="4337971"/>
              <a:ext cx="720080" cy="521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x=2</a:t>
              </a:r>
              <a:endParaRPr lang="he-IL" dirty="0">
                <a:solidFill>
                  <a:schemeClr val="tx1"/>
                </a:solidFill>
              </a:endParaRPr>
            </a:p>
          </p:txBody>
        </p:sp>
        <p:sp>
          <p:nvSpPr>
            <p:cNvPr id="10" name="Rectangle 9"/>
            <p:cNvSpPr/>
            <p:nvPr/>
          </p:nvSpPr>
          <p:spPr>
            <a:xfrm>
              <a:off x="7380312" y="4337972"/>
              <a:ext cx="720080" cy="521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y=3</a:t>
              </a:r>
              <a:endParaRPr lang="he-IL" dirty="0">
                <a:solidFill>
                  <a:schemeClr val="tx1"/>
                </a:solidFill>
              </a:endParaRPr>
            </a:p>
          </p:txBody>
        </p:sp>
        <p:cxnSp>
          <p:nvCxnSpPr>
            <p:cNvPr id="12" name="Straight Arrow Connector 11"/>
            <p:cNvCxnSpPr>
              <a:stCxn id="7" idx="3"/>
              <a:endCxn id="9" idx="1"/>
            </p:cNvCxnSpPr>
            <p:nvPr/>
          </p:nvCxnSpPr>
          <p:spPr>
            <a:xfrm>
              <a:off x="6109201" y="4557270"/>
              <a:ext cx="551032" cy="41489"/>
            </a:xfrm>
            <a:prstGeom prst="straightConnector1">
              <a:avLst/>
            </a:prstGeom>
            <a:grpFill/>
            <a:ln w="635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8" idx="3"/>
              <a:endCxn id="19" idx="1"/>
            </p:cNvCxnSpPr>
            <p:nvPr/>
          </p:nvCxnSpPr>
          <p:spPr>
            <a:xfrm>
              <a:off x="6078670" y="5332753"/>
              <a:ext cx="547130" cy="12294"/>
            </a:xfrm>
            <a:prstGeom prst="straightConnector1">
              <a:avLst/>
            </a:prstGeom>
            <a:grpFill/>
            <a:ln w="63500">
              <a:tailEnd type="arrow"/>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D131035-4DCB-4323-AC9F-C0365FBFC06C}"/>
                </a:ext>
              </a:extLst>
            </p:cNvPr>
            <p:cNvSpPr/>
            <p:nvPr/>
          </p:nvSpPr>
          <p:spPr>
            <a:xfrm>
              <a:off x="6625800" y="5084259"/>
              <a:ext cx="720080" cy="521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x=2</a:t>
              </a:r>
              <a:endParaRPr lang="he-IL" dirty="0">
                <a:solidFill>
                  <a:schemeClr val="tx1"/>
                </a:solidFill>
              </a:endParaRPr>
            </a:p>
          </p:txBody>
        </p:sp>
        <p:sp>
          <p:nvSpPr>
            <p:cNvPr id="20" name="Rectangle 19">
              <a:extLst>
                <a:ext uri="{FF2B5EF4-FFF2-40B4-BE49-F238E27FC236}">
                  <a16:creationId xmlns:a16="http://schemas.microsoft.com/office/drawing/2014/main" id="{28178EE1-DF34-4A2F-8CAC-4478C7F527D7}"/>
                </a:ext>
              </a:extLst>
            </p:cNvPr>
            <p:cNvSpPr/>
            <p:nvPr/>
          </p:nvSpPr>
          <p:spPr>
            <a:xfrm>
              <a:off x="7345879" y="5084260"/>
              <a:ext cx="720080" cy="521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rPr>
                <a:t>y=3</a:t>
              </a:r>
              <a:endParaRPr lang="he-IL" dirty="0">
                <a:solidFill>
                  <a:schemeClr val="tx1"/>
                </a:solidFill>
              </a:endParaRPr>
            </a:p>
          </p:txBody>
        </p:sp>
        <p:sp>
          <p:nvSpPr>
            <p:cNvPr id="21" name="Rectangle 20">
              <a:extLst>
                <a:ext uri="{FF2B5EF4-FFF2-40B4-BE49-F238E27FC236}">
                  <a16:creationId xmlns:a16="http://schemas.microsoft.com/office/drawing/2014/main" id="{1435F006-52AD-4AEE-B47B-232D8F151333}"/>
                </a:ext>
              </a:extLst>
            </p:cNvPr>
            <p:cNvSpPr/>
            <p:nvPr/>
          </p:nvSpPr>
          <p:spPr>
            <a:xfrm>
              <a:off x="7576044" y="5487626"/>
              <a:ext cx="720080" cy="52157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FF0000"/>
                  </a:solidFill>
                </a:rPr>
                <a:t>y=6</a:t>
              </a:r>
              <a:endParaRPr lang="he-IL" dirty="0">
                <a:solidFill>
                  <a:srgbClr val="FF0000"/>
                </a:solidFill>
              </a:endParaRPr>
            </a:p>
          </p:txBody>
        </p:sp>
      </p:grpSp>
      <p:sp>
        <p:nvSpPr>
          <p:cNvPr id="3" name="Arrow: Left 2">
            <a:extLst>
              <a:ext uri="{FF2B5EF4-FFF2-40B4-BE49-F238E27FC236}">
                <a16:creationId xmlns:a16="http://schemas.microsoft.com/office/drawing/2014/main" id="{1EC2A1AE-784E-4F9D-9EAE-4BE4903DC10A}"/>
              </a:ext>
            </a:extLst>
          </p:cNvPr>
          <p:cNvSpPr/>
          <p:nvPr/>
        </p:nvSpPr>
        <p:spPr>
          <a:xfrm>
            <a:off x="2410616" y="5109581"/>
            <a:ext cx="2194742" cy="432048"/>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ישנה את ערכו של </a:t>
            </a:r>
            <a:r>
              <a:rPr lang="en-US" sz="1200" b="1" dirty="0">
                <a:solidFill>
                  <a:schemeClr val="tx1"/>
                </a:solidFill>
              </a:rPr>
              <a:t>y</a:t>
            </a:r>
            <a:r>
              <a:rPr lang="he-IL" sz="1200" b="1" dirty="0">
                <a:solidFill>
                  <a:schemeClr val="tx1"/>
                </a:solidFill>
              </a:rPr>
              <a:t> רק ב </a:t>
            </a:r>
            <a:r>
              <a:rPr lang="en-US" sz="1200" b="1" dirty="0">
                <a:solidFill>
                  <a:schemeClr val="tx1"/>
                </a:solidFill>
              </a:rPr>
              <a:t>p2</a:t>
            </a:r>
          </a:p>
        </p:txBody>
      </p:sp>
      <p:sp>
        <p:nvSpPr>
          <p:cNvPr id="14" name="Arrow: Left 13">
            <a:extLst>
              <a:ext uri="{FF2B5EF4-FFF2-40B4-BE49-F238E27FC236}">
                <a16:creationId xmlns:a16="http://schemas.microsoft.com/office/drawing/2014/main" id="{14DE1B92-113E-436E-99CF-F725ED4A1306}"/>
              </a:ext>
            </a:extLst>
          </p:cNvPr>
          <p:cNvSpPr/>
          <p:nvPr/>
        </p:nvSpPr>
        <p:spPr>
          <a:xfrm>
            <a:off x="5702602" y="3837687"/>
            <a:ext cx="3206102" cy="738147"/>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נוצר מופע בלבד עם </a:t>
            </a:r>
            <a:r>
              <a:rPr lang="en-US" sz="1200" b="1" dirty="0">
                <a:solidFill>
                  <a:schemeClr val="tx1"/>
                </a:solidFill>
              </a:rPr>
              <a:t>2,3</a:t>
            </a:r>
            <a:r>
              <a:rPr lang="he-IL" sz="1200" b="1" dirty="0">
                <a:solidFill>
                  <a:schemeClr val="tx1"/>
                </a:solidFill>
              </a:rPr>
              <a:t> ולא נוצרת הפניה (מצביע)</a:t>
            </a:r>
            <a:endParaRPr lang="en-US" sz="1200" b="1" dirty="0">
              <a:solidFill>
                <a:schemeClr val="tx1"/>
              </a:solidFill>
            </a:endParaRPr>
          </a:p>
        </p:txBody>
      </p:sp>
      <p:sp>
        <p:nvSpPr>
          <p:cNvPr id="15" name="Arrow: Left 14">
            <a:extLst>
              <a:ext uri="{FF2B5EF4-FFF2-40B4-BE49-F238E27FC236}">
                <a16:creationId xmlns:a16="http://schemas.microsoft.com/office/drawing/2014/main" id="{88C78CAA-40D1-483F-8FC4-F765ED5A268D}"/>
              </a:ext>
            </a:extLst>
          </p:cNvPr>
          <p:cNvSpPr/>
          <p:nvPr/>
        </p:nvSpPr>
        <p:spPr>
          <a:xfrm>
            <a:off x="2930162" y="4526918"/>
            <a:ext cx="5978542" cy="587746"/>
          </a:xfrm>
          <a:prstGeom prst="lef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1200" b="1" dirty="0">
                <a:solidFill>
                  <a:schemeClr val="tx1"/>
                </a:solidFill>
              </a:rPr>
              <a:t>נוצר מבנה נוסף, השמה בין כל השדות ממבנה אחד לשני. כמו העתקה רדודה.</a:t>
            </a:r>
          </a:p>
        </p:txBody>
      </p:sp>
    </p:spTree>
    <p:extLst>
      <p:ext uri="{BB962C8B-B14F-4D97-AF65-F5344CB8AC3E}">
        <p14:creationId xmlns:p14="http://schemas.microsoft.com/office/powerpoint/2010/main" val="3214962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11599" y="85899"/>
            <a:ext cx="7239000" cy="710952"/>
          </a:xfrm>
        </p:spPr>
        <p:txBody>
          <a:bodyPr/>
          <a:lstStyle/>
          <a:p>
            <a:pPr algn="ctr"/>
            <a:r>
              <a:rPr lang="he-IL" dirty="0"/>
              <a:t>מחלקה/מבנה יתרונות וחסרונות</a:t>
            </a:r>
          </a:p>
        </p:txBody>
      </p:sp>
      <p:sp>
        <p:nvSpPr>
          <p:cNvPr id="3" name="מציין מיקום תוכן 2"/>
          <p:cNvSpPr>
            <a:spLocks noGrp="1"/>
          </p:cNvSpPr>
          <p:nvPr>
            <p:ph idx="1"/>
          </p:nvPr>
        </p:nvSpPr>
        <p:spPr>
          <a:xfrm>
            <a:off x="251520" y="829870"/>
            <a:ext cx="7759158" cy="5191418"/>
          </a:xfrm>
        </p:spPr>
        <p:txBody>
          <a:bodyPr>
            <a:noAutofit/>
          </a:bodyPr>
          <a:lstStyle/>
          <a:p>
            <a:r>
              <a:rPr lang="he-IL" sz="1600" b="1" dirty="0"/>
              <a:t>מחלקה – </a:t>
            </a:r>
            <a:r>
              <a:rPr lang="en-US" sz="1600" b="1" dirty="0"/>
              <a:t>reference type</a:t>
            </a:r>
            <a:endParaRPr lang="he-IL" sz="1600" b="1" dirty="0"/>
          </a:p>
          <a:p>
            <a:pPr lvl="1"/>
            <a:r>
              <a:rPr lang="he-IL" sz="1600" b="1" dirty="0">
                <a:solidFill>
                  <a:schemeClr val="tx1"/>
                </a:solidFill>
              </a:rPr>
              <a:t>חסרונות:</a:t>
            </a:r>
          </a:p>
          <a:p>
            <a:pPr lvl="2"/>
            <a:r>
              <a:rPr lang="he-IL" sz="1600" dirty="0">
                <a:solidFill>
                  <a:schemeClr val="tx1"/>
                </a:solidFill>
              </a:rPr>
              <a:t>האובייקטים מאוחסנים </a:t>
            </a:r>
            <a:r>
              <a:rPr lang="he-IL" sz="1600" b="1" dirty="0">
                <a:solidFill>
                  <a:schemeClr val="tx1"/>
                </a:solidFill>
              </a:rPr>
              <a:t>בערימה </a:t>
            </a:r>
            <a:r>
              <a:rPr lang="he-IL" sz="1600" dirty="0">
                <a:solidFill>
                  <a:schemeClr val="tx1"/>
                </a:solidFill>
              </a:rPr>
              <a:t>ולכן ההתייחסות היא עקיפה דרך מצביעים, עודף עבודה</a:t>
            </a:r>
          </a:p>
          <a:p>
            <a:pPr lvl="2"/>
            <a:r>
              <a:rPr lang="he-IL" sz="1600" dirty="0">
                <a:solidFill>
                  <a:schemeClr val="tx1"/>
                </a:solidFill>
              </a:rPr>
              <a:t>משפיע על ביצוע (בזמן הקצאה יופעל אוסף אשפה)</a:t>
            </a:r>
          </a:p>
          <a:p>
            <a:pPr lvl="2"/>
            <a:r>
              <a:rPr lang="he-IL" sz="1600" dirty="0">
                <a:solidFill>
                  <a:schemeClr val="tx1"/>
                </a:solidFill>
              </a:rPr>
              <a:t>זיכרון נוסף – גם למצביע וגם למחלקה. בזבוז במחלקות קטנות.</a:t>
            </a:r>
          </a:p>
          <a:p>
            <a:pPr lvl="1"/>
            <a:r>
              <a:rPr lang="he-IL" sz="1600" b="1" dirty="0">
                <a:solidFill>
                  <a:schemeClr val="tx1"/>
                </a:solidFill>
              </a:rPr>
              <a:t>יתרון:</a:t>
            </a:r>
          </a:p>
          <a:p>
            <a:pPr lvl="2"/>
            <a:r>
              <a:rPr lang="he-IL" sz="1600" dirty="0">
                <a:solidFill>
                  <a:schemeClr val="tx1"/>
                </a:solidFill>
              </a:rPr>
              <a:t>כשנרצה להעביר נתונים בין מתודות עדיף להשתשמש במחלקה ולהעביר מצביע מאשר להעביר מבנה שלם</a:t>
            </a:r>
          </a:p>
          <a:p>
            <a:pPr lvl="2"/>
            <a:r>
              <a:rPr lang="he-IL" sz="1600" dirty="0"/>
              <a:t>לפעמים לא יודעים את גודל ההקצאה.</a:t>
            </a:r>
            <a:endParaRPr lang="he-IL" sz="1600" dirty="0">
              <a:solidFill>
                <a:schemeClr val="tx1"/>
              </a:solidFill>
            </a:endParaRPr>
          </a:p>
          <a:p>
            <a:r>
              <a:rPr lang="he-IL" sz="1600" b="1" dirty="0"/>
              <a:t>מבנה – </a:t>
            </a:r>
            <a:r>
              <a:rPr lang="en-US" sz="1600" b="1" dirty="0"/>
              <a:t>value type</a:t>
            </a:r>
            <a:endParaRPr lang="he-IL" sz="1600" b="1" dirty="0"/>
          </a:p>
          <a:p>
            <a:pPr lvl="1"/>
            <a:r>
              <a:rPr lang="he-IL" sz="1600" b="1" dirty="0">
                <a:solidFill>
                  <a:schemeClr val="tx1"/>
                </a:solidFill>
              </a:rPr>
              <a:t>יתרונות</a:t>
            </a:r>
            <a:r>
              <a:rPr lang="he-IL" sz="1600" dirty="0">
                <a:solidFill>
                  <a:schemeClr val="tx1"/>
                </a:solidFill>
              </a:rPr>
              <a:t>:</a:t>
            </a:r>
          </a:p>
          <a:p>
            <a:pPr lvl="2"/>
            <a:r>
              <a:rPr lang="he-IL" sz="1600" dirty="0">
                <a:solidFill>
                  <a:schemeClr val="tx1"/>
                </a:solidFill>
              </a:rPr>
              <a:t>הנתונים נשמרים </a:t>
            </a:r>
            <a:r>
              <a:rPr lang="he-IL" sz="1600" b="1" dirty="0">
                <a:solidFill>
                  <a:schemeClr val="tx1"/>
                </a:solidFill>
              </a:rPr>
              <a:t>במחסנית</a:t>
            </a:r>
            <a:r>
              <a:rPr lang="he-IL" sz="1600" dirty="0">
                <a:solidFill>
                  <a:schemeClr val="tx1"/>
                </a:solidFill>
              </a:rPr>
              <a:t> ולא בערימה, ולכן הגישה מהירה יותר</a:t>
            </a:r>
          </a:p>
          <a:p>
            <a:pPr lvl="2"/>
            <a:r>
              <a:rPr lang="he-IL" sz="1600" dirty="0">
                <a:solidFill>
                  <a:schemeClr val="tx1"/>
                </a:solidFill>
              </a:rPr>
              <a:t>אין מצביעים – חסכון בזיכרון</a:t>
            </a:r>
          </a:p>
          <a:p>
            <a:pPr lvl="1"/>
            <a:r>
              <a:rPr lang="he-IL" sz="1600" b="1" dirty="0">
                <a:solidFill>
                  <a:schemeClr val="tx1"/>
                </a:solidFill>
              </a:rPr>
              <a:t>חסרונות</a:t>
            </a:r>
            <a:r>
              <a:rPr lang="he-IL" sz="1600" dirty="0">
                <a:solidFill>
                  <a:schemeClr val="tx1"/>
                </a:solidFill>
              </a:rPr>
              <a:t>:</a:t>
            </a:r>
          </a:p>
          <a:p>
            <a:pPr lvl="2"/>
            <a:r>
              <a:rPr lang="he-IL" sz="1600" dirty="0">
                <a:solidFill>
                  <a:srgbClr val="FF0000"/>
                </a:solidFill>
              </a:rPr>
              <a:t>משתנה מטיפוס מבנה לא יכול להיות </a:t>
            </a:r>
            <a:r>
              <a:rPr lang="en-US" sz="1600" dirty="0">
                <a:solidFill>
                  <a:srgbClr val="FF0000"/>
                </a:solidFill>
              </a:rPr>
              <a:t>null</a:t>
            </a:r>
            <a:r>
              <a:rPr lang="he-IL" sz="1600" dirty="0">
                <a:solidFill>
                  <a:srgbClr val="FF0000"/>
                </a:solidFill>
              </a:rPr>
              <a:t>, כי אינו הפניה/מצביע</a:t>
            </a:r>
          </a:p>
          <a:p>
            <a:pPr lvl="2"/>
            <a:r>
              <a:rPr lang="he-IL" sz="1600" dirty="0"/>
              <a:t>מבנה לא יכול לרשת ממחלקה או להוריש (למבנה או מחלקה)</a:t>
            </a:r>
          </a:p>
        </p:txBody>
      </p:sp>
      <p:sp>
        <p:nvSpPr>
          <p:cNvPr id="4" name="Slide Number Placeholder 3"/>
          <p:cNvSpPr>
            <a:spLocks noGrp="1"/>
          </p:cNvSpPr>
          <p:nvPr>
            <p:ph type="sldNum" sz="quarter" idx="12"/>
          </p:nvPr>
        </p:nvSpPr>
        <p:spPr/>
        <p:txBody>
          <a:bodyPr/>
          <a:lstStyle/>
          <a:p>
            <a:fld id="{5EC9654E-5318-4238-B03D-55CEA01D4D35}" type="slidenum">
              <a:rPr lang="he-IL" smtClean="0"/>
              <a:t>32</a:t>
            </a:fld>
            <a:endParaRPr lang="he-IL"/>
          </a:p>
        </p:txBody>
      </p:sp>
      <p:sp>
        <p:nvSpPr>
          <p:cNvPr id="5" name="הסבר מלבני מעוגל 17">
            <a:extLst>
              <a:ext uri="{FF2B5EF4-FFF2-40B4-BE49-F238E27FC236}">
                <a16:creationId xmlns:a16="http://schemas.microsoft.com/office/drawing/2014/main" id="{10C08589-652F-4FBE-9D65-5F6BA4AAD8A4}"/>
              </a:ext>
            </a:extLst>
          </p:cNvPr>
          <p:cNvSpPr/>
          <p:nvPr/>
        </p:nvSpPr>
        <p:spPr bwMode="auto">
          <a:xfrm flipH="1">
            <a:off x="1763688" y="6076362"/>
            <a:ext cx="4904726" cy="513501"/>
          </a:xfrm>
          <a:prstGeom prst="wedgeRoundRectCallout">
            <a:avLst>
              <a:gd name="adj1" fmla="val -50129"/>
              <a:gd name="adj2" fmla="val -13722"/>
              <a:gd name="adj3" fmla="val 16667"/>
            </a:avLst>
          </a:prstGeom>
          <a:solidFill>
            <a:schemeClr val="bg2"/>
          </a:solidFill>
          <a:ln w="28575">
            <a:solidFill>
              <a:schemeClr val="tx2"/>
            </a:solidFill>
          </a:ln>
        </p:spPr>
        <p:txBody>
          <a:bodyPr wrap="square">
            <a:spAutoFit/>
          </a:bodyPr>
          <a:lstStyle/>
          <a:p>
            <a:pPr algn="ctr"/>
            <a:r>
              <a:rPr lang="he-IL" b="1" dirty="0"/>
              <a:t>לרוב נשתמש במחלקות ולא במבנים!!!!</a:t>
            </a:r>
          </a:p>
        </p:txBody>
      </p:sp>
    </p:spTree>
    <p:extLst>
      <p:ext uri="{BB962C8B-B14F-4D97-AF65-F5344CB8AC3E}">
        <p14:creationId xmlns:p14="http://schemas.microsoft.com/office/powerpoint/2010/main" val="111966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166993"/>
            <a:ext cx="7704856" cy="1080119"/>
          </a:xfrm>
        </p:spPr>
        <p:txBody>
          <a:bodyPr>
            <a:normAutofit fontScale="90000"/>
          </a:bodyPr>
          <a:lstStyle/>
          <a:p>
            <a:pPr algn="ctr"/>
            <a:r>
              <a:rPr lang="he-IL" dirty="0"/>
              <a:t>טיפוסים פרימטיביים המובנים בשפה גם הם יורשים מ- </a:t>
            </a:r>
            <a:r>
              <a:rPr lang="en-US" dirty="0"/>
              <a:t>VALUE TYPE</a:t>
            </a:r>
            <a:endParaRPr lang="he-IL" dirty="0"/>
          </a:p>
        </p:txBody>
      </p:sp>
      <p:sp>
        <p:nvSpPr>
          <p:cNvPr id="3" name="מציין מיקום תוכן 2"/>
          <p:cNvSpPr>
            <a:spLocks noGrp="1"/>
          </p:cNvSpPr>
          <p:nvPr>
            <p:ph idx="1"/>
          </p:nvPr>
        </p:nvSpPr>
        <p:spPr>
          <a:xfrm>
            <a:off x="448555" y="1478520"/>
            <a:ext cx="7499176" cy="4846320"/>
          </a:xfrm>
        </p:spPr>
        <p:txBody>
          <a:bodyPr>
            <a:normAutofit fontScale="85000" lnSpcReduction="20000"/>
          </a:bodyPr>
          <a:lstStyle/>
          <a:p>
            <a:r>
              <a:rPr lang="he-IL" dirty="0"/>
              <a:t>הטיפוסים הפשוטים </a:t>
            </a:r>
            <a:r>
              <a:rPr lang="en-US" dirty="0"/>
              <a:t>(int, float, char, bool, …)</a:t>
            </a:r>
            <a:r>
              <a:rPr lang="he-IL" dirty="0"/>
              <a:t> מוגדרים כמבנים ומוקצים באופן אוטומטי על המחסנית.</a:t>
            </a:r>
            <a:endParaRPr lang="en-US" dirty="0"/>
          </a:p>
          <a:p>
            <a:r>
              <a:rPr lang="he-IL" dirty="0"/>
              <a:t>כלומר, יורשים</a:t>
            </a:r>
            <a:r>
              <a:rPr lang="en-US" dirty="0"/>
              <a:t> </a:t>
            </a:r>
            <a:r>
              <a:rPr lang="he-IL" dirty="0"/>
              <a:t> מ </a:t>
            </a:r>
            <a:r>
              <a:rPr lang="en-US" dirty="0" err="1"/>
              <a:t>ValueType</a:t>
            </a:r>
            <a:r>
              <a:rPr lang="he-IL" dirty="0"/>
              <a:t> ובסופו של דבר מ </a:t>
            </a:r>
            <a:r>
              <a:rPr lang="en-US" dirty="0"/>
              <a:t>object</a:t>
            </a:r>
            <a:endParaRPr lang="he-IL" dirty="0"/>
          </a:p>
          <a:p>
            <a:r>
              <a:rPr lang="he-IL" dirty="0"/>
              <a:t>לכן, גם לטיפוסים הפשוטים ניתן להפעיל את אופרטור </a:t>
            </a:r>
            <a:r>
              <a:rPr lang="he-IL" sz="3800" b="1" dirty="0"/>
              <a:t>.</a:t>
            </a:r>
            <a:r>
              <a:rPr lang="he-IL" dirty="0"/>
              <a:t> (נקודה)</a:t>
            </a:r>
          </a:p>
          <a:p>
            <a:r>
              <a:rPr lang="he-IL" dirty="0"/>
              <a:t>לדוגמא:</a:t>
            </a:r>
          </a:p>
          <a:p>
            <a:pPr lvl="1" algn="l" rtl="0"/>
            <a:r>
              <a:rPr lang="en-US" b="1" dirty="0"/>
              <a:t>int</a:t>
            </a:r>
            <a:r>
              <a:rPr lang="en-US" dirty="0"/>
              <a:t>.Equals()</a:t>
            </a:r>
            <a:endParaRPr lang="he-IL" dirty="0"/>
          </a:p>
          <a:p>
            <a:pPr lvl="1" algn="l" rtl="0"/>
            <a:r>
              <a:rPr lang="en-US" b="1" dirty="0" err="1"/>
              <a:t>int</a:t>
            </a:r>
            <a:r>
              <a:rPr lang="en-US" dirty="0" err="1"/>
              <a:t>.TryParse</a:t>
            </a:r>
            <a:r>
              <a:rPr lang="en-US" dirty="0"/>
              <a:t>()</a:t>
            </a:r>
            <a:endParaRPr lang="he-IL" dirty="0"/>
          </a:p>
          <a:p>
            <a:pPr marL="0" indent="0">
              <a:buNone/>
            </a:pPr>
            <a:endParaRPr lang="he-IL" dirty="0"/>
          </a:p>
          <a:p>
            <a:r>
              <a:rPr lang="he-IL" dirty="0"/>
              <a:t>ניתן לאתחל כל טיפוס פשוט ע"י בנאי ריק </a:t>
            </a:r>
            <a:r>
              <a:rPr lang="en-US" dirty="0"/>
              <a:t>new()</a:t>
            </a:r>
            <a:r>
              <a:rPr lang="he-IL" dirty="0"/>
              <a:t> – ואז הוא יקבל את ערכי ברירת המחדל (</a:t>
            </a:r>
            <a:r>
              <a:rPr lang="he-IL" dirty="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false</a:t>
            </a:r>
            <a:r>
              <a:rPr lang="he-IL" dirty="0">
                <a:latin typeface="arial" panose="020B0604020202020204" pitchFamily="34" charset="0"/>
                <a:cs typeface="arial" panose="020B0604020202020204" pitchFamily="34" charset="0"/>
              </a:rPr>
              <a:t>, '0/'</a:t>
            </a:r>
            <a:r>
              <a:rPr lang="he-IL" dirty="0">
                <a:latin typeface="arial" panose="020B0604020202020204" pitchFamily="34" charset="0"/>
              </a:rPr>
              <a:t>)</a:t>
            </a:r>
          </a:p>
          <a:p>
            <a:r>
              <a:rPr lang="he-IL" dirty="0">
                <a:latin typeface="arial" panose="020B0604020202020204" pitchFamily="34" charset="0"/>
              </a:rPr>
              <a:t>אבל זה בהחלט לא נחוץ...</a:t>
            </a:r>
          </a:p>
          <a:p>
            <a:pPr algn="l" rtl="0"/>
            <a:r>
              <a:rPr lang="en-US" dirty="0" err="1">
                <a:latin typeface="arial" panose="020B0604020202020204" pitchFamily="34" charset="0"/>
              </a:rPr>
              <a:t>int</a:t>
            </a:r>
            <a:r>
              <a:rPr lang="en-US" dirty="0">
                <a:latin typeface="arial" panose="020B0604020202020204" pitchFamily="34" charset="0"/>
              </a:rPr>
              <a:t> num1 = new </a:t>
            </a:r>
            <a:r>
              <a:rPr lang="en-US" dirty="0" err="1">
                <a:latin typeface="arial" panose="020B0604020202020204" pitchFamily="34" charset="0"/>
              </a:rPr>
              <a:t>int</a:t>
            </a:r>
            <a:r>
              <a:rPr lang="en-US" dirty="0">
                <a:latin typeface="arial" panose="020B0604020202020204" pitchFamily="34" charset="0"/>
              </a:rPr>
              <a:t>();</a:t>
            </a:r>
          </a:p>
          <a:p>
            <a:pPr algn="l" rtl="0"/>
            <a:r>
              <a:rPr lang="en-US" dirty="0">
                <a:latin typeface="arial" panose="020B0604020202020204" pitchFamily="34" charset="0"/>
              </a:rPr>
              <a:t>int num</a:t>
            </a:r>
            <a:r>
              <a:rPr lang="he-IL" dirty="0">
                <a:latin typeface="arial" panose="020B0604020202020204" pitchFamily="34" charset="0"/>
              </a:rPr>
              <a:t>2</a:t>
            </a:r>
            <a:r>
              <a:rPr lang="en-US" dirty="0">
                <a:latin typeface="arial" panose="020B0604020202020204" pitchFamily="34" charset="0"/>
              </a:rPr>
              <a:t> = 0;</a:t>
            </a:r>
            <a:endParaRPr lang="he-IL" dirty="0"/>
          </a:p>
          <a:p>
            <a:pPr algn="l" rtl="0"/>
            <a:r>
              <a:rPr lang="en-US" dirty="0">
                <a:latin typeface="arial" panose="020B0604020202020204" pitchFamily="34" charset="0"/>
              </a:rPr>
              <a:t>int num</a:t>
            </a:r>
            <a:r>
              <a:rPr lang="he-IL" dirty="0">
                <a:latin typeface="arial" panose="020B0604020202020204" pitchFamily="34" charset="0"/>
              </a:rPr>
              <a:t>3</a:t>
            </a:r>
            <a:r>
              <a:rPr lang="en-US" dirty="0">
                <a:latin typeface="arial" panose="020B0604020202020204" pitchFamily="34" charset="0"/>
              </a:rPr>
              <a:t>;</a:t>
            </a:r>
          </a:p>
          <a:p>
            <a:endParaRPr lang="he-IL" dirty="0"/>
          </a:p>
          <a:p>
            <a:endParaRPr lang="he-IL" dirty="0"/>
          </a:p>
        </p:txBody>
      </p:sp>
      <p:sp>
        <p:nvSpPr>
          <p:cNvPr id="9" name="Slide Number Placeholder 8"/>
          <p:cNvSpPr>
            <a:spLocks noGrp="1"/>
          </p:cNvSpPr>
          <p:nvPr>
            <p:ph type="sldNum" sz="quarter" idx="12"/>
          </p:nvPr>
        </p:nvSpPr>
        <p:spPr/>
        <p:txBody>
          <a:bodyPr/>
          <a:lstStyle/>
          <a:p>
            <a:fld id="{5EC9654E-5318-4238-B03D-55CEA01D4D35}" type="slidenum">
              <a:rPr lang="he-IL" smtClean="0"/>
              <a:t>33</a:t>
            </a:fld>
            <a:endParaRPr lang="he-IL" dirty="0"/>
          </a:p>
        </p:txBody>
      </p:sp>
      <p:grpSp>
        <p:nvGrpSpPr>
          <p:cNvPr id="12" name="Group 11">
            <a:extLst>
              <a:ext uri="{FF2B5EF4-FFF2-40B4-BE49-F238E27FC236}">
                <a16:creationId xmlns:a16="http://schemas.microsoft.com/office/drawing/2014/main" id="{FE4EF6A8-2276-492B-914A-0E72C7EB22CC}"/>
              </a:ext>
            </a:extLst>
          </p:cNvPr>
          <p:cNvGrpSpPr/>
          <p:nvPr/>
        </p:nvGrpSpPr>
        <p:grpSpPr>
          <a:xfrm>
            <a:off x="3402857" y="5258117"/>
            <a:ext cx="5292588" cy="1207152"/>
            <a:chOff x="5004048" y="5157192"/>
            <a:chExt cx="5292588" cy="1207152"/>
          </a:xfrm>
        </p:grpSpPr>
        <p:sp>
          <p:nvSpPr>
            <p:cNvPr id="4" name="מלבן מעוגל 3"/>
            <p:cNvSpPr/>
            <p:nvPr/>
          </p:nvSpPr>
          <p:spPr>
            <a:xfrm>
              <a:off x="6166720" y="5511552"/>
              <a:ext cx="504056" cy="57606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solidFill>
                    <a:schemeClr val="tx1"/>
                  </a:solidFill>
                </a:rPr>
                <a:t>0</a:t>
              </a:r>
              <a:endParaRPr lang="he-IL" sz="2000" b="1" dirty="0">
                <a:solidFill>
                  <a:schemeClr val="tx1"/>
                </a:solidFill>
              </a:endParaRPr>
            </a:p>
          </p:txBody>
        </p:sp>
        <p:sp>
          <p:nvSpPr>
            <p:cNvPr id="5" name="מלבן מעוגל 4"/>
            <p:cNvSpPr/>
            <p:nvPr/>
          </p:nvSpPr>
          <p:spPr>
            <a:xfrm>
              <a:off x="5364088" y="5517232"/>
              <a:ext cx="504056" cy="57606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solidFill>
                    <a:schemeClr val="tx1"/>
                  </a:solidFill>
                </a:rPr>
                <a:t>0</a:t>
              </a:r>
              <a:endParaRPr lang="he-IL" sz="2000" b="1" dirty="0">
                <a:solidFill>
                  <a:schemeClr val="tx1"/>
                </a:solidFill>
              </a:endParaRPr>
            </a:p>
          </p:txBody>
        </p:sp>
        <p:sp>
          <p:nvSpPr>
            <p:cNvPr id="6" name="TextBox 5"/>
            <p:cNvSpPr txBox="1"/>
            <p:nvPr/>
          </p:nvSpPr>
          <p:spPr>
            <a:xfrm>
              <a:off x="5004048" y="5177845"/>
              <a:ext cx="1008112" cy="369332"/>
            </a:xfrm>
            <a:prstGeom prst="rect">
              <a:avLst/>
            </a:prstGeom>
            <a:noFill/>
          </p:spPr>
          <p:txBody>
            <a:bodyPr wrap="square" rtlCol="1">
              <a:spAutoFit/>
            </a:bodyPr>
            <a:lstStyle/>
            <a:p>
              <a:r>
                <a:rPr lang="en-US" dirty="0"/>
                <a:t>num1</a:t>
              </a:r>
              <a:endParaRPr lang="he-IL" dirty="0"/>
            </a:p>
          </p:txBody>
        </p:sp>
        <p:sp>
          <p:nvSpPr>
            <p:cNvPr id="7" name="TextBox 6"/>
            <p:cNvSpPr txBox="1"/>
            <p:nvPr/>
          </p:nvSpPr>
          <p:spPr>
            <a:xfrm>
              <a:off x="5796136" y="5177845"/>
              <a:ext cx="1008112" cy="369332"/>
            </a:xfrm>
            <a:prstGeom prst="rect">
              <a:avLst/>
            </a:prstGeom>
            <a:noFill/>
          </p:spPr>
          <p:txBody>
            <a:bodyPr wrap="square" rtlCol="1">
              <a:spAutoFit/>
            </a:bodyPr>
            <a:lstStyle/>
            <a:p>
              <a:r>
                <a:rPr lang="en-US" dirty="0"/>
                <a:t>num2</a:t>
              </a:r>
              <a:endParaRPr lang="he-IL" dirty="0"/>
            </a:p>
          </p:txBody>
        </p:sp>
        <p:sp>
          <p:nvSpPr>
            <p:cNvPr id="8" name="TextBox 7"/>
            <p:cNvSpPr txBox="1"/>
            <p:nvPr/>
          </p:nvSpPr>
          <p:spPr>
            <a:xfrm>
              <a:off x="6732240" y="5157192"/>
              <a:ext cx="1008112" cy="369332"/>
            </a:xfrm>
            <a:prstGeom prst="rect">
              <a:avLst/>
            </a:prstGeom>
            <a:noFill/>
          </p:spPr>
          <p:txBody>
            <a:bodyPr wrap="square" rtlCol="1">
              <a:spAutoFit/>
            </a:bodyPr>
            <a:lstStyle/>
            <a:p>
              <a:r>
                <a:rPr lang="en-US" dirty="0"/>
                <a:t>num3</a:t>
              </a:r>
              <a:endParaRPr lang="he-IL" dirty="0"/>
            </a:p>
          </p:txBody>
        </p:sp>
        <p:sp>
          <p:nvSpPr>
            <p:cNvPr id="10" name="מלבן מעוגל 3">
              <a:extLst>
                <a:ext uri="{FF2B5EF4-FFF2-40B4-BE49-F238E27FC236}">
                  <a16:creationId xmlns:a16="http://schemas.microsoft.com/office/drawing/2014/main" id="{BEEA4036-3DA5-490C-AFCA-D1CB21C5041C}"/>
                </a:ext>
              </a:extLst>
            </p:cNvPr>
            <p:cNvSpPr/>
            <p:nvPr/>
          </p:nvSpPr>
          <p:spPr>
            <a:xfrm>
              <a:off x="6943121" y="5519381"/>
              <a:ext cx="742237" cy="57606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050" dirty="0">
                  <a:solidFill>
                    <a:schemeClr val="tx1"/>
                  </a:solidFill>
                </a:rPr>
                <a:t>לא מאותחל</a:t>
              </a:r>
              <a:endParaRPr lang="he-IL" sz="1050" b="1" dirty="0">
                <a:solidFill>
                  <a:schemeClr val="tx1"/>
                </a:solidFill>
              </a:endParaRPr>
            </a:p>
          </p:txBody>
        </p:sp>
        <p:sp>
          <p:nvSpPr>
            <p:cNvPr id="11" name="Speech Bubble: Rectangle with Corners Rounded 10">
              <a:extLst>
                <a:ext uri="{FF2B5EF4-FFF2-40B4-BE49-F238E27FC236}">
                  <a16:creationId xmlns:a16="http://schemas.microsoft.com/office/drawing/2014/main" id="{82E36F6E-6DB7-4D59-A7A1-C7D34BBF5DE9}"/>
                </a:ext>
              </a:extLst>
            </p:cNvPr>
            <p:cNvSpPr/>
            <p:nvPr/>
          </p:nvSpPr>
          <p:spPr>
            <a:xfrm>
              <a:off x="8089674" y="5341858"/>
              <a:ext cx="2206962" cy="1022486"/>
            </a:xfrm>
            <a:prstGeom prst="wedgeRoundRectCallout">
              <a:avLst>
                <a:gd name="adj1" fmla="val -74392"/>
                <a:gd name="adj2" fmla="val -741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he-IL" sz="1400" dirty="0">
                  <a:solidFill>
                    <a:schemeClr val="tx1"/>
                  </a:solidFill>
                </a:rPr>
                <a:t>לא מאותחל. אם ננסה להשתמש בערכו נקבל שגיאת קומפילציה.</a:t>
              </a:r>
            </a:p>
          </p:txBody>
        </p:sp>
      </p:grpSp>
    </p:spTree>
    <p:extLst>
      <p:ext uri="{BB962C8B-B14F-4D97-AF65-F5344CB8AC3E}">
        <p14:creationId xmlns:p14="http://schemas.microsoft.com/office/powerpoint/2010/main" val="40736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97619" y="73152"/>
            <a:ext cx="7239000" cy="770344"/>
          </a:xfrm>
        </p:spPr>
        <p:txBody>
          <a:bodyPr/>
          <a:lstStyle/>
          <a:p>
            <a:pPr algn="ctr"/>
            <a:r>
              <a:rPr lang="he-IL" cap="none" dirty="0"/>
              <a:t>גם </a:t>
            </a:r>
            <a:r>
              <a:rPr lang="en-US" cap="none" dirty="0" err="1"/>
              <a:t>Enum</a:t>
            </a:r>
            <a:r>
              <a:rPr lang="he-IL" cap="none" dirty="0"/>
              <a:t> </a:t>
            </a:r>
            <a:r>
              <a:rPr lang="he-IL" dirty="0"/>
              <a:t>יורש מ </a:t>
            </a:r>
            <a:r>
              <a:rPr lang="en-US" dirty="0"/>
              <a:t>VALUE TYPE</a:t>
            </a:r>
            <a:endParaRPr lang="he-IL" cap="none" dirty="0"/>
          </a:p>
        </p:txBody>
      </p:sp>
      <p:sp>
        <p:nvSpPr>
          <p:cNvPr id="3" name="מציין מיקום תוכן 2"/>
          <p:cNvSpPr>
            <a:spLocks noGrp="1"/>
          </p:cNvSpPr>
          <p:nvPr>
            <p:ph idx="1"/>
          </p:nvPr>
        </p:nvSpPr>
        <p:spPr>
          <a:xfrm>
            <a:off x="474718" y="1026246"/>
            <a:ext cx="7481658" cy="5287488"/>
          </a:xfrm>
        </p:spPr>
        <p:txBody>
          <a:bodyPr>
            <a:noAutofit/>
          </a:bodyPr>
          <a:lstStyle/>
          <a:p>
            <a:pPr marL="0" indent="0" algn="ctr">
              <a:buNone/>
            </a:pPr>
            <a:r>
              <a:rPr lang="en-US" sz="2400" dirty="0"/>
              <a:t> </a:t>
            </a:r>
            <a:r>
              <a:rPr lang="en-US" sz="2400" dirty="0" err="1"/>
              <a:t>enum</a:t>
            </a:r>
            <a:r>
              <a:rPr lang="en-US" sz="2400" dirty="0"/>
              <a:t> MyEnum { male , female } ;</a:t>
            </a:r>
            <a:endParaRPr lang="he-IL" sz="2400" dirty="0"/>
          </a:p>
          <a:p>
            <a:endParaRPr lang="he-IL" sz="1800" kern="0" dirty="0">
              <a:latin typeface="Arial" pitchFamily="34" charset="0"/>
            </a:endParaRPr>
          </a:p>
          <a:p>
            <a:r>
              <a:rPr lang="he-IL" sz="1800" kern="0" dirty="0">
                <a:latin typeface="Arial" pitchFamily="34" charset="0"/>
              </a:rPr>
              <a:t>כשמגדירים </a:t>
            </a:r>
            <a:r>
              <a:rPr lang="en-US" sz="1800" kern="0" dirty="0">
                <a:latin typeface="Arial" pitchFamily="34" charset="0"/>
              </a:rPr>
              <a:t>ENUM</a:t>
            </a:r>
            <a:r>
              <a:rPr lang="he-IL" sz="1800" kern="0" dirty="0">
                <a:latin typeface="Arial" pitchFamily="34" charset="0"/>
              </a:rPr>
              <a:t> בשם מסויים (למשל </a:t>
            </a:r>
            <a:r>
              <a:rPr lang="en-US" sz="1800" kern="0" dirty="0">
                <a:latin typeface="Arial" pitchFamily="34" charset="0"/>
              </a:rPr>
              <a:t>MyEnum</a:t>
            </a:r>
            <a:r>
              <a:rPr lang="he-IL" sz="1800" kern="0" dirty="0">
                <a:latin typeface="Arial" pitchFamily="34" charset="0"/>
              </a:rPr>
              <a:t>), בעצם מגדירים טיפוס חדש, שערכו יכול להיות אחד מבין רשימת "קבועים" שלמים המפורטים בזמן הגדרתו.</a:t>
            </a:r>
            <a:endParaRPr lang="he-IL" sz="1800" dirty="0"/>
          </a:p>
          <a:p>
            <a:r>
              <a:rPr lang="he-IL" sz="1800" dirty="0"/>
              <a:t>אפשר גם ערכים בעברית!</a:t>
            </a:r>
          </a:p>
          <a:p>
            <a:r>
              <a:rPr lang="en-US" sz="1800" dirty="0"/>
              <a:t>MyEnum </a:t>
            </a:r>
            <a:r>
              <a:rPr lang="he-IL" sz="1800" dirty="0"/>
              <a:t> יורש ממחלקת </a:t>
            </a:r>
            <a:r>
              <a:rPr lang="en-US" sz="1800" dirty="0" err="1"/>
              <a:t>Enum</a:t>
            </a:r>
            <a:r>
              <a:rPr lang="he-IL" sz="1800" dirty="0"/>
              <a:t>, שיורש מ</a:t>
            </a:r>
            <a:r>
              <a:rPr lang="en-US" sz="1800" dirty="0" err="1"/>
              <a:t>ValueType</a:t>
            </a:r>
            <a:r>
              <a:rPr lang="en-US" sz="1800" dirty="0"/>
              <a:t> </a:t>
            </a:r>
            <a:endParaRPr lang="he-IL" sz="1800" dirty="0"/>
          </a:p>
          <a:p>
            <a:r>
              <a:rPr lang="he-IL" sz="1800" b="1" dirty="0"/>
              <a:t>השמה בין 2 טיפוסי </a:t>
            </a:r>
            <a:r>
              <a:rPr lang="en-US" sz="1800" b="1" dirty="0" err="1"/>
              <a:t>Enum</a:t>
            </a:r>
            <a:r>
              <a:rPr lang="he-IL" sz="1800" b="1" dirty="0"/>
              <a:t> היא השמה של ערך ולא של מצביע.</a:t>
            </a:r>
          </a:p>
          <a:p>
            <a:r>
              <a:rPr lang="he-IL" sz="1800" b="1" kern="0" dirty="0">
                <a:latin typeface="Arial" pitchFamily="34" charset="0"/>
              </a:rPr>
              <a:t>ניתן להגדיר </a:t>
            </a:r>
            <a:r>
              <a:rPr lang="en-US" sz="1800" b="1" kern="0" dirty="0" err="1">
                <a:latin typeface="Arial" pitchFamily="34" charset="0"/>
              </a:rPr>
              <a:t>Enum</a:t>
            </a:r>
            <a:r>
              <a:rPr lang="he-IL" sz="1800" b="1" kern="0" dirty="0">
                <a:latin typeface="Arial" pitchFamily="34" charset="0"/>
              </a:rPr>
              <a:t> מחוץ למחלקה, ברמה של </a:t>
            </a:r>
            <a:r>
              <a:rPr lang="en-US" sz="1800" b="1" kern="0" dirty="0">
                <a:latin typeface="Arial" pitchFamily="34" charset="0"/>
              </a:rPr>
              <a:t>namespace</a:t>
            </a:r>
            <a:r>
              <a:rPr lang="he-IL" sz="1800" b="1" kern="0" dirty="0">
                <a:latin typeface="Arial" pitchFamily="34" charset="0"/>
              </a:rPr>
              <a:t>. וגם בתוך מחלקה.</a:t>
            </a:r>
          </a:p>
          <a:p>
            <a:r>
              <a:rPr lang="he-IL" sz="1800" kern="0" dirty="0">
                <a:latin typeface="Arial" pitchFamily="34" charset="0"/>
              </a:rPr>
              <a:t>ניתן להכתיב ערכים שונים ולאו דווקא ברצף – בדומה ל-</a:t>
            </a:r>
            <a:r>
              <a:rPr lang="en-US" sz="1800" kern="0" dirty="0">
                <a:latin typeface="Arial" pitchFamily="34" charset="0"/>
              </a:rPr>
              <a:t>C++</a:t>
            </a:r>
          </a:p>
          <a:p>
            <a:r>
              <a:rPr lang="he-IL" sz="1800" kern="0" dirty="0">
                <a:latin typeface="Arial" pitchFamily="34" charset="0"/>
              </a:rPr>
              <a:t>ברירת המחדל של אובייקט מטיפוס </a:t>
            </a:r>
            <a:r>
              <a:rPr lang="en-US" sz="1800" kern="0" dirty="0" err="1">
                <a:latin typeface="Arial" pitchFamily="34" charset="0"/>
              </a:rPr>
              <a:t>Enum</a:t>
            </a:r>
            <a:r>
              <a:rPr lang="he-IL" sz="1800" kern="0" dirty="0">
                <a:latin typeface="Arial" pitchFamily="34" charset="0"/>
              </a:rPr>
              <a:t> היא הערך הראשון ברשימה.</a:t>
            </a:r>
            <a:endParaRPr lang="he-IL" sz="1800" dirty="0"/>
          </a:p>
          <a:p>
            <a:r>
              <a:rPr lang="he-IL" sz="1800" dirty="0"/>
              <a:t>כל נתון ב </a:t>
            </a:r>
            <a:r>
              <a:rPr lang="en-US" sz="1800" dirty="0" err="1"/>
              <a:t>Enum</a:t>
            </a:r>
            <a:r>
              <a:rPr lang="he-IL" sz="1800" dirty="0"/>
              <a:t> מקביל לערך מספרי שלם ולכן תופס 4 בתים.</a:t>
            </a:r>
          </a:p>
          <a:p>
            <a:r>
              <a:rPr lang="he-IL" sz="1800" dirty="0"/>
              <a:t>אך אפשר לאלץ את גודלו, כך:</a:t>
            </a:r>
          </a:p>
          <a:p>
            <a:pPr marL="0" indent="0" algn="ctr">
              <a:buNone/>
            </a:pPr>
            <a:r>
              <a:rPr lang="en-US" sz="1800" dirty="0"/>
              <a:t>public </a:t>
            </a:r>
            <a:r>
              <a:rPr lang="en-US" sz="1800" dirty="0" err="1"/>
              <a:t>enum</a:t>
            </a:r>
            <a:r>
              <a:rPr lang="en-US" sz="1800" dirty="0"/>
              <a:t> MyEnum : </a:t>
            </a:r>
            <a:r>
              <a:rPr lang="en-US" sz="1800" b="1" dirty="0"/>
              <a:t>short</a:t>
            </a:r>
            <a:r>
              <a:rPr lang="en-US" sz="1800" dirty="0"/>
              <a:t> { male , female }</a:t>
            </a:r>
            <a:endParaRPr lang="he-IL" sz="1800" dirty="0"/>
          </a:p>
          <a:p>
            <a:endParaRPr lang="he-IL" sz="1800" dirty="0"/>
          </a:p>
        </p:txBody>
      </p:sp>
      <p:sp>
        <p:nvSpPr>
          <p:cNvPr id="4" name="Slide Number Placeholder 3"/>
          <p:cNvSpPr>
            <a:spLocks noGrp="1"/>
          </p:cNvSpPr>
          <p:nvPr>
            <p:ph type="sldNum" sz="quarter" idx="12"/>
          </p:nvPr>
        </p:nvSpPr>
        <p:spPr/>
        <p:txBody>
          <a:bodyPr/>
          <a:lstStyle/>
          <a:p>
            <a:fld id="{5EC9654E-5318-4238-B03D-55CEA01D4D35}" type="slidenum">
              <a:rPr lang="he-IL" smtClean="0"/>
              <a:t>34</a:t>
            </a:fld>
            <a:endParaRPr lang="he-IL"/>
          </a:p>
        </p:txBody>
      </p:sp>
    </p:spTree>
    <p:extLst>
      <p:ext uri="{BB962C8B-B14F-4D97-AF65-F5344CB8AC3E}">
        <p14:creationId xmlns:p14="http://schemas.microsoft.com/office/powerpoint/2010/main" val="3033710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8746" y="404664"/>
            <a:ext cx="3312368" cy="675897"/>
          </a:xfrm>
        </p:spPr>
        <p:txBody>
          <a:bodyPr/>
          <a:lstStyle/>
          <a:p>
            <a:pPr algn="ctr"/>
            <a:r>
              <a:rPr lang="en-US" dirty="0"/>
              <a:t>ENUM</a:t>
            </a:r>
            <a:r>
              <a:rPr lang="he-IL" dirty="0"/>
              <a:t> דוגמא</a:t>
            </a:r>
          </a:p>
        </p:txBody>
      </p:sp>
      <p:sp>
        <p:nvSpPr>
          <p:cNvPr id="4" name="Slide Number Placeholder 3"/>
          <p:cNvSpPr>
            <a:spLocks noGrp="1"/>
          </p:cNvSpPr>
          <p:nvPr>
            <p:ph type="sldNum" sz="quarter" idx="12"/>
          </p:nvPr>
        </p:nvSpPr>
        <p:spPr/>
        <p:txBody>
          <a:bodyPr/>
          <a:lstStyle/>
          <a:p>
            <a:fld id="{5EC9654E-5318-4238-B03D-55CEA01D4D35}" type="slidenum">
              <a:rPr lang="he-IL" smtClean="0"/>
              <a:t>35</a:t>
            </a:fld>
            <a:endParaRPr lang="he-IL"/>
          </a:p>
        </p:txBody>
      </p:sp>
      <p:sp>
        <p:nvSpPr>
          <p:cNvPr id="7" name="Rectangle 6">
            <a:extLst>
              <a:ext uri="{FF2B5EF4-FFF2-40B4-BE49-F238E27FC236}">
                <a16:creationId xmlns:a16="http://schemas.microsoft.com/office/drawing/2014/main" id="{3289284A-D57E-4FD4-8F51-1D242AA05A46}"/>
              </a:ext>
            </a:extLst>
          </p:cNvPr>
          <p:cNvSpPr/>
          <p:nvPr/>
        </p:nvSpPr>
        <p:spPr>
          <a:xfrm>
            <a:off x="323528" y="91276"/>
            <a:ext cx="7632848" cy="6997237"/>
          </a:xfrm>
          <a:prstGeom prst="rect">
            <a:avLst/>
          </a:prstGeom>
        </p:spPr>
        <p:txBody>
          <a:bodyPr wrap="square">
            <a:spAutoFit/>
          </a:bodyPr>
          <a:lstStyle/>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Ex94</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MyClass</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MyEnum E1;</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2B91AF"/>
                </a:solidFill>
                <a:latin typeface="Consolas" panose="020B0609020204030204" pitchFamily="49" charset="0"/>
                <a:ea typeface="Calibri" panose="020F0502020204030204" pitchFamily="34" charset="0"/>
                <a:cs typeface="Consolas" panose="020B0609020204030204" pitchFamily="49" charset="0"/>
              </a:rPr>
              <a:t>MyEnum</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 male, female };</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2B91AF"/>
                </a:solidFill>
                <a:latin typeface="Consolas" panose="020B0609020204030204" pitchFamily="49" charset="0"/>
                <a:ea typeface="Calibri" panose="020F0502020204030204" pitchFamily="34" charset="0"/>
                <a:cs typeface="Consolas" panose="020B0609020204030204" pitchFamily="49" charset="0"/>
              </a:rPr>
              <a:t>Days</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 Sat = 4, Sun, Mon, Tue, Wed, Thu, Fri };</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2B91AF"/>
                </a:solidFill>
                <a:latin typeface="Consolas" panose="020B0609020204030204" pitchFamily="49" charset="0"/>
                <a:ea typeface="Calibri" panose="020F0502020204030204" pitchFamily="34" charset="0"/>
                <a:cs typeface="Consolas" panose="020B0609020204030204" pitchFamily="49" charset="0"/>
              </a:rPr>
              <a:t>DaysHeb</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he-IL" sz="14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ראשון</a:t>
            </a:r>
            <a:r>
              <a:rPr lang="he-IL" sz="1400" b="1"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he-IL" sz="14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שני</a:t>
            </a:r>
            <a:r>
              <a:rPr lang="he-IL" sz="1400" b="1"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he-IL" sz="14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שלישי</a:t>
            </a:r>
            <a:r>
              <a:rPr lang="he-IL" sz="1400" b="1"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he-IL" sz="14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רבעי</a:t>
            </a:r>
            <a:r>
              <a:rPr lang="he-IL" sz="1400" b="1"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he-IL" sz="14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חמישי</a:t>
            </a:r>
            <a:r>
              <a:rPr lang="he-IL" sz="1400" b="1"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he-IL" sz="14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שישי</a:t>
            </a:r>
            <a:r>
              <a:rPr lang="he-IL" sz="1400" b="1" dirty="0">
                <a:solidFill>
                  <a:srgbClr val="000000"/>
                </a:solidFill>
                <a:latin typeface="Calibri" panose="020F0502020204030204" pitchFamily="34" charset="0"/>
                <a:ea typeface="Calibri" panose="020F0502020204030204" pitchFamily="34" charset="0"/>
                <a:cs typeface="Consolas" panose="020B0609020204030204" pitchFamily="49" charset="0"/>
              </a:rPr>
              <a:t>, </a:t>
            </a:r>
            <a:r>
              <a:rPr lang="he-IL" sz="1400"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שבת</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Days d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Days.Fri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(m.E1);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//male</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MyEnum e1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MyEnum.male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MyEnum e2 = e1;</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MyEnum e3 =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MyEnum.female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"e1: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e1);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//male</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"e2: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e2);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//male</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"e3: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e3);</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//female</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979111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הסבר מלבני מעוגל 17"/>
          <p:cNvSpPr/>
          <p:nvPr/>
        </p:nvSpPr>
        <p:spPr bwMode="auto">
          <a:xfrm flipH="1">
            <a:off x="4497421" y="2708920"/>
            <a:ext cx="4392486" cy="3312368"/>
          </a:xfrm>
          <a:prstGeom prst="wedgeRoundRectCallout">
            <a:avLst>
              <a:gd name="adj1" fmla="val 69802"/>
              <a:gd name="adj2" fmla="val 13392"/>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fontAlgn="base">
              <a:spcBef>
                <a:spcPct val="0"/>
              </a:spcBef>
              <a:spcAft>
                <a:spcPct val="0"/>
              </a:spcAft>
              <a:buFont typeface="Arial" panose="020B0604020202020204" pitchFamily="34" charset="0"/>
              <a:buChar char="•"/>
            </a:pPr>
            <a:r>
              <a:rPr lang="he-IL" sz="2000" dirty="0"/>
              <a:t>אם מבצעים את ה </a:t>
            </a:r>
            <a:r>
              <a:rPr lang="en-US" sz="2000" dirty="0"/>
              <a:t>Snippet</a:t>
            </a:r>
            <a:r>
              <a:rPr lang="he-IL" sz="2000" dirty="0"/>
              <a:t> (קיצור המקש) </a:t>
            </a:r>
            <a:r>
              <a:rPr lang="en-US" sz="2800" b="1" dirty="0" err="1"/>
              <a:t>sw</a:t>
            </a:r>
            <a:r>
              <a:rPr lang="he-IL" sz="2000" dirty="0"/>
              <a:t> על </a:t>
            </a:r>
            <a:r>
              <a:rPr lang="en-US" sz="2000" dirty="0" err="1"/>
              <a:t>enum</a:t>
            </a:r>
            <a:r>
              <a:rPr lang="he-IL" sz="2000" dirty="0"/>
              <a:t> קיים, אז המקרים נוצרים אוטומטית.</a:t>
            </a:r>
            <a:endParaRPr lang="en-US" sz="2000" dirty="0"/>
          </a:p>
          <a:p>
            <a:pPr marL="342900" indent="-342900" fontAlgn="base">
              <a:spcBef>
                <a:spcPct val="0"/>
              </a:spcBef>
              <a:spcAft>
                <a:spcPct val="0"/>
              </a:spcAft>
              <a:buFont typeface="Arial" panose="020B0604020202020204" pitchFamily="34" charset="0"/>
              <a:buChar char="•"/>
            </a:pPr>
            <a:r>
              <a:rPr lang="he-IL" sz="2000" dirty="0"/>
              <a:t>אופן הפעולה:</a:t>
            </a:r>
          </a:p>
          <a:p>
            <a:pPr marL="800100" lvl="1" indent="-342900" fontAlgn="base">
              <a:spcBef>
                <a:spcPct val="0"/>
              </a:spcBef>
              <a:spcAft>
                <a:spcPct val="0"/>
              </a:spcAft>
              <a:buFont typeface="Arial" panose="020B0604020202020204" pitchFamily="34" charset="0"/>
              <a:buChar char="•"/>
            </a:pPr>
            <a:r>
              <a:rPr lang="en-US" sz="2000" dirty="0" err="1"/>
              <a:t>sw</a:t>
            </a:r>
            <a:endParaRPr lang="en-US" sz="2000" dirty="0"/>
          </a:p>
          <a:p>
            <a:pPr marL="800100" lvl="1" indent="-342900" fontAlgn="base">
              <a:spcBef>
                <a:spcPct val="0"/>
              </a:spcBef>
              <a:spcAft>
                <a:spcPct val="0"/>
              </a:spcAft>
              <a:buFont typeface="Arial" panose="020B0604020202020204" pitchFamily="34" charset="0"/>
              <a:buChar char="•"/>
            </a:pPr>
            <a:r>
              <a:rPr lang="he-IL" sz="2000" dirty="0"/>
              <a:t>פעמיים </a:t>
            </a:r>
            <a:r>
              <a:rPr lang="en-US" sz="2000" dirty="0"/>
              <a:t>tab</a:t>
            </a:r>
            <a:endParaRPr lang="he-IL" sz="2000" dirty="0"/>
          </a:p>
          <a:p>
            <a:pPr marL="800100" lvl="1" indent="-342900" fontAlgn="base">
              <a:spcBef>
                <a:spcPct val="0"/>
              </a:spcBef>
              <a:spcAft>
                <a:spcPct val="0"/>
              </a:spcAft>
              <a:buFont typeface="Arial" panose="020B0604020202020204" pitchFamily="34" charset="0"/>
              <a:buChar char="•"/>
            </a:pPr>
            <a:r>
              <a:rPr lang="he-IL" sz="2000" dirty="0"/>
              <a:t>הקשת שם משתנה הסודר </a:t>
            </a:r>
            <a:r>
              <a:rPr lang="en-US" sz="2000" dirty="0"/>
              <a:t>d</a:t>
            </a:r>
            <a:r>
              <a:rPr lang="he-IL" sz="2000" dirty="0"/>
              <a:t> בתוך ה </a:t>
            </a:r>
            <a:r>
              <a:rPr lang="en-US" sz="2000" dirty="0"/>
              <a:t>switch</a:t>
            </a:r>
          </a:p>
          <a:p>
            <a:pPr marL="800100" lvl="1" indent="-342900" fontAlgn="base">
              <a:spcBef>
                <a:spcPct val="0"/>
              </a:spcBef>
              <a:spcAft>
                <a:spcPct val="0"/>
              </a:spcAft>
              <a:buFont typeface="Arial" panose="020B0604020202020204" pitchFamily="34" charset="0"/>
              <a:buChar char="•"/>
            </a:pPr>
            <a:r>
              <a:rPr lang="he-IL" sz="2000" dirty="0"/>
              <a:t>לחיצה  על </a:t>
            </a:r>
            <a:r>
              <a:rPr lang="en-US" sz="2000" dirty="0"/>
              <a:t>enter </a:t>
            </a:r>
            <a:r>
              <a:rPr lang="he-IL" sz="2000" dirty="0"/>
              <a:t> פעמיים</a:t>
            </a:r>
            <a:endParaRPr lang="he-IL" sz="2000" dirty="0">
              <a:latin typeface="+mj-lt"/>
            </a:endParaRPr>
          </a:p>
          <a:p>
            <a:pPr marL="342900" marR="0" indent="-342900" defTabSz="914400" rtl="1" eaLnBrk="1" fontAlgn="base" latinLnBrk="0" hangingPunct="1">
              <a:lnSpc>
                <a:spcPct val="100000"/>
              </a:lnSpc>
              <a:spcBef>
                <a:spcPct val="0"/>
              </a:spcBef>
              <a:spcAft>
                <a:spcPct val="0"/>
              </a:spcAft>
              <a:buClrTx/>
              <a:buSzTx/>
              <a:buFont typeface="Arial" panose="020B0604020202020204" pitchFamily="34" charset="0"/>
              <a:buChar char="•"/>
              <a:tabLst/>
            </a:pPr>
            <a:endParaRPr lang="he-IL" sz="2000" dirty="0">
              <a:latin typeface="+mj-lt"/>
            </a:endParaRPr>
          </a:p>
        </p:txBody>
      </p:sp>
      <p:sp>
        <p:nvSpPr>
          <p:cNvPr id="2" name="כותרת 1"/>
          <p:cNvSpPr>
            <a:spLocks noGrp="1"/>
          </p:cNvSpPr>
          <p:nvPr>
            <p:ph type="title"/>
          </p:nvPr>
        </p:nvSpPr>
        <p:spPr>
          <a:xfrm>
            <a:off x="5093414" y="73152"/>
            <a:ext cx="3200500" cy="1224136"/>
          </a:xfrm>
        </p:spPr>
        <p:txBody>
          <a:bodyPr>
            <a:normAutofit/>
          </a:bodyPr>
          <a:lstStyle/>
          <a:p>
            <a:pPr algn="ctr"/>
            <a:r>
              <a:rPr lang="en-US" cap="none" dirty="0"/>
              <a:t>switch with </a:t>
            </a:r>
            <a:r>
              <a:rPr lang="en-US" cap="none" dirty="0" err="1"/>
              <a:t>Enum</a:t>
            </a:r>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36</a:t>
            </a:fld>
            <a:endParaRPr lang="he-IL"/>
          </a:p>
        </p:txBody>
      </p:sp>
      <p:sp>
        <p:nvSpPr>
          <p:cNvPr id="3" name="Rectangle 2">
            <a:extLst>
              <a:ext uri="{FF2B5EF4-FFF2-40B4-BE49-F238E27FC236}">
                <a16:creationId xmlns:a16="http://schemas.microsoft.com/office/drawing/2014/main" id="{D046AA46-307E-4D95-9CB2-E55C2A8C513A}"/>
              </a:ext>
            </a:extLst>
          </p:cNvPr>
          <p:cNvSpPr/>
          <p:nvPr/>
        </p:nvSpPr>
        <p:spPr>
          <a:xfrm>
            <a:off x="254093" y="103393"/>
            <a:ext cx="4968552" cy="7109639"/>
          </a:xfrm>
          <a:prstGeom prst="rect">
            <a:avLst/>
          </a:prstGeom>
        </p:spPr>
        <p:txBody>
          <a:bodyPr wrap="square">
            <a:spAutoFit/>
          </a:bodyPr>
          <a:lstStyle/>
          <a:p>
            <a:pPr algn="l" rtl="0"/>
            <a:r>
              <a:rPr lang="en-US" sz="1200" dirty="0">
                <a:solidFill>
                  <a:srgbClr val="0000FF"/>
                </a:solidFill>
                <a:latin typeface="Consolas" panose="020B0609020204030204" pitchFamily="49" charset="0"/>
              </a:rPr>
              <a:t>namespace</a:t>
            </a:r>
            <a:r>
              <a:rPr lang="en-US" sz="1200" dirty="0">
                <a:solidFill>
                  <a:srgbClr val="000000"/>
                </a:solidFill>
                <a:latin typeface="Consolas" panose="020B0609020204030204" pitchFamily="49" charset="0"/>
              </a:rPr>
              <a:t> Ex94</a:t>
            </a:r>
          </a:p>
          <a:p>
            <a:pPr algn="l" rtl="0"/>
            <a:r>
              <a:rPr lang="en-US" sz="1200" dirty="0">
                <a:solidFill>
                  <a:srgbClr val="000000"/>
                </a:solidFill>
                <a:latin typeface="Consolas" panose="020B0609020204030204" pitchFamily="49" charset="0"/>
              </a:rPr>
              <a:t>{</a:t>
            </a:r>
          </a:p>
          <a:p>
            <a:pPr algn="l" rtl="0"/>
            <a:endParaRPr lang="en-US" sz="1200" dirty="0">
              <a:solidFill>
                <a:srgbClr val="000000"/>
              </a:solidFill>
              <a:latin typeface="Consolas" panose="020B0609020204030204" pitchFamily="49" charset="0"/>
            </a:endParaRPr>
          </a:p>
          <a:p>
            <a:pPr algn="l" rtl="0"/>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enum</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Days</a:t>
            </a:r>
            <a:r>
              <a:rPr lang="en-US" sz="1200" dirty="0">
                <a:solidFill>
                  <a:srgbClr val="000000"/>
                </a:solidFill>
                <a:latin typeface="Consolas" panose="020B0609020204030204" pitchFamily="49" charset="0"/>
              </a:rPr>
              <a:t> { Sat, Sun, Mon, Tue, Wed, Thu, Fri };</a:t>
            </a:r>
          </a:p>
          <a:p>
            <a:pPr algn="l" rtl="0"/>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enum</a:t>
            </a:r>
            <a:r>
              <a:rPr lang="en-US" sz="1200" dirty="0">
                <a:solidFill>
                  <a:srgbClr val="008000"/>
                </a:solidFill>
                <a:latin typeface="Consolas" panose="020B0609020204030204" pitchFamily="49" charset="0"/>
              </a:rPr>
              <a:t> Days { </a:t>
            </a:r>
            <a:r>
              <a:rPr lang="he-IL" sz="1200" dirty="0">
                <a:solidFill>
                  <a:srgbClr val="008000"/>
                </a:solidFill>
                <a:latin typeface="Consolas" panose="020B0609020204030204" pitchFamily="49" charset="0"/>
              </a:rPr>
              <a:t>ראשון,שני,שלישי,רבעי,חמישי,שישי,שבת };</a:t>
            </a:r>
            <a:endParaRPr lang="he-IL" sz="1200" dirty="0">
              <a:solidFill>
                <a:srgbClr val="000000"/>
              </a:solidFill>
              <a:latin typeface="Consolas" panose="020B0609020204030204" pitchFamily="49" charset="0"/>
            </a:endParaRP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endParaRPr lang="en-US" sz="1200" dirty="0">
              <a:solidFill>
                <a:srgbClr val="000000"/>
              </a:solidFill>
              <a:latin typeface="Consolas" panose="020B0609020204030204" pitchFamily="49" charset="0"/>
            </a:endParaRPr>
          </a:p>
          <a:p>
            <a:pPr algn="l" rtl="0"/>
            <a:r>
              <a:rPr lang="en-US" sz="1200" dirty="0">
                <a:solidFill>
                  <a:srgbClr val="000000"/>
                </a:solidFill>
                <a:latin typeface="Consolas" panose="020B0609020204030204" pitchFamily="49" charset="0"/>
              </a:rPr>
              <a:t>    {</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p>
          <a:p>
            <a:pPr algn="l" rtl="0"/>
            <a:endParaRPr lang="en-US" sz="1200" dirty="0">
              <a:solidFill>
                <a:srgbClr val="000000"/>
              </a:solidFill>
              <a:latin typeface="Consolas" panose="020B0609020204030204" pitchFamily="49" charset="0"/>
            </a:endParaRPr>
          </a:p>
          <a:p>
            <a:pPr algn="l" rtl="0"/>
            <a:r>
              <a:rPr lang="en-US" sz="1200" dirty="0">
                <a:solidFill>
                  <a:srgbClr val="000000"/>
                </a:solidFill>
                <a:latin typeface="Consolas" panose="020B0609020204030204" pitchFamily="49" charset="0"/>
              </a:rPr>
              <a:t>            Days d;</a:t>
            </a:r>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Days.Fri</a:t>
            </a:r>
            <a:r>
              <a:rPr lang="en-US" sz="1200" dirty="0">
                <a:solidFill>
                  <a:srgbClr val="008000"/>
                </a:solidFill>
                <a:latin typeface="Consolas" panose="020B0609020204030204" pitchFamily="49" charset="0"/>
              </a:rPr>
              <a:t>;</a:t>
            </a:r>
            <a:endParaRPr lang="en-US" sz="1200" dirty="0">
              <a:solidFill>
                <a:srgbClr val="000000"/>
              </a:solidFill>
              <a:latin typeface="Consolas" panose="020B0609020204030204" pitchFamily="49" charset="0"/>
            </a:endParaRPr>
          </a:p>
          <a:p>
            <a:pPr algn="l" rtl="0"/>
            <a:endParaRPr lang="en-US" sz="1200" dirty="0">
              <a:solidFill>
                <a:srgbClr val="000000"/>
              </a:solidFill>
              <a:latin typeface="Consolas" panose="020B0609020204030204" pitchFamily="49" charset="0"/>
            </a:endParaRPr>
          </a:p>
          <a:p>
            <a:pPr algn="l" rtl="0"/>
            <a:r>
              <a:rPr lang="en-US" sz="1200" dirty="0">
                <a:solidFill>
                  <a:srgbClr val="0000FF"/>
                </a:solidFill>
                <a:latin typeface="Consolas" panose="020B0609020204030204" pitchFamily="49" charset="0"/>
              </a:rPr>
              <a:t>	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Console.ReadLine</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d = (Days)</a:t>
            </a:r>
            <a:r>
              <a:rPr lang="en-US" sz="1200" dirty="0" err="1">
                <a:solidFill>
                  <a:srgbClr val="0000FF"/>
                </a:solidFill>
                <a:latin typeface="Consolas" panose="020B0609020204030204" pitchFamily="49" charset="0"/>
              </a:rPr>
              <a:t>int</a:t>
            </a:r>
            <a:r>
              <a:rPr lang="en-US" sz="1200" dirty="0" err="1">
                <a:solidFill>
                  <a:srgbClr val="000000"/>
                </a:solidFill>
                <a:latin typeface="Consolas" panose="020B0609020204030204" pitchFamily="49" charset="0"/>
              </a:rPr>
              <a:t>.Parse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sd</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switch</a:t>
            </a:r>
            <a:r>
              <a:rPr lang="en-US" sz="1200" dirty="0">
                <a:solidFill>
                  <a:srgbClr val="000000"/>
                </a:solidFill>
                <a:latin typeface="Consolas" panose="020B0609020204030204" pitchFamily="49" charset="0"/>
              </a:rPr>
              <a:t> (d)</a:t>
            </a:r>
          </a:p>
          <a:p>
            <a:pPr algn="l" rtl="0"/>
            <a:r>
              <a:rPr lang="en-US" sz="1200" dirty="0">
                <a:solidFill>
                  <a:srgbClr val="000000"/>
                </a:solidFill>
                <a:latin typeface="Consolas" panose="020B0609020204030204" pitchFamily="49" charset="0"/>
              </a:rPr>
              <a:t>            {</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Days.Sat</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Days.Sun</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Days.Mon</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Days.Tue</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Days.Wed</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Days.Thu</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case</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Days.Fri</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default</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break</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p>
          <a:p>
            <a:pPr algn="l" rtl="0"/>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Console.ReadLine</a:t>
            </a:r>
            <a:r>
              <a:rPr lang="en-US" sz="1200" dirty="0">
                <a:solidFill>
                  <a:srgbClr val="000000"/>
                </a:solidFill>
                <a:latin typeface="Consolas" panose="020B0609020204030204" pitchFamily="49" charset="0"/>
              </a:rPr>
              <a:t>();</a:t>
            </a:r>
          </a:p>
          <a:p>
            <a:pPr algn="l" rtl="0"/>
            <a:r>
              <a:rPr lang="en-US" sz="1200" dirty="0">
                <a:solidFill>
                  <a:srgbClr val="000000"/>
                </a:solidFill>
                <a:latin typeface="Consolas" panose="020B0609020204030204" pitchFamily="49" charset="0"/>
              </a:rPr>
              <a:t>        }</a:t>
            </a:r>
          </a:p>
          <a:p>
            <a:pPr algn="l" rtl="0"/>
            <a:r>
              <a:rPr lang="en-US" sz="1200" dirty="0">
                <a:solidFill>
                  <a:srgbClr val="000000"/>
                </a:solidFill>
                <a:latin typeface="Consolas" panose="020B0609020204030204" pitchFamily="49" charset="0"/>
              </a:rPr>
              <a:t>    }</a:t>
            </a:r>
          </a:p>
          <a:p>
            <a:pPr algn="l" rtl="0"/>
            <a:endParaRPr lang="en-US" sz="1200" dirty="0">
              <a:solidFill>
                <a:srgbClr val="000000"/>
              </a:solidFill>
              <a:latin typeface="Consolas" panose="020B0609020204030204" pitchFamily="49" charset="0"/>
            </a:endParaRPr>
          </a:p>
          <a:p>
            <a:pPr algn="l" rtl="0"/>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59948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7992888" cy="576064"/>
          </a:xfrm>
        </p:spPr>
        <p:txBody>
          <a:bodyPr>
            <a:normAutofit/>
          </a:bodyPr>
          <a:lstStyle/>
          <a:p>
            <a:pPr algn="r"/>
            <a:r>
              <a:rPr lang="he-IL" sz="2800" dirty="0"/>
              <a:t>השוואה בין </a:t>
            </a:r>
            <a:r>
              <a:rPr lang="en-US" sz="2800" dirty="0"/>
              <a:t>Value Type</a:t>
            </a:r>
            <a:r>
              <a:rPr lang="he-IL" sz="2800" dirty="0"/>
              <a:t> לבין </a:t>
            </a:r>
            <a:r>
              <a:rPr lang="en-US" sz="2800" dirty="0"/>
              <a:t>Reference Type</a:t>
            </a:r>
            <a:endParaRPr lang="he-IL" sz="2800" dirty="0"/>
          </a:p>
        </p:txBody>
      </p:sp>
      <p:sp>
        <p:nvSpPr>
          <p:cNvPr id="4" name="Slide Number Placeholder 3"/>
          <p:cNvSpPr>
            <a:spLocks noGrp="1"/>
          </p:cNvSpPr>
          <p:nvPr>
            <p:ph type="sldNum" sz="quarter" idx="12"/>
          </p:nvPr>
        </p:nvSpPr>
        <p:spPr/>
        <p:txBody>
          <a:bodyPr/>
          <a:lstStyle/>
          <a:p>
            <a:fld id="{5EC9654E-5318-4238-B03D-55CEA01D4D35}" type="slidenum">
              <a:rPr lang="he-IL" smtClean="0"/>
              <a:t>37</a:t>
            </a:fld>
            <a:endParaRPr lang="he-IL"/>
          </a:p>
        </p:txBody>
      </p:sp>
      <p:graphicFrame>
        <p:nvGraphicFramePr>
          <p:cNvPr id="6" name="Table 5"/>
          <p:cNvGraphicFramePr>
            <a:graphicFrameLocks noGrp="1"/>
          </p:cNvGraphicFramePr>
          <p:nvPr>
            <p:extLst>
              <p:ext uri="{D42A27DB-BD31-4B8C-83A1-F6EECF244321}">
                <p14:modId xmlns:p14="http://schemas.microsoft.com/office/powerpoint/2010/main" val="2756738499"/>
              </p:ext>
            </p:extLst>
          </p:nvPr>
        </p:nvGraphicFramePr>
        <p:xfrm>
          <a:off x="611560" y="980728"/>
          <a:ext cx="7309501" cy="5204630"/>
        </p:xfrm>
        <a:graphic>
          <a:graphicData uri="http://schemas.openxmlformats.org/drawingml/2006/table">
            <a:tbl>
              <a:tblPr rtl="1" firstRow="1" firstCol="1" bandRow="1"/>
              <a:tblGrid>
                <a:gridCol w="804716">
                  <a:extLst>
                    <a:ext uri="{9D8B030D-6E8A-4147-A177-3AD203B41FA5}">
                      <a16:colId xmlns:a16="http://schemas.microsoft.com/office/drawing/2014/main" val="20000"/>
                    </a:ext>
                  </a:extLst>
                </a:gridCol>
                <a:gridCol w="3302158">
                  <a:extLst>
                    <a:ext uri="{9D8B030D-6E8A-4147-A177-3AD203B41FA5}">
                      <a16:colId xmlns:a16="http://schemas.microsoft.com/office/drawing/2014/main" val="20001"/>
                    </a:ext>
                  </a:extLst>
                </a:gridCol>
                <a:gridCol w="3202627">
                  <a:extLst>
                    <a:ext uri="{9D8B030D-6E8A-4147-A177-3AD203B41FA5}">
                      <a16:colId xmlns:a16="http://schemas.microsoft.com/office/drawing/2014/main" val="20002"/>
                    </a:ext>
                  </a:extLst>
                </a:gridCol>
              </a:tblGrid>
              <a:tr h="227612">
                <a:tc>
                  <a:txBody>
                    <a:bodyPr/>
                    <a:lstStyle/>
                    <a:p>
                      <a:pPr algn="ctr" rtl="1">
                        <a:lnSpc>
                          <a:spcPct val="115000"/>
                        </a:lnSpc>
                        <a:spcAft>
                          <a:spcPts val="0"/>
                        </a:spcAft>
                      </a:pPr>
                      <a:r>
                        <a:rPr lang="he-IL" sz="1100" b="1" dirty="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en-US" sz="1100" b="1" dirty="0">
                          <a:effectLst/>
                          <a:latin typeface="Calibri"/>
                          <a:ea typeface="Calibri"/>
                          <a:cs typeface="Arial"/>
                        </a:rPr>
                        <a:t>Value Type</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en-US" sz="1100" b="1">
                          <a:effectLst/>
                          <a:latin typeface="Calibri"/>
                          <a:ea typeface="Calibri"/>
                          <a:cs typeface="Arial"/>
                        </a:rPr>
                        <a:t>Reference Type</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5223">
                <a:tc>
                  <a:txBody>
                    <a:bodyPr/>
                    <a:lstStyle/>
                    <a:p>
                      <a:pPr algn="r" rtl="1">
                        <a:lnSpc>
                          <a:spcPct val="115000"/>
                        </a:lnSpc>
                        <a:spcAft>
                          <a:spcPts val="0"/>
                        </a:spcAft>
                      </a:pPr>
                      <a:r>
                        <a:rPr lang="he-IL" sz="1100" b="1" dirty="0">
                          <a:effectLst/>
                          <a:latin typeface="Calibri"/>
                          <a:ea typeface="Calibri"/>
                          <a:cs typeface="Arial"/>
                        </a:rPr>
                        <a:t>מוקצה  בזיכרון</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על המחסנית</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על הערימה</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38057">
                <a:tc>
                  <a:txBody>
                    <a:bodyPr/>
                    <a:lstStyle/>
                    <a:p>
                      <a:pPr algn="r" rtl="1">
                        <a:lnSpc>
                          <a:spcPct val="115000"/>
                        </a:lnSpc>
                        <a:spcAft>
                          <a:spcPts val="0"/>
                        </a:spcAft>
                      </a:pPr>
                      <a:r>
                        <a:rPr lang="he-IL" sz="1100" b="1">
                          <a:effectLst/>
                          <a:latin typeface="Calibri"/>
                          <a:ea typeface="Calibri"/>
                          <a:cs typeface="Arial"/>
                        </a:rPr>
                        <a:t> </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lnSpc>
                          <a:spcPct val="115000"/>
                        </a:lnSpc>
                        <a:spcAft>
                          <a:spcPts val="0"/>
                        </a:spcAft>
                      </a:pPr>
                      <a:r>
                        <a:rPr lang="en-US" sz="1100" b="1" dirty="0">
                          <a:effectLst/>
                          <a:latin typeface="Calibri"/>
                          <a:ea typeface="Calibri"/>
                          <a:cs typeface="Arial"/>
                        </a:rPr>
                        <a:t>Directly contain data </a:t>
                      </a:r>
                    </a:p>
                    <a:p>
                      <a:pPr algn="l" rtl="0">
                        <a:lnSpc>
                          <a:spcPct val="115000"/>
                        </a:lnSpc>
                        <a:spcAft>
                          <a:spcPts val="0"/>
                        </a:spcAft>
                      </a:pPr>
                      <a:r>
                        <a:rPr lang="en-US" sz="1100" dirty="0">
                          <a:effectLst/>
                          <a:latin typeface="Calibri"/>
                          <a:ea typeface="Calibri"/>
                          <a:cs typeface="Arial"/>
                        </a:rPr>
                        <a:t> </a:t>
                      </a:r>
                    </a:p>
                    <a:p>
                      <a:pPr algn="l" rtl="0">
                        <a:lnSpc>
                          <a:spcPct val="115000"/>
                        </a:lnSpc>
                        <a:spcAft>
                          <a:spcPts val="0"/>
                        </a:spcAft>
                      </a:pPr>
                      <a:r>
                        <a:rPr lang="en-US" sz="1100" dirty="0" err="1">
                          <a:effectLst/>
                          <a:latin typeface="Calibri"/>
                          <a:ea typeface="Calibri"/>
                          <a:cs typeface="Arial"/>
                        </a:rPr>
                        <a:t>int</a:t>
                      </a:r>
                      <a:r>
                        <a:rPr lang="en-US" sz="1100" dirty="0">
                          <a:effectLst/>
                          <a:latin typeface="Calibri"/>
                          <a:ea typeface="Calibri"/>
                          <a:cs typeface="Arial"/>
                        </a:rPr>
                        <a:t> </a:t>
                      </a:r>
                      <a:r>
                        <a:rPr lang="en-US" sz="1100" dirty="0" err="1">
                          <a:effectLst/>
                          <a:latin typeface="Calibri"/>
                          <a:ea typeface="Calibri"/>
                          <a:cs typeface="Arial"/>
                        </a:rPr>
                        <a:t>i</a:t>
                      </a:r>
                      <a:r>
                        <a:rPr lang="en-US" sz="1100" dirty="0">
                          <a:effectLst/>
                          <a:latin typeface="Calibri"/>
                          <a:ea typeface="Calibri"/>
                          <a:cs typeface="Arial"/>
                        </a:rPr>
                        <a:t> = 123;</a:t>
                      </a:r>
                    </a:p>
                    <a:p>
                      <a:pPr algn="r" rtl="1">
                        <a:lnSpc>
                          <a:spcPct val="115000"/>
                        </a:lnSpc>
                        <a:spcAft>
                          <a:spcPts val="0"/>
                        </a:spcAft>
                      </a:pPr>
                      <a:r>
                        <a:rPr lang="he-IL" sz="1100" dirty="0">
                          <a:effectLst/>
                          <a:latin typeface="Calibri"/>
                          <a:ea typeface="Calibri"/>
                          <a:cs typeface="Arial"/>
                        </a:rPr>
                        <a:t>המזהה </a:t>
                      </a:r>
                      <a:r>
                        <a:rPr lang="en-US" sz="1100" dirty="0" err="1">
                          <a:effectLst/>
                          <a:latin typeface="Calibri"/>
                          <a:ea typeface="Calibri"/>
                          <a:cs typeface="Arial"/>
                        </a:rPr>
                        <a:t>i</a:t>
                      </a:r>
                      <a:r>
                        <a:rPr lang="he-IL" sz="1100" dirty="0">
                          <a:effectLst/>
                          <a:latin typeface="Calibri"/>
                          <a:ea typeface="Calibri"/>
                          <a:cs typeface="Arial"/>
                        </a:rPr>
                        <a:t> מייצג את האובייקט עצמו</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a:lnSpc>
                          <a:spcPct val="115000"/>
                        </a:lnSpc>
                        <a:spcAft>
                          <a:spcPts val="0"/>
                        </a:spcAft>
                      </a:pPr>
                      <a:r>
                        <a:rPr lang="en-US" sz="1100" b="1" dirty="0">
                          <a:effectLst/>
                          <a:latin typeface="Calibri"/>
                          <a:ea typeface="Calibri"/>
                          <a:cs typeface="Arial"/>
                        </a:rPr>
                        <a:t>Contain references to objects </a:t>
                      </a:r>
                    </a:p>
                    <a:p>
                      <a:pPr algn="l" rtl="0">
                        <a:lnSpc>
                          <a:spcPct val="115000"/>
                        </a:lnSpc>
                        <a:spcAft>
                          <a:spcPts val="0"/>
                        </a:spcAft>
                      </a:pPr>
                      <a:r>
                        <a:rPr lang="en-US" sz="1100" dirty="0">
                          <a:effectLst/>
                          <a:latin typeface="Calibri"/>
                          <a:ea typeface="Calibri"/>
                          <a:cs typeface="Arial"/>
                        </a:rPr>
                        <a:t> </a:t>
                      </a:r>
                    </a:p>
                    <a:p>
                      <a:pPr algn="l" rtl="0">
                        <a:lnSpc>
                          <a:spcPct val="115000"/>
                        </a:lnSpc>
                        <a:spcAft>
                          <a:spcPts val="0"/>
                        </a:spcAft>
                      </a:pPr>
                      <a:r>
                        <a:rPr lang="en-US" sz="1100" dirty="0">
                          <a:effectLst/>
                          <a:latin typeface="Calibri"/>
                          <a:ea typeface="Calibri"/>
                          <a:cs typeface="Arial"/>
                        </a:rPr>
                        <a:t>string s = "Hello world";</a:t>
                      </a: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p>
                      <a:pPr algn="r" rtl="1">
                        <a:lnSpc>
                          <a:spcPct val="115000"/>
                        </a:lnSpc>
                        <a:spcAft>
                          <a:spcPts val="0"/>
                        </a:spcAft>
                      </a:pPr>
                      <a:endParaRPr lang="he-IL"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המזהה </a:t>
                      </a:r>
                      <a:r>
                        <a:rPr lang="en-US" sz="1100" dirty="0">
                          <a:effectLst/>
                          <a:latin typeface="Calibri"/>
                          <a:ea typeface="Calibri"/>
                          <a:cs typeface="Arial"/>
                        </a:rPr>
                        <a:t>s</a:t>
                      </a:r>
                      <a:r>
                        <a:rPr lang="he-IL" sz="1100" dirty="0">
                          <a:effectLst/>
                          <a:latin typeface="Calibri"/>
                          <a:ea typeface="Calibri"/>
                          <a:cs typeface="Arial"/>
                        </a:rPr>
                        <a:t> מייצג הפניה לאובייקט</a:t>
                      </a:r>
                    </a:p>
                    <a:p>
                      <a:pPr algn="r" rtl="1">
                        <a:lnSpc>
                          <a:spcPct val="115000"/>
                        </a:lnSpc>
                        <a:spcAft>
                          <a:spcPts val="0"/>
                        </a:spcAft>
                      </a:pP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97167">
                <a:tc>
                  <a:txBody>
                    <a:bodyPr/>
                    <a:lstStyle/>
                    <a:p>
                      <a:pPr algn="r" rtl="1">
                        <a:lnSpc>
                          <a:spcPct val="115000"/>
                        </a:lnSpc>
                        <a:spcAft>
                          <a:spcPts val="0"/>
                        </a:spcAft>
                      </a:pPr>
                      <a:r>
                        <a:rPr lang="he-IL" sz="1100" b="1" dirty="0">
                          <a:effectLst/>
                          <a:latin typeface="Calibri"/>
                          <a:ea typeface="Calibri"/>
                          <a:cs typeface="Arial"/>
                        </a:rPr>
                        <a:t>סוגי הטיפוסים</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rtl="0">
                        <a:lnSpc>
                          <a:spcPct val="115000"/>
                        </a:lnSpc>
                        <a:spcAft>
                          <a:spcPts val="0"/>
                        </a:spcAft>
                        <a:buFont typeface="Times New Roman"/>
                        <a:buChar char="◦"/>
                      </a:pPr>
                      <a:r>
                        <a:rPr lang="en-US" sz="1100" dirty="0">
                          <a:effectLst/>
                          <a:latin typeface="Calibri"/>
                          <a:ea typeface="Calibri"/>
                          <a:cs typeface="Arial"/>
                        </a:rPr>
                        <a:t>Primitives		 </a:t>
                      </a:r>
                      <a:r>
                        <a:rPr lang="en-US" sz="1100" dirty="0" err="1">
                          <a:effectLst/>
                          <a:latin typeface="Calibri"/>
                          <a:ea typeface="Calibri"/>
                          <a:cs typeface="Arial"/>
                        </a:rPr>
                        <a:t>int</a:t>
                      </a:r>
                      <a:r>
                        <a:rPr lang="en-US" sz="1100" dirty="0">
                          <a:effectLst/>
                          <a:latin typeface="Calibri"/>
                          <a:ea typeface="Calibri"/>
                          <a:cs typeface="Arial"/>
                        </a:rPr>
                        <a:t> </a:t>
                      </a:r>
                      <a:r>
                        <a:rPr lang="en-US" sz="1100" dirty="0" err="1">
                          <a:effectLst/>
                          <a:latin typeface="Calibri"/>
                          <a:ea typeface="Calibri"/>
                          <a:cs typeface="Arial"/>
                        </a:rPr>
                        <a:t>i</a:t>
                      </a:r>
                      <a:r>
                        <a:rPr lang="en-US" sz="1100" dirty="0">
                          <a:effectLst/>
                          <a:latin typeface="Calibri"/>
                          <a:ea typeface="Calibri"/>
                          <a:cs typeface="Arial"/>
                        </a:rPr>
                        <a:t>;  double d; bool b;</a:t>
                      </a:r>
                    </a:p>
                    <a:p>
                      <a:pPr marL="342900" lvl="0" indent="-342900" algn="l" rtl="0">
                        <a:lnSpc>
                          <a:spcPct val="115000"/>
                        </a:lnSpc>
                        <a:spcAft>
                          <a:spcPts val="0"/>
                        </a:spcAft>
                        <a:buFont typeface="Times New Roman"/>
                        <a:buChar char="◦"/>
                      </a:pPr>
                      <a:r>
                        <a:rPr lang="en-US" sz="1100" dirty="0" err="1">
                          <a:effectLst/>
                          <a:latin typeface="Calibri"/>
                          <a:ea typeface="Calibri"/>
                          <a:cs typeface="Arial"/>
                        </a:rPr>
                        <a:t>Enums</a:t>
                      </a:r>
                      <a:r>
                        <a:rPr lang="en-US" sz="1100" dirty="0">
                          <a:effectLst/>
                          <a:latin typeface="Calibri"/>
                          <a:ea typeface="Calibri"/>
                          <a:cs typeface="Arial"/>
                        </a:rPr>
                        <a:t>		</a:t>
                      </a:r>
                      <a:r>
                        <a:rPr lang="en-US" sz="1100" dirty="0" err="1">
                          <a:effectLst/>
                          <a:latin typeface="Calibri"/>
                          <a:ea typeface="Calibri"/>
                          <a:cs typeface="Arial"/>
                        </a:rPr>
                        <a:t>enum</a:t>
                      </a:r>
                      <a:r>
                        <a:rPr lang="en-US" sz="1100" dirty="0">
                          <a:effectLst/>
                          <a:latin typeface="Calibri"/>
                          <a:ea typeface="Calibri"/>
                          <a:cs typeface="Arial"/>
                        </a:rPr>
                        <a:t> State { Off, On }</a:t>
                      </a:r>
                    </a:p>
                    <a:p>
                      <a:pPr marL="342900" lvl="0" indent="-342900" algn="l" rtl="0">
                        <a:lnSpc>
                          <a:spcPct val="115000"/>
                        </a:lnSpc>
                        <a:spcAft>
                          <a:spcPts val="0"/>
                        </a:spcAft>
                        <a:buFont typeface="Times New Roman"/>
                        <a:buChar char="◦"/>
                      </a:pPr>
                      <a:r>
                        <a:rPr lang="en-US" sz="1100" dirty="0" err="1">
                          <a:effectLst/>
                          <a:latin typeface="Calibri"/>
                          <a:ea typeface="Calibri"/>
                          <a:cs typeface="Arial"/>
                        </a:rPr>
                        <a:t>Structs</a:t>
                      </a:r>
                      <a:r>
                        <a:rPr lang="en-US" sz="1100" dirty="0">
                          <a:effectLst/>
                          <a:latin typeface="Calibri"/>
                          <a:ea typeface="Calibri"/>
                          <a:cs typeface="Arial"/>
                        </a:rPr>
                        <a:t>		</a:t>
                      </a:r>
                      <a:r>
                        <a:rPr lang="en-US" sz="1100" dirty="0" err="1">
                          <a:effectLst/>
                          <a:latin typeface="Calibri"/>
                          <a:ea typeface="Calibri"/>
                          <a:cs typeface="Arial"/>
                        </a:rPr>
                        <a:t>Struct</a:t>
                      </a:r>
                      <a:r>
                        <a:rPr lang="en-US" sz="1100" dirty="0">
                          <a:effectLst/>
                          <a:latin typeface="Calibri"/>
                          <a:ea typeface="Calibri"/>
                          <a:cs typeface="Arial"/>
                        </a:rPr>
                        <a:t> Point { </a:t>
                      </a:r>
                      <a:r>
                        <a:rPr lang="en-US" sz="1100" dirty="0" err="1">
                          <a:effectLst/>
                          <a:latin typeface="Calibri"/>
                          <a:ea typeface="Calibri"/>
                          <a:cs typeface="Arial"/>
                        </a:rPr>
                        <a:t>int</a:t>
                      </a:r>
                      <a:r>
                        <a:rPr lang="en-US" sz="1100" dirty="0">
                          <a:effectLst/>
                          <a:latin typeface="Calibri"/>
                          <a:ea typeface="Calibri"/>
                          <a:cs typeface="Arial"/>
                        </a:rPr>
                        <a:t> x, y; }</a:t>
                      </a: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rtl="0">
                        <a:lnSpc>
                          <a:spcPct val="115000"/>
                        </a:lnSpc>
                        <a:spcAft>
                          <a:spcPts val="0"/>
                        </a:spcAft>
                        <a:buFont typeface="Times New Roman"/>
                        <a:buChar char="◦"/>
                        <a:tabLst>
                          <a:tab pos="228600" algn="l"/>
                        </a:tabLst>
                      </a:pPr>
                      <a:r>
                        <a:rPr lang="en-US" sz="1100" dirty="0">
                          <a:effectLst/>
                          <a:latin typeface="Calibri"/>
                          <a:ea typeface="Calibri"/>
                          <a:cs typeface="Arial"/>
                        </a:rPr>
                        <a:t>Classes	class Foo {...}</a:t>
                      </a:r>
                    </a:p>
                    <a:p>
                      <a:pPr marL="342900" lvl="0" indent="-342900" algn="l" rtl="0">
                        <a:lnSpc>
                          <a:spcPct val="115000"/>
                        </a:lnSpc>
                        <a:spcAft>
                          <a:spcPts val="0"/>
                        </a:spcAft>
                        <a:buFont typeface="Times New Roman"/>
                        <a:buChar char="◦"/>
                        <a:tabLst>
                          <a:tab pos="228600" algn="l"/>
                        </a:tabLst>
                      </a:pPr>
                      <a:r>
                        <a:rPr lang="en-US" sz="1100" dirty="0">
                          <a:effectLst/>
                          <a:latin typeface="Calibri"/>
                          <a:ea typeface="Calibri"/>
                          <a:cs typeface="Arial"/>
                        </a:rPr>
                        <a:t>String           </a:t>
                      </a:r>
                      <a:r>
                        <a:rPr lang="en-US" sz="1100" dirty="0" err="1">
                          <a:effectLst/>
                          <a:latin typeface="Calibri"/>
                          <a:ea typeface="Calibri"/>
                          <a:cs typeface="Arial"/>
                        </a:rPr>
                        <a:t>string</a:t>
                      </a:r>
                      <a:r>
                        <a:rPr lang="en-US" sz="1100" dirty="0">
                          <a:effectLst/>
                          <a:latin typeface="Calibri"/>
                          <a:ea typeface="Calibri"/>
                          <a:cs typeface="Arial"/>
                        </a:rPr>
                        <a:t> s = "Hello world";</a:t>
                      </a:r>
                    </a:p>
                    <a:p>
                      <a:pPr marL="342900" lvl="0" indent="-342900" algn="l" rtl="0">
                        <a:lnSpc>
                          <a:spcPct val="115000"/>
                        </a:lnSpc>
                        <a:spcAft>
                          <a:spcPts val="0"/>
                        </a:spcAft>
                        <a:buFont typeface="Times New Roman"/>
                        <a:buChar char="◦"/>
                        <a:tabLst>
                          <a:tab pos="228600" algn="l"/>
                        </a:tabLst>
                      </a:pPr>
                      <a:r>
                        <a:rPr lang="en-US" sz="1100" dirty="0">
                          <a:effectLst/>
                          <a:latin typeface="Calibri"/>
                          <a:ea typeface="Calibri"/>
                          <a:cs typeface="Arial"/>
                        </a:rPr>
                        <a:t>Interfaces</a:t>
                      </a:r>
                      <a:r>
                        <a:rPr lang="he-IL" sz="1100" dirty="0">
                          <a:effectLst/>
                          <a:latin typeface="Calibri"/>
                          <a:ea typeface="Calibri"/>
                          <a:cs typeface="Arial"/>
                        </a:rPr>
                        <a:t> </a:t>
                      </a:r>
                      <a:r>
                        <a:rPr lang="en-US" sz="1100" dirty="0">
                          <a:effectLst/>
                          <a:latin typeface="Calibri"/>
                          <a:ea typeface="Calibri"/>
                          <a:cs typeface="Arial"/>
                        </a:rPr>
                        <a:t>interface </a:t>
                      </a:r>
                      <a:r>
                        <a:rPr lang="en-US" sz="1100" dirty="0" err="1">
                          <a:effectLst/>
                          <a:latin typeface="Calibri"/>
                          <a:ea typeface="Calibri"/>
                          <a:cs typeface="Arial"/>
                        </a:rPr>
                        <a:t>IFoo</a:t>
                      </a:r>
                      <a:r>
                        <a:rPr lang="en-US" sz="1100" dirty="0">
                          <a:effectLst/>
                          <a:latin typeface="Calibri"/>
                          <a:ea typeface="Calibri"/>
                          <a:cs typeface="Arial"/>
                        </a:rPr>
                        <a:t> {...}</a:t>
                      </a:r>
                    </a:p>
                    <a:p>
                      <a:pPr marL="342900" lvl="0" indent="-342900" algn="l" rtl="0">
                        <a:lnSpc>
                          <a:spcPct val="115000"/>
                        </a:lnSpc>
                        <a:spcAft>
                          <a:spcPts val="0"/>
                        </a:spcAft>
                        <a:buFont typeface="Times New Roman"/>
                        <a:buChar char="◦"/>
                        <a:tabLst>
                          <a:tab pos="228600" algn="l"/>
                        </a:tabLst>
                      </a:pPr>
                      <a:r>
                        <a:rPr lang="en-US" sz="1100" dirty="0">
                          <a:effectLst/>
                          <a:latin typeface="Calibri"/>
                          <a:ea typeface="Calibri"/>
                          <a:cs typeface="Arial"/>
                        </a:rPr>
                        <a:t>Arrays	string[] a = new string[10];</a:t>
                      </a:r>
                    </a:p>
                    <a:p>
                      <a:pPr marL="342900" lvl="0" indent="-342900" algn="l" rtl="0">
                        <a:lnSpc>
                          <a:spcPct val="115000"/>
                        </a:lnSpc>
                        <a:spcAft>
                          <a:spcPts val="0"/>
                        </a:spcAft>
                        <a:buFont typeface="Times New Roman"/>
                        <a:buChar char="◦"/>
                        <a:tabLst>
                          <a:tab pos="228600" algn="l"/>
                        </a:tabLst>
                      </a:pPr>
                      <a:r>
                        <a:rPr lang="en-US" sz="1100" dirty="0">
                          <a:effectLst/>
                          <a:latin typeface="Calibri"/>
                          <a:ea typeface="Calibri"/>
                          <a:cs typeface="Arial"/>
                        </a:rPr>
                        <a:t>Delegates</a:t>
                      </a:r>
                      <a:r>
                        <a:rPr lang="he-IL" sz="1100" dirty="0">
                          <a:effectLst/>
                          <a:latin typeface="Calibri"/>
                          <a:ea typeface="Calibri"/>
                          <a:cs typeface="Arial"/>
                        </a:rPr>
                        <a:t> </a:t>
                      </a:r>
                      <a:r>
                        <a:rPr lang="en-US" sz="1100" dirty="0">
                          <a:effectLst/>
                          <a:latin typeface="Calibri"/>
                          <a:ea typeface="Calibri"/>
                          <a:cs typeface="Arial"/>
                        </a:rPr>
                        <a:t>delegate void Empty();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7612">
                <a:tc>
                  <a:txBody>
                    <a:bodyPr/>
                    <a:lstStyle/>
                    <a:p>
                      <a:pPr algn="r" rtl="1">
                        <a:lnSpc>
                          <a:spcPct val="115000"/>
                        </a:lnSpc>
                        <a:spcAft>
                          <a:spcPts val="0"/>
                        </a:spcAft>
                      </a:pPr>
                      <a:r>
                        <a:rPr lang="he-IL" sz="1100" b="1">
                          <a:effectLst/>
                          <a:latin typeface="Calibri"/>
                          <a:ea typeface="Calibri"/>
                          <a:cs typeface="Arial"/>
                        </a:rPr>
                        <a:t>יורש מ</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יורשים מ </a:t>
                      </a:r>
                      <a:r>
                        <a:rPr lang="en-US" sz="1100" dirty="0" err="1">
                          <a:effectLst/>
                          <a:latin typeface="Calibri"/>
                          <a:ea typeface="Calibri"/>
                          <a:cs typeface="Arial"/>
                        </a:rPr>
                        <a:t>ValueType</a:t>
                      </a:r>
                      <a:r>
                        <a:rPr lang="he-IL" sz="1100" dirty="0">
                          <a:effectLst/>
                          <a:latin typeface="Calibri"/>
                          <a:ea typeface="Calibri"/>
                          <a:cs typeface="Arial"/>
                        </a:rPr>
                        <a:t> שיורש מ </a:t>
                      </a:r>
                      <a:r>
                        <a:rPr lang="en-US" sz="1100" dirty="0">
                          <a:effectLst/>
                          <a:latin typeface="Calibri"/>
                          <a:ea typeface="Calibri"/>
                          <a:cs typeface="Arial"/>
                        </a:rPr>
                        <a:t>Object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יורשים מ </a:t>
                      </a:r>
                      <a:r>
                        <a:rPr lang="en-US" sz="1100" dirty="0">
                          <a:effectLst/>
                          <a:latin typeface="Calibri"/>
                          <a:ea typeface="Calibri"/>
                          <a:cs typeface="Arial"/>
                        </a:rPr>
                        <a:t>Object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82835">
                <a:tc>
                  <a:txBody>
                    <a:bodyPr/>
                    <a:lstStyle/>
                    <a:p>
                      <a:pPr algn="r" rtl="1">
                        <a:lnSpc>
                          <a:spcPct val="115000"/>
                        </a:lnSpc>
                        <a:spcAft>
                          <a:spcPts val="0"/>
                        </a:spcAft>
                      </a:pPr>
                      <a:r>
                        <a:rPr lang="he-IL" sz="1100" b="1" dirty="0">
                          <a:effectLst/>
                          <a:latin typeface="Calibri"/>
                          <a:ea typeface="Calibri"/>
                          <a:cs typeface="Arial"/>
                        </a:rPr>
                        <a:t>מאפשר ירושה</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לא ניתן לרשת ממנו ולא יכול לרשת מאף אחד (פרט לאינטרפייס וכמובן שיורש מ </a:t>
                      </a:r>
                      <a:r>
                        <a:rPr lang="en-US" sz="1100" dirty="0" err="1">
                          <a:effectLst/>
                          <a:latin typeface="Calibri"/>
                          <a:ea typeface="Calibri"/>
                          <a:cs typeface="Arial"/>
                        </a:rPr>
                        <a:t>ValueType</a:t>
                      </a:r>
                      <a:r>
                        <a:rPr lang="he-IL" sz="1100" dirty="0">
                          <a:effectLst/>
                          <a:latin typeface="Calibri"/>
                          <a:ea typeface="Calibri"/>
                          <a:cs typeface="Arial"/>
                        </a:rPr>
                        <a:t> שיורש מ </a:t>
                      </a:r>
                      <a:r>
                        <a:rPr lang="en-US" sz="1100" dirty="0">
                          <a:effectLst/>
                          <a:latin typeface="Calibri"/>
                          <a:ea typeface="Calibri"/>
                          <a:cs typeface="Arial"/>
                        </a:rPr>
                        <a:t>Object</a:t>
                      </a:r>
                      <a:r>
                        <a:rPr lang="he-IL" sz="1100" dirty="0">
                          <a:effectLst/>
                          <a:latin typeface="Calibri"/>
                          <a:ea typeface="Calibri"/>
                          <a:cs typeface="Arial"/>
                        </a:rPr>
                        <a:t>)</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ניתן לרשת ממנו ויכול לרשת ממחלקה אחרת (אחת בלבד) וגם מאינטרפייס</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75982">
                <a:tc>
                  <a:txBody>
                    <a:bodyPr/>
                    <a:lstStyle/>
                    <a:p>
                      <a:pPr algn="r" rtl="1">
                        <a:lnSpc>
                          <a:spcPct val="115000"/>
                        </a:lnSpc>
                        <a:spcAft>
                          <a:spcPts val="0"/>
                        </a:spcAft>
                      </a:pPr>
                      <a:r>
                        <a:rPr lang="en-US" sz="1100" b="1" dirty="0">
                          <a:effectLst/>
                          <a:latin typeface="Calibri"/>
                          <a:ea typeface="Calibri"/>
                          <a:cs typeface="Arial"/>
                        </a:rPr>
                        <a:t>null</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לא יכול להיות </a:t>
                      </a:r>
                      <a:r>
                        <a:rPr lang="en-US" sz="1100" dirty="0">
                          <a:effectLst/>
                          <a:latin typeface="Calibri"/>
                          <a:ea typeface="Calibri"/>
                          <a:cs typeface="Arial"/>
                        </a:rPr>
                        <a:t>null</a:t>
                      </a:r>
                    </a:p>
                    <a:p>
                      <a:pPr algn="r" rtl="1">
                        <a:lnSpc>
                          <a:spcPct val="115000"/>
                        </a:lnSpc>
                        <a:spcAft>
                          <a:spcPts val="0"/>
                        </a:spcAft>
                      </a:pPr>
                      <a:r>
                        <a:rPr lang="he-IL" sz="950" dirty="0">
                          <a:solidFill>
                            <a:srgbClr val="2B91AF"/>
                          </a:solidFill>
                          <a:effectLst/>
                          <a:highlight>
                            <a:srgbClr val="FFFFFF"/>
                          </a:highlight>
                          <a:latin typeface="Calibri"/>
                          <a:ea typeface="Calibri"/>
                          <a:cs typeface="Consolas"/>
                        </a:rPr>
                        <a:t> </a:t>
                      </a:r>
                      <a:endParaRPr lang="en-US" sz="1100" dirty="0">
                        <a:effectLst/>
                        <a:latin typeface="Calibri"/>
                        <a:ea typeface="Calibri"/>
                        <a:cs typeface="Arial"/>
                      </a:endParaRPr>
                    </a:p>
                    <a:p>
                      <a:pPr algn="l" rtl="0">
                        <a:lnSpc>
                          <a:spcPct val="115000"/>
                        </a:lnSpc>
                        <a:spcAft>
                          <a:spcPts val="0"/>
                        </a:spcAft>
                      </a:pPr>
                      <a:r>
                        <a:rPr lang="en-US" sz="950" dirty="0">
                          <a:solidFill>
                            <a:srgbClr val="2B91AF"/>
                          </a:solidFill>
                          <a:effectLst/>
                          <a:highlight>
                            <a:srgbClr val="FFFFFF"/>
                          </a:highlight>
                          <a:latin typeface="Consolas"/>
                          <a:ea typeface="Calibri"/>
                          <a:cs typeface="Arial"/>
                        </a:rPr>
                        <a:t>Struct A;</a:t>
                      </a:r>
                      <a:endParaRPr lang="en-US" sz="1100" dirty="0">
                        <a:effectLst/>
                        <a:latin typeface="Calibri"/>
                        <a:ea typeface="Calibri"/>
                        <a:cs typeface="Arial"/>
                      </a:endParaRPr>
                    </a:p>
                    <a:p>
                      <a:pPr algn="r" rtl="1">
                        <a:lnSpc>
                          <a:spcPct val="115000"/>
                        </a:lnSpc>
                        <a:spcAft>
                          <a:spcPts val="0"/>
                        </a:spcAft>
                      </a:pPr>
                      <a:r>
                        <a:rPr lang="he-IL" sz="950" dirty="0">
                          <a:solidFill>
                            <a:srgbClr val="2B91AF"/>
                          </a:solidFill>
                          <a:effectLst/>
                          <a:highlight>
                            <a:srgbClr val="FFFFFF"/>
                          </a:highlight>
                          <a:latin typeface="Calibri"/>
                          <a:ea typeface="Calibri"/>
                          <a:cs typeface="Consolas"/>
                        </a:rPr>
                        <a:t>  </a:t>
                      </a:r>
                      <a:r>
                        <a:rPr lang="en-US" sz="950" dirty="0">
                          <a:solidFill>
                            <a:srgbClr val="2B91AF"/>
                          </a:solidFill>
                          <a:effectLst/>
                          <a:highlight>
                            <a:srgbClr val="FFFFFF"/>
                          </a:highlight>
                          <a:latin typeface="Consolas"/>
                          <a:ea typeface="Calibri"/>
                          <a:cs typeface="Arial"/>
                        </a:rPr>
                        <a:t>A</a:t>
                      </a:r>
                      <a:r>
                        <a:rPr lang="en-US" sz="950" dirty="0">
                          <a:solidFill>
                            <a:srgbClr val="000000"/>
                          </a:solidFill>
                          <a:effectLst/>
                          <a:highlight>
                            <a:srgbClr val="FFFFFF"/>
                          </a:highlight>
                          <a:latin typeface="Consolas"/>
                          <a:ea typeface="Calibri"/>
                          <a:cs typeface="Arial"/>
                        </a:rPr>
                        <a:t> a = </a:t>
                      </a:r>
                      <a:r>
                        <a:rPr lang="en-US" sz="950" dirty="0">
                          <a:solidFill>
                            <a:srgbClr val="0000FF"/>
                          </a:solidFill>
                          <a:effectLst/>
                          <a:highlight>
                            <a:srgbClr val="FFFFFF"/>
                          </a:highlight>
                          <a:latin typeface="Consolas"/>
                          <a:ea typeface="Calibri"/>
                          <a:cs typeface="Arial"/>
                        </a:rPr>
                        <a:t>null</a:t>
                      </a:r>
                      <a:r>
                        <a:rPr lang="en-US" sz="950" dirty="0">
                          <a:solidFill>
                            <a:srgbClr val="000000"/>
                          </a:solidFill>
                          <a:effectLst/>
                          <a:highlight>
                            <a:srgbClr val="FFFFFF"/>
                          </a:highlight>
                          <a:latin typeface="Consolas"/>
                          <a:ea typeface="Calibri"/>
                          <a:cs typeface="Arial"/>
                        </a:rPr>
                        <a:t>; </a:t>
                      </a:r>
                      <a:r>
                        <a:rPr lang="en-US" sz="950" dirty="0">
                          <a:solidFill>
                            <a:srgbClr val="008000"/>
                          </a:solidFill>
                          <a:effectLst/>
                          <a:highlight>
                            <a:srgbClr val="FFFFFF"/>
                          </a:highlight>
                          <a:latin typeface="Consolas"/>
                          <a:ea typeface="Calibri"/>
                          <a:cs typeface="Arial"/>
                        </a:rPr>
                        <a:t>//compilation error</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יכול להיות </a:t>
                      </a:r>
                      <a:r>
                        <a:rPr lang="en-US" sz="1100" dirty="0">
                          <a:effectLst/>
                          <a:latin typeface="Calibri"/>
                          <a:ea typeface="Calibri"/>
                          <a:cs typeface="Arial"/>
                        </a:rPr>
                        <a:t>null</a:t>
                      </a: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p>
                      <a:pPr algn="l" rtl="0">
                        <a:lnSpc>
                          <a:spcPct val="115000"/>
                        </a:lnSpc>
                        <a:spcAft>
                          <a:spcPts val="0"/>
                        </a:spcAft>
                      </a:pPr>
                      <a:r>
                        <a:rPr lang="en-US" sz="950" dirty="0">
                          <a:solidFill>
                            <a:srgbClr val="2B91AF"/>
                          </a:solidFill>
                          <a:effectLst/>
                          <a:highlight>
                            <a:srgbClr val="FFFFFF"/>
                          </a:highlight>
                          <a:latin typeface="Consolas"/>
                          <a:ea typeface="Calibri"/>
                          <a:cs typeface="Arial"/>
                        </a:rPr>
                        <a:t>Class B;</a:t>
                      </a:r>
                      <a:endParaRPr lang="en-US" sz="1100" dirty="0">
                        <a:effectLst/>
                        <a:latin typeface="Calibri"/>
                        <a:ea typeface="Calibri"/>
                        <a:cs typeface="Arial"/>
                      </a:endParaRPr>
                    </a:p>
                    <a:p>
                      <a:pPr algn="l" rtl="0">
                        <a:lnSpc>
                          <a:spcPct val="115000"/>
                        </a:lnSpc>
                        <a:spcAft>
                          <a:spcPts val="0"/>
                        </a:spcAft>
                      </a:pPr>
                      <a:r>
                        <a:rPr lang="en-US" sz="950" dirty="0">
                          <a:solidFill>
                            <a:srgbClr val="2B91AF"/>
                          </a:solidFill>
                          <a:effectLst/>
                          <a:highlight>
                            <a:srgbClr val="FFFFFF"/>
                          </a:highlight>
                          <a:latin typeface="Consolas"/>
                          <a:ea typeface="Calibri"/>
                          <a:cs typeface="Arial"/>
                        </a:rPr>
                        <a:t>B</a:t>
                      </a:r>
                      <a:r>
                        <a:rPr lang="en-US" sz="950" dirty="0">
                          <a:solidFill>
                            <a:srgbClr val="000000"/>
                          </a:solidFill>
                          <a:effectLst/>
                          <a:highlight>
                            <a:srgbClr val="FFFFFF"/>
                          </a:highlight>
                          <a:latin typeface="Consolas"/>
                          <a:ea typeface="Calibri"/>
                          <a:cs typeface="Arial"/>
                        </a:rPr>
                        <a:t> b = </a:t>
                      </a:r>
                      <a:r>
                        <a:rPr lang="en-US" sz="950" dirty="0">
                          <a:solidFill>
                            <a:srgbClr val="0000FF"/>
                          </a:solidFill>
                          <a:effectLst/>
                          <a:highlight>
                            <a:srgbClr val="FFFFFF"/>
                          </a:highlight>
                          <a:latin typeface="Consolas"/>
                          <a:ea typeface="Calibri"/>
                          <a:cs typeface="Arial"/>
                        </a:rPr>
                        <a:t>null</a:t>
                      </a:r>
                      <a:r>
                        <a:rPr lang="en-US" sz="950" dirty="0">
                          <a:solidFill>
                            <a:srgbClr val="000000"/>
                          </a:solidFill>
                          <a:effectLst/>
                          <a:highlight>
                            <a:srgbClr val="FFFFFF"/>
                          </a:highlight>
                          <a:latin typeface="Consolas"/>
                          <a:ea typeface="Calibri"/>
                          <a:cs typeface="Arial"/>
                        </a:rPr>
                        <a:t>; </a:t>
                      </a:r>
                      <a:r>
                        <a:rPr lang="en-US" sz="950" dirty="0">
                          <a:solidFill>
                            <a:srgbClr val="008000"/>
                          </a:solidFill>
                          <a:effectLst/>
                          <a:highlight>
                            <a:srgbClr val="FFFFFF"/>
                          </a:highlight>
                          <a:latin typeface="Consolas"/>
                          <a:ea typeface="Calibri"/>
                          <a:cs typeface="Arial"/>
                        </a:rPr>
                        <a:t>//OK</a:t>
                      </a:r>
                      <a:endParaRPr lang="en-US" sz="1100" dirty="0">
                        <a:effectLst/>
                        <a:latin typeface="Calibri"/>
                        <a:ea typeface="Calibri"/>
                        <a:cs typeface="Arial"/>
                      </a:endParaRPr>
                    </a:p>
                    <a:p>
                      <a:pPr algn="r" rtl="1">
                        <a:lnSpc>
                          <a:spcPct val="115000"/>
                        </a:lnSpc>
                        <a:spcAft>
                          <a:spcPts val="0"/>
                        </a:spcAft>
                      </a:pPr>
                      <a:r>
                        <a:rPr lang="en-US" sz="1100" dirty="0">
                          <a:effectLst/>
                          <a:latin typeface="Calibri"/>
                          <a:ea typeface="Calibri"/>
                          <a:cs typeface="Arial"/>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4100" name="תמונה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2295698"/>
            <a:ext cx="1235075" cy="465138"/>
          </a:xfrm>
          <a:prstGeom prst="rect">
            <a:avLst/>
          </a:prstGeom>
          <a:noFill/>
          <a:extLst>
            <a:ext uri="{909E8E84-426E-40DD-AFC4-6F175D3DCCD1}">
              <a14:hiddenFill xmlns:a14="http://schemas.microsoft.com/office/drawing/2010/main">
                <a:solidFill>
                  <a:srgbClr val="FFFFFF"/>
                </a:solidFill>
              </a14:hiddenFill>
            </a:ext>
          </a:extLst>
        </p:spPr>
      </p:pic>
      <p:pic>
        <p:nvPicPr>
          <p:cNvPr id="4099" name="תמונה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575" y="2348880"/>
            <a:ext cx="2560638" cy="35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678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7992888" cy="576064"/>
          </a:xfrm>
        </p:spPr>
        <p:txBody>
          <a:bodyPr>
            <a:normAutofit/>
          </a:bodyPr>
          <a:lstStyle/>
          <a:p>
            <a:pPr algn="r"/>
            <a:r>
              <a:rPr lang="he-IL" sz="2800" dirty="0"/>
              <a:t>השוואה בין </a:t>
            </a:r>
            <a:r>
              <a:rPr lang="en-US" sz="2800" dirty="0"/>
              <a:t>Value Type</a:t>
            </a:r>
            <a:r>
              <a:rPr lang="he-IL" sz="2800" dirty="0"/>
              <a:t> לבין </a:t>
            </a:r>
            <a:r>
              <a:rPr lang="en-US" sz="2800" dirty="0"/>
              <a:t>Reference Type</a:t>
            </a:r>
            <a:endParaRPr lang="he-IL" sz="2800" dirty="0"/>
          </a:p>
        </p:txBody>
      </p:sp>
      <p:sp>
        <p:nvSpPr>
          <p:cNvPr id="4" name="Slide Number Placeholder 3"/>
          <p:cNvSpPr>
            <a:spLocks noGrp="1"/>
          </p:cNvSpPr>
          <p:nvPr>
            <p:ph type="sldNum" sz="quarter" idx="12"/>
          </p:nvPr>
        </p:nvSpPr>
        <p:spPr/>
        <p:txBody>
          <a:bodyPr/>
          <a:lstStyle/>
          <a:p>
            <a:fld id="{5EC9654E-5318-4238-B03D-55CEA01D4D35}" type="slidenum">
              <a:rPr lang="he-IL" smtClean="0"/>
              <a:t>38</a:t>
            </a:fld>
            <a:endParaRPr lang="he-IL"/>
          </a:p>
        </p:txBody>
      </p:sp>
      <p:graphicFrame>
        <p:nvGraphicFramePr>
          <p:cNvPr id="6" name="Table 5"/>
          <p:cNvGraphicFramePr>
            <a:graphicFrameLocks noGrp="1"/>
          </p:cNvGraphicFramePr>
          <p:nvPr>
            <p:extLst>
              <p:ext uri="{D42A27DB-BD31-4B8C-83A1-F6EECF244321}">
                <p14:modId xmlns:p14="http://schemas.microsoft.com/office/powerpoint/2010/main" val="71454359"/>
              </p:ext>
            </p:extLst>
          </p:nvPr>
        </p:nvGraphicFramePr>
        <p:xfrm>
          <a:off x="611560" y="980728"/>
          <a:ext cx="7309501" cy="5326107"/>
        </p:xfrm>
        <a:graphic>
          <a:graphicData uri="http://schemas.openxmlformats.org/drawingml/2006/table">
            <a:tbl>
              <a:tblPr rtl="1" firstRow="1" firstCol="1" bandRow="1"/>
              <a:tblGrid>
                <a:gridCol w="804716">
                  <a:extLst>
                    <a:ext uri="{9D8B030D-6E8A-4147-A177-3AD203B41FA5}">
                      <a16:colId xmlns:a16="http://schemas.microsoft.com/office/drawing/2014/main" val="20000"/>
                    </a:ext>
                  </a:extLst>
                </a:gridCol>
                <a:gridCol w="3302158">
                  <a:extLst>
                    <a:ext uri="{9D8B030D-6E8A-4147-A177-3AD203B41FA5}">
                      <a16:colId xmlns:a16="http://schemas.microsoft.com/office/drawing/2014/main" val="20001"/>
                    </a:ext>
                  </a:extLst>
                </a:gridCol>
                <a:gridCol w="3202627">
                  <a:extLst>
                    <a:ext uri="{9D8B030D-6E8A-4147-A177-3AD203B41FA5}">
                      <a16:colId xmlns:a16="http://schemas.microsoft.com/office/drawing/2014/main" val="20002"/>
                    </a:ext>
                  </a:extLst>
                </a:gridCol>
              </a:tblGrid>
              <a:tr h="227612">
                <a:tc>
                  <a:txBody>
                    <a:bodyPr/>
                    <a:lstStyle/>
                    <a:p>
                      <a:pPr algn="ctr" rtl="1">
                        <a:lnSpc>
                          <a:spcPct val="115000"/>
                        </a:lnSpc>
                        <a:spcAft>
                          <a:spcPts val="0"/>
                        </a:spcAft>
                      </a:pPr>
                      <a:r>
                        <a:rPr lang="he-IL" sz="1100" b="1" dirty="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en-US" sz="1100" b="1" dirty="0">
                          <a:effectLst/>
                          <a:latin typeface="Calibri"/>
                          <a:ea typeface="Calibri"/>
                          <a:cs typeface="Arial"/>
                        </a:rPr>
                        <a:t>Value Type</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en-US" sz="1100" b="1" dirty="0">
                          <a:effectLst/>
                          <a:latin typeface="Calibri"/>
                          <a:ea typeface="Calibri"/>
                          <a:cs typeface="Arial"/>
                        </a:rPr>
                        <a:t>Reference Type</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5223">
                <a:tc>
                  <a:txBody>
                    <a:bodyPr/>
                    <a:lstStyle/>
                    <a:p>
                      <a:pPr algn="r" rtl="1">
                        <a:lnSpc>
                          <a:spcPct val="115000"/>
                        </a:lnSpc>
                        <a:spcAft>
                          <a:spcPts val="0"/>
                        </a:spcAft>
                      </a:pPr>
                      <a:r>
                        <a:rPr lang="he-IL" sz="1100" b="1" dirty="0">
                          <a:effectLst/>
                          <a:latin typeface="Calibri"/>
                          <a:ea typeface="Calibri"/>
                          <a:cs typeface="Arial"/>
                        </a:rPr>
                        <a:t>בנאי</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בנאי ברירת מחדל נוצר אוטומטית ומאתחל את כל המשתנים הפנימיים ל </a:t>
                      </a:r>
                      <a:r>
                        <a:rPr lang="en-US" sz="1100" dirty="0">
                          <a:effectLst/>
                          <a:latin typeface="Calibri"/>
                          <a:ea typeface="Calibri"/>
                          <a:cs typeface="Arial"/>
                        </a:rPr>
                        <a:t>0,false,null</a:t>
                      </a:r>
                    </a:p>
                    <a:p>
                      <a:pPr algn="r" rtl="1">
                        <a:lnSpc>
                          <a:spcPct val="115000"/>
                        </a:lnSpc>
                        <a:spcAft>
                          <a:spcPts val="0"/>
                        </a:spcAft>
                      </a:pPr>
                      <a:r>
                        <a:rPr lang="he-IL" sz="1100" dirty="0">
                          <a:effectLst/>
                          <a:latin typeface="Calibri"/>
                          <a:ea typeface="Calibri"/>
                          <a:cs typeface="Arial"/>
                        </a:rPr>
                        <a:t>ולא ניתן לדרוס אותו</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אך ניתן ליצור בנאי נוסף שמקבל פרמטרים</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אם לא הוגדר בנאי יווצר בנאי ברירת מחדל</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אם הוגדר בנאי ללא פרמטרים הוא ידרוס את בנאי הברירת מחדל</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אם הוגדר </a:t>
                      </a:r>
                      <a:r>
                        <a:rPr lang="he-IL" sz="1100" b="1" dirty="0">
                          <a:effectLst/>
                          <a:latin typeface="Calibri"/>
                          <a:ea typeface="Calibri"/>
                          <a:cs typeface="Arial"/>
                        </a:rPr>
                        <a:t>רק</a:t>
                      </a:r>
                      <a:r>
                        <a:rPr lang="he-IL" sz="1100" dirty="0">
                          <a:effectLst/>
                          <a:latin typeface="Calibri"/>
                          <a:ea typeface="Calibri"/>
                          <a:cs typeface="Arial"/>
                        </a:rPr>
                        <a:t> בנאי עם פרמטרים אז הוא מבטל את בנאי ברירת המחדל</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618">
                <a:tc>
                  <a:txBody>
                    <a:bodyPr/>
                    <a:lstStyle/>
                    <a:p>
                      <a:pPr algn="r" rtl="1">
                        <a:lnSpc>
                          <a:spcPct val="115000"/>
                        </a:lnSpc>
                        <a:spcAft>
                          <a:spcPts val="0"/>
                        </a:spcAft>
                      </a:pPr>
                      <a:r>
                        <a:rPr lang="he-IL" sz="1100" b="1" dirty="0">
                          <a:effectLst/>
                          <a:latin typeface="Calibri"/>
                          <a:ea typeface="Calibri"/>
                          <a:cs typeface="Arial"/>
                        </a:rPr>
                        <a:t>הורס</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אין</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יש</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97167">
                <a:tc>
                  <a:txBody>
                    <a:bodyPr/>
                    <a:lstStyle/>
                    <a:p>
                      <a:pPr algn="r" rtl="1">
                        <a:lnSpc>
                          <a:spcPct val="115000"/>
                        </a:lnSpc>
                        <a:spcAft>
                          <a:spcPts val="0"/>
                        </a:spcAft>
                      </a:pPr>
                      <a:r>
                        <a:rPr lang="he-IL" sz="1100" b="1" dirty="0">
                          <a:effectLst/>
                          <a:latin typeface="Calibri"/>
                          <a:ea typeface="Calibri"/>
                          <a:cs typeface="Arial"/>
                        </a:rPr>
                        <a:t>אתחול / הקצאה</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בהצהרה נוצר אובייקט עם ערך ברירת מחדל אך אי אפשר להשתמש ללא אתחול השדות או ללא קריאה ל </a:t>
                      </a:r>
                      <a:r>
                        <a:rPr lang="en-US" sz="1100" dirty="0">
                          <a:effectLst/>
                          <a:latin typeface="Calibri"/>
                          <a:ea typeface="Calibri"/>
                          <a:cs typeface="Arial"/>
                        </a:rPr>
                        <a:t> new</a:t>
                      </a:r>
                      <a:r>
                        <a:rPr lang="he-IL" sz="1100" dirty="0">
                          <a:effectLst/>
                          <a:latin typeface="Calibri"/>
                          <a:ea typeface="Calibri"/>
                          <a:cs typeface="Arial"/>
                        </a:rPr>
                        <a:t> שמאתחל את השדות.</a:t>
                      </a:r>
                      <a:endParaRPr lang="en-US" sz="1100" dirty="0">
                        <a:effectLst/>
                        <a:latin typeface="Calibri"/>
                        <a:ea typeface="Calibri"/>
                        <a:cs typeface="Arial"/>
                      </a:endParaRPr>
                    </a:p>
                    <a:p>
                      <a:pPr algn="l" rtl="0">
                        <a:lnSpc>
                          <a:spcPct val="115000"/>
                        </a:lnSpc>
                        <a:spcAft>
                          <a:spcPts val="0"/>
                        </a:spcAft>
                      </a:pPr>
                      <a:r>
                        <a:rPr lang="en-US" sz="950" dirty="0" err="1">
                          <a:solidFill>
                            <a:srgbClr val="0000FF"/>
                          </a:solidFill>
                          <a:effectLst/>
                          <a:highlight>
                            <a:srgbClr val="FFFFFF"/>
                          </a:highlight>
                          <a:latin typeface="Consolas"/>
                          <a:ea typeface="Calibri"/>
                          <a:cs typeface="Arial"/>
                        </a:rPr>
                        <a:t>int</a:t>
                      </a:r>
                      <a:r>
                        <a:rPr lang="en-US" sz="950" dirty="0">
                          <a:solidFill>
                            <a:srgbClr val="000000"/>
                          </a:solidFill>
                          <a:effectLst/>
                          <a:highlight>
                            <a:srgbClr val="FFFFFF"/>
                          </a:highlight>
                          <a:latin typeface="Consolas"/>
                          <a:ea typeface="Calibri"/>
                          <a:cs typeface="Arial"/>
                        </a:rPr>
                        <a:t> </a:t>
                      </a:r>
                      <a:r>
                        <a:rPr lang="en-US" sz="950" dirty="0" err="1">
                          <a:solidFill>
                            <a:srgbClr val="000000"/>
                          </a:solidFill>
                          <a:effectLst/>
                          <a:highlight>
                            <a:srgbClr val="FFFFFF"/>
                          </a:highlight>
                          <a:latin typeface="Consolas"/>
                          <a:ea typeface="Calibri"/>
                          <a:cs typeface="Arial"/>
                        </a:rPr>
                        <a:t>i</a:t>
                      </a:r>
                      <a:r>
                        <a:rPr lang="en-US" sz="950" dirty="0">
                          <a:solidFill>
                            <a:srgbClr val="000000"/>
                          </a:solidFill>
                          <a:effectLst/>
                          <a:highlight>
                            <a:srgbClr val="FFFFFF"/>
                          </a:highlight>
                          <a:latin typeface="Consolas"/>
                          <a:ea typeface="Calibri"/>
                          <a:cs typeface="Arial"/>
                        </a:rPr>
                        <a:t>;</a:t>
                      </a:r>
                      <a:endParaRPr lang="en-US" sz="1100" dirty="0">
                        <a:effectLst/>
                        <a:latin typeface="Calibri"/>
                        <a:ea typeface="Calibri"/>
                        <a:cs typeface="Arial"/>
                      </a:endParaRPr>
                    </a:p>
                    <a:p>
                      <a:pPr algn="l" rtl="0">
                        <a:lnSpc>
                          <a:spcPct val="115000"/>
                        </a:lnSpc>
                        <a:spcAft>
                          <a:spcPts val="0"/>
                        </a:spcAft>
                      </a:pPr>
                      <a:r>
                        <a:rPr lang="en-US" sz="950" dirty="0" err="1">
                          <a:solidFill>
                            <a:srgbClr val="2B91AF"/>
                          </a:solidFill>
                          <a:effectLst/>
                          <a:highlight>
                            <a:srgbClr val="FFFFFF"/>
                          </a:highlight>
                          <a:latin typeface="Consolas"/>
                          <a:ea typeface="Calibri"/>
                          <a:cs typeface="Arial"/>
                        </a:rPr>
                        <a:t>Console</a:t>
                      </a:r>
                      <a:r>
                        <a:rPr lang="en-US" sz="950" dirty="0" err="1">
                          <a:solidFill>
                            <a:srgbClr val="000000"/>
                          </a:solidFill>
                          <a:effectLst/>
                          <a:highlight>
                            <a:srgbClr val="FFFFFF"/>
                          </a:highlight>
                          <a:latin typeface="Consolas"/>
                          <a:ea typeface="Calibri"/>
                          <a:cs typeface="Arial"/>
                        </a:rPr>
                        <a:t>.WriteLine</a:t>
                      </a:r>
                      <a:r>
                        <a:rPr lang="en-US" sz="950" dirty="0">
                          <a:solidFill>
                            <a:srgbClr val="000000"/>
                          </a:solidFill>
                          <a:effectLst/>
                          <a:highlight>
                            <a:srgbClr val="FFFFFF"/>
                          </a:highlight>
                          <a:latin typeface="Consolas"/>
                          <a:ea typeface="Calibri"/>
                          <a:cs typeface="Arial"/>
                        </a:rPr>
                        <a:t>(</a:t>
                      </a:r>
                      <a:r>
                        <a:rPr lang="en-US" sz="950" dirty="0" err="1">
                          <a:solidFill>
                            <a:srgbClr val="000000"/>
                          </a:solidFill>
                          <a:effectLst/>
                          <a:highlight>
                            <a:srgbClr val="FFFFFF"/>
                          </a:highlight>
                          <a:latin typeface="Consolas"/>
                          <a:ea typeface="Calibri"/>
                          <a:cs typeface="Arial"/>
                        </a:rPr>
                        <a:t>i</a:t>
                      </a:r>
                      <a:r>
                        <a:rPr lang="en-US" sz="950" dirty="0">
                          <a:solidFill>
                            <a:srgbClr val="000000"/>
                          </a:solidFill>
                          <a:effectLst/>
                          <a:highlight>
                            <a:srgbClr val="FFFFFF"/>
                          </a:highlight>
                          <a:latin typeface="Consolas"/>
                          <a:ea typeface="Calibri"/>
                          <a:cs typeface="Arial"/>
                        </a:rPr>
                        <a:t>); </a:t>
                      </a:r>
                      <a:r>
                        <a:rPr lang="en-US" sz="950" dirty="0">
                          <a:solidFill>
                            <a:srgbClr val="008000"/>
                          </a:solidFill>
                          <a:effectLst/>
                          <a:highlight>
                            <a:srgbClr val="FFFFFF"/>
                          </a:highlight>
                          <a:latin typeface="Consolas"/>
                          <a:ea typeface="Calibri"/>
                          <a:cs typeface="Arial"/>
                        </a:rPr>
                        <a:t>//compilation error</a:t>
                      </a:r>
                      <a:endParaRPr lang="en-US" sz="1100" dirty="0">
                        <a:effectLst/>
                        <a:latin typeface="Calibri"/>
                        <a:ea typeface="Calibri"/>
                        <a:cs typeface="Arial"/>
                      </a:endParaRPr>
                    </a:p>
                    <a:p>
                      <a:pPr algn="l" rtl="0">
                        <a:lnSpc>
                          <a:spcPct val="115000"/>
                        </a:lnSpc>
                        <a:spcAft>
                          <a:spcPts val="0"/>
                        </a:spcAft>
                      </a:pPr>
                      <a:r>
                        <a:rPr lang="en-US" sz="950" dirty="0">
                          <a:solidFill>
                            <a:srgbClr val="0000FF"/>
                          </a:solidFill>
                          <a:effectLst/>
                          <a:highlight>
                            <a:srgbClr val="FFFFFF"/>
                          </a:highlight>
                          <a:latin typeface="Consolas"/>
                          <a:ea typeface="Calibri"/>
                          <a:cs typeface="Arial"/>
                        </a:rPr>
                        <a:t> </a:t>
                      </a:r>
                      <a:endParaRPr lang="en-US" sz="1100" dirty="0">
                        <a:effectLst/>
                        <a:latin typeface="Calibri"/>
                        <a:ea typeface="Calibri"/>
                        <a:cs typeface="Arial"/>
                      </a:endParaRPr>
                    </a:p>
                    <a:p>
                      <a:pPr algn="l" rtl="0">
                        <a:lnSpc>
                          <a:spcPct val="115000"/>
                        </a:lnSpc>
                        <a:spcAft>
                          <a:spcPts val="0"/>
                        </a:spcAft>
                      </a:pPr>
                      <a:r>
                        <a:rPr lang="en-US" sz="950" dirty="0" err="1">
                          <a:solidFill>
                            <a:srgbClr val="0000FF"/>
                          </a:solidFill>
                          <a:effectLst/>
                          <a:highlight>
                            <a:srgbClr val="FFFFFF"/>
                          </a:highlight>
                          <a:latin typeface="Consolas"/>
                          <a:ea typeface="Calibri"/>
                          <a:cs typeface="Arial"/>
                        </a:rPr>
                        <a:t>int</a:t>
                      </a:r>
                      <a:r>
                        <a:rPr lang="en-US" sz="950" dirty="0">
                          <a:solidFill>
                            <a:srgbClr val="000000"/>
                          </a:solidFill>
                          <a:effectLst/>
                          <a:highlight>
                            <a:srgbClr val="FFFFFF"/>
                          </a:highlight>
                          <a:latin typeface="Consolas"/>
                          <a:ea typeface="Calibri"/>
                          <a:cs typeface="Arial"/>
                        </a:rPr>
                        <a:t> j=4;</a:t>
                      </a:r>
                      <a:endParaRPr lang="en-US" sz="1100" dirty="0">
                        <a:effectLst/>
                        <a:latin typeface="Calibri"/>
                        <a:ea typeface="Calibri"/>
                        <a:cs typeface="Arial"/>
                      </a:endParaRPr>
                    </a:p>
                    <a:p>
                      <a:pPr algn="l" rtl="0">
                        <a:lnSpc>
                          <a:spcPct val="115000"/>
                        </a:lnSpc>
                        <a:spcAft>
                          <a:spcPts val="0"/>
                        </a:spcAft>
                      </a:pPr>
                      <a:r>
                        <a:rPr lang="en-US" sz="950" dirty="0" err="1">
                          <a:solidFill>
                            <a:srgbClr val="2B91AF"/>
                          </a:solidFill>
                          <a:effectLst/>
                          <a:highlight>
                            <a:srgbClr val="FFFFFF"/>
                          </a:highlight>
                          <a:latin typeface="Consolas"/>
                          <a:ea typeface="Calibri"/>
                          <a:cs typeface="Arial"/>
                        </a:rPr>
                        <a:t>Console</a:t>
                      </a:r>
                      <a:r>
                        <a:rPr lang="en-US" sz="950" dirty="0" err="1">
                          <a:solidFill>
                            <a:srgbClr val="000000"/>
                          </a:solidFill>
                          <a:effectLst/>
                          <a:highlight>
                            <a:srgbClr val="FFFFFF"/>
                          </a:highlight>
                          <a:latin typeface="Consolas"/>
                          <a:ea typeface="Calibri"/>
                          <a:cs typeface="Arial"/>
                        </a:rPr>
                        <a:t>.WriteLine</a:t>
                      </a:r>
                      <a:r>
                        <a:rPr lang="en-US" sz="950" dirty="0">
                          <a:solidFill>
                            <a:srgbClr val="000000"/>
                          </a:solidFill>
                          <a:effectLst/>
                          <a:highlight>
                            <a:srgbClr val="FFFFFF"/>
                          </a:highlight>
                          <a:latin typeface="Consolas"/>
                          <a:ea typeface="Calibri"/>
                          <a:cs typeface="Arial"/>
                        </a:rPr>
                        <a:t>(j); </a:t>
                      </a:r>
                      <a:r>
                        <a:rPr lang="en-US" sz="950" dirty="0">
                          <a:solidFill>
                            <a:srgbClr val="008000"/>
                          </a:solidFill>
                          <a:effectLst/>
                          <a:highlight>
                            <a:srgbClr val="FFFFFF"/>
                          </a:highlight>
                          <a:latin typeface="Consolas"/>
                          <a:ea typeface="Calibri"/>
                          <a:cs typeface="Arial"/>
                        </a:rPr>
                        <a:t>//OK</a:t>
                      </a:r>
                      <a:endParaRPr lang="en-US" sz="1100" dirty="0">
                        <a:effectLst/>
                        <a:latin typeface="Calibri"/>
                        <a:ea typeface="Calibri"/>
                        <a:cs typeface="Arial"/>
                      </a:endParaRPr>
                    </a:p>
                    <a:p>
                      <a:pPr algn="l" rtl="0">
                        <a:lnSpc>
                          <a:spcPct val="115000"/>
                        </a:lnSpc>
                        <a:spcAft>
                          <a:spcPts val="0"/>
                        </a:spcAft>
                      </a:pPr>
                      <a:r>
                        <a:rPr lang="en-US" sz="950" dirty="0">
                          <a:solidFill>
                            <a:srgbClr val="000000"/>
                          </a:solidFill>
                          <a:effectLst/>
                          <a:highlight>
                            <a:srgbClr val="FFFFFF"/>
                          </a:highlight>
                          <a:latin typeface="Consolas"/>
                          <a:ea typeface="Calibri"/>
                          <a:cs typeface="Arial"/>
                        </a:rPr>
                        <a:t> </a:t>
                      </a:r>
                      <a:endParaRPr lang="en-US" sz="1100" dirty="0">
                        <a:effectLst/>
                        <a:latin typeface="Calibri"/>
                        <a:ea typeface="Calibri"/>
                        <a:cs typeface="Arial"/>
                      </a:endParaRPr>
                    </a:p>
                    <a:p>
                      <a:pPr algn="l" rtl="0">
                        <a:lnSpc>
                          <a:spcPct val="115000"/>
                        </a:lnSpc>
                        <a:spcAft>
                          <a:spcPts val="0"/>
                        </a:spcAft>
                      </a:pPr>
                      <a:r>
                        <a:rPr lang="en-US" sz="950" dirty="0" err="1">
                          <a:solidFill>
                            <a:srgbClr val="0000FF"/>
                          </a:solidFill>
                          <a:effectLst/>
                          <a:highlight>
                            <a:srgbClr val="FFFFFF"/>
                          </a:highlight>
                          <a:latin typeface="Consolas"/>
                          <a:ea typeface="Calibri"/>
                          <a:cs typeface="Arial"/>
                        </a:rPr>
                        <a:t>struct</a:t>
                      </a:r>
                      <a:r>
                        <a:rPr lang="en-US" sz="950" dirty="0">
                          <a:solidFill>
                            <a:srgbClr val="000000"/>
                          </a:solidFill>
                          <a:effectLst/>
                          <a:highlight>
                            <a:srgbClr val="FFFFFF"/>
                          </a:highlight>
                          <a:latin typeface="Consolas"/>
                          <a:ea typeface="Calibri"/>
                          <a:cs typeface="Arial"/>
                        </a:rPr>
                        <a:t> </a:t>
                      </a:r>
                      <a:r>
                        <a:rPr lang="en-US" sz="950" dirty="0">
                          <a:solidFill>
                            <a:srgbClr val="2B91AF"/>
                          </a:solidFill>
                          <a:effectLst/>
                          <a:highlight>
                            <a:srgbClr val="FFFFFF"/>
                          </a:highlight>
                          <a:latin typeface="Consolas"/>
                          <a:ea typeface="Calibri"/>
                          <a:cs typeface="Arial"/>
                        </a:rPr>
                        <a:t>A</a:t>
                      </a:r>
                      <a:endParaRPr lang="en-US" sz="1100" dirty="0">
                        <a:effectLst/>
                        <a:latin typeface="Calibri"/>
                        <a:ea typeface="Calibri"/>
                        <a:cs typeface="Arial"/>
                      </a:endParaRPr>
                    </a:p>
                    <a:p>
                      <a:pPr algn="l" rtl="0">
                        <a:lnSpc>
                          <a:spcPct val="115000"/>
                        </a:lnSpc>
                        <a:spcAft>
                          <a:spcPts val="0"/>
                        </a:spcAft>
                      </a:pPr>
                      <a:r>
                        <a:rPr lang="en-US" sz="950" dirty="0">
                          <a:solidFill>
                            <a:srgbClr val="000000"/>
                          </a:solidFill>
                          <a:effectLst/>
                          <a:highlight>
                            <a:srgbClr val="FFFFFF"/>
                          </a:highlight>
                          <a:latin typeface="Consolas"/>
                          <a:ea typeface="Calibri"/>
                          <a:cs typeface="Arial"/>
                        </a:rPr>
                        <a:t>{</a:t>
                      </a:r>
                      <a:endParaRPr lang="en-US" sz="1100" dirty="0">
                        <a:effectLst/>
                        <a:latin typeface="Calibri"/>
                        <a:ea typeface="Calibri"/>
                        <a:cs typeface="Arial"/>
                      </a:endParaRPr>
                    </a:p>
                    <a:p>
                      <a:pPr algn="l" rtl="0">
                        <a:lnSpc>
                          <a:spcPct val="115000"/>
                        </a:lnSpc>
                        <a:spcAft>
                          <a:spcPts val="0"/>
                        </a:spcAft>
                      </a:pPr>
                      <a:r>
                        <a:rPr lang="en-US" sz="950" dirty="0">
                          <a:solidFill>
                            <a:srgbClr val="0000FF"/>
                          </a:solidFill>
                          <a:effectLst/>
                          <a:highlight>
                            <a:srgbClr val="FFFFFF"/>
                          </a:highlight>
                          <a:latin typeface="Consolas"/>
                          <a:ea typeface="Calibri"/>
                          <a:cs typeface="Arial"/>
                        </a:rPr>
                        <a:t>   public</a:t>
                      </a:r>
                      <a:r>
                        <a:rPr lang="en-US" sz="950" dirty="0">
                          <a:solidFill>
                            <a:srgbClr val="000000"/>
                          </a:solidFill>
                          <a:effectLst/>
                          <a:highlight>
                            <a:srgbClr val="FFFFFF"/>
                          </a:highlight>
                          <a:latin typeface="Consolas"/>
                          <a:ea typeface="Calibri"/>
                          <a:cs typeface="Arial"/>
                        </a:rPr>
                        <a:t> </a:t>
                      </a:r>
                      <a:r>
                        <a:rPr lang="en-US" sz="950" dirty="0" err="1">
                          <a:solidFill>
                            <a:srgbClr val="0000FF"/>
                          </a:solidFill>
                          <a:effectLst/>
                          <a:highlight>
                            <a:srgbClr val="FFFFFF"/>
                          </a:highlight>
                          <a:latin typeface="Consolas"/>
                          <a:ea typeface="Calibri"/>
                          <a:cs typeface="Arial"/>
                        </a:rPr>
                        <a:t>int</a:t>
                      </a:r>
                      <a:r>
                        <a:rPr lang="en-US" sz="950" dirty="0">
                          <a:solidFill>
                            <a:srgbClr val="000000"/>
                          </a:solidFill>
                          <a:effectLst/>
                          <a:highlight>
                            <a:srgbClr val="FFFFFF"/>
                          </a:highlight>
                          <a:latin typeface="Consolas"/>
                          <a:ea typeface="Calibri"/>
                          <a:cs typeface="Arial"/>
                        </a:rPr>
                        <a:t> a;</a:t>
                      </a:r>
                      <a:endParaRPr lang="en-US" sz="1100" dirty="0">
                        <a:effectLst/>
                        <a:latin typeface="Calibri"/>
                        <a:ea typeface="Calibri"/>
                        <a:cs typeface="Arial"/>
                      </a:endParaRPr>
                    </a:p>
                    <a:p>
                      <a:pPr algn="l" rtl="0">
                        <a:lnSpc>
                          <a:spcPct val="115000"/>
                        </a:lnSpc>
                        <a:spcAft>
                          <a:spcPts val="0"/>
                        </a:spcAft>
                      </a:pPr>
                      <a:r>
                        <a:rPr lang="en-US" sz="950" dirty="0">
                          <a:solidFill>
                            <a:srgbClr val="000000"/>
                          </a:solidFill>
                          <a:effectLst/>
                          <a:highlight>
                            <a:srgbClr val="FFFFFF"/>
                          </a:highlight>
                          <a:latin typeface="Consolas"/>
                          <a:ea typeface="Calibri"/>
                          <a:cs typeface="Arial"/>
                        </a:rPr>
                        <a:t>}</a:t>
                      </a:r>
                      <a:endParaRPr lang="en-US" sz="1100" dirty="0">
                        <a:effectLst/>
                        <a:latin typeface="Calibri"/>
                        <a:ea typeface="Calibri"/>
                        <a:cs typeface="Arial"/>
                      </a:endParaRPr>
                    </a:p>
                    <a:p>
                      <a:pPr algn="l" rtl="0">
                        <a:lnSpc>
                          <a:spcPct val="115000"/>
                        </a:lnSpc>
                        <a:spcAft>
                          <a:spcPts val="0"/>
                        </a:spcAft>
                      </a:pPr>
                      <a:r>
                        <a:rPr lang="en-US" sz="950" dirty="0">
                          <a:solidFill>
                            <a:srgbClr val="2B91AF"/>
                          </a:solidFill>
                          <a:effectLst/>
                          <a:highlight>
                            <a:srgbClr val="FFFFFF"/>
                          </a:highlight>
                          <a:latin typeface="Consolas"/>
                          <a:ea typeface="Calibri"/>
                          <a:cs typeface="Arial"/>
                        </a:rPr>
                        <a:t>A</a:t>
                      </a:r>
                      <a:r>
                        <a:rPr lang="en-US" sz="950" dirty="0">
                          <a:solidFill>
                            <a:srgbClr val="000000"/>
                          </a:solidFill>
                          <a:effectLst/>
                          <a:highlight>
                            <a:srgbClr val="FFFFFF"/>
                          </a:highlight>
                          <a:latin typeface="Consolas"/>
                          <a:ea typeface="Calibri"/>
                          <a:cs typeface="Arial"/>
                        </a:rPr>
                        <a:t> a1;</a:t>
                      </a:r>
                      <a:endParaRPr lang="en-US" sz="1100" dirty="0">
                        <a:effectLst/>
                        <a:latin typeface="Calibri"/>
                        <a:ea typeface="Calibri"/>
                        <a:cs typeface="Arial"/>
                      </a:endParaRPr>
                    </a:p>
                    <a:p>
                      <a:pPr algn="l" rtl="0">
                        <a:lnSpc>
                          <a:spcPct val="115000"/>
                        </a:lnSpc>
                        <a:spcAft>
                          <a:spcPts val="0"/>
                        </a:spcAft>
                      </a:pPr>
                      <a:r>
                        <a:rPr lang="en-US" sz="950" dirty="0" err="1">
                          <a:solidFill>
                            <a:srgbClr val="2B91AF"/>
                          </a:solidFill>
                          <a:effectLst/>
                          <a:highlight>
                            <a:srgbClr val="FFFFFF"/>
                          </a:highlight>
                          <a:latin typeface="Consolas"/>
                          <a:ea typeface="Calibri"/>
                          <a:cs typeface="Arial"/>
                        </a:rPr>
                        <a:t>Console</a:t>
                      </a:r>
                      <a:r>
                        <a:rPr lang="en-US" sz="950" dirty="0" err="1">
                          <a:solidFill>
                            <a:srgbClr val="000000"/>
                          </a:solidFill>
                          <a:effectLst/>
                          <a:highlight>
                            <a:srgbClr val="FFFFFF"/>
                          </a:highlight>
                          <a:latin typeface="Consolas"/>
                          <a:ea typeface="Calibri"/>
                          <a:cs typeface="Arial"/>
                        </a:rPr>
                        <a:t>.WriteLine</a:t>
                      </a:r>
                      <a:r>
                        <a:rPr lang="en-US" sz="950" dirty="0">
                          <a:solidFill>
                            <a:srgbClr val="000000"/>
                          </a:solidFill>
                          <a:effectLst/>
                          <a:highlight>
                            <a:srgbClr val="FFFFFF"/>
                          </a:highlight>
                          <a:latin typeface="Consolas"/>
                          <a:ea typeface="Calibri"/>
                          <a:cs typeface="Arial"/>
                        </a:rPr>
                        <a:t>(a1);</a:t>
                      </a:r>
                      <a:r>
                        <a:rPr lang="en-US" sz="950" dirty="0">
                          <a:solidFill>
                            <a:srgbClr val="2B91AF"/>
                          </a:solidFill>
                          <a:effectLst/>
                          <a:highlight>
                            <a:srgbClr val="FFFFFF"/>
                          </a:highlight>
                          <a:latin typeface="Consolas"/>
                          <a:ea typeface="Calibri"/>
                          <a:cs typeface="Arial"/>
                        </a:rPr>
                        <a:t> </a:t>
                      </a:r>
                      <a:r>
                        <a:rPr lang="en-US" sz="950" dirty="0">
                          <a:solidFill>
                            <a:srgbClr val="008000"/>
                          </a:solidFill>
                          <a:effectLst/>
                          <a:highlight>
                            <a:srgbClr val="FFFFFF"/>
                          </a:highlight>
                          <a:latin typeface="Consolas"/>
                          <a:ea typeface="Calibri"/>
                          <a:cs typeface="Arial"/>
                        </a:rPr>
                        <a:t>//compilation error</a:t>
                      </a:r>
                      <a:endParaRPr lang="en-US" sz="1100" dirty="0">
                        <a:effectLst/>
                        <a:latin typeface="Calibri"/>
                        <a:ea typeface="Calibri"/>
                        <a:cs typeface="Arial"/>
                      </a:endParaRPr>
                    </a:p>
                    <a:p>
                      <a:pPr algn="l" rtl="0">
                        <a:lnSpc>
                          <a:spcPct val="115000"/>
                        </a:lnSpc>
                        <a:spcAft>
                          <a:spcPts val="0"/>
                        </a:spcAft>
                      </a:pPr>
                      <a:r>
                        <a:rPr lang="en-US" sz="950" dirty="0">
                          <a:solidFill>
                            <a:srgbClr val="000000"/>
                          </a:solidFill>
                          <a:effectLst/>
                          <a:highlight>
                            <a:srgbClr val="FFFFFF"/>
                          </a:highlight>
                          <a:latin typeface="Consolas"/>
                          <a:ea typeface="Calibri"/>
                          <a:cs typeface="Arial"/>
                        </a:rPr>
                        <a:t> </a:t>
                      </a:r>
                      <a:endParaRPr lang="en-US" sz="1100" dirty="0">
                        <a:effectLst/>
                        <a:latin typeface="Calibri"/>
                        <a:ea typeface="Calibri"/>
                        <a:cs typeface="Arial"/>
                      </a:endParaRPr>
                    </a:p>
                    <a:p>
                      <a:pPr algn="l" rtl="0">
                        <a:lnSpc>
                          <a:spcPct val="115000"/>
                        </a:lnSpc>
                        <a:spcAft>
                          <a:spcPts val="0"/>
                        </a:spcAft>
                      </a:pPr>
                      <a:r>
                        <a:rPr lang="en-US" sz="950" dirty="0">
                          <a:solidFill>
                            <a:srgbClr val="2B91AF"/>
                          </a:solidFill>
                          <a:effectLst/>
                          <a:highlight>
                            <a:srgbClr val="FFFFFF"/>
                          </a:highlight>
                          <a:latin typeface="Consolas"/>
                          <a:ea typeface="Calibri"/>
                          <a:cs typeface="Arial"/>
                        </a:rPr>
                        <a:t>A</a:t>
                      </a:r>
                      <a:r>
                        <a:rPr lang="en-US" sz="950" dirty="0">
                          <a:solidFill>
                            <a:srgbClr val="000000"/>
                          </a:solidFill>
                          <a:effectLst/>
                          <a:highlight>
                            <a:srgbClr val="FFFFFF"/>
                          </a:highlight>
                          <a:latin typeface="Consolas"/>
                          <a:ea typeface="Calibri"/>
                          <a:cs typeface="Arial"/>
                        </a:rPr>
                        <a:t> a1= </a:t>
                      </a:r>
                      <a:r>
                        <a:rPr lang="en-US" sz="950" dirty="0">
                          <a:solidFill>
                            <a:srgbClr val="0000FF"/>
                          </a:solidFill>
                          <a:effectLst/>
                          <a:highlight>
                            <a:srgbClr val="FFFFFF"/>
                          </a:highlight>
                          <a:latin typeface="Consolas"/>
                          <a:ea typeface="Calibri"/>
                          <a:cs typeface="Arial"/>
                        </a:rPr>
                        <a:t>new</a:t>
                      </a:r>
                      <a:r>
                        <a:rPr lang="en-US" sz="950" dirty="0">
                          <a:solidFill>
                            <a:srgbClr val="000000"/>
                          </a:solidFill>
                          <a:effectLst/>
                          <a:highlight>
                            <a:srgbClr val="FFFFFF"/>
                          </a:highlight>
                          <a:latin typeface="Consolas"/>
                          <a:ea typeface="Calibri"/>
                          <a:cs typeface="Arial"/>
                        </a:rPr>
                        <a:t> </a:t>
                      </a:r>
                      <a:r>
                        <a:rPr lang="en-US" sz="950" dirty="0">
                          <a:solidFill>
                            <a:srgbClr val="2B91AF"/>
                          </a:solidFill>
                          <a:effectLst/>
                          <a:highlight>
                            <a:srgbClr val="FFFFFF"/>
                          </a:highlight>
                          <a:latin typeface="Consolas"/>
                          <a:ea typeface="Calibri"/>
                          <a:cs typeface="Arial"/>
                        </a:rPr>
                        <a:t>A</a:t>
                      </a:r>
                      <a:r>
                        <a:rPr lang="en-US" sz="950" dirty="0">
                          <a:solidFill>
                            <a:srgbClr val="000000"/>
                          </a:solidFill>
                          <a:effectLst/>
                          <a:highlight>
                            <a:srgbClr val="FFFFFF"/>
                          </a:highlight>
                          <a:latin typeface="Consolas"/>
                          <a:ea typeface="Calibri"/>
                          <a:cs typeface="Arial"/>
                        </a:rPr>
                        <a:t>();</a:t>
                      </a:r>
                      <a:endParaRPr lang="en-US" sz="1100" dirty="0">
                        <a:effectLst/>
                        <a:latin typeface="Calibri"/>
                        <a:ea typeface="Calibri"/>
                        <a:cs typeface="Arial"/>
                      </a:endParaRPr>
                    </a:p>
                    <a:p>
                      <a:pPr algn="l" rtl="0">
                        <a:lnSpc>
                          <a:spcPct val="115000"/>
                        </a:lnSpc>
                        <a:spcAft>
                          <a:spcPts val="0"/>
                        </a:spcAft>
                      </a:pPr>
                      <a:r>
                        <a:rPr lang="en-US" sz="950" dirty="0" err="1">
                          <a:solidFill>
                            <a:srgbClr val="2B91AF"/>
                          </a:solidFill>
                          <a:effectLst/>
                          <a:highlight>
                            <a:srgbClr val="FFFFFF"/>
                          </a:highlight>
                          <a:latin typeface="Consolas"/>
                          <a:ea typeface="Calibri"/>
                          <a:cs typeface="Arial"/>
                        </a:rPr>
                        <a:t>Console</a:t>
                      </a:r>
                      <a:r>
                        <a:rPr lang="en-US" sz="950" dirty="0" err="1">
                          <a:solidFill>
                            <a:srgbClr val="000000"/>
                          </a:solidFill>
                          <a:effectLst/>
                          <a:highlight>
                            <a:srgbClr val="FFFFFF"/>
                          </a:highlight>
                          <a:latin typeface="Consolas"/>
                          <a:ea typeface="Calibri"/>
                          <a:cs typeface="Arial"/>
                        </a:rPr>
                        <a:t>.WriteLine</a:t>
                      </a:r>
                      <a:r>
                        <a:rPr lang="en-US" sz="950" dirty="0">
                          <a:solidFill>
                            <a:srgbClr val="000000"/>
                          </a:solidFill>
                          <a:effectLst/>
                          <a:highlight>
                            <a:srgbClr val="FFFFFF"/>
                          </a:highlight>
                          <a:latin typeface="Consolas"/>
                          <a:ea typeface="Calibri"/>
                          <a:cs typeface="Arial"/>
                        </a:rPr>
                        <a:t>(a1); </a:t>
                      </a:r>
                      <a:r>
                        <a:rPr lang="en-US" sz="950" dirty="0">
                          <a:solidFill>
                            <a:srgbClr val="008000"/>
                          </a:solidFill>
                          <a:effectLst/>
                          <a:highlight>
                            <a:srgbClr val="FFFFFF"/>
                          </a:highlight>
                          <a:latin typeface="Consolas"/>
                          <a:ea typeface="Calibri"/>
                          <a:cs typeface="Arial"/>
                        </a:rPr>
                        <a:t>//OK</a:t>
                      </a:r>
                      <a:endParaRPr lang="en-US" sz="1100" dirty="0">
                        <a:effectLst/>
                        <a:latin typeface="Calibri"/>
                        <a:ea typeface="Calibri"/>
                        <a:cs typeface="Arial"/>
                      </a:endParaRPr>
                    </a:p>
                    <a:p>
                      <a:pPr algn="l" rtl="0">
                        <a:lnSpc>
                          <a:spcPct val="115000"/>
                        </a:lnSpc>
                        <a:spcAft>
                          <a:spcPts val="0"/>
                        </a:spcAft>
                      </a:pPr>
                      <a:r>
                        <a:rPr lang="en-US" sz="950" dirty="0">
                          <a:solidFill>
                            <a:srgbClr val="000000"/>
                          </a:solidFill>
                          <a:effectLst/>
                          <a:highlight>
                            <a:srgbClr val="FFFFFF"/>
                          </a:highlight>
                          <a:latin typeface="Consolas"/>
                          <a:ea typeface="Calibri"/>
                          <a:cs typeface="Arial"/>
                        </a:rPr>
                        <a:t> </a:t>
                      </a:r>
                      <a:endParaRPr lang="en-US" sz="1100" dirty="0">
                        <a:effectLst/>
                        <a:latin typeface="Calibri"/>
                        <a:ea typeface="Calibri"/>
                        <a:cs typeface="Arial"/>
                      </a:endParaRPr>
                    </a:p>
                    <a:p>
                      <a:pPr algn="l" rtl="0">
                        <a:lnSpc>
                          <a:spcPct val="115000"/>
                        </a:lnSpc>
                        <a:spcAft>
                          <a:spcPts val="0"/>
                        </a:spcAft>
                      </a:pPr>
                      <a:r>
                        <a:rPr lang="en-US" sz="950" dirty="0">
                          <a:solidFill>
                            <a:srgbClr val="2B91AF"/>
                          </a:solidFill>
                          <a:effectLst/>
                          <a:highlight>
                            <a:srgbClr val="FFFFFF"/>
                          </a:highlight>
                          <a:latin typeface="Consolas"/>
                          <a:ea typeface="Calibri"/>
                          <a:cs typeface="Arial"/>
                        </a:rPr>
                        <a:t>A</a:t>
                      </a:r>
                      <a:r>
                        <a:rPr lang="en-US" sz="950" dirty="0">
                          <a:solidFill>
                            <a:srgbClr val="000000"/>
                          </a:solidFill>
                          <a:effectLst/>
                          <a:highlight>
                            <a:srgbClr val="FFFFFF"/>
                          </a:highlight>
                          <a:latin typeface="Consolas"/>
                          <a:ea typeface="Calibri"/>
                          <a:cs typeface="Arial"/>
                        </a:rPr>
                        <a:t> a1;</a:t>
                      </a:r>
                      <a:endParaRPr lang="en-US" sz="1100" dirty="0">
                        <a:effectLst/>
                        <a:latin typeface="Calibri"/>
                        <a:ea typeface="Calibri"/>
                        <a:cs typeface="Arial"/>
                      </a:endParaRPr>
                    </a:p>
                    <a:p>
                      <a:pPr algn="l" rtl="0">
                        <a:lnSpc>
                          <a:spcPct val="115000"/>
                        </a:lnSpc>
                        <a:spcAft>
                          <a:spcPts val="0"/>
                        </a:spcAft>
                      </a:pPr>
                      <a:r>
                        <a:rPr lang="en-US" sz="950" dirty="0">
                          <a:solidFill>
                            <a:srgbClr val="000000"/>
                          </a:solidFill>
                          <a:effectLst/>
                          <a:highlight>
                            <a:srgbClr val="FFFFFF"/>
                          </a:highlight>
                          <a:latin typeface="Consolas"/>
                          <a:ea typeface="Calibri"/>
                          <a:cs typeface="Arial"/>
                        </a:rPr>
                        <a:t>a1.a = 6;</a:t>
                      </a:r>
                      <a:endParaRPr lang="en-US" sz="1100" dirty="0">
                        <a:effectLst/>
                        <a:latin typeface="Calibri"/>
                        <a:ea typeface="Calibri"/>
                        <a:cs typeface="Arial"/>
                      </a:endParaRPr>
                    </a:p>
                    <a:p>
                      <a:pPr algn="l" rtl="0">
                        <a:lnSpc>
                          <a:spcPct val="115000"/>
                        </a:lnSpc>
                        <a:spcAft>
                          <a:spcPts val="0"/>
                        </a:spcAft>
                      </a:pPr>
                      <a:r>
                        <a:rPr lang="en-US" sz="950" dirty="0" err="1">
                          <a:solidFill>
                            <a:srgbClr val="2B91AF"/>
                          </a:solidFill>
                          <a:effectLst/>
                          <a:highlight>
                            <a:srgbClr val="FFFFFF"/>
                          </a:highlight>
                          <a:latin typeface="Consolas"/>
                          <a:ea typeface="Calibri"/>
                          <a:cs typeface="Arial"/>
                        </a:rPr>
                        <a:t>Console</a:t>
                      </a:r>
                      <a:r>
                        <a:rPr lang="en-US" sz="950" dirty="0" err="1">
                          <a:solidFill>
                            <a:srgbClr val="000000"/>
                          </a:solidFill>
                          <a:effectLst/>
                          <a:highlight>
                            <a:srgbClr val="FFFFFF"/>
                          </a:highlight>
                          <a:latin typeface="Consolas"/>
                          <a:ea typeface="Calibri"/>
                          <a:cs typeface="Arial"/>
                        </a:rPr>
                        <a:t>.WriteLine</a:t>
                      </a:r>
                      <a:r>
                        <a:rPr lang="en-US" sz="950" dirty="0">
                          <a:solidFill>
                            <a:srgbClr val="000000"/>
                          </a:solidFill>
                          <a:effectLst/>
                          <a:highlight>
                            <a:srgbClr val="FFFFFF"/>
                          </a:highlight>
                          <a:latin typeface="Consolas"/>
                          <a:ea typeface="Calibri"/>
                          <a:cs typeface="Arial"/>
                        </a:rPr>
                        <a:t>(a1); </a:t>
                      </a:r>
                      <a:r>
                        <a:rPr lang="en-US" sz="950" dirty="0">
                          <a:solidFill>
                            <a:srgbClr val="008000"/>
                          </a:solidFill>
                          <a:effectLst/>
                          <a:highlight>
                            <a:srgbClr val="FFFFFF"/>
                          </a:highlight>
                          <a:latin typeface="Consolas"/>
                          <a:ea typeface="Calibri"/>
                          <a:cs typeface="Arial"/>
                        </a:rPr>
                        <a:t>//OK</a:t>
                      </a:r>
                      <a:endParaRPr lang="en-US" sz="1100" dirty="0">
                        <a:effectLst/>
                        <a:latin typeface="Calibri"/>
                        <a:ea typeface="Calibri"/>
                        <a:cs typeface="Arial"/>
                      </a:endParaRPr>
                    </a:p>
                    <a:p>
                      <a:pPr algn="l" rtl="0">
                        <a:lnSpc>
                          <a:spcPct val="115000"/>
                        </a:lnSpc>
                        <a:spcAft>
                          <a:spcPts val="0"/>
                        </a:spcAft>
                      </a:pPr>
                      <a:r>
                        <a:rPr lang="he-IL" sz="950" dirty="0">
                          <a:solidFill>
                            <a:srgbClr val="000000"/>
                          </a:solidFill>
                          <a:effectLst/>
                          <a:highlight>
                            <a:srgbClr val="FFFFFF"/>
                          </a:highlight>
                          <a:latin typeface="Calibri"/>
                          <a:ea typeface="Calibri"/>
                          <a:cs typeface="Consolas"/>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בהצהרה נוצר מצביע עם ערך ברירת מחדל </a:t>
                      </a:r>
                      <a:r>
                        <a:rPr lang="en-US" sz="1100" dirty="0">
                          <a:effectLst/>
                          <a:latin typeface="Calibri"/>
                          <a:ea typeface="Calibri"/>
                          <a:cs typeface="Arial"/>
                        </a:rPr>
                        <a:t>null</a:t>
                      </a:r>
                      <a:r>
                        <a:rPr lang="he-IL" sz="1100" dirty="0">
                          <a:effectLst/>
                          <a:latin typeface="Calibri"/>
                          <a:ea typeface="Calibri"/>
                          <a:cs typeface="Arial"/>
                        </a:rPr>
                        <a:t>. ואי אפשר להשתמש ללא אתחול </a:t>
                      </a:r>
                      <a:r>
                        <a:rPr lang="en-US" sz="1100" dirty="0">
                          <a:effectLst/>
                          <a:latin typeface="Calibri"/>
                          <a:ea typeface="Calibri"/>
                          <a:cs typeface="Arial"/>
                        </a:rPr>
                        <a:t> new</a:t>
                      </a:r>
                      <a:r>
                        <a:rPr lang="he-IL" sz="1100" dirty="0">
                          <a:effectLst/>
                          <a:latin typeface="Calibri"/>
                          <a:ea typeface="Calibri"/>
                          <a:cs typeface="Arial"/>
                        </a:rPr>
                        <a:t> שמקצה זיכרון לאובייקט.</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p>
                      <a:pPr algn="l" rtl="0">
                        <a:lnSpc>
                          <a:spcPct val="115000"/>
                        </a:lnSpc>
                        <a:spcAft>
                          <a:spcPts val="0"/>
                        </a:spcAft>
                      </a:pPr>
                      <a:r>
                        <a:rPr lang="en-US" sz="950" dirty="0">
                          <a:solidFill>
                            <a:srgbClr val="2B91AF"/>
                          </a:solidFill>
                          <a:effectLst/>
                          <a:highlight>
                            <a:srgbClr val="FFFFFF"/>
                          </a:highlight>
                          <a:latin typeface="Consolas"/>
                          <a:ea typeface="Calibri"/>
                          <a:cs typeface="Arial"/>
                        </a:rPr>
                        <a:t>B</a:t>
                      </a:r>
                      <a:r>
                        <a:rPr lang="en-US" sz="950" dirty="0">
                          <a:solidFill>
                            <a:srgbClr val="000000"/>
                          </a:solidFill>
                          <a:effectLst/>
                          <a:highlight>
                            <a:srgbClr val="FFFFFF"/>
                          </a:highlight>
                          <a:latin typeface="Consolas"/>
                          <a:ea typeface="Calibri"/>
                          <a:cs typeface="Arial"/>
                        </a:rPr>
                        <a:t> </a:t>
                      </a:r>
                      <a:r>
                        <a:rPr lang="en-US" sz="950" dirty="0" err="1">
                          <a:solidFill>
                            <a:srgbClr val="000000"/>
                          </a:solidFill>
                          <a:effectLst/>
                          <a:highlight>
                            <a:srgbClr val="FFFFFF"/>
                          </a:highlight>
                          <a:latin typeface="Consolas"/>
                          <a:ea typeface="Calibri"/>
                          <a:cs typeface="Arial"/>
                        </a:rPr>
                        <a:t>b</a:t>
                      </a:r>
                      <a:r>
                        <a:rPr lang="en-US" sz="950" dirty="0">
                          <a:solidFill>
                            <a:srgbClr val="000000"/>
                          </a:solidFill>
                          <a:effectLst/>
                          <a:highlight>
                            <a:srgbClr val="FFFFFF"/>
                          </a:highlight>
                          <a:latin typeface="Consolas"/>
                          <a:ea typeface="Calibri"/>
                          <a:cs typeface="Arial"/>
                        </a:rPr>
                        <a:t>;</a:t>
                      </a:r>
                      <a:endParaRPr lang="en-US" sz="1100" dirty="0">
                        <a:effectLst/>
                        <a:latin typeface="Calibri"/>
                        <a:ea typeface="Calibri"/>
                        <a:cs typeface="Arial"/>
                      </a:endParaRPr>
                    </a:p>
                    <a:p>
                      <a:pPr algn="l" rtl="0">
                        <a:lnSpc>
                          <a:spcPct val="115000"/>
                        </a:lnSpc>
                        <a:spcAft>
                          <a:spcPts val="0"/>
                        </a:spcAft>
                      </a:pPr>
                      <a:r>
                        <a:rPr lang="en-US" sz="950" dirty="0" err="1">
                          <a:solidFill>
                            <a:srgbClr val="2B91AF"/>
                          </a:solidFill>
                          <a:effectLst/>
                          <a:highlight>
                            <a:srgbClr val="FFFFFF"/>
                          </a:highlight>
                          <a:latin typeface="Consolas"/>
                          <a:ea typeface="Calibri"/>
                          <a:cs typeface="Arial"/>
                        </a:rPr>
                        <a:t>Console</a:t>
                      </a:r>
                      <a:r>
                        <a:rPr lang="en-US" sz="950" dirty="0" err="1">
                          <a:solidFill>
                            <a:srgbClr val="000000"/>
                          </a:solidFill>
                          <a:effectLst/>
                          <a:highlight>
                            <a:srgbClr val="FFFFFF"/>
                          </a:highlight>
                          <a:latin typeface="Consolas"/>
                          <a:ea typeface="Calibri"/>
                          <a:cs typeface="Arial"/>
                        </a:rPr>
                        <a:t>.WriteLine</a:t>
                      </a:r>
                      <a:r>
                        <a:rPr lang="en-US" sz="950" dirty="0">
                          <a:solidFill>
                            <a:srgbClr val="000000"/>
                          </a:solidFill>
                          <a:effectLst/>
                          <a:highlight>
                            <a:srgbClr val="FFFFFF"/>
                          </a:highlight>
                          <a:latin typeface="Consolas"/>
                          <a:ea typeface="Calibri"/>
                          <a:cs typeface="Arial"/>
                        </a:rPr>
                        <a:t>(b);</a:t>
                      </a:r>
                      <a:r>
                        <a:rPr lang="en-US" sz="950" dirty="0">
                          <a:solidFill>
                            <a:srgbClr val="008000"/>
                          </a:solidFill>
                          <a:effectLst/>
                          <a:highlight>
                            <a:srgbClr val="FFFFFF"/>
                          </a:highlight>
                          <a:latin typeface="Consolas"/>
                          <a:ea typeface="Calibri"/>
                          <a:cs typeface="Arial"/>
                        </a:rPr>
                        <a:t> //compilation error</a:t>
                      </a:r>
                      <a:endParaRPr lang="en-US" sz="1100" dirty="0">
                        <a:effectLst/>
                        <a:latin typeface="Calibri"/>
                        <a:ea typeface="Calibri"/>
                        <a:cs typeface="Arial"/>
                      </a:endParaRPr>
                    </a:p>
                    <a:p>
                      <a:pPr algn="l" rtl="0">
                        <a:lnSpc>
                          <a:spcPct val="115000"/>
                        </a:lnSpc>
                        <a:spcAft>
                          <a:spcPts val="0"/>
                        </a:spcAft>
                      </a:pPr>
                      <a:r>
                        <a:rPr lang="en-US" sz="950" dirty="0">
                          <a:solidFill>
                            <a:srgbClr val="000000"/>
                          </a:solidFill>
                          <a:effectLst/>
                          <a:highlight>
                            <a:srgbClr val="FFFFFF"/>
                          </a:highlight>
                          <a:latin typeface="Consolas"/>
                          <a:ea typeface="Calibri"/>
                          <a:cs typeface="Arial"/>
                        </a:rPr>
                        <a:t> </a:t>
                      </a:r>
                      <a:endParaRPr lang="en-US" sz="1100" dirty="0">
                        <a:effectLst/>
                        <a:latin typeface="Calibri"/>
                        <a:ea typeface="Calibri"/>
                        <a:cs typeface="Arial"/>
                      </a:endParaRPr>
                    </a:p>
                    <a:p>
                      <a:pPr algn="l" rtl="0">
                        <a:lnSpc>
                          <a:spcPct val="115000"/>
                        </a:lnSpc>
                        <a:spcAft>
                          <a:spcPts val="0"/>
                        </a:spcAft>
                      </a:pPr>
                      <a:r>
                        <a:rPr lang="en-US" sz="950" dirty="0">
                          <a:solidFill>
                            <a:srgbClr val="2B91AF"/>
                          </a:solidFill>
                          <a:effectLst/>
                          <a:highlight>
                            <a:srgbClr val="FFFFFF"/>
                          </a:highlight>
                          <a:latin typeface="Consolas"/>
                          <a:ea typeface="Calibri"/>
                          <a:cs typeface="Arial"/>
                        </a:rPr>
                        <a:t>B</a:t>
                      </a:r>
                      <a:r>
                        <a:rPr lang="en-US" sz="950" dirty="0">
                          <a:solidFill>
                            <a:srgbClr val="000000"/>
                          </a:solidFill>
                          <a:effectLst/>
                          <a:highlight>
                            <a:srgbClr val="FFFFFF"/>
                          </a:highlight>
                          <a:latin typeface="Consolas"/>
                          <a:ea typeface="Calibri"/>
                          <a:cs typeface="Arial"/>
                        </a:rPr>
                        <a:t> </a:t>
                      </a:r>
                      <a:r>
                        <a:rPr lang="en-US" sz="950" dirty="0" err="1">
                          <a:solidFill>
                            <a:srgbClr val="000000"/>
                          </a:solidFill>
                          <a:effectLst/>
                          <a:highlight>
                            <a:srgbClr val="FFFFFF"/>
                          </a:highlight>
                          <a:latin typeface="Consolas"/>
                          <a:ea typeface="Calibri"/>
                          <a:cs typeface="Arial"/>
                        </a:rPr>
                        <a:t>b</a:t>
                      </a:r>
                      <a:r>
                        <a:rPr lang="en-US" sz="950" dirty="0">
                          <a:solidFill>
                            <a:srgbClr val="000000"/>
                          </a:solidFill>
                          <a:effectLst/>
                          <a:highlight>
                            <a:srgbClr val="FFFFFF"/>
                          </a:highlight>
                          <a:latin typeface="Consolas"/>
                          <a:ea typeface="Calibri"/>
                          <a:cs typeface="Arial"/>
                        </a:rPr>
                        <a:t> = </a:t>
                      </a:r>
                      <a:r>
                        <a:rPr lang="en-US" sz="950" dirty="0">
                          <a:solidFill>
                            <a:srgbClr val="0000FF"/>
                          </a:solidFill>
                          <a:effectLst/>
                          <a:highlight>
                            <a:srgbClr val="FFFFFF"/>
                          </a:highlight>
                          <a:latin typeface="Consolas"/>
                          <a:ea typeface="Calibri"/>
                          <a:cs typeface="Arial"/>
                        </a:rPr>
                        <a:t>new</a:t>
                      </a:r>
                      <a:r>
                        <a:rPr lang="en-US" sz="950" dirty="0">
                          <a:solidFill>
                            <a:srgbClr val="000000"/>
                          </a:solidFill>
                          <a:effectLst/>
                          <a:highlight>
                            <a:srgbClr val="FFFFFF"/>
                          </a:highlight>
                          <a:latin typeface="Consolas"/>
                          <a:ea typeface="Calibri"/>
                          <a:cs typeface="Arial"/>
                        </a:rPr>
                        <a:t> </a:t>
                      </a:r>
                      <a:r>
                        <a:rPr lang="en-US" sz="950" dirty="0">
                          <a:solidFill>
                            <a:srgbClr val="2B91AF"/>
                          </a:solidFill>
                          <a:effectLst/>
                          <a:highlight>
                            <a:srgbClr val="FFFFFF"/>
                          </a:highlight>
                          <a:latin typeface="Consolas"/>
                          <a:ea typeface="Calibri"/>
                          <a:cs typeface="Arial"/>
                        </a:rPr>
                        <a:t>B</a:t>
                      </a:r>
                      <a:r>
                        <a:rPr lang="en-US" sz="950" dirty="0">
                          <a:solidFill>
                            <a:srgbClr val="000000"/>
                          </a:solidFill>
                          <a:effectLst/>
                          <a:highlight>
                            <a:srgbClr val="FFFFFF"/>
                          </a:highlight>
                          <a:latin typeface="Consolas"/>
                          <a:ea typeface="Calibri"/>
                          <a:cs typeface="Arial"/>
                        </a:rPr>
                        <a:t>();</a:t>
                      </a:r>
                      <a:endParaRPr lang="en-US" sz="1100" dirty="0">
                        <a:effectLst/>
                        <a:latin typeface="Calibri"/>
                        <a:ea typeface="Calibri"/>
                        <a:cs typeface="Arial"/>
                      </a:endParaRPr>
                    </a:p>
                    <a:p>
                      <a:pPr algn="l" rtl="0">
                        <a:lnSpc>
                          <a:spcPct val="115000"/>
                        </a:lnSpc>
                        <a:spcAft>
                          <a:spcPts val="0"/>
                        </a:spcAft>
                      </a:pPr>
                      <a:r>
                        <a:rPr lang="en-US" sz="950" dirty="0" err="1">
                          <a:solidFill>
                            <a:srgbClr val="2B91AF"/>
                          </a:solidFill>
                          <a:effectLst/>
                          <a:highlight>
                            <a:srgbClr val="FFFFFF"/>
                          </a:highlight>
                          <a:latin typeface="Consolas"/>
                          <a:ea typeface="Calibri"/>
                          <a:cs typeface="Arial"/>
                        </a:rPr>
                        <a:t>Console</a:t>
                      </a:r>
                      <a:r>
                        <a:rPr lang="en-US" sz="950" dirty="0" err="1">
                          <a:solidFill>
                            <a:srgbClr val="000000"/>
                          </a:solidFill>
                          <a:effectLst/>
                          <a:highlight>
                            <a:srgbClr val="FFFFFF"/>
                          </a:highlight>
                          <a:latin typeface="Consolas"/>
                          <a:ea typeface="Calibri"/>
                          <a:cs typeface="Arial"/>
                        </a:rPr>
                        <a:t>.WriteLine</a:t>
                      </a:r>
                      <a:r>
                        <a:rPr lang="en-US" sz="950" dirty="0">
                          <a:solidFill>
                            <a:srgbClr val="000000"/>
                          </a:solidFill>
                          <a:effectLst/>
                          <a:highlight>
                            <a:srgbClr val="FFFFFF"/>
                          </a:highlight>
                          <a:latin typeface="Consolas"/>
                          <a:ea typeface="Calibri"/>
                          <a:cs typeface="Arial"/>
                        </a:rPr>
                        <a:t>(b);</a:t>
                      </a:r>
                      <a:r>
                        <a:rPr lang="en-US" sz="950" dirty="0">
                          <a:solidFill>
                            <a:srgbClr val="008000"/>
                          </a:solidFill>
                          <a:effectLst/>
                          <a:highlight>
                            <a:srgbClr val="FFFFFF"/>
                          </a:highlight>
                          <a:latin typeface="Consolas"/>
                          <a:ea typeface="Calibri"/>
                          <a:cs typeface="Arial"/>
                        </a:rPr>
                        <a:t>//OK</a:t>
                      </a:r>
                      <a:endParaRPr lang="en-US" sz="1100" dirty="0">
                        <a:effectLst/>
                        <a:latin typeface="Calibri"/>
                        <a:ea typeface="Calibri"/>
                        <a:cs typeface="Arial"/>
                      </a:endParaRPr>
                    </a:p>
                    <a:p>
                      <a:pPr algn="l" rtl="0">
                        <a:lnSpc>
                          <a:spcPct val="115000"/>
                        </a:lnSpc>
                        <a:spcAft>
                          <a:spcPts val="0"/>
                        </a:spcAft>
                      </a:pPr>
                      <a:r>
                        <a:rPr lang="he-IL" sz="950" dirty="0">
                          <a:solidFill>
                            <a:srgbClr val="000000"/>
                          </a:solidFill>
                          <a:effectLst/>
                          <a:highlight>
                            <a:srgbClr val="FFFFFF"/>
                          </a:highlight>
                          <a:latin typeface="Calibri"/>
                          <a:ea typeface="Calibri"/>
                          <a:cs typeface="Consolas"/>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20246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7992888" cy="576064"/>
          </a:xfrm>
        </p:spPr>
        <p:txBody>
          <a:bodyPr>
            <a:normAutofit/>
          </a:bodyPr>
          <a:lstStyle/>
          <a:p>
            <a:pPr algn="r"/>
            <a:r>
              <a:rPr lang="he-IL" sz="2800" dirty="0"/>
              <a:t>השוואה בין </a:t>
            </a:r>
            <a:r>
              <a:rPr lang="en-US" sz="2800" dirty="0"/>
              <a:t>Value Type</a:t>
            </a:r>
            <a:r>
              <a:rPr lang="he-IL" sz="2800" dirty="0"/>
              <a:t> לבין </a:t>
            </a:r>
            <a:r>
              <a:rPr lang="en-US" sz="2800" dirty="0"/>
              <a:t>Reference Type</a:t>
            </a:r>
            <a:endParaRPr lang="he-IL" sz="2800" dirty="0"/>
          </a:p>
        </p:txBody>
      </p:sp>
      <p:sp>
        <p:nvSpPr>
          <p:cNvPr id="4" name="Slide Number Placeholder 3"/>
          <p:cNvSpPr>
            <a:spLocks noGrp="1"/>
          </p:cNvSpPr>
          <p:nvPr>
            <p:ph type="sldNum" sz="quarter" idx="12"/>
          </p:nvPr>
        </p:nvSpPr>
        <p:spPr/>
        <p:txBody>
          <a:bodyPr/>
          <a:lstStyle/>
          <a:p>
            <a:fld id="{5EC9654E-5318-4238-B03D-55CEA01D4D35}" type="slidenum">
              <a:rPr lang="he-IL" smtClean="0"/>
              <a:t>39</a:t>
            </a:fld>
            <a:endParaRPr lang="he-IL"/>
          </a:p>
        </p:txBody>
      </p:sp>
      <p:graphicFrame>
        <p:nvGraphicFramePr>
          <p:cNvPr id="6" name="Table 5"/>
          <p:cNvGraphicFramePr>
            <a:graphicFrameLocks noGrp="1"/>
          </p:cNvGraphicFramePr>
          <p:nvPr>
            <p:extLst>
              <p:ext uri="{D42A27DB-BD31-4B8C-83A1-F6EECF244321}">
                <p14:modId xmlns:p14="http://schemas.microsoft.com/office/powerpoint/2010/main" val="212373139"/>
              </p:ext>
            </p:extLst>
          </p:nvPr>
        </p:nvGraphicFramePr>
        <p:xfrm>
          <a:off x="611560" y="980728"/>
          <a:ext cx="7309501" cy="4235847"/>
        </p:xfrm>
        <a:graphic>
          <a:graphicData uri="http://schemas.openxmlformats.org/drawingml/2006/table">
            <a:tbl>
              <a:tblPr rtl="1" firstRow="1" firstCol="1" bandRow="1"/>
              <a:tblGrid>
                <a:gridCol w="804716">
                  <a:extLst>
                    <a:ext uri="{9D8B030D-6E8A-4147-A177-3AD203B41FA5}">
                      <a16:colId xmlns:a16="http://schemas.microsoft.com/office/drawing/2014/main" val="20000"/>
                    </a:ext>
                  </a:extLst>
                </a:gridCol>
                <a:gridCol w="3302158">
                  <a:extLst>
                    <a:ext uri="{9D8B030D-6E8A-4147-A177-3AD203B41FA5}">
                      <a16:colId xmlns:a16="http://schemas.microsoft.com/office/drawing/2014/main" val="20001"/>
                    </a:ext>
                  </a:extLst>
                </a:gridCol>
                <a:gridCol w="3202627">
                  <a:extLst>
                    <a:ext uri="{9D8B030D-6E8A-4147-A177-3AD203B41FA5}">
                      <a16:colId xmlns:a16="http://schemas.microsoft.com/office/drawing/2014/main" val="20002"/>
                    </a:ext>
                  </a:extLst>
                </a:gridCol>
              </a:tblGrid>
              <a:tr h="288032">
                <a:tc>
                  <a:txBody>
                    <a:bodyPr/>
                    <a:lstStyle/>
                    <a:p>
                      <a:pPr algn="ctr" rtl="1">
                        <a:lnSpc>
                          <a:spcPct val="115000"/>
                        </a:lnSpc>
                        <a:spcAft>
                          <a:spcPts val="0"/>
                        </a:spcAft>
                      </a:pPr>
                      <a:r>
                        <a:rPr lang="he-IL" sz="1100" b="1" dirty="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en-US" sz="1100" b="1">
                          <a:effectLst/>
                          <a:latin typeface="Calibri"/>
                          <a:ea typeface="Calibri"/>
                          <a:cs typeface="Arial"/>
                        </a:rPr>
                        <a:t>Value Type</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1">
                        <a:lnSpc>
                          <a:spcPct val="115000"/>
                        </a:lnSpc>
                        <a:spcAft>
                          <a:spcPts val="0"/>
                        </a:spcAft>
                      </a:pPr>
                      <a:r>
                        <a:rPr lang="en-US" sz="1100" b="1">
                          <a:effectLst/>
                          <a:latin typeface="Calibri"/>
                          <a:ea typeface="Calibri"/>
                          <a:cs typeface="Arial"/>
                        </a:rPr>
                        <a:t>Reference Type</a:t>
                      </a:r>
                      <a:endParaRPr lang="en-US" sz="110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7612">
                <a:tc>
                  <a:txBody>
                    <a:bodyPr/>
                    <a:lstStyle/>
                    <a:p>
                      <a:pPr algn="r" rtl="1">
                        <a:lnSpc>
                          <a:spcPct val="115000"/>
                        </a:lnSpc>
                        <a:spcAft>
                          <a:spcPts val="0"/>
                        </a:spcAft>
                      </a:pPr>
                      <a:r>
                        <a:rPr lang="he-IL" sz="1100" b="1" dirty="0">
                          <a:effectLst/>
                          <a:latin typeface="Calibri"/>
                          <a:ea typeface="Calibri"/>
                          <a:cs typeface="Arial"/>
                        </a:rPr>
                        <a:t>העברה כפרמטר ל</a:t>
                      </a:r>
                      <a:r>
                        <a:rPr lang="he-IL" sz="1100" dirty="0"/>
                        <a:t>מתודה</a:t>
                      </a:r>
                      <a:r>
                        <a:rPr lang="he-IL" sz="1100" dirty="0">
                          <a:effectLst/>
                          <a:latin typeface="Calibri"/>
                          <a:ea typeface="Calibri"/>
                          <a:cs typeface="Arial"/>
                        </a:rPr>
                        <a:t> </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p>
                      <a:pPr algn="r" rtl="1">
                        <a:lnSpc>
                          <a:spcPct val="115000"/>
                        </a:lnSpc>
                        <a:spcAft>
                          <a:spcPts val="0"/>
                        </a:spcAft>
                      </a:pPr>
                      <a:r>
                        <a:rPr lang="he-IL" sz="1100" b="1" dirty="0">
                          <a:effectLst/>
                          <a:latin typeface="Calibri"/>
                          <a:ea typeface="Calibri"/>
                          <a:cs typeface="Arial"/>
                        </a:rPr>
                        <a:t>כזכור</a:t>
                      </a:r>
                      <a:r>
                        <a:rPr lang="he-IL" sz="1100" dirty="0">
                          <a:effectLst/>
                          <a:latin typeface="Calibri"/>
                          <a:ea typeface="Calibri"/>
                          <a:cs typeface="Arial"/>
                        </a:rPr>
                        <a:t>: כברירת מחדל פרמטרים מועברים </a:t>
                      </a:r>
                      <a:r>
                        <a:rPr lang="en-US" sz="1100" dirty="0">
                          <a:effectLst/>
                          <a:latin typeface="Calibri"/>
                          <a:ea typeface="Calibri"/>
                          <a:cs typeface="Arial"/>
                        </a:rPr>
                        <a:t>by value</a:t>
                      </a:r>
                    </a:p>
                    <a:p>
                      <a:pPr algn="r" rtl="1">
                        <a:lnSpc>
                          <a:spcPct val="115000"/>
                        </a:lnSpc>
                        <a:spcAft>
                          <a:spcPts val="0"/>
                        </a:spcAft>
                      </a:pPr>
                      <a:r>
                        <a:rPr lang="he-IL" sz="1100" dirty="0">
                          <a:effectLst/>
                          <a:latin typeface="Calibri"/>
                          <a:ea typeface="Calibri"/>
                          <a:cs typeface="Arial"/>
                        </a:rPr>
                        <a:t>אלא אם כן ציינו במפורש </a:t>
                      </a:r>
                      <a:r>
                        <a:rPr lang="en-US" sz="1100" dirty="0">
                          <a:effectLst/>
                          <a:latin typeface="Calibri"/>
                          <a:ea typeface="Calibri"/>
                          <a:cs typeface="Arial"/>
                        </a:rPr>
                        <a:t>ref</a:t>
                      </a:r>
                      <a:r>
                        <a:rPr lang="he-IL" sz="1100" dirty="0">
                          <a:effectLst/>
                          <a:latin typeface="Calibri"/>
                          <a:ea typeface="Calibri"/>
                          <a:cs typeface="Arial"/>
                        </a:rPr>
                        <a:t> ואז הם יועברו </a:t>
                      </a:r>
                      <a:r>
                        <a:rPr lang="en-US" sz="1100" dirty="0">
                          <a:effectLst/>
                          <a:latin typeface="Calibri"/>
                          <a:ea typeface="Calibri"/>
                          <a:cs typeface="Arial"/>
                        </a:rPr>
                        <a:t>by reference</a:t>
                      </a:r>
                    </a:p>
                    <a:p>
                      <a:pPr algn="r" rtl="1">
                        <a:lnSpc>
                          <a:spcPct val="115000"/>
                        </a:lnSpc>
                        <a:spcAft>
                          <a:spcPts val="0"/>
                        </a:spcAft>
                      </a:pPr>
                      <a:r>
                        <a:rPr lang="he-IL" sz="1100" b="1" dirty="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אם אובייקט שהוא </a:t>
                      </a:r>
                      <a:r>
                        <a:rPr lang="en-US" sz="1100" dirty="0">
                          <a:effectLst/>
                          <a:latin typeface="Calibri"/>
                          <a:ea typeface="Calibri"/>
                          <a:cs typeface="Arial"/>
                        </a:rPr>
                        <a:t> Value Type </a:t>
                      </a:r>
                      <a:r>
                        <a:rPr lang="he-IL" sz="1100" dirty="0">
                          <a:effectLst/>
                          <a:latin typeface="Calibri"/>
                          <a:ea typeface="Calibri"/>
                          <a:cs typeface="Arial"/>
                        </a:rPr>
                        <a:t>מועבר למתודה  </a:t>
                      </a:r>
                      <a:r>
                        <a:rPr lang="en-US" sz="1100" dirty="0">
                          <a:effectLst/>
                          <a:latin typeface="Calibri"/>
                          <a:ea typeface="Calibri"/>
                          <a:cs typeface="Arial"/>
                        </a:rPr>
                        <a:t>by value</a:t>
                      </a:r>
                      <a:r>
                        <a:rPr lang="he-IL" sz="1100" dirty="0">
                          <a:effectLst/>
                          <a:latin typeface="Calibri"/>
                          <a:ea typeface="Calibri"/>
                          <a:cs typeface="Arial"/>
                        </a:rPr>
                        <a:t> אז מועבר </a:t>
                      </a:r>
                      <a:r>
                        <a:rPr lang="he-IL" sz="1100" b="1" dirty="0">
                          <a:effectLst/>
                          <a:latin typeface="Calibri"/>
                          <a:ea typeface="Calibri"/>
                          <a:cs typeface="Arial"/>
                        </a:rPr>
                        <a:t>העתק</a:t>
                      </a:r>
                      <a:r>
                        <a:rPr lang="he-IL" sz="1100" dirty="0">
                          <a:effectLst/>
                          <a:latin typeface="Calibri"/>
                          <a:ea typeface="Calibri"/>
                          <a:cs typeface="Arial"/>
                        </a:rPr>
                        <a:t> של האובייקט.</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אם אובייקט שהוא </a:t>
                      </a:r>
                      <a:r>
                        <a:rPr lang="en-US" sz="1100" dirty="0">
                          <a:effectLst/>
                          <a:latin typeface="Calibri"/>
                          <a:ea typeface="Calibri"/>
                          <a:cs typeface="Arial"/>
                        </a:rPr>
                        <a:t> Value Type </a:t>
                      </a:r>
                      <a:r>
                        <a:rPr lang="he-IL" sz="1100" dirty="0">
                          <a:effectLst/>
                          <a:latin typeface="Calibri"/>
                          <a:ea typeface="Calibri"/>
                          <a:cs typeface="Arial"/>
                        </a:rPr>
                        <a:t>מועבר למתודה  </a:t>
                      </a:r>
                      <a:r>
                        <a:rPr lang="en-US" sz="1100" dirty="0">
                          <a:effectLst/>
                          <a:latin typeface="Calibri"/>
                          <a:ea typeface="Calibri"/>
                          <a:cs typeface="Arial"/>
                        </a:rPr>
                        <a:t>by reference</a:t>
                      </a:r>
                      <a:r>
                        <a:rPr lang="he-IL" sz="1100" dirty="0">
                          <a:effectLst/>
                          <a:latin typeface="Calibri"/>
                          <a:ea typeface="Calibri"/>
                          <a:cs typeface="Arial"/>
                        </a:rPr>
                        <a:t> אז מועבר האובייקט עצמו.</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אם אובייקט שהוא</a:t>
                      </a:r>
                      <a:r>
                        <a:rPr lang="en-US" sz="1100" dirty="0">
                          <a:effectLst/>
                          <a:latin typeface="Calibri"/>
                          <a:ea typeface="Calibri"/>
                          <a:cs typeface="Arial"/>
                        </a:rPr>
                        <a:t>Reference Type </a:t>
                      </a:r>
                      <a:r>
                        <a:rPr lang="he-IL" sz="1100" dirty="0">
                          <a:effectLst/>
                          <a:latin typeface="Calibri"/>
                          <a:ea typeface="Calibri"/>
                          <a:cs typeface="Arial"/>
                        </a:rPr>
                        <a:t> מועבר למתודה  </a:t>
                      </a:r>
                      <a:r>
                        <a:rPr lang="en-US" sz="1100" dirty="0">
                          <a:effectLst/>
                          <a:latin typeface="Calibri"/>
                          <a:ea typeface="Calibri"/>
                          <a:cs typeface="Arial"/>
                        </a:rPr>
                        <a:t>by value</a:t>
                      </a:r>
                      <a:r>
                        <a:rPr lang="he-IL" sz="1100" dirty="0">
                          <a:effectLst/>
                          <a:latin typeface="Calibri"/>
                          <a:ea typeface="Calibri"/>
                          <a:cs typeface="Arial"/>
                        </a:rPr>
                        <a:t> אז מועבר </a:t>
                      </a:r>
                      <a:r>
                        <a:rPr lang="he-IL" sz="1100" b="1" dirty="0">
                          <a:effectLst/>
                          <a:latin typeface="Calibri"/>
                          <a:ea typeface="Calibri"/>
                          <a:cs typeface="Arial"/>
                        </a:rPr>
                        <a:t>העתק</a:t>
                      </a:r>
                      <a:r>
                        <a:rPr lang="he-IL" sz="1100" dirty="0">
                          <a:effectLst/>
                          <a:latin typeface="Calibri"/>
                          <a:ea typeface="Calibri"/>
                          <a:cs typeface="Arial"/>
                        </a:rPr>
                        <a:t> של </a:t>
                      </a:r>
                      <a:r>
                        <a:rPr lang="he-IL" sz="1100" b="1" dirty="0">
                          <a:effectLst/>
                          <a:latin typeface="Calibri"/>
                          <a:ea typeface="Calibri"/>
                          <a:cs typeface="Arial"/>
                        </a:rPr>
                        <a:t>ההפניה</a:t>
                      </a:r>
                      <a:r>
                        <a:rPr lang="he-IL" sz="1100" dirty="0">
                          <a:effectLst/>
                          <a:latin typeface="Calibri"/>
                          <a:ea typeface="Calibri"/>
                          <a:cs typeface="Arial"/>
                        </a:rPr>
                        <a:t> לאובייקט.</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 </a:t>
                      </a:r>
                      <a:endParaRPr lang="en-US" sz="1100" dirty="0">
                        <a:effectLst/>
                        <a:latin typeface="Calibri"/>
                        <a:ea typeface="Calibri"/>
                        <a:cs typeface="Arial"/>
                      </a:endParaRPr>
                    </a:p>
                    <a:p>
                      <a:pPr algn="r" rtl="1">
                        <a:lnSpc>
                          <a:spcPct val="115000"/>
                        </a:lnSpc>
                        <a:spcAft>
                          <a:spcPts val="0"/>
                        </a:spcAft>
                      </a:pPr>
                      <a:r>
                        <a:rPr lang="he-IL" sz="1100" dirty="0">
                          <a:effectLst/>
                          <a:latin typeface="Calibri"/>
                          <a:ea typeface="Calibri"/>
                          <a:cs typeface="Arial"/>
                        </a:rPr>
                        <a:t>אם אובייקט שהוא </a:t>
                      </a:r>
                      <a:r>
                        <a:rPr lang="en-US" sz="1100" dirty="0">
                          <a:effectLst/>
                          <a:latin typeface="Calibri"/>
                          <a:ea typeface="Calibri"/>
                          <a:cs typeface="Arial"/>
                        </a:rPr>
                        <a:t> Reference Type </a:t>
                      </a:r>
                      <a:r>
                        <a:rPr lang="he-IL" sz="1100" dirty="0">
                          <a:effectLst/>
                          <a:latin typeface="Calibri"/>
                          <a:ea typeface="Calibri"/>
                          <a:cs typeface="Arial"/>
                        </a:rPr>
                        <a:t>מועבר למתודה  </a:t>
                      </a:r>
                      <a:r>
                        <a:rPr lang="en-US" sz="1100" dirty="0">
                          <a:effectLst/>
                          <a:latin typeface="Calibri"/>
                          <a:ea typeface="Calibri"/>
                          <a:cs typeface="Arial"/>
                        </a:rPr>
                        <a:t>by reference</a:t>
                      </a:r>
                      <a:r>
                        <a:rPr lang="he-IL" sz="1100" dirty="0">
                          <a:effectLst/>
                          <a:latin typeface="Calibri"/>
                          <a:ea typeface="Calibri"/>
                          <a:cs typeface="Arial"/>
                        </a:rPr>
                        <a:t> אז מועברת ההפניה בעצמה לאובייקט .</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82835">
                <a:tc>
                  <a:txBody>
                    <a:bodyPr/>
                    <a:lstStyle/>
                    <a:p>
                      <a:pPr algn="r" rtl="1">
                        <a:lnSpc>
                          <a:spcPct val="115000"/>
                        </a:lnSpc>
                        <a:spcAft>
                          <a:spcPts val="0"/>
                        </a:spcAft>
                      </a:pPr>
                      <a:r>
                        <a:rPr lang="he-IL" sz="1100" b="1" dirty="0">
                          <a:effectLst/>
                          <a:latin typeface="Calibri"/>
                          <a:ea typeface="Calibri"/>
                          <a:cs typeface="Arial"/>
                        </a:rPr>
                        <a:t>השמה</a:t>
                      </a:r>
                      <a:endParaRPr lang="en-US" sz="1100" dirty="0">
                        <a:effectLst/>
                        <a:latin typeface="Calibri"/>
                        <a:ea typeface="Calibri"/>
                        <a:cs typeface="Arial"/>
                      </a:endParaRPr>
                    </a:p>
                    <a:p>
                      <a:pPr algn="r" rtl="1">
                        <a:lnSpc>
                          <a:spcPct val="115000"/>
                        </a:lnSpc>
                        <a:spcAft>
                          <a:spcPts val="0"/>
                        </a:spcAft>
                      </a:pPr>
                      <a:r>
                        <a:rPr lang="en-US" sz="1100" b="1" dirty="0">
                          <a:effectLst/>
                          <a:latin typeface="Calibri"/>
                          <a:ea typeface="Calibri"/>
                          <a:cs typeface="Arial"/>
                        </a:rPr>
                        <a:t>a=b</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הערך מועתק</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1">
                        <a:lnSpc>
                          <a:spcPct val="115000"/>
                        </a:lnSpc>
                        <a:spcAft>
                          <a:spcPts val="0"/>
                        </a:spcAft>
                      </a:pPr>
                      <a:r>
                        <a:rPr lang="he-IL" sz="1100" dirty="0">
                          <a:effectLst/>
                          <a:latin typeface="Calibri"/>
                          <a:ea typeface="Calibri"/>
                          <a:cs typeface="Arial"/>
                        </a:rPr>
                        <a:t>ערך ההפניה (המצביע/כתובת) מועתק</a:t>
                      </a:r>
                      <a:endParaRPr lang="en-US" sz="11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057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p:txBody>
          <a:bodyPr/>
          <a:lstStyle/>
          <a:p>
            <a:pPr algn="ctr"/>
            <a:r>
              <a:rPr lang="he-IL" dirty="0"/>
              <a:t>מחלקה </a:t>
            </a:r>
            <a:r>
              <a:rPr lang="en-US" dirty="0"/>
              <a:t>CLASS</a:t>
            </a:r>
            <a:endParaRPr lang="he-IL" dirty="0"/>
          </a:p>
        </p:txBody>
      </p:sp>
      <p:sp>
        <p:nvSpPr>
          <p:cNvPr id="5" name="כותרת משנה 4"/>
          <p:cNvSpPr>
            <a:spLocks noGrp="1"/>
          </p:cNvSpPr>
          <p:nvPr>
            <p:ph type="subTitle" idx="1"/>
          </p:nvPr>
        </p:nvSpPr>
        <p:spPr/>
        <p:txBody>
          <a:bodyPr>
            <a:normAutofit/>
          </a:bodyPr>
          <a:lstStyle/>
          <a:p>
            <a:pPr algn="ctr"/>
            <a:r>
              <a:rPr lang="en-US" sz="3200" dirty="0"/>
              <a:t>Reference Type</a:t>
            </a:r>
          </a:p>
          <a:p>
            <a:pPr algn="ctr"/>
            <a:r>
              <a:rPr lang="he-IL" sz="3200" dirty="0"/>
              <a:t>טיפוס הפניה</a:t>
            </a:r>
          </a:p>
        </p:txBody>
      </p:sp>
      <p:sp>
        <p:nvSpPr>
          <p:cNvPr id="2" name="Slide Number Placeholder 1"/>
          <p:cNvSpPr>
            <a:spLocks noGrp="1"/>
          </p:cNvSpPr>
          <p:nvPr>
            <p:ph type="sldNum" sz="quarter" idx="12"/>
          </p:nvPr>
        </p:nvSpPr>
        <p:spPr/>
        <p:txBody>
          <a:bodyPr/>
          <a:lstStyle/>
          <a:p>
            <a:fld id="{5EC9654E-5318-4238-B03D-55CEA01D4D35}" type="slidenum">
              <a:rPr lang="he-IL" smtClean="0"/>
              <a:t>4</a:t>
            </a:fld>
            <a:endParaRPr lang="he-IL"/>
          </a:p>
        </p:txBody>
      </p:sp>
    </p:spTree>
    <p:extLst>
      <p:ext uri="{BB962C8B-B14F-4D97-AF65-F5344CB8AC3E}">
        <p14:creationId xmlns:p14="http://schemas.microsoft.com/office/powerpoint/2010/main" val="367849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C9654E-5318-4238-B03D-55CEA01D4D35}" type="slidenum">
              <a:rPr lang="he-IL" smtClean="0"/>
              <a:t>40</a:t>
            </a:fld>
            <a:endParaRPr lang="he-IL"/>
          </a:p>
        </p:txBody>
      </p:sp>
      <p:pic>
        <p:nvPicPr>
          <p:cNvPr id="5" name="Picture 2"/>
          <p:cNvPicPr>
            <a:picLocks noChangeAspect="1" noChangeArrowheads="1"/>
          </p:cNvPicPr>
          <p:nvPr/>
        </p:nvPicPr>
        <p:blipFill>
          <a:blip r:embed="rId2" cstate="print"/>
          <a:srcRect l="12448" r="12838"/>
          <a:stretch>
            <a:fillRect/>
          </a:stretch>
        </p:blipFill>
        <p:spPr bwMode="auto">
          <a:xfrm>
            <a:off x="0" y="0"/>
            <a:ext cx="9144000" cy="6858000"/>
          </a:xfrm>
          <a:prstGeom prst="rect">
            <a:avLst/>
          </a:prstGeom>
          <a:noFill/>
          <a:ln w="9525">
            <a:noFill/>
            <a:miter lim="800000"/>
            <a:headEnd/>
            <a:tailEnd/>
          </a:ln>
        </p:spPr>
      </p:pic>
      <p:sp>
        <p:nvSpPr>
          <p:cNvPr id="6" name="Rectangle 5"/>
          <p:cNvSpPr/>
          <p:nvPr/>
        </p:nvSpPr>
        <p:spPr>
          <a:xfrm>
            <a:off x="4788024" y="1988840"/>
            <a:ext cx="4148632" cy="4232861"/>
          </a:xfrm>
          <a:prstGeom prst="rect">
            <a:avLst/>
          </a:prstGeom>
          <a:ln w="19050">
            <a:solidFill>
              <a:schemeClr val="accent1"/>
            </a:solidFill>
          </a:ln>
        </p:spPr>
        <p:txBody>
          <a:bodyPr vert="horz">
            <a:normAutofit fontScale="85000" lnSpcReduction="10000"/>
          </a:bodyPr>
          <a:lstStyle/>
          <a:p>
            <a:pPr marL="274320" indent="-274320">
              <a:spcBef>
                <a:spcPts val="600"/>
              </a:spcBef>
              <a:buClr>
                <a:schemeClr val="tx2"/>
              </a:buClr>
              <a:buSzPct val="73000"/>
              <a:buFont typeface="Wingdings 2"/>
              <a:buChar char=""/>
            </a:pPr>
            <a:r>
              <a:rPr lang="he-IL" dirty="0"/>
              <a:t>מאחר וגם </a:t>
            </a:r>
            <a:r>
              <a:rPr lang="en-US" dirty="0" err="1"/>
              <a:t>ValueType</a:t>
            </a:r>
            <a:r>
              <a:rPr lang="he-IL" dirty="0"/>
              <a:t> יורש מ </a:t>
            </a:r>
            <a:r>
              <a:rPr lang="en-US" dirty="0"/>
              <a:t>Object</a:t>
            </a:r>
            <a:r>
              <a:rPr lang="he-IL" dirty="0"/>
              <a:t> ניתן לבצע המרות בין טיפוסי ערך לטיפוסי הפניה</a:t>
            </a:r>
          </a:p>
          <a:p>
            <a:pPr marL="274320" indent="-274320">
              <a:spcBef>
                <a:spcPts val="600"/>
              </a:spcBef>
              <a:buClr>
                <a:schemeClr val="tx2"/>
              </a:buClr>
              <a:buSzPct val="73000"/>
              <a:buFont typeface="Wingdings 2"/>
              <a:buChar char=""/>
            </a:pPr>
            <a:r>
              <a:rPr lang="he-IL" b="1" dirty="0"/>
              <a:t>פעולת ה</a:t>
            </a:r>
            <a:r>
              <a:rPr lang="en-US" b="1" dirty="0"/>
              <a:t>boxing </a:t>
            </a:r>
            <a:r>
              <a:rPr lang="he-IL" b="1" dirty="0"/>
              <a:t>:</a:t>
            </a:r>
          </a:p>
          <a:p>
            <a:pPr marL="731520" lvl="1" indent="-274320">
              <a:spcBef>
                <a:spcPts val="600"/>
              </a:spcBef>
              <a:buClr>
                <a:schemeClr val="tx2"/>
              </a:buClr>
              <a:buSzPct val="73000"/>
              <a:buFont typeface="Wingdings 2"/>
              <a:buChar char=""/>
            </a:pPr>
            <a:r>
              <a:rPr lang="he-IL" dirty="0"/>
              <a:t>הפיכת משתנה  </a:t>
            </a:r>
            <a:r>
              <a:rPr lang="en-US" dirty="0"/>
              <a:t>Value Type</a:t>
            </a:r>
            <a:r>
              <a:rPr lang="he-IL" dirty="0"/>
              <a:t> למשתנה </a:t>
            </a:r>
            <a:r>
              <a:rPr lang="en-US" dirty="0"/>
              <a:t>Reference Type</a:t>
            </a:r>
            <a:r>
              <a:rPr lang="he-IL" dirty="0"/>
              <a:t>.</a:t>
            </a:r>
          </a:p>
          <a:p>
            <a:pPr marL="731520" lvl="1" indent="-274320">
              <a:spcBef>
                <a:spcPts val="600"/>
              </a:spcBef>
              <a:buClr>
                <a:schemeClr val="tx2"/>
              </a:buClr>
              <a:buSzPct val="73000"/>
              <a:buFont typeface="Wingdings 2"/>
              <a:buChar char=""/>
            </a:pPr>
            <a:r>
              <a:rPr lang="he-IL" dirty="0"/>
              <a:t>נעשית ע"י השמת משתנה ערך למשתנה מטיפוס </a:t>
            </a:r>
            <a:r>
              <a:rPr lang="en-US" dirty="0"/>
              <a:t> .object</a:t>
            </a:r>
            <a:endParaRPr lang="he-IL" dirty="0"/>
          </a:p>
          <a:p>
            <a:pPr marL="731520" lvl="1" indent="-274320">
              <a:spcBef>
                <a:spcPts val="600"/>
              </a:spcBef>
              <a:buClr>
                <a:schemeClr val="tx2"/>
              </a:buClr>
              <a:buSzPct val="73000"/>
              <a:buFont typeface="Wingdings 2"/>
              <a:buChar char=""/>
            </a:pPr>
            <a:r>
              <a:rPr lang="he-IL" dirty="0"/>
              <a:t>סוג של המרה מרומזת.</a:t>
            </a:r>
          </a:p>
          <a:p>
            <a:pPr marL="274320" indent="-274320">
              <a:spcBef>
                <a:spcPts val="600"/>
              </a:spcBef>
              <a:buClr>
                <a:schemeClr val="tx2"/>
              </a:buClr>
              <a:buSzPct val="73000"/>
              <a:buFont typeface="Wingdings 2"/>
              <a:buChar char=""/>
            </a:pPr>
            <a:endParaRPr lang="he-IL" dirty="0"/>
          </a:p>
          <a:p>
            <a:pPr marL="274320" indent="-274320">
              <a:spcBef>
                <a:spcPts val="600"/>
              </a:spcBef>
              <a:buClr>
                <a:schemeClr val="tx2"/>
              </a:buClr>
              <a:buSzPct val="73000"/>
              <a:buFont typeface="Wingdings 2"/>
              <a:buChar char=""/>
            </a:pPr>
            <a:r>
              <a:rPr lang="he-IL" b="1" dirty="0"/>
              <a:t>פעולת ה </a:t>
            </a:r>
            <a:r>
              <a:rPr lang="en-US" b="1" dirty="0"/>
              <a:t>unboxing</a:t>
            </a:r>
            <a:r>
              <a:rPr lang="he-IL" b="1" dirty="0"/>
              <a:t> היא הפעולה ההפוכה:</a:t>
            </a:r>
          </a:p>
          <a:p>
            <a:pPr marL="731520" lvl="1" indent="-274320">
              <a:spcBef>
                <a:spcPts val="600"/>
              </a:spcBef>
              <a:buClr>
                <a:schemeClr val="tx2"/>
              </a:buClr>
              <a:buSzPct val="73000"/>
              <a:buFont typeface="Wingdings 2"/>
              <a:buChar char=""/>
            </a:pPr>
            <a:r>
              <a:rPr lang="he-IL" dirty="0"/>
              <a:t>בפעולת ה </a:t>
            </a:r>
            <a:r>
              <a:rPr lang="en-US" dirty="0"/>
              <a:t>unboxing </a:t>
            </a:r>
            <a:r>
              <a:rPr lang="he-IL" dirty="0"/>
              <a:t>, כדי להפוך משתנה הפניה למשתנה ערך נשתמש ב המרה מפורשת</a:t>
            </a:r>
            <a:r>
              <a:rPr lang="en-US" dirty="0"/>
              <a:t>(explicit casting) </a:t>
            </a:r>
          </a:p>
          <a:p>
            <a:pPr marL="731520" lvl="1" indent="-274320">
              <a:spcBef>
                <a:spcPts val="600"/>
              </a:spcBef>
              <a:buClr>
                <a:schemeClr val="tx2"/>
              </a:buClr>
              <a:buSzPct val="73000"/>
              <a:buFont typeface="Wingdings 2"/>
              <a:buChar char=""/>
            </a:pPr>
            <a:r>
              <a:rPr lang="he-IL" dirty="0"/>
              <a:t>בהמרה, </a:t>
            </a:r>
            <a:r>
              <a:rPr lang="he-IL" kern="0" dirty="0">
                <a:latin typeface="Arial" pitchFamily="34" charset="0"/>
              </a:rPr>
              <a:t>חייב להיות תאום – אחרת תהיה חריגה:</a:t>
            </a:r>
          </a:p>
          <a:p>
            <a:pPr marL="0" indent="0" algn="l" rtl="0" eaLnBrk="1" hangingPunct="1">
              <a:buClr>
                <a:schemeClr val="tx1"/>
              </a:buClr>
              <a:buNone/>
            </a:pPr>
            <a:r>
              <a:rPr lang="en-US" sz="1900" b="1" kern="0" dirty="0" err="1">
                <a:solidFill>
                  <a:srgbClr val="FF0000"/>
                </a:solidFill>
                <a:latin typeface="Arial" pitchFamily="34" charset="0"/>
              </a:rPr>
              <a:t>InvalidCastException</a:t>
            </a:r>
            <a:endParaRPr lang="he-IL" sz="1600" b="1" kern="0" dirty="0">
              <a:solidFill>
                <a:srgbClr val="FF0000"/>
              </a:solidFill>
              <a:latin typeface="Arial" pitchFamily="34" charset="0"/>
            </a:endParaRPr>
          </a:p>
        </p:txBody>
      </p:sp>
    </p:spTree>
    <p:extLst>
      <p:ext uri="{BB962C8B-B14F-4D97-AF65-F5344CB8AC3E}">
        <p14:creationId xmlns:p14="http://schemas.microsoft.com/office/powerpoint/2010/main" val="754855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6215"/>
            <a:ext cx="7239000" cy="770344"/>
          </a:xfrm>
        </p:spPr>
        <p:txBody>
          <a:bodyPr/>
          <a:lstStyle/>
          <a:p>
            <a:pPr algn="ctr"/>
            <a:r>
              <a:rPr lang="he-IL" dirty="0"/>
              <a:t>מועד א, תשע"ז, 7 נק'</a:t>
            </a:r>
          </a:p>
        </p:txBody>
      </p:sp>
      <p:sp>
        <p:nvSpPr>
          <p:cNvPr id="3" name="מציין מיקום תוכן 2"/>
          <p:cNvSpPr>
            <a:spLocks noGrp="1"/>
          </p:cNvSpPr>
          <p:nvPr>
            <p:ph idx="1"/>
          </p:nvPr>
        </p:nvSpPr>
        <p:spPr/>
        <p:txBody>
          <a:bodyPr>
            <a:normAutofit/>
          </a:bodyPr>
          <a:lstStyle/>
          <a:p>
            <a:r>
              <a:rPr lang="he-IL" sz="2000" dirty="0"/>
              <a:t>לפנייך מימוש של המחלקה</a:t>
            </a:r>
            <a:r>
              <a:rPr lang="en-US" sz="2000" dirty="0" err="1"/>
              <a:t>MyClass</a:t>
            </a:r>
            <a:r>
              <a:rPr lang="en-US" sz="2000" dirty="0"/>
              <a:t> </a:t>
            </a:r>
            <a:r>
              <a:rPr lang="he-IL" sz="2000" dirty="0"/>
              <a:t> והמבנה</a:t>
            </a:r>
            <a:r>
              <a:rPr lang="en-US" sz="2000" dirty="0" err="1"/>
              <a:t>MyStruct</a:t>
            </a:r>
            <a:r>
              <a:rPr lang="en-US" sz="2000" dirty="0"/>
              <a:t> </a:t>
            </a:r>
            <a:r>
              <a:rPr lang="he-IL" sz="2000" dirty="0"/>
              <a:t>:</a:t>
            </a:r>
          </a:p>
          <a:p>
            <a:pPr marL="0" indent="0">
              <a:buNone/>
            </a:pPr>
            <a:endParaRPr lang="he-IL" sz="2000" dirty="0"/>
          </a:p>
          <a:p>
            <a:pPr marL="0" indent="0">
              <a:buNone/>
            </a:pPr>
            <a:endParaRPr lang="he-IL" sz="2000" dirty="0"/>
          </a:p>
          <a:p>
            <a:r>
              <a:rPr lang="he-IL" sz="2000" dirty="0"/>
              <a:t>לפנייך קטע תכנית העושה שימוש במחלקה ומבנה אלו. </a:t>
            </a:r>
            <a:br>
              <a:rPr lang="en-US" sz="2000" dirty="0"/>
            </a:br>
            <a:r>
              <a:rPr lang="he-IL" sz="2000" dirty="0"/>
              <a:t>מה הפלט שיתקבל בעת הרצת התכנית? </a:t>
            </a:r>
            <a:endParaRPr lang="en-US" sz="2000" dirty="0"/>
          </a:p>
          <a:p>
            <a:endParaRPr lang="en-US" sz="2000" dirty="0"/>
          </a:p>
          <a:p>
            <a:endParaRPr lang="en-US" sz="2000" dirty="0"/>
          </a:p>
          <a:p>
            <a:endParaRPr lang="he-IL" sz="2000" dirty="0"/>
          </a:p>
        </p:txBody>
      </p:sp>
      <p:sp>
        <p:nvSpPr>
          <p:cNvPr id="21" name="תיבת טקסט 23"/>
          <p:cNvSpPr txBox="1">
            <a:spLocks noChangeArrowheads="1"/>
          </p:cNvSpPr>
          <p:nvPr/>
        </p:nvSpPr>
        <p:spPr bwMode="auto">
          <a:xfrm flipH="1">
            <a:off x="2846700" y="1988840"/>
            <a:ext cx="2085340" cy="7505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l" rtl="0">
              <a:spcAft>
                <a:spcPts val="0"/>
              </a:spcAft>
            </a:pPr>
            <a:r>
              <a:rPr lang="en-US" sz="1100">
                <a:effectLst/>
                <a:highlight>
                  <a:srgbClr val="FFFFFF"/>
                </a:highlight>
                <a:latin typeface="Consolas"/>
                <a:ea typeface="Calibri"/>
                <a:cs typeface="Consolas"/>
              </a:rPr>
              <a:t>struct MyStruct</a:t>
            </a:r>
            <a:endParaRPr lang="en-US" sz="1200">
              <a:effectLst/>
              <a:latin typeface="Times New Roman"/>
              <a:ea typeface="Times New Roman"/>
              <a:cs typeface="David"/>
            </a:endParaRPr>
          </a:p>
          <a:p>
            <a:pPr algn="l" rtl="0">
              <a:spcAft>
                <a:spcPts val="0"/>
              </a:spcAft>
            </a:pPr>
            <a:r>
              <a:rPr lang="en-US" sz="1100">
                <a:effectLst/>
                <a:highlight>
                  <a:srgbClr val="FFFFFF"/>
                </a:highlight>
                <a:latin typeface="Consolas"/>
                <a:ea typeface="Calibri"/>
                <a:cs typeface="Consolas"/>
              </a:rPr>
              <a:t>{</a:t>
            </a:r>
            <a:endParaRPr lang="en-US" sz="1200">
              <a:effectLst/>
              <a:latin typeface="Times New Roman"/>
              <a:ea typeface="Times New Roman"/>
              <a:cs typeface="David"/>
            </a:endParaRPr>
          </a:p>
          <a:p>
            <a:pPr algn="l" rtl="0">
              <a:spcAft>
                <a:spcPts val="0"/>
              </a:spcAft>
            </a:pPr>
            <a:r>
              <a:rPr lang="en-US" sz="1100">
                <a:effectLst/>
                <a:highlight>
                  <a:srgbClr val="FFFFFF"/>
                </a:highlight>
                <a:latin typeface="Consolas"/>
                <a:ea typeface="Calibri"/>
                <a:cs typeface="Consolas"/>
              </a:rPr>
              <a:t>    public int s;</a:t>
            </a:r>
            <a:endParaRPr lang="en-US" sz="1200">
              <a:effectLst/>
              <a:latin typeface="Times New Roman"/>
              <a:ea typeface="Times New Roman"/>
              <a:cs typeface="David"/>
            </a:endParaRPr>
          </a:p>
          <a:p>
            <a:pPr algn="l" rtl="0">
              <a:spcAft>
                <a:spcPts val="0"/>
              </a:spcAft>
            </a:pPr>
            <a:r>
              <a:rPr lang="en-US" sz="1100">
                <a:effectLst/>
                <a:highlight>
                  <a:srgbClr val="FFFFFF"/>
                </a:highlight>
                <a:latin typeface="Consolas"/>
                <a:ea typeface="Calibri"/>
                <a:cs typeface="Consolas"/>
              </a:rPr>
              <a:t>}</a:t>
            </a:r>
            <a:endParaRPr lang="en-US" sz="1200">
              <a:effectLst/>
              <a:latin typeface="Times New Roman"/>
              <a:ea typeface="Times New Roman"/>
              <a:cs typeface="David"/>
            </a:endParaRPr>
          </a:p>
          <a:p>
            <a:pPr algn="l" rtl="0">
              <a:spcAft>
                <a:spcPts val="0"/>
              </a:spcAft>
            </a:pPr>
            <a:r>
              <a:rPr lang="he-IL" sz="1100">
                <a:effectLst/>
                <a:latin typeface="Times New Roman"/>
                <a:ea typeface="Times New Roman"/>
                <a:cs typeface="David"/>
              </a:rPr>
              <a:t> </a:t>
            </a:r>
            <a:endParaRPr lang="en-US" sz="1200">
              <a:effectLst/>
              <a:latin typeface="Times New Roman"/>
              <a:ea typeface="Times New Roman"/>
              <a:cs typeface="David"/>
            </a:endParaRPr>
          </a:p>
        </p:txBody>
      </p:sp>
      <p:sp>
        <p:nvSpPr>
          <p:cNvPr id="22" name="תיבת טקסט 24"/>
          <p:cNvSpPr txBox="1">
            <a:spLocks noChangeArrowheads="1"/>
          </p:cNvSpPr>
          <p:nvPr/>
        </p:nvSpPr>
        <p:spPr bwMode="auto">
          <a:xfrm flipH="1">
            <a:off x="5333454" y="1988840"/>
            <a:ext cx="1974850" cy="7835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l" rtl="0">
              <a:spcAft>
                <a:spcPts val="0"/>
              </a:spcAft>
            </a:pPr>
            <a:r>
              <a:rPr lang="en-US" sz="1100">
                <a:effectLst/>
                <a:highlight>
                  <a:srgbClr val="FFFFFF"/>
                </a:highlight>
                <a:latin typeface="Consolas"/>
                <a:ea typeface="Calibri"/>
                <a:cs typeface="Consolas"/>
              </a:rPr>
              <a:t>class MyClass</a:t>
            </a:r>
            <a:endParaRPr lang="en-US" sz="1200">
              <a:effectLst/>
              <a:latin typeface="Times New Roman"/>
              <a:ea typeface="Times New Roman"/>
              <a:cs typeface="David"/>
            </a:endParaRPr>
          </a:p>
          <a:p>
            <a:pPr algn="l" rtl="0">
              <a:spcAft>
                <a:spcPts val="0"/>
              </a:spcAft>
            </a:pPr>
            <a:r>
              <a:rPr lang="en-US" sz="1100">
                <a:effectLst/>
                <a:highlight>
                  <a:srgbClr val="FFFFFF"/>
                </a:highlight>
                <a:latin typeface="Consolas"/>
                <a:ea typeface="Calibri"/>
                <a:cs typeface="Consolas"/>
              </a:rPr>
              <a:t>{</a:t>
            </a:r>
            <a:endParaRPr lang="en-US" sz="1200">
              <a:effectLst/>
              <a:latin typeface="Times New Roman"/>
              <a:ea typeface="Times New Roman"/>
              <a:cs typeface="David"/>
            </a:endParaRPr>
          </a:p>
          <a:p>
            <a:pPr algn="l" rtl="0">
              <a:spcAft>
                <a:spcPts val="0"/>
              </a:spcAft>
            </a:pPr>
            <a:r>
              <a:rPr lang="en-US" sz="1100">
                <a:effectLst/>
                <a:highlight>
                  <a:srgbClr val="FFFFFF"/>
                </a:highlight>
                <a:latin typeface="Consolas"/>
                <a:ea typeface="Calibri"/>
                <a:cs typeface="Consolas"/>
              </a:rPr>
              <a:t>    public int c;</a:t>
            </a:r>
            <a:endParaRPr lang="en-US" sz="1200">
              <a:effectLst/>
              <a:latin typeface="Times New Roman"/>
              <a:ea typeface="Times New Roman"/>
              <a:cs typeface="David"/>
            </a:endParaRPr>
          </a:p>
          <a:p>
            <a:pPr algn="l" rtl="0">
              <a:spcAft>
                <a:spcPts val="0"/>
              </a:spcAft>
            </a:pPr>
            <a:r>
              <a:rPr lang="en-US" sz="1100">
                <a:effectLst/>
                <a:highlight>
                  <a:srgbClr val="FFFFFF"/>
                </a:highlight>
                <a:latin typeface="Consolas"/>
                <a:ea typeface="Calibri"/>
                <a:cs typeface="Consolas"/>
              </a:rPr>
              <a:t>}</a:t>
            </a:r>
            <a:endParaRPr lang="en-US" sz="1200">
              <a:effectLst/>
              <a:latin typeface="Times New Roman"/>
              <a:ea typeface="Times New Roman"/>
              <a:cs typeface="David"/>
            </a:endParaRPr>
          </a:p>
          <a:p>
            <a:pPr algn="l" rtl="0">
              <a:spcAft>
                <a:spcPts val="0"/>
              </a:spcAft>
            </a:pPr>
            <a:r>
              <a:rPr lang="he-IL" sz="1100">
                <a:effectLst/>
                <a:highlight>
                  <a:srgbClr val="FFFFFF"/>
                </a:highlight>
                <a:latin typeface="Times New Roman"/>
                <a:ea typeface="Calibri"/>
                <a:cs typeface="Consolas"/>
              </a:rPr>
              <a:t> </a:t>
            </a:r>
            <a:endParaRPr lang="en-US" sz="1200">
              <a:effectLst/>
              <a:latin typeface="Times New Roman"/>
              <a:ea typeface="Times New Roman"/>
              <a:cs typeface="David"/>
            </a:endParaRPr>
          </a:p>
        </p:txBody>
      </p:sp>
      <p:sp>
        <p:nvSpPr>
          <p:cNvPr id="23" name="תיבת טקסט 22"/>
          <p:cNvSpPr txBox="1">
            <a:spLocks noChangeArrowheads="1"/>
          </p:cNvSpPr>
          <p:nvPr/>
        </p:nvSpPr>
        <p:spPr bwMode="auto">
          <a:xfrm flipH="1">
            <a:off x="3235538" y="3429000"/>
            <a:ext cx="4288790" cy="28028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l" rtl="0">
              <a:spcAft>
                <a:spcPts val="0"/>
              </a:spcAft>
            </a:pPr>
            <a:r>
              <a:rPr lang="en-US" sz="1100" dirty="0">
                <a:effectLst/>
                <a:highlight>
                  <a:srgbClr val="FFFFFF"/>
                </a:highlight>
                <a:latin typeface="Consolas"/>
                <a:ea typeface="Calibri"/>
                <a:cs typeface="Consolas"/>
              </a:rPr>
              <a:t>static void Main(string[] </a:t>
            </a:r>
            <a:r>
              <a:rPr lang="en-US" sz="1100" dirty="0" err="1">
                <a:effectLst/>
                <a:highlight>
                  <a:srgbClr val="FFFFFF"/>
                </a:highlight>
                <a:latin typeface="Consolas"/>
                <a:ea typeface="Calibri"/>
                <a:cs typeface="Consolas"/>
              </a:rPr>
              <a:t>args</a:t>
            </a:r>
            <a:r>
              <a:rPr lang="en-US" sz="1100" dirty="0">
                <a:effectLst/>
                <a:highlight>
                  <a:srgbClr val="FFFFFF"/>
                </a:highlight>
                <a:latin typeface="Consolas"/>
                <a:ea typeface="Calibri"/>
                <a:cs typeface="Consolas"/>
              </a:rPr>
              <a:t>)</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r>
              <a:rPr lang="en-US" sz="1100" dirty="0" err="1">
                <a:effectLst/>
                <a:highlight>
                  <a:srgbClr val="FFFFFF"/>
                </a:highlight>
                <a:latin typeface="Consolas"/>
                <a:ea typeface="Calibri"/>
                <a:cs typeface="Consolas"/>
              </a:rPr>
              <a:t>MyClass</a:t>
            </a:r>
            <a:r>
              <a:rPr lang="en-US" sz="1100" dirty="0">
                <a:effectLst/>
                <a:highlight>
                  <a:srgbClr val="FFFFFF"/>
                </a:highlight>
                <a:latin typeface="Consolas"/>
                <a:ea typeface="Calibri"/>
                <a:cs typeface="Consolas"/>
              </a:rPr>
              <a:t> c1 = new </a:t>
            </a:r>
            <a:r>
              <a:rPr lang="en-US" sz="1100" dirty="0" err="1">
                <a:effectLst/>
                <a:highlight>
                  <a:srgbClr val="FFFFFF"/>
                </a:highlight>
                <a:latin typeface="Consolas"/>
                <a:ea typeface="Calibri"/>
                <a:cs typeface="Consolas"/>
              </a:rPr>
              <a:t>MyClass</a:t>
            </a:r>
            <a:r>
              <a:rPr lang="en-US" sz="1100" dirty="0">
                <a:effectLst/>
                <a:highlight>
                  <a:srgbClr val="FFFFFF"/>
                </a:highlight>
                <a:latin typeface="Consolas"/>
                <a:ea typeface="Calibri"/>
                <a:cs typeface="Consolas"/>
              </a:rPr>
              <a:t>();</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r>
              <a:rPr lang="en-US" sz="1100" dirty="0" err="1">
                <a:effectLst/>
                <a:highlight>
                  <a:srgbClr val="FFFFFF"/>
                </a:highlight>
                <a:latin typeface="Consolas"/>
                <a:ea typeface="Calibri"/>
                <a:cs typeface="Consolas"/>
              </a:rPr>
              <a:t>MyClass</a:t>
            </a:r>
            <a:r>
              <a:rPr lang="en-US" sz="1100" dirty="0">
                <a:effectLst/>
                <a:highlight>
                  <a:srgbClr val="FFFFFF"/>
                </a:highlight>
                <a:latin typeface="Consolas"/>
                <a:ea typeface="Calibri"/>
                <a:cs typeface="Consolas"/>
              </a:rPr>
              <a:t> c2 = c1;</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r>
              <a:rPr lang="en-US" sz="1100" dirty="0" err="1">
                <a:effectLst/>
                <a:highlight>
                  <a:srgbClr val="FFFFFF"/>
                </a:highlight>
                <a:latin typeface="Consolas"/>
                <a:ea typeface="Calibri"/>
                <a:cs typeface="Consolas"/>
              </a:rPr>
              <a:t>MyStruct</a:t>
            </a:r>
            <a:r>
              <a:rPr lang="en-US" sz="1100" dirty="0">
                <a:effectLst/>
                <a:highlight>
                  <a:srgbClr val="FFFFFF"/>
                </a:highlight>
                <a:latin typeface="Consolas"/>
                <a:ea typeface="Calibri"/>
                <a:cs typeface="Consolas"/>
              </a:rPr>
              <a:t> s1 = new </a:t>
            </a:r>
            <a:r>
              <a:rPr lang="en-US" sz="1100" dirty="0" err="1">
                <a:effectLst/>
                <a:highlight>
                  <a:srgbClr val="FFFFFF"/>
                </a:highlight>
                <a:latin typeface="Consolas"/>
                <a:ea typeface="Calibri"/>
                <a:cs typeface="Consolas"/>
              </a:rPr>
              <a:t>MyStruct</a:t>
            </a:r>
            <a:r>
              <a:rPr lang="en-US" sz="1100" dirty="0">
                <a:effectLst/>
                <a:highlight>
                  <a:srgbClr val="FFFFFF"/>
                </a:highlight>
                <a:latin typeface="Consolas"/>
                <a:ea typeface="Calibri"/>
                <a:cs typeface="Consolas"/>
              </a:rPr>
              <a:t>();</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r>
              <a:rPr lang="en-US" sz="1100" dirty="0" err="1">
                <a:effectLst/>
                <a:highlight>
                  <a:srgbClr val="FFFFFF"/>
                </a:highlight>
                <a:latin typeface="Consolas"/>
                <a:ea typeface="Calibri"/>
                <a:cs typeface="Consolas"/>
              </a:rPr>
              <a:t>MyStruct</a:t>
            </a:r>
            <a:r>
              <a:rPr lang="en-US" sz="1100" dirty="0">
                <a:effectLst/>
                <a:highlight>
                  <a:srgbClr val="FFFFFF"/>
                </a:highlight>
                <a:latin typeface="Consolas"/>
                <a:ea typeface="Calibri"/>
                <a:cs typeface="Consolas"/>
              </a:rPr>
              <a:t> s2 = s1;</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c1.c = 7;</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c2.c = 8;</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s1.s = 7;</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s2.s = 8;</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r>
              <a:rPr lang="en-US" sz="1100" dirty="0" err="1">
                <a:effectLst/>
                <a:highlight>
                  <a:srgbClr val="FFFFFF"/>
                </a:highlight>
                <a:latin typeface="Consolas"/>
                <a:ea typeface="Calibri"/>
                <a:cs typeface="Consolas"/>
              </a:rPr>
              <a:t>Console.WriteLine</a:t>
            </a:r>
            <a:r>
              <a:rPr lang="en-US" sz="1100" dirty="0">
                <a:effectLst/>
                <a:highlight>
                  <a:srgbClr val="FFFFFF"/>
                </a:highlight>
                <a:latin typeface="Consolas"/>
                <a:ea typeface="Calibri"/>
                <a:cs typeface="Consolas"/>
              </a:rPr>
              <a:t>("c1.c={0}", c1.c);</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r>
              <a:rPr lang="en-US" sz="1100" dirty="0" err="1">
                <a:effectLst/>
                <a:highlight>
                  <a:srgbClr val="FFFFFF"/>
                </a:highlight>
                <a:latin typeface="Consolas"/>
                <a:ea typeface="Calibri"/>
                <a:cs typeface="Consolas"/>
              </a:rPr>
              <a:t>Console.WriteLine</a:t>
            </a:r>
            <a:r>
              <a:rPr lang="en-US" sz="1100" dirty="0">
                <a:effectLst/>
                <a:highlight>
                  <a:srgbClr val="FFFFFF"/>
                </a:highlight>
                <a:latin typeface="Consolas"/>
                <a:ea typeface="Calibri"/>
                <a:cs typeface="Consolas"/>
              </a:rPr>
              <a:t>("c2.c={0}", c2.c);</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r>
              <a:rPr lang="en-US" sz="1100" dirty="0" err="1">
                <a:effectLst/>
                <a:highlight>
                  <a:srgbClr val="FFFFFF"/>
                </a:highlight>
                <a:latin typeface="Consolas"/>
                <a:ea typeface="Calibri"/>
                <a:cs typeface="Consolas"/>
              </a:rPr>
              <a:t>Console.WriteLine</a:t>
            </a:r>
            <a:r>
              <a:rPr lang="en-US" sz="1100" dirty="0">
                <a:effectLst/>
                <a:highlight>
                  <a:srgbClr val="FFFFFF"/>
                </a:highlight>
                <a:latin typeface="Consolas"/>
                <a:ea typeface="Calibri"/>
                <a:cs typeface="Consolas"/>
              </a:rPr>
              <a:t>("s1.s={0}", s1.s);</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    </a:t>
            </a:r>
            <a:r>
              <a:rPr lang="en-US" sz="1100" dirty="0" err="1">
                <a:effectLst/>
                <a:highlight>
                  <a:srgbClr val="FFFFFF"/>
                </a:highlight>
                <a:latin typeface="Consolas"/>
                <a:ea typeface="Calibri"/>
                <a:cs typeface="Consolas"/>
              </a:rPr>
              <a:t>Console.WriteLine</a:t>
            </a:r>
            <a:r>
              <a:rPr lang="en-US" sz="1100" dirty="0">
                <a:effectLst/>
                <a:highlight>
                  <a:srgbClr val="FFFFFF"/>
                </a:highlight>
                <a:latin typeface="Consolas"/>
                <a:ea typeface="Calibri"/>
                <a:cs typeface="Consolas"/>
              </a:rPr>
              <a:t>("s2.s={0}", s2.s);</a:t>
            </a:r>
            <a:endParaRPr lang="en-US" sz="1200" dirty="0">
              <a:effectLst/>
              <a:latin typeface="Times New Roman"/>
              <a:ea typeface="Times New Roman"/>
              <a:cs typeface="David"/>
            </a:endParaRPr>
          </a:p>
          <a:p>
            <a:pPr algn="l" rtl="0">
              <a:spcAft>
                <a:spcPts val="0"/>
              </a:spcAft>
            </a:pPr>
            <a:r>
              <a:rPr lang="en-US" sz="1100" dirty="0">
                <a:effectLst/>
                <a:highlight>
                  <a:srgbClr val="FFFFFF"/>
                </a:highlight>
                <a:latin typeface="Consolas"/>
                <a:ea typeface="Calibri"/>
                <a:cs typeface="Consolas"/>
              </a:rPr>
              <a:t>}</a:t>
            </a:r>
            <a:endParaRPr lang="en-US" sz="1200" dirty="0">
              <a:effectLst/>
              <a:latin typeface="Times New Roman"/>
              <a:ea typeface="Times New Roman"/>
              <a:cs typeface="David"/>
            </a:endParaRPr>
          </a:p>
          <a:p>
            <a:pPr algn="l" rtl="0">
              <a:spcAft>
                <a:spcPts val="0"/>
              </a:spcAft>
            </a:pPr>
            <a:r>
              <a:rPr lang="he-IL" sz="1100" dirty="0">
                <a:effectLst/>
                <a:latin typeface="Times New Roman"/>
                <a:ea typeface="Times New Roman"/>
                <a:cs typeface="David"/>
              </a:rPr>
              <a:t> </a:t>
            </a:r>
            <a:endParaRPr lang="en-US" sz="1200" dirty="0">
              <a:effectLst/>
              <a:latin typeface="Times New Roman"/>
              <a:ea typeface="Times New Roman"/>
              <a:cs typeface="David"/>
            </a:endParaRPr>
          </a:p>
        </p:txBody>
      </p:sp>
      <p:graphicFrame>
        <p:nvGraphicFramePr>
          <p:cNvPr id="24" name="טבלה 23"/>
          <p:cNvGraphicFramePr>
            <a:graphicFrameLocks noGrp="1"/>
          </p:cNvGraphicFramePr>
          <p:nvPr/>
        </p:nvGraphicFramePr>
        <p:xfrm>
          <a:off x="251520" y="1720552"/>
          <a:ext cx="1323266" cy="4876800"/>
        </p:xfrm>
        <a:graphic>
          <a:graphicData uri="http://schemas.openxmlformats.org/drawingml/2006/table">
            <a:tbl>
              <a:tblPr rtl="1" firstCol="1">
                <a:tableStyleId>{616DA210-FB5B-4158-B5E0-FEB733F419BA}</a:tableStyleId>
              </a:tblPr>
              <a:tblGrid>
                <a:gridCol w="396018">
                  <a:extLst>
                    <a:ext uri="{9D8B030D-6E8A-4147-A177-3AD203B41FA5}">
                      <a16:colId xmlns:a16="http://schemas.microsoft.com/office/drawing/2014/main" val="20000"/>
                    </a:ext>
                  </a:extLst>
                </a:gridCol>
                <a:gridCol w="927248">
                  <a:extLst>
                    <a:ext uri="{9D8B030D-6E8A-4147-A177-3AD203B41FA5}">
                      <a16:colId xmlns:a16="http://schemas.microsoft.com/office/drawing/2014/main" val="20001"/>
                    </a:ext>
                  </a:extLst>
                </a:gridCol>
              </a:tblGrid>
              <a:tr h="638810">
                <a:tc>
                  <a:txBody>
                    <a:bodyPr/>
                    <a:lstStyle/>
                    <a:p>
                      <a:pPr algn="l" rtl="0">
                        <a:spcAft>
                          <a:spcPts val="0"/>
                        </a:spcAft>
                      </a:pPr>
                      <a:r>
                        <a:rPr lang="he-IL" sz="2000" baseline="0" dirty="0">
                          <a:effectLst/>
                        </a:rPr>
                        <a:t> א -</a:t>
                      </a:r>
                      <a:endParaRPr lang="en-US" sz="2000" dirty="0">
                        <a:effectLst/>
                        <a:latin typeface="Times New Roman"/>
                        <a:ea typeface="Times New Roman"/>
                        <a:cs typeface="David"/>
                      </a:endParaRPr>
                    </a:p>
                  </a:txBody>
                  <a:tcPr marL="68580" marR="68580" marT="0" marB="0"/>
                </a:tc>
                <a:tc>
                  <a:txBody>
                    <a:bodyPr/>
                    <a:lstStyle/>
                    <a:p>
                      <a:pPr algn="l" rtl="0">
                        <a:spcAft>
                          <a:spcPts val="0"/>
                        </a:spcAft>
                      </a:pPr>
                      <a:r>
                        <a:rPr lang="en-US" sz="2000" dirty="0">
                          <a:effectLst/>
                        </a:rPr>
                        <a:t>c1.c=7</a:t>
                      </a:r>
                    </a:p>
                    <a:p>
                      <a:pPr algn="l" rtl="0">
                        <a:spcAft>
                          <a:spcPts val="0"/>
                        </a:spcAft>
                      </a:pPr>
                      <a:r>
                        <a:rPr lang="en-US" sz="2000" dirty="0">
                          <a:effectLst/>
                        </a:rPr>
                        <a:t>c2.c=8</a:t>
                      </a:r>
                    </a:p>
                    <a:p>
                      <a:pPr algn="l" rtl="0">
                        <a:spcAft>
                          <a:spcPts val="0"/>
                        </a:spcAft>
                      </a:pPr>
                      <a:r>
                        <a:rPr lang="en-US" sz="2000" dirty="0">
                          <a:effectLst/>
                        </a:rPr>
                        <a:t>s1.s=7</a:t>
                      </a:r>
                    </a:p>
                    <a:p>
                      <a:pPr algn="l" rtl="0">
                        <a:spcAft>
                          <a:spcPts val="0"/>
                        </a:spcAft>
                      </a:pPr>
                      <a:r>
                        <a:rPr lang="en-US" sz="2000" dirty="0">
                          <a:effectLst/>
                        </a:rPr>
                        <a:t>s2.s=8</a:t>
                      </a:r>
                      <a:endParaRPr lang="en-US" sz="2000" dirty="0">
                        <a:effectLst/>
                        <a:latin typeface="Times New Roman"/>
                        <a:ea typeface="Times New Roman"/>
                        <a:cs typeface="David"/>
                      </a:endParaRPr>
                    </a:p>
                  </a:txBody>
                  <a:tcPr marL="68580" marR="68580" marT="0" marB="0"/>
                </a:tc>
                <a:extLst>
                  <a:ext uri="{0D108BD9-81ED-4DB2-BD59-A6C34878D82A}">
                    <a16:rowId xmlns:a16="http://schemas.microsoft.com/office/drawing/2014/main" val="10000"/>
                  </a:ext>
                </a:extLst>
              </a:tr>
              <a:tr h="638810">
                <a:tc>
                  <a:txBody>
                    <a:bodyPr/>
                    <a:lstStyle/>
                    <a:p>
                      <a:pPr algn="l" rtl="0">
                        <a:spcAft>
                          <a:spcPts val="0"/>
                        </a:spcAft>
                      </a:pPr>
                      <a:r>
                        <a:rPr lang="he-IL" sz="2000" dirty="0">
                          <a:effectLst/>
                        </a:rPr>
                        <a:t>ב -</a:t>
                      </a:r>
                      <a:endParaRPr lang="en-US" sz="2000" dirty="0">
                        <a:effectLst/>
                        <a:latin typeface="Times New Roman"/>
                        <a:ea typeface="Times New Roman"/>
                        <a:cs typeface="David"/>
                      </a:endParaRPr>
                    </a:p>
                  </a:txBody>
                  <a:tcPr marL="68580" marR="68580" marT="0" marB="0"/>
                </a:tc>
                <a:tc>
                  <a:txBody>
                    <a:bodyPr/>
                    <a:lstStyle/>
                    <a:p>
                      <a:pPr algn="l" rtl="0">
                        <a:spcAft>
                          <a:spcPts val="0"/>
                        </a:spcAft>
                      </a:pPr>
                      <a:r>
                        <a:rPr lang="en-US" sz="2000" dirty="0">
                          <a:effectLst/>
                          <a:highlight>
                            <a:srgbClr val="FFFFFF"/>
                          </a:highlight>
                        </a:rPr>
                        <a:t>c1.c=8</a:t>
                      </a:r>
                      <a:endParaRPr lang="en-US" sz="2000" dirty="0">
                        <a:effectLst/>
                      </a:endParaRPr>
                    </a:p>
                    <a:p>
                      <a:pPr algn="l" rtl="0">
                        <a:spcAft>
                          <a:spcPts val="0"/>
                        </a:spcAft>
                      </a:pPr>
                      <a:r>
                        <a:rPr lang="en-US" sz="2000" dirty="0">
                          <a:effectLst/>
                          <a:highlight>
                            <a:srgbClr val="FFFFFF"/>
                          </a:highlight>
                        </a:rPr>
                        <a:t>c2.c=8</a:t>
                      </a:r>
                      <a:endParaRPr lang="en-US" sz="2000" dirty="0">
                        <a:effectLst/>
                      </a:endParaRPr>
                    </a:p>
                    <a:p>
                      <a:pPr algn="l" rtl="0">
                        <a:spcAft>
                          <a:spcPts val="0"/>
                        </a:spcAft>
                      </a:pPr>
                      <a:r>
                        <a:rPr lang="en-US" sz="2000" dirty="0">
                          <a:effectLst/>
                          <a:highlight>
                            <a:srgbClr val="FFFFFF"/>
                          </a:highlight>
                        </a:rPr>
                        <a:t>s1.s=7</a:t>
                      </a:r>
                      <a:endParaRPr lang="en-US" sz="2000" dirty="0">
                        <a:effectLst/>
                      </a:endParaRPr>
                    </a:p>
                    <a:p>
                      <a:pPr algn="l" rtl="0">
                        <a:spcAft>
                          <a:spcPts val="0"/>
                        </a:spcAft>
                      </a:pPr>
                      <a:r>
                        <a:rPr lang="en-US" sz="2000" dirty="0">
                          <a:effectLst/>
                          <a:highlight>
                            <a:srgbClr val="FFFFFF"/>
                          </a:highlight>
                        </a:rPr>
                        <a:t>s2.s=8</a:t>
                      </a:r>
                      <a:endParaRPr lang="en-US" sz="2000" dirty="0">
                        <a:effectLst/>
                        <a:latin typeface="Times New Roman"/>
                        <a:ea typeface="Times New Roman"/>
                        <a:cs typeface="David"/>
                      </a:endParaRPr>
                    </a:p>
                  </a:txBody>
                  <a:tcPr marL="68580" marR="68580" marT="0" marB="0"/>
                </a:tc>
                <a:extLst>
                  <a:ext uri="{0D108BD9-81ED-4DB2-BD59-A6C34878D82A}">
                    <a16:rowId xmlns:a16="http://schemas.microsoft.com/office/drawing/2014/main" val="10001"/>
                  </a:ext>
                </a:extLst>
              </a:tr>
              <a:tr h="638810">
                <a:tc>
                  <a:txBody>
                    <a:bodyPr/>
                    <a:lstStyle/>
                    <a:p>
                      <a:pPr algn="l" rtl="0">
                        <a:spcAft>
                          <a:spcPts val="0"/>
                        </a:spcAft>
                      </a:pPr>
                      <a:r>
                        <a:rPr lang="he-IL" sz="2000" dirty="0">
                          <a:effectLst/>
                        </a:rPr>
                        <a:t>ג -</a:t>
                      </a:r>
                      <a:endParaRPr lang="en-US" sz="2000" dirty="0">
                        <a:effectLst/>
                        <a:latin typeface="Times New Roman"/>
                        <a:ea typeface="Times New Roman"/>
                        <a:cs typeface="David"/>
                      </a:endParaRPr>
                    </a:p>
                  </a:txBody>
                  <a:tcPr marL="68580" marR="68580" marT="0" marB="0"/>
                </a:tc>
                <a:tc>
                  <a:txBody>
                    <a:bodyPr/>
                    <a:lstStyle/>
                    <a:p>
                      <a:pPr algn="l" rtl="0">
                        <a:spcAft>
                          <a:spcPts val="0"/>
                        </a:spcAft>
                      </a:pPr>
                      <a:r>
                        <a:rPr lang="en-US" sz="2000" dirty="0">
                          <a:effectLst/>
                        </a:rPr>
                        <a:t>c1.c=7</a:t>
                      </a:r>
                    </a:p>
                    <a:p>
                      <a:pPr algn="l" rtl="0">
                        <a:spcAft>
                          <a:spcPts val="0"/>
                        </a:spcAft>
                      </a:pPr>
                      <a:r>
                        <a:rPr lang="en-US" sz="2000" dirty="0">
                          <a:effectLst/>
                        </a:rPr>
                        <a:t>c2.c=8</a:t>
                      </a:r>
                    </a:p>
                    <a:p>
                      <a:pPr algn="l" rtl="0">
                        <a:spcAft>
                          <a:spcPts val="0"/>
                        </a:spcAft>
                      </a:pPr>
                      <a:r>
                        <a:rPr lang="en-US" sz="2000" dirty="0">
                          <a:effectLst/>
                        </a:rPr>
                        <a:t>s1.s=8</a:t>
                      </a:r>
                    </a:p>
                    <a:p>
                      <a:pPr algn="l" rtl="0">
                        <a:spcAft>
                          <a:spcPts val="0"/>
                        </a:spcAft>
                      </a:pPr>
                      <a:r>
                        <a:rPr lang="en-US" sz="2000" dirty="0">
                          <a:effectLst/>
                        </a:rPr>
                        <a:t>s2.s=8</a:t>
                      </a:r>
                      <a:endParaRPr lang="en-US" sz="2000" dirty="0">
                        <a:effectLst/>
                        <a:latin typeface="Times New Roman"/>
                        <a:ea typeface="Times New Roman"/>
                        <a:cs typeface="David"/>
                      </a:endParaRPr>
                    </a:p>
                  </a:txBody>
                  <a:tcPr marL="68580" marR="68580" marT="0" marB="0"/>
                </a:tc>
                <a:extLst>
                  <a:ext uri="{0D108BD9-81ED-4DB2-BD59-A6C34878D82A}">
                    <a16:rowId xmlns:a16="http://schemas.microsoft.com/office/drawing/2014/main" val="10002"/>
                  </a:ext>
                </a:extLst>
              </a:tr>
              <a:tr h="638810">
                <a:tc>
                  <a:txBody>
                    <a:bodyPr/>
                    <a:lstStyle/>
                    <a:p>
                      <a:pPr algn="l" rtl="0">
                        <a:spcAft>
                          <a:spcPts val="0"/>
                        </a:spcAft>
                      </a:pPr>
                      <a:r>
                        <a:rPr lang="he-IL" sz="2000" dirty="0">
                          <a:effectLst/>
                        </a:rPr>
                        <a:t>ד -</a:t>
                      </a:r>
                      <a:endParaRPr lang="en-US" sz="2000" dirty="0">
                        <a:effectLst/>
                        <a:latin typeface="Times New Roman"/>
                        <a:ea typeface="Times New Roman"/>
                        <a:cs typeface="David"/>
                      </a:endParaRPr>
                    </a:p>
                  </a:txBody>
                  <a:tcPr marL="68580" marR="68580" marT="0" marB="0"/>
                </a:tc>
                <a:tc>
                  <a:txBody>
                    <a:bodyPr/>
                    <a:lstStyle/>
                    <a:p>
                      <a:pPr algn="l" rtl="0">
                        <a:spcAft>
                          <a:spcPts val="0"/>
                        </a:spcAft>
                      </a:pPr>
                      <a:r>
                        <a:rPr lang="en-US" sz="2000" dirty="0">
                          <a:effectLst/>
                        </a:rPr>
                        <a:t>c1.c=8</a:t>
                      </a:r>
                    </a:p>
                    <a:p>
                      <a:pPr algn="l" rtl="0">
                        <a:spcAft>
                          <a:spcPts val="0"/>
                        </a:spcAft>
                      </a:pPr>
                      <a:r>
                        <a:rPr lang="en-US" sz="2000" dirty="0">
                          <a:effectLst/>
                        </a:rPr>
                        <a:t>c2.c=8</a:t>
                      </a:r>
                    </a:p>
                    <a:p>
                      <a:pPr algn="l" rtl="0">
                        <a:spcAft>
                          <a:spcPts val="0"/>
                        </a:spcAft>
                      </a:pPr>
                      <a:r>
                        <a:rPr lang="en-US" sz="2000" dirty="0">
                          <a:effectLst/>
                        </a:rPr>
                        <a:t>s1.s=8</a:t>
                      </a:r>
                    </a:p>
                    <a:p>
                      <a:pPr algn="l" rtl="0">
                        <a:spcAft>
                          <a:spcPts val="0"/>
                        </a:spcAft>
                      </a:pPr>
                      <a:r>
                        <a:rPr lang="en-US" sz="2000" dirty="0">
                          <a:effectLst/>
                        </a:rPr>
                        <a:t>s2.s=8</a:t>
                      </a:r>
                      <a:endParaRPr lang="en-US" sz="2000" dirty="0">
                        <a:effectLst/>
                        <a:latin typeface="Times New Roman"/>
                        <a:ea typeface="Times New Roman"/>
                        <a:cs typeface="David"/>
                      </a:endParaRPr>
                    </a:p>
                  </a:txBody>
                  <a:tcPr marL="68580" marR="68580" marT="0" marB="0"/>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635C177B-D2D8-4EA6-AD43-07D00AB5818E}"/>
              </a:ext>
            </a:extLst>
          </p:cNvPr>
          <p:cNvSpPr>
            <a:spLocks noGrp="1"/>
          </p:cNvSpPr>
          <p:nvPr>
            <p:ph type="sldNum" sz="quarter" idx="12"/>
          </p:nvPr>
        </p:nvSpPr>
        <p:spPr/>
        <p:txBody>
          <a:bodyPr/>
          <a:lstStyle/>
          <a:p>
            <a:fld id="{5EC9654E-5318-4238-B03D-55CEA01D4D35}" type="slidenum">
              <a:rPr lang="he-IL" smtClean="0"/>
              <a:t>41</a:t>
            </a:fld>
            <a:endParaRPr lang="he-IL"/>
          </a:p>
        </p:txBody>
      </p:sp>
    </p:spTree>
    <p:extLst>
      <p:ext uri="{BB962C8B-B14F-4D97-AF65-F5344CB8AC3E}">
        <p14:creationId xmlns:p14="http://schemas.microsoft.com/office/powerpoint/2010/main" val="3258794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60648"/>
            <a:ext cx="7239000" cy="698336"/>
          </a:xfrm>
        </p:spPr>
        <p:txBody>
          <a:bodyPr/>
          <a:lstStyle/>
          <a:p>
            <a:pPr algn="ctr"/>
            <a:r>
              <a:rPr lang="he-IL" dirty="0"/>
              <a:t>מועד א, תשע"ג, 7 נק'</a:t>
            </a:r>
          </a:p>
        </p:txBody>
      </p:sp>
      <p:sp>
        <p:nvSpPr>
          <p:cNvPr id="3" name="מציין מיקום תוכן 2"/>
          <p:cNvSpPr>
            <a:spLocks noGrp="1"/>
          </p:cNvSpPr>
          <p:nvPr>
            <p:ph idx="1"/>
          </p:nvPr>
        </p:nvSpPr>
        <p:spPr>
          <a:xfrm>
            <a:off x="457200" y="1609416"/>
            <a:ext cx="7239000" cy="4846320"/>
          </a:xfrm>
        </p:spPr>
        <p:txBody>
          <a:bodyPr>
            <a:normAutofit fontScale="77500" lnSpcReduction="20000"/>
          </a:bodyPr>
          <a:lstStyle/>
          <a:p>
            <a:pPr lvl="0"/>
            <a:r>
              <a:rPr lang="he-IL" sz="2800" dirty="0"/>
              <a:t>נתונות 3 שורות של הגדרת משתנים.</a:t>
            </a:r>
            <a:br>
              <a:rPr lang="en-US" sz="2800" dirty="0"/>
            </a:br>
            <a:r>
              <a:rPr lang="he-IL" sz="2800" dirty="0"/>
              <a:t>לאחר מכן מופיעות 2 שורות של השמה</a:t>
            </a:r>
            <a:br>
              <a:rPr lang="en-US" sz="2800" dirty="0"/>
            </a:br>
            <a:r>
              <a:rPr lang="he-IL" sz="2800" dirty="0"/>
              <a:t>מה ההבדל המהותי בין </a:t>
            </a:r>
            <a:r>
              <a:rPr lang="he-IL" sz="2800" dirty="0" err="1"/>
              <a:t>ההשמות</a:t>
            </a:r>
            <a:r>
              <a:rPr lang="he-IL" sz="2800" dirty="0"/>
              <a:t> הללו?</a:t>
            </a:r>
            <a:endParaRPr lang="en-US" sz="2400" dirty="0"/>
          </a:p>
          <a:p>
            <a:pPr algn="l" rtl="0"/>
            <a:r>
              <a:rPr lang="en-US" sz="2800" dirty="0"/>
              <a:t>int x = 10 , y = 20;</a:t>
            </a:r>
            <a:endParaRPr lang="en-US" sz="2400" dirty="0"/>
          </a:p>
          <a:p>
            <a:pPr algn="l" rtl="0"/>
            <a:r>
              <a:rPr lang="en-US" sz="2800" dirty="0"/>
              <a:t>Student s1 = new Student ( );</a:t>
            </a:r>
            <a:endParaRPr lang="en-US" sz="2400" dirty="0"/>
          </a:p>
          <a:p>
            <a:pPr algn="l" rtl="0"/>
            <a:r>
              <a:rPr lang="en-US" sz="2800" dirty="0"/>
              <a:t>Student s2 = new Student ( );</a:t>
            </a:r>
            <a:endParaRPr lang="en-US" sz="2400" dirty="0"/>
          </a:p>
          <a:p>
            <a:pPr algn="l" rtl="0"/>
            <a:r>
              <a:rPr lang="en-US" sz="2800" dirty="0"/>
              <a:t>x = y;</a:t>
            </a:r>
            <a:endParaRPr lang="en-US" sz="2400" dirty="0"/>
          </a:p>
          <a:p>
            <a:pPr algn="l" rtl="0"/>
            <a:r>
              <a:rPr lang="en-US" sz="2800" dirty="0"/>
              <a:t>s1 = s2;</a:t>
            </a:r>
            <a:endParaRPr lang="en-US" sz="2400" dirty="0"/>
          </a:p>
          <a:p>
            <a:pPr lvl="1"/>
            <a:r>
              <a:rPr lang="en-US" sz="2400" dirty="0"/>
              <a:t>X</a:t>
            </a:r>
            <a:r>
              <a:rPr lang="he-IL" sz="2400" dirty="0"/>
              <a:t> ו </a:t>
            </a:r>
            <a:r>
              <a:rPr lang="en-US" sz="2400" dirty="0"/>
              <a:t>y</a:t>
            </a:r>
            <a:r>
              <a:rPr lang="he-IL" sz="2400" dirty="0"/>
              <a:t> מכילים ממש ערכים בעוד </a:t>
            </a:r>
            <a:r>
              <a:rPr lang="he-IL" sz="2400" dirty="0" err="1"/>
              <a:t>שהאוביקטים</a:t>
            </a:r>
            <a:r>
              <a:rPr lang="he-IL" sz="2400" dirty="0"/>
              <a:t> </a:t>
            </a:r>
            <a:r>
              <a:rPr lang="en-US" sz="2400" dirty="0"/>
              <a:t>s1,s2</a:t>
            </a:r>
            <a:r>
              <a:rPr lang="he-IL" sz="2400" dirty="0"/>
              <a:t> מאותחלים עם </a:t>
            </a:r>
            <a:r>
              <a:rPr lang="he-IL" sz="2400" dirty="0" err="1"/>
              <a:t>קונסטרקטור</a:t>
            </a:r>
            <a:r>
              <a:rPr lang="he-IL" sz="2400" dirty="0"/>
              <a:t> ריק.</a:t>
            </a:r>
            <a:endParaRPr lang="en-US" sz="2000" dirty="0"/>
          </a:p>
          <a:p>
            <a:pPr lvl="1"/>
            <a:r>
              <a:rPr lang="he-IL" sz="2400" dirty="0"/>
              <a:t>זה ממש אותו דבר, אחד זה השמה של </a:t>
            </a:r>
            <a:r>
              <a:rPr lang="en-US" sz="2400" dirty="0"/>
              <a:t>int</a:t>
            </a:r>
            <a:r>
              <a:rPr lang="he-IL" sz="2400" dirty="0"/>
              <a:t> והשני השמה של </a:t>
            </a:r>
            <a:r>
              <a:rPr lang="en-US" sz="2400" dirty="0"/>
              <a:t>student</a:t>
            </a:r>
            <a:r>
              <a:rPr lang="he-IL" sz="2400" dirty="0"/>
              <a:t>.</a:t>
            </a:r>
            <a:endParaRPr lang="en-US" sz="2000" dirty="0"/>
          </a:p>
          <a:p>
            <a:pPr lvl="1"/>
            <a:r>
              <a:rPr lang="he-IL" sz="2400" dirty="0"/>
              <a:t>הראשון הוא השמה של שני טיפוסי </a:t>
            </a:r>
            <a:r>
              <a:rPr lang="en-US" sz="2400" dirty="0"/>
              <a:t>value type</a:t>
            </a:r>
            <a:r>
              <a:rPr lang="he-IL" sz="2400" dirty="0"/>
              <a:t> ויש העתקה של הערך, ובשני השמה של</a:t>
            </a:r>
            <a:r>
              <a:rPr lang="en-US" sz="2400" dirty="0"/>
              <a:t>reference type  </a:t>
            </a:r>
            <a:r>
              <a:rPr lang="he-IL" sz="2400" dirty="0"/>
              <a:t> ויש העתקה של הכתובת בלבד.</a:t>
            </a:r>
            <a:endParaRPr lang="en-US" sz="2000" dirty="0"/>
          </a:p>
          <a:p>
            <a:pPr lvl="1"/>
            <a:r>
              <a:rPr lang="he-IL" sz="2400" dirty="0"/>
              <a:t>זה שונה לגמרי, אחד הוא משתנה רגיל ואחד הוא </a:t>
            </a:r>
            <a:r>
              <a:rPr lang="he-IL" sz="2400" dirty="0" err="1"/>
              <a:t>אוביקט</a:t>
            </a:r>
            <a:r>
              <a:rPr lang="he-IL" sz="2400" dirty="0"/>
              <a:t>.</a:t>
            </a:r>
            <a:endParaRPr lang="en-US" sz="2000" dirty="0"/>
          </a:p>
          <a:p>
            <a:endParaRPr lang="he-IL" dirty="0"/>
          </a:p>
        </p:txBody>
      </p:sp>
      <p:sp>
        <p:nvSpPr>
          <p:cNvPr id="4" name="Slide Number Placeholder 3">
            <a:extLst>
              <a:ext uri="{FF2B5EF4-FFF2-40B4-BE49-F238E27FC236}">
                <a16:creationId xmlns:a16="http://schemas.microsoft.com/office/drawing/2014/main" id="{C39AE1AD-B9D6-4E41-959E-93AD145AEBD4}"/>
              </a:ext>
            </a:extLst>
          </p:cNvPr>
          <p:cNvSpPr>
            <a:spLocks noGrp="1"/>
          </p:cNvSpPr>
          <p:nvPr>
            <p:ph type="sldNum" sz="quarter" idx="12"/>
          </p:nvPr>
        </p:nvSpPr>
        <p:spPr/>
        <p:txBody>
          <a:bodyPr/>
          <a:lstStyle/>
          <a:p>
            <a:fld id="{5EC9654E-5318-4238-B03D-55CEA01D4D35}" type="slidenum">
              <a:rPr lang="he-IL" smtClean="0"/>
              <a:t>42</a:t>
            </a:fld>
            <a:endParaRPr lang="he-IL"/>
          </a:p>
        </p:txBody>
      </p:sp>
    </p:spTree>
    <p:extLst>
      <p:ext uri="{BB962C8B-B14F-4D97-AF65-F5344CB8AC3E}">
        <p14:creationId xmlns:p14="http://schemas.microsoft.com/office/powerpoint/2010/main" val="115113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3">
                                            <p:txEl>
                                              <p:pRg st="8" end="8"/>
                                            </p:txEl>
                                          </p:spTgt>
                                        </p:tgtEl>
                                        <p:attrNameLst>
                                          <p:attrName>style.color</p:attrName>
                                        </p:attrNameLst>
                                      </p:cBhvr>
                                      <p:to>
                                        <a:schemeClr val="bg1"/>
                                      </p:to>
                                    </p:animClr>
                                    <p:animClr clrSpc="rgb" dir="cw">
                                      <p:cBhvr>
                                        <p:cTn id="7" dur="250" autoRev="1" fill="remove"/>
                                        <p:tgtEl>
                                          <p:spTgt spid="3">
                                            <p:txEl>
                                              <p:pRg st="8" end="8"/>
                                            </p:txEl>
                                          </p:spTgt>
                                        </p:tgtEl>
                                        <p:attrNameLst>
                                          <p:attrName>fillcolor</p:attrName>
                                        </p:attrNameLst>
                                      </p:cBhvr>
                                      <p:to>
                                        <a:schemeClr val="bg1"/>
                                      </p:to>
                                    </p:animClr>
                                    <p:set>
                                      <p:cBhvr>
                                        <p:cTn id="8" dur="250" autoRev="1" fill="remove"/>
                                        <p:tgtEl>
                                          <p:spTgt spid="3">
                                            <p:txEl>
                                              <p:pRg st="8" end="8"/>
                                            </p:txEl>
                                          </p:spTgt>
                                        </p:tgtEl>
                                        <p:attrNameLst>
                                          <p:attrName>fill.type</p:attrName>
                                        </p:attrNameLst>
                                      </p:cBhvr>
                                      <p:to>
                                        <p:strVal val="solid"/>
                                      </p:to>
                                    </p:set>
                                    <p:set>
                                      <p:cBhvr>
                                        <p:cTn id="9" dur="250" autoRev="1" fill="remove"/>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8554" y="260648"/>
            <a:ext cx="7239000" cy="914360"/>
          </a:xfrm>
        </p:spPr>
        <p:txBody>
          <a:bodyPr/>
          <a:lstStyle/>
          <a:p>
            <a:pPr algn="ctr"/>
            <a:r>
              <a:rPr lang="he-IL" dirty="0"/>
              <a:t>מועד ב, תשע"ז, 7 נק'</a:t>
            </a:r>
          </a:p>
        </p:txBody>
      </p:sp>
      <p:sp>
        <p:nvSpPr>
          <p:cNvPr id="3" name="מציין מיקום תוכן 2"/>
          <p:cNvSpPr>
            <a:spLocks noGrp="1"/>
          </p:cNvSpPr>
          <p:nvPr>
            <p:ph idx="1"/>
          </p:nvPr>
        </p:nvSpPr>
        <p:spPr/>
        <p:txBody>
          <a:bodyPr>
            <a:normAutofit/>
          </a:bodyPr>
          <a:lstStyle/>
          <a:p>
            <a:r>
              <a:rPr lang="he-IL" b="1" dirty="0"/>
              <a:t> </a:t>
            </a:r>
            <a:r>
              <a:rPr lang="he-IL" dirty="0"/>
              <a:t>לפנייך רשימות המכילות ישויות בשפת </a:t>
            </a:r>
            <a:r>
              <a:rPr lang="en-US" dirty="0"/>
              <a:t>C#</a:t>
            </a:r>
            <a:r>
              <a:rPr lang="he-IL" dirty="0"/>
              <a:t>. איזו מבין הרשימות הללו מכילה </a:t>
            </a:r>
            <a:r>
              <a:rPr lang="he-IL" b="1" dirty="0"/>
              <a:t>אך ורק</a:t>
            </a:r>
            <a:r>
              <a:rPr lang="he-IL" dirty="0"/>
              <a:t> ישויות מטיפוס </a:t>
            </a:r>
            <a:r>
              <a:rPr lang="en-US" dirty="0"/>
              <a:t>value type</a:t>
            </a:r>
            <a:r>
              <a:rPr lang="he-IL" dirty="0"/>
              <a:t>?</a:t>
            </a:r>
            <a:endParaRPr lang="en-US" dirty="0"/>
          </a:p>
          <a:p>
            <a:pPr lvl="1"/>
            <a:endParaRPr lang="en-US" dirty="0"/>
          </a:p>
          <a:p>
            <a:pPr lvl="1"/>
            <a:r>
              <a:rPr lang="he-IL" dirty="0" err="1"/>
              <a:t>היישויות</a:t>
            </a:r>
            <a:r>
              <a:rPr lang="he-IL" dirty="0"/>
              <a:t>:	 </a:t>
            </a:r>
            <a:r>
              <a:rPr lang="en-US" dirty="0"/>
              <a:t>double, </a:t>
            </a:r>
            <a:r>
              <a:rPr lang="en-US" dirty="0" err="1"/>
              <a:t>enum</a:t>
            </a:r>
            <a:r>
              <a:rPr lang="en-US" dirty="0"/>
              <a:t>, delegate, </a:t>
            </a:r>
            <a:r>
              <a:rPr lang="en-US" dirty="0" err="1"/>
              <a:t>int</a:t>
            </a:r>
            <a:r>
              <a:rPr lang="he-IL" dirty="0"/>
              <a:t> 	</a:t>
            </a:r>
            <a:br>
              <a:rPr lang="en-US" dirty="0"/>
            </a:br>
            <a:r>
              <a:rPr lang="he-IL" dirty="0"/>
              <a:t>- הן כולן מטיפוס </a:t>
            </a:r>
            <a:r>
              <a:rPr lang="en-US" dirty="0"/>
              <a:t>value type</a:t>
            </a:r>
          </a:p>
          <a:p>
            <a:pPr lvl="1"/>
            <a:r>
              <a:rPr lang="he-IL" dirty="0" err="1"/>
              <a:t>היישויות</a:t>
            </a:r>
            <a:r>
              <a:rPr lang="he-IL" dirty="0"/>
              <a:t>: 	</a:t>
            </a:r>
            <a:r>
              <a:rPr lang="en-US" dirty="0" err="1"/>
              <a:t>struct</a:t>
            </a:r>
            <a:r>
              <a:rPr lang="en-US" dirty="0"/>
              <a:t>, float, string, class </a:t>
            </a:r>
            <a:r>
              <a:rPr lang="he-IL" dirty="0"/>
              <a:t>	</a:t>
            </a:r>
            <a:br>
              <a:rPr lang="en-US" dirty="0"/>
            </a:br>
            <a:r>
              <a:rPr lang="he-IL" dirty="0"/>
              <a:t>- הן כולן מטיפוס </a:t>
            </a:r>
            <a:r>
              <a:rPr lang="en-US" dirty="0"/>
              <a:t>value type</a:t>
            </a:r>
          </a:p>
          <a:p>
            <a:pPr lvl="1"/>
            <a:r>
              <a:rPr lang="he-IL" dirty="0" err="1"/>
              <a:t>היישויות</a:t>
            </a:r>
            <a:r>
              <a:rPr lang="he-IL" dirty="0"/>
              <a:t>: 	</a:t>
            </a:r>
            <a:r>
              <a:rPr lang="en-US" dirty="0"/>
              <a:t>string, </a:t>
            </a:r>
            <a:r>
              <a:rPr lang="en-US" dirty="0" err="1"/>
              <a:t>int</a:t>
            </a:r>
            <a:r>
              <a:rPr lang="en-US" dirty="0"/>
              <a:t>, double, List&lt;</a:t>
            </a:r>
            <a:r>
              <a:rPr lang="en-US" dirty="0" err="1"/>
              <a:t>int</a:t>
            </a:r>
            <a:r>
              <a:rPr lang="en-US" dirty="0"/>
              <a:t>&gt;</a:t>
            </a:r>
            <a:r>
              <a:rPr lang="he-IL" dirty="0"/>
              <a:t> 	</a:t>
            </a:r>
            <a:br>
              <a:rPr lang="en-US" dirty="0"/>
            </a:br>
            <a:r>
              <a:rPr lang="he-IL" dirty="0"/>
              <a:t>- הן כולן מטיפוס </a:t>
            </a:r>
            <a:r>
              <a:rPr lang="en-US" dirty="0"/>
              <a:t>value type</a:t>
            </a:r>
          </a:p>
          <a:p>
            <a:pPr lvl="1"/>
            <a:r>
              <a:rPr lang="he-IL" dirty="0" err="1"/>
              <a:t>היישויות</a:t>
            </a:r>
            <a:r>
              <a:rPr lang="he-IL" dirty="0"/>
              <a:t>: 	</a:t>
            </a:r>
            <a:r>
              <a:rPr lang="en-US" dirty="0" err="1"/>
              <a:t>struct</a:t>
            </a:r>
            <a:r>
              <a:rPr lang="en-US" dirty="0"/>
              <a:t>, </a:t>
            </a:r>
            <a:r>
              <a:rPr lang="en-US" dirty="0" err="1"/>
              <a:t>enum</a:t>
            </a:r>
            <a:r>
              <a:rPr lang="en-US" dirty="0"/>
              <a:t>, float, </a:t>
            </a:r>
            <a:r>
              <a:rPr lang="en-US" dirty="0" err="1"/>
              <a:t>int</a:t>
            </a:r>
            <a:r>
              <a:rPr lang="he-IL" dirty="0"/>
              <a:t> 		</a:t>
            </a:r>
            <a:br>
              <a:rPr lang="en-US" dirty="0"/>
            </a:br>
            <a:r>
              <a:rPr lang="he-IL" dirty="0"/>
              <a:t>- הן כולן מטיפוס </a:t>
            </a:r>
            <a:r>
              <a:rPr lang="en-US" dirty="0"/>
              <a:t>value type</a:t>
            </a:r>
          </a:p>
          <a:p>
            <a:endParaRPr lang="en-US" dirty="0"/>
          </a:p>
          <a:p>
            <a:endParaRPr lang="he-IL" dirty="0"/>
          </a:p>
        </p:txBody>
      </p:sp>
      <p:sp>
        <p:nvSpPr>
          <p:cNvPr id="4" name="Slide Number Placeholder 3">
            <a:extLst>
              <a:ext uri="{FF2B5EF4-FFF2-40B4-BE49-F238E27FC236}">
                <a16:creationId xmlns:a16="http://schemas.microsoft.com/office/drawing/2014/main" id="{6893086F-51E2-4F63-BF55-58985D944154}"/>
              </a:ext>
            </a:extLst>
          </p:cNvPr>
          <p:cNvSpPr>
            <a:spLocks noGrp="1"/>
          </p:cNvSpPr>
          <p:nvPr>
            <p:ph type="sldNum" sz="quarter" idx="12"/>
          </p:nvPr>
        </p:nvSpPr>
        <p:spPr/>
        <p:txBody>
          <a:bodyPr/>
          <a:lstStyle/>
          <a:p>
            <a:fld id="{5EC9654E-5318-4238-B03D-55CEA01D4D35}" type="slidenum">
              <a:rPr lang="he-IL" smtClean="0"/>
              <a:t>43</a:t>
            </a:fld>
            <a:endParaRPr lang="he-IL"/>
          </a:p>
        </p:txBody>
      </p:sp>
    </p:spTree>
    <p:extLst>
      <p:ext uri="{BB962C8B-B14F-4D97-AF65-F5344CB8AC3E}">
        <p14:creationId xmlns:p14="http://schemas.microsoft.com/office/powerpoint/2010/main" val="17835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a:xfrm>
            <a:off x="3363820" y="1340768"/>
            <a:ext cx="5105400" cy="2868168"/>
          </a:xfrm>
        </p:spPr>
        <p:txBody>
          <a:bodyPr/>
          <a:lstStyle/>
          <a:p>
            <a:pPr algn="ctr"/>
            <a:r>
              <a:rPr lang="he-IL" dirty="0"/>
              <a:t>מאפיינים/תכונות </a:t>
            </a:r>
            <a:br>
              <a:rPr lang="he-IL" dirty="0"/>
            </a:br>
            <a:br>
              <a:rPr lang="he-IL" dirty="0"/>
            </a:br>
            <a:r>
              <a:rPr lang="en-US" dirty="0"/>
              <a:t>Properties</a:t>
            </a:r>
            <a:endParaRPr lang="he-IL" dirty="0"/>
          </a:p>
        </p:txBody>
      </p:sp>
      <p:sp>
        <p:nvSpPr>
          <p:cNvPr id="2" name="Slide Number Placeholder 1"/>
          <p:cNvSpPr>
            <a:spLocks noGrp="1"/>
          </p:cNvSpPr>
          <p:nvPr>
            <p:ph type="sldNum" sz="quarter" idx="12"/>
          </p:nvPr>
        </p:nvSpPr>
        <p:spPr/>
        <p:txBody>
          <a:bodyPr/>
          <a:lstStyle/>
          <a:p>
            <a:fld id="{5EC9654E-5318-4238-B03D-55CEA01D4D35}" type="slidenum">
              <a:rPr lang="he-IL" smtClean="0"/>
              <a:t>44</a:t>
            </a:fld>
            <a:endParaRPr lang="he-IL"/>
          </a:p>
        </p:txBody>
      </p:sp>
    </p:spTree>
    <p:extLst>
      <p:ext uri="{BB962C8B-B14F-4D97-AF65-F5344CB8AC3E}">
        <p14:creationId xmlns:p14="http://schemas.microsoft.com/office/powerpoint/2010/main" val="323774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70725" y="260648"/>
            <a:ext cx="7239000" cy="770344"/>
          </a:xfrm>
        </p:spPr>
        <p:txBody>
          <a:bodyPr>
            <a:normAutofit fontScale="90000"/>
          </a:bodyPr>
          <a:lstStyle/>
          <a:p>
            <a:pPr algn="ctr"/>
            <a:r>
              <a:rPr lang="he-IL" sz="5400" dirty="0"/>
              <a:t>מאפיין/תכונה </a:t>
            </a:r>
            <a:r>
              <a:rPr lang="en-US" sz="5400" cap="none" dirty="0"/>
              <a:t>property</a:t>
            </a:r>
            <a:endParaRPr lang="he-IL" sz="5400" dirty="0"/>
          </a:p>
        </p:txBody>
      </p:sp>
      <p:sp>
        <p:nvSpPr>
          <p:cNvPr id="3" name="מציין מיקום תוכן 2"/>
          <p:cNvSpPr>
            <a:spLocks noGrp="1"/>
          </p:cNvSpPr>
          <p:nvPr>
            <p:ph idx="1"/>
          </p:nvPr>
        </p:nvSpPr>
        <p:spPr>
          <a:xfrm>
            <a:off x="201793" y="1196752"/>
            <a:ext cx="7776864" cy="5359496"/>
          </a:xfrm>
        </p:spPr>
        <p:txBody>
          <a:bodyPr>
            <a:noAutofit/>
          </a:bodyPr>
          <a:lstStyle/>
          <a:p>
            <a:r>
              <a:rPr lang="he-IL" sz="2000" dirty="0"/>
              <a:t>מאפיין של מחלקה </a:t>
            </a:r>
            <a:r>
              <a:rPr lang="he-IL" sz="2000" b="1" dirty="0"/>
              <a:t>מזכיר מאוד שדה </a:t>
            </a:r>
            <a:r>
              <a:rPr lang="he-IL" sz="2000" dirty="0"/>
              <a:t>אך</a:t>
            </a:r>
            <a:r>
              <a:rPr lang="he-IL" sz="2000" b="1" dirty="0"/>
              <a:t> </a:t>
            </a:r>
            <a:r>
              <a:rPr lang="he-IL" sz="2000" dirty="0"/>
              <a:t>מאפיין אינו שדה רגיל, </a:t>
            </a:r>
            <a:r>
              <a:rPr lang="he-IL" sz="2000" b="1" dirty="0"/>
              <a:t>אלא הוא בעצם 2 מתודות</a:t>
            </a:r>
            <a:r>
              <a:rPr lang="he-IL" sz="2000" dirty="0"/>
              <a:t>.</a:t>
            </a:r>
          </a:p>
          <a:p>
            <a:r>
              <a:rPr lang="he-IL" sz="2000" dirty="0"/>
              <a:t>מאפיין </a:t>
            </a:r>
            <a:r>
              <a:rPr lang="he-IL" sz="2000" b="1" u="sng" dirty="0"/>
              <a:t>בד"כ</a:t>
            </a:r>
            <a:r>
              <a:rPr lang="he-IL" sz="2000" dirty="0"/>
              <a:t> מייצג שדה פרטי באופן ציבורי (נדגים בהמשך מקרה שלא מיייצג שדה) </a:t>
            </a:r>
          </a:p>
          <a:p>
            <a:r>
              <a:rPr lang="he-IL" sz="2000" b="1" dirty="0"/>
              <a:t>שדה הוא חלק מהזיכרון של האובייקט אך מאפיין לא!!</a:t>
            </a:r>
            <a:endParaRPr lang="en-US" sz="2000" b="1" dirty="0"/>
          </a:p>
          <a:p>
            <a:r>
              <a:rPr lang="he-IL" sz="2000" kern="0" dirty="0">
                <a:latin typeface="Arial" pitchFamily="34" charset="0"/>
              </a:rPr>
              <a:t>השימוש בו הוא כמו בשדה, אך מאחורי הקלעים הוא בעצם שתי מתודות:</a:t>
            </a:r>
          </a:p>
          <a:p>
            <a:pPr lvl="1"/>
            <a:r>
              <a:rPr lang="en-US" sz="2000" b="1" dirty="0"/>
              <a:t>get</a:t>
            </a:r>
            <a:r>
              <a:rPr lang="he-IL" sz="2000" b="1" dirty="0"/>
              <a:t> – החזרת ערך המאפיין</a:t>
            </a:r>
          </a:p>
          <a:p>
            <a:pPr lvl="1"/>
            <a:r>
              <a:rPr lang="en-US" sz="2000" b="1" dirty="0"/>
              <a:t>set</a:t>
            </a:r>
            <a:r>
              <a:rPr lang="he-IL" sz="2000" b="1" dirty="0"/>
              <a:t> – עדכון ערך המאפיין</a:t>
            </a:r>
          </a:p>
          <a:p>
            <a:r>
              <a:rPr lang="en-US" sz="2000" b="1" kern="0" dirty="0">
                <a:solidFill>
                  <a:srgbClr val="FF0000"/>
                </a:solidFill>
                <a:latin typeface="Arial" pitchFamily="34" charset="0"/>
              </a:rPr>
              <a:t>value</a:t>
            </a:r>
            <a:r>
              <a:rPr lang="he-IL" sz="2000" kern="0" dirty="0">
                <a:solidFill>
                  <a:srgbClr val="FF0000"/>
                </a:solidFill>
                <a:latin typeface="Arial" pitchFamily="34" charset="0"/>
              </a:rPr>
              <a:t> </a:t>
            </a:r>
            <a:r>
              <a:rPr lang="he-IL" sz="2000" b="1" kern="0" dirty="0">
                <a:latin typeface="Arial" pitchFamily="34" charset="0"/>
              </a:rPr>
              <a:t>-</a:t>
            </a:r>
            <a:r>
              <a:rPr lang="he-IL" sz="2000" kern="0" dirty="0">
                <a:solidFill>
                  <a:srgbClr val="FF0000"/>
                </a:solidFill>
                <a:latin typeface="Arial" pitchFamily="34" charset="0"/>
              </a:rPr>
              <a:t> </a:t>
            </a:r>
            <a:r>
              <a:rPr lang="he-IL" sz="2000" kern="0" dirty="0">
                <a:latin typeface="Arial" pitchFamily="34" charset="0"/>
              </a:rPr>
              <a:t>מילה שמורה שמיוחדת לערך המתקבל במאפיין בלבד</a:t>
            </a:r>
            <a:endParaRPr lang="he-IL" sz="2000" dirty="0"/>
          </a:p>
          <a:p>
            <a:r>
              <a:rPr lang="he-IL" sz="2000" dirty="0"/>
              <a:t>מאפיינים יהיו משמעותיים בהמשך – כי רק משתנים כאלו יעילים בכל מיני פעולות ב</a:t>
            </a:r>
            <a:r>
              <a:rPr lang="en-US" sz="2000" dirty="0"/>
              <a:t>WPF</a:t>
            </a:r>
            <a:endParaRPr lang="he-IL" sz="2000" dirty="0"/>
          </a:p>
          <a:p>
            <a:endParaRPr lang="he-IL" sz="2000" dirty="0"/>
          </a:p>
        </p:txBody>
      </p:sp>
      <p:sp>
        <p:nvSpPr>
          <p:cNvPr id="6" name="Slide Number Placeholder 5"/>
          <p:cNvSpPr>
            <a:spLocks noGrp="1"/>
          </p:cNvSpPr>
          <p:nvPr>
            <p:ph type="sldNum" sz="quarter" idx="12"/>
          </p:nvPr>
        </p:nvSpPr>
        <p:spPr/>
        <p:txBody>
          <a:bodyPr/>
          <a:lstStyle/>
          <a:p>
            <a:fld id="{5EC9654E-5318-4238-B03D-55CEA01D4D35}" type="slidenum">
              <a:rPr lang="he-IL" smtClean="0"/>
              <a:t>45</a:t>
            </a:fld>
            <a:endParaRPr lang="he-IL"/>
          </a:p>
        </p:txBody>
      </p:sp>
    </p:spTree>
    <p:extLst>
      <p:ext uri="{BB962C8B-B14F-4D97-AF65-F5344CB8AC3E}">
        <p14:creationId xmlns:p14="http://schemas.microsoft.com/office/powerpoint/2010/main" val="1106271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הסבר מלבני מעוגל 17"/>
          <p:cNvSpPr/>
          <p:nvPr/>
        </p:nvSpPr>
        <p:spPr bwMode="auto">
          <a:xfrm flipH="1">
            <a:off x="4947342" y="3627274"/>
            <a:ext cx="2983416" cy="809838"/>
          </a:xfrm>
          <a:prstGeom prst="wedgeRoundRectCallout">
            <a:avLst>
              <a:gd name="adj1" fmla="val 80515"/>
              <a:gd name="adj2" fmla="val 54428"/>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e-IL" sz="1400" dirty="0"/>
              <a:t>השימוש בשדה הוא דרך שם המאפיין הציבורי.</a:t>
            </a:r>
          </a:p>
          <a:p>
            <a:r>
              <a:rPr lang="he-IL" sz="1200" b="1" dirty="0"/>
              <a:t>ולא מפורשות דרך </a:t>
            </a:r>
            <a:r>
              <a:rPr lang="en-US" sz="1200" b="1" dirty="0"/>
              <a:t>GET/SET</a:t>
            </a:r>
            <a:endParaRPr lang="he-IL" sz="1200" b="1" dirty="0"/>
          </a:p>
        </p:txBody>
      </p:sp>
      <p:sp>
        <p:nvSpPr>
          <p:cNvPr id="2" name="כותרת 1"/>
          <p:cNvSpPr>
            <a:spLocks noGrp="1"/>
          </p:cNvSpPr>
          <p:nvPr>
            <p:ph type="title"/>
          </p:nvPr>
        </p:nvSpPr>
        <p:spPr>
          <a:xfrm>
            <a:off x="457200" y="73153"/>
            <a:ext cx="7449488" cy="801762"/>
          </a:xfrm>
        </p:spPr>
        <p:txBody>
          <a:bodyPr>
            <a:noAutofit/>
          </a:bodyPr>
          <a:lstStyle/>
          <a:p>
            <a:pPr algn="ctr"/>
            <a:r>
              <a:rPr lang="he-IL" sz="4800" dirty="0"/>
              <a:t>מאפיין - דוגמא</a:t>
            </a:r>
          </a:p>
        </p:txBody>
      </p:sp>
      <p:sp>
        <p:nvSpPr>
          <p:cNvPr id="3" name="מציין מיקום תוכן 2"/>
          <p:cNvSpPr>
            <a:spLocks noGrp="1"/>
          </p:cNvSpPr>
          <p:nvPr>
            <p:ph idx="1"/>
          </p:nvPr>
        </p:nvSpPr>
        <p:spPr>
          <a:xfrm>
            <a:off x="313184" y="984640"/>
            <a:ext cx="7571184" cy="5156048"/>
          </a:xfrm>
        </p:spPr>
        <p:txBody>
          <a:bodyPr>
            <a:normAutofit fontScale="70000" lnSpcReduction="20000"/>
          </a:bodyPr>
          <a:lstStyle/>
          <a:p>
            <a:pPr marL="0" indent="0" algn="l" rtl="0">
              <a:buNone/>
            </a:pPr>
            <a:r>
              <a:rPr lang="en-US" dirty="0"/>
              <a:t>class </a:t>
            </a:r>
            <a:r>
              <a:rPr lang="en-US" dirty="0" err="1"/>
              <a:t>MyClass</a:t>
            </a:r>
            <a:r>
              <a:rPr lang="en-US" dirty="0"/>
              <a:t> </a:t>
            </a:r>
          </a:p>
          <a:p>
            <a:pPr marL="0" indent="0" algn="l" rtl="0">
              <a:buNone/>
            </a:pPr>
            <a:r>
              <a:rPr lang="en-US" dirty="0"/>
              <a:t>{ </a:t>
            </a:r>
          </a:p>
          <a:p>
            <a:pPr marL="0" indent="0" algn="l" rtl="0">
              <a:buNone/>
            </a:pPr>
            <a:r>
              <a:rPr lang="en-US" dirty="0"/>
              <a:t>    </a:t>
            </a:r>
            <a:r>
              <a:rPr lang="en-US" dirty="0">
                <a:solidFill>
                  <a:srgbClr val="FF0000"/>
                </a:solidFill>
              </a:rPr>
              <a:t>private</a:t>
            </a:r>
            <a:r>
              <a:rPr lang="en-US" dirty="0"/>
              <a:t> int </a:t>
            </a:r>
            <a:r>
              <a:rPr lang="en-US" b="1" dirty="0"/>
              <a:t>m_x</a:t>
            </a:r>
            <a:r>
              <a:rPr lang="en-US" dirty="0"/>
              <a:t>; </a:t>
            </a:r>
          </a:p>
          <a:p>
            <a:pPr marL="0" indent="0" algn="l" rtl="0">
              <a:buNone/>
            </a:pPr>
            <a:r>
              <a:rPr lang="en-US" dirty="0"/>
              <a:t> </a:t>
            </a:r>
          </a:p>
          <a:p>
            <a:pPr marL="0" indent="0" algn="l" rtl="0">
              <a:buNone/>
            </a:pPr>
            <a:r>
              <a:rPr lang="en-US" dirty="0"/>
              <a:t>    </a:t>
            </a:r>
            <a:r>
              <a:rPr lang="en-US" dirty="0">
                <a:solidFill>
                  <a:srgbClr val="FF0000"/>
                </a:solidFill>
              </a:rPr>
              <a:t>public</a:t>
            </a:r>
            <a:r>
              <a:rPr lang="en-US" dirty="0"/>
              <a:t> int </a:t>
            </a:r>
            <a:r>
              <a:rPr lang="en-US" b="1" dirty="0"/>
              <a:t>X</a:t>
            </a:r>
            <a:r>
              <a:rPr lang="en-US" dirty="0"/>
              <a:t> </a:t>
            </a:r>
          </a:p>
          <a:p>
            <a:pPr marL="0" indent="0" algn="l" rtl="0">
              <a:buNone/>
            </a:pPr>
            <a:r>
              <a:rPr lang="en-US" dirty="0"/>
              <a:t>    { </a:t>
            </a:r>
          </a:p>
          <a:p>
            <a:pPr marL="0" indent="0" algn="l" rtl="0">
              <a:buNone/>
            </a:pPr>
            <a:r>
              <a:rPr lang="en-US" dirty="0"/>
              <a:t>        </a:t>
            </a:r>
            <a:r>
              <a:rPr lang="en-US" dirty="0">
                <a:solidFill>
                  <a:srgbClr val="FF0000"/>
                </a:solidFill>
              </a:rPr>
              <a:t>get</a:t>
            </a:r>
            <a:r>
              <a:rPr lang="en-US" dirty="0"/>
              <a:t> { return </a:t>
            </a:r>
            <a:r>
              <a:rPr lang="en-US" b="1" dirty="0"/>
              <a:t>m_x</a:t>
            </a:r>
            <a:r>
              <a:rPr lang="en-US" dirty="0"/>
              <a:t>; } </a:t>
            </a:r>
          </a:p>
          <a:p>
            <a:pPr marL="0" indent="0" algn="l" rtl="0">
              <a:buNone/>
            </a:pPr>
            <a:r>
              <a:rPr lang="en-US" dirty="0"/>
              <a:t>        </a:t>
            </a:r>
            <a:r>
              <a:rPr lang="en-US" dirty="0">
                <a:solidFill>
                  <a:srgbClr val="FF0000"/>
                </a:solidFill>
              </a:rPr>
              <a:t>set</a:t>
            </a:r>
            <a:r>
              <a:rPr lang="en-US" dirty="0"/>
              <a:t> { </a:t>
            </a:r>
            <a:r>
              <a:rPr lang="en-US" b="1" dirty="0"/>
              <a:t>m_x</a:t>
            </a:r>
            <a:r>
              <a:rPr lang="en-US" dirty="0"/>
              <a:t> = </a:t>
            </a:r>
            <a:r>
              <a:rPr lang="en-US" dirty="0">
                <a:solidFill>
                  <a:srgbClr val="FF0000"/>
                </a:solidFill>
              </a:rPr>
              <a:t>value</a:t>
            </a:r>
            <a:r>
              <a:rPr lang="en-US" dirty="0"/>
              <a:t>; } </a:t>
            </a:r>
          </a:p>
          <a:p>
            <a:pPr marL="0" indent="0" algn="l" rtl="0">
              <a:buNone/>
            </a:pPr>
            <a:r>
              <a:rPr lang="en-US" dirty="0"/>
              <a:t>    } </a:t>
            </a:r>
          </a:p>
          <a:p>
            <a:pPr marL="0" indent="0" algn="l" rtl="0">
              <a:buNone/>
            </a:pPr>
            <a:r>
              <a:rPr lang="en-US" dirty="0"/>
              <a:t>}</a:t>
            </a:r>
          </a:p>
          <a:p>
            <a:pPr marL="0" indent="0" algn="l" rtl="0">
              <a:buNone/>
            </a:pPr>
            <a:endParaRPr lang="en-US" dirty="0"/>
          </a:p>
          <a:p>
            <a:pPr marL="0" indent="0" algn="l" rtl="0">
              <a:buNone/>
            </a:pPr>
            <a:r>
              <a:rPr lang="en-US" dirty="0"/>
              <a:t>static void Main(string[] </a:t>
            </a:r>
            <a:r>
              <a:rPr lang="en-US" dirty="0" err="1"/>
              <a:t>args</a:t>
            </a:r>
            <a:r>
              <a:rPr lang="en-US" dirty="0"/>
              <a:t>) </a:t>
            </a:r>
          </a:p>
          <a:p>
            <a:pPr marL="0" indent="0" algn="l" rtl="0">
              <a:buNone/>
            </a:pPr>
            <a:r>
              <a:rPr lang="en-US" dirty="0"/>
              <a:t>{ </a:t>
            </a:r>
          </a:p>
          <a:p>
            <a:pPr marL="0" indent="0" algn="l" rtl="0">
              <a:buNone/>
            </a:pPr>
            <a:r>
              <a:rPr lang="en-US" dirty="0"/>
              <a:t>    </a:t>
            </a:r>
            <a:r>
              <a:rPr lang="en-US" dirty="0" err="1"/>
              <a:t>MyClass</a:t>
            </a:r>
            <a:r>
              <a:rPr lang="en-US" dirty="0"/>
              <a:t> </a:t>
            </a:r>
            <a:r>
              <a:rPr lang="en-US" dirty="0" err="1"/>
              <a:t>myClass</a:t>
            </a:r>
            <a:r>
              <a:rPr lang="en-US" dirty="0"/>
              <a:t> = new </a:t>
            </a:r>
            <a:r>
              <a:rPr lang="en-US" dirty="0" err="1"/>
              <a:t>MyClass</a:t>
            </a:r>
            <a:r>
              <a:rPr lang="en-US" dirty="0"/>
              <a:t>(); </a:t>
            </a:r>
          </a:p>
          <a:p>
            <a:pPr marL="0" indent="0" algn="l" rtl="0">
              <a:buNone/>
            </a:pPr>
            <a:r>
              <a:rPr lang="en-US" dirty="0"/>
              <a:t>    </a:t>
            </a:r>
            <a:r>
              <a:rPr lang="en-US" dirty="0" err="1"/>
              <a:t>myClass.</a:t>
            </a:r>
            <a:r>
              <a:rPr lang="en-US" b="1" dirty="0" err="1"/>
              <a:t>X</a:t>
            </a:r>
            <a:r>
              <a:rPr lang="en-US" dirty="0"/>
              <a:t> = 8; </a:t>
            </a:r>
          </a:p>
          <a:p>
            <a:pPr marL="0" indent="0" algn="l" rtl="0">
              <a:buNone/>
            </a:pPr>
            <a:r>
              <a:rPr lang="en-US" dirty="0"/>
              <a:t>    </a:t>
            </a:r>
            <a:r>
              <a:rPr lang="en-US" dirty="0" err="1"/>
              <a:t>Console.WriteLine</a:t>
            </a:r>
            <a:r>
              <a:rPr lang="en-US" dirty="0"/>
              <a:t>(</a:t>
            </a:r>
            <a:r>
              <a:rPr lang="en-US" dirty="0" err="1"/>
              <a:t>myClass.</a:t>
            </a:r>
            <a:r>
              <a:rPr lang="en-US" b="1" dirty="0" err="1"/>
              <a:t>X</a:t>
            </a:r>
            <a:r>
              <a:rPr lang="en-US" dirty="0"/>
              <a:t>); </a:t>
            </a:r>
          </a:p>
          <a:p>
            <a:pPr marL="0" indent="0" algn="l" rtl="0">
              <a:buNone/>
            </a:pPr>
            <a:r>
              <a:rPr lang="en-US" dirty="0"/>
              <a:t>}</a:t>
            </a:r>
            <a:endParaRPr lang="he-IL" dirty="0"/>
          </a:p>
        </p:txBody>
      </p:sp>
      <p:sp>
        <p:nvSpPr>
          <p:cNvPr id="6" name="Slide Number Placeholder 5"/>
          <p:cNvSpPr>
            <a:spLocks noGrp="1"/>
          </p:cNvSpPr>
          <p:nvPr>
            <p:ph type="sldNum" sz="quarter" idx="12"/>
          </p:nvPr>
        </p:nvSpPr>
        <p:spPr/>
        <p:txBody>
          <a:bodyPr/>
          <a:lstStyle/>
          <a:p>
            <a:fld id="{5EC9654E-5318-4238-B03D-55CEA01D4D35}" type="slidenum">
              <a:rPr lang="he-IL" smtClean="0"/>
              <a:t>46</a:t>
            </a:fld>
            <a:endParaRPr lang="he-IL"/>
          </a:p>
        </p:txBody>
      </p:sp>
      <p:sp>
        <p:nvSpPr>
          <p:cNvPr id="5" name="הסבר מלבני מעוגל 17"/>
          <p:cNvSpPr/>
          <p:nvPr/>
        </p:nvSpPr>
        <p:spPr bwMode="auto">
          <a:xfrm flipH="1">
            <a:off x="4932040" y="893005"/>
            <a:ext cx="2952328" cy="331033"/>
          </a:xfrm>
          <a:prstGeom prst="wedgeRoundRectCallout">
            <a:avLst>
              <a:gd name="adj1" fmla="val 123854"/>
              <a:gd name="adj2" fmla="val 217385"/>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e-IL" sz="1400" dirty="0"/>
              <a:t>שדה פרטי</a:t>
            </a:r>
          </a:p>
        </p:txBody>
      </p:sp>
      <p:sp>
        <p:nvSpPr>
          <p:cNvPr id="7" name="הסבר מלבני מעוגל 17"/>
          <p:cNvSpPr/>
          <p:nvPr/>
        </p:nvSpPr>
        <p:spPr bwMode="auto">
          <a:xfrm flipH="1">
            <a:off x="4947342" y="1414210"/>
            <a:ext cx="2952328" cy="626930"/>
          </a:xfrm>
          <a:prstGeom prst="wedgeRoundRectCallout">
            <a:avLst>
              <a:gd name="adj1" fmla="val 142111"/>
              <a:gd name="adj2" fmla="val 100136"/>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e-IL" sz="1400" dirty="0"/>
              <a:t>מאפיין </a:t>
            </a:r>
            <a:r>
              <a:rPr lang="en-US" sz="1400" dirty="0"/>
              <a:t> (property)</a:t>
            </a:r>
            <a:r>
              <a:rPr lang="he-IL" sz="1400" dirty="0"/>
              <a:t> ציבורי</a:t>
            </a:r>
          </a:p>
          <a:p>
            <a:r>
              <a:rPr lang="he-IL" sz="1400" dirty="0"/>
              <a:t>שעוטף את השדה הפרטי</a:t>
            </a:r>
          </a:p>
        </p:txBody>
      </p:sp>
      <p:sp>
        <p:nvSpPr>
          <p:cNvPr id="9" name="הסבר מלבני מעוגל 17"/>
          <p:cNvSpPr/>
          <p:nvPr/>
        </p:nvSpPr>
        <p:spPr bwMode="auto">
          <a:xfrm flipH="1">
            <a:off x="5796136" y="4582137"/>
            <a:ext cx="3168352" cy="1852773"/>
          </a:xfrm>
          <a:prstGeom prst="wedgeRoundRectCallout">
            <a:avLst>
              <a:gd name="adj1" fmla="val 115548"/>
              <a:gd name="adj2" fmla="val 53486"/>
              <a:gd name="adj3" fmla="val 1666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he-IL" sz="1600" b="1" dirty="0"/>
              <a:t>אז מה התועלת?</a:t>
            </a:r>
          </a:p>
          <a:p>
            <a:r>
              <a:rPr lang="he-IL" sz="1600" dirty="0"/>
              <a:t>למה שלא נגדיר את השדה כציבורי מלכתחילה?</a:t>
            </a:r>
            <a:endParaRPr lang="en-US" sz="1600" dirty="0"/>
          </a:p>
          <a:p>
            <a:r>
              <a:rPr lang="he-IL" sz="1600" dirty="0"/>
              <a:t>או שנשאיר אותו פרטי ונעטוף אותו במתודות </a:t>
            </a:r>
            <a:r>
              <a:rPr lang="en-US" sz="1600" dirty="0"/>
              <a:t>get/set</a:t>
            </a:r>
            <a:r>
              <a:rPr lang="he-IL" sz="1600" dirty="0"/>
              <a:t> ציבוריות?</a:t>
            </a:r>
          </a:p>
          <a:p>
            <a:r>
              <a:rPr lang="he-IL" sz="1600" dirty="0"/>
              <a:t>נסביר מיד.</a:t>
            </a:r>
          </a:p>
        </p:txBody>
      </p:sp>
      <p:sp>
        <p:nvSpPr>
          <p:cNvPr id="10" name="הסבר מלבני מעוגל 17">
            <a:extLst>
              <a:ext uri="{FF2B5EF4-FFF2-40B4-BE49-F238E27FC236}">
                <a16:creationId xmlns:a16="http://schemas.microsoft.com/office/drawing/2014/main" id="{1825EF7F-E540-4A07-9054-CB5ECFDFA6A0}"/>
              </a:ext>
            </a:extLst>
          </p:cNvPr>
          <p:cNvSpPr/>
          <p:nvPr/>
        </p:nvSpPr>
        <p:spPr bwMode="auto">
          <a:xfrm flipH="1">
            <a:off x="4932040" y="2178901"/>
            <a:ext cx="2974648" cy="1201934"/>
          </a:xfrm>
          <a:prstGeom prst="wedgeRoundRectCallout">
            <a:avLst>
              <a:gd name="adj1" fmla="val 100433"/>
              <a:gd name="adj2" fmla="val 31137"/>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e-IL" sz="1400" dirty="0"/>
              <a:t>המילים השמורות </a:t>
            </a:r>
            <a:r>
              <a:rPr lang="en-US" sz="1400" dirty="0"/>
              <a:t>get/set</a:t>
            </a:r>
            <a:r>
              <a:rPr lang="he-IL" sz="1400" dirty="0"/>
              <a:t> נועדו לקריאת השדה ולהשמה אליו.</a:t>
            </a:r>
          </a:p>
          <a:p>
            <a:r>
              <a:rPr lang="he-IL" sz="1400" dirty="0"/>
              <a:t>המילה השמורה </a:t>
            </a:r>
            <a:r>
              <a:rPr lang="en-US" sz="1400" dirty="0"/>
              <a:t>value</a:t>
            </a:r>
            <a:r>
              <a:rPr lang="he-IL" sz="1400" dirty="0"/>
              <a:t> מחזירה את הערך שהתקבל בהשמה בצד ימין (8 במקרה הפרטי שלמטה)</a:t>
            </a:r>
          </a:p>
        </p:txBody>
      </p:sp>
    </p:spTree>
    <p:extLst>
      <p:ext uri="{BB962C8B-B14F-4D97-AF65-F5344CB8AC3E}">
        <p14:creationId xmlns:p14="http://schemas.microsoft.com/office/powerpoint/2010/main" val="151774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7" grpId="0" animBg="1"/>
      <p:bldP spid="9"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C9654E-5318-4238-B03D-55CEA01D4D35}" type="slidenum">
              <a:rPr lang="he-IL" smtClean="0"/>
              <a:t>47</a:t>
            </a:fld>
            <a:endParaRPr lang="he-IL"/>
          </a:p>
        </p:txBody>
      </p:sp>
      <p:sp>
        <p:nvSpPr>
          <p:cNvPr id="8" name="Rectangle 7">
            <a:extLst>
              <a:ext uri="{FF2B5EF4-FFF2-40B4-BE49-F238E27FC236}">
                <a16:creationId xmlns:a16="http://schemas.microsoft.com/office/drawing/2014/main" id="{30064453-4144-4C2A-B485-5D53042DFB61}"/>
              </a:ext>
            </a:extLst>
          </p:cNvPr>
          <p:cNvSpPr/>
          <p:nvPr/>
        </p:nvSpPr>
        <p:spPr>
          <a:xfrm>
            <a:off x="230612" y="0"/>
            <a:ext cx="7416824" cy="696434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Try</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m_x;</a:t>
            </a:r>
          </a:p>
          <a:p>
            <a:pPr algn="l" rtl="0">
              <a:lnSpc>
                <a:spcPct val="107000"/>
              </a:lnSpc>
            </a:pP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(m_x &gt;= 0 &amp;&amp; m_x &lt; 100)</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m_x;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FF0000"/>
                </a:solidFill>
                <a:latin typeface="Consolas" panose="020B0609020204030204" pitchFamily="49" charset="0"/>
                <a:ea typeface="Calibri" panose="020F0502020204030204" pitchFamily="34" charset="0"/>
                <a:cs typeface="Consolas" panose="020B0609020204030204" pitchFamily="49" charset="0"/>
              </a:rPr>
              <a:t>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0)</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m_x = 0;</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m_x = </a:t>
            </a:r>
            <a:r>
              <a:rPr lang="en-US" sz="1400" dirty="0">
                <a:solidFill>
                  <a:srgbClr val="FF0000"/>
                </a:solidFill>
                <a:latin typeface="Consolas" panose="020B0609020204030204" pitchFamily="49" charset="0"/>
                <a:ea typeface="Calibri" panose="020F0502020204030204" pitchFamily="34" charset="0"/>
                <a:cs typeface="Consolas" panose="020B0609020204030204" pitchFamily="49" charset="0"/>
              </a:rPr>
              <a:t>value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m_str;</a:t>
            </a:r>
          </a:p>
          <a:p>
            <a:pPr algn="l" rtl="0">
              <a:lnSpc>
                <a:spcPct val="107000"/>
              </a:lnSpc>
            </a:pP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Str</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m_str;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m_str = </a:t>
            </a:r>
            <a:r>
              <a:rPr lang="en-US" sz="1400" dirty="0" err="1">
                <a:solidFill>
                  <a:srgbClr val="FF0000"/>
                </a:solidFill>
                <a:latin typeface="Consolas" panose="020B0609020204030204" pitchFamily="49" charset="0"/>
                <a:ea typeface="Calibri" panose="020F0502020204030204" pitchFamily="34" charset="0"/>
                <a:cs typeface="Consolas" panose="020B0609020204030204" pitchFamily="49" charset="0"/>
              </a:rPr>
              <a:t>value</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.Trim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he-IL"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קיצוץ</a:t>
            </a:r>
            <a:r>
              <a:rPr lang="he-IL" sz="1400" dirty="0">
                <a:solidFill>
                  <a:srgbClr val="008000"/>
                </a:solidFill>
                <a:latin typeface="Calibri" panose="020F0502020204030204" pitchFamily="34" charset="0"/>
                <a:ea typeface="Calibri" panose="020F0502020204030204" pitchFamily="34" charset="0"/>
                <a:cs typeface="Consolas" panose="020B0609020204030204" pitchFamily="49" charset="0"/>
              </a:rPr>
              <a:t> </a:t>
            </a:r>
            <a:r>
              <a:rPr lang="he-IL"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רווחים</a:t>
            </a:r>
            <a:r>
              <a:rPr lang="he-IL" sz="1400" dirty="0">
                <a:solidFill>
                  <a:srgbClr val="008000"/>
                </a:solidFill>
                <a:latin typeface="Calibri" panose="020F0502020204030204" pitchFamily="34" charset="0"/>
                <a:ea typeface="Calibri" panose="020F0502020204030204" pitchFamily="34" charset="0"/>
                <a:cs typeface="Consolas" panose="020B0609020204030204" pitchFamily="49" charset="0"/>
              </a:rPr>
              <a:t> </a:t>
            </a:r>
            <a:r>
              <a:rPr lang="he-IL"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מתחילת</a:t>
            </a:r>
            <a:r>
              <a:rPr lang="he-IL" sz="1400" dirty="0">
                <a:solidFill>
                  <a:srgbClr val="008000"/>
                </a:solidFill>
                <a:latin typeface="Calibri" panose="020F0502020204030204" pitchFamily="34" charset="0"/>
                <a:ea typeface="Calibri" panose="020F0502020204030204" pitchFamily="34" charset="0"/>
                <a:cs typeface="Consolas" panose="020B0609020204030204" pitchFamily="49" charset="0"/>
              </a:rPr>
              <a:t> </a:t>
            </a:r>
            <a:r>
              <a:rPr lang="he-IL"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וסוף</a:t>
            </a:r>
            <a:r>
              <a:rPr lang="he-IL" sz="1400" dirty="0">
                <a:solidFill>
                  <a:srgbClr val="008000"/>
                </a:solidFill>
                <a:latin typeface="Calibri" panose="020F0502020204030204" pitchFamily="34" charset="0"/>
                <a:ea typeface="Calibri" panose="020F0502020204030204" pitchFamily="34" charset="0"/>
                <a:cs typeface="Consolas" panose="020B0609020204030204" pitchFamily="49" charset="0"/>
              </a:rPr>
              <a:t> </a:t>
            </a:r>
            <a:r>
              <a:rPr lang="he-IL"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מחרוזת</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DC366813-7126-415D-A1FC-28EB99AC9F5E}"/>
              </a:ext>
            </a:extLst>
          </p:cNvPr>
          <p:cNvSpPr/>
          <p:nvPr/>
        </p:nvSpPr>
        <p:spPr>
          <a:xfrm>
            <a:off x="4273919" y="809743"/>
            <a:ext cx="4607443" cy="330904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l" rtl="0">
              <a:lnSpc>
                <a:spcPct val="107000"/>
              </a:lnSpc>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rPr>
              <a:t>Try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rPr>
              <a:t>Try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Arial" panose="020B0604020202020204" pitchFamily="34" charset="0"/>
              </a:rPr>
              <a:t>        </a:t>
            </a:r>
            <a:r>
              <a:rPr lang="en-US" sz="1400" dirty="0" err="1">
                <a:solidFill>
                  <a:srgbClr val="000000"/>
                </a:solidFill>
                <a:latin typeface="Consolas" panose="020B0609020204030204" pitchFamily="49" charset="0"/>
                <a:ea typeface="Calibri" panose="020F0502020204030204" pitchFamily="34" charset="0"/>
                <a:cs typeface="Arial" panose="020B0604020202020204" pitchFamily="34" charset="0"/>
              </a:rPr>
              <a:t>cw</a:t>
            </a:r>
            <a:r>
              <a:rPr lang="en-US" sz="1400" dirty="0">
                <a:solidFill>
                  <a:srgbClr val="000000"/>
                </a:solidFill>
                <a:latin typeface="Consolas" panose="020B0609020204030204" pitchFamily="49" charset="0"/>
                <a:ea typeface="Calibri" panose="020F0502020204030204" pitchFamily="34" charset="0"/>
                <a:cs typeface="Arial" panose="020B0604020202020204" pitchFamily="34" charset="0"/>
              </a:rPr>
              <a:t> (</a:t>
            </a:r>
            <a:r>
              <a:rPr lang="en-US" sz="1400" dirty="0" err="1">
                <a:solidFill>
                  <a:srgbClr val="000000"/>
                </a:solidFill>
                <a:latin typeface="Consolas" panose="020B0609020204030204" pitchFamily="49" charset="0"/>
                <a:ea typeface="Calibri" panose="020F0502020204030204" pitchFamily="34" charset="0"/>
                <a:cs typeface="Arial" panose="020B0604020202020204" pitchFamily="34" charset="0"/>
              </a:rPr>
              <a:t>t.X</a:t>
            </a:r>
            <a:r>
              <a:rPr lang="en-US" sz="1400" dirty="0">
                <a:solidFill>
                  <a:srgbClr val="000000"/>
                </a:solidFill>
                <a:latin typeface="Consolas" panose="020B0609020204030204" pitchFamily="49" charset="0"/>
                <a:ea typeface="Calibri" panose="020F0502020204030204" pitchFamily="34" charset="0"/>
                <a:cs typeface="Arial" panose="020B0604020202020204" pitchFamily="34" charset="0"/>
              </a:rPr>
              <a:t>) //get </a:t>
            </a:r>
            <a:r>
              <a:rPr lang="en-US" sz="1400" dirty="0" err="1">
                <a:solidFill>
                  <a:srgbClr val="000000"/>
                </a:solidFill>
                <a:latin typeface="Consolas" panose="020B0609020204030204" pitchFamily="49" charset="0"/>
                <a:ea typeface="Calibri" panose="020F0502020204030204" pitchFamily="34" charset="0"/>
                <a:cs typeface="Arial" panose="020B0604020202020204" pitchFamily="34" charset="0"/>
              </a:rPr>
              <a:t>m_x</a:t>
            </a:r>
            <a:endParaRPr lang="en-US" sz="1400" dirty="0">
              <a:solidFill>
                <a:srgbClr val="000000"/>
              </a:solidFill>
              <a:latin typeface="Consolas" panose="020B0609020204030204" pitchFamily="49"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Arial" panose="020B0604020202020204" pitchFamily="34" charset="0"/>
              </a:rPr>
              <a:t>        int y = </a:t>
            </a:r>
            <a:r>
              <a:rPr lang="en-US" sz="1400" dirty="0" err="1">
                <a:solidFill>
                  <a:srgbClr val="000000"/>
                </a:solidFill>
                <a:latin typeface="Consolas" panose="020B0609020204030204" pitchFamily="49" charset="0"/>
                <a:ea typeface="Calibri" panose="020F0502020204030204" pitchFamily="34" charset="0"/>
                <a:cs typeface="Arial" panose="020B0604020202020204" pitchFamily="34" charset="0"/>
              </a:rPr>
              <a:t>t.X</a:t>
            </a:r>
            <a:r>
              <a:rPr lang="en-US" sz="1400" dirty="0">
                <a:solidFill>
                  <a:srgbClr val="000000"/>
                </a:solidFill>
                <a:latin typeface="Consolas" panose="020B0609020204030204" pitchFamily="49" charset="0"/>
                <a:ea typeface="Calibri" panose="020F0502020204030204" pitchFamily="34" charset="0"/>
                <a:cs typeface="Arial" panose="020B0604020202020204" pitchFamily="34" charset="0"/>
              </a:rPr>
              <a:t>; //get </a:t>
            </a:r>
            <a:r>
              <a:rPr lang="en-US" sz="1400" dirty="0" err="1">
                <a:solidFill>
                  <a:srgbClr val="000000"/>
                </a:solidFill>
                <a:latin typeface="Consolas" panose="020B0609020204030204" pitchFamily="49" charset="0"/>
                <a:ea typeface="Calibri" panose="020F0502020204030204" pitchFamily="34" charset="0"/>
                <a:cs typeface="Arial" panose="020B0604020202020204" pitchFamily="34" charset="0"/>
              </a:rPr>
              <a:t>m_x</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//set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m_x</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8;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//set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m_x</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8</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t.Str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ABC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m_str</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"ABC";</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sp>
        <p:nvSpPr>
          <p:cNvPr id="2" name="כותרת 1"/>
          <p:cNvSpPr>
            <a:spLocks noGrp="1"/>
          </p:cNvSpPr>
          <p:nvPr>
            <p:ph type="title"/>
          </p:nvPr>
        </p:nvSpPr>
        <p:spPr>
          <a:xfrm>
            <a:off x="4273919" y="116632"/>
            <a:ext cx="4639469" cy="686267"/>
          </a:xfrm>
          <a:solidFill>
            <a:schemeClr val="bg1"/>
          </a:solidFill>
        </p:spPr>
        <p:txBody>
          <a:bodyPr>
            <a:normAutofit/>
          </a:bodyPr>
          <a:lstStyle/>
          <a:p>
            <a:pPr algn="ctr"/>
            <a:r>
              <a:rPr lang="he-IL" dirty="0"/>
              <a:t>מאפיין – יתרונות</a:t>
            </a:r>
          </a:p>
        </p:txBody>
      </p:sp>
      <p:sp>
        <p:nvSpPr>
          <p:cNvPr id="10" name="Callout: Bent Line 9">
            <a:extLst>
              <a:ext uri="{FF2B5EF4-FFF2-40B4-BE49-F238E27FC236}">
                <a16:creationId xmlns:a16="http://schemas.microsoft.com/office/drawing/2014/main" id="{DEDEF202-439F-427B-83C3-8EF97428D222}"/>
              </a:ext>
            </a:extLst>
          </p:cNvPr>
          <p:cNvSpPr/>
          <p:nvPr/>
        </p:nvSpPr>
        <p:spPr>
          <a:xfrm>
            <a:off x="4241894" y="4149080"/>
            <a:ext cx="4671494" cy="1373532"/>
          </a:xfrm>
          <a:prstGeom prst="borderCallout2">
            <a:avLst>
              <a:gd name="adj1" fmla="val 45984"/>
              <a:gd name="adj2" fmla="val -1729"/>
              <a:gd name="adj3" fmla="val 73223"/>
              <a:gd name="adj4" fmla="val -14014"/>
              <a:gd name="adj5" fmla="val 24099"/>
              <a:gd name="adj6" fmla="val -1913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sz="1400" dirty="0"/>
              <a:t>נוכל לשלוט בערכים שיוצאים ונכנסים לשדה הפרטי בעזרת מתודות מורכבות יותר ותנאים על הערכים.</a:t>
            </a:r>
          </a:p>
          <a:p>
            <a:pPr algn="ctr"/>
            <a:r>
              <a:rPr lang="he-IL" sz="1400" dirty="0"/>
              <a:t>ועדיין נוכל להשתמש במאפיין בשמו בלבד ולא דרך קריאה למתודות </a:t>
            </a:r>
            <a:r>
              <a:rPr lang="en-US" sz="1400" dirty="0"/>
              <a:t>get/set</a:t>
            </a:r>
            <a:r>
              <a:rPr lang="he-IL" sz="1400" dirty="0"/>
              <a:t>.</a:t>
            </a:r>
          </a:p>
          <a:p>
            <a:pPr algn="ctr"/>
            <a:r>
              <a:rPr lang="he-IL" sz="1400" b="1" dirty="0"/>
              <a:t>וכן נוכל לבצע על השדה השמה פשוטה.</a:t>
            </a:r>
          </a:p>
        </p:txBody>
      </p:sp>
    </p:spTree>
    <p:extLst>
      <p:ext uri="{BB962C8B-B14F-4D97-AF65-F5344CB8AC3E}">
        <p14:creationId xmlns:p14="http://schemas.microsoft.com/office/powerpoint/2010/main" val="1983606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260648"/>
            <a:ext cx="7527032" cy="626328"/>
          </a:xfrm>
        </p:spPr>
        <p:txBody>
          <a:bodyPr>
            <a:noAutofit/>
          </a:bodyPr>
          <a:lstStyle/>
          <a:p>
            <a:pPr algn="ctr"/>
            <a:r>
              <a:rPr lang="he-IL" sz="3200" dirty="0"/>
              <a:t>הרשאות גישה שונות ל </a:t>
            </a:r>
            <a:r>
              <a:rPr lang="en-US" sz="3200" cap="none" dirty="0"/>
              <a:t>get/set</a:t>
            </a:r>
            <a:r>
              <a:rPr lang="he-IL" sz="3200" cap="none" dirty="0"/>
              <a:t> של </a:t>
            </a:r>
            <a:r>
              <a:rPr lang="he-IL" sz="3200" dirty="0"/>
              <a:t>מאפיין</a:t>
            </a:r>
          </a:p>
        </p:txBody>
      </p:sp>
      <p:sp>
        <p:nvSpPr>
          <p:cNvPr id="3" name="מציין מיקום תוכן 2"/>
          <p:cNvSpPr>
            <a:spLocks noGrp="1"/>
          </p:cNvSpPr>
          <p:nvPr>
            <p:ph idx="1"/>
          </p:nvPr>
        </p:nvSpPr>
        <p:spPr>
          <a:xfrm>
            <a:off x="539552" y="1052736"/>
            <a:ext cx="7239000" cy="5112568"/>
          </a:xfrm>
        </p:spPr>
        <p:txBody>
          <a:bodyPr>
            <a:normAutofit fontScale="92500" lnSpcReduction="20000"/>
          </a:bodyPr>
          <a:lstStyle/>
          <a:p>
            <a:r>
              <a:rPr lang="he-IL" dirty="0"/>
              <a:t>ניתן לצמצם את הרשאות הגישה:</a:t>
            </a:r>
          </a:p>
          <a:p>
            <a:pPr marL="0" indent="0" algn="l" rtl="0">
              <a:buNone/>
            </a:pPr>
            <a:r>
              <a:rPr lang="en-US" dirty="0"/>
              <a:t>class </a:t>
            </a:r>
            <a:r>
              <a:rPr lang="en-US" dirty="0" err="1"/>
              <a:t>MyClass</a:t>
            </a:r>
            <a:endParaRPr lang="en-US" dirty="0"/>
          </a:p>
          <a:p>
            <a:pPr marL="0" indent="0" algn="l" rtl="0">
              <a:buNone/>
            </a:pPr>
            <a:r>
              <a:rPr lang="en-US" dirty="0"/>
              <a:t>{ </a:t>
            </a:r>
          </a:p>
          <a:p>
            <a:pPr marL="0" indent="0" algn="l" rtl="0">
              <a:buNone/>
            </a:pPr>
            <a:r>
              <a:rPr lang="en-US" dirty="0"/>
              <a:t>    </a:t>
            </a:r>
            <a:r>
              <a:rPr lang="en-US" dirty="0">
                <a:solidFill>
                  <a:srgbClr val="FF0000"/>
                </a:solidFill>
              </a:rPr>
              <a:t>private</a:t>
            </a:r>
            <a:r>
              <a:rPr lang="en-US" dirty="0"/>
              <a:t> </a:t>
            </a:r>
            <a:r>
              <a:rPr lang="en-US" dirty="0" err="1"/>
              <a:t>int</a:t>
            </a:r>
            <a:r>
              <a:rPr lang="en-US" dirty="0"/>
              <a:t> m_x; </a:t>
            </a:r>
          </a:p>
          <a:p>
            <a:pPr marL="0" indent="0" algn="l" rtl="0">
              <a:buNone/>
            </a:pPr>
            <a:r>
              <a:rPr lang="en-US" dirty="0"/>
              <a:t>    </a:t>
            </a:r>
            <a:r>
              <a:rPr lang="en-US" dirty="0">
                <a:solidFill>
                  <a:srgbClr val="FF0000"/>
                </a:solidFill>
              </a:rPr>
              <a:t>public</a:t>
            </a:r>
            <a:r>
              <a:rPr lang="en-US" dirty="0"/>
              <a:t> </a:t>
            </a:r>
            <a:r>
              <a:rPr lang="en-US" dirty="0" err="1"/>
              <a:t>int</a:t>
            </a:r>
            <a:r>
              <a:rPr lang="en-US" dirty="0"/>
              <a:t> X </a:t>
            </a:r>
          </a:p>
          <a:p>
            <a:pPr marL="0" indent="0" algn="l" rtl="0">
              <a:buNone/>
            </a:pPr>
            <a:r>
              <a:rPr lang="en-US" dirty="0"/>
              <a:t>    { </a:t>
            </a:r>
          </a:p>
          <a:p>
            <a:pPr marL="0" indent="0" algn="l" rtl="0">
              <a:buNone/>
            </a:pPr>
            <a:r>
              <a:rPr lang="en-US" dirty="0"/>
              <a:t>        </a:t>
            </a:r>
            <a:r>
              <a:rPr lang="en-US" dirty="0">
                <a:solidFill>
                  <a:srgbClr val="FF0000"/>
                </a:solidFill>
              </a:rPr>
              <a:t>get</a:t>
            </a:r>
            <a:r>
              <a:rPr lang="en-US" dirty="0"/>
              <a:t> { return m_x; } </a:t>
            </a:r>
          </a:p>
          <a:p>
            <a:pPr marL="0" indent="0" algn="l" rtl="0">
              <a:buNone/>
            </a:pPr>
            <a:r>
              <a:rPr lang="en-US" dirty="0"/>
              <a:t>        </a:t>
            </a:r>
            <a:r>
              <a:rPr lang="en-US" dirty="0">
                <a:solidFill>
                  <a:srgbClr val="FF0000"/>
                </a:solidFill>
              </a:rPr>
              <a:t>private</a:t>
            </a:r>
            <a:r>
              <a:rPr lang="en-US" dirty="0"/>
              <a:t> </a:t>
            </a:r>
            <a:r>
              <a:rPr lang="en-US" dirty="0">
                <a:solidFill>
                  <a:srgbClr val="FF0000"/>
                </a:solidFill>
              </a:rPr>
              <a:t>set</a:t>
            </a:r>
            <a:r>
              <a:rPr lang="en-US" dirty="0"/>
              <a:t> { m_x = value; } </a:t>
            </a:r>
          </a:p>
          <a:p>
            <a:pPr marL="0" indent="0" algn="l" rtl="0">
              <a:buNone/>
            </a:pPr>
            <a:r>
              <a:rPr lang="en-US" dirty="0"/>
              <a:t>    } </a:t>
            </a:r>
          </a:p>
          <a:p>
            <a:pPr marL="0" indent="0" algn="l" rtl="0">
              <a:buNone/>
            </a:pPr>
            <a:r>
              <a:rPr lang="en-US" dirty="0"/>
              <a:t>} </a:t>
            </a:r>
            <a:r>
              <a:rPr lang="he-IL" dirty="0"/>
              <a:t> </a:t>
            </a:r>
          </a:p>
          <a:p>
            <a:r>
              <a:rPr lang="he-IL" dirty="0"/>
              <a:t>במקרה זה לא נוכל לעדכן את הערך מחוץ למחלקה</a:t>
            </a:r>
          </a:p>
          <a:p>
            <a:r>
              <a:rPr lang="he-IL" dirty="0"/>
              <a:t>ניתן גם ליצור רק </a:t>
            </a:r>
            <a:r>
              <a:rPr lang="en-US" dirty="0"/>
              <a:t>get</a:t>
            </a:r>
            <a:r>
              <a:rPr lang="he-IL" dirty="0"/>
              <a:t> או רק </a:t>
            </a:r>
            <a:r>
              <a:rPr lang="en-US" dirty="0"/>
              <a:t>set</a:t>
            </a:r>
            <a:r>
              <a:rPr lang="he-IL" dirty="0"/>
              <a:t> – אבל אז גם מתוך המחלקה עצמה לא יהיה ניתן להשתמש במאפיין</a:t>
            </a:r>
          </a:p>
        </p:txBody>
      </p:sp>
      <p:sp>
        <p:nvSpPr>
          <p:cNvPr id="4" name="Slide Number Placeholder 3"/>
          <p:cNvSpPr>
            <a:spLocks noGrp="1"/>
          </p:cNvSpPr>
          <p:nvPr>
            <p:ph type="sldNum" sz="quarter" idx="12"/>
          </p:nvPr>
        </p:nvSpPr>
        <p:spPr/>
        <p:txBody>
          <a:bodyPr/>
          <a:lstStyle/>
          <a:p>
            <a:fld id="{5EC9654E-5318-4238-B03D-55CEA01D4D35}" type="slidenum">
              <a:rPr lang="he-IL" smtClean="0"/>
              <a:t>48</a:t>
            </a:fld>
            <a:endParaRPr lang="he-IL"/>
          </a:p>
        </p:txBody>
      </p:sp>
    </p:spTree>
    <p:extLst>
      <p:ext uri="{BB962C8B-B14F-4D97-AF65-F5344CB8AC3E}">
        <p14:creationId xmlns:p14="http://schemas.microsoft.com/office/powerpoint/2010/main" val="759193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88640"/>
            <a:ext cx="7239000" cy="698336"/>
          </a:xfrm>
        </p:spPr>
        <p:txBody>
          <a:bodyPr>
            <a:normAutofit fontScale="90000"/>
          </a:bodyPr>
          <a:lstStyle/>
          <a:p>
            <a:pPr algn="ctr"/>
            <a:r>
              <a:rPr lang="he-IL" dirty="0"/>
              <a:t>מאפיין ציבורי ללא!! שדה פרטי מתאים</a:t>
            </a:r>
          </a:p>
        </p:txBody>
      </p:sp>
      <p:sp>
        <p:nvSpPr>
          <p:cNvPr id="3" name="מציין מיקום תוכן 2"/>
          <p:cNvSpPr>
            <a:spLocks noGrp="1"/>
          </p:cNvSpPr>
          <p:nvPr>
            <p:ph idx="1"/>
          </p:nvPr>
        </p:nvSpPr>
        <p:spPr>
          <a:xfrm>
            <a:off x="476189" y="1298818"/>
            <a:ext cx="7239000" cy="5082510"/>
          </a:xfrm>
        </p:spPr>
        <p:txBody>
          <a:bodyPr>
            <a:normAutofit fontScale="85000" lnSpcReduction="20000"/>
          </a:bodyPr>
          <a:lstStyle/>
          <a:p>
            <a:pPr marL="0" indent="0" algn="l" rtl="0">
              <a:buNone/>
            </a:pPr>
            <a:r>
              <a:rPr lang="en-US" dirty="0"/>
              <a:t>class </a:t>
            </a:r>
            <a:r>
              <a:rPr lang="en-US" dirty="0" err="1"/>
              <a:t>MyClass</a:t>
            </a:r>
            <a:r>
              <a:rPr lang="en-US" dirty="0"/>
              <a:t> </a:t>
            </a:r>
          </a:p>
          <a:p>
            <a:pPr marL="0" indent="0" algn="l" rtl="0">
              <a:buNone/>
            </a:pPr>
            <a:r>
              <a:rPr lang="en-US" dirty="0"/>
              <a:t>{ </a:t>
            </a:r>
          </a:p>
          <a:p>
            <a:pPr marL="0" indent="0" algn="l" rtl="0">
              <a:buNone/>
            </a:pPr>
            <a:r>
              <a:rPr lang="en-US" dirty="0"/>
              <a:t>    </a:t>
            </a:r>
            <a:r>
              <a:rPr lang="en-US" dirty="0">
                <a:solidFill>
                  <a:srgbClr val="FF0000"/>
                </a:solidFill>
              </a:rPr>
              <a:t>public </a:t>
            </a:r>
            <a:r>
              <a:rPr lang="en-US" dirty="0" err="1">
                <a:solidFill>
                  <a:srgbClr val="FF0000"/>
                </a:solidFill>
              </a:rPr>
              <a:t>int</a:t>
            </a:r>
            <a:r>
              <a:rPr lang="en-US" dirty="0">
                <a:solidFill>
                  <a:srgbClr val="FF0000"/>
                </a:solidFill>
              </a:rPr>
              <a:t> X { get; set; } </a:t>
            </a:r>
          </a:p>
          <a:p>
            <a:pPr marL="0" indent="0" algn="l" rtl="0">
              <a:buNone/>
            </a:pPr>
            <a:r>
              <a:rPr lang="en-US" dirty="0"/>
              <a:t>} </a:t>
            </a:r>
            <a:endParaRPr lang="he-IL" dirty="0"/>
          </a:p>
          <a:p>
            <a:r>
              <a:rPr lang="he-IL" dirty="0"/>
              <a:t>ההגדרה של </a:t>
            </a:r>
            <a:r>
              <a:rPr lang="en-US" dirty="0"/>
              <a:t>get/set</a:t>
            </a:r>
            <a:r>
              <a:rPr lang="he-IL" dirty="0"/>
              <a:t> ריקים גורמת לכך שנוצר מאפיין אך אין שדה מסוים ששייך למאפיין זה.</a:t>
            </a:r>
          </a:p>
          <a:p>
            <a:r>
              <a:rPr lang="he-IL" dirty="0"/>
              <a:t>זהו פשוט שדה נסתר שנוסף למחלקה.</a:t>
            </a:r>
          </a:p>
          <a:p>
            <a:r>
              <a:rPr lang="he-IL" dirty="0"/>
              <a:t>ולמרות שהוא מאפיין הוא תופס זיכרון.</a:t>
            </a:r>
          </a:p>
          <a:p>
            <a:r>
              <a:rPr lang="he-IL" dirty="0"/>
              <a:t>ואין באמת 2 מתודות נסתרות.</a:t>
            </a:r>
          </a:p>
          <a:p>
            <a:r>
              <a:rPr lang="he-IL" dirty="0"/>
              <a:t>אם בעתיד נרצה להרחיב את ה </a:t>
            </a:r>
            <a:r>
              <a:rPr lang="en-US" dirty="0"/>
              <a:t>GET/SET</a:t>
            </a:r>
            <a:r>
              <a:rPr lang="he-IL" dirty="0"/>
              <a:t> נצטרך להוסיף כמובן שדה פרטי מאחוריו.</a:t>
            </a:r>
          </a:p>
          <a:p>
            <a:r>
              <a:rPr lang="he-IL" dirty="0"/>
              <a:t>היתרון, שאז לא נצטרך לשנות את כל המחלקות האחרות שמשתמשות במאפיין הזה בשמו הפשוט.</a:t>
            </a:r>
          </a:p>
          <a:p>
            <a:r>
              <a:rPr lang="he-IL" dirty="0"/>
              <a:t>זוהי שיטת עבודה מאוד מקובלת שמכינה את השטח לשינויים עתידיים.</a:t>
            </a:r>
          </a:p>
        </p:txBody>
      </p:sp>
      <p:sp>
        <p:nvSpPr>
          <p:cNvPr id="4" name="Slide Number Placeholder 3"/>
          <p:cNvSpPr>
            <a:spLocks noGrp="1"/>
          </p:cNvSpPr>
          <p:nvPr>
            <p:ph type="sldNum" sz="quarter" idx="12"/>
          </p:nvPr>
        </p:nvSpPr>
        <p:spPr/>
        <p:txBody>
          <a:bodyPr/>
          <a:lstStyle/>
          <a:p>
            <a:fld id="{5EC9654E-5318-4238-B03D-55CEA01D4D35}" type="slidenum">
              <a:rPr lang="he-IL" smtClean="0"/>
              <a:t>49</a:t>
            </a:fld>
            <a:endParaRPr lang="he-IL"/>
          </a:p>
        </p:txBody>
      </p:sp>
      <p:sp>
        <p:nvSpPr>
          <p:cNvPr id="6" name="פיצוץ 1 3">
            <a:extLst>
              <a:ext uri="{FF2B5EF4-FFF2-40B4-BE49-F238E27FC236}">
                <a16:creationId xmlns:a16="http://schemas.microsoft.com/office/drawing/2014/main" id="{5B57839E-6FFA-441B-A5E8-D25988EBDFA1}"/>
              </a:ext>
            </a:extLst>
          </p:cNvPr>
          <p:cNvSpPr/>
          <p:nvPr/>
        </p:nvSpPr>
        <p:spPr>
          <a:xfrm>
            <a:off x="6876256" y="886976"/>
            <a:ext cx="2088232" cy="144016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3600" dirty="0"/>
              <a:t>OCP</a:t>
            </a:r>
            <a:endParaRPr lang="he-IL" sz="3600" dirty="0"/>
          </a:p>
        </p:txBody>
      </p:sp>
    </p:spTree>
    <p:extLst>
      <p:ext uri="{BB962C8B-B14F-4D97-AF65-F5344CB8AC3E}">
        <p14:creationId xmlns:p14="http://schemas.microsoft.com/office/powerpoint/2010/main" val="328994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a:xfrm>
            <a:off x="493746" y="404664"/>
            <a:ext cx="7239000" cy="698336"/>
          </a:xfrm>
        </p:spPr>
        <p:txBody>
          <a:bodyPr>
            <a:normAutofit/>
          </a:bodyPr>
          <a:lstStyle/>
          <a:p>
            <a:pPr algn="ctr"/>
            <a:r>
              <a:rPr lang="he-IL" sz="4400" dirty="0"/>
              <a:t>מחלקה </a:t>
            </a:r>
            <a:r>
              <a:rPr lang="en-US" sz="4400" dirty="0"/>
              <a:t>Class</a:t>
            </a:r>
            <a:endParaRPr lang="he-IL" sz="4400" dirty="0"/>
          </a:p>
        </p:txBody>
      </p:sp>
      <p:sp>
        <p:nvSpPr>
          <p:cNvPr id="6" name="מציין מיקום תוכן 5"/>
          <p:cNvSpPr>
            <a:spLocks noGrp="1"/>
          </p:cNvSpPr>
          <p:nvPr>
            <p:ph idx="1"/>
          </p:nvPr>
        </p:nvSpPr>
        <p:spPr>
          <a:xfrm>
            <a:off x="494655" y="1268760"/>
            <a:ext cx="7409825" cy="4846320"/>
          </a:xfrm>
        </p:spPr>
        <p:txBody>
          <a:bodyPr>
            <a:normAutofit fontScale="92500"/>
          </a:bodyPr>
          <a:lstStyle/>
          <a:p>
            <a:r>
              <a:rPr lang="he-IL" sz="2800" dirty="0"/>
              <a:t>בשונה מ </a:t>
            </a:r>
            <a:r>
              <a:rPr lang="en-US" sz="2800" dirty="0"/>
              <a:t>C++</a:t>
            </a:r>
            <a:r>
              <a:rPr lang="he-IL" sz="2800" dirty="0"/>
              <a:t> , ב </a:t>
            </a:r>
            <a:r>
              <a:rPr lang="en-US" sz="2800" dirty="0"/>
              <a:t>C#</a:t>
            </a:r>
            <a:r>
              <a:rPr lang="he-IL" sz="2800" dirty="0"/>
              <a:t> </a:t>
            </a:r>
            <a:r>
              <a:rPr lang="he-IL" sz="2800" b="1" dirty="0">
                <a:solidFill>
                  <a:srgbClr val="FF0000"/>
                </a:solidFill>
              </a:rPr>
              <a:t>הכל נמצא בתוך "מחלקות"</a:t>
            </a:r>
            <a:r>
              <a:rPr lang="he-IL" sz="2800" dirty="0">
                <a:solidFill>
                  <a:srgbClr val="FF0000"/>
                </a:solidFill>
              </a:rPr>
              <a:t>, </a:t>
            </a:r>
            <a:r>
              <a:rPr lang="he-IL" sz="2800" dirty="0"/>
              <a:t>אין משתנים גלובאליים ואין פונקציות גלובאליות</a:t>
            </a:r>
          </a:p>
          <a:p>
            <a:r>
              <a:rPr lang="he-IL" sz="2800" dirty="0"/>
              <a:t>שימו לב! מחלקה אינה מסתיימת ב</a:t>
            </a:r>
            <a:r>
              <a:rPr lang="he-IL" sz="2800" dirty="0">
                <a:solidFill>
                  <a:srgbClr val="FF0000"/>
                </a:solidFill>
              </a:rPr>
              <a:t> </a:t>
            </a:r>
            <a:r>
              <a:rPr lang="he-IL" sz="2800" b="1" dirty="0">
                <a:solidFill>
                  <a:srgbClr val="FF0000"/>
                </a:solidFill>
              </a:rPr>
              <a:t>;</a:t>
            </a:r>
            <a:r>
              <a:rPr lang="he-IL" sz="2800" dirty="0">
                <a:solidFill>
                  <a:srgbClr val="FF0000"/>
                </a:solidFill>
              </a:rPr>
              <a:t> </a:t>
            </a:r>
            <a:r>
              <a:rPr lang="he-IL" sz="2800" dirty="0"/>
              <a:t>!</a:t>
            </a:r>
          </a:p>
          <a:p>
            <a:r>
              <a:rPr lang="he-IL" sz="2800" dirty="0"/>
              <a:t>למחלקה </a:t>
            </a:r>
            <a:r>
              <a:rPr lang="he-IL" sz="2800" dirty="0">
                <a:solidFill>
                  <a:srgbClr val="FF0000"/>
                </a:solidFill>
              </a:rPr>
              <a:t>יש </a:t>
            </a:r>
            <a:r>
              <a:rPr lang="he-IL" sz="2800" b="1" dirty="0">
                <a:solidFill>
                  <a:srgbClr val="FF0000"/>
                </a:solidFill>
              </a:rPr>
              <a:t>שדות ומתודות </a:t>
            </a:r>
            <a:r>
              <a:rPr lang="he-IL" sz="2800" dirty="0"/>
              <a:t>וכולם כמובן שמוגדרים בתוך המחלקה, ולא מחוצה לה.</a:t>
            </a:r>
          </a:p>
          <a:p>
            <a:r>
              <a:rPr lang="he-IL" sz="2800" dirty="0"/>
              <a:t>קיימת מחלקה בסיסית בשם </a:t>
            </a:r>
            <a:r>
              <a:rPr lang="en-US" sz="2800" dirty="0"/>
              <a:t> </a:t>
            </a:r>
            <a:r>
              <a:rPr lang="en-US" sz="2800" b="1" dirty="0">
                <a:solidFill>
                  <a:srgbClr val="FF0000"/>
                </a:solidFill>
              </a:rPr>
              <a:t>object</a:t>
            </a:r>
            <a:r>
              <a:rPr lang="he-IL" sz="2800" dirty="0"/>
              <a:t>ממנה </a:t>
            </a:r>
            <a:r>
              <a:rPr lang="he-IL" sz="2800" b="1" dirty="0">
                <a:solidFill>
                  <a:srgbClr val="FF0000"/>
                </a:solidFill>
              </a:rPr>
              <a:t>יורשות</a:t>
            </a:r>
            <a:r>
              <a:rPr lang="he-IL" sz="2800" b="1" dirty="0"/>
              <a:t> </a:t>
            </a:r>
            <a:r>
              <a:rPr lang="he-IL" sz="2800" b="1" dirty="0">
                <a:solidFill>
                  <a:srgbClr val="FF0000"/>
                </a:solidFill>
              </a:rPr>
              <a:t>כל</a:t>
            </a:r>
            <a:r>
              <a:rPr lang="he-IL" sz="2800" b="1" dirty="0"/>
              <a:t> </a:t>
            </a:r>
            <a:r>
              <a:rPr lang="he-IL" sz="2800" b="1" dirty="0">
                <a:solidFill>
                  <a:srgbClr val="FF0000"/>
                </a:solidFill>
              </a:rPr>
              <a:t>המחלקות</a:t>
            </a:r>
            <a:r>
              <a:rPr lang="he-IL" sz="2800" b="1" dirty="0"/>
              <a:t> </a:t>
            </a:r>
            <a:r>
              <a:rPr lang="he-IL" sz="2800" dirty="0"/>
              <a:t>(אין צורך לציין זאת בכתיבת המחלקה)</a:t>
            </a:r>
          </a:p>
          <a:p>
            <a:r>
              <a:rPr lang="he-IL" sz="2800" dirty="0"/>
              <a:t>כל מחלקה </a:t>
            </a:r>
            <a:r>
              <a:rPr lang="he-IL" sz="2800" b="1" dirty="0">
                <a:solidFill>
                  <a:srgbClr val="FF0000"/>
                </a:solidFill>
              </a:rPr>
              <a:t>יורשת</a:t>
            </a:r>
            <a:r>
              <a:rPr lang="he-IL" sz="2800" dirty="0"/>
              <a:t> </a:t>
            </a:r>
            <a:r>
              <a:rPr lang="he-IL" sz="2800" b="1" dirty="0">
                <a:solidFill>
                  <a:srgbClr val="FF0000"/>
                </a:solidFill>
              </a:rPr>
              <a:t>ישירות</a:t>
            </a:r>
            <a:r>
              <a:rPr lang="he-IL" sz="2800" dirty="0"/>
              <a:t> רק ממחלקה </a:t>
            </a:r>
            <a:r>
              <a:rPr lang="he-IL" sz="2800" b="1" dirty="0">
                <a:solidFill>
                  <a:srgbClr val="FF0000"/>
                </a:solidFill>
              </a:rPr>
              <a:t>אחת</a:t>
            </a:r>
            <a:r>
              <a:rPr lang="he-IL" sz="2800" dirty="0"/>
              <a:t>. אך תמיד בראש ההיררכיה מחלקת </a:t>
            </a:r>
            <a:r>
              <a:rPr lang="en-US" sz="2800" b="1" dirty="0">
                <a:solidFill>
                  <a:srgbClr val="FF0000"/>
                </a:solidFill>
              </a:rPr>
              <a:t>object</a:t>
            </a:r>
            <a:endParaRPr lang="he-IL" sz="2800" b="1" dirty="0">
              <a:solidFill>
                <a:srgbClr val="FF0000"/>
              </a:solidFill>
            </a:endParaRPr>
          </a:p>
          <a:p>
            <a:r>
              <a:rPr lang="he-IL" sz="2800" dirty="0"/>
              <a:t>מחלקה יכולה לרשת ממחלקה אחת בלבד </a:t>
            </a:r>
            <a:r>
              <a:rPr lang="he-IL" sz="2800" b="1" dirty="0">
                <a:solidFill>
                  <a:srgbClr val="FF0000"/>
                </a:solidFill>
              </a:rPr>
              <a:t>אך לממש כמה ממשקים</a:t>
            </a:r>
            <a:r>
              <a:rPr lang="he-IL" sz="2800" dirty="0"/>
              <a:t>. נרחיב בהמשך.</a:t>
            </a:r>
          </a:p>
        </p:txBody>
      </p:sp>
      <p:sp>
        <p:nvSpPr>
          <p:cNvPr id="2" name="Slide Number Placeholder 1"/>
          <p:cNvSpPr>
            <a:spLocks noGrp="1"/>
          </p:cNvSpPr>
          <p:nvPr>
            <p:ph type="sldNum" sz="quarter" idx="12"/>
          </p:nvPr>
        </p:nvSpPr>
        <p:spPr/>
        <p:txBody>
          <a:bodyPr/>
          <a:lstStyle/>
          <a:p>
            <a:fld id="{5EC9654E-5318-4238-B03D-55CEA01D4D35}" type="slidenum">
              <a:rPr lang="he-IL" smtClean="0"/>
              <a:t>5</a:t>
            </a:fld>
            <a:endParaRPr lang="he-IL"/>
          </a:p>
        </p:txBody>
      </p:sp>
      <p:sp>
        <p:nvSpPr>
          <p:cNvPr id="3" name="AutoShape 2"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0455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89369" y="178396"/>
            <a:ext cx="7560840" cy="860554"/>
          </a:xfrm>
        </p:spPr>
        <p:txBody>
          <a:bodyPr>
            <a:normAutofit/>
          </a:bodyPr>
          <a:lstStyle/>
          <a:p>
            <a:pPr algn="ctr"/>
            <a:r>
              <a:rPr lang="he-IL" sz="2800" dirty="0"/>
              <a:t>אתחול מהיר של שדות ומאפיינים</a:t>
            </a:r>
            <a:r>
              <a:rPr lang="en-US" sz="2800" dirty="0"/>
              <a:t> </a:t>
            </a:r>
            <a:r>
              <a:rPr lang="he-IL" sz="2800" dirty="0"/>
              <a:t>ציבוריים בשורת יצירת המופע</a:t>
            </a:r>
          </a:p>
        </p:txBody>
      </p:sp>
      <p:sp>
        <p:nvSpPr>
          <p:cNvPr id="3" name="מציין מיקום תוכן 2"/>
          <p:cNvSpPr>
            <a:spLocks noGrp="1"/>
          </p:cNvSpPr>
          <p:nvPr>
            <p:ph idx="1"/>
          </p:nvPr>
        </p:nvSpPr>
        <p:spPr>
          <a:xfrm>
            <a:off x="389369" y="1038950"/>
            <a:ext cx="7560840" cy="5476150"/>
          </a:xfrm>
        </p:spPr>
        <p:txBody>
          <a:bodyPr>
            <a:noAutofit/>
          </a:bodyPr>
          <a:lstStyle/>
          <a:p>
            <a:r>
              <a:rPr lang="he-IL" sz="1600" dirty="0"/>
              <a:t>כפי שראינו בשקפים קודמים, </a:t>
            </a:r>
            <a:r>
              <a:rPr lang="he-IL" sz="1600" b="1" dirty="0"/>
              <a:t>לשדות ציבוריים ניתן לתת ערך באתחול מהיר</a:t>
            </a:r>
            <a:r>
              <a:rPr lang="he-IL" sz="1600" dirty="0"/>
              <a:t> </a:t>
            </a:r>
            <a:r>
              <a:rPr lang="he-IL" sz="1600" b="1" dirty="0"/>
              <a:t>באמצעות סוגריים מסולסלות { } </a:t>
            </a:r>
            <a:r>
              <a:rPr lang="he-IL" sz="1600" dirty="0"/>
              <a:t>, מיד לאחר הקריאה לבנאי. לדוגמא:</a:t>
            </a:r>
          </a:p>
          <a:p>
            <a:pPr marL="0" indent="0" algn="ctr">
              <a:buNone/>
            </a:pPr>
            <a:r>
              <a:rPr lang="fr-FR" sz="1600" dirty="0">
                <a:solidFill>
                  <a:srgbClr val="FF0000"/>
                </a:solidFill>
              </a:rPr>
              <a:t>Point p1 = new Point() {x=2,y=3 };</a:t>
            </a:r>
            <a:endParaRPr lang="he-IL" sz="1600" dirty="0">
              <a:solidFill>
                <a:srgbClr val="FF0000"/>
              </a:solidFill>
            </a:endParaRPr>
          </a:p>
          <a:p>
            <a:r>
              <a:rPr lang="he-IL" sz="1600" dirty="0"/>
              <a:t>מכיוון </a:t>
            </a:r>
            <a:r>
              <a:rPr lang="he-IL" sz="1600" b="1" dirty="0"/>
              <a:t>שמאפיינים גם הם ציבוריים </a:t>
            </a:r>
            <a:r>
              <a:rPr lang="he-IL" sz="1600" dirty="0"/>
              <a:t>אזי זה מתאפשר גם כאן, לדוגמא:</a:t>
            </a:r>
            <a:endParaRPr lang="en-US" sz="1600" dirty="0"/>
          </a:p>
          <a:p>
            <a:pPr marL="0" indent="0" algn="l" rtl="0">
              <a:lnSpc>
                <a:spcPct val="107000"/>
              </a:lnSpc>
              <a:spcAft>
                <a:spcPts val="800"/>
              </a:spcAft>
              <a:buNone/>
            </a:pP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MyClass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private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m_x</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m_x</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m_x</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MyClass</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X = 6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Aft>
                <a:spcPts val="800"/>
              </a:spcAft>
              <a:buNone/>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he-IL" sz="1600" dirty="0"/>
          </a:p>
        </p:txBody>
      </p:sp>
      <p:sp>
        <p:nvSpPr>
          <p:cNvPr id="4" name="Slide Number Placeholder 3"/>
          <p:cNvSpPr>
            <a:spLocks noGrp="1"/>
          </p:cNvSpPr>
          <p:nvPr>
            <p:ph type="sldNum" sz="quarter" idx="12"/>
          </p:nvPr>
        </p:nvSpPr>
        <p:spPr/>
        <p:txBody>
          <a:bodyPr/>
          <a:lstStyle/>
          <a:p>
            <a:fld id="{5EC9654E-5318-4238-B03D-55CEA01D4D35}" type="slidenum">
              <a:rPr lang="he-IL" smtClean="0"/>
              <a:t>50</a:t>
            </a:fld>
            <a:endParaRPr lang="he-IL"/>
          </a:p>
        </p:txBody>
      </p:sp>
    </p:spTree>
    <p:extLst>
      <p:ext uri="{BB962C8B-B14F-4D97-AF65-F5344CB8AC3E}">
        <p14:creationId xmlns:p14="http://schemas.microsoft.com/office/powerpoint/2010/main" val="3631019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04061" y="97623"/>
            <a:ext cx="7560840" cy="644530"/>
          </a:xfrm>
        </p:spPr>
        <p:txBody>
          <a:bodyPr>
            <a:normAutofit/>
          </a:bodyPr>
          <a:lstStyle/>
          <a:p>
            <a:pPr algn="ctr"/>
            <a:r>
              <a:rPr lang="he-IL" dirty="0"/>
              <a:t>הגדרה מקוצרת של מאפיין</a:t>
            </a:r>
          </a:p>
        </p:txBody>
      </p:sp>
      <p:sp>
        <p:nvSpPr>
          <p:cNvPr id="3" name="מציין מיקום תוכן 2"/>
          <p:cNvSpPr>
            <a:spLocks noGrp="1"/>
          </p:cNvSpPr>
          <p:nvPr>
            <p:ph idx="1"/>
          </p:nvPr>
        </p:nvSpPr>
        <p:spPr>
          <a:xfrm>
            <a:off x="386505" y="908720"/>
            <a:ext cx="7578396" cy="4711424"/>
          </a:xfrm>
        </p:spPr>
        <p:txBody>
          <a:bodyPr>
            <a:noAutofit/>
          </a:bodyPr>
          <a:lstStyle/>
          <a:p>
            <a:r>
              <a:rPr lang="he-IL" sz="2000" b="1" dirty="0">
                <a:latin typeface="Arial" panose="020B0604020202020204" pitchFamily="34" charset="0"/>
                <a:cs typeface="Arial" panose="020B0604020202020204" pitchFamily="34" charset="0"/>
              </a:rPr>
              <a:t>ניתן להגדיר מאפיין בצורה מקוצרת ע"י חץ &lt;= </a:t>
            </a:r>
            <a:endParaRPr lang="en-US" sz="2000" b="1" dirty="0">
              <a:latin typeface="Arial" panose="020B0604020202020204" pitchFamily="34" charset="0"/>
              <a:cs typeface="Arial" panose="020B0604020202020204" pitchFamily="34" charset="0"/>
            </a:endParaRPr>
          </a:p>
          <a:p>
            <a:pPr marL="0" indent="0" algn="l" rtl="0">
              <a:buNone/>
            </a:pPr>
            <a:endParaRPr lang="en-US" sz="2000" dirty="0">
              <a:latin typeface="Arial" panose="020B0604020202020204" pitchFamily="34" charset="0"/>
              <a:cs typeface="Arial" panose="020B0604020202020204" pitchFamily="34" charset="0"/>
            </a:endParaRPr>
          </a:p>
          <a:p>
            <a:pPr marL="0" indent="0" algn="l" rtl="0">
              <a:buNone/>
            </a:pPr>
            <a:r>
              <a:rPr lang="en-US" sz="2000" dirty="0">
                <a:solidFill>
                  <a:srgbClr val="FF0000"/>
                </a:solidFill>
                <a:latin typeface="Arial" panose="020B0604020202020204" pitchFamily="34" charset="0"/>
                <a:cs typeface="Arial" panose="020B0604020202020204" pitchFamily="34" charset="0"/>
              </a:rPr>
              <a:t>private</a:t>
            </a:r>
            <a:r>
              <a:rPr lang="en-US" sz="2000" dirty="0">
                <a:latin typeface="Arial" panose="020B0604020202020204" pitchFamily="34" charset="0"/>
                <a:cs typeface="Arial" panose="020B0604020202020204" pitchFamily="34" charset="0"/>
              </a:rPr>
              <a:t> int </a:t>
            </a:r>
            <a:r>
              <a:rPr lang="en-US" sz="2000" dirty="0" err="1">
                <a:latin typeface="Arial" panose="020B0604020202020204" pitchFamily="34" charset="0"/>
                <a:cs typeface="Arial" panose="020B0604020202020204" pitchFamily="34" charset="0"/>
              </a:rPr>
              <a:t>m_x</a:t>
            </a:r>
            <a:r>
              <a:rPr lang="en-US" sz="2000" dirty="0">
                <a:latin typeface="Arial" panose="020B0604020202020204" pitchFamily="34" charset="0"/>
                <a:cs typeface="Arial" panose="020B0604020202020204" pitchFamily="34" charset="0"/>
              </a:rPr>
              <a:t>;</a:t>
            </a:r>
          </a:p>
          <a:p>
            <a:pPr marL="0" indent="0" algn="l" rtl="0">
              <a:buNone/>
            </a:pPr>
            <a:r>
              <a:rPr lang="en-US" sz="2000" dirty="0">
                <a:latin typeface="Arial" panose="020B0604020202020204" pitchFamily="34" charset="0"/>
                <a:cs typeface="Arial" panose="020B0604020202020204" pitchFamily="34" charset="0"/>
              </a:rPr>
              <a:t>public int </a:t>
            </a:r>
            <a:r>
              <a:rPr lang="en-US" sz="2000" b="1" dirty="0">
                <a:latin typeface="Arial" panose="020B0604020202020204" pitchFamily="34" charset="0"/>
                <a:cs typeface="Arial" panose="020B0604020202020204" pitchFamily="34" charset="0"/>
              </a:rPr>
              <a:t>X</a:t>
            </a:r>
            <a:r>
              <a:rPr lang="en-US" sz="2000" dirty="0">
                <a:latin typeface="Arial" panose="020B0604020202020204" pitchFamily="34" charset="0"/>
                <a:cs typeface="Arial" panose="020B0604020202020204" pitchFamily="34" charset="0"/>
              </a:rPr>
              <a:t> { get </a:t>
            </a:r>
            <a:r>
              <a:rPr lang="en-US" sz="2000" b="1" dirty="0">
                <a:solidFill>
                  <a:srgbClr val="FF0000"/>
                </a:solidFill>
                <a:latin typeface="Arial" panose="020B0604020202020204" pitchFamily="34" charset="0"/>
                <a:cs typeface="Arial" panose="020B0604020202020204" pitchFamily="34" charset="0"/>
              </a:rPr>
              <a:t>=&gt;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m_x</a:t>
            </a:r>
            <a:r>
              <a:rPr lang="en-US" sz="2000" dirty="0">
                <a:latin typeface="Arial" panose="020B0604020202020204" pitchFamily="34" charset="0"/>
                <a:cs typeface="Arial" panose="020B0604020202020204" pitchFamily="34" charset="0"/>
              </a:rPr>
              <a:t>; set </a:t>
            </a:r>
            <a:r>
              <a:rPr lang="en-US" sz="2000" b="1" dirty="0">
                <a:solidFill>
                  <a:srgbClr val="FF0000"/>
                </a:solidFill>
                <a:latin typeface="Arial" panose="020B0604020202020204" pitchFamily="34" charset="0"/>
                <a:cs typeface="Arial" panose="020B0604020202020204" pitchFamily="34" charset="0"/>
              </a:rPr>
              <a:t>=&gt;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m_x</a:t>
            </a:r>
            <a:r>
              <a:rPr lang="en-US" sz="2000" dirty="0">
                <a:latin typeface="Arial" panose="020B0604020202020204" pitchFamily="34" charset="0"/>
                <a:cs typeface="Arial" panose="020B0604020202020204" pitchFamily="34" charset="0"/>
              </a:rPr>
              <a:t> = </a:t>
            </a:r>
            <a:r>
              <a:rPr lang="en-US" sz="2000" dirty="0">
                <a:solidFill>
                  <a:srgbClr val="FF0000"/>
                </a:solidFill>
                <a:latin typeface="Arial" panose="020B0604020202020204" pitchFamily="34" charset="0"/>
                <a:cs typeface="Arial" panose="020B0604020202020204" pitchFamily="34" charset="0"/>
              </a:rPr>
              <a:t>value</a:t>
            </a:r>
            <a:r>
              <a:rPr lang="en-US" sz="2000" dirty="0">
                <a:latin typeface="Arial" panose="020B0604020202020204" pitchFamily="34" charset="0"/>
                <a:cs typeface="Arial" panose="020B0604020202020204" pitchFamily="34" charset="0"/>
              </a:rPr>
              <a:t>; };</a:t>
            </a:r>
            <a:endParaRPr lang="he-IL" sz="2000" dirty="0">
              <a:latin typeface="Arial" panose="020B0604020202020204" pitchFamily="34" charset="0"/>
              <a:cs typeface="Arial" panose="020B0604020202020204" pitchFamily="34" charset="0"/>
            </a:endParaRPr>
          </a:p>
          <a:p>
            <a:pPr marL="0" indent="0" algn="r">
              <a:buNone/>
            </a:pPr>
            <a:endParaRPr lang="he-IL" sz="2000" dirty="0">
              <a:latin typeface="Arial" panose="020B0604020202020204" pitchFamily="34" charset="0"/>
              <a:cs typeface="Arial" panose="020B0604020202020204" pitchFamily="34" charset="0"/>
            </a:endParaRPr>
          </a:p>
          <a:p>
            <a:pPr marL="0" indent="0" algn="r">
              <a:buNone/>
            </a:pPr>
            <a:r>
              <a:rPr lang="he-IL" sz="2000" b="1" dirty="0">
                <a:latin typeface="Arial" panose="020B0604020202020204" pitchFamily="34" charset="0"/>
                <a:cs typeface="Arial" panose="020B0604020202020204" pitchFamily="34" charset="0"/>
              </a:rPr>
              <a:t>שקול ל:</a:t>
            </a:r>
          </a:p>
          <a:p>
            <a:pPr marL="0" indent="0" algn="l" rtl="0">
              <a:buNone/>
            </a:pPr>
            <a:r>
              <a:rPr lang="en-US" sz="2000" dirty="0">
                <a:solidFill>
                  <a:srgbClr val="FF0000"/>
                </a:solidFill>
                <a:latin typeface="Arial" panose="020B0604020202020204" pitchFamily="34" charset="0"/>
                <a:cs typeface="Arial" panose="020B0604020202020204" pitchFamily="34" charset="0"/>
              </a:rPr>
              <a:t>private</a:t>
            </a:r>
            <a:r>
              <a:rPr lang="en-US" sz="2000" dirty="0">
                <a:latin typeface="Arial" panose="020B0604020202020204" pitchFamily="34" charset="0"/>
                <a:cs typeface="Arial" panose="020B0604020202020204" pitchFamily="34" charset="0"/>
              </a:rPr>
              <a:t> int </a:t>
            </a:r>
            <a:r>
              <a:rPr lang="en-US" sz="2000" dirty="0" err="1">
                <a:latin typeface="Arial" panose="020B0604020202020204" pitchFamily="34" charset="0"/>
                <a:cs typeface="Arial" panose="020B0604020202020204" pitchFamily="34" charset="0"/>
              </a:rPr>
              <a:t>m_x</a:t>
            </a:r>
            <a:r>
              <a:rPr lang="en-US" sz="2000" dirty="0">
                <a:latin typeface="Arial" panose="020B0604020202020204" pitchFamily="34" charset="0"/>
                <a:cs typeface="Arial" panose="020B0604020202020204" pitchFamily="34" charset="0"/>
              </a:rPr>
              <a:t>;</a:t>
            </a:r>
          </a:p>
          <a:p>
            <a:pPr marL="0" indent="0" algn="l" rtl="0">
              <a:buNone/>
            </a:pPr>
            <a:r>
              <a:rPr lang="en-US" sz="2000" dirty="0">
                <a:solidFill>
                  <a:srgbClr val="FF0000"/>
                </a:solidFill>
                <a:latin typeface="Arial" panose="020B0604020202020204" pitchFamily="34" charset="0"/>
                <a:cs typeface="Arial" panose="020B0604020202020204" pitchFamily="34" charset="0"/>
              </a:rPr>
              <a:t>public</a:t>
            </a:r>
            <a:r>
              <a:rPr lang="en-US" sz="2000" dirty="0">
                <a:latin typeface="Arial" panose="020B0604020202020204" pitchFamily="34" charset="0"/>
                <a:cs typeface="Arial" panose="020B0604020202020204" pitchFamily="34" charset="0"/>
              </a:rPr>
              <a:t> int </a:t>
            </a:r>
            <a:r>
              <a:rPr lang="en-US" sz="2000" b="1" dirty="0">
                <a:latin typeface="Arial" panose="020B0604020202020204" pitchFamily="34" charset="0"/>
                <a:cs typeface="Arial" panose="020B0604020202020204" pitchFamily="34" charset="0"/>
              </a:rPr>
              <a:t>X</a:t>
            </a:r>
            <a:r>
              <a:rPr lang="en-US" sz="2000" dirty="0">
                <a:latin typeface="Arial" panose="020B0604020202020204" pitchFamily="34" charset="0"/>
                <a:cs typeface="Arial" panose="020B0604020202020204" pitchFamily="34" charset="0"/>
              </a:rPr>
              <a:t> </a:t>
            </a:r>
          </a:p>
          <a:p>
            <a:pPr marL="0" indent="0" algn="l" rtl="0">
              <a:buNone/>
            </a:pPr>
            <a:r>
              <a:rPr lang="en-US" sz="2000" dirty="0">
                <a:latin typeface="Arial" panose="020B0604020202020204" pitchFamily="34" charset="0"/>
                <a:cs typeface="Arial" panose="020B0604020202020204" pitchFamily="34" charset="0"/>
              </a:rPr>
              <a:t>{ </a:t>
            </a:r>
          </a:p>
          <a:p>
            <a:pPr marL="0" indent="0" algn="l" rtl="0">
              <a:buNone/>
            </a:pP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get</a:t>
            </a:r>
            <a:r>
              <a:rPr lang="en-US" sz="2000" dirty="0">
                <a:latin typeface="Arial" panose="020B0604020202020204" pitchFamily="34" charset="0"/>
                <a:cs typeface="Arial" panose="020B0604020202020204" pitchFamily="34" charset="0"/>
              </a:rPr>
              <a:t> { return </a:t>
            </a:r>
            <a:r>
              <a:rPr lang="en-US" sz="2000" b="1" dirty="0" err="1">
                <a:latin typeface="Arial" panose="020B0604020202020204" pitchFamily="34" charset="0"/>
                <a:cs typeface="Arial" panose="020B0604020202020204" pitchFamily="34" charset="0"/>
              </a:rPr>
              <a:t>m_x</a:t>
            </a:r>
            <a:r>
              <a:rPr lang="en-US" sz="2000" dirty="0">
                <a:latin typeface="Arial" panose="020B0604020202020204" pitchFamily="34" charset="0"/>
                <a:cs typeface="Arial" panose="020B0604020202020204" pitchFamily="34" charset="0"/>
              </a:rPr>
              <a:t>; } </a:t>
            </a:r>
          </a:p>
          <a:p>
            <a:pPr marL="0" indent="0" algn="l" rtl="0">
              <a:buNone/>
            </a:pP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set</a:t>
            </a:r>
            <a:r>
              <a:rPr lang="en-US" sz="2000" dirty="0">
                <a:latin typeface="Arial" panose="020B0604020202020204" pitchFamily="34" charset="0"/>
                <a:cs typeface="Arial" panose="020B0604020202020204" pitchFamily="34" charset="0"/>
              </a:rPr>
              <a:t> { </a:t>
            </a:r>
            <a:r>
              <a:rPr lang="en-US" sz="2000" b="1" dirty="0" err="1">
                <a:latin typeface="Arial" panose="020B0604020202020204" pitchFamily="34" charset="0"/>
                <a:cs typeface="Arial" panose="020B0604020202020204" pitchFamily="34" charset="0"/>
              </a:rPr>
              <a:t>m_x</a:t>
            </a:r>
            <a:r>
              <a:rPr lang="en-US" sz="2000" dirty="0">
                <a:latin typeface="Arial" panose="020B0604020202020204" pitchFamily="34" charset="0"/>
                <a:cs typeface="Arial" panose="020B0604020202020204" pitchFamily="34" charset="0"/>
              </a:rPr>
              <a:t> = </a:t>
            </a:r>
            <a:r>
              <a:rPr lang="en-US" sz="2000" dirty="0">
                <a:solidFill>
                  <a:srgbClr val="FF0000"/>
                </a:solidFill>
                <a:latin typeface="Arial" panose="020B0604020202020204" pitchFamily="34" charset="0"/>
                <a:cs typeface="Arial" panose="020B0604020202020204" pitchFamily="34" charset="0"/>
              </a:rPr>
              <a:t>value</a:t>
            </a:r>
            <a:r>
              <a:rPr lang="en-US" sz="2000" dirty="0">
                <a:latin typeface="Arial" panose="020B0604020202020204" pitchFamily="34" charset="0"/>
                <a:cs typeface="Arial" panose="020B0604020202020204" pitchFamily="34" charset="0"/>
              </a:rPr>
              <a:t>; } </a:t>
            </a:r>
          </a:p>
          <a:p>
            <a:pPr marL="0" indent="0" algn="l" rtl="0">
              <a:buNone/>
            </a:pPr>
            <a:r>
              <a:rPr lang="en-US" sz="2000" dirty="0">
                <a:latin typeface="Arial" panose="020B0604020202020204" pitchFamily="34" charset="0"/>
                <a:cs typeface="Arial" panose="020B0604020202020204" pitchFamily="34" charset="0"/>
              </a:rPr>
              <a:t>} </a:t>
            </a:r>
          </a:p>
          <a:p>
            <a:pPr marL="0" indent="0" algn="l" rtl="0">
              <a:buNone/>
            </a:pPr>
            <a:endParaRPr lang="he-IL" sz="2000" dirty="0">
              <a:latin typeface="Arial" panose="020B0604020202020204" pitchFamily="34" charset="0"/>
              <a:cs typeface="Arial" panose="020B0604020202020204" pitchFamily="34" charset="0"/>
            </a:endParaRPr>
          </a:p>
          <a:p>
            <a:pPr marL="0" indent="0">
              <a:buNone/>
            </a:pPr>
            <a:endParaRPr lang="he-IL"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51</a:t>
            </a:fld>
            <a:endParaRPr lang="he-IL"/>
          </a:p>
        </p:txBody>
      </p:sp>
    </p:spTree>
    <p:extLst>
      <p:ext uri="{BB962C8B-B14F-4D97-AF65-F5344CB8AC3E}">
        <p14:creationId xmlns:p14="http://schemas.microsoft.com/office/powerpoint/2010/main" val="2267174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78853" y="136636"/>
            <a:ext cx="7612677" cy="666348"/>
          </a:xfrm>
        </p:spPr>
        <p:txBody>
          <a:bodyPr>
            <a:noAutofit/>
          </a:bodyPr>
          <a:lstStyle/>
          <a:p>
            <a:pPr algn="ctr"/>
            <a:r>
              <a:rPr lang="he-IL" sz="3600" dirty="0"/>
              <a:t>הגדרה מהירה של מאפיין - </a:t>
            </a:r>
            <a:r>
              <a:rPr lang="en-US" sz="3600" dirty="0"/>
              <a:t>SNIPPETS</a:t>
            </a:r>
            <a:endParaRPr lang="he-IL" sz="3600" dirty="0"/>
          </a:p>
        </p:txBody>
      </p:sp>
      <p:sp>
        <p:nvSpPr>
          <p:cNvPr id="3" name="Slide Number Placeholder 2"/>
          <p:cNvSpPr>
            <a:spLocks noGrp="1"/>
          </p:cNvSpPr>
          <p:nvPr>
            <p:ph type="sldNum" sz="quarter" idx="12"/>
          </p:nvPr>
        </p:nvSpPr>
        <p:spPr/>
        <p:txBody>
          <a:bodyPr/>
          <a:lstStyle/>
          <a:p>
            <a:fld id="{5EC9654E-5318-4238-B03D-55CEA01D4D35}" type="slidenum">
              <a:rPr lang="he-IL" smtClean="0"/>
              <a:t>52</a:t>
            </a:fld>
            <a:endParaRPr lang="he-IL"/>
          </a:p>
        </p:txBody>
      </p:sp>
      <p:sp>
        <p:nvSpPr>
          <p:cNvPr id="6" name="מציין מיקום תוכן 2"/>
          <p:cNvSpPr txBox="1">
            <a:spLocks/>
          </p:cNvSpPr>
          <p:nvPr/>
        </p:nvSpPr>
        <p:spPr>
          <a:xfrm>
            <a:off x="179512" y="961788"/>
            <a:ext cx="7848872" cy="5400600"/>
          </a:xfrm>
          <a:prstGeom prst="rect">
            <a:avLst/>
          </a:prstGeom>
        </p:spPr>
        <p:txBody>
          <a:bodyPr vert="horz">
            <a:noAutofit/>
          </a:bodyPr>
          <a:lst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he-IL" sz="1800" b="1" dirty="0"/>
              <a:t>הגדרה מהירה של מאפיין לשדה שכבר מוגדר:</a:t>
            </a:r>
          </a:p>
          <a:p>
            <a:pPr lvl="1"/>
            <a:r>
              <a:rPr lang="he-IL" sz="1800" dirty="0">
                <a:solidFill>
                  <a:srgbClr val="FF0000"/>
                </a:solidFill>
              </a:rPr>
              <a:t>לאחר שיצרנו שדה פרטי של המחלקה</a:t>
            </a:r>
            <a:r>
              <a:rPr lang="he-IL" sz="1800" dirty="0">
                <a:solidFill>
                  <a:schemeClr val="tx1"/>
                </a:solidFill>
              </a:rPr>
              <a:t>, נרצה להוסיף לו מאפיין ציבורי באופן אוטומטי</a:t>
            </a:r>
          </a:p>
          <a:p>
            <a:pPr lvl="1"/>
            <a:r>
              <a:rPr lang="he-IL" sz="1800" dirty="0">
                <a:solidFill>
                  <a:schemeClr val="tx1"/>
                </a:solidFill>
              </a:rPr>
              <a:t>נעמוד עם עכבר ימני על שם השדה הפרטי שכבר הגדרנו</a:t>
            </a:r>
          </a:p>
          <a:p>
            <a:pPr lvl="1"/>
            <a:r>
              <a:rPr lang="he-IL" sz="1800" dirty="0">
                <a:solidFill>
                  <a:schemeClr val="tx1"/>
                </a:solidFill>
              </a:rPr>
              <a:t>יתקבל תפריט.</a:t>
            </a:r>
          </a:p>
          <a:p>
            <a:pPr lvl="1"/>
            <a:r>
              <a:rPr lang="he-IL" sz="1800" dirty="0">
                <a:solidFill>
                  <a:schemeClr val="tx1"/>
                </a:solidFill>
              </a:rPr>
              <a:t>נבחר ב- הגדרה אוטומטית של מאפיין</a:t>
            </a:r>
          </a:p>
          <a:p>
            <a:pPr lvl="1"/>
            <a:r>
              <a:rPr lang="he-IL" sz="1800" dirty="0">
                <a:solidFill>
                  <a:schemeClr val="tx1"/>
                </a:solidFill>
              </a:rPr>
              <a:t>הקוד יתווסף באופן אוטומטי</a:t>
            </a:r>
          </a:p>
          <a:p>
            <a:r>
              <a:rPr lang="he-IL" sz="1800" b="1" dirty="0"/>
              <a:t>הגדרה מהירה של מאפיין ושדה (השדה עדיין לא מוגדר):</a:t>
            </a:r>
          </a:p>
          <a:p>
            <a:pPr lvl="1"/>
            <a:r>
              <a:rPr lang="he-IL" sz="1800" dirty="0">
                <a:solidFill>
                  <a:schemeClr val="tx1"/>
                </a:solidFill>
              </a:rPr>
              <a:t>יש לכתוב את ה </a:t>
            </a:r>
            <a:r>
              <a:rPr lang="en-US" sz="1800" dirty="0">
                <a:solidFill>
                  <a:schemeClr val="tx1"/>
                </a:solidFill>
              </a:rPr>
              <a:t>SNIPPET</a:t>
            </a:r>
            <a:r>
              <a:rPr lang="he-IL" sz="1800" dirty="0">
                <a:solidFill>
                  <a:schemeClr val="tx1"/>
                </a:solidFill>
              </a:rPr>
              <a:t>:  </a:t>
            </a:r>
            <a:r>
              <a:rPr lang="en-US" sz="1800" dirty="0" err="1">
                <a:solidFill>
                  <a:srgbClr val="FF0000"/>
                </a:solidFill>
              </a:rPr>
              <a:t>propfull</a:t>
            </a:r>
            <a:endParaRPr lang="en-US" sz="1800" dirty="0">
              <a:solidFill>
                <a:srgbClr val="FF0000"/>
              </a:solidFill>
            </a:endParaRPr>
          </a:p>
          <a:p>
            <a:pPr lvl="1"/>
            <a:r>
              <a:rPr lang="he-IL" sz="1800" dirty="0">
                <a:solidFill>
                  <a:schemeClr val="tx1"/>
                </a:solidFill>
              </a:rPr>
              <a:t>לחיצה כפולה על </a:t>
            </a:r>
            <a:r>
              <a:rPr lang="en-US" sz="1800" dirty="0">
                <a:solidFill>
                  <a:schemeClr val="tx1"/>
                </a:solidFill>
              </a:rPr>
              <a:t>TAB</a:t>
            </a:r>
            <a:endParaRPr lang="he-IL" sz="1800" dirty="0">
              <a:solidFill>
                <a:schemeClr val="tx1"/>
              </a:solidFill>
            </a:endParaRPr>
          </a:p>
          <a:p>
            <a:pPr lvl="1"/>
            <a:r>
              <a:rPr lang="he-IL" sz="1800" dirty="0">
                <a:solidFill>
                  <a:schemeClr val="tx1"/>
                </a:solidFill>
              </a:rPr>
              <a:t>נוצרים באופן אוטומטי גם שדה פרטי וגם מאפיין ציבורי</a:t>
            </a:r>
          </a:p>
          <a:p>
            <a:pPr lvl="1"/>
            <a:r>
              <a:rPr lang="he-IL" sz="1800" dirty="0">
                <a:solidFill>
                  <a:schemeClr val="tx1"/>
                </a:solidFill>
              </a:rPr>
              <a:t>יש לשנות את שם הטיפוס, שם השדה ושם המאפיין לשם הרצוי (מסומנים באופן אוטומטי בצבע צהוב)</a:t>
            </a:r>
            <a:endParaRPr lang="en-US" sz="1800" dirty="0">
              <a:solidFill>
                <a:schemeClr val="tx1"/>
              </a:solidFill>
            </a:endParaRPr>
          </a:p>
          <a:p>
            <a:r>
              <a:rPr lang="he-IL" sz="1800" b="1" dirty="0"/>
              <a:t>הגדרה מהירה של מאפיין ציבורי שאין מאחוריו שדה כלל וכרגע גם לא יהיה:</a:t>
            </a:r>
          </a:p>
          <a:p>
            <a:pPr lvl="1"/>
            <a:r>
              <a:rPr lang="he-IL" sz="1800" dirty="0">
                <a:solidFill>
                  <a:schemeClr val="tx1"/>
                </a:solidFill>
              </a:rPr>
              <a:t>יש לכתוב את ה </a:t>
            </a:r>
            <a:r>
              <a:rPr lang="en-US" sz="1800" dirty="0">
                <a:solidFill>
                  <a:schemeClr val="tx1"/>
                </a:solidFill>
              </a:rPr>
              <a:t>SNIPPET</a:t>
            </a:r>
            <a:r>
              <a:rPr lang="he-IL" sz="1800" dirty="0">
                <a:solidFill>
                  <a:schemeClr val="tx1"/>
                </a:solidFill>
              </a:rPr>
              <a:t>:  </a:t>
            </a:r>
            <a:r>
              <a:rPr lang="en-US" sz="1800" dirty="0">
                <a:solidFill>
                  <a:srgbClr val="FF0000"/>
                </a:solidFill>
              </a:rPr>
              <a:t>prop</a:t>
            </a:r>
          </a:p>
          <a:p>
            <a:pPr lvl="1"/>
            <a:r>
              <a:rPr lang="he-IL" sz="1800" dirty="0">
                <a:solidFill>
                  <a:schemeClr val="tx1"/>
                </a:solidFill>
              </a:rPr>
              <a:t>לחיצה כפולה על </a:t>
            </a:r>
            <a:r>
              <a:rPr lang="en-US" sz="1800" dirty="0">
                <a:solidFill>
                  <a:schemeClr val="tx1"/>
                </a:solidFill>
              </a:rPr>
              <a:t>TAB</a:t>
            </a:r>
            <a:endParaRPr lang="he-IL" sz="1800" dirty="0">
              <a:solidFill>
                <a:schemeClr val="tx1"/>
              </a:solidFill>
            </a:endParaRPr>
          </a:p>
          <a:p>
            <a:pPr lvl="1"/>
            <a:endParaRPr lang="he-IL" sz="1800" dirty="0">
              <a:solidFill>
                <a:schemeClr val="tx1"/>
              </a:solidFill>
            </a:endParaRPr>
          </a:p>
        </p:txBody>
      </p:sp>
    </p:spTree>
    <p:extLst>
      <p:ext uri="{BB962C8B-B14F-4D97-AF65-F5344CB8AC3E}">
        <p14:creationId xmlns:p14="http://schemas.microsoft.com/office/powerpoint/2010/main" val="2304369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p:txBody>
          <a:bodyPr/>
          <a:lstStyle/>
          <a:p>
            <a:r>
              <a:rPr lang="en-US" dirty="0"/>
              <a:t>STATIC</a:t>
            </a:r>
            <a:r>
              <a:rPr lang="he-IL" dirty="0"/>
              <a:t> ועוד</a:t>
            </a:r>
          </a:p>
        </p:txBody>
      </p:sp>
      <p:sp>
        <p:nvSpPr>
          <p:cNvPr id="5" name="כותרת משנה 4"/>
          <p:cNvSpPr>
            <a:spLocks noGrp="1"/>
          </p:cNvSpPr>
          <p:nvPr>
            <p:ph type="subTitle" idx="1"/>
          </p:nvPr>
        </p:nvSpPr>
        <p:spPr>
          <a:xfrm>
            <a:off x="3354442" y="3539864"/>
            <a:ext cx="5114778" cy="1977368"/>
          </a:xfrm>
        </p:spPr>
        <p:txBody>
          <a:bodyPr>
            <a:normAutofit fontScale="92500" lnSpcReduction="20000"/>
          </a:bodyPr>
          <a:lstStyle/>
          <a:p>
            <a:r>
              <a:rPr lang="he-IL" dirty="0"/>
              <a:t>שדה סטטי</a:t>
            </a:r>
          </a:p>
          <a:p>
            <a:r>
              <a:rPr lang="he-IL" sz="2000" dirty="0"/>
              <a:t>מתודה</a:t>
            </a:r>
            <a:r>
              <a:rPr lang="he-IL" dirty="0"/>
              <a:t> סטטית</a:t>
            </a:r>
          </a:p>
          <a:p>
            <a:r>
              <a:rPr lang="he-IL" dirty="0"/>
              <a:t>מחלקה סטטית</a:t>
            </a:r>
            <a:endParaRPr lang="en-US" dirty="0"/>
          </a:p>
          <a:p>
            <a:r>
              <a:rPr lang="he-IL" dirty="0"/>
              <a:t>בנאי סטטי</a:t>
            </a:r>
          </a:p>
          <a:p>
            <a:r>
              <a:rPr lang="he-IL" dirty="0"/>
              <a:t>שדה קבוע </a:t>
            </a:r>
            <a:r>
              <a:rPr lang="en-US" dirty="0"/>
              <a:t>const</a:t>
            </a:r>
          </a:p>
          <a:p>
            <a:r>
              <a:rPr lang="he-IL" dirty="0"/>
              <a:t>שדה לקריאה בלבד </a:t>
            </a:r>
            <a:r>
              <a:rPr lang="en-US" dirty="0"/>
              <a:t>read only</a:t>
            </a:r>
          </a:p>
          <a:p>
            <a:endParaRPr lang="he-IL" dirty="0"/>
          </a:p>
          <a:p>
            <a:endParaRPr lang="he-IL" dirty="0"/>
          </a:p>
        </p:txBody>
      </p:sp>
      <p:sp>
        <p:nvSpPr>
          <p:cNvPr id="2" name="Slide Number Placeholder 1"/>
          <p:cNvSpPr>
            <a:spLocks noGrp="1"/>
          </p:cNvSpPr>
          <p:nvPr>
            <p:ph type="sldNum" sz="quarter" idx="12"/>
          </p:nvPr>
        </p:nvSpPr>
        <p:spPr/>
        <p:txBody>
          <a:bodyPr/>
          <a:lstStyle/>
          <a:p>
            <a:fld id="{5EC9654E-5318-4238-B03D-55CEA01D4D35}" type="slidenum">
              <a:rPr lang="he-IL" smtClean="0"/>
              <a:t>53</a:t>
            </a:fld>
            <a:endParaRPr lang="he-IL"/>
          </a:p>
        </p:txBody>
      </p:sp>
    </p:spTree>
    <p:extLst>
      <p:ext uri="{BB962C8B-B14F-4D97-AF65-F5344CB8AC3E}">
        <p14:creationId xmlns:p14="http://schemas.microsoft.com/office/powerpoint/2010/main" val="1090978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89384" y="27365"/>
            <a:ext cx="7239000" cy="770344"/>
          </a:xfrm>
        </p:spPr>
        <p:txBody>
          <a:bodyPr>
            <a:normAutofit/>
          </a:bodyPr>
          <a:lstStyle/>
          <a:p>
            <a:pPr algn="ctr"/>
            <a:r>
              <a:rPr lang="he-IL" cap="none" dirty="0"/>
              <a:t>שדה סטטי ו</a:t>
            </a:r>
            <a:r>
              <a:rPr lang="he-IL" sz="4000" dirty="0"/>
              <a:t>מתודה</a:t>
            </a:r>
            <a:r>
              <a:rPr lang="he-IL" cap="none" dirty="0"/>
              <a:t> סטטית</a:t>
            </a:r>
            <a:endParaRPr lang="he-IL" dirty="0"/>
          </a:p>
        </p:txBody>
      </p:sp>
      <p:sp>
        <p:nvSpPr>
          <p:cNvPr id="3" name="מציין מיקום תוכן 2"/>
          <p:cNvSpPr>
            <a:spLocks noGrp="1"/>
          </p:cNvSpPr>
          <p:nvPr>
            <p:ph idx="1"/>
          </p:nvPr>
        </p:nvSpPr>
        <p:spPr>
          <a:xfrm>
            <a:off x="323528" y="4055031"/>
            <a:ext cx="7704856" cy="2664296"/>
          </a:xfrm>
        </p:spPr>
        <p:txBody>
          <a:bodyPr>
            <a:noAutofit/>
          </a:bodyPr>
          <a:lstStyle/>
          <a:p>
            <a:r>
              <a:rPr lang="he-IL" sz="1400" dirty="0"/>
              <a:t>שדה סטטי שייך למחלקה ולא לאובייקט מסוים. כלומר, משותף לכל האובייקטים של המחלקה.</a:t>
            </a:r>
          </a:p>
          <a:p>
            <a:r>
              <a:rPr lang="he-IL" sz="1400" b="1" dirty="0"/>
              <a:t>שדה סטטי יכול לקבל ערך התחלתי בשורת ההגדרה או מתוך הבנאי הסטטי (תיכף נסביר).</a:t>
            </a:r>
          </a:p>
          <a:p>
            <a:pPr lvl="1"/>
            <a:r>
              <a:rPr lang="he-IL" sz="1200" b="1" dirty="0">
                <a:solidFill>
                  <a:srgbClr val="FF0000"/>
                </a:solidFill>
              </a:rPr>
              <a:t>אם לא ניתן לו ערך התחלתי, אז הוא יקבל ערך ברירת מחדל</a:t>
            </a:r>
          </a:p>
          <a:p>
            <a:r>
              <a:rPr lang="he-IL" sz="1400" dirty="0"/>
              <a:t>הגישה למתודות ושדות סטטיים </a:t>
            </a:r>
            <a:r>
              <a:rPr lang="he-IL" sz="1400" b="1" dirty="0"/>
              <a:t>נעשית דרך שם המחלקה </a:t>
            </a:r>
            <a:r>
              <a:rPr lang="he-IL" sz="1400" dirty="0"/>
              <a:t>בצירוף האופרטור נקודה (.) </a:t>
            </a:r>
            <a:r>
              <a:rPr lang="he-IL" sz="1400" dirty="0">
                <a:solidFill>
                  <a:srgbClr val="FF0000"/>
                </a:solidFill>
              </a:rPr>
              <a:t>ולא גישה דרך אובייקט.</a:t>
            </a:r>
          </a:p>
          <a:p>
            <a:r>
              <a:rPr lang="he-IL" sz="1400" dirty="0"/>
              <a:t>לשדות סטטיים נוצר מקום בזיכרון כבר בתחילת התוכנית ללא קשר אם נוצר או לא נוצר אובייקט מטיפוס המחלקה.</a:t>
            </a:r>
            <a:endParaRPr lang="en-US" sz="1400" dirty="0">
              <a:solidFill>
                <a:srgbClr val="FF0000"/>
              </a:solidFill>
            </a:endParaRPr>
          </a:p>
          <a:p>
            <a:r>
              <a:rPr lang="he-IL" sz="1400" dirty="0">
                <a:solidFill>
                  <a:srgbClr val="FF0000"/>
                </a:solidFill>
              </a:rPr>
              <a:t>מתודות סטטיות יכולות להשתמש רק בשדות סטטיים וגם לא מכירות את </a:t>
            </a:r>
            <a:r>
              <a:rPr lang="en-US" sz="1400" dirty="0">
                <a:solidFill>
                  <a:srgbClr val="FF0000"/>
                </a:solidFill>
              </a:rPr>
              <a:t>this</a:t>
            </a:r>
            <a:endParaRPr lang="he-IL" sz="1400" dirty="0">
              <a:solidFill>
                <a:srgbClr val="FF0000"/>
              </a:solidFill>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54</a:t>
            </a:fld>
            <a:endParaRPr lang="he-IL"/>
          </a:p>
        </p:txBody>
      </p:sp>
      <p:sp>
        <p:nvSpPr>
          <p:cNvPr id="8" name="TextBox 7">
            <a:extLst>
              <a:ext uri="{FF2B5EF4-FFF2-40B4-BE49-F238E27FC236}">
                <a16:creationId xmlns:a16="http://schemas.microsoft.com/office/drawing/2014/main" id="{57FF7C55-F35B-4328-B331-07FFF03B012D}"/>
              </a:ext>
            </a:extLst>
          </p:cNvPr>
          <p:cNvSpPr txBox="1"/>
          <p:nvPr/>
        </p:nvSpPr>
        <p:spPr>
          <a:xfrm>
            <a:off x="467544" y="764704"/>
            <a:ext cx="5256584" cy="3141886"/>
          </a:xfrm>
          <a:prstGeom prst="rect">
            <a:avLst/>
          </a:prstGeom>
          <a:noFill/>
        </p:spPr>
        <p:txBody>
          <a:bodyPr wrap="square">
            <a:spAutoFit/>
          </a:bodyPr>
          <a:lstStyle/>
          <a:p>
            <a:pPr algn="l" rtl="0">
              <a:lnSpc>
                <a:spcPct val="107000"/>
              </a:lnSpc>
              <a:spcAft>
                <a:spcPts val="800"/>
              </a:spcAft>
            </a:pP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Program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private</a:t>
            </a:r>
            <a:r>
              <a:rPr lang="en-US" sz="14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4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code = 0;</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4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pPr algn="l" rtl="0">
              <a:lnSpc>
                <a:spcPct val="107000"/>
              </a:lnSpc>
              <a:spcAft>
                <a:spcPts val="800"/>
              </a:spcAft>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code = 7;</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400" b="1"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Program</a:t>
            </a:r>
            <a:r>
              <a:rPr lang="en-US" sz="1400" b="1"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.code</a:t>
            </a:r>
            <a:r>
              <a:rPr lang="en-US" sz="1400" b="1"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8;  </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297620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355976" y="260648"/>
            <a:ext cx="3604942" cy="2232248"/>
          </a:xfrm>
        </p:spPr>
        <p:txBody>
          <a:bodyPr>
            <a:normAutofit fontScale="90000"/>
          </a:bodyPr>
          <a:lstStyle/>
          <a:p>
            <a:pPr algn="ctr"/>
            <a:r>
              <a:rPr lang="he-IL" dirty="0"/>
              <a:t> שדה סטטי ופונקציה סטטית</a:t>
            </a:r>
            <a:br>
              <a:rPr lang="he-IL" dirty="0"/>
            </a:br>
            <a:r>
              <a:rPr lang="he-IL" dirty="0"/>
              <a:t> - דוגמא –</a:t>
            </a:r>
            <a:br>
              <a:rPr lang="he-IL" dirty="0"/>
            </a:br>
            <a:r>
              <a:rPr lang="he-IL" dirty="0"/>
              <a:t> מספר פריט סודר</a:t>
            </a:r>
          </a:p>
        </p:txBody>
      </p:sp>
      <p:sp>
        <p:nvSpPr>
          <p:cNvPr id="4" name="Slide Number Placeholder 3"/>
          <p:cNvSpPr>
            <a:spLocks noGrp="1"/>
          </p:cNvSpPr>
          <p:nvPr>
            <p:ph type="sldNum" sz="quarter" idx="12"/>
          </p:nvPr>
        </p:nvSpPr>
        <p:spPr/>
        <p:txBody>
          <a:bodyPr/>
          <a:lstStyle/>
          <a:p>
            <a:fld id="{5EC9654E-5318-4238-B03D-55CEA01D4D35}" type="slidenum">
              <a:rPr lang="he-IL" smtClean="0"/>
              <a:t>55</a:t>
            </a:fld>
            <a:endParaRPr lang="he-IL"/>
          </a:p>
        </p:txBody>
      </p:sp>
      <p:sp>
        <p:nvSpPr>
          <p:cNvPr id="5" name="Rectangle 4">
            <a:extLst>
              <a:ext uri="{FF2B5EF4-FFF2-40B4-BE49-F238E27FC236}">
                <a16:creationId xmlns:a16="http://schemas.microsoft.com/office/drawing/2014/main" id="{AA1165EA-851C-40D9-AC15-C82043657F3D}"/>
              </a:ext>
            </a:extLst>
          </p:cNvPr>
          <p:cNvSpPr/>
          <p:nvPr/>
        </p:nvSpPr>
        <p:spPr>
          <a:xfrm>
            <a:off x="323528" y="76315"/>
            <a:ext cx="6984776" cy="6933949"/>
          </a:xfrm>
          <a:prstGeom prst="rect">
            <a:avLst/>
          </a:prstGeom>
        </p:spPr>
        <p:txBody>
          <a:bodyPr wrap="square">
            <a:spAutoFit/>
          </a:bodyPr>
          <a:lstStyle/>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Product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code = 0;</a:t>
            </a:r>
            <a:endParaRPr lang="en-US" sz="20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Id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private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Name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Product(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name)</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code++;</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name;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f1()</a:t>
            </a:r>
            <a:endParaRPr lang="en-US" sz="20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  code = 5; }</a:t>
            </a:r>
            <a:endParaRPr lang="en-US" sz="2000"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(code);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Product p1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Product(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"mouse"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Product p2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Product(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"keyboard"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Product.code</a:t>
            </a: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gn="l" rtl="0">
              <a:lnSpc>
                <a:spcPct val="107000"/>
              </a:lnSpc>
            </a:pPr>
            <a:r>
              <a:rPr lang="en-US" sz="1200" b="1" dirty="0">
                <a:solidFill>
                  <a:srgbClr val="000000"/>
                </a:solidFill>
                <a:latin typeface="Consolas" panose="020B0609020204030204" pitchFamily="49" charset="0"/>
                <a:ea typeface="Calibri" panose="020F0502020204030204" pitchFamily="34" charset="0"/>
                <a:cs typeface="Consolas" panose="020B0609020204030204" pitchFamily="49" charset="0"/>
              </a:rPr>
              <a:t>        Product.f1();</a:t>
            </a:r>
            <a:endParaRPr lang="en-US" b="1"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Product p3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Product(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"microphone"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"p1: id={0,-3} name = {1}"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p1.Id, p1.Name);</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"p2: id={0,-3} name = {1}"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p2.Id, p2.Name);</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"p3: id={0,-3} name = {1}"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p3.Id, p3.Name);</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52965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86928"/>
            <a:ext cx="7239000" cy="626328"/>
          </a:xfrm>
        </p:spPr>
        <p:txBody>
          <a:bodyPr/>
          <a:lstStyle/>
          <a:p>
            <a:pPr algn="ctr"/>
            <a:r>
              <a:rPr lang="he-IL" dirty="0"/>
              <a:t>מחלקה סטטית</a:t>
            </a:r>
          </a:p>
        </p:txBody>
      </p:sp>
      <p:sp>
        <p:nvSpPr>
          <p:cNvPr id="3" name="מציין מיקום תוכן 2"/>
          <p:cNvSpPr>
            <a:spLocks noGrp="1"/>
          </p:cNvSpPr>
          <p:nvPr>
            <p:ph idx="1"/>
          </p:nvPr>
        </p:nvSpPr>
        <p:spPr>
          <a:xfrm>
            <a:off x="270620" y="863326"/>
            <a:ext cx="7632848" cy="3501778"/>
          </a:xfrm>
        </p:spPr>
        <p:txBody>
          <a:bodyPr>
            <a:noAutofit/>
          </a:bodyPr>
          <a:lstStyle/>
          <a:p>
            <a:r>
              <a:rPr lang="he-IL" sz="1800" dirty="0"/>
              <a:t>מחלקה סטטית היא כזו שבשורת ההגדרה שלה כתוב </a:t>
            </a:r>
            <a:r>
              <a:rPr lang="en-US" sz="1800" b="1" dirty="0"/>
              <a:t>static</a:t>
            </a:r>
            <a:r>
              <a:rPr lang="he-IL" sz="1800" dirty="0"/>
              <a:t> וגם  </a:t>
            </a:r>
            <a:r>
              <a:rPr lang="he-IL" sz="1800" b="1" u="sng" dirty="0"/>
              <a:t>כל</a:t>
            </a:r>
            <a:r>
              <a:rPr lang="he-IL" sz="1800" b="1" dirty="0"/>
              <a:t> המתודות והשדות שלה סטטיים</a:t>
            </a:r>
          </a:p>
          <a:p>
            <a:r>
              <a:rPr lang="he-IL" sz="1800" dirty="0"/>
              <a:t>לא ניתן לרשת ממחלקה סטטית.</a:t>
            </a:r>
            <a:endParaRPr lang="en-US" sz="1800" dirty="0"/>
          </a:p>
          <a:p>
            <a:r>
              <a:rPr lang="he-IL" sz="1800" dirty="0"/>
              <a:t>אין לה בנאי</a:t>
            </a:r>
            <a:r>
              <a:rPr lang="en-US" sz="1800" dirty="0"/>
              <a:t> </a:t>
            </a:r>
            <a:r>
              <a:rPr lang="he-IL" sz="1800" dirty="0"/>
              <a:t>רגיל, אך אפשר להגדיר לה </a:t>
            </a:r>
            <a:r>
              <a:rPr lang="he-IL" sz="1800" b="1" dirty="0"/>
              <a:t>בנאי סטטי</a:t>
            </a:r>
            <a:r>
              <a:rPr lang="he-IL" sz="1800" dirty="0"/>
              <a:t>.</a:t>
            </a:r>
            <a:endParaRPr lang="en-US" sz="1800" dirty="0"/>
          </a:p>
          <a:p>
            <a:r>
              <a:rPr lang="he-IL" sz="1800" dirty="0"/>
              <a:t>הקומפיילר לא יאפשר לי לייצר עצם ממחלקה סטטית, כמובן.</a:t>
            </a:r>
          </a:p>
          <a:p>
            <a:r>
              <a:rPr lang="he-IL" sz="1800" dirty="0"/>
              <a:t>ברגע שהגדרתי את המחלקה כסטטית אזי הקומפיילר לא יאפשר לי בטעות להוסיף למחלקה מתודה שאינה סטטית.</a:t>
            </a:r>
          </a:p>
          <a:p>
            <a:r>
              <a:rPr lang="he-IL" sz="1800" dirty="0"/>
              <a:t>משמשת כמחלקה שמספקת שירותים מכיוון שמאפשרת להפעיל את המתודות שלה בלי ליצר ממנה אובייקט.</a:t>
            </a:r>
          </a:p>
          <a:p>
            <a:r>
              <a:rPr lang="he-IL" sz="1800" kern="0" dirty="0">
                <a:latin typeface="Arial" pitchFamily="34" charset="0"/>
              </a:rPr>
              <a:t>למשל המחלקה </a:t>
            </a:r>
            <a:r>
              <a:rPr lang="en-US" sz="1800" kern="0" dirty="0" err="1">
                <a:latin typeface="Consolas" panose="020B0609020204030204" pitchFamily="49" charset="0"/>
                <a:cs typeface="Consolas" panose="020B0609020204030204" pitchFamily="49" charset="0"/>
              </a:rPr>
              <a:t>System.Math</a:t>
            </a:r>
            <a:r>
              <a:rPr lang="he-IL" sz="1800" kern="0" dirty="0">
                <a:latin typeface="Consolas" panose="020B0609020204030204" pitchFamily="49" charset="0"/>
                <a:cs typeface="Consolas" panose="020B0609020204030204" pitchFamily="49" charset="0"/>
              </a:rPr>
              <a:t>:</a:t>
            </a:r>
            <a:endParaRPr lang="he-IL" sz="1800" kern="0"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56</a:t>
            </a:fld>
            <a:endParaRPr lang="he-IL"/>
          </a:p>
        </p:txBody>
      </p:sp>
      <p:sp>
        <p:nvSpPr>
          <p:cNvPr id="5" name="Rectangle 4">
            <a:extLst>
              <a:ext uri="{FF2B5EF4-FFF2-40B4-BE49-F238E27FC236}">
                <a16:creationId xmlns:a16="http://schemas.microsoft.com/office/drawing/2014/main" id="{315534B9-C01D-40C4-8D68-02F93ADDB499}"/>
              </a:ext>
            </a:extLst>
          </p:cNvPr>
          <p:cNvSpPr/>
          <p:nvPr/>
        </p:nvSpPr>
        <p:spPr>
          <a:xfrm>
            <a:off x="1255000" y="4624574"/>
            <a:ext cx="5584784" cy="1200329"/>
          </a:xfrm>
          <a:prstGeom prst="rect">
            <a:avLst/>
          </a:prstGeom>
        </p:spPr>
        <p:txBody>
          <a:bodyPr wrap="square">
            <a:spAutoFit/>
          </a:bodyPr>
          <a:lstStyle/>
          <a:p>
            <a:pPr algn="l" rtl="0"/>
            <a:r>
              <a:rPr lang="en-US" dirty="0">
                <a:solidFill>
                  <a:srgbClr val="0101FD"/>
                </a:solidFill>
                <a:latin typeface="SFMono-Regular"/>
              </a:rPr>
              <a:t>double</a:t>
            </a:r>
            <a:r>
              <a:rPr lang="en-US" dirty="0">
                <a:solidFill>
                  <a:srgbClr val="171717"/>
                </a:solidFill>
                <a:latin typeface="SFMono-Regular"/>
              </a:rPr>
              <a:t> dub = -3.14;</a:t>
            </a:r>
          </a:p>
          <a:p>
            <a:pPr algn="l" rtl="0"/>
            <a:r>
              <a:rPr lang="en-US" dirty="0" err="1">
                <a:solidFill>
                  <a:srgbClr val="171717"/>
                </a:solidFill>
                <a:latin typeface="SFMono-Regular"/>
              </a:rPr>
              <a:t>Console.WriteLine</a:t>
            </a:r>
            <a:r>
              <a:rPr lang="en-US" dirty="0">
                <a:solidFill>
                  <a:srgbClr val="171717"/>
                </a:solidFill>
                <a:latin typeface="SFMono-Regular"/>
              </a:rPr>
              <a:t>(</a:t>
            </a:r>
            <a:r>
              <a:rPr lang="en-US" b="1" dirty="0" err="1">
                <a:solidFill>
                  <a:srgbClr val="171717"/>
                </a:solidFill>
                <a:latin typeface="SFMono-Regular"/>
              </a:rPr>
              <a:t>Math.Abs</a:t>
            </a:r>
            <a:r>
              <a:rPr lang="en-US" b="1" dirty="0">
                <a:solidFill>
                  <a:srgbClr val="171717"/>
                </a:solidFill>
                <a:latin typeface="SFMono-Regular"/>
              </a:rPr>
              <a:t>(dub)</a:t>
            </a:r>
            <a:r>
              <a:rPr lang="en-US" dirty="0">
                <a:solidFill>
                  <a:srgbClr val="171717"/>
                </a:solidFill>
                <a:latin typeface="SFMono-Regular"/>
              </a:rPr>
              <a:t>);</a:t>
            </a:r>
            <a:r>
              <a:rPr lang="en-US" dirty="0">
                <a:solidFill>
                  <a:srgbClr val="008000"/>
                </a:solidFill>
                <a:latin typeface="SFMono-Regular"/>
              </a:rPr>
              <a:t> // 3.14 </a:t>
            </a:r>
            <a:r>
              <a:rPr lang="en-US" dirty="0">
                <a:solidFill>
                  <a:srgbClr val="171717"/>
                </a:solidFill>
                <a:latin typeface="SFMono-Regular"/>
              </a:rPr>
              <a:t> </a:t>
            </a:r>
            <a:r>
              <a:rPr lang="en-US" dirty="0" err="1">
                <a:solidFill>
                  <a:srgbClr val="171717"/>
                </a:solidFill>
                <a:latin typeface="SFMono-Regular"/>
              </a:rPr>
              <a:t>Console.WriteLine</a:t>
            </a:r>
            <a:r>
              <a:rPr lang="en-US" dirty="0">
                <a:solidFill>
                  <a:srgbClr val="171717"/>
                </a:solidFill>
                <a:latin typeface="SFMono-Regular"/>
              </a:rPr>
              <a:t>(</a:t>
            </a:r>
            <a:r>
              <a:rPr lang="en-US" b="1" dirty="0" err="1">
                <a:solidFill>
                  <a:srgbClr val="171717"/>
                </a:solidFill>
                <a:latin typeface="SFMono-Regular"/>
              </a:rPr>
              <a:t>Math.Floor</a:t>
            </a:r>
            <a:r>
              <a:rPr lang="en-US" b="1" dirty="0">
                <a:solidFill>
                  <a:srgbClr val="171717"/>
                </a:solidFill>
                <a:latin typeface="SFMono-Regular"/>
              </a:rPr>
              <a:t>(dub)</a:t>
            </a:r>
            <a:r>
              <a:rPr lang="en-US" dirty="0">
                <a:solidFill>
                  <a:srgbClr val="171717"/>
                </a:solidFill>
                <a:latin typeface="SFMono-Regular"/>
              </a:rPr>
              <a:t>);</a:t>
            </a:r>
            <a:r>
              <a:rPr lang="en-US" dirty="0">
                <a:solidFill>
                  <a:srgbClr val="008000"/>
                </a:solidFill>
                <a:latin typeface="SFMono-Regular"/>
              </a:rPr>
              <a:t> // -4 </a:t>
            </a:r>
            <a:r>
              <a:rPr lang="en-US" dirty="0" err="1">
                <a:solidFill>
                  <a:srgbClr val="171717"/>
                </a:solidFill>
                <a:latin typeface="SFMono-Regular"/>
              </a:rPr>
              <a:t>Console.WriteLine</a:t>
            </a:r>
            <a:r>
              <a:rPr lang="en-US" dirty="0">
                <a:solidFill>
                  <a:srgbClr val="171717"/>
                </a:solidFill>
                <a:latin typeface="SFMono-Regular"/>
              </a:rPr>
              <a:t>(</a:t>
            </a:r>
            <a:r>
              <a:rPr lang="en-US" b="1" dirty="0" err="1">
                <a:solidFill>
                  <a:srgbClr val="171717"/>
                </a:solidFill>
                <a:latin typeface="SFMono-Regular"/>
              </a:rPr>
              <a:t>Math.Round</a:t>
            </a:r>
            <a:r>
              <a:rPr lang="en-US" b="1" dirty="0">
                <a:solidFill>
                  <a:srgbClr val="171717"/>
                </a:solidFill>
                <a:latin typeface="SFMono-Regular"/>
              </a:rPr>
              <a:t>(</a:t>
            </a:r>
            <a:r>
              <a:rPr lang="en-US" b="1" dirty="0" err="1">
                <a:solidFill>
                  <a:srgbClr val="171717"/>
                </a:solidFill>
                <a:latin typeface="SFMono-Regular"/>
              </a:rPr>
              <a:t>Math.Abs</a:t>
            </a:r>
            <a:r>
              <a:rPr lang="en-US" b="1" dirty="0">
                <a:solidFill>
                  <a:srgbClr val="171717"/>
                </a:solidFill>
                <a:latin typeface="SFMono-Regular"/>
              </a:rPr>
              <a:t>(dub))</a:t>
            </a:r>
            <a:r>
              <a:rPr lang="en-US" dirty="0">
                <a:solidFill>
                  <a:srgbClr val="171717"/>
                </a:solidFill>
                <a:latin typeface="SFMono-Regular"/>
              </a:rPr>
              <a:t>); </a:t>
            </a:r>
            <a:r>
              <a:rPr lang="en-US" dirty="0">
                <a:solidFill>
                  <a:srgbClr val="008000"/>
                </a:solidFill>
                <a:latin typeface="SFMono-Regular"/>
              </a:rPr>
              <a:t>// 3 </a:t>
            </a:r>
            <a:endParaRPr lang="en-US" dirty="0"/>
          </a:p>
        </p:txBody>
      </p:sp>
    </p:spTree>
    <p:extLst>
      <p:ext uri="{BB962C8B-B14F-4D97-AF65-F5344CB8AC3E}">
        <p14:creationId xmlns:p14="http://schemas.microsoft.com/office/powerpoint/2010/main" val="3987443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860032" y="95003"/>
            <a:ext cx="3528392" cy="1030407"/>
          </a:xfrm>
        </p:spPr>
        <p:txBody>
          <a:bodyPr>
            <a:normAutofit fontScale="90000"/>
          </a:bodyPr>
          <a:lstStyle/>
          <a:p>
            <a:pPr algn="ctr"/>
            <a:r>
              <a:rPr lang="he-IL" dirty="0"/>
              <a:t>מחלקה סטטית דוגמא</a:t>
            </a:r>
          </a:p>
        </p:txBody>
      </p:sp>
      <p:sp>
        <p:nvSpPr>
          <p:cNvPr id="4" name="Slide Number Placeholder 3"/>
          <p:cNvSpPr>
            <a:spLocks noGrp="1"/>
          </p:cNvSpPr>
          <p:nvPr>
            <p:ph type="sldNum" sz="quarter" idx="12"/>
          </p:nvPr>
        </p:nvSpPr>
        <p:spPr/>
        <p:txBody>
          <a:bodyPr/>
          <a:lstStyle/>
          <a:p>
            <a:fld id="{5EC9654E-5318-4238-B03D-55CEA01D4D35}" type="slidenum">
              <a:rPr lang="he-IL" smtClean="0"/>
              <a:t>57</a:t>
            </a:fld>
            <a:endParaRPr lang="he-IL"/>
          </a:p>
        </p:txBody>
      </p:sp>
      <p:sp>
        <p:nvSpPr>
          <p:cNvPr id="10" name="Rectangle 9">
            <a:extLst>
              <a:ext uri="{FF2B5EF4-FFF2-40B4-BE49-F238E27FC236}">
                <a16:creationId xmlns:a16="http://schemas.microsoft.com/office/drawing/2014/main" id="{9FAFA926-29C5-445B-8D48-C397B9A61472}"/>
              </a:ext>
            </a:extLst>
          </p:cNvPr>
          <p:cNvSpPr/>
          <p:nvPr/>
        </p:nvSpPr>
        <p:spPr>
          <a:xfrm>
            <a:off x="251520" y="31237"/>
            <a:ext cx="7560840" cy="6601038"/>
          </a:xfrm>
          <a:prstGeom prst="rect">
            <a:avLst/>
          </a:prstGeom>
        </p:spPr>
        <p:txBody>
          <a:bodyPr wrap="square">
            <a:spAutoFit/>
          </a:bodyPr>
          <a:lstStyle/>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8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2B91AF"/>
                </a:solidFill>
                <a:latin typeface="Consolas" panose="020B0609020204030204" pitchFamily="49" charset="0"/>
                <a:ea typeface="Calibri" panose="020F0502020204030204" pitchFamily="34" charset="0"/>
                <a:cs typeface="Consolas" panose="020B0609020204030204" pitchFamily="49" charset="0"/>
              </a:rPr>
              <a:t>MyStaticClass</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myStaticVariable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MyStaticMethod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a static method."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MyStaticProperty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Program</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MyStaticClass</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.myStaticVariable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MyStaticClass</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.MyStaticMethod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MyStaticClass</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.MyStaticProperty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100;</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MyStaticClass</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.MyStaticProperty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51392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260648"/>
            <a:ext cx="7239000" cy="626328"/>
          </a:xfrm>
        </p:spPr>
        <p:txBody>
          <a:bodyPr/>
          <a:lstStyle/>
          <a:p>
            <a:pPr algn="ctr"/>
            <a:r>
              <a:rPr lang="he-IL" dirty="0"/>
              <a:t>בנאי סטטי</a:t>
            </a:r>
          </a:p>
        </p:txBody>
      </p:sp>
      <p:sp>
        <p:nvSpPr>
          <p:cNvPr id="3" name="מציין מיקום תוכן 2"/>
          <p:cNvSpPr>
            <a:spLocks noGrp="1"/>
          </p:cNvSpPr>
          <p:nvPr>
            <p:ph idx="1"/>
          </p:nvPr>
        </p:nvSpPr>
        <p:spPr>
          <a:xfrm>
            <a:off x="539552" y="1277230"/>
            <a:ext cx="7239000" cy="4858393"/>
          </a:xfrm>
        </p:spPr>
        <p:txBody>
          <a:bodyPr>
            <a:normAutofit/>
          </a:bodyPr>
          <a:lstStyle/>
          <a:p>
            <a:r>
              <a:rPr lang="he-IL" dirty="0"/>
              <a:t>משמש לאתחול שדות סטטיים. </a:t>
            </a:r>
          </a:p>
          <a:p>
            <a:pPr lvl="1"/>
            <a:r>
              <a:rPr lang="he-IL" dirty="0"/>
              <a:t>דרך אחרת: אתחול בשורת ההגדרה</a:t>
            </a:r>
            <a:endParaRPr lang="en-US" dirty="0"/>
          </a:p>
          <a:p>
            <a:r>
              <a:rPr lang="he-IL" dirty="0"/>
              <a:t>נקרא אוטומטית עוד לפני שנוצר מופע של המחלקה.</a:t>
            </a:r>
            <a:endParaRPr lang="en-US" dirty="0"/>
          </a:p>
          <a:p>
            <a:r>
              <a:rPr lang="he-IL" dirty="0"/>
              <a:t>לא ניתן לדעת מתי בדיוק הוא נקרא. </a:t>
            </a:r>
          </a:p>
          <a:p>
            <a:pPr lvl="1"/>
            <a:r>
              <a:rPr lang="he-IL" dirty="0"/>
              <a:t>לפני פניה לטיפוס בפעם הראשונה</a:t>
            </a:r>
          </a:p>
          <a:p>
            <a:pPr lvl="1"/>
            <a:r>
              <a:rPr lang="he-IL" dirty="0"/>
              <a:t>פעם אחת בלבד בכל תכנית</a:t>
            </a:r>
            <a:endParaRPr lang="en-US" dirty="0"/>
          </a:p>
          <a:p>
            <a:r>
              <a:rPr lang="he-IL" dirty="0"/>
              <a:t>אי אפשר להעביר לו פרמטרים.</a:t>
            </a:r>
          </a:p>
          <a:p>
            <a:r>
              <a:rPr lang="he-IL" dirty="0"/>
              <a:t>אי אפשר להגדיר לו הרשאת גישה</a:t>
            </a:r>
            <a:endParaRPr lang="en-US" dirty="0"/>
          </a:p>
        </p:txBody>
      </p:sp>
      <p:sp>
        <p:nvSpPr>
          <p:cNvPr id="4" name="Slide Number Placeholder 3"/>
          <p:cNvSpPr>
            <a:spLocks noGrp="1"/>
          </p:cNvSpPr>
          <p:nvPr>
            <p:ph type="sldNum" sz="quarter" idx="12"/>
          </p:nvPr>
        </p:nvSpPr>
        <p:spPr/>
        <p:txBody>
          <a:bodyPr/>
          <a:lstStyle/>
          <a:p>
            <a:fld id="{5EC9654E-5318-4238-B03D-55CEA01D4D35}" type="slidenum">
              <a:rPr lang="he-IL" smtClean="0"/>
              <a:t>58</a:t>
            </a:fld>
            <a:endParaRPr lang="he-IL"/>
          </a:p>
        </p:txBody>
      </p:sp>
    </p:spTree>
    <p:extLst>
      <p:ext uri="{BB962C8B-B14F-4D97-AF65-F5344CB8AC3E}">
        <p14:creationId xmlns:p14="http://schemas.microsoft.com/office/powerpoint/2010/main" val="34918834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260648"/>
            <a:ext cx="7239000" cy="626328"/>
          </a:xfrm>
        </p:spPr>
        <p:txBody>
          <a:bodyPr/>
          <a:lstStyle/>
          <a:p>
            <a:pPr algn="ctr"/>
            <a:r>
              <a:rPr lang="he-IL" dirty="0"/>
              <a:t>בנאי סטטי</a:t>
            </a:r>
          </a:p>
        </p:txBody>
      </p:sp>
      <p:sp>
        <p:nvSpPr>
          <p:cNvPr id="3" name="מציין מיקום תוכן 2"/>
          <p:cNvSpPr>
            <a:spLocks noGrp="1"/>
          </p:cNvSpPr>
          <p:nvPr>
            <p:ph idx="1"/>
          </p:nvPr>
        </p:nvSpPr>
        <p:spPr>
          <a:xfrm>
            <a:off x="90600" y="1001032"/>
            <a:ext cx="8136904" cy="5550408"/>
          </a:xfrm>
        </p:spPr>
        <p:txBody>
          <a:bodyPr>
            <a:normAutofit fontScale="85000" lnSpcReduction="20000"/>
          </a:bodyPr>
          <a:lstStyle/>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StaticConstructor</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 </a:t>
            </a:r>
            <a:r>
              <a:rPr lang="en-US" sz="1400" dirty="0">
                <a:solidFill>
                  <a:srgbClr val="008000"/>
                </a:solidFill>
                <a:latin typeface="Consolas" panose="020B0609020204030204" pitchFamily="49" charset="0"/>
              </a:rPr>
              <a:t>// = 10;</a:t>
            </a:r>
          </a:p>
          <a:p>
            <a:pPr marL="0" marR="0" indent="0" algn="l" rtl="0">
              <a:lnSpc>
                <a:spcPct val="107000"/>
              </a:lnSpc>
              <a:spcBef>
                <a:spcPts val="0"/>
              </a:spcBef>
              <a:spcAft>
                <a:spcPts val="0"/>
              </a:spcAft>
              <a:buNone/>
            </a:pPr>
            <a:endPar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07000"/>
              </a:lnSpc>
              <a:spcBef>
                <a:spcPts val="0"/>
              </a:spcBef>
              <a:spcAft>
                <a:spcPts val="0"/>
              </a:spcAft>
              <a:buNone/>
            </a:pP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    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StaticConstructor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//y++;   //compilation error</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 = 10;</a:t>
            </a: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SampleClass</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static constructor called. x={0}"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b="1" dirty="0" err="1">
                <a:solidFill>
                  <a:srgbClr val="000000"/>
                </a:solidFill>
                <a:latin typeface="Consolas" panose="020B0609020204030204" pitchFamily="49" charset="0"/>
                <a:ea typeface="Calibri" panose="020F0502020204030204" pitchFamily="34" charset="0"/>
                <a:cs typeface="Consolas" panose="020B0609020204030204" pitchFamily="49" charset="0"/>
              </a:rPr>
              <a:t>StaticConstructor</a:t>
            </a:r>
            <a:r>
              <a:rPr lang="en-US" sz="1400" b="1" dirty="0">
                <a:solidFill>
                  <a:srgbClr val="000000"/>
                </a:solidFill>
                <a:latin typeface="Consolas" panose="020B0609020204030204" pitchFamily="49" charset="0"/>
                <a:ea typeface="Calibri" panose="020F0502020204030204" pitchFamily="34" charset="0"/>
                <a:cs typeface="Consolas" panose="020B0609020204030204" pitchFamily="49" charset="0"/>
              </a:rPr>
              <a:t>(int b)</a:t>
            </a:r>
            <a:endParaRPr lang="en-US" sz="1800" b="1"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y = b;</a:t>
            </a: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System.Console.WriteLine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SampleClass</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instance constructor called. x={0}"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marR="0" indent="0" algn="l" rtl="0">
              <a:lnSpc>
                <a:spcPct val="107000"/>
              </a:lnSpc>
              <a:spcBef>
                <a:spcPts val="0"/>
              </a:spcBef>
              <a:spcAft>
                <a:spcPts val="0"/>
              </a:spcAft>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2B91AF"/>
                </a:solidFill>
                <a:latin typeface="Consolas" panose="020B0609020204030204" pitchFamily="49" charset="0"/>
                <a:ea typeface="Calibri" panose="020F0502020204030204" pitchFamily="34" charset="0"/>
                <a:cs typeface="Consolas" panose="020B0609020204030204" pitchFamily="49" charset="0"/>
              </a:rPr>
              <a:t>MainClass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StaticConstructor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StaticConstructor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StaticConstructor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sc2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StaticConstructor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StaticConstructor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sc3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StaticConstructor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Console.ReadLine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59</a:t>
            </a:fld>
            <a:endParaRPr lang="he-IL"/>
          </a:p>
        </p:txBody>
      </p:sp>
      <p:sp>
        <p:nvSpPr>
          <p:cNvPr id="5" name="הסבר מלבני מעוגל 17">
            <a:extLst>
              <a:ext uri="{FF2B5EF4-FFF2-40B4-BE49-F238E27FC236}">
                <a16:creationId xmlns:a16="http://schemas.microsoft.com/office/drawing/2014/main" id="{2664CF98-0E8A-4366-B74D-F41E20D1277E}"/>
              </a:ext>
            </a:extLst>
          </p:cNvPr>
          <p:cNvSpPr/>
          <p:nvPr/>
        </p:nvSpPr>
        <p:spPr bwMode="auto">
          <a:xfrm flipH="1">
            <a:off x="5179567" y="1140130"/>
            <a:ext cx="3320429" cy="632686"/>
          </a:xfrm>
          <a:prstGeom prst="wedgeRoundRectCallout">
            <a:avLst>
              <a:gd name="adj1" fmla="val 64614"/>
              <a:gd name="adj2" fmla="val 90637"/>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r>
              <a:rPr lang="he-IL" dirty="0"/>
              <a:t>לא ניתן לדעת מתי יקרא הבנאי הסטטי באופן אוטומטי</a:t>
            </a:r>
          </a:p>
        </p:txBody>
      </p:sp>
      <p:sp>
        <p:nvSpPr>
          <p:cNvPr id="6" name="הסבר מלבני מעוגל 17">
            <a:extLst>
              <a:ext uri="{FF2B5EF4-FFF2-40B4-BE49-F238E27FC236}">
                <a16:creationId xmlns:a16="http://schemas.microsoft.com/office/drawing/2014/main" id="{DFB6509A-6EBB-43FA-8F7A-6C91D9CAD97D}"/>
              </a:ext>
            </a:extLst>
          </p:cNvPr>
          <p:cNvSpPr/>
          <p:nvPr/>
        </p:nvSpPr>
        <p:spPr bwMode="auto">
          <a:xfrm flipH="1">
            <a:off x="5732969" y="4365104"/>
            <a:ext cx="2367421" cy="864096"/>
          </a:xfrm>
          <a:prstGeom prst="wedgeRoundRectCallout">
            <a:avLst>
              <a:gd name="adj1" fmla="val 65904"/>
              <a:gd name="adj2" fmla="val 20140"/>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r>
              <a:rPr lang="he-IL" dirty="0"/>
              <a:t>דרך מופע, יקרא הבנאי הרגיל 3 פעמים</a:t>
            </a:r>
          </a:p>
        </p:txBody>
      </p:sp>
    </p:spTree>
    <p:extLst>
      <p:ext uri="{BB962C8B-B14F-4D97-AF65-F5344CB8AC3E}">
        <p14:creationId xmlns:p14="http://schemas.microsoft.com/office/powerpoint/2010/main" val="154448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11560" y="94656"/>
            <a:ext cx="7239000" cy="738336"/>
          </a:xfrm>
        </p:spPr>
        <p:txBody>
          <a:bodyPr>
            <a:normAutofit fontScale="90000"/>
          </a:bodyPr>
          <a:lstStyle/>
          <a:p>
            <a:r>
              <a:rPr lang="he-IL" dirty="0"/>
              <a:t>מתודות המחלקה הבסיסית </a:t>
            </a:r>
            <a:r>
              <a:rPr lang="en-US" dirty="0"/>
              <a:t>Object </a:t>
            </a:r>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6</a:t>
            </a:fld>
            <a:endParaRPr lang="he-IL"/>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229790"/>
            <a:ext cx="5545043" cy="3371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הסבר מלבני מעוגל 17">
            <a:extLst>
              <a:ext uri="{FF2B5EF4-FFF2-40B4-BE49-F238E27FC236}">
                <a16:creationId xmlns:a16="http://schemas.microsoft.com/office/drawing/2014/main" id="{85A36702-A2ED-4E69-AE6E-D9C3955504EE}"/>
              </a:ext>
            </a:extLst>
          </p:cNvPr>
          <p:cNvSpPr/>
          <p:nvPr/>
        </p:nvSpPr>
        <p:spPr bwMode="auto">
          <a:xfrm rot="10800000" flipV="1">
            <a:off x="6283579" y="5447084"/>
            <a:ext cx="2663869" cy="1004392"/>
          </a:xfrm>
          <a:prstGeom prst="wedgeRoundRectCallout">
            <a:avLst>
              <a:gd name="adj1" fmla="val 80927"/>
              <a:gd name="adj2" fmla="val 8558"/>
              <a:gd name="adj3" fmla="val 1666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he-IL" sz="1600" b="1" dirty="0"/>
              <a:t>בשלב זה רק נערוך היכרות ראשונית עם המחלקה.</a:t>
            </a:r>
          </a:p>
          <a:p>
            <a:pPr algn="ctr"/>
            <a:r>
              <a:rPr lang="he-IL" sz="1600" b="1" dirty="0"/>
              <a:t>בשיעור הבא נרחיב יותר.</a:t>
            </a:r>
            <a:endParaRPr lang="he-IL" sz="1600" dirty="0"/>
          </a:p>
        </p:txBody>
      </p:sp>
      <p:sp>
        <p:nvSpPr>
          <p:cNvPr id="8" name="Content Placeholder 7">
            <a:extLst>
              <a:ext uri="{FF2B5EF4-FFF2-40B4-BE49-F238E27FC236}">
                <a16:creationId xmlns:a16="http://schemas.microsoft.com/office/drawing/2014/main" id="{B2A4A9B3-ACFE-4003-842D-94A54CFFE2AC}"/>
              </a:ext>
            </a:extLst>
          </p:cNvPr>
          <p:cNvSpPr>
            <a:spLocks noGrp="1"/>
          </p:cNvSpPr>
          <p:nvPr>
            <p:ph idx="1"/>
          </p:nvPr>
        </p:nvSpPr>
        <p:spPr>
          <a:xfrm>
            <a:off x="602680" y="888579"/>
            <a:ext cx="7239000" cy="873819"/>
          </a:xfrm>
        </p:spPr>
        <p:txBody>
          <a:bodyPr>
            <a:normAutofit/>
          </a:bodyPr>
          <a:lstStyle/>
          <a:p>
            <a:pPr marL="0" indent="0" algn="ctr">
              <a:buNone/>
            </a:pPr>
            <a:r>
              <a:rPr lang="he-IL" sz="2400" dirty="0"/>
              <a:t>המחלקה הבסיסית  </a:t>
            </a:r>
            <a:r>
              <a:rPr lang="en-US" sz="2400" dirty="0"/>
              <a:t> object</a:t>
            </a:r>
            <a:r>
              <a:rPr lang="he-IL" sz="2400" dirty="0"/>
              <a:t>מוגדרת במרחב השמות </a:t>
            </a:r>
            <a:r>
              <a:rPr lang="en-US" sz="2400" dirty="0"/>
              <a:t>System</a:t>
            </a:r>
            <a:r>
              <a:rPr lang="he-IL" sz="2400" dirty="0"/>
              <a:t> וממנה יורשות </a:t>
            </a:r>
            <a:r>
              <a:rPr lang="he-IL" sz="2400" b="1" dirty="0"/>
              <a:t>כל</a:t>
            </a:r>
            <a:r>
              <a:rPr lang="he-IL" sz="2400" dirty="0"/>
              <a:t> המחלקות.</a:t>
            </a:r>
            <a:endParaRPr lang="en-US" sz="900" dirty="0"/>
          </a:p>
        </p:txBody>
      </p:sp>
      <p:pic>
        <p:nvPicPr>
          <p:cNvPr id="9" name="Picture 8">
            <a:extLst>
              <a:ext uri="{FF2B5EF4-FFF2-40B4-BE49-F238E27FC236}">
                <a16:creationId xmlns:a16="http://schemas.microsoft.com/office/drawing/2014/main" id="{8349C21F-CEE3-416C-A572-D94DF51C7DD3}"/>
              </a:ext>
            </a:extLst>
          </p:cNvPr>
          <p:cNvPicPr>
            <a:picLocks noChangeAspect="1"/>
          </p:cNvPicPr>
          <p:nvPr/>
        </p:nvPicPr>
        <p:blipFill>
          <a:blip r:embed="rId4"/>
          <a:stretch>
            <a:fillRect/>
          </a:stretch>
        </p:blipFill>
        <p:spPr>
          <a:xfrm>
            <a:off x="3523259" y="1835553"/>
            <a:ext cx="4327301" cy="2851880"/>
          </a:xfrm>
          <a:prstGeom prst="rect">
            <a:avLst/>
          </a:prstGeom>
        </p:spPr>
      </p:pic>
    </p:spTree>
    <p:extLst>
      <p:ext uri="{BB962C8B-B14F-4D97-AF65-F5344CB8AC3E}">
        <p14:creationId xmlns:p14="http://schemas.microsoft.com/office/powerpoint/2010/main" val="375968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7239000" cy="698336"/>
          </a:xfrm>
        </p:spPr>
        <p:txBody>
          <a:bodyPr/>
          <a:lstStyle/>
          <a:p>
            <a:pPr algn="ctr"/>
            <a:r>
              <a:rPr lang="he-IL" dirty="0"/>
              <a:t> שדה קבוע </a:t>
            </a:r>
            <a:r>
              <a:rPr lang="en-US" dirty="0"/>
              <a:t>CONST</a:t>
            </a:r>
            <a:r>
              <a:rPr lang="he-IL" dirty="0"/>
              <a:t> </a:t>
            </a:r>
          </a:p>
        </p:txBody>
      </p:sp>
      <p:sp>
        <p:nvSpPr>
          <p:cNvPr id="3" name="מציין מיקום תוכן 2"/>
          <p:cNvSpPr>
            <a:spLocks noGrp="1"/>
          </p:cNvSpPr>
          <p:nvPr>
            <p:ph idx="1"/>
          </p:nvPr>
        </p:nvSpPr>
        <p:spPr>
          <a:xfrm>
            <a:off x="539552" y="1268760"/>
            <a:ext cx="7239000" cy="4846320"/>
          </a:xfrm>
        </p:spPr>
        <p:txBody>
          <a:bodyPr>
            <a:normAutofit/>
          </a:bodyPr>
          <a:lstStyle/>
          <a:p>
            <a:pPr marL="0" indent="0" algn="ctr">
              <a:buNone/>
            </a:pPr>
            <a:r>
              <a:rPr lang="en-US" sz="2800" dirty="0"/>
              <a:t>public </a:t>
            </a:r>
            <a:r>
              <a:rPr lang="en-US" sz="2800" dirty="0">
                <a:solidFill>
                  <a:srgbClr val="FF0000"/>
                </a:solidFill>
              </a:rPr>
              <a:t>const</a:t>
            </a:r>
            <a:r>
              <a:rPr lang="en-US" sz="2800" dirty="0"/>
              <a:t> int x = 10;</a:t>
            </a:r>
            <a:endParaRPr lang="he-IL" sz="2800" dirty="0"/>
          </a:p>
          <a:p>
            <a:pPr marL="0" indent="0">
              <a:buNone/>
            </a:pPr>
            <a:endParaRPr lang="he-IL" dirty="0"/>
          </a:p>
          <a:p>
            <a:r>
              <a:rPr lang="he-IL" dirty="0"/>
              <a:t>הגדרה של שדה עם ערך קבוע</a:t>
            </a:r>
          </a:p>
          <a:p>
            <a:r>
              <a:rPr lang="he-IL" dirty="0"/>
              <a:t>כמו שדה סטטי:</a:t>
            </a:r>
          </a:p>
          <a:p>
            <a:pPr lvl="1"/>
            <a:r>
              <a:rPr lang="he-IL" dirty="0"/>
              <a:t>שייך למחלקה ולא לאובייקט</a:t>
            </a:r>
          </a:p>
          <a:p>
            <a:pPr lvl="1"/>
            <a:r>
              <a:rPr lang="he-IL" dirty="0"/>
              <a:t>גישה דרך </a:t>
            </a:r>
            <a:r>
              <a:rPr lang="he-IL" dirty="0">
                <a:solidFill>
                  <a:srgbClr val="FF0000"/>
                </a:solidFill>
              </a:rPr>
              <a:t>שם המחלקה </a:t>
            </a:r>
            <a:r>
              <a:rPr lang="he-IL" dirty="0"/>
              <a:t>(ואופרטור .) </a:t>
            </a:r>
            <a:r>
              <a:rPr lang="he-IL" dirty="0">
                <a:solidFill>
                  <a:srgbClr val="FF0000"/>
                </a:solidFill>
              </a:rPr>
              <a:t>ולא מאובייקט</a:t>
            </a:r>
          </a:p>
          <a:p>
            <a:pPr lvl="1"/>
            <a:r>
              <a:rPr lang="he-IL" dirty="0"/>
              <a:t>נוצר מקום בזיכרון כבר בתחילת התוכנית ללא קשר אם נוצר או לא נוצר אובייקט מטיפוס המחלקה.</a:t>
            </a:r>
          </a:p>
          <a:p>
            <a:r>
              <a:rPr lang="he-IL" dirty="0"/>
              <a:t>בשונה מ</a:t>
            </a:r>
            <a:r>
              <a:rPr lang="en-US" dirty="0"/>
              <a:t>static</a:t>
            </a:r>
            <a:r>
              <a:rPr lang="he-IL" dirty="0"/>
              <a:t>:</a:t>
            </a:r>
            <a:endParaRPr lang="en-US" dirty="0"/>
          </a:p>
          <a:p>
            <a:pPr lvl="1"/>
            <a:r>
              <a:rPr lang="he-IL" dirty="0"/>
              <a:t>חייב לקבל ערך בזמן ההגדרה</a:t>
            </a:r>
          </a:p>
          <a:p>
            <a:pPr lvl="1"/>
            <a:r>
              <a:rPr lang="he-IL" dirty="0"/>
              <a:t>קבועים לא ניתן לשנות!!</a:t>
            </a:r>
          </a:p>
          <a:p>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60</a:t>
            </a:fld>
            <a:endParaRPr lang="he-IL"/>
          </a:p>
        </p:txBody>
      </p:sp>
    </p:spTree>
    <p:extLst>
      <p:ext uri="{BB962C8B-B14F-4D97-AF65-F5344CB8AC3E}">
        <p14:creationId xmlns:p14="http://schemas.microsoft.com/office/powerpoint/2010/main" val="3172171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332656"/>
            <a:ext cx="7239000" cy="698336"/>
          </a:xfrm>
        </p:spPr>
        <p:txBody>
          <a:bodyPr/>
          <a:lstStyle/>
          <a:p>
            <a:pPr algn="ctr"/>
            <a:r>
              <a:rPr lang="he-IL" dirty="0"/>
              <a:t> שדה לקריאה בלבד </a:t>
            </a:r>
            <a:r>
              <a:rPr lang="en-US" dirty="0"/>
              <a:t>READ ONLY</a:t>
            </a:r>
            <a:endParaRPr lang="he-IL" dirty="0"/>
          </a:p>
        </p:txBody>
      </p:sp>
      <p:sp>
        <p:nvSpPr>
          <p:cNvPr id="3" name="מציין מיקום תוכן 2"/>
          <p:cNvSpPr>
            <a:spLocks noGrp="1"/>
          </p:cNvSpPr>
          <p:nvPr>
            <p:ph idx="1"/>
          </p:nvPr>
        </p:nvSpPr>
        <p:spPr>
          <a:xfrm>
            <a:off x="539552" y="1370460"/>
            <a:ext cx="7239000" cy="4846320"/>
          </a:xfrm>
        </p:spPr>
        <p:txBody>
          <a:bodyPr>
            <a:normAutofit/>
          </a:bodyPr>
          <a:lstStyle/>
          <a:p>
            <a:pPr marL="0" indent="0" algn="ctr">
              <a:buNone/>
            </a:pPr>
            <a:r>
              <a:rPr lang="en-US" sz="2800" dirty="0"/>
              <a:t>public </a:t>
            </a:r>
            <a:r>
              <a:rPr lang="en-US" sz="2800" dirty="0" err="1">
                <a:solidFill>
                  <a:srgbClr val="FF0000"/>
                </a:solidFill>
              </a:rPr>
              <a:t>readonly</a:t>
            </a:r>
            <a:r>
              <a:rPr lang="en-US" sz="2800" dirty="0"/>
              <a:t> int x = 10;</a:t>
            </a:r>
            <a:endParaRPr lang="he-IL" sz="2800" dirty="0"/>
          </a:p>
          <a:p>
            <a:pPr marL="0" indent="0">
              <a:buNone/>
            </a:pPr>
            <a:endParaRPr lang="he-IL" dirty="0"/>
          </a:p>
          <a:p>
            <a:r>
              <a:rPr lang="he-IL" dirty="0"/>
              <a:t>הגדרה של שדה לקריאה בלבד, שיכול לקבל ערך רק </a:t>
            </a:r>
            <a:r>
              <a:rPr lang="he-IL" dirty="0">
                <a:solidFill>
                  <a:srgbClr val="FF0000"/>
                </a:solidFill>
              </a:rPr>
              <a:t>בזמן ההגדרה או מתוך הבנאי.</a:t>
            </a:r>
          </a:p>
          <a:p>
            <a:r>
              <a:rPr lang="he-IL" dirty="0"/>
              <a:t>אך לא חייב לקבל ערך בזמן ההגדרה</a:t>
            </a:r>
            <a:r>
              <a:rPr lang="en-US" dirty="0"/>
              <a:t> </a:t>
            </a:r>
            <a:r>
              <a:rPr lang="he-IL" dirty="0"/>
              <a:t>(בנאי).</a:t>
            </a:r>
          </a:p>
          <a:p>
            <a:r>
              <a:rPr lang="he-IL" b="1" dirty="0"/>
              <a:t>שלא כמו שדה סטטי</a:t>
            </a:r>
            <a:r>
              <a:rPr lang="he-IL" dirty="0"/>
              <a:t>, </a:t>
            </a:r>
            <a:r>
              <a:rPr lang="he-IL" b="1" dirty="0"/>
              <a:t>שייך לאובייקט </a:t>
            </a:r>
            <a:r>
              <a:rPr lang="he-IL" dirty="0"/>
              <a:t>מסויים ולא למחלקה. </a:t>
            </a:r>
          </a:p>
          <a:p>
            <a:r>
              <a:rPr lang="he-IL" dirty="0"/>
              <a:t>בשונה מ</a:t>
            </a:r>
            <a:r>
              <a:rPr lang="en-US" dirty="0"/>
              <a:t> static </a:t>
            </a:r>
            <a:r>
              <a:rPr lang="he-IL" dirty="0"/>
              <a:t>ובשונה מ </a:t>
            </a:r>
            <a:r>
              <a:rPr lang="en-US" dirty="0"/>
              <a:t>const</a:t>
            </a:r>
            <a:r>
              <a:rPr lang="he-IL" dirty="0"/>
              <a:t>, ניתן לשנות את הערך אבל </a:t>
            </a:r>
            <a:r>
              <a:rPr lang="he-IL" b="1" dirty="0"/>
              <a:t>אך ורק מתוך הבנאי ואחר כך אסור לשנותו.</a:t>
            </a:r>
          </a:p>
          <a:p>
            <a:endParaRPr lang="he-IL" dirty="0"/>
          </a:p>
          <a:p>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61</a:t>
            </a:fld>
            <a:endParaRPr lang="he-IL"/>
          </a:p>
        </p:txBody>
      </p:sp>
    </p:spTree>
    <p:extLst>
      <p:ext uri="{BB962C8B-B14F-4D97-AF65-F5344CB8AC3E}">
        <p14:creationId xmlns:p14="http://schemas.microsoft.com/office/powerpoint/2010/main" val="1188641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29562" y="332656"/>
            <a:ext cx="7239000" cy="554320"/>
          </a:xfrm>
        </p:spPr>
        <p:txBody>
          <a:bodyPr>
            <a:normAutofit fontScale="90000"/>
          </a:bodyPr>
          <a:lstStyle/>
          <a:p>
            <a:r>
              <a:rPr lang="he-IL" dirty="0"/>
              <a:t>מועד א, תשע"ג, 7 נק'</a:t>
            </a:r>
          </a:p>
        </p:txBody>
      </p:sp>
      <p:sp>
        <p:nvSpPr>
          <p:cNvPr id="3" name="מציין מיקום תוכן 2"/>
          <p:cNvSpPr>
            <a:spLocks noGrp="1"/>
          </p:cNvSpPr>
          <p:nvPr>
            <p:ph idx="1"/>
          </p:nvPr>
        </p:nvSpPr>
        <p:spPr>
          <a:xfrm>
            <a:off x="539552" y="1052736"/>
            <a:ext cx="7239000" cy="4846320"/>
          </a:xfrm>
        </p:spPr>
        <p:txBody>
          <a:bodyPr>
            <a:normAutofit fontScale="77500" lnSpcReduction="20000"/>
          </a:bodyPr>
          <a:lstStyle/>
          <a:p>
            <a:pPr lvl="0"/>
            <a:r>
              <a:rPr lang="he-IL" dirty="0"/>
              <a:t>(7  נקודות) נתון הקוד הבא:</a:t>
            </a:r>
            <a:endParaRPr lang="en-US" dirty="0"/>
          </a:p>
          <a:p>
            <a:pPr marL="0" indent="0" algn="l" rtl="0">
              <a:buNone/>
            </a:pPr>
            <a:r>
              <a:rPr lang="en-US" dirty="0"/>
              <a:t>public class </a:t>
            </a:r>
            <a:r>
              <a:rPr lang="en-US" dirty="0" err="1"/>
              <a:t>DoesSomthing</a:t>
            </a:r>
            <a:endParaRPr lang="en-US" dirty="0"/>
          </a:p>
          <a:p>
            <a:pPr marL="0" indent="0" algn="l" rtl="0">
              <a:buNone/>
            </a:pPr>
            <a:r>
              <a:rPr lang="en-US" dirty="0"/>
              <a:t>    {</a:t>
            </a:r>
          </a:p>
          <a:p>
            <a:pPr marL="0" indent="0" algn="l" rtl="0">
              <a:buNone/>
            </a:pPr>
            <a:r>
              <a:rPr lang="en-US" dirty="0"/>
              <a:t>        public </a:t>
            </a:r>
            <a:r>
              <a:rPr lang="en-US" dirty="0">
                <a:solidFill>
                  <a:srgbClr val="FF0000"/>
                </a:solidFill>
              </a:rPr>
              <a:t>static</a:t>
            </a:r>
            <a:r>
              <a:rPr lang="en-US" dirty="0"/>
              <a:t> void </a:t>
            </a:r>
            <a:r>
              <a:rPr lang="en-US" dirty="0" err="1"/>
              <a:t>staticMethod</a:t>
            </a:r>
            <a:r>
              <a:rPr lang="en-US" dirty="0"/>
              <a:t>()</a:t>
            </a:r>
          </a:p>
          <a:p>
            <a:pPr marL="0" indent="0" algn="l" rtl="0">
              <a:buNone/>
            </a:pPr>
            <a:r>
              <a:rPr lang="en-US" dirty="0"/>
              <a:t>        {</a:t>
            </a:r>
          </a:p>
          <a:p>
            <a:pPr marL="0" indent="0" algn="l" rtl="0">
              <a:buNone/>
            </a:pPr>
            <a:r>
              <a:rPr lang="en-US" dirty="0"/>
              <a:t>            </a:t>
            </a:r>
            <a:r>
              <a:rPr lang="en-US" dirty="0" err="1"/>
              <a:t>Console.WriteLine</a:t>
            </a:r>
            <a:r>
              <a:rPr lang="en-US" dirty="0"/>
              <a:t>("printing...");</a:t>
            </a:r>
          </a:p>
          <a:p>
            <a:pPr marL="0" indent="0" algn="l" rtl="0">
              <a:buNone/>
            </a:pPr>
            <a:r>
              <a:rPr lang="en-US" dirty="0"/>
              <a:t>        }</a:t>
            </a:r>
          </a:p>
          <a:p>
            <a:pPr marL="0" indent="0" algn="l" rtl="0">
              <a:buNone/>
            </a:pPr>
            <a:r>
              <a:rPr lang="en-US" dirty="0"/>
              <a:t>    }</a:t>
            </a:r>
          </a:p>
          <a:p>
            <a:r>
              <a:rPr lang="he-IL" u="sng" dirty="0"/>
              <a:t>השימוש במתודה סטטית מאפשר במקרה זה:</a:t>
            </a:r>
            <a:endParaRPr lang="en-US" dirty="0"/>
          </a:p>
          <a:p>
            <a:r>
              <a:rPr lang="he-IL" dirty="0"/>
              <a:t> </a:t>
            </a:r>
            <a:endParaRPr lang="en-US" dirty="0"/>
          </a:p>
          <a:p>
            <a:r>
              <a:rPr lang="he-IL" dirty="0"/>
              <a:t>א. שכל </a:t>
            </a:r>
            <a:r>
              <a:rPr lang="he-IL" dirty="0" err="1"/>
              <a:t>האוביקטים</a:t>
            </a:r>
            <a:r>
              <a:rPr lang="he-IL" dirty="0"/>
              <a:t> של מחלקה זו יוכלו לגשת למתודה זו.</a:t>
            </a:r>
            <a:endParaRPr lang="en-US" dirty="0"/>
          </a:p>
          <a:p>
            <a:r>
              <a:rPr lang="he-IL" dirty="0"/>
              <a:t>ב. ניתן להגדיר </a:t>
            </a:r>
            <a:r>
              <a:rPr lang="he-IL" dirty="0" err="1"/>
              <a:t>אוביקט</a:t>
            </a:r>
            <a:r>
              <a:rPr lang="he-IL" dirty="0"/>
              <a:t> מהמחלקה ללא צורך </a:t>
            </a:r>
            <a:r>
              <a:rPr lang="he-IL" dirty="0" err="1"/>
              <a:t>בקונסטרקטור</a:t>
            </a:r>
            <a:r>
              <a:rPr lang="he-IL" dirty="0"/>
              <a:t>.</a:t>
            </a:r>
            <a:endParaRPr lang="en-US" dirty="0"/>
          </a:p>
          <a:p>
            <a:r>
              <a:rPr lang="he-IL" dirty="0"/>
              <a:t>ג. ניתן לקרוא למתודה בלי צורך ליצור מופע מהמחלקה.</a:t>
            </a:r>
            <a:endParaRPr lang="en-US" dirty="0"/>
          </a:p>
          <a:p>
            <a:r>
              <a:rPr lang="he-IL" dirty="0"/>
              <a:t>ד. אף אחת מהתשובות למעלה אינה נכונה.</a:t>
            </a:r>
            <a:endParaRPr lang="en-US" dirty="0"/>
          </a:p>
          <a:p>
            <a:r>
              <a:rPr lang="he-IL" dirty="0"/>
              <a:t> </a:t>
            </a:r>
            <a:endParaRPr lang="en-US" dirty="0"/>
          </a:p>
          <a:p>
            <a:endParaRPr lang="he-IL" dirty="0"/>
          </a:p>
        </p:txBody>
      </p:sp>
      <p:sp>
        <p:nvSpPr>
          <p:cNvPr id="4" name="Slide Number Placeholder 3">
            <a:extLst>
              <a:ext uri="{FF2B5EF4-FFF2-40B4-BE49-F238E27FC236}">
                <a16:creationId xmlns:a16="http://schemas.microsoft.com/office/drawing/2014/main" id="{AF06449C-F6DD-46F8-96CB-D4A6B4F11DF0}"/>
              </a:ext>
            </a:extLst>
          </p:cNvPr>
          <p:cNvSpPr>
            <a:spLocks noGrp="1"/>
          </p:cNvSpPr>
          <p:nvPr>
            <p:ph type="sldNum" sz="quarter" idx="12"/>
          </p:nvPr>
        </p:nvSpPr>
        <p:spPr/>
        <p:txBody>
          <a:bodyPr/>
          <a:lstStyle/>
          <a:p>
            <a:fld id="{5EC9654E-5318-4238-B03D-55CEA01D4D35}" type="slidenum">
              <a:rPr lang="he-IL" smtClean="0"/>
              <a:t>62</a:t>
            </a:fld>
            <a:endParaRPr lang="he-IL"/>
          </a:p>
        </p:txBody>
      </p:sp>
    </p:spTree>
    <p:extLst>
      <p:ext uri="{BB962C8B-B14F-4D97-AF65-F5344CB8AC3E}">
        <p14:creationId xmlns:p14="http://schemas.microsoft.com/office/powerpoint/2010/main" val="1154654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a:xfrm>
            <a:off x="2987824" y="1340768"/>
            <a:ext cx="5484444" cy="2088232"/>
          </a:xfrm>
        </p:spPr>
        <p:txBody>
          <a:bodyPr/>
          <a:lstStyle/>
          <a:p>
            <a:pPr algn="ctr"/>
            <a:r>
              <a:rPr lang="en-US" dirty="0"/>
              <a:t>Simple COLLECTIONS </a:t>
            </a:r>
            <a:br>
              <a:rPr lang="en-US" dirty="0"/>
            </a:br>
            <a:r>
              <a:rPr lang="he-IL" dirty="0"/>
              <a:t>אוספים פשוטים</a:t>
            </a:r>
          </a:p>
        </p:txBody>
      </p:sp>
      <p:sp>
        <p:nvSpPr>
          <p:cNvPr id="5" name="כותרת משנה 4"/>
          <p:cNvSpPr>
            <a:spLocks noGrp="1"/>
          </p:cNvSpPr>
          <p:nvPr>
            <p:ph type="subTitle" idx="1"/>
          </p:nvPr>
        </p:nvSpPr>
        <p:spPr>
          <a:xfrm>
            <a:off x="3354442" y="3539864"/>
            <a:ext cx="5114778" cy="1401304"/>
          </a:xfrm>
        </p:spPr>
        <p:txBody>
          <a:bodyPr>
            <a:normAutofit/>
          </a:bodyPr>
          <a:lstStyle/>
          <a:p>
            <a:pPr algn="ctr" rtl="0"/>
            <a:r>
              <a:rPr lang="en-US" sz="6000" dirty="0"/>
              <a:t>Array</a:t>
            </a:r>
          </a:p>
          <a:p>
            <a:pPr algn="ctr" rtl="0"/>
            <a:endParaRPr lang="he-IL" sz="6000" dirty="0"/>
          </a:p>
          <a:p>
            <a:pPr algn="ctr" rtl="0"/>
            <a:endParaRPr lang="en-US" sz="6000" dirty="0"/>
          </a:p>
          <a:p>
            <a:pPr algn="ctr" rtl="0"/>
            <a:endParaRPr lang="en-US" sz="6000" dirty="0"/>
          </a:p>
        </p:txBody>
      </p:sp>
      <p:sp>
        <p:nvSpPr>
          <p:cNvPr id="2" name="Slide Number Placeholder 1"/>
          <p:cNvSpPr>
            <a:spLocks noGrp="1"/>
          </p:cNvSpPr>
          <p:nvPr>
            <p:ph type="sldNum" sz="quarter" idx="12"/>
          </p:nvPr>
        </p:nvSpPr>
        <p:spPr/>
        <p:txBody>
          <a:bodyPr/>
          <a:lstStyle/>
          <a:p>
            <a:fld id="{5EC9654E-5318-4238-B03D-55CEA01D4D35}" type="slidenum">
              <a:rPr lang="he-IL" smtClean="0"/>
              <a:t>63</a:t>
            </a:fld>
            <a:endParaRPr lang="he-IL"/>
          </a:p>
        </p:txBody>
      </p:sp>
    </p:spTree>
    <p:extLst>
      <p:ext uri="{BB962C8B-B14F-4D97-AF65-F5344CB8AC3E}">
        <p14:creationId xmlns:p14="http://schemas.microsoft.com/office/powerpoint/2010/main" val="2084405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260648"/>
            <a:ext cx="7239000" cy="842352"/>
          </a:xfrm>
        </p:spPr>
        <p:txBody>
          <a:bodyPr>
            <a:normAutofit/>
          </a:bodyPr>
          <a:lstStyle/>
          <a:p>
            <a:pPr algn="ctr"/>
            <a:r>
              <a:rPr lang="he-IL" sz="4400" dirty="0"/>
              <a:t>מערך חד מימדי </a:t>
            </a:r>
            <a:r>
              <a:rPr lang="en-US" sz="4400" dirty="0"/>
              <a:t>Array</a:t>
            </a:r>
            <a:endParaRPr lang="he-IL" sz="2400" dirty="0"/>
          </a:p>
        </p:txBody>
      </p:sp>
      <p:sp>
        <p:nvSpPr>
          <p:cNvPr id="3" name="מציין מיקום תוכן 2"/>
          <p:cNvSpPr>
            <a:spLocks noGrp="1"/>
          </p:cNvSpPr>
          <p:nvPr>
            <p:ph idx="1"/>
          </p:nvPr>
        </p:nvSpPr>
        <p:spPr>
          <a:xfrm>
            <a:off x="467544" y="1268760"/>
            <a:ext cx="7632848" cy="4846320"/>
          </a:xfrm>
        </p:spPr>
        <p:txBody>
          <a:bodyPr>
            <a:normAutofit fontScale="85000" lnSpcReduction="20000"/>
          </a:bodyPr>
          <a:lstStyle/>
          <a:p>
            <a:r>
              <a:rPr lang="he-IL" dirty="0"/>
              <a:t>מערך הוא אוסף של נתונים (מבנה נתונים) שמוגדר מראש ב </a:t>
            </a:r>
            <a:r>
              <a:rPr lang="en-US" dirty="0"/>
              <a:t>C</a:t>
            </a:r>
            <a:r>
              <a:rPr lang="he-IL" dirty="0"/>
              <a:t>#</a:t>
            </a:r>
          </a:p>
          <a:p>
            <a:r>
              <a:rPr lang="he-IL" dirty="0"/>
              <a:t>הגדרה:</a:t>
            </a:r>
          </a:p>
          <a:p>
            <a:pPr marL="0" indent="0" algn="l" rtl="0">
              <a:buNone/>
            </a:pPr>
            <a:r>
              <a:rPr lang="en-US" dirty="0" err="1"/>
              <a:t>int</a:t>
            </a:r>
            <a:r>
              <a:rPr lang="en-US" dirty="0"/>
              <a:t>[] </a:t>
            </a:r>
            <a:r>
              <a:rPr lang="en-US" dirty="0" err="1"/>
              <a:t>intArray</a:t>
            </a:r>
            <a:r>
              <a:rPr lang="en-US" dirty="0"/>
              <a:t> = new </a:t>
            </a:r>
            <a:r>
              <a:rPr lang="en-US" dirty="0" err="1"/>
              <a:t>int</a:t>
            </a:r>
            <a:r>
              <a:rPr lang="en-US" dirty="0"/>
              <a:t>[4]; </a:t>
            </a:r>
          </a:p>
          <a:p>
            <a:pPr marL="0" indent="0" algn="l" rtl="0">
              <a:buNone/>
            </a:pPr>
            <a:r>
              <a:rPr lang="en-US" dirty="0"/>
              <a:t>string[] </a:t>
            </a:r>
            <a:r>
              <a:rPr lang="en-US" dirty="0" err="1"/>
              <a:t>stringArray</a:t>
            </a:r>
            <a:r>
              <a:rPr lang="en-US" dirty="0"/>
              <a:t> = new string[4]; </a:t>
            </a:r>
          </a:p>
          <a:p>
            <a:pPr marL="0" indent="0" algn="l" rtl="0">
              <a:buNone/>
            </a:pPr>
            <a:r>
              <a:rPr lang="en-US" dirty="0"/>
              <a:t>object[] </a:t>
            </a:r>
            <a:r>
              <a:rPr lang="en-US" dirty="0" err="1"/>
              <a:t>objectArray</a:t>
            </a:r>
            <a:r>
              <a:rPr lang="en-US" dirty="0"/>
              <a:t> = new object[4]; </a:t>
            </a:r>
            <a:endParaRPr lang="he-IL" dirty="0"/>
          </a:p>
          <a:p>
            <a:endParaRPr lang="he-IL" dirty="0"/>
          </a:p>
          <a:p>
            <a:r>
              <a:rPr lang="he-IL" dirty="0"/>
              <a:t>שימו לב, סוגריים</a:t>
            </a:r>
            <a:r>
              <a:rPr lang="en-US" dirty="0"/>
              <a:t> </a:t>
            </a:r>
            <a:r>
              <a:rPr lang="he-IL" dirty="0"/>
              <a:t>[] אחרי שם הטיפוס!</a:t>
            </a:r>
          </a:p>
          <a:p>
            <a:r>
              <a:rPr lang="he-IL" dirty="0"/>
              <a:t>המערך יורש מהמחלקה </a:t>
            </a:r>
            <a:r>
              <a:rPr lang="en-US" b="1" dirty="0"/>
              <a:t>Array</a:t>
            </a:r>
            <a:r>
              <a:rPr lang="he-IL" dirty="0"/>
              <a:t> שבמרחב השמות </a:t>
            </a:r>
            <a:r>
              <a:rPr lang="en-US" dirty="0"/>
              <a:t>system</a:t>
            </a:r>
            <a:endParaRPr lang="he-IL" dirty="0"/>
          </a:p>
          <a:p>
            <a:r>
              <a:rPr lang="he-IL" dirty="0"/>
              <a:t>המחלקה </a:t>
            </a:r>
            <a:r>
              <a:rPr lang="en-US" b="1" dirty="0"/>
              <a:t>Array</a:t>
            </a:r>
            <a:r>
              <a:rPr lang="he-IL" dirty="0"/>
              <a:t> יורשת מ </a:t>
            </a:r>
            <a:r>
              <a:rPr lang="en-US" dirty="0"/>
              <a:t>object</a:t>
            </a:r>
            <a:r>
              <a:rPr lang="he-IL" dirty="0"/>
              <a:t> </a:t>
            </a:r>
          </a:p>
          <a:p>
            <a:r>
              <a:rPr lang="he-IL" dirty="0"/>
              <a:t>למחלקה מאפיינים כגון גודל ומתודות רבות כגון מיון, חיפוש, הכנסה ועוד</a:t>
            </a:r>
          </a:p>
          <a:p>
            <a:r>
              <a:rPr lang="he-IL" dirty="0"/>
              <a:t>זהו גם עצם, ולכן מוקצה ב</a:t>
            </a:r>
            <a:r>
              <a:rPr lang="en-US" dirty="0"/>
              <a:t>new</a:t>
            </a:r>
            <a:endParaRPr lang="he-IL" dirty="0"/>
          </a:p>
          <a:p>
            <a:r>
              <a:rPr lang="he-IL" dirty="0"/>
              <a:t>וממילא הוא גם הפניה  </a:t>
            </a:r>
            <a:r>
              <a:rPr lang="en-US" dirty="0"/>
              <a:t>reference type</a:t>
            </a:r>
            <a:r>
              <a:rPr lang="he-IL" dirty="0"/>
              <a:t>!!</a:t>
            </a:r>
          </a:p>
        </p:txBody>
      </p:sp>
      <p:sp>
        <p:nvSpPr>
          <p:cNvPr id="4" name="Slide Number Placeholder 3"/>
          <p:cNvSpPr>
            <a:spLocks noGrp="1"/>
          </p:cNvSpPr>
          <p:nvPr>
            <p:ph type="sldNum" sz="quarter" idx="12"/>
          </p:nvPr>
        </p:nvSpPr>
        <p:spPr/>
        <p:txBody>
          <a:bodyPr/>
          <a:lstStyle/>
          <a:p>
            <a:fld id="{5EC9654E-5318-4238-B03D-55CEA01D4D35}" type="slidenum">
              <a:rPr lang="he-IL" smtClean="0"/>
              <a:t>64</a:t>
            </a:fld>
            <a:endParaRPr lang="he-IL"/>
          </a:p>
        </p:txBody>
      </p:sp>
      <p:sp>
        <p:nvSpPr>
          <p:cNvPr id="5" name="הסבר מלבני מעוגל 17">
            <a:extLst>
              <a:ext uri="{FF2B5EF4-FFF2-40B4-BE49-F238E27FC236}">
                <a16:creationId xmlns:a16="http://schemas.microsoft.com/office/drawing/2014/main" id="{FA51916F-2FD5-4CDE-A397-5DC78D687419}"/>
              </a:ext>
            </a:extLst>
          </p:cNvPr>
          <p:cNvSpPr/>
          <p:nvPr/>
        </p:nvSpPr>
        <p:spPr bwMode="auto">
          <a:xfrm flipH="1">
            <a:off x="467544" y="5563522"/>
            <a:ext cx="2200745" cy="992726"/>
          </a:xfrm>
          <a:prstGeom prst="wedgeRoundRectCallout">
            <a:avLst>
              <a:gd name="adj1" fmla="val -60410"/>
              <a:gd name="adj2" fmla="val -107323"/>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e-IL" b="1" dirty="0"/>
              <a:t> ב</a:t>
            </a:r>
            <a:r>
              <a:rPr lang="en-US" b="1" dirty="0"/>
              <a:t>C</a:t>
            </a:r>
            <a:r>
              <a:rPr lang="he-IL" b="1" dirty="0"/>
              <a:t>++:     </a:t>
            </a:r>
            <a:r>
              <a:rPr lang="en-US" b="1" dirty="0"/>
              <a:t>int </a:t>
            </a:r>
            <a:r>
              <a:rPr lang="en-US" b="1" dirty="0" err="1"/>
              <a:t>arr</a:t>
            </a:r>
            <a:r>
              <a:rPr lang="en-US" b="1" dirty="0"/>
              <a:t>[]</a:t>
            </a:r>
            <a:endParaRPr lang="he-IL" b="1" dirty="0"/>
          </a:p>
          <a:p>
            <a:r>
              <a:rPr lang="he-IL" b="1" dirty="0"/>
              <a:t>ב</a:t>
            </a:r>
            <a:r>
              <a:rPr lang="en-US" b="1" dirty="0"/>
              <a:t>C</a:t>
            </a:r>
            <a:r>
              <a:rPr lang="he-IL" b="1" dirty="0"/>
              <a:t>#:         </a:t>
            </a:r>
            <a:r>
              <a:rPr lang="en-US" b="1" dirty="0"/>
              <a:t>int[] </a:t>
            </a:r>
            <a:r>
              <a:rPr lang="en-US" b="1" dirty="0" err="1"/>
              <a:t>arr</a:t>
            </a:r>
            <a:endParaRPr lang="he-IL" b="1" dirty="0"/>
          </a:p>
        </p:txBody>
      </p:sp>
    </p:spTree>
    <p:extLst>
      <p:ext uri="{BB962C8B-B14F-4D97-AF65-F5344CB8AC3E}">
        <p14:creationId xmlns:p14="http://schemas.microsoft.com/office/powerpoint/2010/main" val="25271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188640"/>
            <a:ext cx="7239000" cy="626328"/>
          </a:xfrm>
        </p:spPr>
        <p:txBody>
          <a:bodyPr/>
          <a:lstStyle/>
          <a:p>
            <a:pPr algn="ctr"/>
            <a:r>
              <a:rPr lang="he-IL" dirty="0"/>
              <a:t>מערך חד מימדי - דוגמאות</a:t>
            </a:r>
          </a:p>
        </p:txBody>
      </p:sp>
      <p:sp>
        <p:nvSpPr>
          <p:cNvPr id="3" name="מציין מיקום תוכן 2"/>
          <p:cNvSpPr>
            <a:spLocks noGrp="1"/>
          </p:cNvSpPr>
          <p:nvPr>
            <p:ph idx="1"/>
          </p:nvPr>
        </p:nvSpPr>
        <p:spPr>
          <a:xfrm>
            <a:off x="539552" y="908720"/>
            <a:ext cx="7488832" cy="5472608"/>
          </a:xfrm>
        </p:spPr>
        <p:txBody>
          <a:bodyPr>
            <a:normAutofit fontScale="62500" lnSpcReduction="20000"/>
          </a:bodyPr>
          <a:lstStyle/>
          <a:p>
            <a:pPr marL="0" indent="0" algn="l" rtl="0">
              <a:buNone/>
            </a:pPr>
            <a:r>
              <a:rPr lang="en-US" dirty="0"/>
              <a:t>static void Main(string[] </a:t>
            </a:r>
            <a:r>
              <a:rPr lang="en-US" dirty="0" err="1"/>
              <a:t>args</a:t>
            </a:r>
            <a:r>
              <a:rPr lang="en-US" dirty="0"/>
              <a:t>)</a:t>
            </a:r>
          </a:p>
          <a:p>
            <a:pPr marL="0" indent="0" algn="l" rtl="0">
              <a:buNone/>
            </a:pPr>
            <a:r>
              <a:rPr lang="en-US" dirty="0"/>
              <a:t> {    </a:t>
            </a:r>
          </a:p>
          <a:p>
            <a:pPr marL="0" indent="0" algn="l" rtl="0">
              <a:buNone/>
            </a:pPr>
            <a:r>
              <a:rPr lang="en-US" dirty="0"/>
              <a:t>	 </a:t>
            </a:r>
            <a:r>
              <a:rPr lang="en-US" dirty="0" err="1"/>
              <a:t>int</a:t>
            </a:r>
            <a:r>
              <a:rPr lang="en-US" dirty="0"/>
              <a:t>[] </a:t>
            </a:r>
            <a:r>
              <a:rPr lang="en-US" dirty="0" err="1"/>
              <a:t>intArray</a:t>
            </a:r>
            <a:r>
              <a:rPr lang="en-US" dirty="0"/>
              <a:t> = new </a:t>
            </a:r>
            <a:r>
              <a:rPr lang="en-US" dirty="0" err="1"/>
              <a:t>int</a:t>
            </a:r>
            <a:r>
              <a:rPr lang="en-US" dirty="0"/>
              <a:t>[4];     </a:t>
            </a:r>
          </a:p>
          <a:p>
            <a:pPr marL="0" indent="0" algn="l" rtl="0">
              <a:buNone/>
            </a:pPr>
            <a:r>
              <a:rPr lang="en-US" dirty="0"/>
              <a:t>	</a:t>
            </a:r>
            <a:r>
              <a:rPr lang="en-US" dirty="0" err="1"/>
              <a:t>int</a:t>
            </a:r>
            <a:r>
              <a:rPr lang="en-US" dirty="0"/>
              <a:t> size = </a:t>
            </a:r>
            <a:r>
              <a:rPr lang="en-US" dirty="0" err="1"/>
              <a:t>intArray.</a:t>
            </a:r>
            <a:r>
              <a:rPr lang="en-US" dirty="0" err="1">
                <a:solidFill>
                  <a:srgbClr val="00B0F0"/>
                </a:solidFill>
              </a:rPr>
              <a:t>Length</a:t>
            </a:r>
            <a:r>
              <a:rPr lang="en-US" dirty="0"/>
              <a:t>;     </a:t>
            </a:r>
          </a:p>
          <a:p>
            <a:pPr marL="0" indent="0" algn="l" rtl="0">
              <a:buNone/>
            </a:pPr>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     </a:t>
            </a:r>
          </a:p>
          <a:p>
            <a:pPr marL="0" indent="0" algn="l" rtl="0">
              <a:buNone/>
            </a:pPr>
            <a:r>
              <a:rPr lang="en-US" dirty="0"/>
              <a:t>		</a:t>
            </a:r>
            <a:r>
              <a:rPr lang="en-US" dirty="0" err="1"/>
              <a:t>intArray</a:t>
            </a:r>
            <a:r>
              <a:rPr lang="en-US" dirty="0"/>
              <a:t>[</a:t>
            </a:r>
            <a:r>
              <a:rPr lang="en-US" dirty="0" err="1"/>
              <a:t>i</a:t>
            </a:r>
            <a:r>
              <a:rPr lang="en-US" dirty="0"/>
              <a:t>] = </a:t>
            </a:r>
            <a:r>
              <a:rPr lang="en-US" dirty="0" err="1"/>
              <a:t>i</a:t>
            </a:r>
            <a:r>
              <a:rPr lang="en-US" dirty="0"/>
              <a:t> * 2; </a:t>
            </a:r>
          </a:p>
          <a:p>
            <a:pPr marL="0" indent="0" algn="l" rtl="0">
              <a:buNone/>
            </a:pPr>
            <a:r>
              <a:rPr lang="en-US" dirty="0"/>
              <a:t>} </a:t>
            </a:r>
          </a:p>
          <a:p>
            <a:pPr marL="0" indent="0" algn="l" rtl="0">
              <a:buNone/>
            </a:pPr>
            <a:endParaRPr lang="he-IL" dirty="0"/>
          </a:p>
          <a:p>
            <a:r>
              <a:rPr lang="he-IL" b="1" dirty="0"/>
              <a:t>השמה של מערכים, היא בעצם השמה בין הפניות</a:t>
            </a:r>
          </a:p>
          <a:p>
            <a:r>
              <a:rPr lang="he-IL" dirty="0"/>
              <a:t>לכן הגודל לא חייב להיות זהה</a:t>
            </a:r>
          </a:p>
          <a:p>
            <a:r>
              <a:rPr lang="he-IL" dirty="0"/>
              <a:t>אך סוג האיברים במערך חייב להיות זהה</a:t>
            </a:r>
          </a:p>
          <a:p>
            <a:pPr marL="0" indent="0">
              <a:buNone/>
            </a:pPr>
            <a:r>
              <a:rPr lang="he-IL" b="1" dirty="0"/>
              <a:t>לדוגמא</a:t>
            </a:r>
            <a:r>
              <a:rPr lang="he-IL" dirty="0"/>
              <a:t>:</a:t>
            </a:r>
          </a:p>
          <a:p>
            <a:pPr marL="0" indent="0" algn="l" rtl="0">
              <a:buNone/>
            </a:pPr>
            <a:r>
              <a:rPr lang="en-US" dirty="0" err="1"/>
              <a:t>int</a:t>
            </a:r>
            <a:r>
              <a:rPr lang="en-US" dirty="0"/>
              <a:t>[] </a:t>
            </a:r>
            <a:r>
              <a:rPr lang="en-US" dirty="0" err="1"/>
              <a:t>arr</a:t>
            </a:r>
            <a:r>
              <a:rPr lang="en-US" dirty="0"/>
              <a:t> = new </a:t>
            </a:r>
            <a:r>
              <a:rPr lang="en-US" dirty="0" err="1"/>
              <a:t>int</a:t>
            </a:r>
            <a:r>
              <a:rPr lang="en-US" dirty="0"/>
              <a:t>[4]; </a:t>
            </a:r>
          </a:p>
          <a:p>
            <a:pPr marL="0" indent="0" algn="l" rtl="0">
              <a:buNone/>
            </a:pPr>
            <a:r>
              <a:rPr lang="en-US" dirty="0" err="1"/>
              <a:t>int</a:t>
            </a:r>
            <a:r>
              <a:rPr lang="en-US" dirty="0"/>
              <a:t>[] arr1 = new </a:t>
            </a:r>
            <a:r>
              <a:rPr lang="en-US" dirty="0" err="1"/>
              <a:t>int</a:t>
            </a:r>
            <a:r>
              <a:rPr lang="en-US" dirty="0"/>
              <a:t>[9]; </a:t>
            </a:r>
          </a:p>
          <a:p>
            <a:pPr marL="0" indent="0" algn="l" rtl="0">
              <a:buNone/>
            </a:pPr>
            <a:r>
              <a:rPr lang="en-US" dirty="0" err="1"/>
              <a:t>arr</a:t>
            </a:r>
            <a:r>
              <a:rPr lang="en-US" dirty="0"/>
              <a:t> = arr1;</a:t>
            </a:r>
          </a:p>
          <a:p>
            <a:pPr marL="0" indent="0" algn="r">
              <a:buNone/>
            </a:pPr>
            <a:r>
              <a:rPr lang="he-IL" sz="2600" b="1" dirty="0">
                <a:solidFill>
                  <a:schemeClr val="tx1"/>
                </a:solidFill>
              </a:rPr>
              <a:t>התוצאה:</a:t>
            </a:r>
          </a:p>
          <a:p>
            <a:pPr lvl="2"/>
            <a:r>
              <a:rPr lang="he-IL" sz="2600" dirty="0"/>
              <a:t>אין מצביע למערך בגודל 4 והוא מיועד למחיקה, ימחק ע"י ה </a:t>
            </a:r>
            <a:r>
              <a:rPr lang="en-US" sz="2600" dirty="0"/>
              <a:t>garbage collector</a:t>
            </a:r>
            <a:r>
              <a:rPr lang="he-IL" sz="2600" dirty="0"/>
              <a:t> </a:t>
            </a:r>
          </a:p>
          <a:p>
            <a:pPr lvl="2"/>
            <a:r>
              <a:rPr lang="he-IL" sz="2600" dirty="0"/>
              <a:t>ושני המצביעים יצביעו לאותו מערך בזיכרון</a:t>
            </a:r>
          </a:p>
        </p:txBody>
      </p:sp>
      <p:sp>
        <p:nvSpPr>
          <p:cNvPr id="4" name="Slide Number Placeholder 3"/>
          <p:cNvSpPr>
            <a:spLocks noGrp="1"/>
          </p:cNvSpPr>
          <p:nvPr>
            <p:ph type="sldNum" sz="quarter" idx="12"/>
          </p:nvPr>
        </p:nvSpPr>
        <p:spPr/>
        <p:txBody>
          <a:bodyPr/>
          <a:lstStyle/>
          <a:p>
            <a:fld id="{5EC9654E-5318-4238-B03D-55CEA01D4D35}" type="slidenum">
              <a:rPr lang="he-IL" smtClean="0"/>
              <a:t>65</a:t>
            </a:fld>
            <a:endParaRPr lang="he-IL"/>
          </a:p>
        </p:txBody>
      </p:sp>
      <p:sp>
        <p:nvSpPr>
          <p:cNvPr id="5" name="הסבר מלבני מעוגל 17">
            <a:extLst>
              <a:ext uri="{FF2B5EF4-FFF2-40B4-BE49-F238E27FC236}">
                <a16:creationId xmlns:a16="http://schemas.microsoft.com/office/drawing/2014/main" id="{1DC9F1B3-31F5-49EB-BEB8-96E538F33E7A}"/>
              </a:ext>
            </a:extLst>
          </p:cNvPr>
          <p:cNvSpPr/>
          <p:nvPr/>
        </p:nvSpPr>
        <p:spPr bwMode="auto">
          <a:xfrm flipH="1">
            <a:off x="5179565" y="1140130"/>
            <a:ext cx="2200745" cy="992726"/>
          </a:xfrm>
          <a:prstGeom prst="wedgeRoundRectCallout">
            <a:avLst>
              <a:gd name="adj1" fmla="val 100595"/>
              <a:gd name="adj2" fmla="val 27964"/>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a:r>
              <a:rPr lang="he-IL" dirty="0"/>
              <a:t>שימוש במאפיין הגודל הקיים</a:t>
            </a:r>
          </a:p>
          <a:p>
            <a:pPr algn="r"/>
            <a:r>
              <a:rPr lang="en-US" dirty="0"/>
              <a:t>Length</a:t>
            </a:r>
            <a:endParaRPr lang="he-IL" dirty="0"/>
          </a:p>
        </p:txBody>
      </p:sp>
    </p:spTree>
    <p:extLst>
      <p:ext uri="{BB962C8B-B14F-4D97-AF65-F5344CB8AC3E}">
        <p14:creationId xmlns:p14="http://schemas.microsoft.com/office/powerpoint/2010/main" val="158652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60648"/>
            <a:ext cx="7239000" cy="698336"/>
          </a:xfrm>
        </p:spPr>
        <p:txBody>
          <a:bodyPr>
            <a:normAutofit/>
          </a:bodyPr>
          <a:lstStyle/>
          <a:p>
            <a:pPr algn="ctr"/>
            <a:r>
              <a:rPr lang="he-IL" dirty="0"/>
              <a:t>מערך חד מימדי - אתחול מהיר </a:t>
            </a:r>
          </a:p>
        </p:txBody>
      </p:sp>
      <p:sp>
        <p:nvSpPr>
          <p:cNvPr id="3" name="מציין מיקום תוכן 2"/>
          <p:cNvSpPr>
            <a:spLocks noGrp="1"/>
          </p:cNvSpPr>
          <p:nvPr>
            <p:ph idx="1"/>
          </p:nvPr>
        </p:nvSpPr>
        <p:spPr>
          <a:xfrm>
            <a:off x="611560" y="1556792"/>
            <a:ext cx="7239000" cy="4846320"/>
          </a:xfrm>
        </p:spPr>
        <p:txBody>
          <a:bodyPr/>
          <a:lstStyle/>
          <a:p>
            <a:r>
              <a:rPr lang="he-IL" dirty="0"/>
              <a:t>ניתן לאתחל מערך בשורת ההגדרה, נקרא אתחול מהיר.</a:t>
            </a:r>
          </a:p>
          <a:p>
            <a:pPr marL="0" indent="0" algn="l" rtl="0">
              <a:buNone/>
            </a:pPr>
            <a:r>
              <a:rPr lang="en-US" dirty="0"/>
              <a:t>int[] </a:t>
            </a:r>
            <a:r>
              <a:rPr lang="en-US" dirty="0" err="1"/>
              <a:t>intArray</a:t>
            </a:r>
            <a:r>
              <a:rPr lang="en-US" dirty="0"/>
              <a:t> = new int[</a:t>
            </a:r>
            <a:r>
              <a:rPr lang="en-US" dirty="0">
                <a:solidFill>
                  <a:srgbClr val="FF0000"/>
                </a:solidFill>
              </a:rPr>
              <a:t>4</a:t>
            </a:r>
            <a:r>
              <a:rPr lang="en-US" dirty="0"/>
              <a:t>] </a:t>
            </a:r>
            <a:r>
              <a:rPr lang="en-US" dirty="0">
                <a:solidFill>
                  <a:srgbClr val="FF0000"/>
                </a:solidFill>
              </a:rPr>
              <a:t>{1,2,3,4}; </a:t>
            </a:r>
          </a:p>
          <a:p>
            <a:pPr marL="0" indent="0" algn="l" rtl="0">
              <a:buNone/>
            </a:pPr>
            <a:endParaRPr lang="he-IL" dirty="0"/>
          </a:p>
          <a:p>
            <a:r>
              <a:rPr lang="he-IL" dirty="0"/>
              <a:t>אפשרי גם שהגודל ייקבע לפי מספר הערכים:</a:t>
            </a:r>
          </a:p>
          <a:p>
            <a:pPr marL="0" indent="0" algn="l" rtl="0">
              <a:buNone/>
            </a:pPr>
            <a:r>
              <a:rPr lang="en-US" dirty="0"/>
              <a:t>int[] </a:t>
            </a:r>
            <a:r>
              <a:rPr lang="en-US" dirty="0" err="1"/>
              <a:t>intArray</a:t>
            </a:r>
            <a:r>
              <a:rPr lang="en-US" dirty="0"/>
              <a:t> = new int[ ] {1,2,3,4}; </a:t>
            </a:r>
            <a:endParaRPr lang="he-IL" dirty="0"/>
          </a:p>
          <a:p>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66</a:t>
            </a:fld>
            <a:endParaRPr lang="he-IL"/>
          </a:p>
        </p:txBody>
      </p:sp>
    </p:spTree>
    <p:extLst>
      <p:ext uri="{BB962C8B-B14F-4D97-AF65-F5344CB8AC3E}">
        <p14:creationId xmlns:p14="http://schemas.microsoft.com/office/powerpoint/2010/main" val="6490038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332656"/>
            <a:ext cx="7239000" cy="698336"/>
          </a:xfrm>
        </p:spPr>
        <p:txBody>
          <a:bodyPr/>
          <a:lstStyle/>
          <a:p>
            <a:pPr algn="ctr"/>
            <a:r>
              <a:rPr lang="he-IL" dirty="0"/>
              <a:t>מערך רב מימדי - סימטרי</a:t>
            </a:r>
          </a:p>
        </p:txBody>
      </p:sp>
      <p:sp>
        <p:nvSpPr>
          <p:cNvPr id="3" name="מציין מיקום תוכן 2"/>
          <p:cNvSpPr>
            <a:spLocks noGrp="1"/>
          </p:cNvSpPr>
          <p:nvPr>
            <p:ph idx="1"/>
          </p:nvPr>
        </p:nvSpPr>
        <p:spPr>
          <a:xfrm>
            <a:off x="467544" y="1196752"/>
            <a:ext cx="7571184" cy="5328592"/>
          </a:xfrm>
        </p:spPr>
        <p:txBody>
          <a:bodyPr>
            <a:normAutofit fontScale="77500" lnSpcReduction="20000"/>
          </a:bodyPr>
          <a:lstStyle/>
          <a:p>
            <a:pPr marL="0" indent="0" algn="l" rtl="0">
              <a:buNone/>
            </a:pPr>
            <a:r>
              <a:rPr lang="en-US" dirty="0">
                <a:solidFill>
                  <a:srgbClr val="FF0000"/>
                </a:solidFill>
              </a:rPr>
              <a:t>int[ , ] </a:t>
            </a:r>
            <a:r>
              <a:rPr lang="en-US" dirty="0" err="1"/>
              <a:t>intArray</a:t>
            </a:r>
            <a:r>
              <a:rPr lang="en-US" dirty="0"/>
              <a:t> = new int[4,5]; </a:t>
            </a:r>
          </a:p>
          <a:p>
            <a:pPr marL="0" indent="0" algn="l" rtl="0">
              <a:buNone/>
            </a:pPr>
            <a:r>
              <a:rPr lang="en-US" dirty="0">
                <a:solidFill>
                  <a:srgbClr val="FF0000"/>
                </a:solidFill>
              </a:rPr>
              <a:t>string[ , , ] </a:t>
            </a:r>
            <a:r>
              <a:rPr lang="en-US" dirty="0" err="1"/>
              <a:t>stringArray</a:t>
            </a:r>
            <a:r>
              <a:rPr lang="en-US" dirty="0"/>
              <a:t> = new string[4,6,4]; </a:t>
            </a:r>
          </a:p>
          <a:p>
            <a:pPr marL="0" indent="0" algn="l" rtl="0">
              <a:buNone/>
            </a:pPr>
            <a:r>
              <a:rPr lang="en-US" dirty="0">
                <a:solidFill>
                  <a:srgbClr val="FF0000"/>
                </a:solidFill>
              </a:rPr>
              <a:t>object[ , , , ] </a:t>
            </a:r>
            <a:r>
              <a:rPr lang="en-US" dirty="0" err="1"/>
              <a:t>objectArray</a:t>
            </a:r>
            <a:r>
              <a:rPr lang="en-US" dirty="0"/>
              <a:t> = new object[4,4,4,4];</a:t>
            </a:r>
            <a:endParaRPr lang="he-IL" dirty="0"/>
          </a:p>
          <a:p>
            <a:endParaRPr lang="he-IL" dirty="0"/>
          </a:p>
          <a:p>
            <a:r>
              <a:rPr lang="he-IL" dirty="0"/>
              <a:t>מאפיין הגודל </a:t>
            </a:r>
            <a:r>
              <a:rPr lang="en-US" dirty="0"/>
              <a:t>LENGTH</a:t>
            </a:r>
            <a:r>
              <a:rPr lang="he-IL" dirty="0"/>
              <a:t> מחזיר את מספר כל האיברים (במקרה האחרון זה 256)</a:t>
            </a:r>
          </a:p>
          <a:p>
            <a:endParaRPr lang="he-IL" dirty="0"/>
          </a:p>
          <a:p>
            <a:r>
              <a:rPr lang="he-IL" dirty="0"/>
              <a:t>אתחול מהיר של מערך רב מימדי</a:t>
            </a:r>
          </a:p>
          <a:p>
            <a:pPr marL="0" indent="0" algn="l" rtl="0">
              <a:buNone/>
            </a:pPr>
            <a:r>
              <a:rPr lang="en-US" dirty="0"/>
              <a:t>int[ , ] </a:t>
            </a:r>
            <a:r>
              <a:rPr lang="en-US" dirty="0" err="1"/>
              <a:t>intArray</a:t>
            </a:r>
            <a:r>
              <a:rPr lang="en-US" dirty="0"/>
              <a:t> = new int[4, 4]  </a:t>
            </a:r>
          </a:p>
          <a:p>
            <a:pPr marL="0" indent="0" algn="l" rtl="0">
              <a:buNone/>
            </a:pPr>
            <a:r>
              <a:rPr lang="en-US" dirty="0"/>
              <a:t>{   </a:t>
            </a:r>
          </a:p>
          <a:p>
            <a:pPr marL="0" indent="0" algn="l" rtl="0">
              <a:buNone/>
            </a:pPr>
            <a:r>
              <a:rPr lang="en-US" dirty="0"/>
              <a:t> { 1, 2, 3, 4 }, { 5, 6, 7, 8 }, { 9, 10, 11, 12 }, { 13, 14, 15, 16 } </a:t>
            </a:r>
          </a:p>
          <a:p>
            <a:pPr marL="0" indent="0" algn="l" rtl="0">
              <a:buNone/>
            </a:pPr>
            <a:r>
              <a:rPr lang="en-US" dirty="0"/>
              <a:t> }; </a:t>
            </a:r>
            <a:endParaRPr lang="he-IL" dirty="0"/>
          </a:p>
          <a:p>
            <a:endParaRPr lang="he-IL" dirty="0"/>
          </a:p>
          <a:p>
            <a:r>
              <a:rPr lang="he-IL" dirty="0"/>
              <a:t>הדפסה של תוכן תא במערך לפי אינדקס:</a:t>
            </a:r>
          </a:p>
          <a:p>
            <a:pPr marL="0" indent="0" algn="l" rtl="0">
              <a:buNone/>
            </a:pPr>
            <a:r>
              <a:rPr lang="en-US" dirty="0" err="1"/>
              <a:t>Console.WriteLine</a:t>
            </a:r>
            <a:r>
              <a:rPr lang="en-US" dirty="0"/>
              <a:t>(</a:t>
            </a:r>
            <a:r>
              <a:rPr lang="en-US" dirty="0" err="1"/>
              <a:t>intArray</a:t>
            </a:r>
            <a:r>
              <a:rPr lang="en-US" dirty="0"/>
              <a:t>[0,3]); </a:t>
            </a:r>
            <a:r>
              <a:rPr lang="en-US" dirty="0" err="1"/>
              <a:t>Console.WriteLine</a:t>
            </a:r>
            <a:r>
              <a:rPr lang="en-US" dirty="0"/>
              <a:t>(</a:t>
            </a:r>
            <a:r>
              <a:rPr lang="en-US" dirty="0" err="1"/>
              <a:t>intArray</a:t>
            </a:r>
            <a:r>
              <a:rPr lang="en-US" dirty="0"/>
              <a:t>[3,0]); </a:t>
            </a:r>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67</a:t>
            </a:fld>
            <a:endParaRPr lang="he-IL"/>
          </a:p>
        </p:txBody>
      </p:sp>
    </p:spTree>
    <p:extLst>
      <p:ext uri="{BB962C8B-B14F-4D97-AF65-F5344CB8AC3E}">
        <p14:creationId xmlns:p14="http://schemas.microsoft.com/office/powerpoint/2010/main" val="17633237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dirty="0"/>
              <a:t>מערך של מערכים – מערך רב מימדי שאינו סימטרי</a:t>
            </a:r>
          </a:p>
        </p:txBody>
      </p:sp>
      <p:sp>
        <p:nvSpPr>
          <p:cNvPr id="3" name="מציין מיקום תוכן 2"/>
          <p:cNvSpPr>
            <a:spLocks noGrp="1"/>
          </p:cNvSpPr>
          <p:nvPr>
            <p:ph idx="1"/>
          </p:nvPr>
        </p:nvSpPr>
        <p:spPr>
          <a:xfrm>
            <a:off x="464907" y="1628800"/>
            <a:ext cx="7239000" cy="4846320"/>
          </a:xfrm>
        </p:spPr>
        <p:txBody>
          <a:bodyPr/>
          <a:lstStyle/>
          <a:p>
            <a:pPr marL="0" indent="0" algn="l" rtl="0">
              <a:buNone/>
            </a:pPr>
            <a:r>
              <a:rPr lang="en-US" dirty="0">
                <a:solidFill>
                  <a:srgbClr val="FF0000"/>
                </a:solidFill>
              </a:rPr>
              <a:t>int[ ][ ] </a:t>
            </a:r>
            <a:r>
              <a:rPr lang="en-US" dirty="0" err="1"/>
              <a:t>intArray</a:t>
            </a:r>
            <a:r>
              <a:rPr lang="en-US" dirty="0"/>
              <a:t> = new int[4][]; </a:t>
            </a:r>
          </a:p>
          <a:p>
            <a:pPr marL="0" indent="0" algn="l" rtl="0">
              <a:buNone/>
            </a:pPr>
            <a:r>
              <a:rPr lang="en-US" dirty="0"/>
              <a:t>string[][][] </a:t>
            </a:r>
            <a:r>
              <a:rPr lang="en-US" dirty="0" err="1"/>
              <a:t>stringArray</a:t>
            </a:r>
            <a:r>
              <a:rPr lang="en-US" dirty="0"/>
              <a:t> = new string[4][][]; object[][][][] </a:t>
            </a:r>
            <a:r>
              <a:rPr lang="en-US" dirty="0" err="1"/>
              <a:t>objectArray</a:t>
            </a:r>
            <a:r>
              <a:rPr lang="en-US" dirty="0"/>
              <a:t> =new object[4][][][];</a:t>
            </a:r>
            <a:endParaRPr lang="he-IL" dirty="0"/>
          </a:p>
          <a:p>
            <a:endParaRPr lang="he-IL" dirty="0"/>
          </a:p>
          <a:p>
            <a:r>
              <a:rPr lang="he-IL" dirty="0"/>
              <a:t>גודלו </a:t>
            </a:r>
            <a:r>
              <a:rPr lang="en-US" dirty="0"/>
              <a:t>LENGTH</a:t>
            </a:r>
            <a:r>
              <a:rPr lang="he-IL" dirty="0"/>
              <a:t> כגודל המערך החיצוני. בדוגמא הראשונה 4</a:t>
            </a:r>
          </a:p>
          <a:p>
            <a:r>
              <a:rPr lang="he-IL" dirty="0"/>
              <a:t>כל אחד מהמערכים הפנימיים יכול להיות באורך שונה</a:t>
            </a:r>
          </a:p>
          <a:p>
            <a:r>
              <a:rPr lang="he-IL" dirty="0"/>
              <a:t>יש לאתחל כל מערך בנפרד</a:t>
            </a:r>
          </a:p>
        </p:txBody>
      </p:sp>
      <p:sp>
        <p:nvSpPr>
          <p:cNvPr id="4" name="Slide Number Placeholder 3"/>
          <p:cNvSpPr>
            <a:spLocks noGrp="1"/>
          </p:cNvSpPr>
          <p:nvPr>
            <p:ph type="sldNum" sz="quarter" idx="12"/>
          </p:nvPr>
        </p:nvSpPr>
        <p:spPr/>
        <p:txBody>
          <a:bodyPr/>
          <a:lstStyle/>
          <a:p>
            <a:fld id="{5EC9654E-5318-4238-B03D-55CEA01D4D35}" type="slidenum">
              <a:rPr lang="he-IL" smtClean="0"/>
              <a:t>68</a:t>
            </a:fld>
            <a:endParaRPr lang="he-IL"/>
          </a:p>
        </p:txBody>
      </p:sp>
    </p:spTree>
    <p:extLst>
      <p:ext uri="{BB962C8B-B14F-4D97-AF65-F5344CB8AC3E}">
        <p14:creationId xmlns:p14="http://schemas.microsoft.com/office/powerpoint/2010/main" val="3573017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332656"/>
            <a:ext cx="7239000" cy="698336"/>
          </a:xfrm>
        </p:spPr>
        <p:txBody>
          <a:bodyPr>
            <a:normAutofit fontScale="90000"/>
          </a:bodyPr>
          <a:lstStyle/>
          <a:p>
            <a:r>
              <a:rPr lang="he-IL" dirty="0"/>
              <a:t>אתחול ומעבר על מערך של מערכים</a:t>
            </a:r>
          </a:p>
        </p:txBody>
      </p:sp>
      <p:sp>
        <p:nvSpPr>
          <p:cNvPr id="3" name="מציין מיקום תוכן 2"/>
          <p:cNvSpPr>
            <a:spLocks noGrp="1"/>
          </p:cNvSpPr>
          <p:nvPr>
            <p:ph idx="1"/>
          </p:nvPr>
        </p:nvSpPr>
        <p:spPr>
          <a:xfrm>
            <a:off x="467544" y="1196752"/>
            <a:ext cx="7239000" cy="5328592"/>
          </a:xfrm>
        </p:spPr>
        <p:txBody>
          <a:bodyPr>
            <a:normAutofit fontScale="85000" lnSpcReduction="20000"/>
          </a:bodyPr>
          <a:lstStyle/>
          <a:p>
            <a:r>
              <a:rPr lang="he-IL" dirty="0"/>
              <a:t>אתחול</a:t>
            </a:r>
          </a:p>
          <a:p>
            <a:pPr marL="0" indent="0" algn="l" rtl="0">
              <a:buNone/>
            </a:pPr>
            <a:r>
              <a:rPr lang="en-US" dirty="0" err="1"/>
              <a:t>int</a:t>
            </a:r>
            <a:r>
              <a:rPr lang="en-US" dirty="0"/>
              <a:t>[][] </a:t>
            </a:r>
            <a:r>
              <a:rPr lang="en-US" dirty="0" err="1"/>
              <a:t>intArray</a:t>
            </a:r>
            <a:r>
              <a:rPr lang="en-US" dirty="0"/>
              <a:t> = new </a:t>
            </a:r>
            <a:r>
              <a:rPr lang="en-US" dirty="0" err="1"/>
              <a:t>int</a:t>
            </a:r>
            <a:r>
              <a:rPr lang="en-US" dirty="0"/>
              <a:t>[4][]; </a:t>
            </a:r>
          </a:p>
          <a:p>
            <a:pPr marL="0" indent="0" algn="l" rtl="0">
              <a:buNone/>
            </a:pPr>
            <a:endParaRPr lang="he-IL" dirty="0"/>
          </a:p>
          <a:p>
            <a:pPr marL="0" indent="0" algn="l" rtl="0">
              <a:buNone/>
            </a:pPr>
            <a:r>
              <a:rPr lang="nn-NO" dirty="0"/>
              <a:t>for (int i = 0; i &lt; intArray.Length; i++) </a:t>
            </a:r>
            <a:endParaRPr lang="he-IL" dirty="0"/>
          </a:p>
          <a:p>
            <a:pPr marL="0" indent="0" algn="l" rtl="0">
              <a:buNone/>
            </a:pPr>
            <a:r>
              <a:rPr lang="nn-NO" dirty="0"/>
              <a:t>{     	//cin &gt;&gt; x; //c++</a:t>
            </a:r>
          </a:p>
          <a:p>
            <a:pPr marL="0" indent="0" algn="l" rtl="0">
              <a:buNone/>
            </a:pPr>
            <a:r>
              <a:rPr lang="nn-NO" dirty="0"/>
              <a:t>	intArray[i]  = </a:t>
            </a:r>
            <a:r>
              <a:rPr lang="nn-NO" dirty="0">
                <a:solidFill>
                  <a:srgbClr val="FF0000"/>
                </a:solidFill>
              </a:rPr>
              <a:t>new int[x];     </a:t>
            </a:r>
          </a:p>
          <a:p>
            <a:pPr marL="0" indent="0" algn="l" rtl="0">
              <a:buNone/>
            </a:pPr>
            <a:r>
              <a:rPr lang="nn-NO" dirty="0"/>
              <a:t>	for (int j = 0; j &lt; intArray[i].Length; j++)         		</a:t>
            </a:r>
            <a:r>
              <a:rPr lang="nn-NO" dirty="0">
                <a:solidFill>
                  <a:srgbClr val="FF0000"/>
                </a:solidFill>
              </a:rPr>
              <a:t>intArray[i][j] </a:t>
            </a:r>
            <a:r>
              <a:rPr lang="nn-NO" dirty="0"/>
              <a:t>= (i+1) * (j+1);  </a:t>
            </a:r>
            <a:endParaRPr lang="he-IL" dirty="0"/>
          </a:p>
          <a:p>
            <a:pPr marL="0" indent="0" algn="l" rtl="0">
              <a:buNone/>
            </a:pPr>
            <a:r>
              <a:rPr lang="nn-NO" dirty="0"/>
              <a:t>} </a:t>
            </a:r>
            <a:endParaRPr lang="he-IL" dirty="0"/>
          </a:p>
          <a:p>
            <a:r>
              <a:rPr lang="he-IL" dirty="0"/>
              <a:t>הדפסת ערכים</a:t>
            </a:r>
          </a:p>
          <a:p>
            <a:endParaRPr lang="he-IL" dirty="0"/>
          </a:p>
          <a:p>
            <a:pPr marL="0" indent="0" algn="l" rtl="0">
              <a:buNone/>
            </a:pPr>
            <a:r>
              <a:rPr lang="en-US" dirty="0"/>
              <a:t>for (</a:t>
            </a:r>
            <a:r>
              <a:rPr lang="en-US" dirty="0" err="1"/>
              <a:t>int</a:t>
            </a:r>
            <a:r>
              <a:rPr lang="en-US" dirty="0"/>
              <a:t> </a:t>
            </a:r>
            <a:r>
              <a:rPr lang="en-US" dirty="0" err="1"/>
              <a:t>i</a:t>
            </a:r>
            <a:r>
              <a:rPr lang="en-US" dirty="0"/>
              <a:t> = 0; </a:t>
            </a:r>
            <a:r>
              <a:rPr lang="en-US" dirty="0" err="1"/>
              <a:t>i</a:t>
            </a:r>
            <a:r>
              <a:rPr lang="en-US" dirty="0"/>
              <a:t> &lt; </a:t>
            </a:r>
            <a:r>
              <a:rPr lang="en-US" dirty="0" err="1"/>
              <a:t>intArray.Length</a:t>
            </a:r>
            <a:r>
              <a:rPr lang="en-US" dirty="0"/>
              <a:t>; </a:t>
            </a:r>
            <a:r>
              <a:rPr lang="en-US" dirty="0" err="1"/>
              <a:t>i</a:t>
            </a:r>
            <a:r>
              <a:rPr lang="en-US" dirty="0"/>
              <a:t>++) {   </a:t>
            </a:r>
          </a:p>
          <a:p>
            <a:pPr marL="0" indent="0" algn="l" rtl="0">
              <a:buNone/>
            </a:pPr>
            <a:r>
              <a:rPr lang="en-US" dirty="0"/>
              <a:t>	for (</a:t>
            </a:r>
            <a:r>
              <a:rPr lang="en-US" dirty="0" err="1"/>
              <a:t>int</a:t>
            </a:r>
            <a:r>
              <a:rPr lang="en-US" dirty="0"/>
              <a:t> j = 0; j &lt; </a:t>
            </a:r>
            <a:r>
              <a:rPr lang="en-US" dirty="0" err="1"/>
              <a:t>intArray</a:t>
            </a:r>
            <a:r>
              <a:rPr lang="en-US" dirty="0"/>
              <a:t>[</a:t>
            </a:r>
            <a:r>
              <a:rPr lang="en-US" dirty="0" err="1"/>
              <a:t>i</a:t>
            </a:r>
            <a:r>
              <a:rPr lang="en-US" dirty="0"/>
              <a:t>].Length; </a:t>
            </a:r>
            <a:r>
              <a:rPr lang="en-US" dirty="0" err="1"/>
              <a:t>j++</a:t>
            </a:r>
            <a:r>
              <a:rPr lang="en-US" dirty="0"/>
              <a:t>)         	    </a:t>
            </a:r>
            <a:r>
              <a:rPr lang="en-US" dirty="0" err="1"/>
              <a:t>Console.Write</a:t>
            </a:r>
            <a:r>
              <a:rPr lang="en-US" dirty="0"/>
              <a:t>("{0,-3}", </a:t>
            </a:r>
            <a:r>
              <a:rPr lang="en-US" dirty="0" err="1">
                <a:solidFill>
                  <a:srgbClr val="FF0000"/>
                </a:solidFill>
              </a:rPr>
              <a:t>intArray</a:t>
            </a:r>
            <a:r>
              <a:rPr lang="en-US" dirty="0">
                <a:solidFill>
                  <a:srgbClr val="FF0000"/>
                </a:solidFill>
              </a:rPr>
              <a:t>[</a:t>
            </a:r>
            <a:r>
              <a:rPr lang="en-US" dirty="0" err="1">
                <a:solidFill>
                  <a:srgbClr val="FF0000"/>
                </a:solidFill>
              </a:rPr>
              <a:t>i</a:t>
            </a:r>
            <a:r>
              <a:rPr lang="en-US" dirty="0">
                <a:solidFill>
                  <a:srgbClr val="FF0000"/>
                </a:solidFill>
              </a:rPr>
              <a:t>][j]</a:t>
            </a:r>
            <a:r>
              <a:rPr lang="en-US" dirty="0"/>
              <a:t>);     </a:t>
            </a:r>
          </a:p>
          <a:p>
            <a:pPr marL="0" indent="0" algn="l" rtl="0">
              <a:buNone/>
            </a:pPr>
            <a:r>
              <a:rPr lang="en-US" dirty="0"/>
              <a:t>	     </a:t>
            </a:r>
            <a:r>
              <a:rPr lang="en-US" dirty="0" err="1"/>
              <a:t>Console.WriteLine</a:t>
            </a:r>
            <a:r>
              <a:rPr lang="en-US" dirty="0"/>
              <a:t>(); } </a:t>
            </a:r>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69</a:t>
            </a:fld>
            <a:endParaRPr lang="he-IL"/>
          </a:p>
        </p:txBody>
      </p:sp>
      <p:sp>
        <p:nvSpPr>
          <p:cNvPr id="5" name="Thought Bubble: Cloud 4">
            <a:extLst>
              <a:ext uri="{FF2B5EF4-FFF2-40B4-BE49-F238E27FC236}">
                <a16:creationId xmlns:a16="http://schemas.microsoft.com/office/drawing/2014/main" id="{3A322481-6A9B-4119-9009-98E555E8DB25}"/>
              </a:ext>
            </a:extLst>
          </p:cNvPr>
          <p:cNvSpPr/>
          <p:nvPr/>
        </p:nvSpPr>
        <p:spPr>
          <a:xfrm>
            <a:off x="7308304" y="5744443"/>
            <a:ext cx="1656184" cy="864096"/>
          </a:xfrm>
          <a:prstGeom prst="cloudCallout">
            <a:avLst>
              <a:gd name="adj1" fmla="val -17310"/>
              <a:gd name="adj2" fmla="val -1131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35163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60648"/>
            <a:ext cx="7239000" cy="770344"/>
          </a:xfrm>
        </p:spPr>
        <p:txBody>
          <a:bodyPr/>
          <a:lstStyle/>
          <a:p>
            <a:pPr algn="ctr"/>
            <a:r>
              <a:rPr lang="he-IL" dirty="0"/>
              <a:t>מה יש למחלקה?</a:t>
            </a:r>
          </a:p>
        </p:txBody>
      </p:sp>
      <p:sp>
        <p:nvSpPr>
          <p:cNvPr id="3" name="מציין מיקום תוכן 2"/>
          <p:cNvSpPr>
            <a:spLocks noGrp="1"/>
          </p:cNvSpPr>
          <p:nvPr>
            <p:ph idx="1"/>
          </p:nvPr>
        </p:nvSpPr>
        <p:spPr>
          <a:xfrm>
            <a:off x="483168" y="1268760"/>
            <a:ext cx="7239000" cy="4846320"/>
          </a:xfrm>
        </p:spPr>
        <p:txBody>
          <a:bodyPr>
            <a:normAutofit fontScale="85000" lnSpcReduction="20000"/>
          </a:bodyPr>
          <a:lstStyle/>
          <a:p>
            <a:r>
              <a:rPr lang="he-IL" dirty="0"/>
              <a:t>שדות </a:t>
            </a:r>
          </a:p>
          <a:p>
            <a:r>
              <a:rPr lang="he-IL" dirty="0">
                <a:solidFill>
                  <a:srgbClr val="FF0000"/>
                </a:solidFill>
              </a:rPr>
              <a:t>מאפיינים/תכונות – </a:t>
            </a:r>
            <a:r>
              <a:rPr lang="en-US" dirty="0">
                <a:solidFill>
                  <a:srgbClr val="FF0000"/>
                </a:solidFill>
              </a:rPr>
              <a:t>properties</a:t>
            </a:r>
            <a:endParaRPr lang="he-IL" dirty="0">
              <a:solidFill>
                <a:srgbClr val="FF0000"/>
              </a:solidFill>
            </a:endParaRPr>
          </a:p>
          <a:p>
            <a:r>
              <a:rPr lang="he-IL" dirty="0"/>
              <a:t>בנאים</a:t>
            </a:r>
          </a:p>
          <a:p>
            <a:r>
              <a:rPr lang="he-IL" sz="2400" dirty="0"/>
              <a:t>מתודות</a:t>
            </a:r>
            <a:endParaRPr lang="he-IL" dirty="0"/>
          </a:p>
          <a:p>
            <a:r>
              <a:rPr lang="he-IL" dirty="0"/>
              <a:t>אופרטורים (לא בשימוש בפועל)</a:t>
            </a:r>
          </a:p>
          <a:p>
            <a:endParaRPr lang="he-IL" b="1" dirty="0"/>
          </a:p>
          <a:p>
            <a:r>
              <a:rPr lang="he-IL" dirty="0"/>
              <a:t>סדרנים </a:t>
            </a:r>
            <a:r>
              <a:rPr lang="en-US" dirty="0"/>
              <a:t>indexer</a:t>
            </a:r>
            <a:endParaRPr lang="he-IL" dirty="0"/>
          </a:p>
          <a:p>
            <a:r>
              <a:rPr lang="he-IL" dirty="0"/>
              <a:t>"נציגים" </a:t>
            </a:r>
            <a:r>
              <a:rPr lang="en-US" dirty="0"/>
              <a:t>delegate</a:t>
            </a:r>
            <a:endParaRPr lang="he-IL" dirty="0"/>
          </a:p>
          <a:p>
            <a:r>
              <a:rPr lang="he-IL" dirty="0"/>
              <a:t>ארועים </a:t>
            </a:r>
            <a:r>
              <a:rPr lang="en-US" dirty="0"/>
              <a:t>event</a:t>
            </a:r>
            <a:endParaRPr lang="he-IL" dirty="0"/>
          </a:p>
          <a:p>
            <a:pPr marL="0" indent="0">
              <a:buNone/>
            </a:pPr>
            <a:r>
              <a:rPr lang="he-IL" sz="2800" dirty="0"/>
              <a:t>	עליהם נרחיב בהמשך...</a:t>
            </a:r>
            <a:endParaRPr lang="he-IL" sz="3200" dirty="0"/>
          </a:p>
          <a:p>
            <a:pPr marL="0" indent="0">
              <a:buNone/>
            </a:pPr>
            <a:endParaRPr lang="he-IL" dirty="0"/>
          </a:p>
          <a:p>
            <a:pPr marL="0" indent="0">
              <a:buNone/>
            </a:pPr>
            <a:r>
              <a:rPr lang="he-IL" dirty="0"/>
              <a:t>מקובל:</a:t>
            </a:r>
          </a:p>
          <a:p>
            <a:pPr lvl="1"/>
            <a:r>
              <a:rPr lang="he-IL" dirty="0"/>
              <a:t>אות ראשונה </a:t>
            </a:r>
            <a:r>
              <a:rPr lang="he-IL" sz="2400" dirty="0"/>
              <a:t>של שדה/מתודה ציבורית </a:t>
            </a:r>
            <a:r>
              <a:rPr lang="he-IL" dirty="0"/>
              <a:t>- גדולה </a:t>
            </a:r>
          </a:p>
          <a:p>
            <a:pPr lvl="1"/>
            <a:r>
              <a:rPr lang="he-IL" dirty="0"/>
              <a:t>אות ראשונה </a:t>
            </a:r>
            <a:r>
              <a:rPr lang="he-IL" sz="2400" dirty="0"/>
              <a:t>של שדה/מתודה </a:t>
            </a:r>
            <a:r>
              <a:rPr lang="he-IL" dirty="0"/>
              <a:t>פרטית - אות קטנה</a:t>
            </a:r>
          </a:p>
          <a:p>
            <a:pPr marL="0" indent="0">
              <a:buNone/>
            </a:pPr>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7</a:t>
            </a:fld>
            <a:endParaRPr lang="he-IL"/>
          </a:p>
        </p:txBody>
      </p:sp>
    </p:spTree>
    <p:extLst>
      <p:ext uri="{BB962C8B-B14F-4D97-AF65-F5344CB8AC3E}">
        <p14:creationId xmlns:p14="http://schemas.microsoft.com/office/powerpoint/2010/main" val="41561741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60648"/>
            <a:ext cx="7239000" cy="770344"/>
          </a:xfrm>
        </p:spPr>
        <p:txBody>
          <a:bodyPr>
            <a:normAutofit fontScale="90000"/>
          </a:bodyPr>
          <a:lstStyle/>
          <a:p>
            <a:pPr algn="ctr"/>
            <a:r>
              <a:rPr lang="he-IL" dirty="0"/>
              <a:t>אתחול ומעבר על מערך של מערכים</a:t>
            </a:r>
          </a:p>
        </p:txBody>
      </p:sp>
      <p:sp>
        <p:nvSpPr>
          <p:cNvPr id="3" name="מציין מיקום תוכן 2"/>
          <p:cNvSpPr>
            <a:spLocks noGrp="1"/>
          </p:cNvSpPr>
          <p:nvPr>
            <p:ph idx="1"/>
          </p:nvPr>
        </p:nvSpPr>
        <p:spPr/>
        <p:txBody>
          <a:bodyPr>
            <a:normAutofit lnSpcReduction="10000"/>
          </a:bodyPr>
          <a:lstStyle/>
          <a:p>
            <a:r>
              <a:rPr lang="he-IL" dirty="0"/>
              <a:t>אתחול אחר</a:t>
            </a:r>
          </a:p>
          <a:p>
            <a:pPr marL="0" indent="0" algn="l" rtl="0">
              <a:buNone/>
            </a:pPr>
            <a:r>
              <a:rPr lang="en-US" dirty="0" err="1"/>
              <a:t>int</a:t>
            </a:r>
            <a:r>
              <a:rPr lang="en-US" dirty="0"/>
              <a:t>[][] </a:t>
            </a:r>
            <a:r>
              <a:rPr lang="en-US" dirty="0" err="1"/>
              <a:t>intArray</a:t>
            </a:r>
            <a:r>
              <a:rPr lang="en-US" dirty="0"/>
              <a:t> = new </a:t>
            </a:r>
            <a:r>
              <a:rPr lang="en-US" dirty="0" err="1"/>
              <a:t>int</a:t>
            </a:r>
            <a:r>
              <a:rPr lang="en-US" dirty="0"/>
              <a:t>[4][]</a:t>
            </a:r>
          </a:p>
          <a:p>
            <a:pPr marL="0" indent="0" algn="l" rtl="0">
              <a:buNone/>
            </a:pPr>
            <a:r>
              <a:rPr lang="en-US" dirty="0"/>
              <a:t>  {      </a:t>
            </a:r>
          </a:p>
          <a:p>
            <a:pPr marL="0" indent="0" algn="l" rtl="0">
              <a:buNone/>
            </a:pPr>
            <a:r>
              <a:rPr lang="en-US" dirty="0"/>
              <a:t>	new </a:t>
            </a:r>
            <a:r>
              <a:rPr lang="en-US" dirty="0" err="1"/>
              <a:t>int</a:t>
            </a:r>
            <a:r>
              <a:rPr lang="en-US" dirty="0"/>
              <a:t>[4]{ 1, 2, 3, 4 },     </a:t>
            </a:r>
          </a:p>
          <a:p>
            <a:pPr marL="0" indent="0" algn="l" rtl="0">
              <a:buNone/>
            </a:pPr>
            <a:r>
              <a:rPr lang="en-US" dirty="0"/>
              <a:t>	new </a:t>
            </a:r>
            <a:r>
              <a:rPr lang="en-US" dirty="0" err="1"/>
              <a:t>int</a:t>
            </a:r>
            <a:r>
              <a:rPr lang="en-US" dirty="0"/>
              <a:t>[4]{ 5, 6, 7, 8 },      </a:t>
            </a:r>
          </a:p>
          <a:p>
            <a:pPr marL="0" indent="0" algn="l" rtl="0">
              <a:buNone/>
            </a:pPr>
            <a:r>
              <a:rPr lang="en-US" dirty="0"/>
              <a:t>	new </a:t>
            </a:r>
            <a:r>
              <a:rPr lang="en-US" dirty="0" err="1"/>
              <a:t>int</a:t>
            </a:r>
            <a:r>
              <a:rPr lang="en-US" dirty="0"/>
              <a:t>[4]{ 9, 10, 11, 12 },     </a:t>
            </a:r>
          </a:p>
          <a:p>
            <a:pPr marL="0" indent="0" algn="l" rtl="0">
              <a:buNone/>
            </a:pPr>
            <a:r>
              <a:rPr lang="en-US" dirty="0"/>
              <a:t>	new </a:t>
            </a:r>
            <a:r>
              <a:rPr lang="en-US" dirty="0" err="1"/>
              <a:t>int</a:t>
            </a:r>
            <a:r>
              <a:rPr lang="en-US" dirty="0"/>
              <a:t>[4]{ 13, 14, 15, 16 }  </a:t>
            </a:r>
          </a:p>
          <a:p>
            <a:pPr marL="0" indent="0" algn="l" rtl="0">
              <a:buNone/>
            </a:pPr>
            <a:r>
              <a:rPr lang="en-US" dirty="0"/>
              <a:t>}; </a:t>
            </a:r>
            <a:endParaRPr lang="he-IL" dirty="0"/>
          </a:p>
          <a:p>
            <a:r>
              <a:rPr lang="he-IL" dirty="0"/>
              <a:t>שימוש</a:t>
            </a:r>
          </a:p>
          <a:p>
            <a:pPr marL="0" indent="0" algn="l" rtl="0">
              <a:buNone/>
            </a:pPr>
            <a:r>
              <a:rPr lang="en-US" dirty="0" err="1"/>
              <a:t>Console.WriteLine</a:t>
            </a:r>
            <a:r>
              <a:rPr lang="en-US" dirty="0"/>
              <a:t>(</a:t>
            </a:r>
            <a:r>
              <a:rPr lang="en-US" dirty="0" err="1"/>
              <a:t>intArray</a:t>
            </a:r>
            <a:r>
              <a:rPr lang="en-US" dirty="0"/>
              <a:t>[0][3]); </a:t>
            </a:r>
            <a:r>
              <a:rPr lang="en-US" dirty="0" err="1"/>
              <a:t>Console.WriteLine</a:t>
            </a:r>
            <a:r>
              <a:rPr lang="en-US" dirty="0"/>
              <a:t>(</a:t>
            </a:r>
            <a:r>
              <a:rPr lang="en-US" dirty="0" err="1"/>
              <a:t>intArray</a:t>
            </a:r>
            <a:r>
              <a:rPr lang="en-US" dirty="0"/>
              <a:t>[3][0]);</a:t>
            </a:r>
            <a:endParaRPr lang="he-IL" dirty="0"/>
          </a:p>
          <a:p>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70</a:t>
            </a:fld>
            <a:endParaRPr lang="he-IL"/>
          </a:p>
        </p:txBody>
      </p:sp>
      <p:sp>
        <p:nvSpPr>
          <p:cNvPr id="5" name="Thought Bubble: Cloud 4">
            <a:extLst>
              <a:ext uri="{FF2B5EF4-FFF2-40B4-BE49-F238E27FC236}">
                <a16:creationId xmlns:a16="http://schemas.microsoft.com/office/drawing/2014/main" id="{C5324ABE-7BD7-4C95-A884-C1A6AEA96A91}"/>
              </a:ext>
            </a:extLst>
          </p:cNvPr>
          <p:cNvSpPr/>
          <p:nvPr/>
        </p:nvSpPr>
        <p:spPr>
          <a:xfrm>
            <a:off x="7308304" y="5744443"/>
            <a:ext cx="1656184" cy="864096"/>
          </a:xfrm>
          <a:prstGeom prst="cloudCallout">
            <a:avLst>
              <a:gd name="adj1" fmla="val -17310"/>
              <a:gd name="adj2" fmla="val -1131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38624503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משנה 4"/>
          <p:cNvSpPr>
            <a:spLocks noGrp="1"/>
          </p:cNvSpPr>
          <p:nvPr>
            <p:ph type="subTitle" idx="1"/>
          </p:nvPr>
        </p:nvSpPr>
        <p:spPr>
          <a:xfrm>
            <a:off x="3354442" y="4005064"/>
            <a:ext cx="5114778" cy="1401304"/>
          </a:xfrm>
        </p:spPr>
        <p:txBody>
          <a:bodyPr>
            <a:normAutofit/>
          </a:bodyPr>
          <a:lstStyle/>
          <a:p>
            <a:pPr algn="ctr" rtl="0"/>
            <a:r>
              <a:rPr lang="en-US" sz="6000" dirty="0" err="1"/>
              <a:t>ArrayList</a:t>
            </a:r>
            <a:endParaRPr lang="he-IL" sz="6000" dirty="0"/>
          </a:p>
        </p:txBody>
      </p:sp>
      <p:sp>
        <p:nvSpPr>
          <p:cNvPr id="2" name="Slide Number Placeholder 1"/>
          <p:cNvSpPr>
            <a:spLocks noGrp="1"/>
          </p:cNvSpPr>
          <p:nvPr>
            <p:ph type="sldNum" sz="quarter" idx="12"/>
          </p:nvPr>
        </p:nvSpPr>
        <p:spPr/>
        <p:txBody>
          <a:bodyPr/>
          <a:lstStyle/>
          <a:p>
            <a:fld id="{5EC9654E-5318-4238-B03D-55CEA01D4D35}" type="slidenum">
              <a:rPr lang="he-IL" smtClean="0"/>
              <a:t>71</a:t>
            </a:fld>
            <a:endParaRPr lang="he-IL"/>
          </a:p>
        </p:txBody>
      </p:sp>
      <p:sp>
        <p:nvSpPr>
          <p:cNvPr id="7" name="כותרת 3">
            <a:extLst>
              <a:ext uri="{FF2B5EF4-FFF2-40B4-BE49-F238E27FC236}">
                <a16:creationId xmlns:a16="http://schemas.microsoft.com/office/drawing/2014/main" id="{110C59E4-9B3A-4E21-AF8F-10CEF91D1F53}"/>
              </a:ext>
            </a:extLst>
          </p:cNvPr>
          <p:cNvSpPr txBox="1">
            <a:spLocks/>
          </p:cNvSpPr>
          <p:nvPr/>
        </p:nvSpPr>
        <p:spPr>
          <a:xfrm>
            <a:off x="2987824" y="620688"/>
            <a:ext cx="5484444" cy="3240360"/>
          </a:xfrm>
          <a:prstGeom prst="rect">
            <a:avLst/>
          </a:prstGeom>
        </p:spPr>
        <p:txBody>
          <a:bodyPr vert="horz" lIns="45720" tIns="0" rIns="45720" bIns="0" anchor="b" anchorCtr="0">
            <a:noAutofit/>
          </a:bodyPr>
          <a:lstStyle>
            <a:lvl1pPr algn="r" rtl="1" eaLnBrk="1" latinLnBrk="0" hangingPunct="1">
              <a:spcBef>
                <a:spcPct val="0"/>
              </a:spcBef>
              <a:buNone/>
              <a:defRPr kumimoji="0" sz="42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US" dirty="0"/>
              <a:t>GENERIC COLLECTIONS </a:t>
            </a:r>
            <a:br>
              <a:rPr lang="en-US" dirty="0"/>
            </a:br>
            <a:r>
              <a:rPr lang="he-IL" dirty="0"/>
              <a:t>אוספים גנריים שמכילים טיפוסי </a:t>
            </a:r>
            <a:r>
              <a:rPr lang="en-US" dirty="0"/>
              <a:t>object</a:t>
            </a:r>
            <a:endParaRPr lang="he-IL" dirty="0"/>
          </a:p>
        </p:txBody>
      </p:sp>
    </p:spTree>
    <p:extLst>
      <p:ext uri="{BB962C8B-B14F-4D97-AF65-F5344CB8AC3E}">
        <p14:creationId xmlns:p14="http://schemas.microsoft.com/office/powerpoint/2010/main" val="8370838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260648"/>
            <a:ext cx="7239000" cy="626328"/>
          </a:xfrm>
        </p:spPr>
        <p:txBody>
          <a:bodyPr/>
          <a:lstStyle/>
          <a:p>
            <a:pPr algn="ctr"/>
            <a:r>
              <a:rPr lang="he-IL" dirty="0"/>
              <a:t>אוספים גנרים שמכילים </a:t>
            </a:r>
            <a:r>
              <a:rPr lang="en-US" dirty="0"/>
              <a:t>Object</a:t>
            </a:r>
            <a:endParaRPr lang="he-IL" dirty="0"/>
          </a:p>
        </p:txBody>
      </p:sp>
      <p:sp>
        <p:nvSpPr>
          <p:cNvPr id="3" name="מציין מיקום תוכן 2"/>
          <p:cNvSpPr>
            <a:spLocks noGrp="1"/>
          </p:cNvSpPr>
          <p:nvPr>
            <p:ph idx="1"/>
          </p:nvPr>
        </p:nvSpPr>
        <p:spPr>
          <a:xfrm>
            <a:off x="467544" y="980728"/>
            <a:ext cx="7239000" cy="5575520"/>
          </a:xfrm>
        </p:spPr>
        <p:txBody>
          <a:bodyPr>
            <a:normAutofit fontScale="85000" lnSpcReduction="10000"/>
          </a:bodyPr>
          <a:lstStyle/>
          <a:p>
            <a:r>
              <a:rPr lang="he-IL" dirty="0"/>
              <a:t>רעיון הגנריות </a:t>
            </a:r>
            <a:r>
              <a:rPr lang="en-US" dirty="0"/>
              <a:t>(generic)</a:t>
            </a:r>
            <a:r>
              <a:rPr lang="he-IL" dirty="0"/>
              <a:t> הוא חדש יחסית ונרחיב עליו בהמשך (ב</a:t>
            </a:r>
            <a:r>
              <a:rPr lang="en-US" dirty="0"/>
              <a:t>C</a:t>
            </a:r>
            <a:r>
              <a:rPr lang="he-IL" dirty="0"/>
              <a:t>++ כינינו אותו </a:t>
            </a:r>
            <a:r>
              <a:rPr lang="en-US" dirty="0"/>
              <a:t>template</a:t>
            </a:r>
            <a:r>
              <a:rPr lang="he-IL" dirty="0"/>
              <a:t>).</a:t>
            </a:r>
          </a:p>
          <a:p>
            <a:r>
              <a:rPr lang="he-IL" dirty="0"/>
              <a:t>לפני רעיון הגנריות, היו אוספים שיכולים בו זמנית להכיל אובייקטים מטיפוסים שונים שכולם יורשים מטיפוס </a:t>
            </a:r>
            <a:r>
              <a:rPr lang="en-US" dirty="0"/>
              <a:t>OBJECT</a:t>
            </a:r>
            <a:r>
              <a:rPr lang="he-IL" dirty="0"/>
              <a:t>.</a:t>
            </a:r>
            <a:r>
              <a:rPr lang="en-US" dirty="0"/>
              <a:t> </a:t>
            </a:r>
          </a:p>
          <a:p>
            <a:r>
              <a:rPr lang="he-IL" dirty="0"/>
              <a:t>אוספים אלו נמצאים במרחב השמות </a:t>
            </a:r>
            <a:r>
              <a:rPr lang="en-US" dirty="0" err="1"/>
              <a:t>System.Collections</a:t>
            </a:r>
            <a:r>
              <a:rPr lang="he-IL" dirty="0"/>
              <a:t>, לדוגמא:</a:t>
            </a:r>
          </a:p>
          <a:p>
            <a:pPr lvl="1"/>
            <a:r>
              <a:rPr lang="en-US" dirty="0" err="1"/>
              <a:t>ArrayList</a:t>
            </a:r>
            <a:r>
              <a:rPr lang="he-IL" dirty="0"/>
              <a:t> – מערך של </a:t>
            </a:r>
            <a:r>
              <a:rPr lang="en-US" dirty="0"/>
              <a:t>objects</a:t>
            </a:r>
            <a:endParaRPr lang="he-IL" dirty="0"/>
          </a:p>
          <a:p>
            <a:pPr lvl="1"/>
            <a:r>
              <a:rPr lang="en-US" dirty="0" err="1"/>
              <a:t>Hashtable</a:t>
            </a:r>
            <a:r>
              <a:rPr lang="he-IL" dirty="0"/>
              <a:t> </a:t>
            </a:r>
            <a:r>
              <a:rPr lang="en-US" dirty="0"/>
              <a:t>- </a:t>
            </a:r>
            <a:r>
              <a:rPr lang="he-IL" dirty="0"/>
              <a:t>(הטיפוס </a:t>
            </a:r>
            <a:r>
              <a:rPr lang="en-US" dirty="0"/>
              <a:t>Dictionary</a:t>
            </a:r>
            <a:r>
              <a:rPr lang="he-IL" dirty="0"/>
              <a:t> מובנה על טיפוס זה)</a:t>
            </a:r>
          </a:p>
          <a:p>
            <a:endParaRPr lang="he-IL" dirty="0"/>
          </a:p>
          <a:p>
            <a:r>
              <a:rPr lang="he-IL" dirty="0"/>
              <a:t>זה אמנם מאפשר גמישות, אבל גם מגבלה:</a:t>
            </a:r>
          </a:p>
          <a:p>
            <a:pPr lvl="1"/>
            <a:r>
              <a:rPr lang="he-IL" dirty="0"/>
              <a:t>בעיות זמן ריצה – נכנס נתון אחד, וניסיון להוציא אחר</a:t>
            </a:r>
          </a:p>
          <a:p>
            <a:pPr lvl="1"/>
            <a:r>
              <a:rPr lang="he-IL" dirty="0"/>
              <a:t>כל הוצאת נתון – דורשת המרה. ביצוע יקר</a:t>
            </a:r>
          </a:p>
          <a:p>
            <a:pPr lvl="1"/>
            <a:r>
              <a:rPr lang="he-IL" dirty="0"/>
              <a:t>אם מדובר ב</a:t>
            </a:r>
            <a:r>
              <a:rPr lang="en-US" dirty="0" err="1"/>
              <a:t>ValueType</a:t>
            </a:r>
            <a:r>
              <a:rPr lang="en-US" dirty="0"/>
              <a:t> </a:t>
            </a:r>
            <a:r>
              <a:rPr lang="he-IL" dirty="0"/>
              <a:t> אז גם </a:t>
            </a:r>
            <a:r>
              <a:rPr lang="en-US" dirty="0"/>
              <a:t>Boxing</a:t>
            </a:r>
          </a:p>
          <a:p>
            <a:pPr lvl="1"/>
            <a:endParaRPr lang="en-US" dirty="0"/>
          </a:p>
          <a:p>
            <a:r>
              <a:rPr lang="he-IL" sz="2700" dirty="0">
                <a:solidFill>
                  <a:srgbClr val="000000"/>
                </a:solidFill>
              </a:rPr>
              <a:t>לכל איבר באוסף קיימות רק המתודות של </a:t>
            </a:r>
            <a:r>
              <a:rPr lang="en-US" sz="2700" dirty="0">
                <a:solidFill>
                  <a:srgbClr val="000000"/>
                </a:solidFill>
              </a:rPr>
              <a:t>OBJECT</a:t>
            </a:r>
            <a:r>
              <a:rPr lang="he-IL" sz="2700" dirty="0">
                <a:solidFill>
                  <a:srgbClr val="000000"/>
                </a:solidFill>
              </a:rPr>
              <a:t> וזוהי מגבלה</a:t>
            </a:r>
            <a:endParaRPr lang="en-US" sz="2700" dirty="0">
              <a:solidFill>
                <a:srgbClr val="000000"/>
              </a:solidFill>
            </a:endParaRPr>
          </a:p>
          <a:p>
            <a:pPr lvl="1"/>
            <a:endParaRPr lang="he-IL" dirty="0"/>
          </a:p>
          <a:p>
            <a:pPr marL="0" indent="0">
              <a:buNone/>
            </a:pPr>
            <a:endParaRPr lang="he-IL" dirty="0"/>
          </a:p>
        </p:txBody>
      </p:sp>
      <p:sp>
        <p:nvSpPr>
          <p:cNvPr id="4" name="Slide Number Placeholder 3"/>
          <p:cNvSpPr>
            <a:spLocks noGrp="1"/>
          </p:cNvSpPr>
          <p:nvPr>
            <p:ph type="sldNum" sz="quarter" idx="12"/>
          </p:nvPr>
        </p:nvSpPr>
        <p:spPr/>
        <p:txBody>
          <a:bodyPr/>
          <a:lstStyle/>
          <a:p>
            <a:fld id="{5EC9654E-5318-4238-B03D-55CEA01D4D35}" type="slidenum">
              <a:rPr lang="he-IL" smtClean="0"/>
              <a:t>72</a:t>
            </a:fld>
            <a:endParaRPr lang="he-IL"/>
          </a:p>
        </p:txBody>
      </p:sp>
    </p:spTree>
    <p:extLst>
      <p:ext uri="{BB962C8B-B14F-4D97-AF65-F5344CB8AC3E}">
        <p14:creationId xmlns:p14="http://schemas.microsoft.com/office/powerpoint/2010/main" val="34036121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116632"/>
            <a:ext cx="7239000" cy="698336"/>
          </a:xfrm>
        </p:spPr>
        <p:txBody>
          <a:bodyPr/>
          <a:lstStyle/>
          <a:p>
            <a:pPr algn="ctr"/>
            <a:r>
              <a:rPr lang="he-IL" dirty="0"/>
              <a:t>האוסף </a:t>
            </a:r>
            <a:r>
              <a:rPr lang="en-US" dirty="0" err="1"/>
              <a:t>A</a:t>
            </a:r>
            <a:r>
              <a:rPr lang="en-US" cap="none" dirty="0" err="1"/>
              <a:t>rray</a:t>
            </a:r>
            <a:r>
              <a:rPr lang="en-US" dirty="0" err="1"/>
              <a:t>L</a:t>
            </a:r>
            <a:r>
              <a:rPr lang="en-US" cap="none" dirty="0" err="1"/>
              <a:t>ist</a:t>
            </a:r>
            <a:endParaRPr lang="he-IL" cap="none" dirty="0"/>
          </a:p>
        </p:txBody>
      </p:sp>
      <p:sp>
        <p:nvSpPr>
          <p:cNvPr id="3" name="מציין מיקום תוכן 2"/>
          <p:cNvSpPr>
            <a:spLocks noGrp="1"/>
          </p:cNvSpPr>
          <p:nvPr>
            <p:ph idx="1"/>
          </p:nvPr>
        </p:nvSpPr>
        <p:spPr>
          <a:xfrm>
            <a:off x="395536" y="908720"/>
            <a:ext cx="7671048" cy="1512168"/>
          </a:xfrm>
        </p:spPr>
        <p:txBody>
          <a:bodyPr>
            <a:normAutofit/>
          </a:bodyPr>
          <a:lstStyle/>
          <a:p>
            <a:r>
              <a:rPr lang="he-IL" sz="2000" dirty="0"/>
              <a:t>מערך של </a:t>
            </a:r>
            <a:r>
              <a:rPr lang="en-US" sz="2000" dirty="0"/>
              <a:t>OBJECTS </a:t>
            </a:r>
            <a:r>
              <a:rPr lang="he-IL" sz="2000" dirty="0"/>
              <a:t> שיכול להכיל בו זמנית אובייקטים מטיפוסים שונים</a:t>
            </a:r>
          </a:p>
          <a:p>
            <a:r>
              <a:rPr lang="he-IL" sz="2000" dirty="0"/>
              <a:t>לכל איבר במערך יש רק את המתודות של </a:t>
            </a:r>
            <a:r>
              <a:rPr lang="en-US" sz="2000" dirty="0"/>
              <a:t>OBJECT</a:t>
            </a:r>
            <a:endParaRPr lang="he-IL" sz="2000" dirty="0"/>
          </a:p>
          <a:p>
            <a:r>
              <a:rPr lang="he-IL" sz="2000" dirty="0"/>
              <a:t>לאוסף, מוגדרות מתודות כגון </a:t>
            </a:r>
            <a:r>
              <a:rPr lang="en-US" sz="2000" dirty="0"/>
              <a:t>Count, Add, Remove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79700"/>
            <a:ext cx="6867525"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5EC9654E-5318-4238-B03D-55CEA01D4D35}" type="slidenum">
              <a:rPr lang="he-IL" smtClean="0"/>
              <a:t>73</a:t>
            </a:fld>
            <a:endParaRPr lang="he-IL"/>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D6C0A2C2-9C81-4B70-9754-65505DF4DB5B}"/>
                  </a:ext>
                </a:extLst>
              </p14:cNvPr>
              <p14:cNvContentPartPr/>
              <p14:nvPr/>
            </p14:nvContentPartPr>
            <p14:xfrm>
              <a:off x="5447410" y="2201958"/>
              <a:ext cx="1766520" cy="374040"/>
            </p14:xfrm>
          </p:contentPart>
        </mc:Choice>
        <mc:Fallback>
          <p:pic>
            <p:nvPicPr>
              <p:cNvPr id="10" name="Ink 9">
                <a:extLst>
                  <a:ext uri="{FF2B5EF4-FFF2-40B4-BE49-F238E27FC236}">
                    <a16:creationId xmlns:a16="http://schemas.microsoft.com/office/drawing/2014/main" id="{D6C0A2C2-9C81-4B70-9754-65505DF4DB5B}"/>
                  </a:ext>
                </a:extLst>
              </p:cNvPr>
              <p:cNvPicPr/>
              <p:nvPr/>
            </p:nvPicPr>
            <p:blipFill>
              <a:blip r:embed="rId4"/>
              <a:stretch>
                <a:fillRect/>
              </a:stretch>
            </p:blipFill>
            <p:spPr>
              <a:xfrm>
                <a:off x="5441290" y="2195838"/>
                <a:ext cx="177876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C9768A69-A904-4341-A737-2AC5668F05F1}"/>
                  </a:ext>
                </a:extLst>
              </p14:cNvPr>
              <p14:cNvContentPartPr/>
              <p14:nvPr/>
            </p14:nvContentPartPr>
            <p14:xfrm>
              <a:off x="5565490" y="2420838"/>
              <a:ext cx="200160" cy="364680"/>
            </p14:xfrm>
          </p:contentPart>
        </mc:Choice>
        <mc:Fallback>
          <p:pic>
            <p:nvPicPr>
              <p:cNvPr id="13" name="Ink 12">
                <a:extLst>
                  <a:ext uri="{FF2B5EF4-FFF2-40B4-BE49-F238E27FC236}">
                    <a16:creationId xmlns:a16="http://schemas.microsoft.com/office/drawing/2014/main" id="{C9768A69-A904-4341-A737-2AC5668F05F1}"/>
                  </a:ext>
                </a:extLst>
              </p:cNvPr>
              <p:cNvPicPr/>
              <p:nvPr/>
            </p:nvPicPr>
            <p:blipFill>
              <a:blip r:embed="rId6"/>
              <a:stretch>
                <a:fillRect/>
              </a:stretch>
            </p:blipFill>
            <p:spPr>
              <a:xfrm>
                <a:off x="5559370" y="2414718"/>
                <a:ext cx="21240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29" name="Ink 1028">
                <a:extLst>
                  <a:ext uri="{FF2B5EF4-FFF2-40B4-BE49-F238E27FC236}">
                    <a16:creationId xmlns:a16="http://schemas.microsoft.com/office/drawing/2014/main" id="{7E87D5AF-AA7C-450C-A3F5-EDF097A41307}"/>
                  </a:ext>
                </a:extLst>
              </p14:cNvPr>
              <p14:cNvContentPartPr/>
              <p14:nvPr/>
            </p14:nvContentPartPr>
            <p14:xfrm>
              <a:off x="5560810" y="2531358"/>
              <a:ext cx="1195560" cy="1282320"/>
            </p14:xfrm>
          </p:contentPart>
        </mc:Choice>
        <mc:Fallback>
          <p:pic>
            <p:nvPicPr>
              <p:cNvPr id="1029" name="Ink 1028">
                <a:extLst>
                  <a:ext uri="{FF2B5EF4-FFF2-40B4-BE49-F238E27FC236}">
                    <a16:creationId xmlns:a16="http://schemas.microsoft.com/office/drawing/2014/main" id="{7E87D5AF-AA7C-450C-A3F5-EDF097A41307}"/>
                  </a:ext>
                </a:extLst>
              </p:cNvPr>
              <p:cNvPicPr/>
              <p:nvPr/>
            </p:nvPicPr>
            <p:blipFill>
              <a:blip r:embed="rId8"/>
              <a:stretch>
                <a:fillRect/>
              </a:stretch>
            </p:blipFill>
            <p:spPr>
              <a:xfrm>
                <a:off x="5554690" y="2525238"/>
                <a:ext cx="1207800" cy="1294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30" name="Ink 1029">
                <a:extLst>
                  <a:ext uri="{FF2B5EF4-FFF2-40B4-BE49-F238E27FC236}">
                    <a16:creationId xmlns:a16="http://schemas.microsoft.com/office/drawing/2014/main" id="{A8913C2F-B5E9-4E21-9ECB-78184332FAC7}"/>
                  </a:ext>
                </a:extLst>
              </p14:cNvPr>
              <p14:cNvContentPartPr/>
              <p14:nvPr/>
            </p14:nvContentPartPr>
            <p14:xfrm>
              <a:off x="2757130" y="3995478"/>
              <a:ext cx="947880" cy="59040"/>
            </p14:xfrm>
          </p:contentPart>
        </mc:Choice>
        <mc:Fallback>
          <p:pic>
            <p:nvPicPr>
              <p:cNvPr id="1030" name="Ink 1029">
                <a:extLst>
                  <a:ext uri="{FF2B5EF4-FFF2-40B4-BE49-F238E27FC236}">
                    <a16:creationId xmlns:a16="http://schemas.microsoft.com/office/drawing/2014/main" id="{A8913C2F-B5E9-4E21-9ECB-78184332FAC7}"/>
                  </a:ext>
                </a:extLst>
              </p:cNvPr>
              <p:cNvPicPr/>
              <p:nvPr/>
            </p:nvPicPr>
            <p:blipFill>
              <a:blip r:embed="rId10"/>
              <a:stretch>
                <a:fillRect/>
              </a:stretch>
            </p:blipFill>
            <p:spPr>
              <a:xfrm>
                <a:off x="2751010" y="3989358"/>
                <a:ext cx="9601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33" name="Ink 1032">
                <a:extLst>
                  <a:ext uri="{FF2B5EF4-FFF2-40B4-BE49-F238E27FC236}">
                    <a16:creationId xmlns:a16="http://schemas.microsoft.com/office/drawing/2014/main" id="{894E47C7-3C4D-408C-B12C-A64E8F2A0977}"/>
                  </a:ext>
                </a:extLst>
              </p14:cNvPr>
              <p14:cNvContentPartPr/>
              <p14:nvPr/>
            </p14:nvContentPartPr>
            <p14:xfrm>
              <a:off x="3492970" y="3572838"/>
              <a:ext cx="129960" cy="212400"/>
            </p14:xfrm>
          </p:contentPart>
        </mc:Choice>
        <mc:Fallback>
          <p:pic>
            <p:nvPicPr>
              <p:cNvPr id="1033" name="Ink 1032">
                <a:extLst>
                  <a:ext uri="{FF2B5EF4-FFF2-40B4-BE49-F238E27FC236}">
                    <a16:creationId xmlns:a16="http://schemas.microsoft.com/office/drawing/2014/main" id="{894E47C7-3C4D-408C-B12C-A64E8F2A0977}"/>
                  </a:ext>
                </a:extLst>
              </p:cNvPr>
              <p:cNvPicPr/>
              <p:nvPr/>
            </p:nvPicPr>
            <p:blipFill>
              <a:blip r:embed="rId12"/>
              <a:stretch>
                <a:fillRect/>
              </a:stretch>
            </p:blipFill>
            <p:spPr>
              <a:xfrm>
                <a:off x="3486850" y="3566718"/>
                <a:ext cx="1422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34" name="Ink 1033">
                <a:extLst>
                  <a:ext uri="{FF2B5EF4-FFF2-40B4-BE49-F238E27FC236}">
                    <a16:creationId xmlns:a16="http://schemas.microsoft.com/office/drawing/2014/main" id="{169976B5-18A3-41EA-8333-2A8D9B53B938}"/>
                  </a:ext>
                </a:extLst>
              </p14:cNvPr>
              <p14:cNvContentPartPr/>
              <p14:nvPr/>
            </p14:nvContentPartPr>
            <p14:xfrm>
              <a:off x="3515650" y="3307878"/>
              <a:ext cx="114480" cy="190080"/>
            </p14:xfrm>
          </p:contentPart>
        </mc:Choice>
        <mc:Fallback>
          <p:pic>
            <p:nvPicPr>
              <p:cNvPr id="1034" name="Ink 1033">
                <a:extLst>
                  <a:ext uri="{FF2B5EF4-FFF2-40B4-BE49-F238E27FC236}">
                    <a16:creationId xmlns:a16="http://schemas.microsoft.com/office/drawing/2014/main" id="{169976B5-18A3-41EA-8333-2A8D9B53B938}"/>
                  </a:ext>
                </a:extLst>
              </p:cNvPr>
              <p:cNvPicPr/>
              <p:nvPr/>
            </p:nvPicPr>
            <p:blipFill>
              <a:blip r:embed="rId14"/>
              <a:stretch>
                <a:fillRect/>
              </a:stretch>
            </p:blipFill>
            <p:spPr>
              <a:xfrm>
                <a:off x="3509530" y="3301758"/>
                <a:ext cx="1267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35" name="Ink 1034">
                <a:extLst>
                  <a:ext uri="{FF2B5EF4-FFF2-40B4-BE49-F238E27FC236}">
                    <a16:creationId xmlns:a16="http://schemas.microsoft.com/office/drawing/2014/main" id="{D3A00E85-86A6-4B1D-9B7F-E51EE8767387}"/>
                  </a:ext>
                </a:extLst>
              </p14:cNvPr>
              <p14:cNvContentPartPr/>
              <p14:nvPr/>
            </p14:nvContentPartPr>
            <p14:xfrm>
              <a:off x="2948650" y="4413438"/>
              <a:ext cx="690480" cy="131400"/>
            </p14:xfrm>
          </p:contentPart>
        </mc:Choice>
        <mc:Fallback>
          <p:pic>
            <p:nvPicPr>
              <p:cNvPr id="1035" name="Ink 1034">
                <a:extLst>
                  <a:ext uri="{FF2B5EF4-FFF2-40B4-BE49-F238E27FC236}">
                    <a16:creationId xmlns:a16="http://schemas.microsoft.com/office/drawing/2014/main" id="{D3A00E85-86A6-4B1D-9B7F-E51EE8767387}"/>
                  </a:ext>
                </a:extLst>
              </p:cNvPr>
              <p:cNvPicPr/>
              <p:nvPr/>
            </p:nvPicPr>
            <p:blipFill>
              <a:blip r:embed="rId16"/>
              <a:stretch>
                <a:fillRect/>
              </a:stretch>
            </p:blipFill>
            <p:spPr>
              <a:xfrm>
                <a:off x="2942530" y="4407318"/>
                <a:ext cx="702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36" name="Ink 1035">
                <a:extLst>
                  <a:ext uri="{FF2B5EF4-FFF2-40B4-BE49-F238E27FC236}">
                    <a16:creationId xmlns:a16="http://schemas.microsoft.com/office/drawing/2014/main" id="{AF7B5B01-32C2-4D82-AF25-A48DA3B379FB}"/>
                  </a:ext>
                </a:extLst>
              </p14:cNvPr>
              <p14:cNvContentPartPr/>
              <p14:nvPr/>
            </p14:nvContentPartPr>
            <p14:xfrm>
              <a:off x="2006170" y="4441518"/>
              <a:ext cx="793440" cy="24840"/>
            </p14:xfrm>
          </p:contentPart>
        </mc:Choice>
        <mc:Fallback>
          <p:pic>
            <p:nvPicPr>
              <p:cNvPr id="1036" name="Ink 1035">
                <a:extLst>
                  <a:ext uri="{FF2B5EF4-FFF2-40B4-BE49-F238E27FC236}">
                    <a16:creationId xmlns:a16="http://schemas.microsoft.com/office/drawing/2014/main" id="{AF7B5B01-32C2-4D82-AF25-A48DA3B379FB}"/>
                  </a:ext>
                </a:extLst>
              </p:cNvPr>
              <p:cNvPicPr/>
              <p:nvPr/>
            </p:nvPicPr>
            <p:blipFill>
              <a:blip r:embed="rId18"/>
              <a:stretch>
                <a:fillRect/>
              </a:stretch>
            </p:blipFill>
            <p:spPr>
              <a:xfrm>
                <a:off x="2000050" y="4435398"/>
                <a:ext cx="805680" cy="37080"/>
              </a:xfrm>
              <a:prstGeom prst="rect">
                <a:avLst/>
              </a:prstGeom>
            </p:spPr>
          </p:pic>
        </mc:Fallback>
      </mc:AlternateContent>
    </p:spTree>
    <p:extLst>
      <p:ext uri="{BB962C8B-B14F-4D97-AF65-F5344CB8AC3E}">
        <p14:creationId xmlns:p14="http://schemas.microsoft.com/office/powerpoint/2010/main" val="10382187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משנה 4"/>
          <p:cNvSpPr>
            <a:spLocks noGrp="1"/>
          </p:cNvSpPr>
          <p:nvPr>
            <p:ph type="subTitle" idx="1"/>
          </p:nvPr>
        </p:nvSpPr>
        <p:spPr>
          <a:xfrm>
            <a:off x="3354442" y="3539864"/>
            <a:ext cx="5114778" cy="2841464"/>
          </a:xfrm>
        </p:spPr>
        <p:txBody>
          <a:bodyPr>
            <a:normAutofit fontScale="85000" lnSpcReduction="20000"/>
          </a:bodyPr>
          <a:lstStyle/>
          <a:p>
            <a:pPr algn="ctr" rtl="0"/>
            <a:r>
              <a:rPr lang="en-US" sz="6000" dirty="0"/>
              <a:t>List&lt;T&gt;</a:t>
            </a:r>
          </a:p>
          <a:p>
            <a:pPr algn="ctr" rtl="0"/>
            <a:r>
              <a:rPr lang="en-US" sz="6000" dirty="0"/>
              <a:t>Dictionary&lt;T&gt;</a:t>
            </a:r>
          </a:p>
          <a:p>
            <a:pPr algn="ctr" rtl="0"/>
            <a:r>
              <a:rPr lang="en-US" sz="6000" dirty="0"/>
              <a:t>Queue&lt;T&gt;</a:t>
            </a:r>
          </a:p>
          <a:p>
            <a:pPr algn="ctr" rtl="0"/>
            <a:r>
              <a:rPr lang="he-IL" sz="6000" dirty="0"/>
              <a:t>ועוד...</a:t>
            </a:r>
          </a:p>
          <a:p>
            <a:pPr algn="ctr" rtl="0"/>
            <a:endParaRPr lang="en-US" sz="6000" dirty="0"/>
          </a:p>
          <a:p>
            <a:pPr algn="ctr" rtl="0"/>
            <a:endParaRPr lang="en-US" sz="6000" dirty="0"/>
          </a:p>
        </p:txBody>
      </p:sp>
      <p:sp>
        <p:nvSpPr>
          <p:cNvPr id="2" name="Slide Number Placeholder 1"/>
          <p:cNvSpPr>
            <a:spLocks noGrp="1"/>
          </p:cNvSpPr>
          <p:nvPr>
            <p:ph type="sldNum" sz="quarter" idx="12"/>
          </p:nvPr>
        </p:nvSpPr>
        <p:spPr/>
        <p:txBody>
          <a:bodyPr/>
          <a:lstStyle/>
          <a:p>
            <a:fld id="{5EC9654E-5318-4238-B03D-55CEA01D4D35}" type="slidenum">
              <a:rPr lang="he-IL" smtClean="0"/>
              <a:t>74</a:t>
            </a:fld>
            <a:endParaRPr lang="he-IL"/>
          </a:p>
        </p:txBody>
      </p:sp>
      <p:sp>
        <p:nvSpPr>
          <p:cNvPr id="7" name="כותרת 3">
            <a:extLst>
              <a:ext uri="{FF2B5EF4-FFF2-40B4-BE49-F238E27FC236}">
                <a16:creationId xmlns:a16="http://schemas.microsoft.com/office/drawing/2014/main" id="{110C59E4-9B3A-4E21-AF8F-10CEF91D1F53}"/>
              </a:ext>
            </a:extLst>
          </p:cNvPr>
          <p:cNvSpPr txBox="1">
            <a:spLocks/>
          </p:cNvSpPr>
          <p:nvPr/>
        </p:nvSpPr>
        <p:spPr>
          <a:xfrm>
            <a:off x="2987824" y="476672"/>
            <a:ext cx="5484444" cy="2952328"/>
          </a:xfrm>
          <a:prstGeom prst="rect">
            <a:avLst/>
          </a:prstGeom>
        </p:spPr>
        <p:txBody>
          <a:bodyPr vert="horz" lIns="45720" tIns="0" rIns="45720" bIns="0" anchor="b" anchorCtr="0">
            <a:noAutofit/>
          </a:bodyPr>
          <a:lstStyle>
            <a:lvl1pPr algn="r" rtl="1" eaLnBrk="1" latinLnBrk="0" hangingPunct="1">
              <a:spcBef>
                <a:spcPct val="0"/>
              </a:spcBef>
              <a:buNone/>
              <a:defRPr kumimoji="0" sz="42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US" dirty="0"/>
              <a:t>Generic COLLECTIONS </a:t>
            </a:r>
            <a:br>
              <a:rPr lang="en-US" dirty="0"/>
            </a:br>
            <a:r>
              <a:rPr lang="he-IL" dirty="0"/>
              <a:t>אוספים גנריים</a:t>
            </a:r>
          </a:p>
        </p:txBody>
      </p:sp>
    </p:spTree>
    <p:extLst>
      <p:ext uri="{BB962C8B-B14F-4D97-AF65-F5344CB8AC3E}">
        <p14:creationId xmlns:p14="http://schemas.microsoft.com/office/powerpoint/2010/main" val="3132436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239000" cy="698336"/>
          </a:xfrm>
        </p:spPr>
        <p:txBody>
          <a:bodyPr/>
          <a:lstStyle/>
          <a:p>
            <a:pPr algn="ctr"/>
            <a:r>
              <a:rPr lang="he-IL" dirty="0"/>
              <a:t> אוסף גנרי שמושי </a:t>
            </a:r>
            <a:r>
              <a:rPr lang="en-US" dirty="0"/>
              <a:t>List&lt;T&gt;</a:t>
            </a:r>
            <a:endParaRPr lang="he-IL" dirty="0"/>
          </a:p>
        </p:txBody>
      </p:sp>
      <p:sp>
        <p:nvSpPr>
          <p:cNvPr id="6" name="Rectangle 5"/>
          <p:cNvSpPr/>
          <p:nvPr/>
        </p:nvSpPr>
        <p:spPr>
          <a:xfrm>
            <a:off x="676153" y="3580625"/>
            <a:ext cx="4806556" cy="2975623"/>
          </a:xfrm>
          <a:prstGeom prst="rect">
            <a:avLst/>
          </a:prstGeom>
        </p:spPr>
        <p:txBody>
          <a:bodyPr wrap="square">
            <a:spAutoFit/>
          </a:bodyPr>
          <a:lstStyle/>
          <a:p>
            <a:pPr algn="l" rtl="0">
              <a:lnSpc>
                <a:spcPct val="115000"/>
              </a:lnSpc>
              <a:spcAft>
                <a:spcPts val="0"/>
              </a:spcAft>
            </a:pPr>
            <a:r>
              <a:rPr lang="en-US" sz="1600" dirty="0">
                <a:solidFill>
                  <a:srgbClr val="2B91AF"/>
                </a:solidFill>
                <a:highlight>
                  <a:srgbClr val="FFFFFF"/>
                </a:highlight>
                <a:latin typeface="Consolas"/>
                <a:ea typeface="Calibri"/>
                <a:cs typeface="Arial"/>
              </a:rPr>
              <a:t>List</a:t>
            </a:r>
            <a:r>
              <a:rPr lang="en-US" sz="1600" dirty="0">
                <a:solidFill>
                  <a:srgbClr val="000000"/>
                </a:solidFill>
                <a:highlight>
                  <a:srgbClr val="FFFFFF"/>
                </a:highlight>
                <a:latin typeface="Consolas"/>
                <a:ea typeface="Calibri"/>
                <a:cs typeface="Arial"/>
              </a:rPr>
              <a:t>&lt;</a:t>
            </a:r>
            <a:r>
              <a:rPr lang="en-US" sz="1600" dirty="0" err="1">
                <a:solidFill>
                  <a:srgbClr val="0000FF"/>
                </a:solidFill>
                <a:highlight>
                  <a:srgbClr val="FFFFFF"/>
                </a:highlight>
                <a:latin typeface="Consolas"/>
                <a:ea typeface="Calibri"/>
                <a:cs typeface="Arial"/>
              </a:rPr>
              <a:t>int</a:t>
            </a:r>
            <a:r>
              <a:rPr lang="en-US" sz="1600" dirty="0">
                <a:solidFill>
                  <a:srgbClr val="000000"/>
                </a:solidFill>
                <a:highlight>
                  <a:srgbClr val="FFFFFF"/>
                </a:highlight>
                <a:latin typeface="Consolas"/>
                <a:ea typeface="Calibri"/>
                <a:cs typeface="Arial"/>
              </a:rPr>
              <a:t>&gt; list = </a:t>
            </a:r>
            <a:r>
              <a:rPr lang="en-US" sz="1600" dirty="0">
                <a:solidFill>
                  <a:srgbClr val="0000FF"/>
                </a:solidFill>
                <a:highlight>
                  <a:srgbClr val="FFFFFF"/>
                </a:highlight>
                <a:latin typeface="Consolas"/>
                <a:ea typeface="Calibri"/>
                <a:cs typeface="Arial"/>
              </a:rPr>
              <a:t>new</a:t>
            </a:r>
            <a:r>
              <a:rPr lang="en-US" sz="1600" dirty="0">
                <a:solidFill>
                  <a:srgbClr val="000000"/>
                </a:solidFill>
                <a:highlight>
                  <a:srgbClr val="FFFFFF"/>
                </a:highlight>
                <a:latin typeface="Consolas"/>
                <a:ea typeface="Calibri"/>
                <a:cs typeface="Arial"/>
              </a:rPr>
              <a:t> </a:t>
            </a:r>
            <a:r>
              <a:rPr lang="en-US" sz="1600" dirty="0">
                <a:solidFill>
                  <a:srgbClr val="2B91AF"/>
                </a:solidFill>
                <a:highlight>
                  <a:srgbClr val="FFFFFF"/>
                </a:highlight>
                <a:latin typeface="Consolas"/>
                <a:ea typeface="Calibri"/>
                <a:cs typeface="Arial"/>
              </a:rPr>
              <a:t>List</a:t>
            </a:r>
            <a:r>
              <a:rPr lang="en-US" sz="1600" dirty="0">
                <a:solidFill>
                  <a:srgbClr val="000000"/>
                </a:solidFill>
                <a:highlight>
                  <a:srgbClr val="FFFFFF"/>
                </a:highlight>
                <a:latin typeface="Consolas"/>
                <a:ea typeface="Calibri"/>
                <a:cs typeface="Arial"/>
              </a:rPr>
              <a:t>&lt;</a:t>
            </a:r>
            <a:r>
              <a:rPr lang="en-US" sz="1600" dirty="0" err="1">
                <a:solidFill>
                  <a:srgbClr val="0000FF"/>
                </a:solidFill>
                <a:highlight>
                  <a:srgbClr val="FFFFFF"/>
                </a:highlight>
                <a:latin typeface="Consolas"/>
                <a:ea typeface="Calibri"/>
                <a:cs typeface="Arial"/>
              </a:rPr>
              <a:t>int</a:t>
            </a:r>
            <a:r>
              <a:rPr lang="en-US" sz="1600" dirty="0">
                <a:solidFill>
                  <a:srgbClr val="000000"/>
                </a:solidFill>
                <a:highlight>
                  <a:srgbClr val="FFFFFF"/>
                </a:highlight>
                <a:latin typeface="Consolas"/>
                <a:ea typeface="Calibri"/>
                <a:cs typeface="Arial"/>
              </a:rPr>
              <a:t>&gt;();</a:t>
            </a:r>
            <a:endParaRPr lang="en-US" sz="2000" dirty="0">
              <a:latin typeface="Calibri"/>
              <a:ea typeface="Calibri"/>
              <a:cs typeface="Arial"/>
            </a:endParaRPr>
          </a:p>
          <a:p>
            <a:pPr algn="l" rtl="0">
              <a:lnSpc>
                <a:spcPct val="115000"/>
              </a:lnSpc>
              <a:spcAft>
                <a:spcPts val="0"/>
              </a:spcAft>
            </a:pPr>
            <a:r>
              <a:rPr lang="en-US" sz="1600" dirty="0" err="1">
                <a:solidFill>
                  <a:srgbClr val="000000"/>
                </a:solidFill>
                <a:highlight>
                  <a:srgbClr val="FFFFFF"/>
                </a:highlight>
                <a:latin typeface="Consolas"/>
                <a:ea typeface="Calibri"/>
                <a:cs typeface="Arial"/>
              </a:rPr>
              <a:t>list.Add</a:t>
            </a:r>
            <a:r>
              <a:rPr lang="en-US" sz="1600" dirty="0">
                <a:solidFill>
                  <a:srgbClr val="000000"/>
                </a:solidFill>
                <a:highlight>
                  <a:srgbClr val="FFFFFF"/>
                </a:highlight>
                <a:latin typeface="Consolas"/>
                <a:ea typeface="Calibri"/>
                <a:cs typeface="Arial"/>
              </a:rPr>
              <a:t>(12);</a:t>
            </a:r>
            <a:endParaRPr lang="en-US" sz="2000" dirty="0">
              <a:latin typeface="Calibri"/>
              <a:ea typeface="Calibri"/>
              <a:cs typeface="Arial"/>
            </a:endParaRPr>
          </a:p>
          <a:p>
            <a:pPr algn="l" rtl="0">
              <a:lnSpc>
                <a:spcPct val="115000"/>
              </a:lnSpc>
              <a:spcAft>
                <a:spcPts val="0"/>
              </a:spcAft>
            </a:pPr>
            <a:r>
              <a:rPr lang="en-US" sz="1600" dirty="0" err="1">
                <a:solidFill>
                  <a:srgbClr val="000000"/>
                </a:solidFill>
                <a:highlight>
                  <a:srgbClr val="FFFFFF"/>
                </a:highlight>
                <a:latin typeface="Consolas"/>
                <a:ea typeface="Calibri"/>
                <a:cs typeface="Arial"/>
              </a:rPr>
              <a:t>list.Add</a:t>
            </a:r>
            <a:r>
              <a:rPr lang="en-US" sz="1600" dirty="0">
                <a:solidFill>
                  <a:srgbClr val="000000"/>
                </a:solidFill>
                <a:highlight>
                  <a:srgbClr val="FFFFFF"/>
                </a:highlight>
                <a:latin typeface="Consolas"/>
                <a:ea typeface="Calibri"/>
                <a:cs typeface="Arial"/>
              </a:rPr>
              <a:t>(34);</a:t>
            </a:r>
            <a:endParaRPr lang="en-US" sz="2000" dirty="0">
              <a:latin typeface="Calibri"/>
              <a:ea typeface="Calibri"/>
              <a:cs typeface="Arial"/>
            </a:endParaRPr>
          </a:p>
          <a:p>
            <a:pPr algn="l" rtl="0">
              <a:lnSpc>
                <a:spcPct val="115000"/>
              </a:lnSpc>
              <a:spcAft>
                <a:spcPts val="0"/>
              </a:spcAft>
            </a:pPr>
            <a:r>
              <a:rPr lang="en-US" sz="1600" dirty="0" err="1">
                <a:solidFill>
                  <a:srgbClr val="000000"/>
                </a:solidFill>
                <a:highlight>
                  <a:srgbClr val="FFFFFF"/>
                </a:highlight>
                <a:latin typeface="Consolas"/>
                <a:ea typeface="Calibri"/>
                <a:cs typeface="Arial"/>
              </a:rPr>
              <a:t>list.Add</a:t>
            </a:r>
            <a:r>
              <a:rPr lang="en-US" sz="1600" dirty="0">
                <a:solidFill>
                  <a:srgbClr val="000000"/>
                </a:solidFill>
                <a:highlight>
                  <a:srgbClr val="FFFFFF"/>
                </a:highlight>
                <a:latin typeface="Consolas"/>
                <a:ea typeface="Calibri"/>
                <a:cs typeface="Arial"/>
              </a:rPr>
              <a:t>(25);</a:t>
            </a:r>
          </a:p>
          <a:p>
            <a:pPr algn="l" rtl="0">
              <a:lnSpc>
                <a:spcPct val="115000"/>
              </a:lnSpc>
            </a:pPr>
            <a:r>
              <a:rPr lang="en-US" sz="1600" dirty="0" err="1">
                <a:solidFill>
                  <a:srgbClr val="000000"/>
                </a:solidFill>
                <a:highlight>
                  <a:srgbClr val="FFFFFF"/>
                </a:highlight>
                <a:latin typeface="Consolas"/>
                <a:ea typeface="Calibri"/>
                <a:cs typeface="Arial"/>
              </a:rPr>
              <a:t>list.Sort</a:t>
            </a:r>
            <a:r>
              <a:rPr lang="en-US" sz="1600" dirty="0">
                <a:solidFill>
                  <a:srgbClr val="000000"/>
                </a:solidFill>
                <a:highlight>
                  <a:srgbClr val="FFFFFF"/>
                </a:highlight>
                <a:latin typeface="Consolas"/>
                <a:ea typeface="Calibri"/>
                <a:cs typeface="Arial"/>
              </a:rPr>
              <a:t>();</a:t>
            </a:r>
          </a:p>
          <a:p>
            <a:pPr algn="l" rtl="0">
              <a:lnSpc>
                <a:spcPct val="115000"/>
              </a:lnSpc>
              <a:spcAft>
                <a:spcPts val="0"/>
              </a:spcAft>
            </a:pPr>
            <a:r>
              <a:rPr lang="en-US" sz="1600" dirty="0">
                <a:solidFill>
                  <a:srgbClr val="000000"/>
                </a:solidFill>
                <a:highlight>
                  <a:srgbClr val="FFFFFF"/>
                </a:highlight>
                <a:latin typeface="Consolas"/>
                <a:ea typeface="Calibri"/>
                <a:cs typeface="Arial"/>
              </a:rPr>
              <a:t> </a:t>
            </a:r>
            <a:endParaRPr lang="en-US" sz="2000" dirty="0">
              <a:latin typeface="Calibri"/>
              <a:ea typeface="Calibri"/>
              <a:cs typeface="Arial"/>
            </a:endParaRPr>
          </a:p>
          <a:p>
            <a:pPr algn="l" rtl="0">
              <a:lnSpc>
                <a:spcPct val="115000"/>
              </a:lnSpc>
              <a:spcAft>
                <a:spcPts val="0"/>
              </a:spcAft>
            </a:pPr>
            <a:r>
              <a:rPr lang="en-US" sz="1600" dirty="0">
                <a:solidFill>
                  <a:srgbClr val="0000FF"/>
                </a:solidFill>
                <a:highlight>
                  <a:srgbClr val="FFFFFF"/>
                </a:highlight>
                <a:latin typeface="Consolas"/>
                <a:ea typeface="Calibri"/>
                <a:cs typeface="Arial"/>
              </a:rPr>
              <a:t>for</a:t>
            </a:r>
            <a:r>
              <a:rPr lang="en-US" sz="1600" dirty="0">
                <a:solidFill>
                  <a:srgbClr val="000000"/>
                </a:solidFill>
                <a:highlight>
                  <a:srgbClr val="FFFFFF"/>
                </a:highlight>
                <a:latin typeface="Consolas"/>
                <a:ea typeface="Calibri"/>
                <a:cs typeface="Arial"/>
              </a:rPr>
              <a:t> (</a:t>
            </a:r>
            <a:r>
              <a:rPr lang="en-US" sz="1600" dirty="0" err="1">
                <a:solidFill>
                  <a:srgbClr val="0000FF"/>
                </a:solidFill>
                <a:highlight>
                  <a:srgbClr val="FFFFFF"/>
                </a:highlight>
                <a:latin typeface="Consolas"/>
                <a:ea typeface="Calibri"/>
                <a:cs typeface="Arial"/>
              </a:rPr>
              <a:t>int</a:t>
            </a:r>
            <a:r>
              <a:rPr lang="en-US" sz="1600" dirty="0">
                <a:solidFill>
                  <a:srgbClr val="000000"/>
                </a:solidFill>
                <a:highlight>
                  <a:srgbClr val="FFFFFF"/>
                </a:highlight>
                <a:latin typeface="Consolas"/>
                <a:ea typeface="Calibri"/>
                <a:cs typeface="Arial"/>
              </a:rPr>
              <a:t> </a:t>
            </a:r>
            <a:r>
              <a:rPr lang="en-US" sz="1600" dirty="0" err="1">
                <a:solidFill>
                  <a:srgbClr val="000000"/>
                </a:solidFill>
                <a:highlight>
                  <a:srgbClr val="FFFFFF"/>
                </a:highlight>
                <a:latin typeface="Consolas"/>
                <a:ea typeface="Calibri"/>
                <a:cs typeface="Arial"/>
              </a:rPr>
              <a:t>i</a:t>
            </a:r>
            <a:r>
              <a:rPr lang="en-US" sz="1600" dirty="0">
                <a:solidFill>
                  <a:srgbClr val="000000"/>
                </a:solidFill>
                <a:highlight>
                  <a:srgbClr val="FFFFFF"/>
                </a:highlight>
                <a:latin typeface="Consolas"/>
                <a:ea typeface="Calibri"/>
                <a:cs typeface="Arial"/>
              </a:rPr>
              <a:t> = 0; </a:t>
            </a:r>
            <a:r>
              <a:rPr lang="en-US" sz="1600" dirty="0" err="1">
                <a:solidFill>
                  <a:srgbClr val="000000"/>
                </a:solidFill>
                <a:highlight>
                  <a:srgbClr val="FFFFFF"/>
                </a:highlight>
                <a:latin typeface="Consolas"/>
                <a:ea typeface="Calibri"/>
                <a:cs typeface="Arial"/>
              </a:rPr>
              <a:t>i</a:t>
            </a:r>
            <a:r>
              <a:rPr lang="en-US" sz="1600" dirty="0">
                <a:solidFill>
                  <a:srgbClr val="000000"/>
                </a:solidFill>
                <a:highlight>
                  <a:srgbClr val="FFFFFF"/>
                </a:highlight>
                <a:latin typeface="Consolas"/>
                <a:ea typeface="Calibri"/>
                <a:cs typeface="Arial"/>
              </a:rPr>
              <a:t> &lt; </a:t>
            </a:r>
            <a:r>
              <a:rPr lang="en-US" sz="1600" dirty="0" err="1">
                <a:solidFill>
                  <a:srgbClr val="000000"/>
                </a:solidFill>
                <a:highlight>
                  <a:srgbClr val="FFFFFF"/>
                </a:highlight>
                <a:latin typeface="Consolas"/>
                <a:ea typeface="Calibri"/>
                <a:cs typeface="Arial"/>
              </a:rPr>
              <a:t>list.Count</a:t>
            </a:r>
            <a:r>
              <a:rPr lang="en-US" sz="1600" dirty="0">
                <a:solidFill>
                  <a:srgbClr val="000000"/>
                </a:solidFill>
                <a:highlight>
                  <a:srgbClr val="FFFFFF"/>
                </a:highlight>
                <a:latin typeface="Consolas"/>
                <a:ea typeface="Calibri"/>
                <a:cs typeface="Arial"/>
              </a:rPr>
              <a:t>; </a:t>
            </a:r>
            <a:r>
              <a:rPr lang="en-US" sz="1600" dirty="0" err="1">
                <a:solidFill>
                  <a:srgbClr val="000000"/>
                </a:solidFill>
                <a:highlight>
                  <a:srgbClr val="FFFFFF"/>
                </a:highlight>
                <a:latin typeface="Consolas"/>
                <a:ea typeface="Calibri"/>
                <a:cs typeface="Arial"/>
              </a:rPr>
              <a:t>i</a:t>
            </a:r>
            <a:r>
              <a:rPr lang="en-US" sz="1600" dirty="0">
                <a:solidFill>
                  <a:srgbClr val="000000"/>
                </a:solidFill>
                <a:highlight>
                  <a:srgbClr val="FFFFFF"/>
                </a:highlight>
                <a:latin typeface="Consolas"/>
                <a:ea typeface="Calibri"/>
                <a:cs typeface="Arial"/>
              </a:rPr>
              <a:t>++)</a:t>
            </a:r>
            <a:endParaRPr lang="en-US" sz="2000" dirty="0">
              <a:latin typeface="Calibri"/>
              <a:ea typeface="Calibri"/>
              <a:cs typeface="Arial"/>
            </a:endParaRPr>
          </a:p>
          <a:p>
            <a:pPr algn="l" rtl="0">
              <a:lnSpc>
                <a:spcPct val="115000"/>
              </a:lnSpc>
              <a:spcAft>
                <a:spcPts val="0"/>
              </a:spcAft>
            </a:pPr>
            <a:r>
              <a:rPr lang="en-US" sz="1600" dirty="0">
                <a:solidFill>
                  <a:srgbClr val="000000"/>
                </a:solidFill>
                <a:highlight>
                  <a:srgbClr val="FFFFFF"/>
                </a:highlight>
                <a:latin typeface="Consolas"/>
                <a:ea typeface="Calibri"/>
                <a:cs typeface="Arial"/>
              </a:rPr>
              <a:t>{</a:t>
            </a:r>
            <a:endParaRPr lang="en-US" sz="2000" dirty="0">
              <a:latin typeface="Calibri"/>
              <a:ea typeface="Calibri"/>
              <a:cs typeface="Arial"/>
            </a:endParaRPr>
          </a:p>
          <a:p>
            <a:pPr algn="l" rtl="0">
              <a:lnSpc>
                <a:spcPct val="115000"/>
              </a:lnSpc>
              <a:spcAft>
                <a:spcPts val="0"/>
              </a:spcAft>
            </a:pPr>
            <a:r>
              <a:rPr lang="en-US" sz="1600" dirty="0">
                <a:solidFill>
                  <a:srgbClr val="000000"/>
                </a:solidFill>
                <a:highlight>
                  <a:srgbClr val="FFFFFF"/>
                </a:highlight>
                <a:latin typeface="Consolas"/>
                <a:ea typeface="Calibri"/>
                <a:cs typeface="Arial"/>
              </a:rPr>
              <a:t>    </a:t>
            </a:r>
            <a:r>
              <a:rPr lang="en-US" sz="1600" dirty="0" err="1">
                <a:solidFill>
                  <a:srgbClr val="2B91AF"/>
                </a:solidFill>
                <a:highlight>
                  <a:srgbClr val="FFFFFF"/>
                </a:highlight>
                <a:latin typeface="Consolas"/>
                <a:ea typeface="Calibri"/>
                <a:cs typeface="Arial"/>
              </a:rPr>
              <a:t>Console</a:t>
            </a:r>
            <a:r>
              <a:rPr lang="en-US" sz="1600" dirty="0" err="1">
                <a:solidFill>
                  <a:srgbClr val="000000"/>
                </a:solidFill>
                <a:highlight>
                  <a:srgbClr val="FFFFFF"/>
                </a:highlight>
                <a:latin typeface="Consolas"/>
                <a:ea typeface="Calibri"/>
                <a:cs typeface="Arial"/>
              </a:rPr>
              <a:t>.WriteLine</a:t>
            </a:r>
            <a:r>
              <a:rPr lang="en-US" sz="1600" dirty="0">
                <a:solidFill>
                  <a:srgbClr val="000000"/>
                </a:solidFill>
                <a:highlight>
                  <a:srgbClr val="FFFFFF"/>
                </a:highlight>
                <a:latin typeface="Consolas"/>
                <a:ea typeface="Calibri"/>
                <a:cs typeface="Arial"/>
              </a:rPr>
              <a:t>(list[</a:t>
            </a:r>
            <a:r>
              <a:rPr lang="en-US" sz="1600" dirty="0" err="1">
                <a:solidFill>
                  <a:srgbClr val="000000"/>
                </a:solidFill>
                <a:highlight>
                  <a:srgbClr val="FFFFFF"/>
                </a:highlight>
                <a:latin typeface="Consolas"/>
                <a:ea typeface="Calibri"/>
                <a:cs typeface="Arial"/>
              </a:rPr>
              <a:t>i</a:t>
            </a:r>
            <a:r>
              <a:rPr lang="en-US" sz="1600" dirty="0">
                <a:solidFill>
                  <a:srgbClr val="000000"/>
                </a:solidFill>
                <a:highlight>
                  <a:srgbClr val="FFFFFF"/>
                </a:highlight>
                <a:latin typeface="Consolas"/>
                <a:ea typeface="Calibri"/>
                <a:cs typeface="Arial"/>
              </a:rPr>
              <a:t>]);</a:t>
            </a:r>
            <a:endParaRPr lang="en-US" sz="2000" dirty="0">
              <a:latin typeface="Calibri"/>
              <a:ea typeface="Calibri"/>
              <a:cs typeface="Arial"/>
            </a:endParaRPr>
          </a:p>
          <a:p>
            <a:pPr algn="l" rtl="0">
              <a:lnSpc>
                <a:spcPct val="115000"/>
              </a:lnSpc>
              <a:spcAft>
                <a:spcPts val="1000"/>
              </a:spcAft>
            </a:pPr>
            <a:r>
              <a:rPr lang="en-US" sz="1600" dirty="0">
                <a:solidFill>
                  <a:srgbClr val="000000"/>
                </a:solidFill>
                <a:highlight>
                  <a:srgbClr val="FFFFFF"/>
                </a:highlight>
                <a:latin typeface="Consolas"/>
                <a:ea typeface="Calibri"/>
                <a:cs typeface="Arial"/>
              </a:rPr>
              <a:t>}</a:t>
            </a:r>
            <a:endParaRPr lang="en-US" sz="2000" dirty="0">
              <a:effectLst/>
              <a:latin typeface="Calibri"/>
              <a:ea typeface="Calibri"/>
              <a:cs typeface="Arial"/>
            </a:endParaRPr>
          </a:p>
        </p:txBody>
      </p:sp>
      <p:sp>
        <p:nvSpPr>
          <p:cNvPr id="7" name="מציין מיקום תוכן 2"/>
          <p:cNvSpPr>
            <a:spLocks noGrp="1"/>
          </p:cNvSpPr>
          <p:nvPr>
            <p:ph idx="1"/>
          </p:nvPr>
        </p:nvSpPr>
        <p:spPr>
          <a:xfrm>
            <a:off x="645368" y="1021312"/>
            <a:ext cx="7239000" cy="2559313"/>
          </a:xfrm>
        </p:spPr>
        <p:txBody>
          <a:bodyPr>
            <a:normAutofit fontScale="85000" lnSpcReduction="20000"/>
          </a:bodyPr>
          <a:lstStyle/>
          <a:p>
            <a:r>
              <a:rPr lang="he-IL" sz="2000" dirty="0"/>
              <a:t>בשונה מ </a:t>
            </a:r>
            <a:r>
              <a:rPr lang="en-US" sz="2000" dirty="0" err="1"/>
              <a:t>ArrayList</a:t>
            </a:r>
            <a:r>
              <a:rPr lang="he-IL" sz="2000" dirty="0"/>
              <a:t> שהוא אוסף שמכיל בו זמנית איברים מטיפוסים שונים שכולם יורשים מ </a:t>
            </a:r>
            <a:r>
              <a:rPr lang="en-US" sz="2000" dirty="0"/>
              <a:t>object</a:t>
            </a:r>
            <a:r>
              <a:rPr lang="he-IL" sz="2000" dirty="0"/>
              <a:t>, אזי </a:t>
            </a:r>
            <a:r>
              <a:rPr lang="en-US" sz="2000" dirty="0"/>
              <a:t>List&lt;T&gt;</a:t>
            </a:r>
            <a:r>
              <a:rPr lang="he-IL" sz="2000" dirty="0"/>
              <a:t> הוא אוסף שהגדרתו היא גנרית עבור טיפוסים שונים. כלומר ניתן להגדיר אוספים מטיפוסים שונים כאשר כל אוסף מכיל ערכים מאותו טיפוס.</a:t>
            </a:r>
          </a:p>
          <a:p>
            <a:r>
              <a:rPr lang="he-IL" sz="2000" dirty="0"/>
              <a:t>אוסף זה משמש להחזקת ערכים מטיפוס </a:t>
            </a:r>
            <a:r>
              <a:rPr lang="en-US" sz="2000" dirty="0"/>
              <a:t>T</a:t>
            </a:r>
            <a:r>
              <a:rPr lang="he-IL" sz="2000" dirty="0"/>
              <a:t> בתוך רשימה והינו אוסף בר השוואה</a:t>
            </a:r>
          </a:p>
          <a:p>
            <a:r>
              <a:rPr lang="he-IL" sz="2000" dirty="0"/>
              <a:t>מאחר וזהו אוסף בר השוואה, ניתן למיין אותו וקיימת עבורו המתודה </a:t>
            </a:r>
            <a:r>
              <a:rPr lang="en-US" sz="2000" dirty="0"/>
              <a:t>Sort()</a:t>
            </a:r>
          </a:p>
          <a:p>
            <a:r>
              <a:rPr lang="he-IL" sz="2000" dirty="0"/>
              <a:t>מאפיין </a:t>
            </a:r>
            <a:r>
              <a:rPr lang="en-US" sz="2000" dirty="0"/>
              <a:t>Count</a:t>
            </a:r>
            <a:r>
              <a:rPr lang="he-IL" sz="2000" dirty="0"/>
              <a:t> לגודל האוסף</a:t>
            </a:r>
          </a:p>
          <a:p>
            <a:r>
              <a:rPr lang="he-IL" sz="2000" dirty="0"/>
              <a:t>מתודת </a:t>
            </a:r>
            <a:r>
              <a:rPr lang="en-US" sz="2000" dirty="0"/>
              <a:t>Remove()</a:t>
            </a:r>
            <a:r>
              <a:rPr lang="he-IL" sz="2000" dirty="0"/>
              <a:t> למחיקה מהאוסף</a:t>
            </a:r>
          </a:p>
          <a:p>
            <a:r>
              <a:rPr lang="he-IL" sz="2000" dirty="0"/>
              <a:t>מתודת </a:t>
            </a:r>
            <a:r>
              <a:rPr lang="en-US" sz="2000" dirty="0"/>
              <a:t>Add()</a:t>
            </a:r>
            <a:r>
              <a:rPr lang="he-IL" sz="2000" dirty="0"/>
              <a:t> להוספה לאוסף.</a:t>
            </a:r>
          </a:p>
          <a:p>
            <a:endParaRPr lang="he-IL" sz="2000" dirty="0"/>
          </a:p>
        </p:txBody>
      </p:sp>
      <p:sp>
        <p:nvSpPr>
          <p:cNvPr id="4" name="Slide Number Placeholder 3"/>
          <p:cNvSpPr>
            <a:spLocks noGrp="1"/>
          </p:cNvSpPr>
          <p:nvPr>
            <p:ph type="sldNum" sz="quarter" idx="12"/>
          </p:nvPr>
        </p:nvSpPr>
        <p:spPr/>
        <p:txBody>
          <a:bodyPr/>
          <a:lstStyle/>
          <a:p>
            <a:fld id="{04F09086-7655-46EE-82F4-512E3C932A8D}" type="slidenum">
              <a:rPr lang="he-IL" smtClean="0"/>
              <a:t>75</a:t>
            </a:fld>
            <a:endParaRPr lang="he-IL"/>
          </a:p>
        </p:txBody>
      </p:sp>
    </p:spTree>
    <p:extLst>
      <p:ext uri="{BB962C8B-B14F-4D97-AF65-F5344CB8AC3E}">
        <p14:creationId xmlns:p14="http://schemas.microsoft.com/office/powerpoint/2010/main" val="12132109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52264" y="188640"/>
            <a:ext cx="7848872" cy="698336"/>
          </a:xfrm>
        </p:spPr>
        <p:txBody>
          <a:bodyPr>
            <a:normAutofit/>
          </a:bodyPr>
          <a:lstStyle/>
          <a:p>
            <a:r>
              <a:rPr lang="he-IL" dirty="0"/>
              <a:t>אוספים גנריים המוגדרים מראש  ב</a:t>
            </a:r>
            <a:r>
              <a:rPr lang="en-US" dirty="0"/>
              <a:t>C</a:t>
            </a:r>
            <a:r>
              <a:rPr lang="he-IL" dirty="0"/>
              <a:t>#</a:t>
            </a:r>
          </a:p>
        </p:txBody>
      </p:sp>
      <p:sp>
        <p:nvSpPr>
          <p:cNvPr id="3" name="מציין מיקום תוכן 2"/>
          <p:cNvSpPr>
            <a:spLocks noGrp="1"/>
          </p:cNvSpPr>
          <p:nvPr>
            <p:ph idx="1"/>
          </p:nvPr>
        </p:nvSpPr>
        <p:spPr>
          <a:xfrm>
            <a:off x="683568" y="1196752"/>
            <a:ext cx="6912768" cy="5359496"/>
          </a:xfrm>
        </p:spPr>
        <p:txBody>
          <a:bodyPr>
            <a:normAutofit fontScale="77500" lnSpcReduction="20000"/>
          </a:bodyPr>
          <a:lstStyle/>
          <a:p>
            <a:r>
              <a:rPr lang="en-US" dirty="0"/>
              <a:t>List&lt;T&gt;</a:t>
            </a:r>
            <a:r>
              <a:rPr lang="he-IL" dirty="0"/>
              <a:t> - רשימה</a:t>
            </a:r>
            <a:endParaRPr lang="en-US" dirty="0"/>
          </a:p>
          <a:p>
            <a:r>
              <a:rPr lang="en-US" dirty="0" err="1"/>
              <a:t>LinkedList</a:t>
            </a:r>
            <a:r>
              <a:rPr lang="en-US" dirty="0"/>
              <a:t>&lt;T&gt;</a:t>
            </a:r>
            <a:r>
              <a:rPr lang="he-IL" dirty="0"/>
              <a:t> - רשימה מקושרת</a:t>
            </a:r>
          </a:p>
          <a:p>
            <a:r>
              <a:rPr lang="en-US" dirty="0"/>
              <a:t>Stack&lt;T&gt;</a:t>
            </a:r>
            <a:r>
              <a:rPr lang="he-IL" dirty="0"/>
              <a:t> - מחסנית</a:t>
            </a:r>
          </a:p>
          <a:p>
            <a:r>
              <a:rPr lang="en-US" dirty="0"/>
              <a:t>Queue&lt;T&gt;</a:t>
            </a:r>
            <a:r>
              <a:rPr lang="he-IL" dirty="0"/>
              <a:t> - תור</a:t>
            </a:r>
          </a:p>
          <a:p>
            <a:r>
              <a:rPr lang="en-US" dirty="0" err="1"/>
              <a:t>SortedDictionery</a:t>
            </a:r>
            <a:r>
              <a:rPr lang="en-US" dirty="0"/>
              <a:t>&lt;</a:t>
            </a:r>
            <a:r>
              <a:rPr lang="en-US" dirty="0" err="1"/>
              <a:t>Tkey</a:t>
            </a:r>
            <a:r>
              <a:rPr lang="en-US" dirty="0"/>
              <a:t>, </a:t>
            </a:r>
            <a:r>
              <a:rPr lang="en-US" dirty="0" err="1"/>
              <a:t>Tvalue</a:t>
            </a:r>
            <a:r>
              <a:rPr lang="en-US" dirty="0"/>
              <a:t>&gt;</a:t>
            </a:r>
            <a:r>
              <a:rPr lang="he-IL" dirty="0"/>
              <a:t> </a:t>
            </a:r>
          </a:p>
          <a:p>
            <a:r>
              <a:rPr lang="en-US" dirty="0" err="1"/>
              <a:t>SortedList</a:t>
            </a:r>
            <a:r>
              <a:rPr lang="en-US" dirty="0"/>
              <a:t>&lt;</a:t>
            </a:r>
            <a:r>
              <a:rPr lang="en-US" dirty="0" err="1"/>
              <a:t>Tkey</a:t>
            </a:r>
            <a:r>
              <a:rPr lang="en-US" dirty="0"/>
              <a:t>, </a:t>
            </a:r>
            <a:r>
              <a:rPr lang="en-US" dirty="0" err="1"/>
              <a:t>Tvalue</a:t>
            </a:r>
            <a:r>
              <a:rPr lang="en-US" dirty="0"/>
              <a:t>&gt;</a:t>
            </a:r>
            <a:r>
              <a:rPr lang="he-IL" dirty="0"/>
              <a:t> </a:t>
            </a:r>
          </a:p>
          <a:p>
            <a:r>
              <a:rPr lang="he-IL" dirty="0"/>
              <a:t>הממשק </a:t>
            </a:r>
            <a:r>
              <a:rPr lang="en-US" dirty="0"/>
              <a:t> - </a:t>
            </a:r>
            <a:r>
              <a:rPr lang="en-US" dirty="0" err="1"/>
              <a:t>IEnumerable</a:t>
            </a:r>
            <a:r>
              <a:rPr lang="en-US" dirty="0"/>
              <a:t>&lt;T&gt;</a:t>
            </a:r>
            <a:r>
              <a:rPr lang="he-IL" dirty="0"/>
              <a:t>טיפוס כללי בר מניה</a:t>
            </a:r>
          </a:p>
          <a:p>
            <a:r>
              <a:rPr lang="en-US" dirty="0" err="1"/>
              <a:t>Dictionery</a:t>
            </a:r>
            <a:r>
              <a:rPr lang="en-US" dirty="0"/>
              <a:t>&lt;</a:t>
            </a:r>
            <a:r>
              <a:rPr lang="en-US" dirty="0" err="1"/>
              <a:t>Tkey</a:t>
            </a:r>
            <a:r>
              <a:rPr lang="en-US" dirty="0"/>
              <a:t>, </a:t>
            </a:r>
            <a:r>
              <a:rPr lang="en-US" dirty="0" err="1"/>
              <a:t>Tvalue</a:t>
            </a:r>
            <a:r>
              <a:rPr lang="en-US" dirty="0"/>
              <a:t>&gt;</a:t>
            </a:r>
            <a:r>
              <a:rPr lang="he-IL" dirty="0"/>
              <a:t>:</a:t>
            </a:r>
          </a:p>
          <a:p>
            <a:pPr lvl="1"/>
            <a:r>
              <a:rPr lang="he-IL" dirty="0"/>
              <a:t>מבנה נתונים ממויין שמכיל שני ערכים עבור כל אחד מהעצמים שבו:</a:t>
            </a:r>
          </a:p>
          <a:p>
            <a:pPr lvl="2"/>
            <a:r>
              <a:rPr lang="he-IL" dirty="0"/>
              <a:t>מפתח </a:t>
            </a:r>
          </a:p>
          <a:p>
            <a:pPr lvl="2"/>
            <a:r>
              <a:rPr lang="he-IL" dirty="0"/>
              <a:t>הערך עצמו</a:t>
            </a:r>
          </a:p>
          <a:p>
            <a:pPr lvl="1"/>
            <a:r>
              <a:rPr lang="he-IL" dirty="0"/>
              <a:t>יתרונו: גישה מהירה באמצעות המפתח, שהוא חח"ע</a:t>
            </a:r>
          </a:p>
          <a:p>
            <a:pPr marL="0" indent="0">
              <a:buNone/>
            </a:pPr>
            <a:endParaRPr lang="he-IL" dirty="0"/>
          </a:p>
          <a:p>
            <a:endParaRPr lang="he-IL" dirty="0"/>
          </a:p>
          <a:p>
            <a:r>
              <a:rPr lang="he-IL" dirty="0"/>
              <a:t>ואיפה כולם מוגדרים?</a:t>
            </a:r>
          </a:p>
          <a:p>
            <a:pPr marL="0" indent="0">
              <a:buNone/>
            </a:pPr>
            <a:r>
              <a:rPr lang="he-IL" dirty="0"/>
              <a:t> ב </a:t>
            </a:r>
            <a:r>
              <a:rPr lang="en-US" dirty="0"/>
              <a:t>namespace </a:t>
            </a:r>
            <a:r>
              <a:rPr lang="en-US" dirty="0" err="1"/>
              <a:t>System.Collections.Generic</a:t>
            </a:r>
            <a:endParaRPr lang="he-IL" dirty="0"/>
          </a:p>
          <a:p>
            <a:endParaRPr lang="he-IL" dirty="0"/>
          </a:p>
        </p:txBody>
      </p:sp>
      <p:sp>
        <p:nvSpPr>
          <p:cNvPr id="5" name="Slide Number Placeholder 4"/>
          <p:cNvSpPr>
            <a:spLocks noGrp="1"/>
          </p:cNvSpPr>
          <p:nvPr>
            <p:ph type="sldNum" sz="quarter" idx="12"/>
          </p:nvPr>
        </p:nvSpPr>
        <p:spPr/>
        <p:txBody>
          <a:bodyPr/>
          <a:lstStyle/>
          <a:p>
            <a:fld id="{04F09086-7655-46EE-82F4-512E3C932A8D}" type="slidenum">
              <a:rPr lang="he-IL" smtClean="0"/>
              <a:t>76</a:t>
            </a:fld>
            <a:endParaRPr lang="he-IL"/>
          </a:p>
        </p:txBody>
      </p:sp>
    </p:spTree>
    <p:extLst>
      <p:ext uri="{BB962C8B-B14F-4D97-AF65-F5344CB8AC3E}">
        <p14:creationId xmlns:p14="http://schemas.microsoft.com/office/powerpoint/2010/main" val="32558900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ctrTitle"/>
          </p:nvPr>
        </p:nvSpPr>
        <p:spPr/>
        <p:txBody>
          <a:bodyPr/>
          <a:lstStyle/>
          <a:p>
            <a:pPr algn="ctr"/>
            <a:r>
              <a:rPr lang="he-IL" dirty="0"/>
              <a:t>אופרטורים</a:t>
            </a:r>
          </a:p>
        </p:txBody>
      </p:sp>
      <p:sp>
        <p:nvSpPr>
          <p:cNvPr id="5" name="כותרת משנה 4"/>
          <p:cNvSpPr>
            <a:spLocks noGrp="1"/>
          </p:cNvSpPr>
          <p:nvPr>
            <p:ph type="subTitle" idx="1"/>
          </p:nvPr>
        </p:nvSpPr>
        <p:spPr/>
        <p:txBody>
          <a:bodyPr>
            <a:normAutofit/>
          </a:bodyPr>
          <a:lstStyle/>
          <a:p>
            <a:pPr algn="ctr"/>
            <a:r>
              <a:rPr lang="en-US" sz="4800" b="1" dirty="0"/>
              <a:t>Operators</a:t>
            </a:r>
            <a:endParaRPr lang="he-IL" sz="4800" b="1" dirty="0"/>
          </a:p>
        </p:txBody>
      </p:sp>
      <p:sp>
        <p:nvSpPr>
          <p:cNvPr id="2" name="Slide Number Placeholder 1"/>
          <p:cNvSpPr>
            <a:spLocks noGrp="1"/>
          </p:cNvSpPr>
          <p:nvPr>
            <p:ph type="sldNum" sz="quarter" idx="12"/>
          </p:nvPr>
        </p:nvSpPr>
        <p:spPr/>
        <p:txBody>
          <a:bodyPr/>
          <a:lstStyle/>
          <a:p>
            <a:fld id="{5EC9654E-5318-4238-B03D-55CEA01D4D35}" type="slidenum">
              <a:rPr lang="he-IL" smtClean="0"/>
              <a:t>77</a:t>
            </a:fld>
            <a:endParaRPr lang="he-IL"/>
          </a:p>
        </p:txBody>
      </p:sp>
      <p:sp>
        <p:nvSpPr>
          <p:cNvPr id="3" name="Thought Bubble: Cloud 2">
            <a:extLst>
              <a:ext uri="{FF2B5EF4-FFF2-40B4-BE49-F238E27FC236}">
                <a16:creationId xmlns:a16="http://schemas.microsoft.com/office/drawing/2014/main" id="{6E421510-0B87-4009-B625-5C54C3974583}"/>
              </a:ext>
            </a:extLst>
          </p:cNvPr>
          <p:cNvSpPr/>
          <p:nvPr/>
        </p:nvSpPr>
        <p:spPr>
          <a:xfrm>
            <a:off x="1869665" y="1192680"/>
            <a:ext cx="1656184" cy="864096"/>
          </a:xfrm>
          <a:prstGeom prst="cloudCallout">
            <a:avLst>
              <a:gd name="adj1" fmla="val 63158"/>
              <a:gd name="adj2" fmla="val 1638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955756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55576" y="396807"/>
            <a:ext cx="7239000" cy="782960"/>
          </a:xfrm>
        </p:spPr>
        <p:txBody>
          <a:bodyPr/>
          <a:lstStyle/>
          <a:p>
            <a:pPr algn="ctr"/>
            <a:r>
              <a:rPr lang="he-IL" dirty="0"/>
              <a:t>תחליף לאופרטור [</a:t>
            </a:r>
            <a:r>
              <a:rPr lang="en-US" dirty="0"/>
              <a:t> </a:t>
            </a:r>
            <a:r>
              <a:rPr lang="he-IL" dirty="0"/>
              <a:t>] - </a:t>
            </a:r>
            <a:r>
              <a:rPr lang="en-US" dirty="0"/>
              <a:t>indexer</a:t>
            </a:r>
            <a:endParaRPr lang="he-IL" dirty="0"/>
          </a:p>
        </p:txBody>
      </p:sp>
      <p:sp>
        <p:nvSpPr>
          <p:cNvPr id="3" name="מציין מיקום תוכן 2"/>
          <p:cNvSpPr>
            <a:spLocks noGrp="1"/>
          </p:cNvSpPr>
          <p:nvPr>
            <p:ph idx="1"/>
          </p:nvPr>
        </p:nvSpPr>
        <p:spPr/>
        <p:txBody>
          <a:bodyPr>
            <a:normAutofit fontScale="92500" lnSpcReduction="20000"/>
          </a:bodyPr>
          <a:lstStyle/>
          <a:p>
            <a:r>
              <a:rPr lang="he-IL" dirty="0"/>
              <a:t>שימו לב - במקרה הזה - תחליף ולא חפיפה!</a:t>
            </a:r>
          </a:p>
          <a:p>
            <a:r>
              <a:rPr lang="he-IL" dirty="0"/>
              <a:t>הגדרה של מאפיין מיוחד שנקרא </a:t>
            </a:r>
            <a:r>
              <a:rPr lang="en-US" dirty="0"/>
              <a:t>INDEXER</a:t>
            </a:r>
            <a:r>
              <a:rPr lang="he-IL" dirty="0"/>
              <a:t> שמאפשר גישה למחלקה עצמה באמצעות סוגריים מרובעים[] ואינדקס.</a:t>
            </a:r>
          </a:p>
          <a:p>
            <a:pPr marL="0" indent="0" algn="l" rtl="0">
              <a:buNone/>
            </a:pPr>
            <a:r>
              <a:rPr lang="en-US" b="1" dirty="0">
                <a:effectLst>
                  <a:outerShdw blurRad="38100" dist="38100" dir="2700000" algn="tl">
                    <a:srgbClr val="000000">
                      <a:alpha val="43137"/>
                    </a:srgbClr>
                  </a:outerShdw>
                </a:effectLst>
              </a:rPr>
              <a:t>public</a:t>
            </a:r>
            <a:r>
              <a:rPr lang="en-US" dirty="0">
                <a:effectLst>
                  <a:outerShdw blurRad="38100" dist="38100" dir="2700000" algn="tl">
                    <a:srgbClr val="000000">
                      <a:alpha val="43137"/>
                    </a:srgbClr>
                  </a:outerShdw>
                </a:effectLst>
              </a:rPr>
              <a:t> </a:t>
            </a:r>
            <a:r>
              <a:rPr lang="en-US" dirty="0"/>
              <a:t>type </a:t>
            </a:r>
            <a:r>
              <a:rPr lang="en-US" b="1" dirty="0">
                <a:effectLst>
                  <a:outerShdw blurRad="38100" dist="38100" dir="2700000" algn="tl">
                    <a:srgbClr val="000000">
                      <a:alpha val="43137"/>
                    </a:srgbClr>
                  </a:outerShdw>
                </a:effectLst>
              </a:rPr>
              <a:t>this</a:t>
            </a:r>
            <a:r>
              <a:rPr lang="en-US" dirty="0"/>
              <a:t> </a:t>
            </a:r>
            <a:r>
              <a:rPr lang="en-US" b="1" dirty="0">
                <a:effectLst>
                  <a:outerShdw blurRad="38100" dist="38100" dir="2700000" algn="tl">
                    <a:srgbClr val="000000">
                      <a:alpha val="43137"/>
                    </a:srgbClr>
                  </a:outerShdw>
                </a:effectLst>
              </a:rPr>
              <a:t>[</a:t>
            </a:r>
            <a:r>
              <a:rPr lang="en-US" dirty="0"/>
              <a:t>type index</a:t>
            </a:r>
            <a:r>
              <a:rPr lang="en-US" b="1" dirty="0">
                <a:effectLst>
                  <a:outerShdw blurRad="38100" dist="38100" dir="2700000" algn="tl">
                    <a:srgbClr val="000000">
                      <a:alpha val="43137"/>
                    </a:srgbClr>
                  </a:outerShdw>
                </a:effectLst>
              </a:rPr>
              <a:t>]</a:t>
            </a:r>
          </a:p>
          <a:p>
            <a:pPr marL="0" indent="0" algn="l" rtl="0">
              <a:buNone/>
            </a:pPr>
            <a:r>
              <a:rPr lang="en-US" b="1" dirty="0">
                <a:effectLst>
                  <a:outerShdw blurRad="38100" dist="38100" dir="2700000" algn="tl">
                    <a:srgbClr val="000000">
                      <a:alpha val="43137"/>
                    </a:srgbClr>
                  </a:outerShdw>
                </a:effectLst>
              </a:rPr>
              <a:t>{</a:t>
            </a:r>
          </a:p>
          <a:p>
            <a:pPr marL="0" indent="0" algn="l" rtl="0">
              <a:buNone/>
            </a:pPr>
            <a:r>
              <a:rPr lang="en-US" b="1" dirty="0">
                <a:effectLst>
                  <a:outerShdw blurRad="38100" dist="38100" dir="2700000" algn="tl">
                    <a:srgbClr val="000000">
                      <a:alpha val="43137"/>
                    </a:srgbClr>
                  </a:outerShdw>
                </a:effectLst>
              </a:rPr>
              <a:t>	get {</a:t>
            </a:r>
          </a:p>
          <a:p>
            <a:pPr marL="0" indent="0" algn="l" rtl="0">
              <a:buNone/>
            </a:pPr>
            <a:r>
              <a:rPr lang="en-US" dirty="0"/>
              <a:t>		</a:t>
            </a:r>
            <a:r>
              <a:rPr lang="en-US" b="1" dirty="0">
                <a:effectLst>
                  <a:outerShdw blurRad="38100" dist="38100" dir="2700000" algn="tl">
                    <a:srgbClr val="000000">
                      <a:alpha val="43137"/>
                    </a:srgbClr>
                  </a:outerShdw>
                </a:effectLst>
              </a:rPr>
              <a:t>return</a:t>
            </a:r>
            <a:r>
              <a:rPr lang="en-US" dirty="0">
                <a:effectLst>
                  <a:outerShdw blurRad="38100" dist="38100" dir="2700000" algn="tl">
                    <a:srgbClr val="000000">
                      <a:alpha val="43137"/>
                    </a:srgbClr>
                  </a:outerShdw>
                </a:effectLst>
              </a:rPr>
              <a:t> </a:t>
            </a:r>
            <a:r>
              <a:rPr lang="en-US" dirty="0"/>
              <a:t>type</a:t>
            </a:r>
            <a:r>
              <a:rPr lang="en-US" b="1" dirty="0">
                <a:effectLst>
                  <a:outerShdw blurRad="38100" dist="38100" dir="2700000" algn="tl">
                    <a:srgbClr val="000000">
                      <a:alpha val="43137"/>
                    </a:srgbClr>
                  </a:outerShdw>
                </a:effectLst>
              </a:rPr>
              <a:t>;</a:t>
            </a:r>
          </a:p>
          <a:p>
            <a:pPr marL="0" indent="0" algn="l" rtl="0">
              <a:buNone/>
            </a:pPr>
            <a:r>
              <a:rPr lang="en-US" dirty="0"/>
              <a:t>	</a:t>
            </a:r>
            <a:r>
              <a:rPr lang="en-US" b="1" dirty="0">
                <a:effectLst>
                  <a:outerShdw blurRad="38100" dist="38100" dir="2700000" algn="tl">
                    <a:srgbClr val="000000">
                      <a:alpha val="43137"/>
                    </a:srgbClr>
                  </a:outerShdw>
                </a:effectLst>
              </a:rPr>
              <a:t>}</a:t>
            </a:r>
          </a:p>
          <a:p>
            <a:pPr marL="0" indent="0" algn="l" rtl="0">
              <a:buNone/>
            </a:pPr>
            <a:r>
              <a:rPr lang="en-US" b="1" dirty="0">
                <a:effectLst>
                  <a:outerShdw blurRad="38100" dist="38100" dir="2700000" algn="tl">
                    <a:srgbClr val="000000">
                      <a:alpha val="43137"/>
                    </a:srgbClr>
                  </a:outerShdw>
                </a:effectLst>
              </a:rPr>
              <a:t>	set {</a:t>
            </a:r>
          </a:p>
          <a:p>
            <a:pPr marL="0" indent="0" algn="l" rtl="0">
              <a:buNone/>
            </a:pPr>
            <a:r>
              <a:rPr lang="en-US" dirty="0"/>
              <a:t>		</a:t>
            </a:r>
            <a:r>
              <a:rPr lang="en-US" dirty="0" err="1"/>
              <a:t>m_value</a:t>
            </a:r>
            <a:r>
              <a:rPr lang="en-US" dirty="0"/>
              <a:t> </a:t>
            </a:r>
            <a:r>
              <a:rPr lang="en-US" b="1" dirty="0">
                <a:effectLst>
                  <a:outerShdw blurRad="38100" dist="38100" dir="2700000" algn="tl">
                    <a:srgbClr val="000000">
                      <a:alpha val="43137"/>
                    </a:srgbClr>
                  </a:outerShdw>
                </a:effectLst>
              </a:rPr>
              <a:t>= value;</a:t>
            </a:r>
          </a:p>
          <a:p>
            <a:pPr marL="0" indent="0" algn="l" rtl="0">
              <a:buNone/>
            </a:pPr>
            <a:r>
              <a:rPr lang="en-US" dirty="0"/>
              <a:t>	</a:t>
            </a:r>
            <a:r>
              <a:rPr lang="en-US" b="1" dirty="0">
                <a:effectLst>
                  <a:outerShdw blurRad="38100" dist="38100" dir="2700000" algn="tl">
                    <a:srgbClr val="000000">
                      <a:alpha val="43137"/>
                    </a:srgbClr>
                  </a:outerShdw>
                </a:effectLst>
              </a:rPr>
              <a:t>}</a:t>
            </a:r>
          </a:p>
          <a:p>
            <a:pPr marL="0" indent="0" algn="l" rtl="0">
              <a:buNone/>
            </a:pPr>
            <a:r>
              <a:rPr lang="en-US" b="1" dirty="0">
                <a:effectLst>
                  <a:outerShdw blurRad="38100" dist="38100" dir="2700000" algn="tl">
                    <a:srgbClr val="000000">
                      <a:alpha val="43137"/>
                    </a:srgbClr>
                  </a:outerShdw>
                </a:effectLst>
              </a:rPr>
              <a:t>}</a:t>
            </a:r>
            <a:endParaRPr lang="he-IL" b="1" dirty="0">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5EC9654E-5318-4238-B03D-55CEA01D4D35}" type="slidenum">
              <a:rPr lang="he-IL" smtClean="0"/>
              <a:t>78</a:t>
            </a:fld>
            <a:endParaRPr lang="he-IL"/>
          </a:p>
        </p:txBody>
      </p:sp>
      <p:sp>
        <p:nvSpPr>
          <p:cNvPr id="7" name="Thought Bubble: Cloud 6">
            <a:extLst>
              <a:ext uri="{FF2B5EF4-FFF2-40B4-BE49-F238E27FC236}">
                <a16:creationId xmlns:a16="http://schemas.microsoft.com/office/drawing/2014/main" id="{BEFE16FA-C86D-4690-AF7F-73E45C3BA1E1}"/>
              </a:ext>
            </a:extLst>
          </p:cNvPr>
          <p:cNvSpPr/>
          <p:nvPr/>
        </p:nvSpPr>
        <p:spPr>
          <a:xfrm>
            <a:off x="5717524" y="3861048"/>
            <a:ext cx="1656184" cy="864096"/>
          </a:xfrm>
          <a:prstGeom prst="cloudCallout">
            <a:avLst>
              <a:gd name="adj1" fmla="val 63158"/>
              <a:gd name="adj2" fmla="val 1638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2583713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a:off x="539552" y="207035"/>
            <a:ext cx="7239000" cy="626328"/>
          </a:xfrm>
        </p:spPr>
        <p:txBody>
          <a:bodyPr/>
          <a:lstStyle/>
          <a:p>
            <a:pPr algn="ctr"/>
            <a:r>
              <a:rPr lang="he-IL" dirty="0"/>
              <a:t>דוגמא פשוטה לשימוש ב </a:t>
            </a:r>
            <a:r>
              <a:rPr lang="en-US" dirty="0"/>
              <a:t>INDEXER</a:t>
            </a:r>
            <a:endParaRPr lang="he-IL" dirty="0"/>
          </a:p>
        </p:txBody>
      </p:sp>
      <p:sp>
        <p:nvSpPr>
          <p:cNvPr id="2" name="Content Placeholder 1"/>
          <p:cNvSpPr>
            <a:spLocks noGrp="1"/>
          </p:cNvSpPr>
          <p:nvPr>
            <p:ph idx="1"/>
          </p:nvPr>
        </p:nvSpPr>
        <p:spPr>
          <a:xfrm>
            <a:off x="4355976" y="989804"/>
            <a:ext cx="4176464" cy="5795043"/>
          </a:xfrm>
        </p:spPr>
        <p:style>
          <a:lnRef idx="2">
            <a:schemeClr val="accent2"/>
          </a:lnRef>
          <a:fillRef idx="1">
            <a:schemeClr val="lt1"/>
          </a:fillRef>
          <a:effectRef idx="0">
            <a:schemeClr val="accent2"/>
          </a:effectRef>
          <a:fontRef idx="minor">
            <a:schemeClr val="dk1"/>
          </a:fontRef>
        </p:style>
        <p:txBody>
          <a:bodyPr>
            <a:noAutofit/>
          </a:bodyPr>
          <a:lstStyle/>
          <a:p>
            <a:pPr algn="l" rtl="0">
              <a:buNone/>
            </a:pPr>
            <a:r>
              <a:rPr lang="en-US" sz="2000" dirty="0">
                <a:solidFill>
                  <a:schemeClr val="tx1"/>
                </a:solidFill>
              </a:rPr>
              <a:t>using System;</a:t>
            </a:r>
          </a:p>
          <a:p>
            <a:pPr algn="l" rtl="0">
              <a:buNone/>
            </a:pPr>
            <a:r>
              <a:rPr lang="en-US" sz="2000" dirty="0">
                <a:solidFill>
                  <a:schemeClr val="tx1"/>
                </a:solidFill>
              </a:rPr>
              <a:t>using </a:t>
            </a:r>
            <a:r>
              <a:rPr lang="en-US" sz="2000" dirty="0" err="1">
                <a:solidFill>
                  <a:schemeClr val="tx1"/>
                </a:solidFill>
              </a:rPr>
              <a:t>System.Collections.Generic</a:t>
            </a:r>
            <a:r>
              <a:rPr lang="en-US" sz="2000" dirty="0">
                <a:solidFill>
                  <a:schemeClr val="tx1"/>
                </a:solidFill>
              </a:rPr>
              <a:t>;</a:t>
            </a:r>
          </a:p>
          <a:p>
            <a:pPr algn="l" rtl="0">
              <a:buNone/>
            </a:pPr>
            <a:r>
              <a:rPr lang="en-US" sz="2000" dirty="0">
                <a:solidFill>
                  <a:schemeClr val="tx1"/>
                </a:solidFill>
              </a:rPr>
              <a:t>namespace </a:t>
            </a:r>
            <a:r>
              <a:rPr lang="en-US" sz="2000" dirty="0" err="1">
                <a:solidFill>
                  <a:schemeClr val="tx1"/>
                </a:solidFill>
              </a:rPr>
              <a:t>Csharp</a:t>
            </a:r>
            <a:r>
              <a:rPr lang="en-US" sz="2000" dirty="0">
                <a:solidFill>
                  <a:schemeClr val="tx1"/>
                </a:solidFill>
              </a:rPr>
              <a:t> {</a:t>
            </a:r>
          </a:p>
          <a:p>
            <a:pPr algn="l" rtl="0">
              <a:buNone/>
            </a:pPr>
            <a:r>
              <a:rPr lang="en-US" sz="2000" dirty="0">
                <a:solidFill>
                  <a:schemeClr val="tx1"/>
                </a:solidFill>
              </a:rPr>
              <a:t>   class </a:t>
            </a:r>
            <a:r>
              <a:rPr lang="en-US" sz="2000" dirty="0" err="1">
                <a:solidFill>
                  <a:schemeClr val="tx1"/>
                </a:solidFill>
              </a:rPr>
              <a:t>IndexersExample</a:t>
            </a:r>
            <a:r>
              <a:rPr lang="en-US" sz="2000" dirty="0">
                <a:solidFill>
                  <a:schemeClr val="tx1"/>
                </a:solidFill>
              </a:rPr>
              <a:t>    {</a:t>
            </a:r>
          </a:p>
          <a:p>
            <a:pPr algn="l" rtl="0">
              <a:buNone/>
            </a:pPr>
            <a:r>
              <a:rPr lang="en-US" sz="2000" dirty="0">
                <a:solidFill>
                  <a:schemeClr val="tx1"/>
                </a:solidFill>
              </a:rPr>
              <a:t>     static void Main(string[] </a:t>
            </a:r>
            <a:r>
              <a:rPr lang="en-US" sz="2000" dirty="0" err="1">
                <a:solidFill>
                  <a:schemeClr val="tx1"/>
                </a:solidFill>
              </a:rPr>
              <a:t>args</a:t>
            </a:r>
            <a:r>
              <a:rPr lang="en-US" sz="2000" dirty="0">
                <a:solidFill>
                  <a:schemeClr val="tx1"/>
                </a:solidFill>
              </a:rPr>
              <a:t>) </a:t>
            </a:r>
          </a:p>
          <a:p>
            <a:pPr algn="l" rtl="0">
              <a:buNone/>
            </a:pPr>
            <a:r>
              <a:rPr lang="en-US" sz="2000" dirty="0">
                <a:solidFill>
                  <a:schemeClr val="tx1"/>
                </a:solidFill>
              </a:rPr>
              <a:t>	 {</a:t>
            </a:r>
          </a:p>
          <a:p>
            <a:pPr algn="l" rtl="0">
              <a:buNone/>
            </a:pPr>
            <a:r>
              <a:rPr lang="en-US" sz="2000" dirty="0">
                <a:solidFill>
                  <a:schemeClr val="tx1"/>
                </a:solidFill>
              </a:rPr>
              <a:t>          </a:t>
            </a:r>
            <a:r>
              <a:rPr lang="en-US" sz="2000" dirty="0">
                <a:solidFill>
                  <a:srgbClr val="FF0000"/>
                </a:solidFill>
              </a:rPr>
              <a:t>Friends</a:t>
            </a:r>
            <a:r>
              <a:rPr lang="en-US" sz="2000" dirty="0">
                <a:solidFill>
                  <a:schemeClr val="tx1"/>
                </a:solidFill>
              </a:rPr>
              <a:t> ob = new </a:t>
            </a:r>
            <a:r>
              <a:rPr lang="en-US" sz="2000" dirty="0">
                <a:solidFill>
                  <a:srgbClr val="FF0000"/>
                </a:solidFill>
              </a:rPr>
              <a:t>Friends</a:t>
            </a:r>
            <a:r>
              <a:rPr lang="en-US" sz="2000" dirty="0">
                <a:solidFill>
                  <a:schemeClr val="tx1"/>
                </a:solidFill>
              </a:rPr>
              <a:t>();</a:t>
            </a:r>
          </a:p>
          <a:p>
            <a:pPr algn="l" rtl="0">
              <a:buNone/>
            </a:pPr>
            <a:r>
              <a:rPr lang="en-US" sz="2000" dirty="0">
                <a:solidFill>
                  <a:schemeClr val="tx1"/>
                </a:solidFill>
              </a:rPr>
              <a:t>		</a:t>
            </a:r>
            <a:r>
              <a:rPr lang="en-US" sz="2000" dirty="0" err="1">
                <a:solidFill>
                  <a:schemeClr val="tx1"/>
                </a:solidFill>
              </a:rPr>
              <a:t>ob</a:t>
            </a:r>
            <a:r>
              <a:rPr lang="en-US" sz="2000" dirty="0">
                <a:solidFill>
                  <a:schemeClr val="tx1"/>
                </a:solidFill>
              </a:rPr>
              <a:t>[0] = "Dave";</a:t>
            </a:r>
          </a:p>
          <a:p>
            <a:pPr algn="l" rtl="0">
              <a:buNone/>
            </a:pPr>
            <a:r>
              <a:rPr lang="en-US" sz="2000" dirty="0">
                <a:solidFill>
                  <a:schemeClr val="tx1"/>
                </a:solidFill>
              </a:rPr>
              <a:t>            ob[1] = "Philip";</a:t>
            </a:r>
          </a:p>
          <a:p>
            <a:pPr algn="l" rtl="0">
              <a:buNone/>
            </a:pPr>
            <a:r>
              <a:rPr lang="en-US" sz="2000" dirty="0">
                <a:solidFill>
                  <a:schemeClr val="tx1"/>
                </a:solidFill>
              </a:rPr>
              <a:t>            ob[2] = "</a:t>
            </a:r>
            <a:r>
              <a:rPr lang="en-US" sz="2000" dirty="0" err="1">
                <a:solidFill>
                  <a:schemeClr val="tx1"/>
                </a:solidFill>
              </a:rPr>
              <a:t>Talya</a:t>
            </a:r>
            <a:r>
              <a:rPr lang="en-US" sz="2000" dirty="0">
                <a:solidFill>
                  <a:schemeClr val="tx1"/>
                </a:solidFill>
              </a:rPr>
              <a:t>";</a:t>
            </a:r>
          </a:p>
          <a:p>
            <a:pPr algn="l" rtl="0">
              <a:buNone/>
            </a:pPr>
            <a:r>
              <a:rPr lang="en-US" sz="2000" dirty="0">
                <a:solidFill>
                  <a:schemeClr val="tx1"/>
                </a:solidFill>
              </a:rPr>
              <a:t>      </a:t>
            </a:r>
            <a:r>
              <a:rPr lang="nn-NO" sz="2000" dirty="0">
                <a:solidFill>
                  <a:schemeClr val="tx1"/>
                </a:solidFill>
              </a:rPr>
              <a:t>   for (int i = 0; i &lt; 10; i++)</a:t>
            </a:r>
            <a:endParaRPr lang="en-US" sz="2000" dirty="0">
              <a:solidFill>
                <a:schemeClr val="tx1"/>
              </a:solidFill>
            </a:endParaRPr>
          </a:p>
          <a:p>
            <a:pPr algn="l" rtl="0">
              <a:buNone/>
            </a:pPr>
            <a:r>
              <a:rPr lang="en-US" sz="2000" dirty="0">
                <a:solidFill>
                  <a:schemeClr val="tx1"/>
                </a:solidFill>
              </a:rPr>
              <a:t>		 {                	</a:t>
            </a:r>
            <a:r>
              <a:rPr lang="en-US" sz="2000" dirty="0" err="1">
                <a:solidFill>
                  <a:schemeClr val="tx1"/>
                </a:solidFill>
              </a:rPr>
              <a:t>Console.WriteLine</a:t>
            </a:r>
            <a:r>
              <a:rPr lang="en-US" sz="2000" dirty="0">
                <a:solidFill>
                  <a:schemeClr val="tx1"/>
                </a:solidFill>
              </a:rPr>
              <a:t>(</a:t>
            </a:r>
            <a:r>
              <a:rPr lang="en-US" sz="2000" dirty="0" err="1">
                <a:solidFill>
                  <a:schemeClr val="tx1"/>
                </a:solidFill>
              </a:rPr>
              <a:t>ob</a:t>
            </a:r>
            <a:r>
              <a:rPr lang="en-US" sz="2000" dirty="0">
                <a:solidFill>
                  <a:schemeClr val="tx1"/>
                </a:solidFill>
              </a:rPr>
              <a:t>[</a:t>
            </a:r>
            <a:r>
              <a:rPr lang="en-US" sz="2000" dirty="0" err="1">
                <a:solidFill>
                  <a:schemeClr val="tx1"/>
                </a:solidFill>
              </a:rPr>
              <a:t>i</a:t>
            </a:r>
            <a:r>
              <a:rPr lang="en-US" sz="2000" dirty="0">
                <a:solidFill>
                  <a:schemeClr val="tx1"/>
                </a:solidFill>
              </a:rPr>
              <a:t>]);</a:t>
            </a:r>
          </a:p>
          <a:p>
            <a:pPr algn="l" rtl="0">
              <a:buNone/>
            </a:pPr>
            <a:r>
              <a:rPr lang="en-US" sz="2000" dirty="0">
                <a:solidFill>
                  <a:schemeClr val="tx1"/>
                </a:solidFill>
              </a:rPr>
              <a:t>            }	</a:t>
            </a:r>
          </a:p>
          <a:p>
            <a:pPr algn="l" rtl="0">
              <a:buNone/>
            </a:pPr>
            <a:r>
              <a:rPr lang="en-US" sz="2000" dirty="0">
                <a:solidFill>
                  <a:schemeClr val="tx1"/>
                </a:solidFill>
              </a:rPr>
              <a:t>}    }       </a:t>
            </a:r>
          </a:p>
          <a:p>
            <a:pPr>
              <a:buNone/>
            </a:pPr>
            <a:endParaRPr lang="en-US" sz="2000" dirty="0"/>
          </a:p>
          <a:p>
            <a:pPr>
              <a:buNone/>
            </a:pPr>
            <a:endParaRPr lang="en-US" sz="2000" dirty="0"/>
          </a:p>
        </p:txBody>
      </p:sp>
      <p:sp>
        <p:nvSpPr>
          <p:cNvPr id="5" name="TextBox 4"/>
          <p:cNvSpPr txBox="1"/>
          <p:nvPr/>
        </p:nvSpPr>
        <p:spPr>
          <a:xfrm>
            <a:off x="216024" y="980728"/>
            <a:ext cx="4067944" cy="532453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l" rtl="0">
              <a:buNone/>
            </a:pPr>
            <a:r>
              <a:rPr lang="en-US" sz="2000" dirty="0">
                <a:latin typeface="Times New Roman" pitchFamily="18" charset="0"/>
                <a:cs typeface="Times New Roman" pitchFamily="18" charset="0"/>
              </a:rPr>
              <a:t> </a:t>
            </a:r>
            <a:r>
              <a:rPr lang="en-US" sz="2000" dirty="0">
                <a:solidFill>
                  <a:schemeClr val="tx1"/>
                </a:solidFill>
              </a:rPr>
              <a:t>public class </a:t>
            </a:r>
            <a:r>
              <a:rPr lang="en-US" sz="2000" dirty="0">
                <a:solidFill>
                  <a:srgbClr val="FF0000"/>
                </a:solidFill>
              </a:rPr>
              <a:t>Friends</a:t>
            </a:r>
          </a:p>
          <a:p>
            <a:pPr algn="l" rtl="0">
              <a:buNone/>
            </a:pPr>
            <a:r>
              <a:rPr lang="en-US" sz="2000" dirty="0">
                <a:solidFill>
                  <a:schemeClr val="tx1"/>
                </a:solidFill>
              </a:rPr>
              <a:t>   {</a:t>
            </a:r>
          </a:p>
          <a:p>
            <a:pPr algn="l" rtl="0">
              <a:buNone/>
            </a:pPr>
            <a:r>
              <a:rPr lang="en-US" sz="2000" dirty="0">
                <a:solidFill>
                  <a:schemeClr val="tx1"/>
                </a:solidFill>
              </a:rPr>
              <a:t>    string[] names = new string[3];</a:t>
            </a:r>
          </a:p>
          <a:p>
            <a:pPr algn="l" rtl="0">
              <a:buNone/>
            </a:pPr>
            <a:endParaRPr lang="en-US" sz="2000" dirty="0">
              <a:solidFill>
                <a:schemeClr val="tx1"/>
              </a:solidFill>
            </a:endParaRPr>
          </a:p>
          <a:p>
            <a:pPr algn="l" rtl="0">
              <a:buNone/>
            </a:pPr>
            <a:r>
              <a:rPr lang="en-US" sz="2000" dirty="0">
                <a:solidFill>
                  <a:schemeClr val="tx1"/>
                </a:solidFill>
              </a:rPr>
              <a:t>        public string </a:t>
            </a:r>
            <a:r>
              <a:rPr lang="en-US" sz="2000" dirty="0">
                <a:solidFill>
                  <a:srgbClr val="FF0000"/>
                </a:solidFill>
              </a:rPr>
              <a:t>this[int index]</a:t>
            </a:r>
          </a:p>
          <a:p>
            <a:pPr algn="l" rtl="0">
              <a:buNone/>
            </a:pPr>
            <a:r>
              <a:rPr lang="en-US" sz="2000" dirty="0">
                <a:solidFill>
                  <a:schemeClr val="tx1"/>
                </a:solidFill>
              </a:rPr>
              <a:t>        {</a:t>
            </a:r>
          </a:p>
          <a:p>
            <a:pPr algn="l" rtl="0">
              <a:buNone/>
            </a:pPr>
            <a:r>
              <a:rPr lang="en-US" sz="2000" dirty="0">
                <a:solidFill>
                  <a:schemeClr val="tx1"/>
                </a:solidFill>
              </a:rPr>
              <a:t>            get</a:t>
            </a:r>
          </a:p>
          <a:p>
            <a:pPr algn="l" rtl="0">
              <a:buNone/>
            </a:pPr>
            <a:r>
              <a:rPr lang="en-US" sz="2000" dirty="0">
                <a:solidFill>
                  <a:schemeClr val="tx1"/>
                </a:solidFill>
              </a:rPr>
              <a:t>            {</a:t>
            </a:r>
          </a:p>
          <a:p>
            <a:pPr algn="l" rtl="0">
              <a:buNone/>
            </a:pPr>
            <a:r>
              <a:rPr lang="en-US" sz="2000" dirty="0">
                <a:solidFill>
                  <a:schemeClr val="tx1"/>
                </a:solidFill>
              </a:rPr>
              <a:t>                return names[index];</a:t>
            </a:r>
          </a:p>
          <a:p>
            <a:pPr algn="l" rtl="0">
              <a:buNone/>
            </a:pPr>
            <a:r>
              <a:rPr lang="en-US" sz="2000" dirty="0">
                <a:solidFill>
                  <a:schemeClr val="tx1"/>
                </a:solidFill>
              </a:rPr>
              <a:t>            }</a:t>
            </a:r>
          </a:p>
          <a:p>
            <a:pPr algn="l" rtl="0">
              <a:buNone/>
            </a:pPr>
            <a:r>
              <a:rPr lang="en-US" sz="2000" dirty="0">
                <a:solidFill>
                  <a:schemeClr val="tx1"/>
                </a:solidFill>
              </a:rPr>
              <a:t>            set</a:t>
            </a:r>
          </a:p>
          <a:p>
            <a:pPr algn="l" rtl="0">
              <a:buNone/>
            </a:pPr>
            <a:r>
              <a:rPr lang="en-US" sz="2000" dirty="0">
                <a:solidFill>
                  <a:schemeClr val="tx1"/>
                </a:solidFill>
              </a:rPr>
              <a:t>            {</a:t>
            </a:r>
          </a:p>
          <a:p>
            <a:pPr algn="l" rtl="0">
              <a:buNone/>
            </a:pPr>
            <a:r>
              <a:rPr lang="en-US" sz="2000" dirty="0">
                <a:solidFill>
                  <a:schemeClr val="tx1"/>
                </a:solidFill>
              </a:rPr>
              <a:t>                names[index] = </a:t>
            </a:r>
            <a:r>
              <a:rPr lang="en-US" sz="2000" dirty="0">
                <a:solidFill>
                  <a:srgbClr val="FF0000"/>
                </a:solidFill>
              </a:rPr>
              <a:t>value</a:t>
            </a:r>
            <a:r>
              <a:rPr lang="en-US" sz="2000" dirty="0">
                <a:solidFill>
                  <a:schemeClr val="tx1"/>
                </a:solidFill>
              </a:rPr>
              <a:t>;</a:t>
            </a:r>
          </a:p>
          <a:p>
            <a:pPr algn="l" rtl="0">
              <a:buNone/>
            </a:pPr>
            <a:r>
              <a:rPr lang="en-US" sz="2000" dirty="0">
                <a:solidFill>
                  <a:schemeClr val="tx1"/>
                </a:solidFill>
              </a:rPr>
              <a:t>            }</a:t>
            </a:r>
          </a:p>
          <a:p>
            <a:pPr algn="l" rtl="0">
              <a:buNone/>
            </a:pPr>
            <a:r>
              <a:rPr lang="en-US" sz="2000" dirty="0">
                <a:solidFill>
                  <a:schemeClr val="tx1"/>
                </a:solidFill>
              </a:rPr>
              <a:t>        }</a:t>
            </a:r>
          </a:p>
          <a:p>
            <a:pPr algn="l" rtl="0">
              <a:buNone/>
            </a:pPr>
            <a:r>
              <a:rPr lang="en-US" sz="2000" dirty="0">
                <a:solidFill>
                  <a:schemeClr val="tx1"/>
                </a:solidFill>
              </a:rPr>
              <a:t>    }</a:t>
            </a:r>
          </a:p>
          <a:p>
            <a:pPr algn="l" rtl="0">
              <a:buNone/>
            </a:pPr>
            <a:r>
              <a:rPr lang="en-US" sz="2000" dirty="0">
                <a:solidFill>
                  <a:schemeClr val="tx1"/>
                </a:solidFill>
              </a:rPr>
              <a:t>}</a:t>
            </a:r>
          </a:p>
        </p:txBody>
      </p:sp>
      <p:sp>
        <p:nvSpPr>
          <p:cNvPr id="4" name="Slide Number Placeholder 3"/>
          <p:cNvSpPr>
            <a:spLocks noGrp="1"/>
          </p:cNvSpPr>
          <p:nvPr>
            <p:ph type="sldNum" sz="quarter" idx="12"/>
          </p:nvPr>
        </p:nvSpPr>
        <p:spPr/>
        <p:txBody>
          <a:bodyPr/>
          <a:lstStyle/>
          <a:p>
            <a:fld id="{5EC9654E-5318-4238-B03D-55CEA01D4D35}" type="slidenum">
              <a:rPr lang="he-IL" smtClean="0"/>
              <a:t>79</a:t>
            </a:fld>
            <a:endParaRPr lang="he-IL"/>
          </a:p>
        </p:txBody>
      </p:sp>
      <p:sp>
        <p:nvSpPr>
          <p:cNvPr id="6" name="Thought Bubble: Cloud 5">
            <a:extLst>
              <a:ext uri="{FF2B5EF4-FFF2-40B4-BE49-F238E27FC236}">
                <a16:creationId xmlns:a16="http://schemas.microsoft.com/office/drawing/2014/main" id="{6A7E4ABF-FEB9-4979-8AF8-89F818F295BB}"/>
              </a:ext>
            </a:extLst>
          </p:cNvPr>
          <p:cNvSpPr/>
          <p:nvPr/>
        </p:nvSpPr>
        <p:spPr>
          <a:xfrm>
            <a:off x="1187624" y="5692152"/>
            <a:ext cx="1656184" cy="864096"/>
          </a:xfrm>
          <a:prstGeom prst="cloudCallout">
            <a:avLst>
              <a:gd name="adj1" fmla="val 96637"/>
              <a:gd name="adj2" fmla="val -6471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116210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96844" y="152931"/>
            <a:ext cx="7239000" cy="626328"/>
          </a:xfrm>
        </p:spPr>
        <p:txBody>
          <a:bodyPr/>
          <a:lstStyle/>
          <a:p>
            <a:pPr algn="ctr"/>
            <a:r>
              <a:rPr lang="he-IL" dirty="0"/>
              <a:t>הרשאות גישה – יש חידושים!</a:t>
            </a:r>
          </a:p>
        </p:txBody>
      </p:sp>
      <p:sp>
        <p:nvSpPr>
          <p:cNvPr id="3" name="מציין מיקום תוכן 2"/>
          <p:cNvSpPr>
            <a:spLocks noGrp="1"/>
          </p:cNvSpPr>
          <p:nvPr>
            <p:ph idx="1"/>
          </p:nvPr>
        </p:nvSpPr>
        <p:spPr>
          <a:xfrm>
            <a:off x="446190" y="894405"/>
            <a:ext cx="7340308" cy="5486924"/>
          </a:xfrm>
        </p:spPr>
        <p:txBody>
          <a:bodyPr>
            <a:noAutofit/>
          </a:bodyPr>
          <a:lstStyle/>
          <a:p>
            <a:r>
              <a:rPr lang="he-IL" sz="1600" b="1" dirty="0"/>
              <a:t>הרשאות גישה שהן כמו ב ++</a:t>
            </a:r>
            <a:r>
              <a:rPr lang="en-US" sz="1600" b="1" dirty="0"/>
              <a:t>C</a:t>
            </a:r>
            <a:r>
              <a:rPr lang="he-IL" sz="1600" b="1" dirty="0"/>
              <a:t>:</a:t>
            </a:r>
            <a:endParaRPr lang="en-US" sz="1600" b="1" dirty="0"/>
          </a:p>
          <a:p>
            <a:pPr lvl="1"/>
            <a:r>
              <a:rPr lang="en-US" sz="1600" dirty="0">
                <a:solidFill>
                  <a:schemeClr val="tx1"/>
                </a:solidFill>
              </a:rPr>
              <a:t>public</a:t>
            </a:r>
            <a:r>
              <a:rPr lang="he-IL" sz="1600" dirty="0">
                <a:solidFill>
                  <a:schemeClr val="tx1"/>
                </a:solidFill>
              </a:rPr>
              <a:t> – מחלקה, שדה, מתודה שניתן לגשת אליהם מכל מקום</a:t>
            </a:r>
          </a:p>
          <a:p>
            <a:pPr lvl="1"/>
            <a:r>
              <a:rPr lang="en-US" sz="1600" dirty="0">
                <a:solidFill>
                  <a:schemeClr val="tx1"/>
                </a:solidFill>
              </a:rPr>
              <a:t>private</a:t>
            </a:r>
            <a:r>
              <a:rPr lang="he-IL" sz="1600" dirty="0">
                <a:solidFill>
                  <a:schemeClr val="tx1"/>
                </a:solidFill>
              </a:rPr>
              <a:t> – שדה או מתודה שניתן לגשת אליהם רק מתוך מתודות של אותה מחלקה בלבד או של מחלקה חברה </a:t>
            </a:r>
            <a:r>
              <a:rPr lang="en-US" sz="1600" dirty="0">
                <a:solidFill>
                  <a:schemeClr val="tx1"/>
                </a:solidFill>
              </a:rPr>
              <a:t>(friend)</a:t>
            </a:r>
            <a:r>
              <a:rPr lang="he-IL" sz="1600" dirty="0">
                <a:solidFill>
                  <a:schemeClr val="tx1"/>
                </a:solidFill>
              </a:rPr>
              <a:t>.</a:t>
            </a:r>
          </a:p>
          <a:p>
            <a:pPr lvl="1"/>
            <a:r>
              <a:rPr lang="en-US" sz="1600" dirty="0">
                <a:solidFill>
                  <a:schemeClr val="tx1"/>
                </a:solidFill>
              </a:rPr>
              <a:t>protected</a:t>
            </a:r>
            <a:r>
              <a:rPr lang="he-IL" sz="1600" dirty="0">
                <a:solidFill>
                  <a:schemeClr val="tx1"/>
                </a:solidFill>
              </a:rPr>
              <a:t> - שדה או מתודה שניתן לגשת אליהם מתוך </a:t>
            </a:r>
            <a:r>
              <a:rPr lang="he-IL" sz="1600" dirty="0"/>
              <a:t>מתודות</a:t>
            </a:r>
            <a:r>
              <a:rPr lang="he-IL" sz="1600" dirty="0">
                <a:solidFill>
                  <a:schemeClr val="tx1"/>
                </a:solidFill>
              </a:rPr>
              <a:t> של אותה מחלקה בלבד ושל המחלקות שיורשות ממנה.</a:t>
            </a:r>
          </a:p>
          <a:p>
            <a:r>
              <a:rPr lang="he-IL" sz="1600" b="1" dirty="0"/>
              <a:t>הרשאת גישה חדשה שאין ב ++</a:t>
            </a:r>
            <a:r>
              <a:rPr lang="en-US" sz="1600" b="1" dirty="0"/>
              <a:t>C</a:t>
            </a:r>
            <a:r>
              <a:rPr lang="he-IL" sz="1600" b="1" dirty="0"/>
              <a:t>:</a:t>
            </a:r>
            <a:endParaRPr lang="en-US" sz="1600" b="1" dirty="0"/>
          </a:p>
          <a:p>
            <a:pPr lvl="1"/>
            <a:r>
              <a:rPr lang="en-US" sz="1600" b="1" dirty="0">
                <a:solidFill>
                  <a:schemeClr val="tx1"/>
                </a:solidFill>
              </a:rPr>
              <a:t>internal</a:t>
            </a:r>
            <a:r>
              <a:rPr lang="he-IL" sz="1600" dirty="0">
                <a:solidFill>
                  <a:schemeClr val="tx1"/>
                </a:solidFill>
              </a:rPr>
              <a:t> - מחלקה, שדה, </a:t>
            </a:r>
            <a:r>
              <a:rPr lang="he-IL" sz="1600" dirty="0"/>
              <a:t>מתודה</a:t>
            </a:r>
            <a:r>
              <a:rPr lang="he-IL" sz="1600" dirty="0">
                <a:solidFill>
                  <a:schemeClr val="tx1"/>
                </a:solidFill>
              </a:rPr>
              <a:t> שניתן לגשת אליהם מכל מתודה או מחלקה שנמצאת איתם באותו אסמבלי (פרוייקט). ובלי קשר ל </a:t>
            </a:r>
            <a:r>
              <a:rPr lang="en-US" sz="1600" dirty="0">
                <a:solidFill>
                  <a:schemeClr val="tx1"/>
                </a:solidFill>
              </a:rPr>
              <a:t>namespace</a:t>
            </a:r>
            <a:r>
              <a:rPr lang="he-IL" sz="1600" dirty="0">
                <a:solidFill>
                  <a:schemeClr val="tx1"/>
                </a:solidFill>
              </a:rPr>
              <a:t>.</a:t>
            </a:r>
          </a:p>
          <a:p>
            <a:r>
              <a:rPr lang="he-IL" sz="1600" b="1" dirty="0"/>
              <a:t>בשונה מ++</a:t>
            </a:r>
            <a:r>
              <a:rPr lang="en-US" sz="1600" b="1" dirty="0"/>
              <a:t>C</a:t>
            </a:r>
            <a:r>
              <a:rPr lang="he-IL" sz="1600" b="1" dirty="0"/>
              <a:t>:</a:t>
            </a:r>
          </a:p>
          <a:p>
            <a:pPr lvl="1"/>
            <a:r>
              <a:rPr lang="he-IL" sz="1600" dirty="0">
                <a:solidFill>
                  <a:schemeClr val="tx1"/>
                </a:solidFill>
              </a:rPr>
              <a:t>ב #</a:t>
            </a:r>
            <a:r>
              <a:rPr lang="en-US" sz="1600" dirty="0">
                <a:solidFill>
                  <a:schemeClr val="tx1"/>
                </a:solidFill>
              </a:rPr>
              <a:t>C</a:t>
            </a:r>
            <a:r>
              <a:rPr lang="he-IL" sz="1600" dirty="0">
                <a:solidFill>
                  <a:schemeClr val="tx1"/>
                </a:solidFill>
              </a:rPr>
              <a:t> גם למחלקה עצמה יש הרשאת גישה.</a:t>
            </a:r>
            <a:endParaRPr lang="en-US" sz="1600" dirty="0">
              <a:solidFill>
                <a:schemeClr val="tx1"/>
              </a:solidFill>
            </a:endParaRPr>
          </a:p>
          <a:p>
            <a:pPr lvl="1"/>
            <a:r>
              <a:rPr lang="he-IL" sz="1600" dirty="0">
                <a:solidFill>
                  <a:schemeClr val="tx1"/>
                </a:solidFill>
              </a:rPr>
              <a:t>הרשאת גישה נכתבת לכל שדה/ מתודה /מחלקה בנפרד, משמאל לשורת ההגדרה ואם לא צויינה אזי נלקח ערך ברירת המחדל של ההרשאה.</a:t>
            </a:r>
          </a:p>
          <a:p>
            <a:pPr lvl="1"/>
            <a:r>
              <a:rPr lang="he-IL" sz="1600" dirty="0">
                <a:solidFill>
                  <a:schemeClr val="tx1"/>
                </a:solidFill>
              </a:rPr>
              <a:t>ברירות המחדל של הרשאות עבור מחלקות </a:t>
            </a:r>
            <a:r>
              <a:rPr lang="en-US" sz="1600" dirty="0">
                <a:solidFill>
                  <a:schemeClr val="tx1"/>
                </a:solidFill>
              </a:rPr>
              <a:t>(classes)</a:t>
            </a:r>
            <a:r>
              <a:rPr lang="he-IL" sz="1600" dirty="0">
                <a:solidFill>
                  <a:schemeClr val="tx1"/>
                </a:solidFill>
              </a:rPr>
              <a:t> ומבנים </a:t>
            </a:r>
            <a:r>
              <a:rPr lang="en-US" sz="1600" dirty="0">
                <a:solidFill>
                  <a:schemeClr val="tx1"/>
                </a:solidFill>
              </a:rPr>
              <a:t>(structs)</a:t>
            </a:r>
            <a:r>
              <a:rPr lang="he-IL" sz="1600" dirty="0">
                <a:solidFill>
                  <a:schemeClr val="tx1"/>
                </a:solidFill>
              </a:rPr>
              <a:t> זהות.</a:t>
            </a:r>
          </a:p>
          <a:p>
            <a:r>
              <a:rPr lang="he-IL" sz="1600" b="1" dirty="0"/>
              <a:t>ברירת המחדל של הרשאות ב #</a:t>
            </a:r>
            <a:r>
              <a:rPr lang="en-US" sz="1600" b="1" dirty="0"/>
              <a:t>C</a:t>
            </a:r>
            <a:r>
              <a:rPr lang="he-IL" sz="1600" b="1" dirty="0"/>
              <a:t>:</a:t>
            </a:r>
          </a:p>
          <a:p>
            <a:pPr lvl="1"/>
            <a:r>
              <a:rPr lang="he-IL" sz="1600" dirty="0">
                <a:solidFill>
                  <a:schemeClr val="tx1"/>
                </a:solidFill>
              </a:rPr>
              <a:t>עבור חברי מחלקה/מבנה (שדות ומתודות) – </a:t>
            </a:r>
            <a:r>
              <a:rPr lang="en-US" sz="1600" dirty="0">
                <a:solidFill>
                  <a:schemeClr val="tx1"/>
                </a:solidFill>
              </a:rPr>
              <a:t>private</a:t>
            </a:r>
            <a:endParaRPr lang="he-IL" sz="1600" dirty="0">
              <a:solidFill>
                <a:schemeClr val="tx1"/>
              </a:solidFill>
            </a:endParaRPr>
          </a:p>
          <a:p>
            <a:pPr lvl="1"/>
            <a:r>
              <a:rPr lang="he-IL" sz="1600" dirty="0">
                <a:solidFill>
                  <a:schemeClr val="tx1"/>
                </a:solidFill>
              </a:rPr>
              <a:t>עבור המחלקה/מבנה עצמה – </a:t>
            </a:r>
            <a:r>
              <a:rPr lang="en-US" sz="1600" dirty="0">
                <a:solidFill>
                  <a:schemeClr val="tx1"/>
                </a:solidFill>
              </a:rPr>
              <a:t>internal</a:t>
            </a:r>
          </a:p>
        </p:txBody>
      </p:sp>
      <p:sp>
        <p:nvSpPr>
          <p:cNvPr id="4" name="Slide Number Placeholder 3"/>
          <p:cNvSpPr>
            <a:spLocks noGrp="1"/>
          </p:cNvSpPr>
          <p:nvPr>
            <p:ph type="sldNum" sz="quarter" idx="12"/>
          </p:nvPr>
        </p:nvSpPr>
        <p:spPr/>
        <p:txBody>
          <a:bodyPr/>
          <a:lstStyle/>
          <a:p>
            <a:fld id="{5EC9654E-5318-4238-B03D-55CEA01D4D35}" type="slidenum">
              <a:rPr lang="he-IL" smtClean="0"/>
              <a:t>8</a:t>
            </a:fld>
            <a:endParaRPr lang="he-IL"/>
          </a:p>
        </p:txBody>
      </p:sp>
    </p:spTree>
    <p:extLst>
      <p:ext uri="{BB962C8B-B14F-4D97-AF65-F5344CB8AC3E}">
        <p14:creationId xmlns:p14="http://schemas.microsoft.com/office/powerpoint/2010/main" val="15410167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a:off x="5580112" y="269380"/>
            <a:ext cx="2642862" cy="1944216"/>
          </a:xfrm>
        </p:spPr>
        <p:txBody>
          <a:bodyPr>
            <a:normAutofit fontScale="90000"/>
          </a:bodyPr>
          <a:lstStyle/>
          <a:p>
            <a:pPr algn="ctr"/>
            <a:r>
              <a:rPr lang="he-IL" dirty="0"/>
              <a:t>דוגמא מורכבת לשימוש ב </a:t>
            </a:r>
            <a:r>
              <a:rPr lang="en-US" dirty="0"/>
              <a:t>INDEXER</a:t>
            </a:r>
            <a:endParaRPr lang="he-IL" dirty="0"/>
          </a:p>
        </p:txBody>
      </p:sp>
      <p:sp>
        <p:nvSpPr>
          <p:cNvPr id="5" name="TextBox 4"/>
          <p:cNvSpPr txBox="1"/>
          <p:nvPr/>
        </p:nvSpPr>
        <p:spPr>
          <a:xfrm>
            <a:off x="216024" y="412333"/>
            <a:ext cx="5652120" cy="637251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l" rtl="0">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DynamicStringArray</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private string[]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DynamicStringArray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[capacity];</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index]</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[index];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[index] = value;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c]</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str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"no result"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arr.Length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StartsWith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(c))</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str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i</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str;</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a:latin typeface="Calibri" panose="020F0502020204030204" pitchFamily="34" charset="0"/>
              <a:ea typeface="Calibri" panose="020F0502020204030204" pitchFamily="34" charset="0"/>
              <a:cs typeface="Arial" panose="020B0604020202020204" pitchFamily="34" charset="0"/>
            </a:endParaRPr>
          </a:p>
          <a:p>
            <a:pPr algn="l" rtl="0">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80</a:t>
            </a:fld>
            <a:endParaRPr lang="he-IL"/>
          </a:p>
        </p:txBody>
      </p:sp>
      <p:sp>
        <p:nvSpPr>
          <p:cNvPr id="6" name="הסבר מלבני מעוגל 17">
            <a:extLst>
              <a:ext uri="{FF2B5EF4-FFF2-40B4-BE49-F238E27FC236}">
                <a16:creationId xmlns:a16="http://schemas.microsoft.com/office/drawing/2014/main" id="{B6152DFA-9239-4DCB-9F13-87F21B50ED09}"/>
              </a:ext>
            </a:extLst>
          </p:cNvPr>
          <p:cNvSpPr/>
          <p:nvPr/>
        </p:nvSpPr>
        <p:spPr bwMode="auto">
          <a:xfrm flipH="1">
            <a:off x="3744440" y="188640"/>
            <a:ext cx="2200745" cy="1368152"/>
          </a:xfrm>
          <a:prstGeom prst="wedgeRoundRectCallout">
            <a:avLst>
              <a:gd name="adj1" fmla="val 38663"/>
              <a:gd name="adj2" fmla="val 208421"/>
              <a:gd name="adj3" fmla="val 16667"/>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he-IL" dirty="0"/>
              <a:t>הדוגמא המלאה</a:t>
            </a:r>
            <a:r>
              <a:rPr lang="en-US" dirty="0"/>
              <a:t> Ex994</a:t>
            </a:r>
            <a:r>
              <a:rPr lang="he-IL" dirty="0"/>
              <a:t> במודל ללימוד עצמי</a:t>
            </a:r>
          </a:p>
          <a:p>
            <a:r>
              <a:rPr lang="en-US" dirty="0"/>
              <a:t>Snippet indexer</a:t>
            </a:r>
            <a:endParaRPr lang="he-IL" dirty="0"/>
          </a:p>
        </p:txBody>
      </p:sp>
      <p:sp>
        <p:nvSpPr>
          <p:cNvPr id="2" name="Content Placeholder 1"/>
          <p:cNvSpPr>
            <a:spLocks noGrp="1"/>
          </p:cNvSpPr>
          <p:nvPr>
            <p:ph idx="1"/>
          </p:nvPr>
        </p:nvSpPr>
        <p:spPr>
          <a:xfrm>
            <a:off x="4384444" y="2766482"/>
            <a:ext cx="5322231" cy="3519315"/>
          </a:xfrm>
        </p:spPr>
        <p:style>
          <a:lnRef idx="2">
            <a:schemeClr val="accent2"/>
          </a:lnRef>
          <a:fillRef idx="1">
            <a:schemeClr val="lt1"/>
          </a:fillRef>
          <a:effectRef idx="0">
            <a:schemeClr val="accent2"/>
          </a:effectRef>
          <a:fontRef idx="minor">
            <a:schemeClr val="dk1"/>
          </a:fontRef>
        </p:style>
        <p:txBody>
          <a:bodyPr>
            <a:noAutofit/>
          </a:bodyPr>
          <a:lstStyle/>
          <a:p>
            <a:pPr marL="0" marR="0" indent="0" algn="l" rtl="0">
              <a:lnSpc>
                <a:spcPct val="107000"/>
              </a:lnSpc>
              <a:spcBef>
                <a:spcPts val="0"/>
              </a:spcBef>
              <a:spcAft>
                <a:spcPts val="0"/>
              </a:spcAft>
              <a:buNone/>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static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DynamicStringArray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arr1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DynamicStringArray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arr1.Add(</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oshri</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arr1.Add(</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osi</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arr1.Add(</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abc</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arr1.Add(</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efg</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(arr1[2]);</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Console.WriteLine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(arr1[</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ef</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400" dirty="0"/>
          </a:p>
        </p:txBody>
      </p:sp>
      <p:sp>
        <p:nvSpPr>
          <p:cNvPr id="7" name="Thought Bubble: Cloud 6">
            <a:extLst>
              <a:ext uri="{FF2B5EF4-FFF2-40B4-BE49-F238E27FC236}">
                <a16:creationId xmlns:a16="http://schemas.microsoft.com/office/drawing/2014/main" id="{7A37EE5E-36DA-4672-95D9-596954E874FF}"/>
              </a:ext>
            </a:extLst>
          </p:cNvPr>
          <p:cNvSpPr/>
          <p:nvPr/>
        </p:nvSpPr>
        <p:spPr>
          <a:xfrm>
            <a:off x="3326936" y="5732898"/>
            <a:ext cx="1656184" cy="864096"/>
          </a:xfrm>
          <a:prstGeom prst="cloudCallout">
            <a:avLst>
              <a:gd name="adj1" fmla="val -15547"/>
              <a:gd name="adj2" fmla="val -11649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359358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188640"/>
            <a:ext cx="7239000" cy="626328"/>
          </a:xfrm>
        </p:spPr>
        <p:txBody>
          <a:bodyPr/>
          <a:lstStyle/>
          <a:p>
            <a:pPr algn="ctr"/>
            <a:r>
              <a:rPr lang="he-IL" dirty="0"/>
              <a:t>חפיפת/העמסת אופרטורים</a:t>
            </a:r>
          </a:p>
        </p:txBody>
      </p:sp>
      <p:sp>
        <p:nvSpPr>
          <p:cNvPr id="3" name="מציין מיקום תוכן 2"/>
          <p:cNvSpPr>
            <a:spLocks noGrp="1"/>
          </p:cNvSpPr>
          <p:nvPr>
            <p:ph idx="1"/>
          </p:nvPr>
        </p:nvSpPr>
        <p:spPr>
          <a:xfrm>
            <a:off x="323528" y="1052736"/>
            <a:ext cx="7704856" cy="4968552"/>
          </a:xfrm>
        </p:spPr>
        <p:txBody>
          <a:bodyPr>
            <a:normAutofit fontScale="55000" lnSpcReduction="20000"/>
          </a:bodyPr>
          <a:lstStyle/>
          <a:p>
            <a:pPr marL="0" indent="0">
              <a:buNone/>
            </a:pPr>
            <a:r>
              <a:rPr lang="he-IL" sz="3600" dirty="0"/>
              <a:t>ניתן להעמיס אופרטורים:</a:t>
            </a:r>
          </a:p>
          <a:p>
            <a:pPr>
              <a:buClr>
                <a:schemeClr val="tx1"/>
              </a:buClr>
            </a:pPr>
            <a:r>
              <a:rPr lang="he-IL" sz="4000" kern="0" dirty="0">
                <a:latin typeface="Arial" pitchFamily="34" charset="0"/>
              </a:rPr>
              <a:t>תבנית לחפיפת אופרטור אונרי (שמקבל פרמטר אחד כגון ++)</a:t>
            </a:r>
          </a:p>
          <a:p>
            <a:pPr marL="0" indent="0" algn="l" rtl="0">
              <a:buClr>
                <a:schemeClr val="tx1"/>
              </a:buClr>
              <a:buNone/>
            </a:pPr>
            <a:r>
              <a:rPr lang="en-US" sz="3600" dirty="0">
                <a:latin typeface="Consolas" panose="020B0609020204030204" pitchFamily="49" charset="0"/>
                <a:cs typeface="Consolas" panose="020B0609020204030204" pitchFamily="49" charset="0"/>
              </a:rPr>
              <a:t>public static </a:t>
            </a:r>
            <a:r>
              <a:rPr lang="en-US" sz="3600" i="1" dirty="0">
                <a:solidFill>
                  <a:srgbClr val="FF0000"/>
                </a:solidFill>
                <a:latin typeface="Consolas" panose="020B0609020204030204" pitchFamily="49" charset="0"/>
                <a:cs typeface="Consolas" panose="020B0609020204030204" pitchFamily="49" charset="0"/>
              </a:rPr>
              <a:t>ret-type</a:t>
            </a:r>
            <a:r>
              <a:rPr lang="en-US" sz="3600" dirty="0">
                <a:latin typeface="Consolas" panose="020B0609020204030204" pitchFamily="49" charset="0"/>
                <a:cs typeface="Consolas" panose="020B0609020204030204" pitchFamily="49" charset="0"/>
              </a:rPr>
              <a:t> operator </a:t>
            </a:r>
            <a:r>
              <a:rPr lang="en-US" sz="3600" i="1" dirty="0">
                <a:solidFill>
                  <a:srgbClr val="FF0000"/>
                </a:solidFill>
                <a:latin typeface="Consolas" panose="020B0609020204030204" pitchFamily="49" charset="0"/>
                <a:cs typeface="Consolas" panose="020B0609020204030204" pitchFamily="49" charset="0"/>
              </a:rPr>
              <a:t>OP</a:t>
            </a:r>
            <a:r>
              <a:rPr lang="en-US" sz="3600" dirty="0">
                <a:latin typeface="Consolas" panose="020B0609020204030204" pitchFamily="49" charset="0"/>
                <a:cs typeface="Consolas" panose="020B0609020204030204" pitchFamily="49" charset="0"/>
              </a:rPr>
              <a:t>(</a:t>
            </a:r>
            <a:r>
              <a:rPr lang="en-US" sz="3600" i="1" dirty="0">
                <a:solidFill>
                  <a:srgbClr val="FF0000"/>
                </a:solidFill>
                <a:latin typeface="Consolas" panose="020B0609020204030204" pitchFamily="49" charset="0"/>
                <a:cs typeface="Consolas" panose="020B0609020204030204" pitchFamily="49" charset="0"/>
              </a:rPr>
              <a:t>type</a:t>
            </a:r>
            <a:r>
              <a:rPr lang="en-US" sz="3600" i="1" dirty="0">
                <a:latin typeface="Consolas" panose="020B0609020204030204" pitchFamily="49" charset="0"/>
                <a:cs typeface="Consolas" panose="020B0609020204030204" pitchFamily="49" charset="0"/>
              </a:rPr>
              <a:t> </a:t>
            </a:r>
            <a:r>
              <a:rPr lang="en-US" sz="3600" i="1" dirty="0" err="1">
                <a:solidFill>
                  <a:srgbClr val="FF0000"/>
                </a:solidFill>
                <a:latin typeface="Consolas" panose="020B0609020204030204" pitchFamily="49" charset="0"/>
                <a:cs typeface="Consolas" panose="020B0609020204030204" pitchFamily="49" charset="0"/>
              </a:rPr>
              <a:t>rhs</a:t>
            </a:r>
            <a:r>
              <a:rPr lang="en-US" sz="3600" dirty="0">
                <a:latin typeface="Consolas" panose="020B0609020204030204" pitchFamily="49" charset="0"/>
                <a:cs typeface="Consolas" panose="020B0609020204030204" pitchFamily="49" charset="0"/>
              </a:rPr>
              <a:t>)</a:t>
            </a:r>
            <a:endParaRPr lang="he-IL" sz="4400" kern="0" dirty="0">
              <a:latin typeface="Consolas" panose="020B0609020204030204" pitchFamily="49" charset="0"/>
            </a:endParaRPr>
          </a:p>
          <a:p>
            <a:pPr>
              <a:buClr>
                <a:schemeClr val="tx1"/>
              </a:buClr>
            </a:pPr>
            <a:r>
              <a:rPr lang="he-IL" sz="4000" kern="0" dirty="0">
                <a:latin typeface="Arial" pitchFamily="34" charset="0"/>
              </a:rPr>
              <a:t>תבנית לחפיפת אופרטור בינארי (שמקבל 2 פרמטרים כגון +)</a:t>
            </a:r>
          </a:p>
          <a:p>
            <a:pPr>
              <a:buClr>
                <a:schemeClr val="tx1"/>
              </a:buClr>
            </a:pPr>
            <a:endParaRPr lang="he-IL" sz="4000" kern="0" dirty="0">
              <a:latin typeface="Arial" pitchFamily="34" charset="0"/>
            </a:endParaRPr>
          </a:p>
          <a:p>
            <a:pPr marL="0" indent="0" algn="l" rtl="0">
              <a:buClr>
                <a:schemeClr val="tx1"/>
              </a:buClr>
              <a:buNone/>
            </a:pPr>
            <a:r>
              <a:rPr lang="en-US" sz="3200" b="1" dirty="0">
                <a:latin typeface="Consolas" panose="020B0609020204030204" pitchFamily="49" charset="0"/>
                <a:cs typeface="Consolas" panose="020B0609020204030204" pitchFamily="49" charset="0"/>
              </a:rPr>
              <a:t>public static </a:t>
            </a:r>
            <a:r>
              <a:rPr lang="en-US" sz="3200" b="1" i="1" dirty="0">
                <a:solidFill>
                  <a:srgbClr val="FF0000"/>
                </a:solidFill>
                <a:latin typeface="Consolas" panose="020B0609020204030204" pitchFamily="49" charset="0"/>
                <a:cs typeface="Consolas" panose="020B0609020204030204" pitchFamily="49" charset="0"/>
              </a:rPr>
              <a:t>ret-type</a:t>
            </a:r>
            <a:r>
              <a:rPr lang="en-US" sz="3200" b="1" dirty="0">
                <a:latin typeface="Consolas" panose="020B0609020204030204" pitchFamily="49" charset="0"/>
                <a:cs typeface="Consolas" panose="020B0609020204030204" pitchFamily="49" charset="0"/>
              </a:rPr>
              <a:t> operator </a:t>
            </a:r>
            <a:r>
              <a:rPr lang="en-US" sz="3200" b="1" i="1" dirty="0">
                <a:solidFill>
                  <a:srgbClr val="FF0000"/>
                </a:solidFill>
                <a:latin typeface="Consolas" panose="020B0609020204030204" pitchFamily="49" charset="0"/>
                <a:cs typeface="Consolas" panose="020B0609020204030204" pitchFamily="49" charset="0"/>
              </a:rPr>
              <a:t>OP</a:t>
            </a:r>
            <a:r>
              <a:rPr lang="en-US" sz="3200" b="1" dirty="0">
                <a:latin typeface="Consolas" panose="020B0609020204030204" pitchFamily="49" charset="0"/>
                <a:cs typeface="Consolas" panose="020B0609020204030204" pitchFamily="49" charset="0"/>
              </a:rPr>
              <a:t>(</a:t>
            </a:r>
            <a:r>
              <a:rPr lang="en-US" sz="3200" b="1" i="1" dirty="0">
                <a:solidFill>
                  <a:srgbClr val="FF0000"/>
                </a:solidFill>
                <a:latin typeface="Consolas" panose="020B0609020204030204" pitchFamily="49" charset="0"/>
                <a:cs typeface="Consolas" panose="020B0609020204030204" pitchFamily="49" charset="0"/>
              </a:rPr>
              <a:t>type1 lhs, type2 </a:t>
            </a:r>
            <a:r>
              <a:rPr lang="en-US" sz="3200" b="1" i="1" dirty="0" err="1">
                <a:solidFill>
                  <a:srgbClr val="FF0000"/>
                </a:solidFill>
                <a:latin typeface="Consolas" panose="020B0609020204030204" pitchFamily="49" charset="0"/>
                <a:cs typeface="Consolas" panose="020B0609020204030204" pitchFamily="49" charset="0"/>
              </a:rPr>
              <a:t>rhs</a:t>
            </a:r>
            <a:r>
              <a:rPr lang="en-US" sz="3200" b="1" dirty="0">
                <a:latin typeface="Consolas" panose="020B0609020204030204" pitchFamily="49" charset="0"/>
                <a:cs typeface="Consolas" panose="020B0609020204030204" pitchFamily="49" charset="0"/>
              </a:rPr>
              <a:t>)</a:t>
            </a:r>
            <a:endParaRPr lang="he-IL" sz="2900" b="1" dirty="0"/>
          </a:p>
          <a:p>
            <a:endParaRPr lang="he-IL" dirty="0"/>
          </a:p>
          <a:p>
            <a:r>
              <a:rPr lang="he-IL" sz="3600" dirty="0"/>
              <a:t>מגבלות:</a:t>
            </a:r>
          </a:p>
          <a:p>
            <a:pPr lvl="1"/>
            <a:r>
              <a:rPr lang="he-IL" sz="3600" dirty="0"/>
              <a:t>העמסת אופרטורים תמיד במתודה סטטית</a:t>
            </a:r>
          </a:p>
          <a:p>
            <a:pPr lvl="1"/>
            <a:r>
              <a:rPr lang="he-IL" sz="3600" dirty="0"/>
              <a:t>אופרטורים שבאים באופן זוגי (חובה להגדיר את שני האופרטרים  ההפוכים)</a:t>
            </a:r>
          </a:p>
          <a:p>
            <a:pPr lvl="2"/>
            <a:r>
              <a:rPr lang="he-IL" sz="3300" dirty="0"/>
              <a:t>== עם =!</a:t>
            </a:r>
          </a:p>
          <a:p>
            <a:pPr lvl="2"/>
            <a:r>
              <a:rPr lang="he-IL" sz="3300" dirty="0"/>
              <a:t>&gt; עם &lt;</a:t>
            </a:r>
          </a:p>
          <a:p>
            <a:pPr lvl="2"/>
            <a:r>
              <a:rPr lang="he-IL" sz="3300" dirty="0"/>
              <a:t>=&gt; עם &lt;=</a:t>
            </a:r>
          </a:p>
          <a:p>
            <a:pPr lvl="2"/>
            <a:r>
              <a:rPr lang="he-IL" sz="3300" dirty="0"/>
              <a:t>כאשר חופפים את == רצוי לחפוף גם את </a:t>
            </a:r>
            <a:r>
              <a:rPr lang="en-US" sz="3300" dirty="0"/>
              <a:t>Equals </a:t>
            </a:r>
            <a:r>
              <a:rPr lang="he-IL" sz="3300" dirty="0"/>
              <a:t> ושל </a:t>
            </a:r>
            <a:r>
              <a:rPr lang="en-US" sz="3300" dirty="0" err="1"/>
              <a:t>GetHashCode</a:t>
            </a:r>
            <a:endParaRPr lang="he-IL" sz="3300" dirty="0"/>
          </a:p>
          <a:p>
            <a:pPr lvl="1"/>
            <a:r>
              <a:rPr lang="he-IL" sz="3600" dirty="0"/>
              <a:t>לא ניתן להגדיר מתודה חופפת לאופרטור  []</a:t>
            </a:r>
          </a:p>
        </p:txBody>
      </p:sp>
      <p:sp>
        <p:nvSpPr>
          <p:cNvPr id="4" name="Slide Number Placeholder 3"/>
          <p:cNvSpPr>
            <a:spLocks noGrp="1"/>
          </p:cNvSpPr>
          <p:nvPr>
            <p:ph type="sldNum" sz="quarter" idx="12"/>
          </p:nvPr>
        </p:nvSpPr>
        <p:spPr/>
        <p:txBody>
          <a:bodyPr/>
          <a:lstStyle/>
          <a:p>
            <a:fld id="{5EC9654E-5318-4238-B03D-55CEA01D4D35}" type="slidenum">
              <a:rPr lang="he-IL" smtClean="0"/>
              <a:t>81</a:t>
            </a:fld>
            <a:endParaRPr lang="he-IL"/>
          </a:p>
        </p:txBody>
      </p:sp>
      <p:sp>
        <p:nvSpPr>
          <p:cNvPr id="5" name="Thought Bubble: Cloud 4">
            <a:extLst>
              <a:ext uri="{FF2B5EF4-FFF2-40B4-BE49-F238E27FC236}">
                <a16:creationId xmlns:a16="http://schemas.microsoft.com/office/drawing/2014/main" id="{F1B73E8D-0C8C-4572-ACEC-CF65121A5330}"/>
              </a:ext>
            </a:extLst>
          </p:cNvPr>
          <p:cNvSpPr/>
          <p:nvPr/>
        </p:nvSpPr>
        <p:spPr>
          <a:xfrm>
            <a:off x="377513" y="5692152"/>
            <a:ext cx="1656184" cy="864096"/>
          </a:xfrm>
          <a:prstGeom prst="cloudCallout">
            <a:avLst>
              <a:gd name="adj1" fmla="val 85477"/>
              <a:gd name="adj2" fmla="val -4107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20366843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030345" y="116632"/>
            <a:ext cx="3069670" cy="1296144"/>
          </a:xfrm>
        </p:spPr>
        <p:txBody>
          <a:bodyPr>
            <a:noAutofit/>
          </a:bodyPr>
          <a:lstStyle/>
          <a:p>
            <a:pPr algn="ctr"/>
            <a:r>
              <a:rPr lang="he-IL" sz="3200" dirty="0"/>
              <a:t>דוגמא לחפיפת אופרטורים</a:t>
            </a:r>
            <a:br>
              <a:rPr lang="he-IL" sz="3200" dirty="0"/>
            </a:br>
            <a:r>
              <a:rPr lang="he-IL" sz="1600" dirty="0"/>
              <a:t>ניתן לראותה בשלמותה במודל</a:t>
            </a:r>
          </a:p>
        </p:txBody>
      </p:sp>
      <p:sp>
        <p:nvSpPr>
          <p:cNvPr id="3" name="מציין מיקום תוכן 2"/>
          <p:cNvSpPr>
            <a:spLocks noGrp="1"/>
          </p:cNvSpPr>
          <p:nvPr>
            <p:ph idx="1"/>
          </p:nvPr>
        </p:nvSpPr>
        <p:spPr>
          <a:xfrm>
            <a:off x="-108520" y="2303465"/>
            <a:ext cx="7848872" cy="5661248"/>
          </a:xfrm>
        </p:spPr>
        <p:txBody>
          <a:bodyPr>
            <a:normAutofit/>
          </a:bodyPr>
          <a:lstStyle/>
          <a:p>
            <a:pPr marL="0" indent="0" algn="l" rtl="0">
              <a:buNone/>
            </a:pPr>
            <a:endParaRPr lang="en-US" dirty="0"/>
          </a:p>
          <a:p>
            <a:pPr marL="0" indent="0" algn="l" rtl="0">
              <a:buNone/>
            </a:pPr>
            <a:endParaRPr lang="en-US" sz="2600" dirty="0">
              <a:solidFill>
                <a:schemeClr val="tx1"/>
              </a:solidFill>
            </a:endParaRPr>
          </a:p>
        </p:txBody>
      </p:sp>
      <p:sp>
        <p:nvSpPr>
          <p:cNvPr id="4" name="Rectangle 3"/>
          <p:cNvSpPr/>
          <p:nvPr/>
        </p:nvSpPr>
        <p:spPr>
          <a:xfrm>
            <a:off x="155123" y="188640"/>
            <a:ext cx="7992888" cy="6781857"/>
          </a:xfrm>
          <a:prstGeom prst="rect">
            <a:avLst/>
          </a:prstGeom>
        </p:spPr>
        <p:txBody>
          <a:bodyPr wrap="square">
            <a:spAutoFit/>
          </a:bodyPr>
          <a:lstStyle/>
          <a:p>
            <a:pPr algn="l" rtl="0">
              <a:lnSpc>
                <a:spcPct val="115000"/>
              </a:lnSpc>
              <a:spcAft>
                <a:spcPts val="0"/>
              </a:spcAft>
            </a:pPr>
            <a:r>
              <a:rPr lang="en-US" sz="1200" dirty="0">
                <a:solidFill>
                  <a:srgbClr val="0000FF"/>
                </a:solidFill>
                <a:highlight>
                  <a:srgbClr val="FFFFFF"/>
                </a:highlight>
                <a:latin typeface="Consolas"/>
                <a:ea typeface="Calibri"/>
                <a:cs typeface="Arial"/>
              </a:rPr>
              <a:t>c</a:t>
            </a:r>
            <a:r>
              <a:rPr lang="en-US" sz="1400" dirty="0">
                <a:solidFill>
                  <a:srgbClr val="0000FF"/>
                </a:solidFill>
                <a:highlight>
                  <a:srgbClr val="FFFFFF"/>
                </a:highlight>
                <a:latin typeface="Consolas"/>
                <a:ea typeface="Calibri"/>
                <a:cs typeface="Arial"/>
              </a:rPr>
              <a:t>lass</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a:t>
            </a: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public</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long</a:t>
            </a:r>
            <a:r>
              <a:rPr lang="en-US" sz="1400" dirty="0">
                <a:solidFill>
                  <a:srgbClr val="000000"/>
                </a:solidFill>
                <a:highlight>
                  <a:srgbClr val="FFFFFF"/>
                </a:highlight>
                <a:latin typeface="Consolas"/>
                <a:ea typeface="Calibri"/>
                <a:cs typeface="Arial"/>
              </a:rPr>
              <a:t> Numerator { </a:t>
            </a:r>
            <a:r>
              <a:rPr lang="en-US" sz="1400" dirty="0">
                <a:solidFill>
                  <a:srgbClr val="0000FF"/>
                </a:solidFill>
                <a:highlight>
                  <a:srgbClr val="FFFFFF"/>
                </a:highlight>
                <a:latin typeface="Consolas"/>
                <a:ea typeface="Calibri"/>
                <a:cs typeface="Arial"/>
              </a:rPr>
              <a:t>get</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set</a:t>
            </a: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long</a:t>
            </a:r>
            <a:r>
              <a:rPr lang="en-US" sz="1400" dirty="0">
                <a:solidFill>
                  <a:srgbClr val="000000"/>
                </a:solidFill>
                <a:highlight>
                  <a:srgbClr val="FFFFFF"/>
                </a:highlight>
                <a:latin typeface="Consolas"/>
                <a:ea typeface="Calibri"/>
                <a:cs typeface="Arial"/>
              </a:rPr>
              <a:t> </a:t>
            </a:r>
            <a:r>
              <a:rPr lang="en-US" sz="1400" dirty="0" err="1">
                <a:solidFill>
                  <a:srgbClr val="000000"/>
                </a:solidFill>
                <a:highlight>
                  <a:srgbClr val="FFFFFF"/>
                </a:highlight>
                <a:latin typeface="Consolas"/>
                <a:ea typeface="Calibri"/>
                <a:cs typeface="Arial"/>
              </a:rPr>
              <a:t>m_denominator</a:t>
            </a:r>
            <a:r>
              <a:rPr lang="en-US" sz="1400" dirty="0">
                <a:solidFill>
                  <a:srgbClr val="000000"/>
                </a:solidFill>
                <a:highlight>
                  <a:srgbClr val="FFFFFF"/>
                </a:highlight>
                <a:latin typeface="Consolas"/>
                <a:ea typeface="Calibri"/>
                <a:cs typeface="Arial"/>
              </a:rPr>
              <a:t>;</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public</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long</a:t>
            </a:r>
            <a:r>
              <a:rPr lang="en-US" sz="1400" dirty="0">
                <a:solidFill>
                  <a:srgbClr val="000000"/>
                </a:solidFill>
                <a:highlight>
                  <a:srgbClr val="FFFFFF"/>
                </a:highlight>
                <a:latin typeface="Consolas"/>
                <a:ea typeface="Calibri"/>
                <a:cs typeface="Arial"/>
              </a:rPr>
              <a:t> Denominator</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get</a:t>
            </a:r>
            <a:r>
              <a:rPr lang="en-US" sz="1400" dirty="0">
                <a:solidFill>
                  <a:srgbClr val="000000"/>
                </a:solidFill>
                <a:highlight>
                  <a:srgbClr val="FFFFFF"/>
                </a:highlight>
                <a:latin typeface="Consolas"/>
                <a:ea typeface="Calibri"/>
                <a:cs typeface="Arial"/>
              </a:rPr>
              <a:t> { </a:t>
            </a:r>
            <a:r>
              <a:rPr lang="en-US" sz="1400" dirty="0">
                <a:solidFill>
                  <a:srgbClr val="0000FF"/>
                </a:solidFill>
                <a:highlight>
                  <a:srgbClr val="FFFFFF"/>
                </a:highlight>
                <a:latin typeface="Consolas"/>
                <a:ea typeface="Calibri"/>
                <a:cs typeface="Arial"/>
              </a:rPr>
              <a:t>return</a:t>
            </a:r>
            <a:r>
              <a:rPr lang="en-US" sz="1400" dirty="0">
                <a:solidFill>
                  <a:srgbClr val="000000"/>
                </a:solidFill>
                <a:highlight>
                  <a:srgbClr val="FFFFFF"/>
                </a:highlight>
                <a:latin typeface="Consolas"/>
                <a:ea typeface="Calibri"/>
                <a:cs typeface="Arial"/>
              </a:rPr>
              <a:t> </a:t>
            </a:r>
            <a:r>
              <a:rPr lang="en-US" sz="1400" dirty="0" err="1">
                <a:solidFill>
                  <a:srgbClr val="000000"/>
                </a:solidFill>
                <a:highlight>
                  <a:srgbClr val="FFFFFF"/>
                </a:highlight>
                <a:latin typeface="Consolas"/>
                <a:ea typeface="Calibri"/>
                <a:cs typeface="Arial"/>
              </a:rPr>
              <a:t>m_denominator</a:t>
            </a: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set</a:t>
            </a:r>
            <a:r>
              <a:rPr lang="en-US" sz="1400" dirty="0">
                <a:solidFill>
                  <a:srgbClr val="000000"/>
                </a:solidFill>
                <a:highlight>
                  <a:srgbClr val="FFFFFF"/>
                </a:highlight>
                <a:latin typeface="Consolas"/>
                <a:ea typeface="Calibri"/>
                <a:cs typeface="Arial"/>
              </a:rPr>
              <a:t> { </a:t>
            </a:r>
            <a:r>
              <a:rPr lang="en-US" sz="1400" dirty="0" err="1">
                <a:solidFill>
                  <a:srgbClr val="000000"/>
                </a:solidFill>
                <a:highlight>
                  <a:srgbClr val="FFFFFF"/>
                </a:highlight>
                <a:latin typeface="Consolas"/>
                <a:ea typeface="Calibri"/>
                <a:cs typeface="Arial"/>
              </a:rPr>
              <a:t>m_denominator</a:t>
            </a:r>
            <a:r>
              <a:rPr lang="en-US" sz="1400" dirty="0">
                <a:solidFill>
                  <a:srgbClr val="000000"/>
                </a:solidFill>
                <a:highlight>
                  <a:srgbClr val="FFFFFF"/>
                </a:highlight>
                <a:latin typeface="Consolas"/>
                <a:ea typeface="Calibri"/>
                <a:cs typeface="Arial"/>
              </a:rPr>
              <a:t> = </a:t>
            </a:r>
            <a:r>
              <a:rPr lang="en-US" sz="1400" dirty="0">
                <a:solidFill>
                  <a:srgbClr val="0000FF"/>
                </a:solidFill>
                <a:highlight>
                  <a:srgbClr val="FFFFFF"/>
                </a:highlight>
                <a:latin typeface="Consolas"/>
                <a:ea typeface="Calibri"/>
                <a:cs typeface="Arial"/>
              </a:rPr>
              <a:t>value</a:t>
            </a:r>
            <a:r>
              <a:rPr lang="en-US" sz="1400" dirty="0">
                <a:solidFill>
                  <a:srgbClr val="000000"/>
                </a:solidFill>
                <a:highlight>
                  <a:srgbClr val="FFFFFF"/>
                </a:highlight>
                <a:latin typeface="Consolas"/>
                <a:ea typeface="Calibri"/>
                <a:cs typeface="Arial"/>
              </a:rPr>
              <a:t> != 0 ? </a:t>
            </a:r>
            <a:r>
              <a:rPr lang="en-US" sz="1400" dirty="0">
                <a:solidFill>
                  <a:srgbClr val="0000FF"/>
                </a:solidFill>
                <a:highlight>
                  <a:srgbClr val="FFFFFF"/>
                </a:highlight>
                <a:latin typeface="Consolas"/>
                <a:ea typeface="Calibri"/>
                <a:cs typeface="Arial"/>
              </a:rPr>
              <a:t>value</a:t>
            </a:r>
            <a:r>
              <a:rPr lang="en-US" sz="1400" dirty="0">
                <a:solidFill>
                  <a:srgbClr val="000000"/>
                </a:solidFill>
                <a:highlight>
                  <a:srgbClr val="FFFFFF"/>
                </a:highlight>
                <a:latin typeface="Consolas"/>
                <a:ea typeface="Calibri"/>
                <a:cs typeface="Arial"/>
              </a:rPr>
              <a:t> : 1;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public</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static</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operator</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 fragment1,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 fragment2)</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 f = </a:t>
            </a:r>
            <a:r>
              <a:rPr lang="en-US" sz="1400" dirty="0">
                <a:solidFill>
                  <a:srgbClr val="0000FF"/>
                </a:solidFill>
                <a:highlight>
                  <a:srgbClr val="FFFFFF"/>
                </a:highlight>
                <a:latin typeface="Consolas"/>
                <a:ea typeface="Calibri"/>
                <a:cs typeface="Arial"/>
              </a:rPr>
              <a:t>new</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err="1">
                <a:solidFill>
                  <a:srgbClr val="000000"/>
                </a:solidFill>
                <a:highlight>
                  <a:srgbClr val="FFFFFF"/>
                </a:highlight>
                <a:latin typeface="Consolas"/>
                <a:ea typeface="Calibri"/>
                <a:cs typeface="Arial"/>
              </a:rPr>
              <a:t>f.Numerator</a:t>
            </a:r>
            <a:r>
              <a:rPr lang="en-US" sz="1400" dirty="0">
                <a:solidFill>
                  <a:srgbClr val="000000"/>
                </a:solidFill>
                <a:highlight>
                  <a:srgbClr val="FFFFFF"/>
                </a:highlight>
                <a:latin typeface="Consolas"/>
                <a:ea typeface="Calibri"/>
                <a:cs typeface="Arial"/>
              </a:rPr>
              <a:t> = fragment1.Numerator * fragment2.Numerator;</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err="1">
                <a:solidFill>
                  <a:srgbClr val="000000"/>
                </a:solidFill>
                <a:highlight>
                  <a:srgbClr val="FFFFFF"/>
                </a:highlight>
                <a:latin typeface="Consolas"/>
                <a:ea typeface="Calibri"/>
                <a:cs typeface="Arial"/>
              </a:rPr>
              <a:t>f.Denominator</a:t>
            </a:r>
            <a:r>
              <a:rPr lang="en-US" sz="1400" dirty="0">
                <a:solidFill>
                  <a:srgbClr val="000000"/>
                </a:solidFill>
                <a:highlight>
                  <a:srgbClr val="FFFFFF"/>
                </a:highlight>
                <a:latin typeface="Consolas"/>
                <a:ea typeface="Calibri"/>
                <a:cs typeface="Arial"/>
              </a:rPr>
              <a:t> = fragment1.Denominator * fragment2.Denominator;</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return</a:t>
            </a:r>
            <a:r>
              <a:rPr lang="en-US" sz="1400" dirty="0">
                <a:solidFill>
                  <a:srgbClr val="000000"/>
                </a:solidFill>
                <a:highlight>
                  <a:srgbClr val="FFFFFF"/>
                </a:highlight>
                <a:latin typeface="Consolas"/>
                <a:ea typeface="Calibri"/>
                <a:cs typeface="Arial"/>
              </a:rPr>
              <a:t> f;</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p>
          <a:p>
            <a:pPr algn="l" rtl="0">
              <a:lnSpc>
                <a:spcPct val="115000"/>
              </a:lnSpc>
              <a:spcAft>
                <a:spcPts val="0"/>
              </a:spcAft>
            </a:pPr>
            <a:r>
              <a:rPr lang="en-US" sz="1400" dirty="0">
                <a:solidFill>
                  <a:srgbClr val="0000FF"/>
                </a:solidFill>
                <a:highlight>
                  <a:srgbClr val="FFFFFF"/>
                </a:highlight>
                <a:latin typeface="Consolas"/>
                <a:ea typeface="Calibri"/>
                <a:cs typeface="Arial"/>
              </a:rPr>
              <a:t>public</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static</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operator</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 fragment1, </a:t>
            </a:r>
            <a:r>
              <a:rPr lang="en-US" sz="1400" dirty="0" err="1">
                <a:solidFill>
                  <a:srgbClr val="0000FF"/>
                </a:solidFill>
                <a:highlight>
                  <a:srgbClr val="FFFFFF"/>
                </a:highlight>
                <a:latin typeface="Consolas"/>
                <a:ea typeface="Calibri"/>
                <a:cs typeface="Arial"/>
              </a:rPr>
              <a:t>int</a:t>
            </a:r>
            <a:r>
              <a:rPr lang="en-US" sz="1400" dirty="0">
                <a:solidFill>
                  <a:srgbClr val="000000"/>
                </a:solidFill>
                <a:highlight>
                  <a:srgbClr val="FFFFFF"/>
                </a:highlight>
                <a:latin typeface="Consolas"/>
                <a:ea typeface="Calibri"/>
                <a:cs typeface="Arial"/>
              </a:rPr>
              <a:t> </a:t>
            </a:r>
            <a:r>
              <a:rPr lang="en-US" sz="1400" dirty="0" err="1">
                <a:solidFill>
                  <a:srgbClr val="000000"/>
                </a:solidFill>
                <a:highlight>
                  <a:srgbClr val="FFFFFF"/>
                </a:highlight>
                <a:latin typeface="Consolas"/>
                <a:ea typeface="Calibri"/>
                <a:cs typeface="Arial"/>
              </a:rPr>
              <a:t>num</a:t>
            </a:r>
            <a:r>
              <a:rPr lang="en-US" sz="1400" dirty="0">
                <a:solidFill>
                  <a:srgbClr val="000000"/>
                </a:solidFill>
                <a:highlight>
                  <a:srgbClr val="FFFFFF"/>
                </a:highlight>
                <a:latin typeface="Consolas"/>
                <a:ea typeface="Calibri"/>
                <a:cs typeface="Arial"/>
              </a:rPr>
              <a:t>)</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 f = </a:t>
            </a:r>
            <a:r>
              <a:rPr lang="en-US" sz="1400" dirty="0">
                <a:solidFill>
                  <a:srgbClr val="0000FF"/>
                </a:solidFill>
                <a:highlight>
                  <a:srgbClr val="FFFFFF"/>
                </a:highlight>
                <a:latin typeface="Consolas"/>
                <a:ea typeface="Calibri"/>
                <a:cs typeface="Arial"/>
              </a:rPr>
              <a:t>new</a:t>
            </a:r>
            <a:r>
              <a:rPr lang="en-US" sz="1400" dirty="0">
                <a:solidFill>
                  <a:srgbClr val="000000"/>
                </a:solidFill>
                <a:highlight>
                  <a:srgbClr val="FFFFFF"/>
                </a:highlight>
                <a:latin typeface="Consolas"/>
                <a:ea typeface="Calibri"/>
                <a:cs typeface="Arial"/>
              </a:rPr>
              <a:t> </a:t>
            </a:r>
            <a:r>
              <a:rPr lang="en-US" sz="1400" dirty="0">
                <a:solidFill>
                  <a:srgbClr val="2B91AF"/>
                </a:solidFill>
                <a:highlight>
                  <a:srgbClr val="FFFFFF"/>
                </a:highlight>
                <a:latin typeface="Consolas"/>
                <a:ea typeface="Calibri"/>
                <a:cs typeface="Arial"/>
              </a:rPr>
              <a:t>Fragment</a:t>
            </a:r>
            <a:r>
              <a:rPr lang="en-US" sz="1400" dirty="0">
                <a:solidFill>
                  <a:srgbClr val="000000"/>
                </a:solidFill>
                <a:highlight>
                  <a:srgbClr val="FFFFFF"/>
                </a:highlight>
                <a:latin typeface="Consolas"/>
                <a:ea typeface="Calibri"/>
                <a:cs typeface="Arial"/>
              </a:rPr>
              <a:t>();</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err="1">
                <a:solidFill>
                  <a:srgbClr val="000000"/>
                </a:solidFill>
                <a:highlight>
                  <a:srgbClr val="FFFFFF"/>
                </a:highlight>
                <a:latin typeface="Consolas"/>
                <a:ea typeface="Calibri"/>
                <a:cs typeface="Arial"/>
              </a:rPr>
              <a:t>f.Numerator</a:t>
            </a:r>
            <a:r>
              <a:rPr lang="en-US" sz="1400" dirty="0">
                <a:solidFill>
                  <a:srgbClr val="000000"/>
                </a:solidFill>
                <a:highlight>
                  <a:srgbClr val="FFFFFF"/>
                </a:highlight>
                <a:latin typeface="Consolas"/>
                <a:ea typeface="Calibri"/>
                <a:cs typeface="Arial"/>
              </a:rPr>
              <a:t> = fragment1.Numerator * </a:t>
            </a:r>
            <a:r>
              <a:rPr lang="en-US" sz="1400" dirty="0" err="1">
                <a:solidFill>
                  <a:srgbClr val="000000"/>
                </a:solidFill>
                <a:highlight>
                  <a:srgbClr val="FFFFFF"/>
                </a:highlight>
                <a:latin typeface="Consolas"/>
                <a:ea typeface="Calibri"/>
                <a:cs typeface="Arial"/>
              </a:rPr>
              <a:t>num</a:t>
            </a:r>
            <a:r>
              <a:rPr lang="en-US" sz="1400" dirty="0">
                <a:solidFill>
                  <a:srgbClr val="000000"/>
                </a:solidFill>
                <a:highlight>
                  <a:srgbClr val="FFFFFF"/>
                </a:highlight>
                <a:latin typeface="Consolas"/>
                <a:ea typeface="Calibri"/>
                <a:cs typeface="Arial"/>
              </a:rPr>
              <a:t>;</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err="1">
                <a:solidFill>
                  <a:srgbClr val="000000"/>
                </a:solidFill>
                <a:highlight>
                  <a:srgbClr val="FFFFFF"/>
                </a:highlight>
                <a:latin typeface="Consolas"/>
                <a:ea typeface="Calibri"/>
                <a:cs typeface="Arial"/>
              </a:rPr>
              <a:t>f.Denominator</a:t>
            </a:r>
            <a:r>
              <a:rPr lang="en-US" sz="1400" dirty="0">
                <a:solidFill>
                  <a:srgbClr val="000000"/>
                </a:solidFill>
                <a:highlight>
                  <a:srgbClr val="FFFFFF"/>
                </a:highlight>
                <a:latin typeface="Consolas"/>
                <a:ea typeface="Calibri"/>
                <a:cs typeface="Arial"/>
              </a:rPr>
              <a:t> = fragment1.Denominator;</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r>
              <a:rPr lang="en-US" sz="1400" dirty="0">
                <a:solidFill>
                  <a:srgbClr val="0000FF"/>
                </a:solidFill>
                <a:highlight>
                  <a:srgbClr val="FFFFFF"/>
                </a:highlight>
                <a:latin typeface="Consolas"/>
                <a:ea typeface="Calibri"/>
                <a:cs typeface="Arial"/>
              </a:rPr>
              <a:t>return</a:t>
            </a:r>
            <a:r>
              <a:rPr lang="en-US" sz="1400" dirty="0">
                <a:solidFill>
                  <a:srgbClr val="000000"/>
                </a:solidFill>
                <a:highlight>
                  <a:srgbClr val="FFFFFF"/>
                </a:highlight>
                <a:latin typeface="Consolas"/>
                <a:ea typeface="Calibri"/>
                <a:cs typeface="Arial"/>
              </a:rPr>
              <a:t> f;</a:t>
            </a:r>
            <a:endParaRPr lang="en-US" sz="1400" dirty="0">
              <a:latin typeface="Calibri"/>
              <a:ea typeface="Calibri"/>
              <a:cs typeface="Arial"/>
            </a:endParaRPr>
          </a:p>
          <a:p>
            <a:pPr algn="l" rtl="0">
              <a:lnSpc>
                <a:spcPct val="115000"/>
              </a:lnSpc>
              <a:spcAft>
                <a:spcPts val="0"/>
              </a:spcAft>
            </a:pPr>
            <a:r>
              <a:rPr lang="en-US" sz="1400" dirty="0">
                <a:solidFill>
                  <a:srgbClr val="000000"/>
                </a:solidFill>
                <a:highlight>
                  <a:srgbClr val="FFFFFF"/>
                </a:highlight>
                <a:latin typeface="Consolas"/>
                <a:ea typeface="Calibri"/>
                <a:cs typeface="Arial"/>
              </a:rPr>
              <a:t>    }</a:t>
            </a:r>
            <a:endParaRPr lang="en-US" sz="1400" dirty="0">
              <a:latin typeface="Calibri"/>
              <a:ea typeface="Calibri"/>
              <a:cs typeface="Arial"/>
            </a:endParaRPr>
          </a:p>
          <a:p>
            <a:pPr algn="l" rtl="0">
              <a:lnSpc>
                <a:spcPct val="115000"/>
              </a:lnSpc>
              <a:spcAft>
                <a:spcPts val="0"/>
              </a:spcAft>
            </a:pPr>
            <a:r>
              <a:rPr lang="en-US" sz="1400" dirty="0">
                <a:latin typeface="Calibri"/>
                <a:ea typeface="Calibri"/>
                <a:cs typeface="Arial"/>
              </a:rPr>
              <a:t>}</a:t>
            </a:r>
            <a:r>
              <a:rPr lang="en-US" sz="1400" dirty="0">
                <a:solidFill>
                  <a:srgbClr val="000000"/>
                </a:solidFill>
                <a:highlight>
                  <a:srgbClr val="FFFFFF"/>
                </a:highlight>
                <a:latin typeface="Consolas"/>
                <a:ea typeface="Calibri"/>
                <a:cs typeface="Arial"/>
              </a:rPr>
              <a:t>  </a:t>
            </a:r>
            <a:endParaRPr lang="en-US" sz="1400" dirty="0">
              <a:solidFill>
                <a:srgbClr val="0000FF"/>
              </a:solidFill>
              <a:highlight>
                <a:srgbClr val="FFFFFF"/>
              </a:highlight>
              <a:latin typeface="Consolas"/>
              <a:ea typeface="Calibri"/>
              <a:cs typeface="Arial"/>
            </a:endParaRPr>
          </a:p>
        </p:txBody>
      </p:sp>
      <p:sp>
        <p:nvSpPr>
          <p:cNvPr id="5" name="Slide Number Placeholder 4"/>
          <p:cNvSpPr>
            <a:spLocks noGrp="1"/>
          </p:cNvSpPr>
          <p:nvPr>
            <p:ph type="sldNum" sz="quarter" idx="12"/>
          </p:nvPr>
        </p:nvSpPr>
        <p:spPr/>
        <p:txBody>
          <a:bodyPr/>
          <a:lstStyle/>
          <a:p>
            <a:fld id="{5EC9654E-5318-4238-B03D-55CEA01D4D35}" type="slidenum">
              <a:rPr lang="he-IL" smtClean="0"/>
              <a:t>82</a:t>
            </a:fld>
            <a:endParaRPr lang="he-IL"/>
          </a:p>
        </p:txBody>
      </p:sp>
      <p:sp>
        <p:nvSpPr>
          <p:cNvPr id="6" name="Thought Bubble: Cloud 5">
            <a:extLst>
              <a:ext uri="{FF2B5EF4-FFF2-40B4-BE49-F238E27FC236}">
                <a16:creationId xmlns:a16="http://schemas.microsoft.com/office/drawing/2014/main" id="{B9475D69-6D4D-4E1F-B759-5F56F8CBB968}"/>
              </a:ext>
            </a:extLst>
          </p:cNvPr>
          <p:cNvSpPr/>
          <p:nvPr/>
        </p:nvSpPr>
        <p:spPr>
          <a:xfrm>
            <a:off x="6912260" y="5445224"/>
            <a:ext cx="1656184" cy="864096"/>
          </a:xfrm>
          <a:prstGeom prst="cloudCallout">
            <a:avLst>
              <a:gd name="adj1" fmla="val -68997"/>
              <a:gd name="adj2" fmla="val -6583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3245219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404664"/>
            <a:ext cx="7239000" cy="698336"/>
          </a:xfrm>
        </p:spPr>
        <p:txBody>
          <a:bodyPr>
            <a:noAutofit/>
          </a:bodyPr>
          <a:lstStyle/>
          <a:p>
            <a:pPr algn="ctr"/>
            <a:r>
              <a:rPr lang="he-IL" sz="6000" dirty="0"/>
              <a:t>המרה </a:t>
            </a:r>
            <a:r>
              <a:rPr lang="en-US" sz="4800" dirty="0"/>
              <a:t>casting</a:t>
            </a:r>
            <a:endParaRPr lang="he-IL" sz="4800" dirty="0"/>
          </a:p>
        </p:txBody>
      </p:sp>
      <p:sp>
        <p:nvSpPr>
          <p:cNvPr id="3" name="מציין מיקום תוכן 2"/>
          <p:cNvSpPr>
            <a:spLocks noGrp="1"/>
          </p:cNvSpPr>
          <p:nvPr>
            <p:ph idx="1"/>
          </p:nvPr>
        </p:nvSpPr>
        <p:spPr>
          <a:xfrm>
            <a:off x="179512" y="1196752"/>
            <a:ext cx="7992888" cy="5256584"/>
          </a:xfrm>
        </p:spPr>
        <p:txBody>
          <a:bodyPr>
            <a:normAutofit/>
          </a:bodyPr>
          <a:lstStyle/>
          <a:p>
            <a:r>
              <a:rPr lang="he-IL" sz="2400" dirty="0"/>
              <a:t>המרה מרומזת (</a:t>
            </a:r>
            <a:r>
              <a:rPr lang="en-US" sz="2400" dirty="0"/>
              <a:t>implicit</a:t>
            </a:r>
            <a:r>
              <a:rPr lang="he-IL" sz="2400" dirty="0"/>
              <a:t>) – שנעשית באופן אוטומטי, ללא סוגריים עגולות.</a:t>
            </a:r>
          </a:p>
          <a:p>
            <a:r>
              <a:rPr lang="he-IL" sz="2400" dirty="0"/>
              <a:t>המרה מפורשת (</a:t>
            </a:r>
            <a:r>
              <a:rPr lang="en-US" sz="2400" dirty="0"/>
              <a:t>explicit</a:t>
            </a:r>
            <a:r>
              <a:rPr lang="he-IL" sz="2400" dirty="0"/>
              <a:t>) - שנעשית באופן מודע, עם סוגררים עגולות. </a:t>
            </a:r>
          </a:p>
          <a:p>
            <a:pPr marL="0" indent="0">
              <a:buNone/>
            </a:pPr>
            <a:endParaRPr lang="he-IL" sz="2400" dirty="0"/>
          </a:p>
          <a:p>
            <a:pPr marL="0" indent="0">
              <a:buNone/>
            </a:pPr>
            <a:r>
              <a:rPr lang="he-IL" sz="2400" dirty="0"/>
              <a:t>לדוגמא:</a:t>
            </a:r>
          </a:p>
          <a:p>
            <a:pPr marL="0" indent="0" algn="l" rtl="0">
              <a:buNone/>
            </a:pPr>
            <a:r>
              <a:rPr lang="en-US" sz="2400" dirty="0" err="1">
                <a:solidFill>
                  <a:srgbClr val="0000FF"/>
                </a:solidFill>
                <a:highlight>
                  <a:srgbClr val="FFFFFF"/>
                </a:highlight>
                <a:latin typeface="Consolas"/>
              </a:rPr>
              <a:t>int</a:t>
            </a:r>
            <a:r>
              <a:rPr lang="en-US" sz="2400" dirty="0">
                <a:solidFill>
                  <a:srgbClr val="000000"/>
                </a:solidFill>
                <a:highlight>
                  <a:srgbClr val="FFFFFF"/>
                </a:highlight>
                <a:latin typeface="Consolas"/>
              </a:rPr>
              <a:t> a = 10;</a:t>
            </a:r>
          </a:p>
          <a:p>
            <a:pPr marL="0" indent="0" algn="l" rtl="0">
              <a:buNone/>
            </a:pPr>
            <a:r>
              <a:rPr lang="en-US" sz="2400" dirty="0">
                <a:solidFill>
                  <a:srgbClr val="0000FF"/>
                </a:solidFill>
                <a:highlight>
                  <a:srgbClr val="FFFFFF"/>
                </a:highlight>
                <a:latin typeface="Consolas"/>
              </a:rPr>
              <a:t>double</a:t>
            </a:r>
            <a:r>
              <a:rPr lang="en-US" sz="2400" dirty="0">
                <a:solidFill>
                  <a:srgbClr val="000000"/>
                </a:solidFill>
                <a:highlight>
                  <a:srgbClr val="FFFFFF"/>
                </a:highlight>
                <a:latin typeface="Consolas"/>
              </a:rPr>
              <a:t> d = a; </a:t>
            </a:r>
            <a:r>
              <a:rPr lang="en-US" sz="2400" dirty="0">
                <a:solidFill>
                  <a:srgbClr val="008000"/>
                </a:solidFill>
                <a:highlight>
                  <a:srgbClr val="FFFFFF"/>
                </a:highlight>
                <a:latin typeface="Consolas"/>
              </a:rPr>
              <a:t>//</a:t>
            </a:r>
            <a:r>
              <a:rPr lang="en-US" sz="2400" dirty="0" err="1">
                <a:solidFill>
                  <a:srgbClr val="008000"/>
                </a:solidFill>
                <a:highlight>
                  <a:srgbClr val="FFFFFF"/>
                </a:highlight>
                <a:latin typeface="Consolas"/>
              </a:rPr>
              <a:t>imlicit</a:t>
            </a:r>
            <a:r>
              <a:rPr lang="en-US" sz="2400" dirty="0">
                <a:solidFill>
                  <a:srgbClr val="008000"/>
                </a:solidFill>
                <a:highlight>
                  <a:srgbClr val="FFFFFF"/>
                </a:highlight>
                <a:latin typeface="Consolas"/>
              </a:rPr>
              <a:t> casting, ok!</a:t>
            </a:r>
            <a:endParaRPr lang="en-US" sz="2400" dirty="0">
              <a:solidFill>
                <a:srgbClr val="000000"/>
              </a:solidFill>
              <a:highlight>
                <a:srgbClr val="FFFFFF"/>
              </a:highlight>
              <a:latin typeface="Consolas"/>
            </a:endParaRPr>
          </a:p>
          <a:p>
            <a:pPr marL="0" indent="0" algn="l" rtl="0">
              <a:buNone/>
            </a:pPr>
            <a:endParaRPr lang="he-IL" sz="2400" dirty="0">
              <a:solidFill>
                <a:srgbClr val="000000"/>
              </a:solidFill>
              <a:highlight>
                <a:srgbClr val="FFFFFF"/>
              </a:highlight>
              <a:latin typeface="Consolas"/>
            </a:endParaRPr>
          </a:p>
          <a:p>
            <a:pPr marL="0" indent="0" algn="l" rtl="0">
              <a:buNone/>
            </a:pPr>
            <a:r>
              <a:rPr lang="en-US" sz="2400" dirty="0">
                <a:solidFill>
                  <a:srgbClr val="000000"/>
                </a:solidFill>
                <a:highlight>
                  <a:srgbClr val="FFFFFF"/>
                </a:highlight>
                <a:latin typeface="Consolas"/>
              </a:rPr>
              <a:t>a = d; </a:t>
            </a:r>
            <a:r>
              <a:rPr lang="en-US" sz="1800" dirty="0">
                <a:solidFill>
                  <a:srgbClr val="008000"/>
                </a:solidFill>
                <a:highlight>
                  <a:srgbClr val="FFFFFF"/>
                </a:highlight>
                <a:latin typeface="Consolas"/>
              </a:rPr>
              <a:t>//compilation error. need explicit casting.</a:t>
            </a:r>
            <a:endParaRPr lang="en-US" sz="2000" dirty="0">
              <a:solidFill>
                <a:srgbClr val="000000"/>
              </a:solidFill>
              <a:highlight>
                <a:srgbClr val="FFFFFF"/>
              </a:highlight>
              <a:latin typeface="Consolas"/>
            </a:endParaRPr>
          </a:p>
          <a:p>
            <a:pPr marL="0" indent="0" algn="l" rtl="0">
              <a:buNone/>
            </a:pPr>
            <a:r>
              <a:rPr lang="en-US" sz="2400" dirty="0">
                <a:solidFill>
                  <a:srgbClr val="000000"/>
                </a:solidFill>
                <a:highlight>
                  <a:srgbClr val="FFFFFF"/>
                </a:highlight>
                <a:latin typeface="Consolas"/>
              </a:rPr>
              <a:t>a = (</a:t>
            </a:r>
            <a:r>
              <a:rPr lang="en-US" sz="2400" dirty="0" err="1">
                <a:solidFill>
                  <a:srgbClr val="0000FF"/>
                </a:solidFill>
                <a:highlight>
                  <a:srgbClr val="FFFFFF"/>
                </a:highlight>
                <a:latin typeface="Consolas"/>
              </a:rPr>
              <a:t>int</a:t>
            </a:r>
            <a:r>
              <a:rPr lang="en-US" sz="2400" dirty="0">
                <a:solidFill>
                  <a:srgbClr val="000000"/>
                </a:solidFill>
                <a:highlight>
                  <a:srgbClr val="FFFFFF"/>
                </a:highlight>
                <a:latin typeface="Consolas"/>
              </a:rPr>
              <a:t>)d; </a:t>
            </a:r>
            <a:r>
              <a:rPr lang="en-US" sz="2400" dirty="0">
                <a:solidFill>
                  <a:srgbClr val="008000"/>
                </a:solidFill>
                <a:highlight>
                  <a:srgbClr val="FFFFFF"/>
                </a:highlight>
                <a:latin typeface="Consolas"/>
              </a:rPr>
              <a:t>//</a:t>
            </a:r>
            <a:r>
              <a:rPr lang="en-US" sz="2400" dirty="0" err="1">
                <a:solidFill>
                  <a:srgbClr val="008000"/>
                </a:solidFill>
                <a:highlight>
                  <a:srgbClr val="FFFFFF"/>
                </a:highlight>
                <a:latin typeface="Consolas"/>
              </a:rPr>
              <a:t>explict</a:t>
            </a:r>
            <a:r>
              <a:rPr lang="en-US" sz="2400" dirty="0">
                <a:solidFill>
                  <a:srgbClr val="008000"/>
                </a:solidFill>
                <a:highlight>
                  <a:srgbClr val="FFFFFF"/>
                </a:highlight>
                <a:latin typeface="Consolas"/>
              </a:rPr>
              <a:t> casting, ok! </a:t>
            </a:r>
            <a:endParaRPr lang="he-IL" sz="2000" dirty="0"/>
          </a:p>
        </p:txBody>
      </p:sp>
      <p:sp>
        <p:nvSpPr>
          <p:cNvPr id="4" name="Slide Number Placeholder 3"/>
          <p:cNvSpPr>
            <a:spLocks noGrp="1"/>
          </p:cNvSpPr>
          <p:nvPr>
            <p:ph type="sldNum" sz="quarter" idx="12"/>
          </p:nvPr>
        </p:nvSpPr>
        <p:spPr/>
        <p:txBody>
          <a:bodyPr/>
          <a:lstStyle/>
          <a:p>
            <a:fld id="{5EC9654E-5318-4238-B03D-55CEA01D4D35}" type="slidenum">
              <a:rPr lang="he-IL" smtClean="0"/>
              <a:t>83</a:t>
            </a:fld>
            <a:endParaRPr lang="he-IL"/>
          </a:p>
        </p:txBody>
      </p:sp>
      <p:sp>
        <p:nvSpPr>
          <p:cNvPr id="5" name="Thought Bubble: Cloud 4">
            <a:extLst>
              <a:ext uri="{FF2B5EF4-FFF2-40B4-BE49-F238E27FC236}">
                <a16:creationId xmlns:a16="http://schemas.microsoft.com/office/drawing/2014/main" id="{9A971018-DB79-427E-AC87-3F6BF32EC371}"/>
              </a:ext>
            </a:extLst>
          </p:cNvPr>
          <p:cNvSpPr/>
          <p:nvPr/>
        </p:nvSpPr>
        <p:spPr>
          <a:xfrm>
            <a:off x="7308304" y="5744443"/>
            <a:ext cx="1656184" cy="864096"/>
          </a:xfrm>
          <a:prstGeom prst="cloudCallout">
            <a:avLst>
              <a:gd name="adj1" fmla="val -17310"/>
              <a:gd name="adj2" fmla="val -1131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2975452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404664"/>
            <a:ext cx="7239000" cy="698336"/>
          </a:xfrm>
        </p:spPr>
        <p:txBody>
          <a:bodyPr>
            <a:noAutofit/>
          </a:bodyPr>
          <a:lstStyle/>
          <a:p>
            <a:pPr algn="ctr"/>
            <a:r>
              <a:rPr lang="he-IL" sz="4800" dirty="0"/>
              <a:t>חפיפת אופרטור המרה</a:t>
            </a:r>
          </a:p>
        </p:txBody>
      </p:sp>
      <p:sp>
        <p:nvSpPr>
          <p:cNvPr id="3" name="מציין מיקום תוכן 2"/>
          <p:cNvSpPr>
            <a:spLocks noGrp="1"/>
          </p:cNvSpPr>
          <p:nvPr>
            <p:ph idx="1"/>
          </p:nvPr>
        </p:nvSpPr>
        <p:spPr>
          <a:xfrm>
            <a:off x="459249" y="1299664"/>
            <a:ext cx="7137087" cy="4793632"/>
          </a:xfrm>
        </p:spPr>
        <p:txBody>
          <a:bodyPr>
            <a:normAutofit/>
          </a:bodyPr>
          <a:lstStyle/>
          <a:p>
            <a:r>
              <a:rPr lang="he-IL" sz="2400" dirty="0"/>
              <a:t>ניתן לחפוף אופרטור המרה, כלומר לאפשר המרה ממחלקה אחת </a:t>
            </a:r>
            <a:r>
              <a:rPr lang="en-US" sz="2400" dirty="0" err="1"/>
              <a:t>SourceType</a:t>
            </a:r>
            <a:r>
              <a:rPr lang="he-IL" sz="2400" dirty="0"/>
              <a:t> למחלקה אחרת </a:t>
            </a:r>
            <a:r>
              <a:rPr lang="en-US" sz="2400" dirty="0" err="1"/>
              <a:t>TargetType</a:t>
            </a:r>
            <a:r>
              <a:rPr lang="he-IL" sz="2400" dirty="0"/>
              <a:t>.</a:t>
            </a:r>
          </a:p>
          <a:p>
            <a:pPr marL="0" indent="0">
              <a:buNone/>
            </a:pPr>
            <a:endParaRPr lang="he-IL" sz="2400" dirty="0"/>
          </a:p>
          <a:p>
            <a:pPr marL="0" indent="0">
              <a:buNone/>
            </a:pPr>
            <a:r>
              <a:rPr lang="he-IL" sz="2400" dirty="0"/>
              <a:t>הגדרה של המרה </a:t>
            </a:r>
            <a:r>
              <a:rPr lang="he-IL" sz="2400" b="1" dirty="0"/>
              <a:t>מרומזת</a:t>
            </a:r>
            <a:r>
              <a:rPr lang="he-IL" sz="2400" dirty="0"/>
              <a:t>:</a:t>
            </a:r>
          </a:p>
          <a:p>
            <a:pPr marL="0" indent="0" algn="l" rtl="0">
              <a:buNone/>
            </a:pPr>
            <a:r>
              <a:rPr lang="en-US" sz="2000" b="1" dirty="0">
                <a:effectLst>
                  <a:outerShdw blurRad="38100" dist="38100" dir="2700000" algn="tl">
                    <a:srgbClr val="000000">
                      <a:alpha val="43137"/>
                    </a:srgbClr>
                  </a:outerShdw>
                </a:effectLst>
              </a:rPr>
              <a:t>Public static </a:t>
            </a:r>
            <a:r>
              <a:rPr lang="en-US" sz="2000" b="1" dirty="0">
                <a:solidFill>
                  <a:srgbClr val="FF0000"/>
                </a:solidFill>
                <a:effectLst>
                  <a:outerShdw blurRad="38100" dist="38100" dir="2700000" algn="tl">
                    <a:srgbClr val="000000">
                      <a:alpha val="43137"/>
                    </a:srgbClr>
                  </a:outerShdw>
                </a:effectLst>
              </a:rPr>
              <a:t>implicit</a:t>
            </a:r>
            <a:r>
              <a:rPr lang="en-US" sz="2000" b="1" dirty="0">
                <a:effectLst>
                  <a:outerShdw blurRad="38100" dist="38100" dir="2700000" algn="tl">
                    <a:srgbClr val="000000">
                      <a:alpha val="43137"/>
                    </a:srgbClr>
                  </a:outerShdw>
                </a:effectLst>
              </a:rPr>
              <a:t> operator </a:t>
            </a:r>
            <a:r>
              <a:rPr lang="en-US" sz="2000" dirty="0" err="1"/>
              <a:t>TargetType</a:t>
            </a:r>
            <a:r>
              <a:rPr lang="en-US" sz="2000" dirty="0"/>
              <a:t> (</a:t>
            </a:r>
            <a:r>
              <a:rPr lang="en-US" sz="2000" dirty="0" err="1"/>
              <a:t>SourceType</a:t>
            </a:r>
            <a:r>
              <a:rPr lang="en-US" sz="2000" dirty="0"/>
              <a:t> s)</a:t>
            </a:r>
            <a:endParaRPr lang="he-IL" sz="2000" dirty="0"/>
          </a:p>
          <a:p>
            <a:pPr marL="0" indent="0" algn="r">
              <a:buNone/>
            </a:pPr>
            <a:endParaRPr lang="he-IL" sz="2400" dirty="0"/>
          </a:p>
          <a:p>
            <a:pPr marL="0" indent="0">
              <a:buNone/>
            </a:pPr>
            <a:r>
              <a:rPr lang="he-IL" sz="2400" dirty="0"/>
              <a:t>הגדרה של המרה </a:t>
            </a:r>
            <a:r>
              <a:rPr lang="he-IL" sz="2400" b="1" dirty="0"/>
              <a:t>מפורשת</a:t>
            </a:r>
            <a:r>
              <a:rPr lang="he-IL" sz="2400" dirty="0"/>
              <a:t>:</a:t>
            </a:r>
          </a:p>
          <a:p>
            <a:pPr marL="0" indent="0" algn="l" rtl="0">
              <a:buNone/>
            </a:pPr>
            <a:r>
              <a:rPr lang="en-US" sz="2000" b="1" dirty="0">
                <a:effectLst>
                  <a:outerShdw blurRad="38100" dist="38100" dir="2700000" algn="tl">
                    <a:srgbClr val="000000">
                      <a:alpha val="43137"/>
                    </a:srgbClr>
                  </a:outerShdw>
                </a:effectLst>
              </a:rPr>
              <a:t>Public static </a:t>
            </a:r>
            <a:r>
              <a:rPr lang="en-US" sz="2000" b="1" dirty="0">
                <a:solidFill>
                  <a:srgbClr val="FF0000"/>
                </a:solidFill>
                <a:effectLst>
                  <a:outerShdw blurRad="38100" dist="38100" dir="2700000" algn="tl">
                    <a:srgbClr val="000000">
                      <a:alpha val="43137"/>
                    </a:srgbClr>
                  </a:outerShdw>
                </a:effectLst>
              </a:rPr>
              <a:t>explicit</a:t>
            </a:r>
            <a:r>
              <a:rPr lang="en-US" sz="2000" b="1" dirty="0">
                <a:effectLst>
                  <a:outerShdw blurRad="38100" dist="38100" dir="2700000" algn="tl">
                    <a:srgbClr val="000000">
                      <a:alpha val="43137"/>
                    </a:srgbClr>
                  </a:outerShdw>
                </a:effectLst>
              </a:rPr>
              <a:t> operator </a:t>
            </a:r>
            <a:r>
              <a:rPr lang="en-US" sz="2000" dirty="0" err="1"/>
              <a:t>TargetType</a:t>
            </a:r>
            <a:r>
              <a:rPr lang="en-US" sz="2000" dirty="0"/>
              <a:t> (</a:t>
            </a:r>
            <a:r>
              <a:rPr lang="en-US" sz="2000" dirty="0" err="1"/>
              <a:t>SourceType</a:t>
            </a:r>
            <a:r>
              <a:rPr lang="en-US" sz="2000" dirty="0"/>
              <a:t> s)</a:t>
            </a:r>
            <a:endParaRPr lang="he-IL" sz="2000" dirty="0"/>
          </a:p>
          <a:p>
            <a:pPr marL="0" indent="0">
              <a:buNone/>
            </a:pPr>
            <a:endParaRPr lang="he-IL" sz="2000" dirty="0"/>
          </a:p>
        </p:txBody>
      </p:sp>
      <p:sp>
        <p:nvSpPr>
          <p:cNvPr id="4" name="Slide Number Placeholder 3"/>
          <p:cNvSpPr>
            <a:spLocks noGrp="1"/>
          </p:cNvSpPr>
          <p:nvPr>
            <p:ph type="sldNum" sz="quarter" idx="12"/>
          </p:nvPr>
        </p:nvSpPr>
        <p:spPr/>
        <p:txBody>
          <a:bodyPr/>
          <a:lstStyle/>
          <a:p>
            <a:fld id="{5EC9654E-5318-4238-B03D-55CEA01D4D35}" type="slidenum">
              <a:rPr lang="he-IL" smtClean="0"/>
              <a:t>84</a:t>
            </a:fld>
            <a:endParaRPr lang="he-IL"/>
          </a:p>
        </p:txBody>
      </p:sp>
      <p:sp>
        <p:nvSpPr>
          <p:cNvPr id="5" name="Thought Bubble: Cloud 4">
            <a:extLst>
              <a:ext uri="{FF2B5EF4-FFF2-40B4-BE49-F238E27FC236}">
                <a16:creationId xmlns:a16="http://schemas.microsoft.com/office/drawing/2014/main" id="{6088FE01-E7A1-40DC-B424-E8306EA07464}"/>
              </a:ext>
            </a:extLst>
          </p:cNvPr>
          <p:cNvSpPr/>
          <p:nvPr/>
        </p:nvSpPr>
        <p:spPr>
          <a:xfrm>
            <a:off x="7308304" y="5744443"/>
            <a:ext cx="1656184" cy="864096"/>
          </a:xfrm>
          <a:prstGeom prst="cloudCallout">
            <a:avLst>
              <a:gd name="adj1" fmla="val -17310"/>
              <a:gd name="adj2" fmla="val -1131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20122672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188640"/>
            <a:ext cx="7239000" cy="720080"/>
          </a:xfrm>
        </p:spPr>
        <p:txBody>
          <a:bodyPr>
            <a:noAutofit/>
          </a:bodyPr>
          <a:lstStyle/>
          <a:p>
            <a:pPr algn="ctr"/>
            <a:r>
              <a:rPr lang="he-IL" sz="4000" dirty="0"/>
              <a:t>דוגמא לחפיפת המרות</a:t>
            </a:r>
            <a:br>
              <a:rPr lang="he-IL" sz="4000" dirty="0"/>
            </a:br>
            <a:r>
              <a:rPr lang="he-IL" sz="2000" dirty="0"/>
              <a:t>ניתן לראותה בשלמותה במודל </a:t>
            </a:r>
            <a:r>
              <a:rPr lang="he-IL" sz="2000" dirty="0" err="1"/>
              <a:t>פרוייקט</a:t>
            </a:r>
            <a:r>
              <a:rPr lang="he-IL" sz="2000" dirty="0"/>
              <a:t> בשם</a:t>
            </a:r>
            <a:r>
              <a:rPr lang="en-US" sz="2000" dirty="0"/>
              <a:t> Casting </a:t>
            </a:r>
            <a:endParaRPr lang="he-IL" sz="2000" dirty="0"/>
          </a:p>
        </p:txBody>
      </p:sp>
      <p:sp>
        <p:nvSpPr>
          <p:cNvPr id="3" name="מציין מיקום תוכן 2"/>
          <p:cNvSpPr>
            <a:spLocks noGrp="1"/>
          </p:cNvSpPr>
          <p:nvPr>
            <p:ph idx="1"/>
          </p:nvPr>
        </p:nvSpPr>
        <p:spPr>
          <a:xfrm>
            <a:off x="630660" y="1255040"/>
            <a:ext cx="6912768" cy="5301208"/>
          </a:xfrm>
        </p:spPr>
        <p:txBody>
          <a:bodyPr>
            <a:normAutofit/>
          </a:bodyPr>
          <a:lstStyle/>
          <a:p>
            <a:pPr marL="0" indent="0">
              <a:buNone/>
            </a:pPr>
            <a:r>
              <a:rPr lang="he-IL" sz="2000" b="1" dirty="0"/>
              <a:t>נאפשר המרה מפורשת מ </a:t>
            </a:r>
            <a:r>
              <a:rPr lang="en-US" sz="2000" b="1" dirty="0"/>
              <a:t>double </a:t>
            </a:r>
            <a:r>
              <a:rPr lang="he-IL" sz="2000" b="1" dirty="0"/>
              <a:t> ל </a:t>
            </a:r>
            <a:r>
              <a:rPr lang="en-US" sz="2000" b="1" dirty="0"/>
              <a:t>vector</a:t>
            </a:r>
            <a:r>
              <a:rPr lang="he-IL" sz="2000" b="1" dirty="0"/>
              <a:t>:</a:t>
            </a:r>
            <a:endParaRPr lang="en-US" sz="2000" b="1" dirty="0"/>
          </a:p>
          <a:p>
            <a:pPr marL="0" indent="0" algn="l" rtl="0">
              <a:buNone/>
            </a:pPr>
            <a:r>
              <a:rPr lang="en-US" sz="2000" dirty="0"/>
              <a:t>public static </a:t>
            </a:r>
            <a:r>
              <a:rPr lang="en-US" sz="2000" dirty="0">
                <a:solidFill>
                  <a:srgbClr val="FF0000"/>
                </a:solidFill>
              </a:rPr>
              <a:t>explicit</a:t>
            </a:r>
            <a:r>
              <a:rPr lang="en-US" sz="2000" dirty="0"/>
              <a:t> operator </a:t>
            </a:r>
            <a:r>
              <a:rPr lang="en-US" sz="2000" dirty="0">
                <a:solidFill>
                  <a:srgbClr val="FF0000"/>
                </a:solidFill>
              </a:rPr>
              <a:t>Vector</a:t>
            </a:r>
            <a:r>
              <a:rPr lang="en-US" sz="2000" dirty="0"/>
              <a:t>(</a:t>
            </a:r>
            <a:r>
              <a:rPr lang="en-US" sz="2000" dirty="0">
                <a:solidFill>
                  <a:srgbClr val="FF0000"/>
                </a:solidFill>
              </a:rPr>
              <a:t>double</a:t>
            </a:r>
            <a:r>
              <a:rPr lang="en-US" sz="2000" dirty="0"/>
              <a:t> d)</a:t>
            </a:r>
          </a:p>
          <a:p>
            <a:pPr marL="0" indent="0" algn="l" rtl="0">
              <a:buNone/>
            </a:pPr>
            <a:r>
              <a:rPr lang="he-IL" sz="2000" dirty="0"/>
              <a:t>        }</a:t>
            </a:r>
            <a:r>
              <a:rPr lang="en-US" sz="2000" dirty="0"/>
              <a:t>return new Vector(d, d);	</a:t>
            </a:r>
            <a:r>
              <a:rPr lang="he-IL" sz="2000" dirty="0"/>
              <a:t>        {</a:t>
            </a:r>
          </a:p>
          <a:p>
            <a:pPr marL="0" indent="0">
              <a:buNone/>
            </a:pPr>
            <a:r>
              <a:rPr lang="he-IL" sz="2000" b="1" dirty="0"/>
              <a:t>והקריאה למתודה:</a:t>
            </a:r>
          </a:p>
          <a:p>
            <a:pPr marL="0" indent="0" algn="l" rtl="0">
              <a:buNone/>
            </a:pPr>
            <a:r>
              <a:rPr lang="en-US" sz="2000" dirty="0"/>
              <a:t>double d1 = 2.2, d2 = 5.5;</a:t>
            </a:r>
            <a:br>
              <a:rPr lang="en-US" sz="2000" dirty="0"/>
            </a:br>
            <a:r>
              <a:rPr lang="en-US" sz="2000" dirty="0"/>
              <a:t>Vector v1 = new Vector(1, 1);</a:t>
            </a:r>
            <a:br>
              <a:rPr lang="en-US" sz="2000" dirty="0"/>
            </a:br>
            <a:r>
              <a:rPr lang="en-US" sz="2000" dirty="0"/>
              <a:t>Vector v2 = (Vector)d2;</a:t>
            </a:r>
            <a:endParaRPr lang="he-IL" sz="2000" dirty="0"/>
          </a:p>
          <a:p>
            <a:pPr marL="0" indent="0" algn="r">
              <a:buNone/>
            </a:pPr>
            <a:endParaRPr lang="he-IL" sz="2000" b="1" dirty="0"/>
          </a:p>
          <a:p>
            <a:pPr marL="0" indent="0">
              <a:buNone/>
            </a:pPr>
            <a:r>
              <a:rPr lang="he-IL" sz="2000" b="1" dirty="0"/>
              <a:t>נאפשר המרה מרומזת מ </a:t>
            </a:r>
            <a:r>
              <a:rPr lang="en-US" sz="2000" b="1" dirty="0"/>
              <a:t> vector</a:t>
            </a:r>
            <a:r>
              <a:rPr lang="he-IL" sz="2000" b="1" dirty="0"/>
              <a:t>ל</a:t>
            </a:r>
            <a:r>
              <a:rPr lang="en-US" sz="2000" b="1" dirty="0"/>
              <a:t>double </a:t>
            </a:r>
            <a:r>
              <a:rPr lang="he-IL" sz="2000" b="1" dirty="0"/>
              <a:t>:</a:t>
            </a:r>
            <a:endParaRPr lang="en-US" sz="2000" b="1" dirty="0"/>
          </a:p>
          <a:p>
            <a:pPr marL="0" indent="0" algn="l" rtl="0">
              <a:buNone/>
            </a:pPr>
            <a:r>
              <a:rPr lang="en-US" sz="2000" dirty="0"/>
              <a:t>public static </a:t>
            </a:r>
            <a:r>
              <a:rPr lang="en-US" sz="2000" dirty="0">
                <a:solidFill>
                  <a:srgbClr val="FF0000"/>
                </a:solidFill>
              </a:rPr>
              <a:t>implicit</a:t>
            </a:r>
            <a:r>
              <a:rPr lang="en-US" sz="2000" dirty="0"/>
              <a:t> operator </a:t>
            </a:r>
            <a:r>
              <a:rPr lang="en-US" sz="2000" dirty="0">
                <a:solidFill>
                  <a:srgbClr val="FF0000"/>
                </a:solidFill>
              </a:rPr>
              <a:t>double</a:t>
            </a:r>
            <a:r>
              <a:rPr lang="en-US" sz="2000" dirty="0"/>
              <a:t>(</a:t>
            </a:r>
            <a:r>
              <a:rPr lang="en-US" sz="2000" dirty="0">
                <a:solidFill>
                  <a:srgbClr val="FF0000"/>
                </a:solidFill>
              </a:rPr>
              <a:t>Vector</a:t>
            </a:r>
            <a:r>
              <a:rPr lang="en-US" sz="2000" dirty="0"/>
              <a:t> v)</a:t>
            </a:r>
          </a:p>
          <a:p>
            <a:pPr marL="0" indent="0" algn="l" rtl="0">
              <a:buNone/>
            </a:pPr>
            <a:r>
              <a:rPr lang="en-US" sz="2000" dirty="0"/>
              <a:t>	</a:t>
            </a:r>
            <a:r>
              <a:rPr lang="he-IL" sz="2000" dirty="0"/>
              <a:t>  }</a:t>
            </a:r>
            <a:r>
              <a:rPr lang="en-US" sz="2000" dirty="0"/>
              <a:t> return </a:t>
            </a:r>
            <a:r>
              <a:rPr lang="en-US" sz="2000" dirty="0" err="1"/>
              <a:t>Math.Sqrt</a:t>
            </a:r>
            <a:r>
              <a:rPr lang="en-US" sz="2000" dirty="0"/>
              <a:t>(</a:t>
            </a:r>
            <a:r>
              <a:rPr lang="en-US" sz="2000" dirty="0" err="1"/>
              <a:t>v.x</a:t>
            </a:r>
            <a:r>
              <a:rPr lang="en-US" sz="2000" dirty="0"/>
              <a:t> * </a:t>
            </a:r>
            <a:r>
              <a:rPr lang="en-US" sz="2000" dirty="0" err="1"/>
              <a:t>v.x</a:t>
            </a:r>
            <a:r>
              <a:rPr lang="en-US" sz="2000" dirty="0"/>
              <a:t> + </a:t>
            </a:r>
            <a:r>
              <a:rPr lang="en-US" sz="2000" dirty="0" err="1"/>
              <a:t>v.y</a:t>
            </a:r>
            <a:r>
              <a:rPr lang="en-US" sz="2000" dirty="0"/>
              <a:t> * </a:t>
            </a:r>
            <a:r>
              <a:rPr lang="en-US" sz="2000" dirty="0" err="1"/>
              <a:t>v.y</a:t>
            </a:r>
            <a:r>
              <a:rPr lang="en-US" sz="2000" dirty="0"/>
              <a:t>); </a:t>
            </a:r>
            <a:r>
              <a:rPr lang="he-IL" sz="2000" dirty="0"/>
              <a:t>      {</a:t>
            </a:r>
          </a:p>
          <a:p>
            <a:pPr marL="0" indent="0">
              <a:buNone/>
            </a:pPr>
            <a:endParaRPr lang="he-IL" sz="2000" b="1" dirty="0"/>
          </a:p>
          <a:p>
            <a:pPr marL="0" indent="0">
              <a:buNone/>
            </a:pPr>
            <a:r>
              <a:rPr lang="he-IL" sz="2000" b="1" dirty="0"/>
              <a:t>והקריאה למתודה:</a:t>
            </a:r>
          </a:p>
          <a:p>
            <a:pPr marL="0" indent="0" algn="l" rtl="0">
              <a:buNone/>
            </a:pPr>
            <a:r>
              <a:rPr lang="en-US" sz="2000" dirty="0">
                <a:solidFill>
                  <a:schemeClr val="tx1"/>
                </a:solidFill>
              </a:rPr>
              <a:t>double d2 = v1;</a:t>
            </a:r>
          </a:p>
          <a:p>
            <a:pPr marL="0" indent="0" algn="l" rtl="0">
              <a:buNone/>
            </a:pPr>
            <a:endParaRPr lang="en-US" sz="2000" dirty="0"/>
          </a:p>
          <a:p>
            <a:pPr marL="0" indent="0" algn="l" rtl="0">
              <a:buNone/>
            </a:pP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85</a:t>
            </a:fld>
            <a:endParaRPr lang="he-IL"/>
          </a:p>
        </p:txBody>
      </p:sp>
      <p:sp>
        <p:nvSpPr>
          <p:cNvPr id="5" name="Thought Bubble: Cloud 4">
            <a:extLst>
              <a:ext uri="{FF2B5EF4-FFF2-40B4-BE49-F238E27FC236}">
                <a16:creationId xmlns:a16="http://schemas.microsoft.com/office/drawing/2014/main" id="{2AB53B06-287B-4EBA-B6EE-95F2013B6F63}"/>
              </a:ext>
            </a:extLst>
          </p:cNvPr>
          <p:cNvSpPr/>
          <p:nvPr/>
        </p:nvSpPr>
        <p:spPr>
          <a:xfrm>
            <a:off x="7308304" y="5744443"/>
            <a:ext cx="1656184" cy="864096"/>
          </a:xfrm>
          <a:prstGeom prst="cloudCallout">
            <a:avLst>
              <a:gd name="adj1" fmla="val -17310"/>
              <a:gd name="adj2" fmla="val -1131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35274309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188640"/>
            <a:ext cx="7239000" cy="720080"/>
          </a:xfrm>
        </p:spPr>
        <p:txBody>
          <a:bodyPr>
            <a:noAutofit/>
          </a:bodyPr>
          <a:lstStyle/>
          <a:p>
            <a:pPr algn="ctr"/>
            <a:r>
              <a:rPr lang="he-IL" sz="4000" dirty="0"/>
              <a:t>דוגמא נוספת לחפיפת המרות</a:t>
            </a:r>
            <a:br>
              <a:rPr lang="he-IL" sz="4000" dirty="0"/>
            </a:br>
            <a:r>
              <a:rPr lang="he-IL" sz="2000" dirty="0"/>
              <a:t>ניתן לראותה בשלמותה במודל פרוייקט בשם</a:t>
            </a:r>
            <a:r>
              <a:rPr lang="en-US" sz="2000" dirty="0"/>
              <a:t> Ex993 </a:t>
            </a:r>
            <a:endParaRPr lang="he-IL" sz="2000" dirty="0"/>
          </a:p>
        </p:txBody>
      </p:sp>
      <p:sp>
        <p:nvSpPr>
          <p:cNvPr id="3" name="מציין מיקום תוכן 2"/>
          <p:cNvSpPr>
            <a:spLocks noGrp="1"/>
          </p:cNvSpPr>
          <p:nvPr>
            <p:ph idx="1"/>
          </p:nvPr>
        </p:nvSpPr>
        <p:spPr>
          <a:xfrm>
            <a:off x="323528" y="1255040"/>
            <a:ext cx="7527032" cy="5301208"/>
          </a:xfrm>
        </p:spPr>
        <p:txBody>
          <a:bodyPr>
            <a:noAutofit/>
          </a:bodyPr>
          <a:lstStyle/>
          <a:p>
            <a:pPr marL="0" indent="0" algn="l" rtl="0">
              <a:lnSpc>
                <a:spcPct val="115000"/>
              </a:lnSpc>
              <a:spcAft>
                <a:spcPts val="0"/>
              </a:spcAft>
              <a:buNone/>
            </a:pPr>
            <a:r>
              <a:rPr lang="he-IL" sz="1600" dirty="0">
                <a:solidFill>
                  <a:srgbClr val="0000FF"/>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public</a:t>
            </a: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static</a:t>
            </a: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implicit</a:t>
            </a: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operator</a:t>
            </a: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double</a:t>
            </a:r>
            <a:r>
              <a:rPr lang="en-US" sz="1600" dirty="0">
                <a:solidFill>
                  <a:srgbClr val="000000"/>
                </a:solidFill>
                <a:highlight>
                  <a:srgbClr val="FFFFFF"/>
                </a:highlight>
                <a:latin typeface="Consolas"/>
                <a:ea typeface="Calibri"/>
                <a:cs typeface="Arial"/>
              </a:rPr>
              <a:t>(</a:t>
            </a:r>
            <a:r>
              <a:rPr lang="en-US" sz="1600" dirty="0">
                <a:solidFill>
                  <a:srgbClr val="2B91AF"/>
                </a:solidFill>
                <a:highlight>
                  <a:srgbClr val="FFFFFF"/>
                </a:highlight>
                <a:latin typeface="Consolas"/>
                <a:ea typeface="Calibri"/>
                <a:cs typeface="Arial"/>
              </a:rPr>
              <a:t>Fragment</a:t>
            </a:r>
            <a:r>
              <a:rPr lang="en-US" sz="1600" dirty="0">
                <a:solidFill>
                  <a:srgbClr val="000000"/>
                </a:solidFill>
                <a:highlight>
                  <a:srgbClr val="FFFFFF"/>
                </a:highlight>
                <a:latin typeface="Consolas"/>
                <a:ea typeface="Calibri"/>
                <a:cs typeface="Arial"/>
              </a:rPr>
              <a:t> fragment)</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r>
              <a:rPr lang="en-US" sz="1600" dirty="0">
                <a:solidFill>
                  <a:srgbClr val="008000"/>
                </a:solidFill>
                <a:highlight>
                  <a:srgbClr val="FFFFFF"/>
                </a:highlight>
                <a:latin typeface="Consolas"/>
                <a:ea typeface="Calibri"/>
                <a:cs typeface="Arial"/>
              </a:rPr>
              <a:t>//  1/2 = 0.5</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return</a:t>
            </a: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double</a:t>
            </a:r>
            <a:r>
              <a:rPr lang="en-US" sz="1600" dirty="0">
                <a:solidFill>
                  <a:srgbClr val="000000"/>
                </a:solidFill>
                <a:highlight>
                  <a:srgbClr val="FFFFFF"/>
                </a:highlight>
                <a:latin typeface="Consolas"/>
                <a:ea typeface="Calibri"/>
                <a:cs typeface="Arial"/>
              </a:rPr>
              <a:t>)</a:t>
            </a:r>
            <a:r>
              <a:rPr lang="en-US" sz="1600" dirty="0" err="1">
                <a:solidFill>
                  <a:srgbClr val="000000"/>
                </a:solidFill>
                <a:highlight>
                  <a:srgbClr val="FFFFFF"/>
                </a:highlight>
                <a:latin typeface="Consolas"/>
                <a:ea typeface="Calibri"/>
                <a:cs typeface="Arial"/>
              </a:rPr>
              <a:t>fragment.Numerator</a:t>
            </a:r>
            <a:r>
              <a:rPr lang="en-US" sz="1600" dirty="0">
                <a:solidFill>
                  <a:srgbClr val="000000"/>
                </a:solidFill>
                <a:highlight>
                  <a:srgbClr val="FFFFFF"/>
                </a:highlight>
                <a:latin typeface="Consolas"/>
                <a:ea typeface="Calibri"/>
                <a:cs typeface="Arial"/>
              </a:rPr>
              <a:t> / </a:t>
            </a:r>
            <a:r>
              <a:rPr lang="en-US" sz="1600" dirty="0" err="1">
                <a:solidFill>
                  <a:srgbClr val="000000"/>
                </a:solidFill>
                <a:highlight>
                  <a:srgbClr val="FFFFFF"/>
                </a:highlight>
                <a:latin typeface="Consolas"/>
                <a:ea typeface="Calibri"/>
                <a:cs typeface="Arial"/>
              </a:rPr>
              <a:t>fragment.Denominator</a:t>
            </a:r>
            <a:r>
              <a:rPr lang="en-US" sz="1600" dirty="0">
                <a:solidFill>
                  <a:srgbClr val="000000"/>
                </a:solidFill>
                <a:highlight>
                  <a:srgbClr val="FFFFFF"/>
                </a:highlight>
                <a:latin typeface="Consolas"/>
                <a:ea typeface="Calibri"/>
                <a:cs typeface="Arial"/>
              </a:rPr>
              <a:t>;</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public</a:t>
            </a: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static</a:t>
            </a: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explicit</a:t>
            </a: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operator</a:t>
            </a:r>
            <a:r>
              <a:rPr lang="en-US" sz="1600" dirty="0">
                <a:solidFill>
                  <a:srgbClr val="000000"/>
                </a:solidFill>
                <a:highlight>
                  <a:srgbClr val="FFFFFF"/>
                </a:highlight>
                <a:latin typeface="Consolas"/>
                <a:ea typeface="Calibri"/>
                <a:cs typeface="Arial"/>
              </a:rPr>
              <a:t> </a:t>
            </a:r>
            <a:r>
              <a:rPr lang="en-US" sz="1600" dirty="0">
                <a:solidFill>
                  <a:srgbClr val="2B91AF"/>
                </a:solidFill>
                <a:highlight>
                  <a:srgbClr val="FFFFFF"/>
                </a:highlight>
                <a:latin typeface="Consolas"/>
                <a:ea typeface="Calibri"/>
                <a:cs typeface="Arial"/>
              </a:rPr>
              <a:t>Fragment</a:t>
            </a:r>
            <a:r>
              <a:rPr lang="en-US" sz="1600" dirty="0">
                <a:solidFill>
                  <a:srgbClr val="000000"/>
                </a:solidFill>
                <a:highlight>
                  <a:srgbClr val="FFFFFF"/>
                </a:highlight>
                <a:latin typeface="Consolas"/>
                <a:ea typeface="Calibri"/>
                <a:cs typeface="Arial"/>
              </a:rPr>
              <a:t>(</a:t>
            </a:r>
            <a:r>
              <a:rPr lang="en-US" sz="1600" dirty="0">
                <a:solidFill>
                  <a:srgbClr val="0000FF"/>
                </a:solidFill>
                <a:highlight>
                  <a:srgbClr val="FFFFFF"/>
                </a:highlight>
                <a:latin typeface="Consolas"/>
                <a:ea typeface="Calibri"/>
                <a:cs typeface="Arial"/>
              </a:rPr>
              <a:t>double</a:t>
            </a:r>
            <a:r>
              <a:rPr lang="en-US" sz="1600" dirty="0">
                <a:solidFill>
                  <a:srgbClr val="000000"/>
                </a:solidFill>
                <a:highlight>
                  <a:srgbClr val="FFFFFF"/>
                </a:highlight>
                <a:latin typeface="Consolas"/>
                <a:ea typeface="Calibri"/>
                <a:cs typeface="Arial"/>
              </a:rPr>
              <a:t> </a:t>
            </a:r>
            <a:r>
              <a:rPr lang="en-US" sz="1600" dirty="0" err="1">
                <a:solidFill>
                  <a:srgbClr val="000000"/>
                </a:solidFill>
                <a:highlight>
                  <a:srgbClr val="FFFFFF"/>
                </a:highlight>
                <a:latin typeface="Consolas"/>
                <a:ea typeface="Calibri"/>
                <a:cs typeface="Arial"/>
              </a:rPr>
              <a:t>num</a:t>
            </a:r>
            <a:r>
              <a:rPr lang="en-US" sz="1600" dirty="0">
                <a:solidFill>
                  <a:srgbClr val="000000"/>
                </a:solidFill>
                <a:highlight>
                  <a:srgbClr val="FFFFFF"/>
                </a:highlight>
                <a:latin typeface="Consolas"/>
                <a:ea typeface="Calibri"/>
                <a:cs typeface="Arial"/>
              </a:rPr>
              <a:t>)</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r>
              <a:rPr lang="en-US" sz="1600" dirty="0">
                <a:solidFill>
                  <a:srgbClr val="2B91AF"/>
                </a:solidFill>
                <a:highlight>
                  <a:srgbClr val="FFFFFF"/>
                </a:highlight>
                <a:latin typeface="Consolas"/>
                <a:ea typeface="Calibri"/>
                <a:cs typeface="Arial"/>
              </a:rPr>
              <a:t>Fragment</a:t>
            </a:r>
            <a:r>
              <a:rPr lang="en-US" sz="1600" dirty="0">
                <a:solidFill>
                  <a:srgbClr val="000000"/>
                </a:solidFill>
                <a:highlight>
                  <a:srgbClr val="FFFFFF"/>
                </a:highlight>
                <a:latin typeface="Consolas"/>
                <a:ea typeface="Calibri"/>
                <a:cs typeface="Arial"/>
              </a:rPr>
              <a:t> f = </a:t>
            </a:r>
            <a:r>
              <a:rPr lang="en-US" sz="1600" dirty="0">
                <a:solidFill>
                  <a:srgbClr val="0000FF"/>
                </a:solidFill>
                <a:highlight>
                  <a:srgbClr val="FFFFFF"/>
                </a:highlight>
                <a:latin typeface="Consolas"/>
                <a:ea typeface="Calibri"/>
                <a:cs typeface="Arial"/>
              </a:rPr>
              <a:t>new</a:t>
            </a:r>
            <a:r>
              <a:rPr lang="en-US" sz="1600" dirty="0">
                <a:solidFill>
                  <a:srgbClr val="000000"/>
                </a:solidFill>
                <a:highlight>
                  <a:srgbClr val="FFFFFF"/>
                </a:highlight>
                <a:latin typeface="Consolas"/>
                <a:ea typeface="Calibri"/>
                <a:cs typeface="Arial"/>
              </a:rPr>
              <a:t> </a:t>
            </a:r>
            <a:r>
              <a:rPr lang="en-US" sz="1600" dirty="0">
                <a:solidFill>
                  <a:srgbClr val="2B91AF"/>
                </a:solidFill>
                <a:highlight>
                  <a:srgbClr val="FFFFFF"/>
                </a:highlight>
                <a:latin typeface="Consolas"/>
                <a:ea typeface="Calibri"/>
                <a:cs typeface="Arial"/>
              </a:rPr>
              <a:t>Fragment</a:t>
            </a:r>
            <a:r>
              <a:rPr lang="en-US" sz="1600" dirty="0">
                <a:solidFill>
                  <a:srgbClr val="000000"/>
                </a:solidFill>
                <a:highlight>
                  <a:srgbClr val="FFFFFF"/>
                </a:highlight>
                <a:latin typeface="Consolas"/>
                <a:ea typeface="Calibri"/>
                <a:cs typeface="Arial"/>
              </a:rPr>
              <a:t>();</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string</a:t>
            </a:r>
            <a:r>
              <a:rPr lang="en-US" sz="1600" dirty="0">
                <a:solidFill>
                  <a:srgbClr val="000000"/>
                </a:solidFill>
                <a:highlight>
                  <a:srgbClr val="FFFFFF"/>
                </a:highlight>
                <a:latin typeface="Consolas"/>
                <a:ea typeface="Calibri"/>
                <a:cs typeface="Arial"/>
              </a:rPr>
              <a:t> </a:t>
            </a:r>
            <a:r>
              <a:rPr lang="en-US" sz="1600" dirty="0" err="1">
                <a:solidFill>
                  <a:srgbClr val="000000"/>
                </a:solidFill>
                <a:highlight>
                  <a:srgbClr val="FFFFFF"/>
                </a:highlight>
                <a:latin typeface="Consolas"/>
                <a:ea typeface="Calibri"/>
                <a:cs typeface="Arial"/>
              </a:rPr>
              <a:t>stringNumber</a:t>
            </a:r>
            <a:r>
              <a:rPr lang="en-US" sz="1600" dirty="0">
                <a:solidFill>
                  <a:srgbClr val="000000"/>
                </a:solidFill>
                <a:highlight>
                  <a:srgbClr val="FFFFFF"/>
                </a:highlight>
                <a:latin typeface="Consolas"/>
                <a:ea typeface="Calibri"/>
                <a:cs typeface="Arial"/>
              </a:rPr>
              <a:t> = </a:t>
            </a:r>
            <a:r>
              <a:rPr lang="en-US" sz="1600" dirty="0" err="1">
                <a:solidFill>
                  <a:srgbClr val="000000"/>
                </a:solidFill>
                <a:highlight>
                  <a:srgbClr val="FFFFFF"/>
                </a:highlight>
                <a:latin typeface="Consolas"/>
                <a:ea typeface="Calibri"/>
                <a:cs typeface="Arial"/>
              </a:rPr>
              <a:t>num.ToString</a:t>
            </a:r>
            <a:r>
              <a:rPr lang="en-US" sz="1600" dirty="0">
                <a:solidFill>
                  <a:srgbClr val="000000"/>
                </a:solidFill>
                <a:highlight>
                  <a:srgbClr val="FFFFFF"/>
                </a:highlight>
                <a:latin typeface="Consolas"/>
                <a:ea typeface="Calibri"/>
                <a:cs typeface="Arial"/>
              </a:rPr>
              <a:t>();</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r>
              <a:rPr lang="en-US" sz="1600" dirty="0" err="1">
                <a:solidFill>
                  <a:srgbClr val="0000FF"/>
                </a:solidFill>
                <a:highlight>
                  <a:srgbClr val="FFFFFF"/>
                </a:highlight>
                <a:latin typeface="Consolas"/>
                <a:ea typeface="Calibri"/>
                <a:cs typeface="Arial"/>
              </a:rPr>
              <a:t>int</a:t>
            </a:r>
            <a:r>
              <a:rPr lang="en-US" sz="1600" dirty="0">
                <a:solidFill>
                  <a:srgbClr val="000000"/>
                </a:solidFill>
                <a:highlight>
                  <a:srgbClr val="FFFFFF"/>
                </a:highlight>
                <a:latin typeface="Consolas"/>
                <a:ea typeface="Calibri"/>
                <a:cs typeface="Arial"/>
              </a:rPr>
              <a:t> </a:t>
            </a:r>
            <a:r>
              <a:rPr lang="en-US" sz="1600" dirty="0" err="1">
                <a:solidFill>
                  <a:srgbClr val="000000"/>
                </a:solidFill>
                <a:highlight>
                  <a:srgbClr val="FFFFFF"/>
                </a:highlight>
                <a:latin typeface="Consolas"/>
                <a:ea typeface="Calibri"/>
                <a:cs typeface="Arial"/>
              </a:rPr>
              <a:t>pointIndex</a:t>
            </a:r>
            <a:r>
              <a:rPr lang="en-US" sz="1600" dirty="0">
                <a:solidFill>
                  <a:srgbClr val="000000"/>
                </a:solidFill>
                <a:highlight>
                  <a:srgbClr val="FFFFFF"/>
                </a:highlight>
                <a:latin typeface="Consolas"/>
                <a:ea typeface="Calibri"/>
                <a:cs typeface="Arial"/>
              </a:rPr>
              <a:t> = </a:t>
            </a:r>
            <a:r>
              <a:rPr lang="en-US" sz="1600" dirty="0" err="1">
                <a:solidFill>
                  <a:srgbClr val="000000"/>
                </a:solidFill>
                <a:highlight>
                  <a:srgbClr val="FFFFFF"/>
                </a:highlight>
                <a:latin typeface="Consolas"/>
                <a:ea typeface="Calibri"/>
                <a:cs typeface="Arial"/>
              </a:rPr>
              <a:t>stringNumber.IndexOf</a:t>
            </a:r>
            <a:r>
              <a:rPr lang="en-US" sz="1600" dirty="0">
                <a:solidFill>
                  <a:srgbClr val="000000"/>
                </a:solidFill>
                <a:highlight>
                  <a:srgbClr val="FFFFFF"/>
                </a:highlight>
                <a:latin typeface="Consolas"/>
                <a:ea typeface="Calibri"/>
                <a:cs typeface="Arial"/>
              </a:rPr>
              <a:t>(</a:t>
            </a:r>
            <a:r>
              <a:rPr lang="en-US" sz="1600" dirty="0">
                <a:solidFill>
                  <a:srgbClr val="A31515"/>
                </a:solidFill>
                <a:highlight>
                  <a:srgbClr val="FFFFFF"/>
                </a:highlight>
                <a:latin typeface="Consolas"/>
                <a:ea typeface="Calibri"/>
                <a:cs typeface="Arial"/>
              </a:rPr>
              <a:t>'.'</a:t>
            </a:r>
            <a:r>
              <a:rPr lang="en-US" sz="1600" dirty="0">
                <a:solidFill>
                  <a:srgbClr val="000000"/>
                </a:solidFill>
                <a:highlight>
                  <a:srgbClr val="FFFFFF"/>
                </a:highlight>
                <a:latin typeface="Consolas"/>
                <a:ea typeface="Calibri"/>
                <a:cs typeface="Arial"/>
              </a:rPr>
              <a:t>);</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r>
              <a:rPr lang="en-US" sz="1600" dirty="0">
                <a:solidFill>
                  <a:srgbClr val="0000FF"/>
                </a:solidFill>
                <a:highlight>
                  <a:srgbClr val="FFFFFF"/>
                </a:highlight>
                <a:latin typeface="Consolas"/>
                <a:ea typeface="Calibri"/>
                <a:cs typeface="Arial"/>
              </a:rPr>
              <a:t>return</a:t>
            </a:r>
            <a:r>
              <a:rPr lang="en-US" sz="1600" dirty="0">
                <a:solidFill>
                  <a:srgbClr val="000000"/>
                </a:solidFill>
                <a:highlight>
                  <a:srgbClr val="FFFFFF"/>
                </a:highlight>
                <a:latin typeface="Consolas"/>
                <a:ea typeface="Calibri"/>
                <a:cs typeface="Arial"/>
              </a:rPr>
              <a:t> f;</a:t>
            </a:r>
            <a:endParaRPr lang="en-US" sz="2000" dirty="0">
              <a:latin typeface="Calibri"/>
              <a:ea typeface="Calibri"/>
              <a:cs typeface="Arial"/>
            </a:endParaRPr>
          </a:p>
          <a:p>
            <a:pPr marL="0" indent="0" algn="l" rtl="0">
              <a:lnSpc>
                <a:spcPct val="115000"/>
              </a:lnSpc>
              <a:spcAft>
                <a:spcPts val="0"/>
              </a:spcAft>
              <a:buNone/>
            </a:pPr>
            <a:r>
              <a:rPr lang="en-US" sz="1600" dirty="0">
                <a:solidFill>
                  <a:srgbClr val="000000"/>
                </a:solidFill>
                <a:highlight>
                  <a:srgbClr val="FFFFFF"/>
                </a:highlight>
                <a:latin typeface="Consolas"/>
                <a:ea typeface="Calibri"/>
                <a:cs typeface="Arial"/>
              </a:rPr>
              <a:t>    }</a:t>
            </a:r>
            <a:endParaRPr lang="en-US" sz="2000" dirty="0">
              <a:latin typeface="Calibri"/>
              <a:ea typeface="Calibri"/>
              <a:cs typeface="Arial"/>
            </a:endParaRPr>
          </a:p>
          <a:p>
            <a:pPr marL="0" indent="0" algn="l" rtl="0">
              <a:buNone/>
            </a:pPr>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5EC9654E-5318-4238-B03D-55CEA01D4D35}" type="slidenum">
              <a:rPr lang="he-IL" smtClean="0"/>
              <a:t>86</a:t>
            </a:fld>
            <a:endParaRPr lang="he-IL"/>
          </a:p>
        </p:txBody>
      </p:sp>
      <p:sp>
        <p:nvSpPr>
          <p:cNvPr id="5" name="Thought Bubble: Cloud 4">
            <a:extLst>
              <a:ext uri="{FF2B5EF4-FFF2-40B4-BE49-F238E27FC236}">
                <a16:creationId xmlns:a16="http://schemas.microsoft.com/office/drawing/2014/main" id="{EDB6B1D5-541A-4B94-9EE3-41CF9F438832}"/>
              </a:ext>
            </a:extLst>
          </p:cNvPr>
          <p:cNvSpPr/>
          <p:nvPr/>
        </p:nvSpPr>
        <p:spPr>
          <a:xfrm>
            <a:off x="7308304" y="5744443"/>
            <a:ext cx="1656184" cy="864096"/>
          </a:xfrm>
          <a:prstGeom prst="cloudCallout">
            <a:avLst>
              <a:gd name="adj1" fmla="val -17310"/>
              <a:gd name="adj2" fmla="val -11311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28287422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260648"/>
            <a:ext cx="7239000" cy="698336"/>
          </a:xfrm>
        </p:spPr>
        <p:txBody>
          <a:bodyPr/>
          <a:lstStyle/>
          <a:p>
            <a:pPr algn="ctr"/>
            <a:r>
              <a:rPr lang="he-IL" dirty="0"/>
              <a:t>המבנה </a:t>
            </a:r>
            <a:r>
              <a:rPr lang="en-US" dirty="0" err="1"/>
              <a:t>d</a:t>
            </a:r>
            <a:r>
              <a:rPr lang="en-US" cap="none" dirty="0" err="1"/>
              <a:t>ate</a:t>
            </a:r>
            <a:r>
              <a:rPr lang="en-US" dirty="0" err="1"/>
              <a:t>t</a:t>
            </a:r>
            <a:r>
              <a:rPr lang="en-US" cap="none" dirty="0" err="1"/>
              <a:t>ime</a:t>
            </a:r>
            <a:endParaRPr lang="he-IL" cap="none" dirty="0"/>
          </a:p>
        </p:txBody>
      </p:sp>
      <p:sp>
        <p:nvSpPr>
          <p:cNvPr id="3" name="מציין מיקום תוכן 2"/>
          <p:cNvSpPr>
            <a:spLocks noGrp="1"/>
          </p:cNvSpPr>
          <p:nvPr>
            <p:ph idx="1"/>
          </p:nvPr>
        </p:nvSpPr>
        <p:spPr>
          <a:xfrm>
            <a:off x="323528" y="1196752"/>
            <a:ext cx="7632848" cy="5328592"/>
          </a:xfrm>
        </p:spPr>
        <p:txBody>
          <a:bodyPr>
            <a:normAutofit lnSpcReduction="10000"/>
          </a:bodyPr>
          <a:lstStyle/>
          <a:p>
            <a:r>
              <a:rPr lang="he-IL" dirty="0"/>
              <a:t>יורש מ </a:t>
            </a:r>
            <a:r>
              <a:rPr lang="en-US" dirty="0" err="1"/>
              <a:t>ValueType</a:t>
            </a:r>
            <a:r>
              <a:rPr lang="he-IL" dirty="0"/>
              <a:t> </a:t>
            </a:r>
          </a:p>
          <a:p>
            <a:r>
              <a:rPr lang="he-IL" dirty="0"/>
              <a:t>עד ל</a:t>
            </a:r>
            <a:r>
              <a:rPr lang="he-IL" sz="2800" kern="0" dirty="0">
                <a:latin typeface="Arial" pitchFamily="34" charset="0"/>
              </a:rPr>
              <a:t>דיוק </a:t>
            </a:r>
            <a:r>
              <a:rPr lang="en-US" dirty="0"/>
              <a:t>ticks</a:t>
            </a:r>
          </a:p>
          <a:p>
            <a:r>
              <a:rPr lang="he-IL" dirty="0" err="1"/>
              <a:t>איתחול</a:t>
            </a:r>
            <a:r>
              <a:rPr lang="he-IL" dirty="0"/>
              <a:t>: </a:t>
            </a:r>
            <a:r>
              <a:rPr lang="en-US" dirty="0"/>
              <a:t>new </a:t>
            </a:r>
            <a:r>
              <a:rPr lang="en-US" dirty="0" err="1"/>
              <a:t>DateTime</a:t>
            </a:r>
            <a:r>
              <a:rPr lang="en-US" dirty="0"/>
              <a:t>(year, month, day) </a:t>
            </a:r>
            <a:endParaRPr lang="he-IL" dirty="0"/>
          </a:p>
          <a:p>
            <a:r>
              <a:rPr lang="he-IL" dirty="0"/>
              <a:t>ערך ברירת מחדל: </a:t>
            </a:r>
            <a:r>
              <a:rPr lang="en-US" sz="2800" kern="0" dirty="0">
                <a:latin typeface="Arial" pitchFamily="34" charset="0"/>
              </a:rPr>
              <a:t>01/01/0001 00:00:00</a:t>
            </a:r>
            <a:endParaRPr lang="he-IL" sz="3600" kern="0" dirty="0">
              <a:latin typeface="Arial" pitchFamily="34" charset="0"/>
            </a:endParaRPr>
          </a:p>
          <a:p>
            <a:r>
              <a:rPr lang="he-IL" dirty="0"/>
              <a:t> זמן נוכחי: </a:t>
            </a:r>
            <a:r>
              <a:rPr lang="en-US" dirty="0"/>
              <a:t>now</a:t>
            </a:r>
          </a:p>
          <a:p>
            <a:r>
              <a:rPr lang="he-IL" dirty="0"/>
              <a:t>פעולת מינוס "</a:t>
            </a:r>
            <a:r>
              <a:rPr lang="en-US" dirty="0"/>
              <a:t>-</a:t>
            </a:r>
            <a:r>
              <a:rPr lang="he-IL" dirty="0"/>
              <a:t>" בין תאריכים מייצרת נתון מסוג </a:t>
            </a:r>
            <a:r>
              <a:rPr lang="en-US" dirty="0" err="1"/>
              <a:t>TimeSpan</a:t>
            </a:r>
            <a:r>
              <a:rPr lang="he-IL" dirty="0"/>
              <a:t> (שגם הוא מבנה)</a:t>
            </a:r>
          </a:p>
          <a:p>
            <a:r>
              <a:rPr lang="he-IL" dirty="0"/>
              <a:t>מדידת זמן ריצה של תכנית:</a:t>
            </a:r>
          </a:p>
          <a:p>
            <a:pPr lvl="1"/>
            <a:r>
              <a:rPr lang="en-US" dirty="0"/>
              <a:t>using </a:t>
            </a:r>
            <a:r>
              <a:rPr lang="en-US" dirty="0" err="1"/>
              <a:t>System.Diagnositcs</a:t>
            </a:r>
            <a:r>
              <a:rPr lang="en-US" dirty="0"/>
              <a:t>;</a:t>
            </a:r>
            <a:endParaRPr lang="he-IL" dirty="0"/>
          </a:p>
          <a:p>
            <a:pPr lvl="1"/>
            <a:r>
              <a:rPr lang="he-IL" dirty="0"/>
              <a:t>עצם של מחלקת </a:t>
            </a:r>
            <a:r>
              <a:rPr lang="en-US" dirty="0" err="1"/>
              <a:t>StopWatch</a:t>
            </a:r>
            <a:endParaRPr lang="en-US" dirty="0"/>
          </a:p>
          <a:p>
            <a:pPr lvl="1"/>
            <a:r>
              <a:rPr lang="he-IL" dirty="0"/>
              <a:t>פונקציות </a:t>
            </a:r>
            <a:r>
              <a:rPr lang="en-US" dirty="0"/>
              <a:t>start\stop\reset</a:t>
            </a:r>
            <a:endParaRPr lang="he-IL" dirty="0"/>
          </a:p>
          <a:p>
            <a:pPr lvl="1"/>
            <a:r>
              <a:rPr lang="he-IL" dirty="0"/>
              <a:t>בדיקת השדה </a:t>
            </a:r>
            <a:r>
              <a:rPr lang="en-US" dirty="0" err="1"/>
              <a:t>ElapsedTicks</a:t>
            </a:r>
            <a:endParaRPr lang="he-IL" dirty="0"/>
          </a:p>
          <a:p>
            <a:endParaRPr lang="he-IL" sz="2800" kern="0" dirty="0">
              <a:latin typeface="Arial" pitchFamily="34" charset="0"/>
            </a:endParaRPr>
          </a:p>
          <a:p>
            <a:endParaRPr lang="he-IL" dirty="0"/>
          </a:p>
        </p:txBody>
      </p:sp>
      <p:sp>
        <p:nvSpPr>
          <p:cNvPr id="5" name="Slide Number Placeholder 4"/>
          <p:cNvSpPr>
            <a:spLocks noGrp="1"/>
          </p:cNvSpPr>
          <p:nvPr>
            <p:ph type="sldNum" sz="quarter" idx="12"/>
          </p:nvPr>
        </p:nvSpPr>
        <p:spPr/>
        <p:txBody>
          <a:bodyPr/>
          <a:lstStyle/>
          <a:p>
            <a:fld id="{04F09086-7655-46EE-82F4-512E3C932A8D}" type="slidenum">
              <a:rPr lang="he-IL" smtClean="0"/>
              <a:t>87</a:t>
            </a:fld>
            <a:endParaRPr lang="he-IL"/>
          </a:p>
        </p:txBody>
      </p:sp>
      <p:sp>
        <p:nvSpPr>
          <p:cNvPr id="6" name="Thought Bubble: Cloud 5">
            <a:extLst>
              <a:ext uri="{FF2B5EF4-FFF2-40B4-BE49-F238E27FC236}">
                <a16:creationId xmlns:a16="http://schemas.microsoft.com/office/drawing/2014/main" id="{90D5EA9A-8186-4A1F-A652-A150A474971C}"/>
              </a:ext>
            </a:extLst>
          </p:cNvPr>
          <p:cNvSpPr/>
          <p:nvPr/>
        </p:nvSpPr>
        <p:spPr>
          <a:xfrm>
            <a:off x="1403648" y="4653136"/>
            <a:ext cx="1620648" cy="648072"/>
          </a:xfrm>
          <a:prstGeom prst="cloudCallout">
            <a:avLst>
              <a:gd name="adj1" fmla="val -82384"/>
              <a:gd name="adj2" fmla="val 8672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34383401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40432" y="56950"/>
            <a:ext cx="7239000" cy="648990"/>
          </a:xfrm>
        </p:spPr>
        <p:txBody>
          <a:bodyPr/>
          <a:lstStyle/>
          <a:p>
            <a:pPr algn="ctr"/>
            <a:r>
              <a:rPr lang="he-IL" dirty="0"/>
              <a:t>המבנה </a:t>
            </a:r>
            <a:r>
              <a:rPr lang="en-US" dirty="0" err="1"/>
              <a:t>d</a:t>
            </a:r>
            <a:r>
              <a:rPr lang="en-US" cap="none" dirty="0" err="1"/>
              <a:t>ate</a:t>
            </a:r>
            <a:r>
              <a:rPr lang="en-US" dirty="0" err="1"/>
              <a:t>t</a:t>
            </a:r>
            <a:r>
              <a:rPr lang="en-US" cap="none" dirty="0" err="1"/>
              <a:t>ime</a:t>
            </a:r>
            <a:endParaRPr lang="he-IL" cap="none" dirty="0"/>
          </a:p>
        </p:txBody>
      </p:sp>
      <p:sp>
        <p:nvSpPr>
          <p:cNvPr id="6" name="Rectangle 5"/>
          <p:cNvSpPr/>
          <p:nvPr/>
        </p:nvSpPr>
        <p:spPr>
          <a:xfrm>
            <a:off x="179512" y="908720"/>
            <a:ext cx="7560840" cy="5913350"/>
          </a:xfrm>
          <a:prstGeom prst="rect">
            <a:avLst/>
          </a:prstGeom>
        </p:spPr>
        <p:txBody>
          <a:bodyPr wrap="square">
            <a:spAutoFit/>
          </a:bodyPr>
          <a:lstStyle/>
          <a:p>
            <a:pPr algn="l" rtl="0">
              <a:lnSpc>
                <a:spcPct val="115000"/>
              </a:lnSpc>
              <a:spcAft>
                <a:spcPts val="0"/>
              </a:spcAft>
            </a:pPr>
            <a:r>
              <a:rPr lang="en-US" dirty="0" err="1">
                <a:solidFill>
                  <a:srgbClr val="2B91AF"/>
                </a:solidFill>
                <a:highlight>
                  <a:srgbClr val="FFFFFF"/>
                </a:highlight>
                <a:latin typeface="Consolas"/>
                <a:ea typeface="Calibri"/>
                <a:cs typeface="Arial"/>
              </a:rPr>
              <a:t>DateTime</a:t>
            </a:r>
            <a:r>
              <a:rPr lang="en-US" dirty="0">
                <a:solidFill>
                  <a:srgbClr val="000000"/>
                </a:solidFill>
                <a:highlight>
                  <a:srgbClr val="FFFFFF"/>
                </a:highlight>
                <a:latin typeface="Consolas"/>
                <a:ea typeface="Calibri"/>
                <a:cs typeface="Arial"/>
              </a:rPr>
              <a:t> date1 = </a:t>
            </a:r>
            <a:r>
              <a:rPr lang="en-US" dirty="0" err="1">
                <a:solidFill>
                  <a:srgbClr val="2B91AF"/>
                </a:solidFill>
                <a:highlight>
                  <a:srgbClr val="FFFFFF"/>
                </a:highlight>
                <a:latin typeface="Consolas"/>
                <a:ea typeface="Calibri"/>
                <a:cs typeface="Arial"/>
              </a:rPr>
              <a:t>DateTime</a:t>
            </a:r>
            <a:r>
              <a:rPr lang="en-US" dirty="0" err="1">
                <a:solidFill>
                  <a:srgbClr val="000000"/>
                </a:solidFill>
                <a:highlight>
                  <a:srgbClr val="FFFFFF"/>
                </a:highlight>
                <a:latin typeface="Consolas"/>
                <a:ea typeface="Calibri"/>
                <a:cs typeface="Arial"/>
              </a:rPr>
              <a:t>.Now</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DateTime</a:t>
            </a:r>
            <a:r>
              <a:rPr lang="en-US" dirty="0">
                <a:solidFill>
                  <a:srgbClr val="000000"/>
                </a:solidFill>
                <a:highlight>
                  <a:srgbClr val="FFFFFF"/>
                </a:highlight>
                <a:latin typeface="Consolas"/>
                <a:ea typeface="Calibri"/>
                <a:cs typeface="Arial"/>
              </a:rPr>
              <a:t> date2 = </a:t>
            </a:r>
            <a:r>
              <a:rPr lang="en-US" dirty="0">
                <a:solidFill>
                  <a:srgbClr val="0000FF"/>
                </a:solidFill>
                <a:highlight>
                  <a:srgbClr val="FFFFFF"/>
                </a:highlight>
                <a:latin typeface="Consolas"/>
                <a:ea typeface="Calibri"/>
                <a:cs typeface="Arial"/>
              </a:rPr>
              <a:t>new</a:t>
            </a:r>
            <a:r>
              <a:rPr lang="en-US" dirty="0">
                <a:solidFill>
                  <a:srgbClr val="000000"/>
                </a:solidFill>
                <a:highlight>
                  <a:srgbClr val="FFFFFF"/>
                </a:highlight>
                <a:latin typeface="Consolas"/>
                <a:ea typeface="Calibri"/>
                <a:cs typeface="Arial"/>
              </a:rPr>
              <a:t> </a:t>
            </a:r>
            <a:r>
              <a:rPr lang="en-US" dirty="0" err="1">
                <a:solidFill>
                  <a:srgbClr val="2B91AF"/>
                </a:solidFill>
                <a:highlight>
                  <a:srgbClr val="FFFFFF"/>
                </a:highlight>
                <a:latin typeface="Consolas"/>
                <a:ea typeface="Calibri"/>
                <a:cs typeface="Arial"/>
              </a:rPr>
              <a:t>DateTime</a:t>
            </a:r>
            <a:r>
              <a:rPr lang="en-US" dirty="0">
                <a:solidFill>
                  <a:srgbClr val="000000"/>
                </a:solidFill>
                <a:highlight>
                  <a:srgbClr val="FFFFFF"/>
                </a:highlight>
                <a:latin typeface="Consolas"/>
                <a:ea typeface="Calibri"/>
                <a:cs typeface="Arial"/>
              </a:rPr>
              <a:t>(2011, 10, 05);</a:t>
            </a: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TimeSpan</a:t>
            </a:r>
            <a:r>
              <a:rPr lang="en-US" dirty="0">
                <a:solidFill>
                  <a:srgbClr val="000000"/>
                </a:solidFill>
                <a:highlight>
                  <a:srgbClr val="FFFFFF"/>
                </a:highlight>
                <a:latin typeface="Consolas"/>
                <a:ea typeface="Calibri"/>
                <a:cs typeface="Arial"/>
              </a:rPr>
              <a:t> t = date1 - date2;</a:t>
            </a:r>
            <a:endParaRPr lang="en-US" sz="2400" dirty="0">
              <a:latin typeface="Calibri"/>
              <a:ea typeface="Calibri"/>
              <a:cs typeface="Arial"/>
            </a:endParaRPr>
          </a:p>
          <a:p>
            <a:pPr algn="l" rtl="0">
              <a:lnSpc>
                <a:spcPct val="115000"/>
              </a:lnSpc>
              <a:spcAft>
                <a:spcPts val="0"/>
              </a:spcAft>
            </a:pPr>
            <a:r>
              <a:rPr lang="en-US" dirty="0">
                <a:solidFill>
                  <a:srgbClr val="000000"/>
                </a:solidFill>
                <a:highlight>
                  <a:srgbClr val="FFFFFF"/>
                </a:highlight>
                <a:latin typeface="Consolas"/>
                <a:ea typeface="Calibri"/>
                <a:cs typeface="Arial"/>
              </a:rPr>
              <a:t> </a:t>
            </a: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Console</a:t>
            </a:r>
            <a:r>
              <a:rPr lang="en-US" dirty="0" err="1">
                <a:solidFill>
                  <a:srgbClr val="000000"/>
                </a:solidFill>
                <a:highlight>
                  <a:srgbClr val="FFFFFF"/>
                </a:highlight>
                <a:latin typeface="Consolas"/>
                <a:ea typeface="Calibri"/>
                <a:cs typeface="Arial"/>
              </a:rPr>
              <a:t>.WriteLine</a:t>
            </a:r>
            <a:r>
              <a:rPr lang="en-US" dirty="0">
                <a:solidFill>
                  <a:srgbClr val="000000"/>
                </a:solidFill>
                <a:highlight>
                  <a:srgbClr val="FFFFFF"/>
                </a:highlight>
                <a:latin typeface="Consolas"/>
                <a:ea typeface="Calibri"/>
                <a:cs typeface="Arial"/>
              </a:rPr>
              <a:t>(</a:t>
            </a:r>
            <a:r>
              <a:rPr lang="en-US" dirty="0">
                <a:solidFill>
                  <a:srgbClr val="A31515"/>
                </a:solidFill>
                <a:highlight>
                  <a:srgbClr val="FFFFFF"/>
                </a:highlight>
                <a:latin typeface="Consolas"/>
                <a:ea typeface="Calibri"/>
                <a:cs typeface="Arial"/>
              </a:rPr>
              <a:t>"Days: "</a:t>
            </a:r>
            <a:r>
              <a:rPr lang="en-US" dirty="0">
                <a:solidFill>
                  <a:srgbClr val="000000"/>
                </a:solidFill>
                <a:highlight>
                  <a:srgbClr val="FFFFFF"/>
                </a:highlight>
                <a:latin typeface="Consolas"/>
                <a:ea typeface="Calibri"/>
                <a:cs typeface="Arial"/>
              </a:rPr>
              <a:t> + </a:t>
            </a:r>
            <a:r>
              <a:rPr lang="en-US" dirty="0" err="1">
                <a:solidFill>
                  <a:srgbClr val="000000"/>
                </a:solidFill>
                <a:highlight>
                  <a:srgbClr val="FFFFFF"/>
                </a:highlight>
                <a:latin typeface="Consolas"/>
                <a:ea typeface="Calibri"/>
                <a:cs typeface="Arial"/>
              </a:rPr>
              <a:t>t.Days</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Console</a:t>
            </a:r>
            <a:r>
              <a:rPr lang="en-US" dirty="0" err="1">
                <a:solidFill>
                  <a:srgbClr val="000000"/>
                </a:solidFill>
                <a:highlight>
                  <a:srgbClr val="FFFFFF"/>
                </a:highlight>
                <a:latin typeface="Consolas"/>
                <a:ea typeface="Calibri"/>
                <a:cs typeface="Arial"/>
              </a:rPr>
              <a:t>.WriteLine</a:t>
            </a:r>
            <a:r>
              <a:rPr lang="en-US" dirty="0">
                <a:solidFill>
                  <a:srgbClr val="000000"/>
                </a:solidFill>
                <a:highlight>
                  <a:srgbClr val="FFFFFF"/>
                </a:highlight>
                <a:latin typeface="Consolas"/>
                <a:ea typeface="Calibri"/>
                <a:cs typeface="Arial"/>
              </a:rPr>
              <a:t>(</a:t>
            </a:r>
            <a:r>
              <a:rPr lang="en-US" dirty="0">
                <a:solidFill>
                  <a:srgbClr val="A31515"/>
                </a:solidFill>
                <a:highlight>
                  <a:srgbClr val="FFFFFF"/>
                </a:highlight>
                <a:latin typeface="Consolas"/>
                <a:ea typeface="Calibri"/>
                <a:cs typeface="Arial"/>
              </a:rPr>
              <a:t>"Hours: "</a:t>
            </a:r>
            <a:r>
              <a:rPr lang="en-US" dirty="0">
                <a:solidFill>
                  <a:srgbClr val="000000"/>
                </a:solidFill>
                <a:highlight>
                  <a:srgbClr val="FFFFFF"/>
                </a:highlight>
                <a:latin typeface="Consolas"/>
                <a:ea typeface="Calibri"/>
                <a:cs typeface="Arial"/>
              </a:rPr>
              <a:t> + </a:t>
            </a:r>
            <a:r>
              <a:rPr lang="en-US" dirty="0" err="1">
                <a:solidFill>
                  <a:srgbClr val="000000"/>
                </a:solidFill>
                <a:highlight>
                  <a:srgbClr val="FFFFFF"/>
                </a:highlight>
                <a:latin typeface="Consolas"/>
                <a:ea typeface="Calibri"/>
                <a:cs typeface="Arial"/>
              </a:rPr>
              <a:t>t.Hours</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Console</a:t>
            </a:r>
            <a:r>
              <a:rPr lang="en-US" dirty="0" err="1">
                <a:solidFill>
                  <a:srgbClr val="000000"/>
                </a:solidFill>
                <a:highlight>
                  <a:srgbClr val="FFFFFF"/>
                </a:highlight>
                <a:latin typeface="Consolas"/>
                <a:ea typeface="Calibri"/>
                <a:cs typeface="Arial"/>
              </a:rPr>
              <a:t>.WriteLine</a:t>
            </a:r>
            <a:r>
              <a:rPr lang="en-US" dirty="0">
                <a:solidFill>
                  <a:srgbClr val="000000"/>
                </a:solidFill>
                <a:highlight>
                  <a:srgbClr val="FFFFFF"/>
                </a:highlight>
                <a:latin typeface="Consolas"/>
                <a:ea typeface="Calibri"/>
                <a:cs typeface="Arial"/>
              </a:rPr>
              <a:t>(</a:t>
            </a:r>
            <a:r>
              <a:rPr lang="en-US" dirty="0">
                <a:solidFill>
                  <a:srgbClr val="A31515"/>
                </a:solidFill>
                <a:highlight>
                  <a:srgbClr val="FFFFFF"/>
                </a:highlight>
                <a:latin typeface="Consolas"/>
                <a:ea typeface="Calibri"/>
                <a:cs typeface="Arial"/>
              </a:rPr>
              <a:t>"Minutes: "</a:t>
            </a:r>
            <a:r>
              <a:rPr lang="en-US" dirty="0">
                <a:solidFill>
                  <a:srgbClr val="000000"/>
                </a:solidFill>
                <a:highlight>
                  <a:srgbClr val="FFFFFF"/>
                </a:highlight>
                <a:latin typeface="Consolas"/>
                <a:ea typeface="Calibri"/>
                <a:cs typeface="Arial"/>
              </a:rPr>
              <a:t> + </a:t>
            </a:r>
            <a:r>
              <a:rPr lang="en-US" dirty="0" err="1">
                <a:solidFill>
                  <a:srgbClr val="000000"/>
                </a:solidFill>
                <a:highlight>
                  <a:srgbClr val="FFFFFF"/>
                </a:highlight>
                <a:latin typeface="Consolas"/>
                <a:ea typeface="Calibri"/>
                <a:cs typeface="Arial"/>
              </a:rPr>
              <a:t>t.Minutes</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Console</a:t>
            </a:r>
            <a:r>
              <a:rPr lang="en-US" dirty="0" err="1">
                <a:solidFill>
                  <a:srgbClr val="000000"/>
                </a:solidFill>
                <a:highlight>
                  <a:srgbClr val="FFFFFF"/>
                </a:highlight>
                <a:latin typeface="Consolas"/>
                <a:ea typeface="Calibri"/>
                <a:cs typeface="Arial"/>
              </a:rPr>
              <a:t>.WriteLine</a:t>
            </a:r>
            <a:r>
              <a:rPr lang="en-US" dirty="0">
                <a:solidFill>
                  <a:srgbClr val="000000"/>
                </a:solidFill>
                <a:highlight>
                  <a:srgbClr val="FFFFFF"/>
                </a:highlight>
                <a:latin typeface="Consolas"/>
                <a:ea typeface="Calibri"/>
                <a:cs typeface="Arial"/>
              </a:rPr>
              <a:t>(</a:t>
            </a:r>
            <a:r>
              <a:rPr lang="en-US" dirty="0">
                <a:solidFill>
                  <a:srgbClr val="A31515"/>
                </a:solidFill>
                <a:highlight>
                  <a:srgbClr val="FFFFFF"/>
                </a:highlight>
                <a:latin typeface="Consolas"/>
                <a:ea typeface="Calibri"/>
                <a:cs typeface="Arial"/>
              </a:rPr>
              <a:t>"</a:t>
            </a:r>
            <a:r>
              <a:rPr lang="en-US" dirty="0" err="1">
                <a:solidFill>
                  <a:srgbClr val="A31515"/>
                </a:solidFill>
                <a:highlight>
                  <a:srgbClr val="FFFFFF"/>
                </a:highlight>
                <a:latin typeface="Consolas"/>
                <a:ea typeface="Calibri"/>
                <a:cs typeface="Arial"/>
              </a:rPr>
              <a:t>TotalDays</a:t>
            </a:r>
            <a:r>
              <a:rPr lang="en-US" dirty="0">
                <a:solidFill>
                  <a:srgbClr val="A31515"/>
                </a:solidFill>
                <a:highlight>
                  <a:srgbClr val="FFFFFF"/>
                </a:highlight>
                <a:latin typeface="Consolas"/>
                <a:ea typeface="Calibri"/>
                <a:cs typeface="Arial"/>
              </a:rPr>
              <a:t>: "</a:t>
            </a:r>
            <a:r>
              <a:rPr lang="en-US" dirty="0">
                <a:solidFill>
                  <a:srgbClr val="000000"/>
                </a:solidFill>
                <a:highlight>
                  <a:srgbClr val="FFFFFF"/>
                </a:highlight>
                <a:latin typeface="Consolas"/>
                <a:ea typeface="Calibri"/>
                <a:cs typeface="Arial"/>
              </a:rPr>
              <a:t> + </a:t>
            </a:r>
            <a:r>
              <a:rPr lang="en-US" dirty="0" err="1">
                <a:solidFill>
                  <a:srgbClr val="000000"/>
                </a:solidFill>
                <a:highlight>
                  <a:srgbClr val="FFFFFF"/>
                </a:highlight>
                <a:latin typeface="Consolas"/>
                <a:ea typeface="Calibri"/>
                <a:cs typeface="Arial"/>
              </a:rPr>
              <a:t>t.TotalDays</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Console</a:t>
            </a:r>
            <a:r>
              <a:rPr lang="en-US" dirty="0" err="1">
                <a:solidFill>
                  <a:srgbClr val="000000"/>
                </a:solidFill>
                <a:highlight>
                  <a:srgbClr val="FFFFFF"/>
                </a:highlight>
                <a:latin typeface="Consolas"/>
                <a:ea typeface="Calibri"/>
                <a:cs typeface="Arial"/>
              </a:rPr>
              <a:t>.WriteLine</a:t>
            </a:r>
            <a:r>
              <a:rPr lang="en-US" dirty="0">
                <a:solidFill>
                  <a:srgbClr val="000000"/>
                </a:solidFill>
                <a:highlight>
                  <a:srgbClr val="FFFFFF"/>
                </a:highlight>
                <a:latin typeface="Consolas"/>
                <a:ea typeface="Calibri"/>
                <a:cs typeface="Arial"/>
              </a:rPr>
              <a:t>(</a:t>
            </a:r>
            <a:r>
              <a:rPr lang="en-US" dirty="0">
                <a:solidFill>
                  <a:srgbClr val="A31515"/>
                </a:solidFill>
                <a:highlight>
                  <a:srgbClr val="FFFFFF"/>
                </a:highlight>
                <a:latin typeface="Consolas"/>
                <a:ea typeface="Calibri"/>
                <a:cs typeface="Arial"/>
              </a:rPr>
              <a:t>"</a:t>
            </a:r>
            <a:r>
              <a:rPr lang="en-US" dirty="0" err="1">
                <a:solidFill>
                  <a:srgbClr val="A31515"/>
                </a:solidFill>
                <a:highlight>
                  <a:srgbClr val="FFFFFF"/>
                </a:highlight>
                <a:latin typeface="Consolas"/>
                <a:ea typeface="Calibri"/>
                <a:cs typeface="Arial"/>
              </a:rPr>
              <a:t>TotalHours</a:t>
            </a:r>
            <a:r>
              <a:rPr lang="en-US" dirty="0">
                <a:solidFill>
                  <a:srgbClr val="A31515"/>
                </a:solidFill>
                <a:highlight>
                  <a:srgbClr val="FFFFFF"/>
                </a:highlight>
                <a:latin typeface="Consolas"/>
                <a:ea typeface="Calibri"/>
                <a:cs typeface="Arial"/>
              </a:rPr>
              <a:t>: "</a:t>
            </a:r>
            <a:r>
              <a:rPr lang="en-US" dirty="0">
                <a:solidFill>
                  <a:srgbClr val="000000"/>
                </a:solidFill>
                <a:highlight>
                  <a:srgbClr val="FFFFFF"/>
                </a:highlight>
                <a:latin typeface="Consolas"/>
                <a:ea typeface="Calibri"/>
                <a:cs typeface="Arial"/>
              </a:rPr>
              <a:t> + </a:t>
            </a:r>
            <a:r>
              <a:rPr lang="en-US" dirty="0" err="1">
                <a:solidFill>
                  <a:srgbClr val="000000"/>
                </a:solidFill>
                <a:highlight>
                  <a:srgbClr val="FFFFFF"/>
                </a:highlight>
                <a:latin typeface="Consolas"/>
                <a:ea typeface="Calibri"/>
                <a:cs typeface="Arial"/>
              </a:rPr>
              <a:t>t.TotalHours</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Console</a:t>
            </a:r>
            <a:r>
              <a:rPr lang="en-US" dirty="0" err="1">
                <a:solidFill>
                  <a:srgbClr val="000000"/>
                </a:solidFill>
                <a:highlight>
                  <a:srgbClr val="FFFFFF"/>
                </a:highlight>
                <a:latin typeface="Consolas"/>
                <a:ea typeface="Calibri"/>
                <a:cs typeface="Arial"/>
              </a:rPr>
              <a:t>.WriteLine</a:t>
            </a:r>
            <a:r>
              <a:rPr lang="en-US" dirty="0">
                <a:solidFill>
                  <a:srgbClr val="000000"/>
                </a:solidFill>
                <a:highlight>
                  <a:srgbClr val="FFFFFF"/>
                </a:highlight>
                <a:latin typeface="Consolas"/>
                <a:ea typeface="Calibri"/>
                <a:cs typeface="Arial"/>
              </a:rPr>
              <a:t>(</a:t>
            </a:r>
            <a:r>
              <a:rPr lang="en-US" dirty="0">
                <a:solidFill>
                  <a:srgbClr val="A31515"/>
                </a:solidFill>
                <a:highlight>
                  <a:srgbClr val="FFFFFF"/>
                </a:highlight>
                <a:latin typeface="Consolas"/>
                <a:ea typeface="Calibri"/>
                <a:cs typeface="Arial"/>
              </a:rPr>
              <a:t>"</a:t>
            </a:r>
            <a:r>
              <a:rPr lang="en-US" dirty="0" err="1">
                <a:solidFill>
                  <a:srgbClr val="A31515"/>
                </a:solidFill>
                <a:highlight>
                  <a:srgbClr val="FFFFFF"/>
                </a:highlight>
                <a:latin typeface="Consolas"/>
                <a:ea typeface="Calibri"/>
                <a:cs typeface="Arial"/>
              </a:rPr>
              <a:t>TotalMinutes</a:t>
            </a:r>
            <a:r>
              <a:rPr lang="en-US" dirty="0">
                <a:solidFill>
                  <a:srgbClr val="A31515"/>
                </a:solidFill>
                <a:highlight>
                  <a:srgbClr val="FFFFFF"/>
                </a:highlight>
                <a:latin typeface="Consolas"/>
                <a:ea typeface="Calibri"/>
                <a:cs typeface="Arial"/>
              </a:rPr>
              <a:t>: "</a:t>
            </a:r>
            <a:r>
              <a:rPr lang="en-US" dirty="0">
                <a:solidFill>
                  <a:srgbClr val="000000"/>
                </a:solidFill>
                <a:highlight>
                  <a:srgbClr val="FFFFFF"/>
                </a:highlight>
                <a:latin typeface="Consolas"/>
                <a:ea typeface="Calibri"/>
                <a:cs typeface="Arial"/>
              </a:rPr>
              <a:t> + </a:t>
            </a:r>
            <a:r>
              <a:rPr lang="en-US" dirty="0" err="1">
                <a:solidFill>
                  <a:srgbClr val="000000"/>
                </a:solidFill>
                <a:highlight>
                  <a:srgbClr val="FFFFFF"/>
                </a:highlight>
                <a:latin typeface="Consolas"/>
                <a:ea typeface="Calibri"/>
                <a:cs typeface="Arial"/>
              </a:rPr>
              <a:t>t.TotalMinutes</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000000"/>
                </a:solidFill>
                <a:highlight>
                  <a:srgbClr val="FFFFFF"/>
                </a:highlight>
                <a:latin typeface="Consolas"/>
                <a:ea typeface="Calibri"/>
                <a:cs typeface="Arial"/>
              </a:rPr>
              <a:t>StopWatch</a:t>
            </a:r>
            <a:r>
              <a:rPr lang="en-US" dirty="0">
                <a:solidFill>
                  <a:srgbClr val="000000"/>
                </a:solidFill>
                <a:highlight>
                  <a:srgbClr val="FFFFFF"/>
                </a:highlight>
                <a:latin typeface="Consolas"/>
                <a:ea typeface="Calibri"/>
                <a:cs typeface="Arial"/>
              </a:rPr>
              <a:t> watch = </a:t>
            </a:r>
            <a:r>
              <a:rPr lang="en-US" dirty="0">
                <a:solidFill>
                  <a:srgbClr val="0000FF"/>
                </a:solidFill>
                <a:highlight>
                  <a:srgbClr val="FFFFFF"/>
                </a:highlight>
                <a:latin typeface="Consolas"/>
                <a:ea typeface="Calibri"/>
                <a:cs typeface="Arial"/>
              </a:rPr>
              <a:t>new</a:t>
            </a:r>
            <a:r>
              <a:rPr lang="en-US" dirty="0">
                <a:solidFill>
                  <a:srgbClr val="000000"/>
                </a:solidFill>
                <a:highlight>
                  <a:srgbClr val="FFFFFF"/>
                </a:highlight>
                <a:latin typeface="Consolas"/>
                <a:ea typeface="Calibri"/>
                <a:cs typeface="Arial"/>
              </a:rPr>
              <a:t> </a:t>
            </a:r>
            <a:r>
              <a:rPr lang="en-US" dirty="0" err="1">
                <a:solidFill>
                  <a:srgbClr val="000000"/>
                </a:solidFill>
                <a:highlight>
                  <a:srgbClr val="FFFFFF"/>
                </a:highlight>
                <a:latin typeface="Consolas"/>
                <a:ea typeface="Calibri"/>
                <a:cs typeface="Arial"/>
              </a:rPr>
              <a:t>StopWatch</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000000"/>
                </a:solidFill>
                <a:highlight>
                  <a:srgbClr val="FFFFFF"/>
                </a:highlight>
                <a:latin typeface="Consolas"/>
                <a:ea typeface="Calibri"/>
                <a:cs typeface="Arial"/>
              </a:rPr>
              <a:t>watch.Start</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a:solidFill>
                  <a:srgbClr val="008000"/>
                </a:solidFill>
                <a:highlight>
                  <a:srgbClr val="FFFFFF"/>
                </a:highlight>
                <a:latin typeface="Consolas"/>
                <a:ea typeface="Calibri"/>
                <a:cs typeface="Arial"/>
              </a:rPr>
              <a:t>// ... </a:t>
            </a:r>
            <a:r>
              <a:rPr lang="he-IL" dirty="0">
                <a:solidFill>
                  <a:srgbClr val="008000"/>
                </a:solidFill>
                <a:highlight>
                  <a:srgbClr val="FFFFFF"/>
                </a:highlight>
                <a:latin typeface="Consolas"/>
                <a:ea typeface="Calibri"/>
                <a:cs typeface="Times New Roman"/>
              </a:rPr>
              <a:t>קוד</a:t>
            </a:r>
            <a:r>
              <a:rPr lang="he-IL" dirty="0">
                <a:solidFill>
                  <a:srgbClr val="008000"/>
                </a:solidFill>
                <a:highlight>
                  <a:srgbClr val="FFFFFF"/>
                </a:highlight>
                <a:latin typeface="Calibri"/>
                <a:ea typeface="Calibri"/>
                <a:cs typeface="Consolas"/>
              </a:rPr>
              <a:t> </a:t>
            </a:r>
            <a:r>
              <a:rPr lang="he-IL" dirty="0">
                <a:solidFill>
                  <a:srgbClr val="008000"/>
                </a:solidFill>
                <a:highlight>
                  <a:srgbClr val="FFFFFF"/>
                </a:highlight>
                <a:latin typeface="Consolas"/>
                <a:ea typeface="Calibri"/>
                <a:cs typeface="Times New Roman"/>
              </a:rPr>
              <a:t>למדידה</a:t>
            </a:r>
            <a:endParaRPr lang="en-US" sz="2400" dirty="0">
              <a:latin typeface="Calibri"/>
              <a:ea typeface="Calibri"/>
              <a:cs typeface="Arial"/>
            </a:endParaRPr>
          </a:p>
          <a:p>
            <a:pPr algn="l" rtl="0">
              <a:lnSpc>
                <a:spcPct val="115000"/>
              </a:lnSpc>
              <a:spcAft>
                <a:spcPts val="0"/>
              </a:spcAft>
            </a:pPr>
            <a:r>
              <a:rPr lang="en-US" dirty="0" err="1">
                <a:solidFill>
                  <a:srgbClr val="000000"/>
                </a:solidFill>
                <a:highlight>
                  <a:srgbClr val="FFFFFF"/>
                </a:highlight>
                <a:latin typeface="Consolas"/>
                <a:ea typeface="Calibri"/>
                <a:cs typeface="Arial"/>
              </a:rPr>
              <a:t>watch.Stop</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2B91AF"/>
                </a:solidFill>
                <a:highlight>
                  <a:srgbClr val="FFFFFF"/>
                </a:highlight>
                <a:latin typeface="Consolas"/>
                <a:ea typeface="Calibri"/>
                <a:cs typeface="Arial"/>
              </a:rPr>
              <a:t>Console</a:t>
            </a:r>
            <a:r>
              <a:rPr lang="en-US" dirty="0" err="1">
                <a:solidFill>
                  <a:srgbClr val="000000"/>
                </a:solidFill>
                <a:highlight>
                  <a:srgbClr val="FFFFFF"/>
                </a:highlight>
                <a:latin typeface="Consolas"/>
                <a:ea typeface="Calibri"/>
                <a:cs typeface="Arial"/>
              </a:rPr>
              <a:t>.WriteLine</a:t>
            </a:r>
            <a:r>
              <a:rPr lang="en-US" dirty="0">
                <a:solidFill>
                  <a:srgbClr val="000000"/>
                </a:solidFill>
                <a:highlight>
                  <a:srgbClr val="FFFFFF"/>
                </a:highlight>
                <a:latin typeface="Consolas"/>
                <a:ea typeface="Calibri"/>
                <a:cs typeface="Arial"/>
              </a:rPr>
              <a:t>(</a:t>
            </a:r>
            <a:r>
              <a:rPr lang="en-US" dirty="0" err="1">
                <a:solidFill>
                  <a:srgbClr val="000000"/>
                </a:solidFill>
                <a:highlight>
                  <a:srgbClr val="FFFFFF"/>
                </a:highlight>
                <a:latin typeface="Consolas"/>
                <a:ea typeface="Calibri"/>
                <a:cs typeface="Arial"/>
              </a:rPr>
              <a:t>watch.ElapsedTicks</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0"/>
              </a:spcAft>
            </a:pPr>
            <a:r>
              <a:rPr lang="en-US" dirty="0" err="1">
                <a:solidFill>
                  <a:srgbClr val="000000"/>
                </a:solidFill>
                <a:highlight>
                  <a:srgbClr val="FFFFFF"/>
                </a:highlight>
                <a:latin typeface="Consolas"/>
                <a:ea typeface="Calibri"/>
                <a:cs typeface="Arial"/>
              </a:rPr>
              <a:t>watch.Reset</a:t>
            </a:r>
            <a:r>
              <a:rPr lang="en-US" dirty="0">
                <a:solidFill>
                  <a:srgbClr val="000000"/>
                </a:solidFill>
                <a:highlight>
                  <a:srgbClr val="FFFFFF"/>
                </a:highlight>
                <a:latin typeface="Consolas"/>
                <a:ea typeface="Calibri"/>
                <a:cs typeface="Arial"/>
              </a:rPr>
              <a:t>()</a:t>
            </a:r>
            <a:endParaRPr lang="en-US" sz="2400" dirty="0">
              <a:latin typeface="Calibri"/>
              <a:ea typeface="Calibri"/>
              <a:cs typeface="Arial"/>
            </a:endParaRPr>
          </a:p>
          <a:p>
            <a:pPr algn="l" rtl="0">
              <a:lnSpc>
                <a:spcPct val="115000"/>
              </a:lnSpc>
              <a:spcAft>
                <a:spcPts val="1000"/>
              </a:spcAft>
            </a:pPr>
            <a:r>
              <a:rPr lang="en-US" dirty="0" err="1">
                <a:solidFill>
                  <a:srgbClr val="000000"/>
                </a:solidFill>
                <a:highlight>
                  <a:srgbClr val="FFFFFF"/>
                </a:highlight>
                <a:latin typeface="Consolas"/>
                <a:ea typeface="Calibri"/>
                <a:cs typeface="Arial"/>
              </a:rPr>
              <a:t>watch.Start</a:t>
            </a:r>
            <a:r>
              <a:rPr lang="en-US" dirty="0">
                <a:solidFill>
                  <a:srgbClr val="000000"/>
                </a:solidFill>
                <a:highlight>
                  <a:srgbClr val="FFFFFF"/>
                </a:highlight>
                <a:latin typeface="Consolas"/>
                <a:ea typeface="Calibri"/>
                <a:cs typeface="Arial"/>
              </a:rPr>
              <a:t>();</a:t>
            </a:r>
            <a:endParaRPr lang="en-US" sz="2400" dirty="0">
              <a:effectLst/>
              <a:latin typeface="Calibri"/>
              <a:ea typeface="Calibri"/>
              <a:cs typeface="Arial"/>
            </a:endParaRPr>
          </a:p>
        </p:txBody>
      </p:sp>
      <p:sp>
        <p:nvSpPr>
          <p:cNvPr id="4" name="Slide Number Placeholder 3"/>
          <p:cNvSpPr>
            <a:spLocks noGrp="1"/>
          </p:cNvSpPr>
          <p:nvPr>
            <p:ph type="sldNum" sz="quarter" idx="12"/>
          </p:nvPr>
        </p:nvSpPr>
        <p:spPr/>
        <p:txBody>
          <a:bodyPr/>
          <a:lstStyle/>
          <a:p>
            <a:fld id="{04F09086-7655-46EE-82F4-512E3C932A8D}" type="slidenum">
              <a:rPr lang="he-IL" smtClean="0"/>
              <a:t>88</a:t>
            </a:fld>
            <a:endParaRPr lang="he-IL"/>
          </a:p>
        </p:txBody>
      </p:sp>
      <p:sp>
        <p:nvSpPr>
          <p:cNvPr id="5" name="Thought Bubble: Cloud 4">
            <a:extLst>
              <a:ext uri="{FF2B5EF4-FFF2-40B4-BE49-F238E27FC236}">
                <a16:creationId xmlns:a16="http://schemas.microsoft.com/office/drawing/2014/main" id="{01BC7AA6-6D4A-4BAD-97AC-772A94FC0CAD}"/>
              </a:ext>
            </a:extLst>
          </p:cNvPr>
          <p:cNvSpPr/>
          <p:nvPr/>
        </p:nvSpPr>
        <p:spPr>
          <a:xfrm>
            <a:off x="6930028" y="1124744"/>
            <a:ext cx="1620648" cy="648072"/>
          </a:xfrm>
          <a:prstGeom prst="cloudCallout">
            <a:avLst>
              <a:gd name="adj1" fmla="val -102696"/>
              <a:gd name="adj2" fmla="val -9951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3998435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a:xfrm>
            <a:off x="460375" y="160338"/>
            <a:ext cx="7239000" cy="594035"/>
          </a:xfrm>
        </p:spPr>
        <p:txBody>
          <a:bodyPr>
            <a:normAutofit/>
          </a:bodyPr>
          <a:lstStyle/>
          <a:p>
            <a:pPr algn="ctr"/>
            <a:r>
              <a:rPr lang="he-IL" sz="3600" dirty="0"/>
              <a:t>מספרים אקראיים</a:t>
            </a:r>
          </a:p>
        </p:txBody>
      </p:sp>
      <p:sp>
        <p:nvSpPr>
          <p:cNvPr id="6" name="מציין מיקום תוכן 5"/>
          <p:cNvSpPr>
            <a:spLocks noGrp="1"/>
          </p:cNvSpPr>
          <p:nvPr>
            <p:ph idx="1"/>
          </p:nvPr>
        </p:nvSpPr>
        <p:spPr>
          <a:xfrm>
            <a:off x="460375" y="775891"/>
            <a:ext cx="7856041" cy="5832648"/>
          </a:xfrm>
        </p:spPr>
        <p:txBody>
          <a:bodyPr>
            <a:noAutofit/>
          </a:bodyPr>
          <a:lstStyle/>
          <a:p>
            <a:r>
              <a:rPr lang="he-IL" sz="1600" dirty="0"/>
              <a:t>שימוש במופע (עצם) של המחלקה </a:t>
            </a:r>
            <a:r>
              <a:rPr lang="en-US" sz="1600" dirty="0"/>
              <a:t>Random</a:t>
            </a:r>
            <a:endParaRPr lang="he-IL" sz="1600" dirty="0"/>
          </a:p>
          <a:p>
            <a:r>
              <a:rPr lang="he-IL" sz="1600" dirty="0"/>
              <a:t>בנאי ברירת המחדל מייצר סדרה קבועה, לא באמת מקרית. ולכן הדרך הנכונה, להשתמש בבנאי הזה היא בעזרת </a:t>
            </a:r>
            <a:r>
              <a:rPr lang="en-US" sz="1600" dirty="0"/>
              <a:t>SEED NUMBER</a:t>
            </a:r>
            <a:r>
              <a:rPr lang="he-IL" sz="1600" dirty="0"/>
              <a:t>:</a:t>
            </a:r>
          </a:p>
          <a:p>
            <a:pPr marL="0" indent="0" algn="l" rtl="0">
              <a:buClr>
                <a:schemeClr val="tx1"/>
              </a:buClr>
              <a:buNone/>
            </a:pPr>
            <a:endParaRPr lang="he-IL" sz="1600" b="1" kern="0" dirty="0">
              <a:solidFill>
                <a:srgbClr val="FF0000"/>
              </a:solidFill>
              <a:latin typeface="Consolas" panose="020B0609020204030204" pitchFamily="49" charset="0"/>
              <a:cs typeface="Consolas" panose="020B0609020204030204" pitchFamily="49" charset="0"/>
            </a:endParaRPr>
          </a:p>
          <a:p>
            <a:pPr marL="0" indent="0" algn="l" rtl="0">
              <a:buClr>
                <a:schemeClr val="tx1"/>
              </a:buClr>
              <a:buNone/>
            </a:pPr>
            <a:r>
              <a:rPr lang="en-US" sz="1600" b="1" kern="0" dirty="0">
                <a:solidFill>
                  <a:srgbClr val="FF0000"/>
                </a:solidFill>
                <a:latin typeface="Consolas" panose="020B0609020204030204" pitchFamily="49" charset="0"/>
                <a:cs typeface="Consolas" panose="020B0609020204030204" pitchFamily="49" charset="0"/>
              </a:rPr>
              <a:t>static</a:t>
            </a:r>
            <a:r>
              <a:rPr lang="en-US" sz="1600" kern="0" dirty="0">
                <a:latin typeface="Consolas" panose="020B0609020204030204" pitchFamily="49" charset="0"/>
                <a:cs typeface="Consolas" panose="020B0609020204030204" pitchFamily="49" charset="0"/>
              </a:rPr>
              <a:t> Random rand = new Random(</a:t>
            </a:r>
            <a:r>
              <a:rPr lang="en-US" sz="1600" kern="0" dirty="0" err="1">
                <a:latin typeface="Consolas" panose="020B0609020204030204" pitchFamily="49" charset="0"/>
                <a:cs typeface="Consolas" panose="020B0609020204030204" pitchFamily="49" charset="0"/>
              </a:rPr>
              <a:t>DateTime.Now.Millisecond</a:t>
            </a:r>
            <a:r>
              <a:rPr lang="en-US" sz="1600" kern="0" dirty="0">
                <a:latin typeface="Consolas" panose="020B0609020204030204" pitchFamily="49" charset="0"/>
                <a:cs typeface="Consolas" panose="020B0609020204030204" pitchFamily="49" charset="0"/>
              </a:rPr>
              <a:t>); //</a:t>
            </a:r>
            <a:r>
              <a:rPr lang="he-IL" sz="1600" kern="0" dirty="0">
                <a:latin typeface="Consolas" panose="020B0609020204030204" pitchFamily="49" charset="0"/>
                <a:cs typeface="Consolas" panose="020B0609020204030204" pitchFamily="49" charset="0"/>
              </a:rPr>
              <a:t>שדה סטטי של המחלקה</a:t>
            </a:r>
            <a:endParaRPr lang="en-US" sz="1600" kern="0" dirty="0">
              <a:latin typeface="Consolas" panose="020B0609020204030204" pitchFamily="49" charset="0"/>
              <a:cs typeface="Consolas" panose="020B0609020204030204" pitchFamily="49" charset="0"/>
            </a:endParaRPr>
          </a:p>
          <a:p>
            <a:pPr marL="0" indent="0" algn="l" rtl="0">
              <a:buClr>
                <a:schemeClr val="tx1"/>
              </a:buClr>
              <a:buNone/>
            </a:pPr>
            <a:r>
              <a:rPr lang="en-US" sz="1600" kern="0" dirty="0" err="1">
                <a:latin typeface="Consolas" panose="020B0609020204030204" pitchFamily="49" charset="0"/>
              </a:rPr>
              <a:t>int</a:t>
            </a:r>
            <a:r>
              <a:rPr lang="en-US" sz="1600" kern="0" dirty="0">
                <a:latin typeface="Consolas" panose="020B0609020204030204" pitchFamily="49" charset="0"/>
              </a:rPr>
              <a:t> </a:t>
            </a:r>
            <a:r>
              <a:rPr lang="en-US" sz="1600" kern="0" dirty="0" err="1">
                <a:latin typeface="Consolas" panose="020B0609020204030204" pitchFamily="49" charset="0"/>
              </a:rPr>
              <a:t>num</a:t>
            </a:r>
            <a:r>
              <a:rPr lang="en-US" sz="1600" kern="0" dirty="0">
                <a:latin typeface="Consolas" panose="020B0609020204030204" pitchFamily="49" charset="0"/>
              </a:rPr>
              <a:t> = </a:t>
            </a:r>
            <a:r>
              <a:rPr lang="en-US" sz="1600" kern="0" dirty="0" err="1">
                <a:latin typeface="Consolas" panose="020B0609020204030204" pitchFamily="49" charset="0"/>
              </a:rPr>
              <a:t>rand.Next</a:t>
            </a:r>
            <a:r>
              <a:rPr lang="en-US" sz="1600" kern="0" dirty="0">
                <a:latin typeface="Consolas" panose="020B0609020204030204" pitchFamily="49" charset="0"/>
              </a:rPr>
              <a:t>();</a:t>
            </a:r>
          </a:p>
          <a:p>
            <a:pPr marL="0" indent="0" algn="l" rtl="0">
              <a:buClr>
                <a:schemeClr val="tx1"/>
              </a:buClr>
              <a:buNone/>
            </a:pPr>
            <a:r>
              <a:rPr lang="en-US" sz="1600" kern="0" dirty="0">
                <a:latin typeface="Consolas" panose="020B0609020204030204" pitchFamily="49" charset="0"/>
              </a:rPr>
              <a:t>CW("random number:" + </a:t>
            </a:r>
            <a:r>
              <a:rPr lang="en-US" sz="1600" kern="0" dirty="0" err="1">
                <a:latin typeface="Consolas" panose="020B0609020204030204" pitchFamily="49" charset="0"/>
              </a:rPr>
              <a:t>num</a:t>
            </a:r>
            <a:r>
              <a:rPr lang="en-US" sz="1600" kern="0" dirty="0">
                <a:latin typeface="Consolas" panose="020B0609020204030204" pitchFamily="49" charset="0"/>
              </a:rPr>
              <a:t>);</a:t>
            </a:r>
          </a:p>
          <a:p>
            <a:endParaRPr lang="he-IL" sz="1600" dirty="0"/>
          </a:p>
          <a:p>
            <a:r>
              <a:rPr lang="he-IL" sz="1600" dirty="0"/>
              <a:t>במקום לייצר כמה עצמים שיתנו את אותה הסדרה, נייצר עצם אחד מטיפוס רנדום שמסתמך על התאריך והשעה הנוכחית ונאתחל בעזרתו שדה סטטי במחלקה הראשית.</a:t>
            </a:r>
          </a:p>
          <a:p>
            <a:pPr lvl="1"/>
            <a:r>
              <a:rPr lang="he-IL" sz="1300" dirty="0"/>
              <a:t>יש לציין שבגרסה נוכחית - בנאי ברירת המחדל כבר מזמן אוטומטית את </a:t>
            </a:r>
            <a:r>
              <a:rPr lang="en-US" sz="1100" dirty="0" err="1"/>
              <a:t>DateTime</a:t>
            </a:r>
            <a:r>
              <a:rPr lang="he-IL" sz="1100" dirty="0"/>
              <a:t>. גם אם לא נשלח אותו לבנאי.</a:t>
            </a:r>
            <a:endParaRPr lang="he-IL" sz="1300" dirty="0"/>
          </a:p>
          <a:p>
            <a:endParaRPr lang="he-IL" sz="1600" dirty="0"/>
          </a:p>
          <a:p>
            <a:r>
              <a:rPr lang="he-IL" sz="1600" dirty="0"/>
              <a:t>הפונקציה </a:t>
            </a:r>
            <a:r>
              <a:rPr lang="en-US" sz="1600" dirty="0"/>
              <a:t>Next</a:t>
            </a:r>
            <a:r>
              <a:rPr lang="he-IL" sz="1600" dirty="0"/>
              <a:t> מחזירה את המספר המקרי הבא:</a:t>
            </a:r>
          </a:p>
          <a:p>
            <a:pPr lvl="1"/>
            <a:r>
              <a:rPr lang="he-IL" sz="1300" dirty="0"/>
              <a:t>יצירת ערך בטווח שבין 0 ל</a:t>
            </a:r>
            <a:r>
              <a:rPr lang="en-US" sz="1300" dirty="0"/>
              <a:t>max</a:t>
            </a:r>
            <a:r>
              <a:rPr lang="he-IL" sz="1300" dirty="0"/>
              <a:t> (לא כולל)</a:t>
            </a:r>
          </a:p>
          <a:p>
            <a:pPr marL="0" indent="0" algn="l" rtl="0">
              <a:buNone/>
            </a:pPr>
            <a:r>
              <a:rPr lang="en-US" sz="1600" b="1" kern="0" dirty="0" err="1">
                <a:latin typeface="Arial" pitchFamily="34" charset="0"/>
              </a:rPr>
              <a:t>rand.Next</a:t>
            </a:r>
            <a:r>
              <a:rPr lang="en-US" sz="1600" b="1" kern="0" dirty="0">
                <a:latin typeface="Arial" pitchFamily="34" charset="0"/>
              </a:rPr>
              <a:t>(max)</a:t>
            </a:r>
            <a:endParaRPr lang="he-IL" sz="1600" b="1" kern="0" dirty="0">
              <a:latin typeface="Arial" pitchFamily="34" charset="0"/>
            </a:endParaRPr>
          </a:p>
          <a:p>
            <a:pPr algn="l" rtl="0"/>
            <a:endParaRPr lang="he-IL" sz="1600" dirty="0"/>
          </a:p>
          <a:p>
            <a:pPr lvl="1"/>
            <a:r>
              <a:rPr lang="he-IL" sz="1300" dirty="0"/>
              <a:t>יצירת ערך בין </a:t>
            </a:r>
            <a:r>
              <a:rPr lang="en-US" sz="1300" dirty="0"/>
              <a:t>min </a:t>
            </a:r>
            <a:r>
              <a:rPr lang="he-IL" sz="1300" dirty="0"/>
              <a:t> ל </a:t>
            </a:r>
            <a:r>
              <a:rPr lang="en-US" sz="1300" dirty="0"/>
              <a:t>max</a:t>
            </a:r>
            <a:r>
              <a:rPr lang="he-IL" sz="1300" dirty="0"/>
              <a:t> (לא כולל)</a:t>
            </a:r>
          </a:p>
          <a:p>
            <a:pPr marL="0" indent="0" algn="l" rtl="0">
              <a:buNone/>
            </a:pPr>
            <a:r>
              <a:rPr lang="en-US" sz="1600" b="1" kern="0" dirty="0" err="1">
                <a:latin typeface="Arial" pitchFamily="34" charset="0"/>
              </a:rPr>
              <a:t>rand.Next</a:t>
            </a:r>
            <a:r>
              <a:rPr lang="en-US" sz="1600" b="1" kern="0" dirty="0">
                <a:latin typeface="Arial" pitchFamily="34" charset="0"/>
              </a:rPr>
              <a:t>(min, max)</a:t>
            </a:r>
            <a:endParaRPr lang="he-IL" sz="1600" b="1" kern="0" dirty="0">
              <a:latin typeface="Arial" pitchFamily="34" charset="0"/>
            </a:endParaRPr>
          </a:p>
          <a:p>
            <a:pPr marL="0" indent="0" algn="l" rtl="0">
              <a:buClr>
                <a:schemeClr val="tx1"/>
              </a:buClr>
              <a:buNone/>
            </a:pPr>
            <a:endParaRPr lang="he-IL" sz="1600" kern="0" dirty="0">
              <a:latin typeface="Consolas" panose="020B0609020204030204" pitchFamily="49" charset="0"/>
            </a:endParaRPr>
          </a:p>
          <a:p>
            <a:endParaRPr lang="he-IL" sz="1600" dirty="0"/>
          </a:p>
        </p:txBody>
      </p:sp>
      <p:sp>
        <p:nvSpPr>
          <p:cNvPr id="3" name="AutoShape 2"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Slide Number Placeholder 1"/>
          <p:cNvSpPr>
            <a:spLocks noGrp="1"/>
          </p:cNvSpPr>
          <p:nvPr>
            <p:ph type="sldNum" sz="quarter" idx="12"/>
          </p:nvPr>
        </p:nvSpPr>
        <p:spPr/>
        <p:txBody>
          <a:bodyPr/>
          <a:lstStyle/>
          <a:p>
            <a:fld id="{5EC9654E-5318-4238-B03D-55CEA01D4D35}" type="slidenum">
              <a:rPr lang="he-IL" smtClean="0"/>
              <a:t>89</a:t>
            </a:fld>
            <a:endParaRPr lang="he-IL"/>
          </a:p>
        </p:txBody>
      </p:sp>
      <p:sp>
        <p:nvSpPr>
          <p:cNvPr id="7" name="Thought Bubble: Cloud 6">
            <a:extLst>
              <a:ext uri="{FF2B5EF4-FFF2-40B4-BE49-F238E27FC236}">
                <a16:creationId xmlns:a16="http://schemas.microsoft.com/office/drawing/2014/main" id="{8C86FA56-828E-4422-9067-395928FCE54C}"/>
              </a:ext>
            </a:extLst>
          </p:cNvPr>
          <p:cNvSpPr/>
          <p:nvPr/>
        </p:nvSpPr>
        <p:spPr>
          <a:xfrm>
            <a:off x="7596336" y="149547"/>
            <a:ext cx="1195568" cy="648072"/>
          </a:xfrm>
          <a:prstGeom prst="cloudCallout">
            <a:avLst>
              <a:gd name="adj1" fmla="val -129145"/>
              <a:gd name="adj2" fmla="val 1104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he-IL" sz="1600" b="1" dirty="0"/>
              <a:t>לימוד עצמי</a:t>
            </a:r>
            <a:endParaRPr lang="en-US" sz="1600" b="1" dirty="0"/>
          </a:p>
        </p:txBody>
      </p:sp>
    </p:spTree>
    <p:extLst>
      <p:ext uri="{BB962C8B-B14F-4D97-AF65-F5344CB8AC3E}">
        <p14:creationId xmlns:p14="http://schemas.microsoft.com/office/powerpoint/2010/main" val="195415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DCB-B585-450B-8776-AAE028B02727}"/>
              </a:ext>
            </a:extLst>
          </p:cNvPr>
          <p:cNvSpPr>
            <a:spLocks noGrp="1"/>
          </p:cNvSpPr>
          <p:nvPr>
            <p:ph type="title"/>
          </p:nvPr>
        </p:nvSpPr>
        <p:spPr>
          <a:xfrm>
            <a:off x="461776" y="82368"/>
            <a:ext cx="7239000" cy="667508"/>
          </a:xfrm>
        </p:spPr>
        <p:txBody>
          <a:bodyPr>
            <a:normAutofit/>
          </a:bodyPr>
          <a:lstStyle/>
          <a:p>
            <a:pPr algn="ctr"/>
            <a:r>
              <a:rPr lang="he-IL" sz="3600" dirty="0"/>
              <a:t>טיפוסי הפניה</a:t>
            </a:r>
            <a:r>
              <a:rPr lang="en-US" sz="3600" dirty="0"/>
              <a:t>REFERECE TYPES </a:t>
            </a:r>
          </a:p>
        </p:txBody>
      </p:sp>
      <p:sp>
        <p:nvSpPr>
          <p:cNvPr id="3" name="Content Placeholder 2">
            <a:extLst>
              <a:ext uri="{FF2B5EF4-FFF2-40B4-BE49-F238E27FC236}">
                <a16:creationId xmlns:a16="http://schemas.microsoft.com/office/drawing/2014/main" id="{53B5B3E3-FAEE-4DB9-8A16-11B2B00CC9FC}"/>
              </a:ext>
            </a:extLst>
          </p:cNvPr>
          <p:cNvSpPr>
            <a:spLocks noGrp="1"/>
          </p:cNvSpPr>
          <p:nvPr>
            <p:ph idx="1"/>
          </p:nvPr>
        </p:nvSpPr>
        <p:spPr>
          <a:xfrm>
            <a:off x="368104" y="745340"/>
            <a:ext cx="7521860" cy="5804120"/>
          </a:xfrm>
        </p:spPr>
        <p:txBody>
          <a:bodyPr>
            <a:normAutofit fontScale="55000" lnSpcReduction="20000"/>
          </a:bodyPr>
          <a:lstStyle/>
          <a:p>
            <a:r>
              <a:rPr lang="he-IL" sz="2400" b="1" dirty="0"/>
              <a:t>מהי הפניה? </a:t>
            </a:r>
          </a:p>
          <a:p>
            <a:pPr marL="0" indent="0">
              <a:buNone/>
            </a:pPr>
            <a:r>
              <a:rPr lang="he-IL" sz="2400" dirty="0"/>
              <a:t>הפניה – היא מצביע ששקוף למשתמש. מצביע אבל ללא שימוש ב*, כך שאין אפשרות להבחנה סמנטית בין שינוי המצביע לשינוי המוצבע.</a:t>
            </a:r>
          </a:p>
          <a:p>
            <a:r>
              <a:rPr lang="he-IL" sz="2400" b="1" dirty="0"/>
              <a:t>הגדרת משתנה מטיפוס הפניה:</a:t>
            </a:r>
          </a:p>
          <a:p>
            <a:pPr lvl="1"/>
            <a:r>
              <a:rPr lang="he-IL" sz="2100" dirty="0">
                <a:solidFill>
                  <a:schemeClr val="tx1"/>
                </a:solidFill>
              </a:rPr>
              <a:t>כשמגדירים משתנה מטיפוס הפניה בעצם מגדירים מצביע. ולמרות שקשה לנו לזכור ולשים לב, ההתנהלות מאחורי הקלעים, היא של מצביע!!</a:t>
            </a:r>
          </a:p>
          <a:p>
            <a:r>
              <a:rPr lang="he-IL" sz="2400" b="1" dirty="0"/>
              <a:t>הקצאת זיכרון למשתנה הפניה</a:t>
            </a:r>
            <a:r>
              <a:rPr lang="en-US" sz="2400" b="1" dirty="0"/>
              <a:t> </a:t>
            </a:r>
            <a:r>
              <a:rPr lang="he-IL" sz="2400" b="1" dirty="0"/>
              <a:t>ואתחולו:</a:t>
            </a:r>
            <a:endParaRPr lang="en-US" sz="2400" b="1" dirty="0"/>
          </a:p>
          <a:p>
            <a:pPr lvl="1"/>
            <a:r>
              <a:rPr lang="he-IL" sz="2100" dirty="0">
                <a:solidFill>
                  <a:schemeClr val="tx1"/>
                </a:solidFill>
              </a:rPr>
              <a:t>האחריות של המתכנת תהיה </a:t>
            </a:r>
            <a:r>
              <a:rPr lang="he-IL" sz="2100" b="1" dirty="0">
                <a:solidFill>
                  <a:schemeClr val="tx1"/>
                </a:solidFill>
              </a:rPr>
              <a:t>להקצות</a:t>
            </a:r>
            <a:r>
              <a:rPr lang="he-IL" sz="2100" dirty="0">
                <a:solidFill>
                  <a:schemeClr val="tx1"/>
                </a:solidFill>
              </a:rPr>
              <a:t> זיכרון לאובייקט </a:t>
            </a:r>
            <a:r>
              <a:rPr lang="he-IL" sz="2100" b="1" dirty="0">
                <a:solidFill>
                  <a:schemeClr val="tx1"/>
                </a:solidFill>
              </a:rPr>
              <a:t>ולאתחלו</a:t>
            </a:r>
            <a:r>
              <a:rPr lang="he-IL" sz="2100" dirty="0">
                <a:solidFill>
                  <a:schemeClr val="tx1"/>
                </a:solidFill>
              </a:rPr>
              <a:t> וזה יעשה בעזרת </a:t>
            </a:r>
            <a:r>
              <a:rPr lang="en-US" sz="2100" dirty="0">
                <a:solidFill>
                  <a:schemeClr val="tx1"/>
                </a:solidFill>
              </a:rPr>
              <a:t>new()</a:t>
            </a:r>
            <a:r>
              <a:rPr lang="he-IL" sz="2100" dirty="0">
                <a:solidFill>
                  <a:schemeClr val="tx1"/>
                </a:solidFill>
              </a:rPr>
              <a:t> והוא יוקצה על הערימה </a:t>
            </a:r>
            <a:r>
              <a:rPr lang="en-US" sz="2100" dirty="0">
                <a:solidFill>
                  <a:schemeClr val="tx1"/>
                </a:solidFill>
              </a:rPr>
              <a:t>(heap)</a:t>
            </a:r>
          </a:p>
          <a:p>
            <a:r>
              <a:rPr lang="he-IL" sz="2400" b="1" dirty="0"/>
              <a:t>שחרור זיכרון למשתנה הפניה:</a:t>
            </a:r>
          </a:p>
          <a:p>
            <a:pPr lvl="1"/>
            <a:r>
              <a:rPr lang="he-IL" sz="2100" dirty="0">
                <a:solidFill>
                  <a:schemeClr val="tx1"/>
                </a:solidFill>
              </a:rPr>
              <a:t>האחריות לשחרור היא לא של המתכנת אלא של  ה</a:t>
            </a:r>
            <a:r>
              <a:rPr lang="en-US" sz="2100" dirty="0">
                <a:solidFill>
                  <a:schemeClr val="tx1"/>
                </a:solidFill>
              </a:rPr>
              <a:t>garbage collector</a:t>
            </a:r>
          </a:p>
          <a:p>
            <a:pPr lvl="1"/>
            <a:r>
              <a:rPr lang="he-IL" dirty="0">
                <a:solidFill>
                  <a:schemeClr val="tx1"/>
                </a:solidFill>
              </a:rPr>
              <a:t>בזמן ריצה, ה</a:t>
            </a:r>
            <a:r>
              <a:rPr lang="en-US" dirty="0">
                <a:solidFill>
                  <a:schemeClr val="tx1"/>
                </a:solidFill>
              </a:rPr>
              <a:t>CLR</a:t>
            </a:r>
            <a:r>
              <a:rPr lang="he-IL" dirty="0">
                <a:solidFill>
                  <a:schemeClr val="tx1"/>
                </a:solidFill>
              </a:rPr>
              <a:t> מחזיק טבלאות לניהול הערימה.</a:t>
            </a:r>
            <a:r>
              <a:rPr lang="en-US" dirty="0">
                <a:solidFill>
                  <a:schemeClr val="tx1"/>
                </a:solidFill>
              </a:rPr>
              <a:t> </a:t>
            </a:r>
            <a:r>
              <a:rPr lang="he-IL" dirty="0">
                <a:solidFill>
                  <a:schemeClr val="tx1"/>
                </a:solidFill>
              </a:rPr>
              <a:t>עבור כל עצם נשמרים, בין השאר:</a:t>
            </a:r>
          </a:p>
          <a:p>
            <a:pPr lvl="2"/>
            <a:r>
              <a:rPr lang="he-IL" sz="2100" dirty="0"/>
              <a:t>כתובתו בערימה</a:t>
            </a:r>
          </a:p>
          <a:p>
            <a:pPr lvl="2"/>
            <a:r>
              <a:rPr lang="he-IL" sz="2100" dirty="0"/>
              <a:t>מונה משתמשים (כמה ישויות משתמשות בהפניה זו כרגע)</a:t>
            </a:r>
          </a:p>
          <a:p>
            <a:pPr lvl="1"/>
            <a:r>
              <a:rPr lang="he-IL" dirty="0">
                <a:solidFill>
                  <a:schemeClr val="tx1"/>
                </a:solidFill>
              </a:rPr>
              <a:t>כאשר ה </a:t>
            </a:r>
            <a:r>
              <a:rPr lang="en-US" dirty="0">
                <a:solidFill>
                  <a:schemeClr val="tx1"/>
                </a:solidFill>
              </a:rPr>
              <a:t>CLR</a:t>
            </a:r>
            <a:r>
              <a:rPr lang="he-IL" dirty="0">
                <a:solidFill>
                  <a:schemeClr val="tx1"/>
                </a:solidFill>
              </a:rPr>
              <a:t> מוודא שאין עוד שימוש בעצם, הוא יפעיל </a:t>
            </a:r>
            <a:r>
              <a:rPr lang="en-US" dirty="0">
                <a:solidFill>
                  <a:schemeClr val="tx1"/>
                </a:solidFill>
              </a:rPr>
              <a:t>GC- </a:t>
            </a:r>
            <a:r>
              <a:rPr lang="en-US" kern="0" dirty="0">
                <a:solidFill>
                  <a:schemeClr val="tx1"/>
                </a:solidFill>
                <a:latin typeface="Arial" pitchFamily="34" charset="0"/>
              </a:rPr>
              <a:t>Garbage Collector</a:t>
            </a:r>
            <a:endParaRPr lang="he-IL" kern="0" dirty="0">
              <a:solidFill>
                <a:schemeClr val="tx1"/>
              </a:solidFill>
              <a:latin typeface="Arial" pitchFamily="34" charset="0"/>
            </a:endParaRPr>
          </a:p>
          <a:p>
            <a:r>
              <a:rPr lang="he-IL" sz="2400" b="1" dirty="0"/>
              <a:t>השמה בין טיפוסי הפניה היא העתקת כתובת בין המצביעים/ההפניות </a:t>
            </a:r>
          </a:p>
          <a:p>
            <a:r>
              <a:rPr lang="he-IL" sz="2400" b="1" dirty="0"/>
              <a:t>טיפוסי הפניה יורשים ממחלקת </a:t>
            </a:r>
            <a:r>
              <a:rPr lang="en-US" sz="2400" b="1" dirty="0"/>
              <a:t>OBJECT</a:t>
            </a:r>
          </a:p>
          <a:p>
            <a:r>
              <a:rPr lang="he-IL" sz="2400" b="1" dirty="0"/>
              <a:t>תחת ההגדרה טיפוסי הפניה נמצא את:</a:t>
            </a:r>
          </a:p>
          <a:p>
            <a:pPr marL="0" indent="0">
              <a:buNone/>
            </a:pPr>
            <a:endParaRPr lang="he-IL" sz="2400" dirty="0"/>
          </a:p>
          <a:p>
            <a:pPr marL="342900" lvl="0" indent="-342900" algn="l" rtl="0">
              <a:lnSpc>
                <a:spcPct val="115000"/>
              </a:lnSpc>
              <a:spcAft>
                <a:spcPts val="0"/>
              </a:spcAft>
              <a:buFont typeface="Times New Roman"/>
              <a:buChar char="◦"/>
              <a:tabLst>
                <a:tab pos="228600" algn="l"/>
              </a:tabLst>
            </a:pPr>
            <a:r>
              <a:rPr lang="en-US" sz="2400" b="1" dirty="0">
                <a:effectLst/>
                <a:latin typeface="Calibri"/>
                <a:ea typeface="Calibri"/>
                <a:cs typeface="Arial"/>
              </a:rPr>
              <a:t>Classes			class Foo {...}</a:t>
            </a:r>
          </a:p>
          <a:p>
            <a:pPr marL="342900" lvl="0" indent="-342900" algn="l" rtl="0">
              <a:lnSpc>
                <a:spcPct val="115000"/>
              </a:lnSpc>
              <a:spcAft>
                <a:spcPts val="0"/>
              </a:spcAft>
              <a:buFont typeface="Times New Roman"/>
              <a:buChar char="◦"/>
              <a:tabLst>
                <a:tab pos="228600" algn="l"/>
              </a:tabLst>
            </a:pPr>
            <a:r>
              <a:rPr lang="en-US" sz="2400" dirty="0">
                <a:effectLst/>
                <a:latin typeface="Calibri"/>
                <a:ea typeface="Calibri"/>
                <a:cs typeface="Arial"/>
              </a:rPr>
              <a:t>Strings           		string s = "Hello world";</a:t>
            </a:r>
          </a:p>
          <a:p>
            <a:pPr marL="342900" lvl="0" indent="-342900" algn="l" rtl="0">
              <a:lnSpc>
                <a:spcPct val="115000"/>
              </a:lnSpc>
              <a:spcAft>
                <a:spcPts val="0"/>
              </a:spcAft>
              <a:buFont typeface="Times New Roman"/>
              <a:buChar char="◦"/>
              <a:tabLst>
                <a:tab pos="228600" algn="l"/>
              </a:tabLst>
            </a:pPr>
            <a:r>
              <a:rPr lang="en-US" sz="2400" dirty="0">
                <a:effectLst/>
                <a:latin typeface="Calibri"/>
                <a:ea typeface="Calibri"/>
                <a:cs typeface="Arial"/>
              </a:rPr>
              <a:t>Interfaces</a:t>
            </a:r>
            <a:r>
              <a:rPr lang="he-IL" sz="2400" dirty="0">
                <a:effectLst/>
                <a:latin typeface="Calibri"/>
                <a:ea typeface="Calibri"/>
                <a:cs typeface="Arial"/>
              </a:rPr>
              <a:t> </a:t>
            </a:r>
            <a:r>
              <a:rPr lang="en-US" sz="2400" dirty="0">
                <a:effectLst/>
                <a:latin typeface="Calibri"/>
                <a:ea typeface="Calibri"/>
                <a:cs typeface="Arial"/>
              </a:rPr>
              <a:t>		Interface Foo {...}</a:t>
            </a:r>
          </a:p>
          <a:p>
            <a:pPr marL="342900" lvl="0" indent="-342900" algn="l" rtl="0">
              <a:lnSpc>
                <a:spcPct val="115000"/>
              </a:lnSpc>
              <a:spcAft>
                <a:spcPts val="0"/>
              </a:spcAft>
              <a:buFont typeface="Times New Roman"/>
              <a:buChar char="◦"/>
              <a:tabLst>
                <a:tab pos="228600" algn="l"/>
              </a:tabLst>
            </a:pPr>
            <a:r>
              <a:rPr lang="en-US" sz="2400" dirty="0">
                <a:effectLst/>
                <a:latin typeface="Calibri"/>
                <a:ea typeface="Calibri"/>
                <a:cs typeface="Arial"/>
              </a:rPr>
              <a:t>Arrays			string[] a = new string[10];</a:t>
            </a:r>
          </a:p>
          <a:p>
            <a:pPr marL="342900" lvl="0" indent="-342900" algn="l" rtl="0">
              <a:lnSpc>
                <a:spcPct val="115000"/>
              </a:lnSpc>
              <a:spcAft>
                <a:spcPts val="0"/>
              </a:spcAft>
              <a:buFont typeface="Times New Roman"/>
              <a:buChar char="◦"/>
              <a:tabLst>
                <a:tab pos="228600" algn="l"/>
              </a:tabLst>
            </a:pPr>
            <a:r>
              <a:rPr lang="en-US" sz="2400" dirty="0">
                <a:effectLst/>
                <a:latin typeface="Calibri"/>
                <a:ea typeface="Calibri"/>
                <a:cs typeface="Arial"/>
              </a:rPr>
              <a:t>Delegates</a:t>
            </a:r>
            <a:r>
              <a:rPr lang="he-IL" sz="2400" dirty="0">
                <a:effectLst/>
                <a:latin typeface="Calibri"/>
                <a:ea typeface="Calibri"/>
                <a:cs typeface="Arial"/>
              </a:rPr>
              <a:t> </a:t>
            </a:r>
            <a:r>
              <a:rPr lang="en-US" sz="2400" dirty="0">
                <a:effectLst/>
                <a:latin typeface="Calibri"/>
                <a:ea typeface="Calibri"/>
                <a:cs typeface="Arial"/>
              </a:rPr>
              <a:t>		delegate void Empty();</a:t>
            </a:r>
          </a:p>
          <a:p>
            <a:endParaRPr lang="he-IL" sz="2400" dirty="0"/>
          </a:p>
        </p:txBody>
      </p:sp>
      <p:sp>
        <p:nvSpPr>
          <p:cNvPr id="4" name="Slide Number Placeholder 3">
            <a:extLst>
              <a:ext uri="{FF2B5EF4-FFF2-40B4-BE49-F238E27FC236}">
                <a16:creationId xmlns:a16="http://schemas.microsoft.com/office/drawing/2014/main" id="{84631E3D-155A-4BB5-A6AA-E9F6A881F664}"/>
              </a:ext>
            </a:extLst>
          </p:cNvPr>
          <p:cNvSpPr>
            <a:spLocks noGrp="1"/>
          </p:cNvSpPr>
          <p:nvPr>
            <p:ph type="sldNum" sz="quarter" idx="12"/>
          </p:nvPr>
        </p:nvSpPr>
        <p:spPr/>
        <p:txBody>
          <a:bodyPr/>
          <a:lstStyle/>
          <a:p>
            <a:fld id="{5EC9654E-5318-4238-B03D-55CEA01D4D35}" type="slidenum">
              <a:rPr lang="he-IL" smtClean="0"/>
              <a:t>9</a:t>
            </a:fld>
            <a:endParaRPr lang="he-IL"/>
          </a:p>
        </p:txBody>
      </p:sp>
      <p:sp>
        <p:nvSpPr>
          <p:cNvPr id="6" name="Callout: Bent Line 5">
            <a:extLst>
              <a:ext uri="{FF2B5EF4-FFF2-40B4-BE49-F238E27FC236}">
                <a16:creationId xmlns:a16="http://schemas.microsoft.com/office/drawing/2014/main" id="{DABCBC22-798B-4661-96E0-3725CAFB0655}"/>
              </a:ext>
            </a:extLst>
          </p:cNvPr>
          <p:cNvSpPr/>
          <p:nvPr/>
        </p:nvSpPr>
        <p:spPr>
          <a:xfrm>
            <a:off x="7020272" y="4677252"/>
            <a:ext cx="2016224" cy="936104"/>
          </a:xfrm>
          <a:prstGeom prst="borderCallout2">
            <a:avLst>
              <a:gd name="adj1" fmla="val 18750"/>
              <a:gd name="adj2" fmla="val -8333"/>
              <a:gd name="adj3" fmla="val 48054"/>
              <a:gd name="adj4" fmla="val -20749"/>
              <a:gd name="adj5" fmla="val 34709"/>
              <a:gd name="adj6" fmla="val -11224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sz="1400" dirty="0"/>
              <a:t>מחלקה הוא טיפוס ההפניה העיקרי ונתמקד בו במצגת זו.</a:t>
            </a:r>
            <a:endParaRPr lang="en-US" sz="1400" dirty="0"/>
          </a:p>
        </p:txBody>
      </p:sp>
      <p:sp>
        <p:nvSpPr>
          <p:cNvPr id="7" name="Callout: Bent Line 6">
            <a:extLst>
              <a:ext uri="{FF2B5EF4-FFF2-40B4-BE49-F238E27FC236}">
                <a16:creationId xmlns:a16="http://schemas.microsoft.com/office/drawing/2014/main" id="{67849CB7-4DC8-429A-ABCC-40D328D830B0}"/>
              </a:ext>
            </a:extLst>
          </p:cNvPr>
          <p:cNvSpPr/>
          <p:nvPr/>
        </p:nvSpPr>
        <p:spPr>
          <a:xfrm>
            <a:off x="5724128" y="5668036"/>
            <a:ext cx="3312368" cy="936104"/>
          </a:xfrm>
          <a:prstGeom prst="borderCallout2">
            <a:avLst>
              <a:gd name="adj1" fmla="val -13440"/>
              <a:gd name="adj2" fmla="val 10795"/>
              <a:gd name="adj3" fmla="val -34087"/>
              <a:gd name="adj4" fmla="val 393"/>
              <a:gd name="adj5" fmla="val -37442"/>
              <a:gd name="adj6" fmla="val -1379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he-IL" sz="1200" b="1" dirty="0"/>
              <a:t>מחרוזות הן טיפוסי הפניה ומוקצים על הערימה.</a:t>
            </a:r>
          </a:p>
          <a:p>
            <a:pPr algn="ctr"/>
            <a:r>
              <a:rPr lang="he-IL" sz="1200" b="1" dirty="0"/>
              <a:t>אך מתנהגות כמו טיפוסי ערך בהשמה. יהיה מובן יותר בהמשך.</a:t>
            </a:r>
            <a:endParaRPr lang="en-US" sz="1200" b="1" dirty="0"/>
          </a:p>
        </p:txBody>
      </p:sp>
    </p:spTree>
    <p:extLst>
      <p:ext uri="{BB962C8B-B14F-4D97-AF65-F5344CB8AC3E}">
        <p14:creationId xmlns:p14="http://schemas.microsoft.com/office/powerpoint/2010/main" val="36192560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a:xfrm>
            <a:off x="457200" y="385266"/>
            <a:ext cx="7239000" cy="770344"/>
          </a:xfrm>
        </p:spPr>
        <p:txBody>
          <a:bodyPr/>
          <a:lstStyle/>
          <a:p>
            <a:pPr algn="ctr"/>
            <a:r>
              <a:rPr lang="he-IL" dirty="0"/>
              <a:t>תרגיל בית מספר 1</a:t>
            </a:r>
          </a:p>
        </p:txBody>
      </p:sp>
      <p:sp>
        <p:nvSpPr>
          <p:cNvPr id="6" name="מציין מיקום תוכן 5"/>
          <p:cNvSpPr>
            <a:spLocks noGrp="1"/>
          </p:cNvSpPr>
          <p:nvPr>
            <p:ph idx="1"/>
          </p:nvPr>
        </p:nvSpPr>
        <p:spPr>
          <a:xfrm>
            <a:off x="457200" y="1484784"/>
            <a:ext cx="7239000" cy="4846320"/>
          </a:xfrm>
        </p:spPr>
        <p:txBody>
          <a:bodyPr>
            <a:normAutofit/>
          </a:bodyPr>
          <a:lstStyle/>
          <a:p>
            <a:r>
              <a:rPr lang="he-IL" sz="2800" kern="0" dirty="0">
                <a:latin typeface="Arial" pitchFamily="34" charset="0"/>
              </a:rPr>
              <a:t>תרגול בסיסי ב-</a:t>
            </a:r>
            <a:r>
              <a:rPr lang="en-US" sz="2800" kern="0" dirty="0">
                <a:latin typeface="Arial" pitchFamily="34" charset="0"/>
              </a:rPr>
              <a:t>C#</a:t>
            </a:r>
            <a:endParaRPr lang="he-IL" sz="2800" kern="0" dirty="0">
              <a:latin typeface="Arial" pitchFamily="34" charset="0"/>
            </a:endParaRPr>
          </a:p>
          <a:p>
            <a:pPr marL="274320" lvl="1" indent="-274320">
              <a:spcBef>
                <a:spcPts val="600"/>
              </a:spcBef>
              <a:buClr>
                <a:schemeClr val="tx2"/>
              </a:buClr>
              <a:buSzPct val="73000"/>
              <a:buFont typeface="Wingdings 2"/>
              <a:buChar char=""/>
            </a:pPr>
            <a:r>
              <a:rPr lang="he-IL" sz="2800" kern="0" dirty="0">
                <a:solidFill>
                  <a:schemeClr val="tx1"/>
                </a:solidFill>
                <a:latin typeface="Arial" pitchFamily="34" charset="0"/>
              </a:rPr>
              <a:t> יצירת ישויות ראשונות לקראת הפרוייקט</a:t>
            </a:r>
          </a:p>
          <a:p>
            <a:r>
              <a:rPr lang="he-IL" sz="2800" kern="0" dirty="0">
                <a:latin typeface="Arial" pitchFamily="34" charset="0"/>
              </a:rPr>
              <a:t>בתוך אותו "פתרון" עם תרגיל מבוא</a:t>
            </a:r>
          </a:p>
          <a:p>
            <a:r>
              <a:rPr lang="he-IL" sz="2800" kern="0" dirty="0">
                <a:latin typeface="Arial" pitchFamily="34" charset="0"/>
              </a:rPr>
              <a:t>שם הפרויקט: </a:t>
            </a:r>
            <a:r>
              <a:rPr lang="en-US" sz="2800" kern="0" dirty="0">
                <a:latin typeface="Arial" pitchFamily="34" charset="0"/>
              </a:rPr>
              <a:t>dotNet578</a:t>
            </a:r>
            <a:r>
              <a:rPr lang="ru-RU" sz="2800" kern="0" dirty="0">
                <a:latin typeface="Arial" pitchFamily="34" charset="0"/>
              </a:rPr>
              <a:t>1</a:t>
            </a:r>
            <a:r>
              <a:rPr lang="en-US" sz="2800" kern="0" dirty="0">
                <a:latin typeface="Arial" pitchFamily="34" charset="0"/>
              </a:rPr>
              <a:t>_01_xxxx_yyyy</a:t>
            </a:r>
          </a:p>
          <a:p>
            <a:r>
              <a:rPr lang="he-IL" sz="2800" kern="0" dirty="0">
                <a:latin typeface="Arial" pitchFamily="34" charset="0"/>
              </a:rPr>
              <a:t>חובה, עבודה בזוגות, 2%</a:t>
            </a:r>
            <a:r>
              <a:rPr lang="en-US" sz="2800" kern="0" dirty="0">
                <a:latin typeface="Arial" pitchFamily="34" charset="0"/>
              </a:rPr>
              <a:t> </a:t>
            </a:r>
            <a:r>
              <a:rPr lang="he-IL" sz="2800" kern="0" dirty="0">
                <a:latin typeface="Arial" pitchFamily="34" charset="0"/>
              </a:rPr>
              <a:t>מהציון הכללי</a:t>
            </a:r>
          </a:p>
          <a:p>
            <a:r>
              <a:rPr lang="he-IL" sz="2800" kern="0" dirty="0">
                <a:latin typeface="Arial" pitchFamily="34" charset="0"/>
              </a:rPr>
              <a:t>חובה, עבודה משותפת ב </a:t>
            </a:r>
            <a:r>
              <a:rPr lang="en-US" sz="2800" kern="0" dirty="0" err="1">
                <a:effectLst>
                  <a:outerShdw blurRad="38100" dist="38100" dir="2700000" algn="tl">
                    <a:srgbClr val="000000">
                      <a:alpha val="43137"/>
                    </a:srgbClr>
                  </a:outerShdw>
                </a:effectLst>
                <a:latin typeface="Arial" pitchFamily="34" charset="0"/>
              </a:rPr>
              <a:t>GITHub</a:t>
            </a:r>
            <a:r>
              <a:rPr lang="he-IL" sz="2800" kern="0" dirty="0">
                <a:effectLst>
                  <a:outerShdw blurRad="38100" dist="38100" dir="2700000" algn="tl">
                    <a:srgbClr val="000000">
                      <a:alpha val="43137"/>
                    </a:srgbClr>
                  </a:outerShdw>
                </a:effectLst>
                <a:latin typeface="Arial" pitchFamily="34" charset="0"/>
              </a:rPr>
              <a:t> תחת אותו </a:t>
            </a:r>
            <a:r>
              <a:rPr lang="en-US" sz="2800" kern="0" dirty="0">
                <a:effectLst>
                  <a:outerShdw blurRad="38100" dist="38100" dir="2700000" algn="tl">
                    <a:srgbClr val="000000">
                      <a:alpha val="43137"/>
                    </a:srgbClr>
                  </a:outerShdw>
                </a:effectLst>
                <a:latin typeface="Arial" pitchFamily="34" charset="0"/>
              </a:rPr>
              <a:t>repository</a:t>
            </a:r>
            <a:endParaRPr lang="he-IL" sz="2800" kern="0" dirty="0">
              <a:effectLst>
                <a:outerShdw blurRad="38100" dist="38100" dir="2700000" algn="tl">
                  <a:srgbClr val="000000">
                    <a:alpha val="43137"/>
                  </a:srgbClr>
                </a:outerShdw>
              </a:effectLst>
              <a:latin typeface="Arial" pitchFamily="34" charset="0"/>
            </a:endParaRPr>
          </a:p>
        </p:txBody>
      </p:sp>
      <p:sp>
        <p:nvSpPr>
          <p:cNvPr id="3" name="AutoShape 2" descr="im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0441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שפע">
  <a:themeElements>
    <a:clrScheme name="שפע">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שפע">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שפע">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16913</TotalTime>
  <Words>10367</Words>
  <Application>Microsoft Office PowerPoint</Application>
  <PresentationFormat>On-screen Show (4:3)</PresentationFormat>
  <Paragraphs>1730</Paragraphs>
  <Slides>90</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90</vt:i4>
      </vt:variant>
    </vt:vector>
  </HeadingPairs>
  <TitlesOfParts>
    <vt:vector size="100" baseType="lpstr">
      <vt:lpstr>Arial</vt:lpstr>
      <vt:lpstr>Arial</vt:lpstr>
      <vt:lpstr>Calibri</vt:lpstr>
      <vt:lpstr>Consolas</vt:lpstr>
      <vt:lpstr>SFMono-Regular</vt:lpstr>
      <vt:lpstr>Times New Roman</vt:lpstr>
      <vt:lpstr>Trebuchet MS</vt:lpstr>
      <vt:lpstr>Wingdings</vt:lpstr>
      <vt:lpstr>Wingdings 2</vt:lpstr>
      <vt:lpstr>שפע</vt:lpstr>
      <vt:lpstr>מיני פרויקט במערכות חלונות</vt:lpstr>
      <vt:lpstr>ומה היום?</vt:lpstr>
      <vt:lpstr>סוגי טיפוסים ב #C</vt:lpstr>
      <vt:lpstr>מחלקה CLASS</vt:lpstr>
      <vt:lpstr>מחלקה Class</vt:lpstr>
      <vt:lpstr>מתודות המחלקה הבסיסית Object </vt:lpstr>
      <vt:lpstr>מה יש למחלקה?</vt:lpstr>
      <vt:lpstr>הרשאות גישה – יש חידושים!</vt:lpstr>
      <vt:lpstr>טיפוסי הפניהREFERECE TYPES </vt:lpstr>
      <vt:lpstr>Class is reference type</vt:lpstr>
      <vt:lpstr>בנאים</vt:lpstr>
      <vt:lpstr>הורס</vt:lpstr>
      <vt:lpstr>בנאים</vt:lpstr>
      <vt:lpstr>אתחול שדה כבר בזמן הגדרתו – כשלא נדרס הבנאי</vt:lpstr>
      <vt:lpstr>אתחול שדה כבר בזמן הגדרתו – כשנדרס הבנאי</vt:lpstr>
      <vt:lpstr>אתחול מהיר של שדות ציבוריים בשורת יצירת המופע</vt:lpstr>
      <vt:lpstr>מתודת מופע/אובייקט/עצם</vt:lpstr>
      <vt:lpstr>המילה השמורה this</vt:lpstr>
      <vt:lpstr>חידוש: בנאי מזמן בנאי אחר מאותה מחלקה בעזרת THIS</vt:lpstr>
      <vt:lpstr>השמה בין reference TypeS (מעין מצביעים)</vt:lpstr>
      <vt:lpstr>PowerPoint Presentation</vt:lpstr>
      <vt:lpstr>PowerPoint Presentation</vt:lpstr>
      <vt:lpstr>ב2 המקרים האלו ההחלפות תתבצענה כראוי:</vt:lpstr>
      <vt:lpstr>מבנה STRUCT</vt:lpstr>
      <vt:lpstr>טיפוסי ערךVALUE TYPES </vt:lpstr>
      <vt:lpstr>תאור סכמתי של ההיררכיה</vt:lpstr>
      <vt:lpstr>Struct is value type</vt:lpstr>
      <vt:lpstr>בנאי של struct</vt:lpstr>
      <vt:lpstr>בנאי של struct</vt:lpstr>
      <vt:lpstr>Vs. CLASS  struct</vt:lpstr>
      <vt:lpstr>השמה בין value TypeS</vt:lpstr>
      <vt:lpstr>מחלקה/מבנה יתרונות וחסרונות</vt:lpstr>
      <vt:lpstr>טיפוסים פרימטיביים המובנים בשפה גם הם יורשים מ- VALUE TYPE</vt:lpstr>
      <vt:lpstr>גם Enum יורש מ VALUE TYPE</vt:lpstr>
      <vt:lpstr>ENUM דוגמא</vt:lpstr>
      <vt:lpstr>switch with Enum</vt:lpstr>
      <vt:lpstr>השוואה בין Value Type לבין Reference Type</vt:lpstr>
      <vt:lpstr>השוואה בין Value Type לבין Reference Type</vt:lpstr>
      <vt:lpstr>השוואה בין Value Type לבין Reference Type</vt:lpstr>
      <vt:lpstr>PowerPoint Presentation</vt:lpstr>
      <vt:lpstr>מועד א, תשע"ז, 7 נק'</vt:lpstr>
      <vt:lpstr>מועד א, תשע"ג, 7 נק'</vt:lpstr>
      <vt:lpstr>מועד ב, תשע"ז, 7 נק'</vt:lpstr>
      <vt:lpstr>מאפיינים/תכונות   Properties</vt:lpstr>
      <vt:lpstr>מאפיין/תכונה property</vt:lpstr>
      <vt:lpstr>מאפיין - דוגמא</vt:lpstr>
      <vt:lpstr>מאפיין – יתרונות</vt:lpstr>
      <vt:lpstr>הרשאות גישה שונות ל get/set של מאפיין</vt:lpstr>
      <vt:lpstr>מאפיין ציבורי ללא!! שדה פרטי מתאים</vt:lpstr>
      <vt:lpstr>אתחול מהיר של שדות ומאפיינים ציבוריים בשורת יצירת המופע</vt:lpstr>
      <vt:lpstr>הגדרה מקוצרת של מאפיין</vt:lpstr>
      <vt:lpstr>הגדרה מהירה של מאפיין - SNIPPETS</vt:lpstr>
      <vt:lpstr>STATIC ועוד</vt:lpstr>
      <vt:lpstr>שדה סטטי ומתודה סטטית</vt:lpstr>
      <vt:lpstr> שדה סטטי ופונקציה סטטית  - דוגמא –  מספר פריט סודר</vt:lpstr>
      <vt:lpstr>מחלקה סטטית</vt:lpstr>
      <vt:lpstr>מחלקה סטטית דוגמא</vt:lpstr>
      <vt:lpstr>בנאי סטטי</vt:lpstr>
      <vt:lpstr>בנאי סטטי</vt:lpstr>
      <vt:lpstr> שדה קבוע CONST </vt:lpstr>
      <vt:lpstr> שדה לקריאה בלבד READ ONLY</vt:lpstr>
      <vt:lpstr>מועד א, תשע"ג, 7 נק'</vt:lpstr>
      <vt:lpstr>Simple COLLECTIONS  אוספים פשוטים</vt:lpstr>
      <vt:lpstr>מערך חד מימדי Array</vt:lpstr>
      <vt:lpstr>מערך חד מימדי - דוגמאות</vt:lpstr>
      <vt:lpstr>מערך חד מימדי - אתחול מהיר </vt:lpstr>
      <vt:lpstr>מערך רב מימדי - סימטרי</vt:lpstr>
      <vt:lpstr>מערך של מערכים – מערך רב מימדי שאינו סימטרי</vt:lpstr>
      <vt:lpstr>אתחול ומעבר על מערך של מערכים</vt:lpstr>
      <vt:lpstr>אתחול ומעבר על מערך של מערכים</vt:lpstr>
      <vt:lpstr>PowerPoint Presentation</vt:lpstr>
      <vt:lpstr>אוספים גנרים שמכילים Object</vt:lpstr>
      <vt:lpstr>האוסף ArrayList</vt:lpstr>
      <vt:lpstr>PowerPoint Presentation</vt:lpstr>
      <vt:lpstr> אוסף גנרי שמושי List&lt;T&gt;</vt:lpstr>
      <vt:lpstr>אוספים גנריים המוגדרים מראש  בC#</vt:lpstr>
      <vt:lpstr>אופרטורים</vt:lpstr>
      <vt:lpstr>תחליף לאופרטור [ ] - indexer</vt:lpstr>
      <vt:lpstr>דוגמא פשוטה לשימוש ב INDEXER</vt:lpstr>
      <vt:lpstr>דוגמא מורכבת לשימוש ב INDEXER</vt:lpstr>
      <vt:lpstr>חפיפת/העמסת אופרטורים</vt:lpstr>
      <vt:lpstr>דוגמא לחפיפת אופרטורים ניתן לראותה בשלמותה במודל</vt:lpstr>
      <vt:lpstr>המרה casting</vt:lpstr>
      <vt:lpstr>חפיפת אופרטור המרה</vt:lpstr>
      <vt:lpstr>דוגמא לחפיפת המרות ניתן לראותה בשלמותה במודל פרוייקט בשם Casting </vt:lpstr>
      <vt:lpstr>דוגמא נוספת לחפיפת המרות ניתן לראותה בשלמותה במודל פרוייקט בשם Ex993 </vt:lpstr>
      <vt:lpstr>המבנה datetime</vt:lpstr>
      <vt:lpstr>המבנה datetime</vt:lpstr>
      <vt:lpstr>מספרים אקראיים</vt:lpstr>
      <vt:lpstr>תרגיל בית מספר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קורס מיני פרויקט</dc:title>
  <dc:creator>User</dc:creator>
  <cp:lastModifiedBy>Efrat Amar</cp:lastModifiedBy>
  <cp:revision>904</cp:revision>
  <dcterms:created xsi:type="dcterms:W3CDTF">2016-09-25T09:19:50Z</dcterms:created>
  <dcterms:modified xsi:type="dcterms:W3CDTF">2020-11-03T16:14:32Z</dcterms:modified>
</cp:coreProperties>
</file>