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676" r:id="rId2"/>
    <p:sldId id="526" r:id="rId3"/>
    <p:sldId id="465" r:id="rId4"/>
    <p:sldId id="556" r:id="rId5"/>
    <p:sldId id="577" r:id="rId6"/>
    <p:sldId id="459" r:id="rId7"/>
    <p:sldId id="460" r:id="rId8"/>
    <p:sldId id="461" r:id="rId9"/>
    <p:sldId id="576" r:id="rId10"/>
    <p:sldId id="432" r:id="rId11"/>
    <p:sldId id="433" r:id="rId12"/>
    <p:sldId id="435" r:id="rId13"/>
    <p:sldId id="463" r:id="rId14"/>
    <p:sldId id="462" r:id="rId15"/>
    <p:sldId id="434" r:id="rId16"/>
    <p:sldId id="467" r:id="rId17"/>
    <p:sldId id="468" r:id="rId18"/>
    <p:sldId id="431" r:id="rId19"/>
    <p:sldId id="440" r:id="rId20"/>
    <p:sldId id="473" r:id="rId21"/>
    <p:sldId id="330" r:id="rId22"/>
    <p:sldId id="475" r:id="rId23"/>
    <p:sldId id="469" r:id="rId24"/>
    <p:sldId id="470" r:id="rId25"/>
    <p:sldId id="471" r:id="rId26"/>
    <p:sldId id="472" r:id="rId27"/>
    <p:sldId id="760" r:id="rId28"/>
    <p:sldId id="579" r:id="rId29"/>
    <p:sldId id="442" r:id="rId30"/>
    <p:sldId id="581" r:id="rId31"/>
    <p:sldId id="578" r:id="rId32"/>
    <p:sldId id="582" r:id="rId33"/>
    <p:sldId id="477" r:id="rId34"/>
    <p:sldId id="528" r:id="rId35"/>
    <p:sldId id="445" r:id="rId36"/>
    <p:sldId id="677" r:id="rId37"/>
    <p:sldId id="395" r:id="rId38"/>
    <p:sldId id="396" r:id="rId39"/>
    <p:sldId id="573" r:id="rId40"/>
    <p:sldId id="397" r:id="rId41"/>
    <p:sldId id="398" r:id="rId42"/>
    <p:sldId id="743" r:id="rId43"/>
    <p:sldId id="745" r:id="rId44"/>
    <p:sldId id="678" r:id="rId45"/>
    <p:sldId id="478" r:id="rId46"/>
    <p:sldId id="441" r:id="rId47"/>
    <p:sldId id="571" r:id="rId48"/>
    <p:sldId id="572" r:id="rId49"/>
    <p:sldId id="446" r:id="rId50"/>
    <p:sldId id="527" r:id="rId51"/>
    <p:sldId id="482" r:id="rId52"/>
    <p:sldId id="483" r:id="rId53"/>
    <p:sldId id="484" r:id="rId54"/>
    <p:sldId id="485" r:id="rId55"/>
    <p:sldId id="529" r:id="rId56"/>
    <p:sldId id="530" r:id="rId57"/>
    <p:sldId id="531" r:id="rId58"/>
    <p:sldId id="532" r:id="rId59"/>
    <p:sldId id="533" r:id="rId60"/>
    <p:sldId id="584" r:id="rId61"/>
    <p:sldId id="585" r:id="rId62"/>
    <p:sldId id="538" r:id="rId63"/>
    <p:sldId id="761" r:id="rId64"/>
    <p:sldId id="574" r:id="rId65"/>
    <p:sldId id="490" r:id="rId66"/>
    <p:sldId id="491" r:id="rId67"/>
    <p:sldId id="534" r:id="rId68"/>
    <p:sldId id="560" r:id="rId69"/>
    <p:sldId id="561" r:id="rId70"/>
    <p:sldId id="575" r:id="rId71"/>
    <p:sldId id="488" r:id="rId72"/>
    <p:sldId id="535" r:id="rId73"/>
    <p:sldId id="562" r:id="rId74"/>
    <p:sldId id="563" r:id="rId75"/>
    <p:sldId id="546" r:id="rId76"/>
    <p:sldId id="762" r:id="rId77"/>
    <p:sldId id="547" r:id="rId78"/>
    <p:sldId id="548" r:id="rId79"/>
    <p:sldId id="570" r:id="rId80"/>
    <p:sldId id="583" r:id="rId81"/>
    <p:sldId id="564" r:id="rId82"/>
    <p:sldId id="565" r:id="rId83"/>
    <p:sldId id="566" r:id="rId84"/>
    <p:sldId id="567" r:id="rId85"/>
    <p:sldId id="568" r:id="rId86"/>
    <p:sldId id="569" r:id="rId87"/>
    <p:sldId id="558" r:id="rId88"/>
    <p:sldId id="759" r:id="rId89"/>
    <p:sldId id="346" r:id="rId90"/>
  </p:sldIdLst>
  <p:sldSz cx="9144000" cy="6858000" type="screen4x3"/>
  <p:notesSz cx="7102475" cy="938847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00" autoAdjust="0"/>
    <p:restoredTop sz="87018" autoAdjust="0"/>
  </p:normalViewPr>
  <p:slideViewPr>
    <p:cSldViewPr>
      <p:cViewPr varScale="1">
        <p:scale>
          <a:sx n="96" d="100"/>
          <a:sy n="96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736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45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/>
          <a:lstStyle>
            <a:lvl1pPr algn="l">
              <a:defRPr sz="1200"/>
            </a:lvl1pPr>
          </a:lstStyle>
          <a:p>
            <a:fld id="{957C2A2A-BE00-4DFD-936C-9DB287B98312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736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45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 anchor="b"/>
          <a:lstStyle>
            <a:lvl1pPr algn="l">
              <a:defRPr sz="1200"/>
            </a:lvl1pPr>
          </a:lstStyle>
          <a:p>
            <a:fld id="{DD6BBA1A-9AFF-42D1-AF4A-D160BEC02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47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736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645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/>
          <a:lstStyle>
            <a:lvl1pPr algn="l">
              <a:defRPr sz="1200"/>
            </a:lvl1pPr>
          </a:lstStyle>
          <a:p>
            <a:fld id="{120EF7DF-46E2-4567-80E4-2EB84D3A2F3D}" type="datetimeFigureOut">
              <a:rPr lang="he-IL" smtClean="0"/>
              <a:t>א'/כסלו/תשפ"א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4024736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645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1" anchor="b"/>
          <a:lstStyle>
            <a:lvl1pPr algn="l">
              <a:defRPr sz="1200"/>
            </a:lvl1pPr>
          </a:lstStyle>
          <a:p>
            <a:fld id="{2F3D19D6-5CED-4368-A95C-BDC3735AF7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Article/Index/ObjectClas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eproject.com/Articles/18714/Comparing-Values-for-Equality-in-NET-Identity-and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Article/Index/ObjectClas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eproject.com/Articles/18714/Comparing-Values-for-Equality-in-NET-Identity-and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Article/Index/ObjectClas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eproject.com/Articles/18714/Comparing-Values-for-Equality-in-NET-Identity-and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להתבלבל. זה לא הקשר </a:t>
            </a:r>
            <a:r>
              <a:rPr lang="en-US" dirty="0"/>
              <a:t>has a</a:t>
            </a:r>
            <a:r>
              <a:rPr lang="he-IL" dirty="0"/>
              <a:t> שמיוצג ע"י </a:t>
            </a:r>
            <a:r>
              <a:rPr lang="en-US" dirty="0"/>
              <a:t>aggregation, </a:t>
            </a:r>
            <a:r>
              <a:rPr lang="en-US" dirty="0" err="1"/>
              <a:t>compsition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43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93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35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YYY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16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https://csharp-station.com/Article/Index/ObjectClass</a:t>
            </a:r>
            <a:endParaRPr lang="en-US" dirty="0"/>
          </a:p>
          <a:p>
            <a:r>
              <a:rPr lang="en-US" dirty="0">
                <a:hlinkClick r:id="rId4"/>
              </a:rPr>
              <a:t>https://www.codeproject.com/Articles/18714/Comparing-Values-for-Equality-in-NET-Identity-and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70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https://csharp-station.com/Article/Index/ObjectClass</a:t>
            </a:r>
            <a:endParaRPr lang="en-US" dirty="0"/>
          </a:p>
          <a:p>
            <a:r>
              <a:rPr lang="en-US" dirty="0">
                <a:hlinkClick r:id="rId4"/>
              </a:rPr>
              <a:t>https://www.codeproject.com/Articles/18714/Comparing-Values-for-Equality-in-NET-Identity-and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65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https://csharp-station.com/Article/Index/ObjectClass</a:t>
            </a:r>
            <a:endParaRPr lang="en-US" dirty="0"/>
          </a:p>
          <a:p>
            <a:r>
              <a:rPr lang="en-US" dirty="0">
                <a:hlinkClick r:id="rId4"/>
              </a:rPr>
              <a:t>https://www.codeproject.com/Articles/18714/Comparing-Values-for-Equality-in-NET-Identity-and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61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900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24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B131A887-1B17-41A9-BF0F-A4FAE114FD03}" type="slidenum">
              <a:rPr lang="he-IL" altLang="he-IL"/>
              <a:pPr algn="l">
                <a:spcBef>
                  <a:spcPct val="0"/>
                </a:spcBef>
              </a:pPr>
              <a:t>37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266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8901C26C-F434-4B4F-A210-7336CAC2CF7F}" type="slidenum">
              <a:rPr lang="he-IL" altLang="he-IL"/>
              <a:pPr algn="l">
                <a:spcBef>
                  <a:spcPct val="0"/>
                </a:spcBef>
              </a:pPr>
              <a:t>38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29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A0864CA0-E78B-41B0-969F-DB6C98C8C514}" type="slidenum">
              <a:rPr lang="he-IL" altLang="he-IL"/>
              <a:pPr algn="l">
                <a:spcBef>
                  <a:spcPct val="0"/>
                </a:spcBef>
              </a:pPr>
              <a:t>41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charset="0"/>
              <a:cs typeface="Arial" charset="0"/>
            </a:endParaRPr>
          </a:p>
        </p:txBody>
      </p:sp>
      <p:sp>
        <p:nvSpPr>
          <p:cNvPr id="7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6B110E70-9A67-4A7E-A47E-1BC607813022}" type="slidenum">
              <a:rPr lang="he-IL" altLang="he-IL"/>
              <a:pPr algn="l">
                <a:spcBef>
                  <a:spcPct val="0"/>
                </a:spcBef>
              </a:pPr>
              <a:t>10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92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לא בדיוק כמו שלמדנו ב </a:t>
            </a:r>
            <a:r>
              <a:rPr lang="en-US" dirty="0"/>
              <a:t>UML</a:t>
            </a:r>
            <a:r>
              <a:rPr lang="he-IL" dirty="0"/>
              <a:t>. אנחנו דיברנו</a:t>
            </a:r>
            <a:r>
              <a:rPr lang="he-IL" baseline="0" dirty="0"/>
              <a:t> על העיקרון הכללי. </a:t>
            </a:r>
            <a:r>
              <a:rPr lang="he-IL" baseline="0" dirty="0" err="1"/>
              <a:t>הויזואל</a:t>
            </a:r>
            <a:r>
              <a:rPr lang="he-IL" baseline="0" dirty="0"/>
              <a:t> עושה טיפה שונה, אך אותו רעיון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56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942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942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036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Ex91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94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9948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59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590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40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92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0551BBF6-4D57-4261-A012-B38FB75A3717}" type="slidenum">
              <a:rPr lang="he-IL" altLang="he-IL"/>
              <a:pPr algn="l">
                <a:spcBef>
                  <a:spcPct val="0"/>
                </a:spcBef>
              </a:pPr>
              <a:t>11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185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708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12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563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870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490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71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036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72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036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73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219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133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5087FDCE-D38A-4719-81E8-AE8EA0E5B46D}" type="slidenum">
              <a:rPr lang="he-IL" altLang="he-IL"/>
              <a:pPr algn="l">
                <a:spcBef>
                  <a:spcPct val="0"/>
                </a:spcBef>
              </a:pPr>
              <a:t>12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פירוש המילה </a:t>
            </a:r>
            <a:r>
              <a:rPr lang="en-US" dirty="0"/>
              <a:t>yield</a:t>
            </a:r>
            <a:r>
              <a:rPr lang="he-IL" dirty="0"/>
              <a:t> באנגלית: נסוג, נכנע, ויתר</a:t>
            </a:r>
            <a:endParaRPr lang="en-US" dirty="0"/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“Yield” keyword will return back the control to the caller, the caller will do his work and re-enter the function from where he had left and continue iteration from that point onwards. In other words “yield” keyword moves control of the program to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caller and the collection.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751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פירוש המילה </a:t>
            </a:r>
            <a:r>
              <a:rPr lang="en-US" dirty="0"/>
              <a:t>yield</a:t>
            </a:r>
            <a:r>
              <a:rPr lang="he-IL" dirty="0"/>
              <a:t> באנגלית: נסוג, נכנע, ויתר</a:t>
            </a:r>
            <a:endParaRPr lang="en-US" dirty="0"/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“Yield” keyword will return back the control to the caller, the caller will do his work and re-enter the function from where he had left and continue iteration from that point onwards. In other words “yield” keyword moves control of the program to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caller and the collection.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77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479E-0EEF-49F8-B050-BFE52A41463C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691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1DA84-FFB6-4A5A-9C70-E5D6CC1E0C83}" type="slidenum">
              <a:rPr lang="he-IL" smtClean="0"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87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חובה לעבור על דוגמא זו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83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080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חובה לעבור על דוגמא זו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85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9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חובה לעבור על דוגמא זו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86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039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87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96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53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112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BF7AAB06-B9CC-4E62-855F-DC880013A9AA}" type="slidenum">
              <a:rPr lang="he-IL" altLang="he-IL"/>
              <a:pPr algn="l">
                <a:spcBef>
                  <a:spcPct val="0"/>
                </a:spcBef>
              </a:pPr>
              <a:t>15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he-IL" altLang="he-IL" dirty="0">
              <a:latin typeface="Arial" charset="0"/>
              <a:cs typeface="Arial" charset="0"/>
            </a:endParaRPr>
          </a:p>
        </p:txBody>
      </p:sp>
      <p:sp>
        <p:nvSpPr>
          <p:cNvPr id="112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610" indent="-294465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862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9006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20151" indent="-235572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29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440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585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729" indent="-23557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0"/>
              </a:spcBef>
            </a:pPr>
            <a:fld id="{BF7AAB06-B9CC-4E62-855F-DC880013A9AA}" type="slidenum">
              <a:rPr lang="he-IL" altLang="he-IL"/>
              <a:pPr algn="l">
                <a:spcBef>
                  <a:spcPct val="0"/>
                </a:spcBef>
              </a:pPr>
              <a:t>16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משתמש</a:t>
            </a:r>
            <a:r>
              <a:rPr lang="he-IL" baseline="0" dirty="0"/>
              <a:t> בהמרה כלפי מעלה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40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אם הגדרנו מתודה ב </a:t>
            </a:r>
            <a:r>
              <a:rPr lang="en-US" dirty="0"/>
              <a:t>new</a:t>
            </a:r>
            <a:r>
              <a:rPr lang="he-IL" dirty="0"/>
              <a:t>, יש לציין במפורש </a:t>
            </a:r>
            <a:r>
              <a:rPr lang="en-US" dirty="0"/>
              <a:t>virtual</a:t>
            </a:r>
            <a:r>
              <a:rPr lang="he-IL" dirty="0"/>
              <a:t> על מנת שהיא תהיה וירטואלית</a:t>
            </a:r>
          </a:p>
          <a:p>
            <a:pPr lvl="0"/>
            <a:r>
              <a:rPr lang="he-IL" dirty="0"/>
              <a:t>או לכתוב רק </a:t>
            </a:r>
            <a:r>
              <a:rPr lang="en-US" dirty="0"/>
              <a:t>virtual</a:t>
            </a:r>
            <a:r>
              <a:rPr lang="he-IL" dirty="0"/>
              <a:t>....</a:t>
            </a:r>
          </a:p>
          <a:p>
            <a:pPr lvl="0"/>
            <a:r>
              <a:rPr lang="he-IL" b="1" dirty="0"/>
              <a:t>חשוב!! זה הפוך ממש מ++</a:t>
            </a:r>
            <a:r>
              <a:rPr lang="en-US" b="1" dirty="0"/>
              <a:t>C</a:t>
            </a:r>
            <a:r>
              <a:rPr lang="he-IL" b="1" dirty="0"/>
              <a:t>, שם כתבנו </a:t>
            </a:r>
            <a:r>
              <a:rPr lang="en-US" b="1" dirty="0"/>
              <a:t>virtual</a:t>
            </a:r>
            <a:r>
              <a:rPr lang="he-IL" b="1" dirty="0"/>
              <a:t> כדי להמשיך את שרשרת הירושה הווירטואלית.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D19D6-5CED-4368-A95C-BDC3735AF78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366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FABBF97-4F99-4E35-816B-49409CE99206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447-1D3C-4DB2-9702-D64FA3195D0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AD19895-C2BC-4808-BF62-2CC3AE4226FD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E36A-93AD-4E1C-B531-A228890F29FE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56B2531-1DD3-4A22-974E-7DD8C1A30488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74E7-15A2-4709-A638-A6D8FEE2BC26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CB55-95CC-45A6-80D0-F94C3A9FA800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14AC-88BB-4D5A-9167-98DC38938D1F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007D841-EB5F-42AA-9379-3580FF597126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9F6-DC52-4DE7-A1BA-C58A7CDE3602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F69-E773-4A88-A6A0-2C85782DC07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B73725E-43F0-407B-AA1B-3216504A6561}" type="datetime8">
              <a:rPr lang="he-IL" smtClean="0"/>
              <a:t>17 נובמבר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4D7292-AD41-4745-A56F-5FB7769147B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820" y="568555"/>
            <a:ext cx="5105400" cy="1448029"/>
          </a:xfrm>
        </p:spPr>
        <p:txBody>
          <a:bodyPr/>
          <a:lstStyle/>
          <a:p>
            <a:pPr algn="ctr"/>
            <a:r>
              <a:rPr lang="he-IL" dirty="0"/>
              <a:t>מיני פרויקט	במערכות חלונות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15816" y="2348880"/>
            <a:ext cx="5976664" cy="1938992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dirty="0"/>
              <a:t>שם חיבה: </a:t>
            </a:r>
            <a:r>
              <a:rPr lang="en-US" dirty="0"/>
              <a:t>C# </a:t>
            </a:r>
            <a:r>
              <a:rPr lang="en-US" dirty="0" err="1"/>
              <a:t>.Net</a:t>
            </a:r>
            <a:endParaRPr lang="he-IL" dirty="0"/>
          </a:p>
          <a:p>
            <a:pPr algn="ctr"/>
            <a:r>
              <a:rPr lang="he-IL" dirty="0"/>
              <a:t>סי שרפ דוט נט</a:t>
            </a:r>
            <a:endParaRPr lang="en-US" dirty="0"/>
          </a:p>
          <a:p>
            <a:pPr algn="ctr"/>
            <a:endParaRPr lang="he-IL" dirty="0"/>
          </a:p>
          <a:p>
            <a:pPr algn="ctr"/>
            <a:r>
              <a:rPr lang="he-IL" sz="2800" b="1" dirty="0"/>
              <a:t>נושא מספר 3 – ירושה פולימורפיזם וממשקים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</a:t>
            </a:fld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163EB-4349-4875-BF92-1F867642B59F}"/>
              </a:ext>
            </a:extLst>
          </p:cNvPr>
          <p:cNvSpPr txBox="1"/>
          <p:nvPr/>
        </p:nvSpPr>
        <p:spPr>
          <a:xfrm>
            <a:off x="3053104" y="4567617"/>
            <a:ext cx="5726832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הערה חשובה:</a:t>
            </a:r>
          </a:p>
          <a:p>
            <a:endParaRPr lang="he-IL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מצגת זו נערכה על ידי והיא שילוב של רעיונות ושקפים שנלקחו ברובם מ: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נורית גרינברג 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/>
              <a:t>החומרים </a:t>
            </a:r>
            <a:r>
              <a:rPr lang="en-US" sz="1200" dirty="0"/>
              <a:t>(OSF)</a:t>
            </a:r>
            <a:r>
              <a:rPr lang="he-IL" sz="1200" dirty="0"/>
              <a:t> וצילומי הוידאו של אושרי כהן.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דן זילברשטיין.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ט.ל.ח – ייתכן ונפלו טעויות וב"ה הן יתוקנו בע"פ בהרצאה שלי. בלי נדר, לאחר ההרצאה אם נוצרו עדכונים אני מעלה את המצגת שוב למודל. אך איני מתחייבת לכך.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המצגת לבדה אינה מספיקה, אלא בשילוב הערותיי בע"פ בהרצאה.</a:t>
            </a:r>
          </a:p>
          <a:p>
            <a:endParaRPr lang="he-IL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אפרת עמר</a:t>
            </a:r>
          </a:p>
        </p:txBody>
      </p:sp>
    </p:spTree>
    <p:extLst>
      <p:ext uri="{BB962C8B-B14F-4D97-AF65-F5344CB8AC3E}">
        <p14:creationId xmlns:p14="http://schemas.microsoft.com/office/powerpoint/2010/main" val="25072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239000" cy="6263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he-IL" altLang="he-IL" dirty="0"/>
              <a:t>ירושת מימוש – יחס "סוג של"</a:t>
            </a:r>
            <a:endParaRPr lang="en-US" altLang="he-IL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he-IL" altLang="he-IL" sz="2800" dirty="0"/>
              <a:t>מנגנון הירושה מאפשר להגדיר מחלקה מסוימת כ "סוג של" מחלקה אחרת, ע"י אופרטור </a:t>
            </a:r>
            <a:r>
              <a:rPr lang="he-IL" altLang="he-IL" sz="4000" b="1" dirty="0"/>
              <a:t>:</a:t>
            </a:r>
            <a:endParaRPr lang="he-IL" altLang="he-IL" sz="2800" b="1" dirty="0"/>
          </a:p>
          <a:p>
            <a:pPr eaLnBrk="1" hangingPunct="1"/>
            <a:endParaRPr lang="he-IL" altLang="he-IL" sz="2800" dirty="0"/>
          </a:p>
          <a:p>
            <a:pPr eaLnBrk="1" hangingPunct="1"/>
            <a:r>
              <a:rPr lang="he-IL" altLang="he-IL" sz="2800" dirty="0"/>
              <a:t>מחלקת הבסיס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he-IL" sz="2400" dirty="0"/>
              <a:t>Class Animal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he-IL" sz="2400" dirty="0"/>
              <a:t>{ </a:t>
            </a:r>
            <a:r>
              <a:rPr lang="en-US" altLang="he-IL" sz="2400" dirty="0">
                <a:latin typeface="Arial" charset="0"/>
              </a:rPr>
              <a:t>…</a:t>
            </a:r>
            <a:r>
              <a:rPr lang="en-US" altLang="he-IL" sz="2400" dirty="0"/>
              <a:t>}</a:t>
            </a:r>
          </a:p>
          <a:p>
            <a:pPr eaLnBrk="1" hangingPunct="1"/>
            <a:r>
              <a:rPr lang="he-IL" altLang="he-IL" sz="2800" dirty="0"/>
              <a:t>מחלקה נגזרת</a:t>
            </a:r>
            <a:endParaRPr lang="en-US" altLang="he-IL" sz="28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he-IL" sz="2400" dirty="0"/>
              <a:t>Class Fish </a:t>
            </a:r>
            <a:r>
              <a:rPr lang="en-US" altLang="he-IL" sz="3600" b="1" dirty="0">
                <a:solidFill>
                  <a:srgbClr val="FF0000"/>
                </a:solidFill>
              </a:rPr>
              <a:t>: </a:t>
            </a:r>
            <a:r>
              <a:rPr lang="en-US" altLang="he-IL" sz="2400" dirty="0"/>
              <a:t>Animal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he-IL" sz="2400" dirty="0"/>
              <a:t>{</a:t>
            </a:r>
            <a:r>
              <a:rPr lang="en-US" altLang="he-IL" sz="2400" dirty="0">
                <a:latin typeface="Arial" charset="0"/>
              </a:rPr>
              <a:t>…</a:t>
            </a:r>
            <a:r>
              <a:rPr lang="en-US" altLang="he-IL" sz="24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47864" y="3279774"/>
            <a:ext cx="1657351" cy="1925111"/>
            <a:chOff x="3347864" y="3279774"/>
            <a:chExt cx="1657351" cy="1925111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689177" y="4681816"/>
              <a:ext cx="1008063" cy="52306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he-IL" sz="2800" b="1" dirty="0"/>
                <a:t>Fish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347864" y="3279774"/>
              <a:ext cx="1657351" cy="52306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he-IL" sz="2800" b="1" dirty="0"/>
                <a:t>Animal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7944" y="3789040"/>
              <a:ext cx="216024" cy="857068"/>
              <a:chOff x="3814025" y="3803177"/>
              <a:chExt cx="216024" cy="857068"/>
            </a:xfrm>
          </p:grpSpPr>
          <p:cxnSp>
            <p:nvCxnSpPr>
              <p:cNvPr id="8" name="Straight Arrow Connector 6"/>
              <p:cNvCxnSpPr/>
              <p:nvPr/>
            </p:nvCxnSpPr>
            <p:spPr bwMode="auto">
              <a:xfrm flipV="1">
                <a:off x="3922038" y="3982944"/>
                <a:ext cx="0" cy="6773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sp>
            <p:nvSpPr>
              <p:cNvPr id="10" name="Isosceles Triangle 12"/>
              <p:cNvSpPr/>
              <p:nvPr/>
            </p:nvSpPr>
            <p:spPr bwMode="auto">
              <a:xfrm rot="21589354">
                <a:off x="3814025" y="3803177"/>
                <a:ext cx="216024" cy="179432"/>
              </a:xfrm>
              <a:prstGeom prst="triangl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55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txBody>
          <a:bodyPr>
            <a:noAutofit/>
          </a:bodyPr>
          <a:lstStyle/>
          <a:p>
            <a:pPr algn="ctr" eaLnBrk="1" hangingPunct="1"/>
            <a:r>
              <a:rPr lang="he-IL" altLang="he-IL" sz="4800" dirty="0"/>
              <a:t>חוקי ירושת מימוש</a:t>
            </a:r>
            <a:endParaRPr lang="en-US" altLang="he-IL" sz="48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198612" y="1041864"/>
            <a:ext cx="7776864" cy="5431504"/>
          </a:xfrm>
        </p:spPr>
        <p:txBody>
          <a:bodyPr>
            <a:normAutofit/>
          </a:bodyPr>
          <a:lstStyle/>
          <a:p>
            <a:pPr eaLnBrk="1" hangingPunct="1"/>
            <a:r>
              <a:rPr lang="he-IL" altLang="he-IL" sz="2000" dirty="0"/>
              <a:t>יש להבדיל בין:</a:t>
            </a:r>
          </a:p>
          <a:p>
            <a:pPr lvl="1"/>
            <a:r>
              <a:rPr lang="he-IL" altLang="he-IL" sz="1700" b="1" dirty="0">
                <a:solidFill>
                  <a:schemeClr val="tx1"/>
                </a:solidFill>
              </a:rPr>
              <a:t>ירושת</a:t>
            </a:r>
            <a:r>
              <a:rPr lang="he-IL" altLang="he-IL" sz="1700" dirty="0">
                <a:solidFill>
                  <a:schemeClr val="tx1"/>
                </a:solidFill>
              </a:rPr>
              <a:t> </a:t>
            </a:r>
            <a:r>
              <a:rPr lang="he-IL" altLang="he-IL" sz="1700" b="1" dirty="0">
                <a:solidFill>
                  <a:schemeClr val="tx1"/>
                </a:solidFill>
              </a:rPr>
              <a:t>מימוש</a:t>
            </a:r>
            <a:r>
              <a:rPr lang="he-IL" altLang="he-IL" sz="1700" dirty="0">
                <a:solidFill>
                  <a:schemeClr val="tx1"/>
                </a:solidFill>
              </a:rPr>
              <a:t>: מחלקה נגזרת יורשת את המימוש ממחלקת בסיס </a:t>
            </a:r>
          </a:p>
          <a:p>
            <a:pPr lvl="1"/>
            <a:r>
              <a:rPr lang="he-IL" altLang="he-IL" sz="1700" b="1" dirty="0">
                <a:solidFill>
                  <a:schemeClr val="tx1"/>
                </a:solidFill>
              </a:rPr>
              <a:t>ירושת</a:t>
            </a:r>
            <a:r>
              <a:rPr lang="he-IL" altLang="he-IL" sz="1700" dirty="0">
                <a:solidFill>
                  <a:schemeClr val="tx1"/>
                </a:solidFill>
              </a:rPr>
              <a:t> </a:t>
            </a:r>
            <a:r>
              <a:rPr lang="he-IL" altLang="he-IL" sz="1700" b="1" dirty="0">
                <a:solidFill>
                  <a:schemeClr val="tx1"/>
                </a:solidFill>
              </a:rPr>
              <a:t>התנהגות</a:t>
            </a:r>
            <a:r>
              <a:rPr lang="he-IL" altLang="he-IL" sz="1700" dirty="0">
                <a:solidFill>
                  <a:schemeClr val="tx1"/>
                </a:solidFill>
              </a:rPr>
              <a:t>: מחלקה נגזרת יורשת ממשק התנהגות ממחלקת בסיס (נרחיב בהמשך כשנלמד ממשקים)</a:t>
            </a:r>
          </a:p>
          <a:p>
            <a:pPr eaLnBrk="1" hangingPunct="1"/>
            <a:r>
              <a:rPr lang="he-IL" altLang="he-IL" sz="2000" b="1" dirty="0"/>
              <a:t>בירושת מימוש:</a:t>
            </a:r>
          </a:p>
          <a:p>
            <a:pPr lvl="1"/>
            <a:r>
              <a:rPr lang="he-IL" altLang="he-IL" sz="1700" dirty="0">
                <a:solidFill>
                  <a:schemeClr val="tx1"/>
                </a:solidFill>
              </a:rPr>
              <a:t>רק טיפוסי הפניה </a:t>
            </a:r>
            <a:r>
              <a:rPr lang="en-US" altLang="he-IL" sz="1700" dirty="0">
                <a:solidFill>
                  <a:schemeClr val="tx1"/>
                </a:solidFill>
              </a:rPr>
              <a:t>reference type</a:t>
            </a:r>
            <a:r>
              <a:rPr lang="he-IL" altLang="he-IL" sz="1700" dirty="0">
                <a:solidFill>
                  <a:schemeClr val="tx1"/>
                </a:solidFill>
              </a:rPr>
              <a:t> (מחלקות ולא מבנים) יכולים לרשת</a:t>
            </a:r>
          </a:p>
          <a:p>
            <a:pPr lvl="1"/>
            <a:r>
              <a:rPr lang="he-IL" altLang="he-IL" sz="1700" dirty="0">
                <a:solidFill>
                  <a:schemeClr val="tx1"/>
                </a:solidFill>
              </a:rPr>
              <a:t>לכל מחלקה נגזרת יש מחלקת בסיס </a:t>
            </a:r>
            <a:r>
              <a:rPr lang="he-IL" altLang="he-IL" sz="1700" b="1" dirty="0">
                <a:solidFill>
                  <a:schemeClr val="tx1"/>
                </a:solidFill>
              </a:rPr>
              <a:t>ישירה אחת בלבד</a:t>
            </a:r>
            <a:r>
              <a:rPr lang="he-IL" altLang="he-IL" sz="1700" dirty="0">
                <a:solidFill>
                  <a:schemeClr val="tx1"/>
                </a:solidFill>
              </a:rPr>
              <a:t> (בשונה מ</a:t>
            </a:r>
            <a:r>
              <a:rPr lang="en-US" altLang="he-IL" sz="1700" dirty="0">
                <a:solidFill>
                  <a:schemeClr val="tx1"/>
                </a:solidFill>
              </a:rPr>
              <a:t>C</a:t>
            </a:r>
            <a:r>
              <a:rPr lang="he-IL" altLang="he-IL" sz="1700" dirty="0">
                <a:solidFill>
                  <a:schemeClr val="tx1"/>
                </a:solidFill>
              </a:rPr>
              <a:t>++ שם ניתן לרשת מכמה מחלקות).</a:t>
            </a:r>
          </a:p>
          <a:p>
            <a:pPr lvl="1"/>
            <a:r>
              <a:rPr lang="he-IL" altLang="he-IL" sz="1700" dirty="0">
                <a:solidFill>
                  <a:schemeClr val="tx1"/>
                </a:solidFill>
              </a:rPr>
              <a:t>אין מגבלה על שרשרת ירושות. מחלקה יכולה לרשת ממחלקה שיורשת ממחלקה וכו'</a:t>
            </a:r>
          </a:p>
          <a:p>
            <a:pPr lvl="1"/>
            <a:r>
              <a:rPr lang="he-IL" altLang="he-IL" sz="1700" dirty="0">
                <a:solidFill>
                  <a:schemeClr val="tx1"/>
                </a:solidFill>
              </a:rPr>
              <a:t>הירושה היא ציבורית ואין ציון של </a:t>
            </a:r>
            <a:r>
              <a:rPr lang="en-US" altLang="he-IL" sz="1700" dirty="0">
                <a:solidFill>
                  <a:schemeClr val="tx1"/>
                </a:solidFill>
              </a:rPr>
              <a:t>public</a:t>
            </a:r>
            <a:r>
              <a:rPr lang="he-IL" altLang="he-IL" sz="1700" dirty="0">
                <a:solidFill>
                  <a:schemeClr val="tx1"/>
                </a:solidFill>
              </a:rPr>
              <a:t> כמו ב </a:t>
            </a:r>
            <a:r>
              <a:rPr lang="en-US" altLang="he-IL" sz="1700" dirty="0">
                <a:solidFill>
                  <a:schemeClr val="tx1"/>
                </a:solidFill>
              </a:rPr>
              <a:t>C</a:t>
            </a:r>
            <a:r>
              <a:rPr lang="he-IL" altLang="he-IL" sz="1700" dirty="0">
                <a:solidFill>
                  <a:schemeClr val="tx1"/>
                </a:solidFill>
              </a:rPr>
              <a:t>++</a:t>
            </a:r>
          </a:p>
          <a:p>
            <a:pPr lvl="1"/>
            <a:r>
              <a:rPr lang="he-IL" altLang="he-IL" sz="1700" dirty="0">
                <a:solidFill>
                  <a:schemeClr val="tx1"/>
                </a:solidFill>
              </a:rPr>
              <a:t>המחלקה הנגזרת יכולה להגדיר שדות ומתודות חדשות.</a:t>
            </a:r>
          </a:p>
          <a:p>
            <a:pPr lvl="1"/>
            <a:r>
              <a:rPr lang="he-IL" altLang="he-IL" sz="2100" dirty="0">
                <a:solidFill>
                  <a:srgbClr val="FF0000"/>
                </a:solidFill>
              </a:rPr>
              <a:t>המחלקה הנגזרת יכולה להגדיר שנית את המתודות שירשה, באמצעות שני מנגנונים שונים:</a:t>
            </a:r>
          </a:p>
          <a:p>
            <a:pPr lvl="2"/>
            <a:r>
              <a:rPr lang="en-US" altLang="he-IL" sz="2800" b="1" dirty="0">
                <a:solidFill>
                  <a:srgbClr val="FF0000"/>
                </a:solidFill>
              </a:rPr>
              <a:t>Overriding</a:t>
            </a:r>
          </a:p>
          <a:p>
            <a:pPr lvl="2"/>
            <a:r>
              <a:rPr lang="en-US" altLang="he-IL" sz="2800" b="1" dirty="0">
                <a:solidFill>
                  <a:srgbClr val="FF0000"/>
                </a:solidFill>
              </a:rPr>
              <a:t>Hiding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6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239000" cy="770344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סדר הבניה והאתחול</a:t>
            </a:r>
            <a:endParaRPr lang="en-US" altLang="he-IL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87849" y="1179568"/>
            <a:ext cx="7416824" cy="51560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he-IL" altLang="he-IL" sz="2800" dirty="0"/>
              <a:t>למחלקה ללא ירושה: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שדות סטטיים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סטטי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חברי מחלקה שאינם סטטיים (לפני הבנאי)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רגיל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e-IL" altLang="he-IL" sz="2800" dirty="0"/>
          </a:p>
          <a:p>
            <a:pPr>
              <a:lnSpc>
                <a:spcPct val="80000"/>
              </a:lnSpc>
            </a:pPr>
            <a:r>
              <a:rPr lang="he-IL" altLang="he-IL" sz="2800" dirty="0"/>
              <a:t>למחלקה יורשת (מחלקה נגזרת/מחלקת הבן):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שדות סטטיים של הבן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סטטי של הבן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שדות של הבן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שדות סטטיים של האב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סטטי של האב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שדות של האב</a:t>
            </a:r>
          </a:p>
          <a:p>
            <a:pPr lvl="1">
              <a:lnSpc>
                <a:spcPct val="80000"/>
              </a:lnSpc>
            </a:pPr>
            <a:endParaRPr lang="he-IL" altLang="he-IL" sz="2500" dirty="0"/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של האב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בנאי של הבן</a:t>
            </a:r>
          </a:p>
          <a:p>
            <a:pPr lvl="1">
              <a:lnSpc>
                <a:spcPct val="80000"/>
              </a:lnSpc>
            </a:pPr>
            <a:endParaRPr lang="he-IL" altLang="he-IL" sz="2500" dirty="0"/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סטטי נוצר רק פעם אחת ולא ידוע בדיוק מתי, אך לפני השימוש הראשון בעצם / במחלקה.</a:t>
            </a:r>
          </a:p>
          <a:p>
            <a:pPr lvl="1">
              <a:lnSpc>
                <a:spcPct val="80000"/>
              </a:lnSpc>
            </a:pPr>
            <a:r>
              <a:rPr lang="he-IL" altLang="he-IL" sz="2500" dirty="0"/>
              <a:t>השדות של הבן לפני השדות של האב, והבנאי של האב לפני הבנאי של הבן.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12</a:t>
            </a:fld>
            <a:endParaRPr lang="he-IL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7193DA5-1BDA-441D-93F2-FF70F6188ED2}"/>
              </a:ext>
            </a:extLst>
          </p:cNvPr>
          <p:cNvSpPr/>
          <p:nvPr/>
        </p:nvSpPr>
        <p:spPr>
          <a:xfrm>
            <a:off x="395536" y="2276872"/>
            <a:ext cx="1944216" cy="1368152"/>
          </a:xfrm>
          <a:prstGeom prst="cloudCallout">
            <a:avLst>
              <a:gd name="adj1" fmla="val 37853"/>
              <a:gd name="adj2" fmla="val 8236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b="1" dirty="0">
                <a:solidFill>
                  <a:schemeClr val="dk1"/>
                </a:solidFill>
              </a:rPr>
              <a:t>לימוד עצמי</a:t>
            </a:r>
            <a:endParaRPr lang="en-US" sz="16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4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2074"/>
            <a:ext cx="7239000" cy="643655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סדר הבניה והאתחול</a:t>
            </a:r>
            <a:endParaRPr lang="en-US" alt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13</a:t>
            </a:fld>
            <a:endParaRPr lang="he-I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56A09-5BA9-469B-8C98-24CBB7E5D0C4}"/>
              </a:ext>
            </a:extLst>
          </p:cNvPr>
          <p:cNvSpPr txBox="1">
            <a:spLocks/>
          </p:cNvSpPr>
          <p:nvPr/>
        </p:nvSpPr>
        <p:spPr>
          <a:xfrm>
            <a:off x="323528" y="2850675"/>
            <a:ext cx="6893668" cy="381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indent="0" algn="l" rtl="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None/>
              <a:defRPr kumimoji="0" sz="1400" baseline="0">
                <a:solidFill>
                  <a:schemeClr val="dk1"/>
                </a:solidFill>
              </a:defRPr>
            </a:lvl1pPr>
            <a:lvl2pPr marL="521208" indent="-228600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>
                <a:solidFill>
                  <a:schemeClr val="dk1"/>
                </a:solidFill>
              </a:defRPr>
            </a:lvl2pPr>
            <a:lvl3pPr marL="758952" indent="-228600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>
                <a:solidFill>
                  <a:schemeClr val="dk1"/>
                </a:solidFill>
              </a:defRPr>
            </a:lvl3pPr>
            <a:lvl4pPr marL="1005840" indent="-22860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>
                <a:solidFill>
                  <a:schemeClr val="dk1"/>
                </a:solidFill>
              </a:defRPr>
            </a:lvl4pPr>
            <a:lvl5pPr marL="1280160" indent="-228600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>
                <a:solidFill>
                  <a:schemeClr val="dk1"/>
                </a:solidFill>
              </a:defRPr>
            </a:lvl5pPr>
            <a:lvl6pPr marL="1472184" indent="-182880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>
                <a:solidFill>
                  <a:schemeClr val="dk1"/>
                </a:solidFill>
              </a:defRPr>
            </a:lvl6pPr>
            <a:lvl7pPr marL="1673352" indent="-182880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baseline="0">
                <a:solidFill>
                  <a:schemeClr val="dk1"/>
                </a:solidFill>
              </a:defRPr>
            </a:lvl7pPr>
            <a:lvl8pPr marL="1847088" indent="-182880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baseline="0">
                <a:solidFill>
                  <a:schemeClr val="dk1"/>
                </a:solidFill>
              </a:defRPr>
            </a:lvl8pPr>
            <a:lvl9pPr marL="2057400" indent="-182880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baseline="0">
                <a:solidFill>
                  <a:schemeClr val="dk1"/>
                </a:solidFill>
              </a:defRPr>
            </a:lvl9pPr>
            <a:extLst/>
          </a:lstStyle>
          <a:p>
            <a:r>
              <a:rPr lang="en-US" dirty="0"/>
              <a:t> public class </a:t>
            </a:r>
            <a:r>
              <a:rPr lang="en-US" b="1" dirty="0" err="1"/>
              <a:t>BaseClass</a:t>
            </a:r>
            <a:r>
              <a:rPr lang="en-US" dirty="0"/>
              <a:t> 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 </a:t>
            </a:r>
            <a:r>
              <a:rPr lang="he-IL" dirty="0"/>
              <a:t> </a:t>
            </a:r>
            <a:r>
              <a:rPr lang="en-US" dirty="0"/>
              <a:t>public </a:t>
            </a:r>
            <a:r>
              <a:rPr lang="en-US" b="1" dirty="0"/>
              <a:t>Member</a:t>
            </a:r>
            <a:r>
              <a:rPr lang="en-US" dirty="0"/>
              <a:t> m3 = new Member("instance member of </a:t>
            </a:r>
            <a:r>
              <a:rPr lang="en-US" dirty="0" err="1"/>
              <a:t>BaseClass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he-IL" dirty="0"/>
              <a:t> </a:t>
            </a:r>
            <a:r>
              <a:rPr lang="en-US" b="1" dirty="0"/>
              <a:t>static</a:t>
            </a:r>
            <a:r>
              <a:rPr lang="en-US" dirty="0"/>
              <a:t> public </a:t>
            </a:r>
            <a:r>
              <a:rPr lang="en-US" b="1" dirty="0"/>
              <a:t>Member</a:t>
            </a:r>
            <a:r>
              <a:rPr lang="en-US" dirty="0"/>
              <a:t> m4 = new Member("static member of </a:t>
            </a:r>
            <a:r>
              <a:rPr lang="en-US" dirty="0" err="1"/>
              <a:t>BaseClass</a:t>
            </a:r>
            <a:r>
              <a:rPr lang="en-US" dirty="0"/>
              <a:t>");</a:t>
            </a:r>
          </a:p>
          <a:p>
            <a:r>
              <a:rPr lang="en-US" dirty="0"/>
              <a:t>        public </a:t>
            </a:r>
            <a:r>
              <a:rPr lang="en-US" dirty="0" err="1"/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("Hello from </a:t>
            </a:r>
            <a:r>
              <a:rPr lang="en-US" dirty="0" err="1"/>
              <a:t>BaseClass</a:t>
            </a:r>
            <a:r>
              <a:rPr lang="en-US" dirty="0"/>
              <a:t> instance constructor");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</a:t>
            </a:r>
            <a:r>
              <a:rPr lang="en-US" dirty="0" err="1"/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("Hello from </a:t>
            </a:r>
            <a:r>
              <a:rPr lang="en-US" dirty="0" err="1"/>
              <a:t>BaseClass</a:t>
            </a:r>
            <a:r>
              <a:rPr lang="en-US" dirty="0"/>
              <a:t> static constructor");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124744"/>
            <a:ext cx="5635724" cy="21249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Member</a:t>
            </a:r>
          </a:p>
          <a:p>
            <a:pPr marL="0" indent="0" algn="l" rtl="0">
              <a:buNone/>
            </a:pPr>
            <a:r>
              <a:rPr lang="en-US" sz="1400" dirty="0"/>
              <a:t>{</a:t>
            </a:r>
          </a:p>
          <a:p>
            <a:pPr marL="0" indent="0" algn="l" rtl="0">
              <a:buNone/>
            </a:pPr>
            <a:r>
              <a:rPr lang="en-US" sz="1400" dirty="0"/>
              <a:t>        public Member(string who)</a:t>
            </a:r>
          </a:p>
          <a:p>
            <a:pPr marL="0" indent="0" algn="l" rtl="0">
              <a:buNone/>
            </a:pPr>
            <a:r>
              <a:rPr lang="en-US" sz="1400" dirty="0"/>
              <a:t>        {</a:t>
            </a:r>
          </a:p>
          <a:p>
            <a:pPr marL="0" indent="0" algn="l" rtl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string.Format</a:t>
            </a:r>
            <a:r>
              <a:rPr lang="en-US" sz="1400" dirty="0"/>
              <a:t>("Hello from a {0}", who));</a:t>
            </a:r>
          </a:p>
          <a:p>
            <a:pPr marL="0" indent="0" algn="l" rtl="0">
              <a:buNone/>
            </a:pPr>
            <a:r>
              <a:rPr lang="en-US" sz="1400" dirty="0"/>
              <a:t>     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altLang="he-IL" sz="1400" dirty="0">
              <a:latin typeface="Arial" charset="0"/>
              <a:cs typeface="Arial" charset="0"/>
            </a:endParaRPr>
          </a:p>
          <a:p>
            <a:pPr marL="0" indent="0" algn="l" rtl="0">
              <a:buNone/>
            </a:pPr>
            <a:endParaRPr lang="he-IL" sz="14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04C6BFF-71A6-4597-8A63-6B67BF60BBDB}"/>
              </a:ext>
            </a:extLst>
          </p:cNvPr>
          <p:cNvSpPr/>
          <p:nvPr/>
        </p:nvSpPr>
        <p:spPr>
          <a:xfrm>
            <a:off x="6876256" y="4040531"/>
            <a:ext cx="2160240" cy="1440160"/>
          </a:xfrm>
          <a:prstGeom prst="cloudCallout">
            <a:avLst>
              <a:gd name="adj1" fmla="val 25403"/>
              <a:gd name="adj2" fmla="val 739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b="1" dirty="0">
                <a:solidFill>
                  <a:schemeClr val="dk1"/>
                </a:solidFill>
              </a:rPr>
              <a:t>לימוד עצמי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7" name="חץ ימינה 6">
            <a:extLst>
              <a:ext uri="{FF2B5EF4-FFF2-40B4-BE49-F238E27FC236}">
                <a16:creationId xmlns:a16="http://schemas.microsoft.com/office/drawing/2014/main" id="{2BF49CC7-8E21-4D54-BF51-7116915B4472}"/>
              </a:ext>
            </a:extLst>
          </p:cNvPr>
          <p:cNvSpPr/>
          <p:nvPr/>
        </p:nvSpPr>
        <p:spPr>
          <a:xfrm>
            <a:off x="611560" y="1700808"/>
            <a:ext cx="2664296" cy="1035567"/>
          </a:xfrm>
          <a:prstGeom prst="rightArrow">
            <a:avLst>
              <a:gd name="adj1" fmla="val 50000"/>
              <a:gd name="adj2" fmla="val 31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מחלקת עזר לצורך הדפסה בכל יצירת שדה</a:t>
            </a:r>
          </a:p>
        </p:txBody>
      </p:sp>
    </p:spTree>
    <p:extLst>
      <p:ext uri="{BB962C8B-B14F-4D97-AF65-F5344CB8AC3E}">
        <p14:creationId xmlns:p14="http://schemas.microsoft.com/office/powerpoint/2010/main" val="3027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0006"/>
            <a:ext cx="6840760" cy="38740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public class </a:t>
            </a:r>
            <a:r>
              <a:rPr lang="en-US" sz="1400" b="1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 : </a:t>
            </a:r>
            <a:r>
              <a:rPr lang="en-US" sz="1400" b="1" dirty="0" err="1">
                <a:solidFill>
                  <a:schemeClr val="dk1"/>
                </a:solidFill>
              </a:rPr>
              <a:t>BaseClass</a:t>
            </a:r>
            <a:endParaRPr lang="en-US" sz="1400" b="1" dirty="0">
              <a:solidFill>
                <a:schemeClr val="dk1"/>
              </a:solidFill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public </a:t>
            </a:r>
            <a:r>
              <a:rPr lang="en-US" sz="1400" b="1" dirty="0">
                <a:solidFill>
                  <a:schemeClr val="dk1"/>
                </a:solidFill>
              </a:rPr>
              <a:t>Member</a:t>
            </a:r>
            <a:r>
              <a:rPr lang="en-US" sz="1400" dirty="0">
                <a:solidFill>
                  <a:schemeClr val="dk1"/>
                </a:solidFill>
              </a:rPr>
              <a:t> m2 = new Member("instance member of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");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</a:t>
            </a:r>
            <a:r>
              <a:rPr lang="en-US" sz="1400" b="1" dirty="0">
                <a:solidFill>
                  <a:schemeClr val="dk1"/>
                </a:solidFill>
              </a:rPr>
              <a:t>static</a:t>
            </a:r>
            <a:r>
              <a:rPr lang="en-US" sz="1400" dirty="0">
                <a:solidFill>
                  <a:schemeClr val="dk1"/>
                </a:solidFill>
              </a:rPr>
              <a:t> public </a:t>
            </a:r>
            <a:r>
              <a:rPr lang="en-US" sz="1400" b="1" dirty="0">
                <a:solidFill>
                  <a:schemeClr val="dk1"/>
                </a:solidFill>
              </a:rPr>
              <a:t>Member</a:t>
            </a:r>
            <a:r>
              <a:rPr lang="en-US" sz="1400" dirty="0">
                <a:solidFill>
                  <a:schemeClr val="dk1"/>
                </a:solidFill>
              </a:rPr>
              <a:t> m1 = new Member("static member of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");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public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()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{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    </a:t>
            </a:r>
            <a:r>
              <a:rPr lang="en-US" sz="1400" dirty="0" err="1">
                <a:solidFill>
                  <a:schemeClr val="dk1"/>
                </a:solidFill>
              </a:rPr>
              <a:t>Console.WriteLine</a:t>
            </a:r>
            <a:r>
              <a:rPr lang="en-US" sz="1400" dirty="0">
                <a:solidFill>
                  <a:schemeClr val="dk1"/>
                </a:solidFill>
              </a:rPr>
              <a:t>("Hello from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 instance constructor");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}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</a:t>
            </a:r>
            <a:r>
              <a:rPr lang="en-US" sz="1400" b="1" dirty="0">
                <a:solidFill>
                  <a:schemeClr val="dk1"/>
                </a:solidFill>
              </a:rPr>
              <a:t>static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()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       {   </a:t>
            </a:r>
            <a:r>
              <a:rPr lang="en-US" sz="1400" dirty="0" err="1">
                <a:solidFill>
                  <a:schemeClr val="dk1"/>
                </a:solidFill>
              </a:rPr>
              <a:t>Console.WriteLine</a:t>
            </a:r>
            <a:r>
              <a:rPr lang="en-US" sz="1400" dirty="0">
                <a:solidFill>
                  <a:schemeClr val="dk1"/>
                </a:solidFill>
              </a:rPr>
              <a:t>("Hello from </a:t>
            </a:r>
            <a:r>
              <a:rPr lang="en-US" sz="1400" dirty="0" err="1">
                <a:solidFill>
                  <a:schemeClr val="dk1"/>
                </a:solidFill>
              </a:rPr>
              <a:t>DerivedClass</a:t>
            </a:r>
            <a:r>
              <a:rPr lang="en-US" sz="1400" dirty="0">
                <a:solidFill>
                  <a:schemeClr val="dk1"/>
                </a:solidFill>
              </a:rPr>
              <a:t> static constructor");   }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chemeClr val="dk1"/>
                </a:solidFill>
              </a:rPr>
              <a:t> }</a:t>
            </a:r>
          </a:p>
          <a:p>
            <a:pPr marL="0" indent="0" algn="l" rtl="0">
              <a:buNone/>
            </a:pPr>
            <a:endParaRPr lang="he-IL" altLang="he-IL" sz="1400" dirty="0">
              <a:solidFill>
                <a:schemeClr val="dk1"/>
              </a:solidFill>
            </a:endParaRPr>
          </a:p>
          <a:p>
            <a:pPr marL="0" indent="0" algn="l" rtl="0">
              <a:buNone/>
            </a:pPr>
            <a:endParaRPr lang="he-IL" sz="1400" dirty="0">
              <a:solidFill>
                <a:schemeClr val="dk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673"/>
            <a:ext cx="7239000" cy="612068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סדר הבניה והאתחול</a:t>
            </a:r>
            <a:endParaRPr lang="en-US" alt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14</a:t>
            </a:fld>
            <a:endParaRPr lang="he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9C8254-EFA5-40D3-900A-345A844040BC}"/>
              </a:ext>
            </a:extLst>
          </p:cNvPr>
          <p:cNvSpPr txBox="1">
            <a:spLocks/>
          </p:cNvSpPr>
          <p:nvPr/>
        </p:nvSpPr>
        <p:spPr>
          <a:xfrm>
            <a:off x="835377" y="3967871"/>
            <a:ext cx="3744416" cy="267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r" rtl="1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r" rtl="1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r" rtl="1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l" rtl="0">
              <a:buNone/>
            </a:pPr>
            <a:r>
              <a:rPr lang="en-US" sz="1200" dirty="0"/>
              <a:t>class </a:t>
            </a:r>
            <a:r>
              <a:rPr lang="en-US" sz="1200" b="1" dirty="0" err="1"/>
              <a:t>InitializationOrder</a:t>
            </a:r>
            <a:endParaRPr lang="en-US" sz="1200" b="1" dirty="0"/>
          </a:p>
          <a:p>
            <a:pPr marL="0" indent="0" algn="l" rtl="0">
              <a:buNone/>
            </a:pPr>
            <a:r>
              <a:rPr lang="en-US" sz="1200" dirty="0"/>
              <a:t> {</a:t>
            </a:r>
          </a:p>
          <a:p>
            <a:pPr marL="0" indent="0" algn="l" rtl="0">
              <a:buNone/>
            </a:pPr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</a:p>
          <a:p>
            <a:pPr marL="0" indent="0" algn="l" rtl="0">
              <a:buNone/>
            </a:pPr>
            <a:r>
              <a:rPr lang="en-US" sz="1200" dirty="0"/>
              <a:t>       {</a:t>
            </a:r>
          </a:p>
          <a:p>
            <a:pPr marL="0" indent="0" algn="l" rtl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BaseClass</a:t>
            </a:r>
            <a:r>
              <a:rPr lang="en-US" sz="1200" dirty="0"/>
              <a:t> </a:t>
            </a:r>
            <a:r>
              <a:rPr lang="en-US" sz="1200" dirty="0" err="1"/>
              <a:t>bc</a:t>
            </a:r>
            <a:r>
              <a:rPr lang="en-US" sz="1200" dirty="0"/>
              <a:t> = new </a:t>
            </a:r>
            <a:r>
              <a:rPr lang="en-US" sz="1200" dirty="0" err="1"/>
              <a:t>BaseClass</a:t>
            </a:r>
            <a:r>
              <a:rPr lang="en-US" sz="1200" dirty="0"/>
              <a:t>();</a:t>
            </a:r>
          </a:p>
          <a:p>
            <a:pPr marL="0" indent="0" algn="l" rtl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("--------------------");</a:t>
            </a:r>
          </a:p>
          <a:p>
            <a:pPr marL="0" indent="0" algn="l" rtl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DerivedClass</a:t>
            </a:r>
            <a:r>
              <a:rPr lang="en-US" sz="1200" dirty="0"/>
              <a:t> obj = new </a:t>
            </a:r>
            <a:r>
              <a:rPr lang="en-US" sz="1200" dirty="0" err="1"/>
              <a:t>DerivedClass</a:t>
            </a:r>
            <a:r>
              <a:rPr lang="en-US" sz="1200" dirty="0"/>
              <a:t>();</a:t>
            </a:r>
          </a:p>
          <a:p>
            <a:pPr marL="0" indent="0" algn="l" rtl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Console.ReadLine</a:t>
            </a:r>
            <a:r>
              <a:rPr lang="en-US" sz="1200" dirty="0"/>
              <a:t>();</a:t>
            </a:r>
          </a:p>
          <a:p>
            <a:pPr marL="0" indent="0" algn="l" rtl="0">
              <a:buNone/>
            </a:pPr>
            <a:r>
              <a:rPr lang="en-US" sz="1200" dirty="0"/>
              <a:t>       }</a:t>
            </a:r>
          </a:p>
          <a:p>
            <a:pPr marL="0" indent="0" algn="l" rtl="0">
              <a:buNone/>
            </a:pPr>
            <a:r>
              <a:rPr lang="en-US" sz="1200" dirty="0"/>
              <a:t> }</a:t>
            </a:r>
            <a:endParaRPr lang="he-IL" sz="1200" dirty="0"/>
          </a:p>
          <a:p>
            <a:pPr marL="0" indent="0" algn="l" rtl="0">
              <a:buNone/>
            </a:pPr>
            <a:endParaRPr lang="he-IL" sz="1200" dirty="0"/>
          </a:p>
        </p:txBody>
      </p:sp>
      <p:sp>
        <p:nvSpPr>
          <p:cNvPr id="2" name="Rectangle 1"/>
          <p:cNvSpPr/>
          <p:nvPr/>
        </p:nvSpPr>
        <p:spPr>
          <a:xfrm>
            <a:off x="5375557" y="3967871"/>
            <a:ext cx="3444915" cy="2431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sz="2000" b="1" dirty="0">
                <a:highlight>
                  <a:srgbClr val="FFFFFF"/>
                </a:highlight>
                <a:latin typeface="Consolas"/>
              </a:rPr>
              <a:t>הפלט:</a:t>
            </a:r>
            <a:endParaRPr lang="he-IL" sz="2000" dirty="0">
              <a:highlight>
                <a:srgbClr val="FFFFFF"/>
              </a:highlight>
              <a:latin typeface="Consolas"/>
            </a:endParaRPr>
          </a:p>
          <a:p>
            <a:pPr algn="l" rtl="0"/>
            <a:r>
              <a:rPr lang="en-US" sz="1200" dirty="0"/>
              <a:t>Hello from a static member of </a:t>
            </a:r>
            <a:r>
              <a:rPr lang="en-US" sz="1200" dirty="0" err="1"/>
              <a:t>BaseClass</a:t>
            </a:r>
            <a:endParaRPr lang="en-US" sz="1200" dirty="0"/>
          </a:p>
          <a:p>
            <a:pPr algn="l" rtl="0"/>
            <a:r>
              <a:rPr lang="en-US" sz="1200" dirty="0"/>
              <a:t>Hello from </a:t>
            </a:r>
            <a:r>
              <a:rPr lang="en-US" sz="1200" dirty="0" err="1"/>
              <a:t>BaseClass</a:t>
            </a:r>
            <a:r>
              <a:rPr lang="en-US" sz="1200" dirty="0"/>
              <a:t> static constructor</a:t>
            </a:r>
          </a:p>
          <a:p>
            <a:pPr algn="l" rtl="0"/>
            <a:r>
              <a:rPr lang="en-US" sz="1200" dirty="0"/>
              <a:t>Hello from a instance member of </a:t>
            </a:r>
            <a:r>
              <a:rPr lang="en-US" sz="1200" dirty="0" err="1"/>
              <a:t>BaseClass</a:t>
            </a:r>
            <a:endParaRPr lang="en-US" sz="1200" dirty="0"/>
          </a:p>
          <a:p>
            <a:pPr algn="l" rtl="0"/>
            <a:r>
              <a:rPr lang="en-US" sz="1200" dirty="0"/>
              <a:t>Hello from </a:t>
            </a:r>
            <a:r>
              <a:rPr lang="en-US" sz="1200" dirty="0" err="1"/>
              <a:t>BaseClass</a:t>
            </a:r>
            <a:r>
              <a:rPr lang="en-US" sz="1200" dirty="0"/>
              <a:t> instance constructor</a:t>
            </a:r>
          </a:p>
          <a:p>
            <a:pPr algn="l" rtl="0"/>
            <a:r>
              <a:rPr lang="he-IL" sz="1200" dirty="0"/>
              <a:t>--------------------</a:t>
            </a:r>
          </a:p>
          <a:p>
            <a:pPr algn="l" rtl="0"/>
            <a:r>
              <a:rPr lang="en-US" sz="1200" dirty="0"/>
              <a:t>Hello from a static member of </a:t>
            </a:r>
            <a:r>
              <a:rPr lang="en-US" sz="1200" dirty="0" err="1"/>
              <a:t>DerivedClass</a:t>
            </a:r>
            <a:endParaRPr lang="en-US" sz="1200" dirty="0"/>
          </a:p>
          <a:p>
            <a:pPr algn="l" rtl="0"/>
            <a:r>
              <a:rPr lang="en-US" sz="1200" dirty="0"/>
              <a:t>Hello from </a:t>
            </a:r>
            <a:r>
              <a:rPr lang="en-US" sz="1200" dirty="0" err="1"/>
              <a:t>DerivedClass</a:t>
            </a:r>
            <a:r>
              <a:rPr lang="en-US" sz="1200" dirty="0"/>
              <a:t> static constructor</a:t>
            </a:r>
          </a:p>
          <a:p>
            <a:pPr algn="l" rtl="0"/>
            <a:r>
              <a:rPr lang="en-US" sz="1200" dirty="0"/>
              <a:t>Hello from a instance member of </a:t>
            </a:r>
            <a:r>
              <a:rPr lang="en-US" sz="1200" dirty="0" err="1"/>
              <a:t>DerivedClass</a:t>
            </a:r>
            <a:endParaRPr lang="en-US" sz="1200" dirty="0"/>
          </a:p>
          <a:p>
            <a:pPr algn="l" rtl="0"/>
            <a:r>
              <a:rPr lang="en-US" sz="1200" dirty="0"/>
              <a:t>Hello from a instance member of </a:t>
            </a:r>
            <a:r>
              <a:rPr lang="en-US" sz="1200" dirty="0" err="1"/>
              <a:t>BaseClass</a:t>
            </a:r>
            <a:endParaRPr lang="en-US" sz="1200" dirty="0"/>
          </a:p>
          <a:p>
            <a:pPr algn="l" rtl="0"/>
            <a:r>
              <a:rPr lang="en-US" sz="1200" dirty="0"/>
              <a:t>Hello from </a:t>
            </a:r>
            <a:r>
              <a:rPr lang="en-US" sz="1200" dirty="0" err="1"/>
              <a:t>BaseClass</a:t>
            </a:r>
            <a:r>
              <a:rPr lang="en-US" sz="1200" dirty="0"/>
              <a:t> instance constructor</a:t>
            </a:r>
          </a:p>
          <a:p>
            <a:pPr algn="l" rtl="0"/>
            <a:r>
              <a:rPr lang="en-US" sz="1200" dirty="0"/>
              <a:t>Hello from </a:t>
            </a:r>
            <a:r>
              <a:rPr lang="en-US" sz="1200" dirty="0" err="1"/>
              <a:t>DerivedClass</a:t>
            </a:r>
            <a:r>
              <a:rPr lang="en-US" sz="1200" dirty="0"/>
              <a:t> instance constructor</a:t>
            </a:r>
            <a:endParaRPr lang="he-IL" sz="1200" dirty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3EEF790-0356-49B5-B4DD-4E38B46D686C}"/>
              </a:ext>
            </a:extLst>
          </p:cNvPr>
          <p:cNvSpPr/>
          <p:nvPr/>
        </p:nvSpPr>
        <p:spPr>
          <a:xfrm>
            <a:off x="6839784" y="468178"/>
            <a:ext cx="2448272" cy="1800200"/>
          </a:xfrm>
          <a:prstGeom prst="cloudCallout">
            <a:avLst>
              <a:gd name="adj1" fmla="val -45522"/>
              <a:gd name="adj2" fmla="val 939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b="1" dirty="0"/>
              <a:t>לימוד עצמי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914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448" y="139116"/>
            <a:ext cx="7239000" cy="626328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המילה השמורה</a:t>
            </a:r>
            <a:r>
              <a:rPr lang="en-US" altLang="he-IL" cap="none" dirty="0"/>
              <a:t>base  </a:t>
            </a:r>
            <a:endParaRPr lang="en-US" altLang="he-IL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94044"/>
            <a:ext cx="7239000" cy="556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altLang="he-IL" sz="2000" dirty="0"/>
              <a:t>בעזרת המילה השמורה </a:t>
            </a:r>
            <a:r>
              <a:rPr lang="en-US" altLang="he-IL" sz="2000" dirty="0">
                <a:solidFill>
                  <a:srgbClr val="FF0000"/>
                </a:solidFill>
              </a:rPr>
              <a:t>base</a:t>
            </a:r>
            <a:r>
              <a:rPr lang="he-IL" altLang="he-IL" sz="2000" dirty="0"/>
              <a:t> ניתן להשתמש במחלקת הבן על מנת לגשת למחלקת האב, במקרים הבאים:</a:t>
            </a:r>
          </a:p>
          <a:p>
            <a:pPr marL="0" indent="0">
              <a:buNone/>
            </a:pPr>
            <a:endParaRPr lang="he-IL" altLang="he-IL" sz="2000" b="1" dirty="0"/>
          </a:p>
          <a:p>
            <a:pPr marL="0" indent="0">
              <a:buNone/>
            </a:pPr>
            <a:r>
              <a:rPr lang="he-IL" altLang="he-IL" sz="2000" b="1" dirty="0"/>
              <a:t>1. קריאה לבנאי עם פרמטר של מחלקת הבסיס:</a:t>
            </a:r>
          </a:p>
          <a:p>
            <a:pPr lvl="1"/>
            <a:r>
              <a:rPr lang="he-IL" altLang="he-IL" sz="2000" u="sng" dirty="0"/>
              <a:t>אם בן לא קורא לבנאי </a:t>
            </a:r>
            <a:r>
              <a:rPr lang="he-IL" altLang="he-IL" sz="2000" dirty="0"/>
              <a:t>של האבא אזי באופן אוטומטי נקרא בנאי ברירת המחדל של האבא.</a:t>
            </a:r>
          </a:p>
          <a:p>
            <a:pPr lvl="1"/>
            <a:r>
              <a:rPr lang="he-IL" altLang="he-IL" sz="2000" u="sng" dirty="0"/>
              <a:t>אבל אם בן רוצה לקרוא </a:t>
            </a:r>
            <a:r>
              <a:rPr lang="he-IL" altLang="he-IL" sz="2000" b="1" dirty="0"/>
              <a:t>לבנאי עם פרמטר/ים  </a:t>
            </a:r>
            <a:r>
              <a:rPr lang="he-IL" altLang="he-IL" sz="2000" dirty="0"/>
              <a:t>של האבא אזי הבן יוכל להשתמש ב </a:t>
            </a:r>
            <a:r>
              <a:rPr lang="en-US" altLang="he-IL" sz="2000" dirty="0"/>
              <a:t>base</a:t>
            </a:r>
            <a:r>
              <a:rPr lang="he-IL" altLang="he-IL" sz="2000" dirty="0"/>
              <a:t>. </a:t>
            </a:r>
          </a:p>
          <a:p>
            <a:pPr marL="0" indent="0" algn="l" rtl="0">
              <a:buNone/>
            </a:pPr>
            <a:endParaRPr lang="en-US" altLang="he-IL" sz="2000" dirty="0"/>
          </a:p>
          <a:p>
            <a:pPr marL="0" indent="0" algn="l" rtl="0">
              <a:buNone/>
            </a:pPr>
            <a:r>
              <a:rPr lang="en-US" altLang="he-IL" sz="2000" b="1" dirty="0"/>
              <a:t>public Fish(string name)</a:t>
            </a:r>
            <a:r>
              <a:rPr lang="he-IL" altLang="he-IL" sz="2000" b="1" dirty="0"/>
              <a:t> </a:t>
            </a:r>
            <a:r>
              <a:rPr lang="en-US" altLang="he-IL" sz="2000" b="1" dirty="0"/>
              <a:t>: </a:t>
            </a:r>
            <a:r>
              <a:rPr lang="en-US" altLang="he-IL" sz="2000" b="1" dirty="0">
                <a:solidFill>
                  <a:srgbClr val="FF0000"/>
                </a:solidFill>
              </a:rPr>
              <a:t>base</a:t>
            </a:r>
            <a:r>
              <a:rPr lang="en-US" altLang="he-IL" sz="2000" b="1" dirty="0"/>
              <a:t>()</a:t>
            </a:r>
            <a:r>
              <a:rPr lang="he-IL" altLang="he-IL" sz="2000" b="1" dirty="0"/>
              <a:t> </a:t>
            </a:r>
            <a:r>
              <a:rPr lang="en-US" altLang="he-IL" sz="2000" b="1" dirty="0"/>
              <a:t>{//.. }; </a:t>
            </a:r>
            <a:r>
              <a:rPr lang="he-IL" altLang="he-IL" sz="2000" b="1" dirty="0"/>
              <a:t> </a:t>
            </a:r>
            <a:endParaRPr lang="en-US" altLang="he-IL" sz="2000" b="1" dirty="0"/>
          </a:p>
          <a:p>
            <a:pPr eaLnBrk="1" hangingPunct="1"/>
            <a:endParaRPr lang="he-IL" altLang="he-IL" sz="2000" dirty="0"/>
          </a:p>
          <a:p>
            <a:pPr marL="0" indent="0" eaLnBrk="1" hangingPunct="1">
              <a:buNone/>
            </a:pPr>
            <a:r>
              <a:rPr lang="he-IL" altLang="he-IL" sz="2000" b="1" dirty="0"/>
              <a:t>2. קריאה למתודה או תכונה של מחלקת הבסיס שנדרסה על ידי מחלקת הבן:</a:t>
            </a:r>
          </a:p>
          <a:p>
            <a:pPr lvl="1"/>
            <a:r>
              <a:rPr lang="he-IL" altLang="he-IL" sz="2000" dirty="0"/>
              <a:t>על מנת להבדיל בין המתודה של הבן לזו של האב באותו השם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he-IL" sz="2000" b="1" dirty="0" err="1">
                <a:solidFill>
                  <a:srgbClr val="FF0000"/>
                </a:solidFill>
              </a:rPr>
              <a:t>base</a:t>
            </a:r>
            <a:r>
              <a:rPr lang="en-US" altLang="he-IL" sz="2000" b="1" dirty="0" err="1"/>
              <a:t>.func</a:t>
            </a:r>
            <a:r>
              <a:rPr lang="en-US" altLang="he-IL" sz="2000" b="1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13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415" y="90793"/>
            <a:ext cx="5726832" cy="50405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he-IL" altLang="he-IL" dirty="0"/>
              <a:t>המילה השמורה</a:t>
            </a:r>
            <a:r>
              <a:rPr lang="en-US" altLang="he-IL" cap="none" dirty="0"/>
              <a:t>base  </a:t>
            </a:r>
            <a:endParaRPr lang="en-US" altLang="he-IL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03" y="704569"/>
            <a:ext cx="7704856" cy="5632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class Animal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{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protected string name;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protected Animal(string name)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    this.name = name;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System.Console.WriteLine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("An Animal named {0} was born", name);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public void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SaySomething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	        { 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System.Console.WriteLine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("{0} Says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Wraaaaaa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", name);}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class Dog : Animal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{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public Dog(string name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  : base(name)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	        { 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System.Console.WriteLine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("Dog named {0} was born", name);}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public void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SaySomething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System.Console.WriteLine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("{0} Says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HawHaw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", name);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public void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SaySomeAnimalThing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base.SaySomething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prstClr val="black"/>
                </a:solidFill>
                <a:latin typeface="+mj-lt"/>
              </a:rPr>
              <a:t>System.Console.WriteLine</a:t>
            </a:r>
            <a:r>
              <a:rPr lang="en-US" sz="1400" dirty="0">
                <a:solidFill>
                  <a:prstClr val="black"/>
                </a:solidFill>
                <a:latin typeface="+mj-lt"/>
              </a:rPr>
              <a:t>("But I Prefer:");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this.SaySomething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+mj-lt"/>
              </a:rPr>
              <a:t>    }</a:t>
            </a:r>
          </a:p>
          <a:p>
            <a:pPr marL="0" lvl="0" indent="0" algn="l" rtl="0">
              <a:spcBef>
                <a:spcPts val="0"/>
              </a:spcBef>
              <a:buClrTx/>
              <a:buSzTx/>
              <a:buNone/>
            </a:pPr>
            <a:endParaRPr lang="en-US" sz="1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4205" y="4114392"/>
            <a:ext cx="3528392" cy="206210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class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MainClass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{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    static void Main(string[]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    {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        Dog d1 = new Dog("Tom");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        d1.SaySomething();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     }</a:t>
            </a:r>
          </a:p>
          <a:p>
            <a:pPr lvl="0" algn="l" rtl="0"/>
            <a:r>
              <a:rPr lang="en-US" sz="1600" dirty="0">
                <a:solidFill>
                  <a:prstClr val="black"/>
                </a:solidFill>
                <a:latin typeface="+mj-lt"/>
              </a:rPr>
              <a:t>    }</a:t>
            </a:r>
            <a:endParaRPr lang="he-IL" sz="1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20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8" y="332656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המרות בין אבא לבן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882" y="1365358"/>
            <a:ext cx="7662011" cy="412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 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{}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r">
              <a:lnSpc>
                <a:spcPct val="115000"/>
              </a:lnSpc>
            </a:pPr>
            <a:endParaRPr lang="he-IL" sz="2400" dirty="0">
              <a:latin typeface="Calibri"/>
              <a:ea typeface="Calibri"/>
              <a:cs typeface="Arial"/>
            </a:endParaRPr>
          </a:p>
          <a:p>
            <a:pPr algn="r">
              <a:lnSpc>
                <a:spcPct val="115000"/>
              </a:lnSpc>
            </a:pPr>
            <a:r>
              <a:rPr lang="en-US" sz="2400" b="1" dirty="0">
                <a:latin typeface="Calibri"/>
                <a:ea typeface="Calibri"/>
                <a:cs typeface="Arial"/>
              </a:rPr>
              <a:t> </a:t>
            </a:r>
            <a:r>
              <a:rPr lang="he-IL" sz="2400" b="1" dirty="0"/>
              <a:t>המרה כלפי מעלה </a:t>
            </a:r>
            <a:r>
              <a:rPr lang="he-IL" sz="2400" dirty="0"/>
              <a:t>ניתן לעשות עם </a:t>
            </a:r>
            <a:r>
              <a:rPr lang="he-IL" sz="2400" b="1" dirty="0"/>
              <a:t>המרה מרומזת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//up casting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//ok, implicit casting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r">
              <a:lnSpc>
                <a:spcPct val="115000"/>
              </a:lnSpc>
            </a:pPr>
            <a:endParaRPr lang="he-IL" sz="2400" dirty="0"/>
          </a:p>
          <a:p>
            <a:pPr algn="r">
              <a:lnSpc>
                <a:spcPct val="115000"/>
              </a:lnSpc>
            </a:pPr>
            <a:r>
              <a:rPr lang="he-IL" sz="2400" b="1" dirty="0"/>
              <a:t>המרה כלפי מטה</a:t>
            </a:r>
            <a:r>
              <a:rPr lang="he-IL" sz="2400" dirty="0"/>
              <a:t>, הקומפיילר מחייב </a:t>
            </a:r>
            <a:r>
              <a:rPr lang="he-IL" sz="2400" b="1" dirty="0"/>
              <a:t>המרה מפורשת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//down casting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bb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)aa;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//explicit casting</a:t>
            </a:r>
            <a:endParaRPr lang="en-US" sz="2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17</a:t>
            </a:fld>
            <a:endParaRPr lang="he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5D32E4-B674-4CE9-861B-B4B1BF2626AC}"/>
              </a:ext>
            </a:extLst>
          </p:cNvPr>
          <p:cNvGrpSpPr/>
          <p:nvPr/>
        </p:nvGrpSpPr>
        <p:grpSpPr>
          <a:xfrm>
            <a:off x="6372200" y="301752"/>
            <a:ext cx="1657351" cy="1925111"/>
            <a:chOff x="3347864" y="3279774"/>
            <a:chExt cx="1657351" cy="1925111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B00450D-58E9-4E2F-A6D7-61E383921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177" y="4681816"/>
              <a:ext cx="1008063" cy="52306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he-IL" sz="2800" b="1" dirty="0"/>
                <a:t>B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1CD538B1-D7D6-4863-B5C9-19D908A4B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3279774"/>
              <a:ext cx="1657351" cy="52306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he-IL" sz="2800" b="1" dirty="0"/>
                <a:t>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6A23-DD02-43D6-BD9D-5466368FC1FD}"/>
                </a:ext>
              </a:extLst>
            </p:cNvPr>
            <p:cNvGrpSpPr/>
            <p:nvPr/>
          </p:nvGrpSpPr>
          <p:grpSpPr>
            <a:xfrm>
              <a:off x="4067944" y="3789040"/>
              <a:ext cx="216024" cy="857068"/>
              <a:chOff x="3814025" y="3803177"/>
              <a:chExt cx="216024" cy="857068"/>
            </a:xfrm>
          </p:grpSpPr>
          <p:cxnSp>
            <p:nvCxnSpPr>
              <p:cNvPr id="10" name="Straight Arrow Connector 6">
                <a:extLst>
                  <a:ext uri="{FF2B5EF4-FFF2-40B4-BE49-F238E27FC236}">
                    <a16:creationId xmlns:a16="http://schemas.microsoft.com/office/drawing/2014/main" id="{4B356F5E-E75C-4B5C-8D58-26A949A458EF}"/>
                  </a:ext>
                </a:extLst>
              </p:cNvPr>
              <p:cNvCxnSpPr/>
              <p:nvPr/>
            </p:nvCxnSpPr>
            <p:spPr bwMode="auto">
              <a:xfrm flipV="1">
                <a:off x="3922038" y="3982944"/>
                <a:ext cx="0" cy="67730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sp>
            <p:nvSpPr>
              <p:cNvPr id="11" name="Isosceles Triangle 12">
                <a:extLst>
                  <a:ext uri="{FF2B5EF4-FFF2-40B4-BE49-F238E27FC236}">
                    <a16:creationId xmlns:a16="http://schemas.microsoft.com/office/drawing/2014/main" id="{FC086234-1215-44DA-8363-301B624A7879}"/>
                  </a:ext>
                </a:extLst>
              </p:cNvPr>
              <p:cNvSpPr/>
              <p:nvPr/>
            </p:nvSpPr>
            <p:spPr bwMode="auto">
              <a:xfrm rot="21589354">
                <a:off x="3814025" y="3803177"/>
                <a:ext cx="216024" cy="179432"/>
              </a:xfrm>
              <a:prstGeom prst="triangl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37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פולימורפיזם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/>
              <a:t>רב צורתיות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66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3850" y="142546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פולימורפיזם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22970" y="836712"/>
            <a:ext cx="7239000" cy="4464496"/>
          </a:xfrm>
        </p:spPr>
        <p:txBody>
          <a:bodyPr>
            <a:normAutofit/>
          </a:bodyPr>
          <a:lstStyle/>
          <a:p>
            <a:r>
              <a:rPr lang="he-IL" sz="2000" dirty="0"/>
              <a:t>פולי – מורפיזם  = רב – צורתיות.</a:t>
            </a:r>
          </a:p>
          <a:p>
            <a:r>
              <a:rPr lang="he-IL" sz="2000" dirty="0"/>
              <a:t>פולימורפיזם הוא אחד הכלים החזקים ביותר בתכנות מונחה עצמים, ומשמעותו העיקרית היא:</a:t>
            </a:r>
          </a:p>
          <a:p>
            <a:endParaRPr lang="he-IL" altLang="he-IL" sz="2000" dirty="0"/>
          </a:p>
          <a:p>
            <a:endParaRPr lang="he-IL" altLang="he-IL" sz="2000" dirty="0"/>
          </a:p>
          <a:p>
            <a:endParaRPr lang="he-IL" altLang="he-IL" sz="2000" dirty="0"/>
          </a:p>
          <a:p>
            <a:endParaRPr lang="he-IL" altLang="he-IL" sz="2000" dirty="0"/>
          </a:p>
          <a:p>
            <a:r>
              <a:rPr lang="he-IL" altLang="he-IL" sz="2000" dirty="0"/>
              <a:t>זהו מנגנון להתייחסות לעצמים מטיפוסים שונים באופן אחיד. </a:t>
            </a:r>
          </a:p>
          <a:p>
            <a:r>
              <a:rPr lang="he-IL" altLang="he-IL" sz="2000" dirty="0"/>
              <a:t>ניתן להתייחס לכל עצם כאילו היה מופע של כל אחת מהמחלקות מהן הוא יורש.</a:t>
            </a:r>
          </a:p>
          <a:p>
            <a:r>
              <a:rPr lang="he-IL" altLang="he-IL" sz="2000" dirty="0"/>
              <a:t>כל משתנה הפניה של מחלקת בסיס יכול להצביע בפועל על עצם ממחלקה נגזרת.</a:t>
            </a:r>
            <a:endParaRPr lang="en-US" alt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22970" y="2276872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cs typeface="+mj-cs"/>
              </a:rPr>
              <a:t>המשותף הוא הממשק ולא המימוש – כלומר: ממשק משותף, מימוש נפרד.</a:t>
            </a:r>
            <a:endParaRPr lang="en-US" sz="2800" b="1" dirty="0">
              <a:cs typeface="+mj-cs"/>
            </a:endParaRPr>
          </a:p>
        </p:txBody>
      </p:sp>
      <p:sp>
        <p:nvSpPr>
          <p:cNvPr id="11" name="הסבר מלבני מעוגל 17"/>
          <p:cNvSpPr/>
          <p:nvPr/>
        </p:nvSpPr>
        <p:spPr bwMode="auto">
          <a:xfrm>
            <a:off x="722969" y="5676270"/>
            <a:ext cx="7065235" cy="561042"/>
          </a:xfrm>
          <a:prstGeom prst="wedgeRoundRectCallout">
            <a:avLst>
              <a:gd name="adj1" fmla="val -2505"/>
              <a:gd name="adj2" fmla="val -9064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dirty="0"/>
              <a:t>האפשרות לכתוב </a:t>
            </a:r>
            <a:r>
              <a:rPr lang="he-IL" b="1" dirty="0"/>
              <a:t>מתודות וירטואליות</a:t>
            </a:r>
            <a:r>
              <a:rPr lang="he-IL" dirty="0"/>
              <a:t>, מאפשרת את תכונת הפולימורפיזם.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0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ומה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קצת </a:t>
            </a:r>
            <a:r>
              <a:rPr lang="en-US" dirty="0"/>
              <a:t>UML</a:t>
            </a:r>
            <a:endParaRPr lang="he-IL" dirty="0"/>
          </a:p>
          <a:p>
            <a:r>
              <a:rPr lang="he-IL" dirty="0"/>
              <a:t>ירושה</a:t>
            </a:r>
          </a:p>
          <a:p>
            <a:r>
              <a:rPr lang="he-IL" dirty="0"/>
              <a:t>פולימורפיזם</a:t>
            </a:r>
          </a:p>
          <a:p>
            <a:r>
              <a:rPr lang="he-IL" dirty="0"/>
              <a:t>מחלקה ומתודה אבסטרקטית</a:t>
            </a:r>
          </a:p>
          <a:p>
            <a:r>
              <a:rPr lang="he-IL" dirty="0"/>
              <a:t>מחלקה חתומה</a:t>
            </a:r>
          </a:p>
          <a:p>
            <a:r>
              <a:rPr lang="he-IL" dirty="0"/>
              <a:t>ממשק</a:t>
            </a:r>
          </a:p>
          <a:p>
            <a:r>
              <a:rPr lang="he-IL" dirty="0"/>
              <a:t>ממשקים קיימים:</a:t>
            </a:r>
          </a:p>
          <a:p>
            <a:pPr lvl="1"/>
            <a:r>
              <a:rPr lang="en-US" dirty="0" err="1"/>
              <a:t>IComparable</a:t>
            </a:r>
            <a:endParaRPr lang="he-IL" dirty="0"/>
          </a:p>
          <a:p>
            <a:pPr lvl="1"/>
            <a:r>
              <a:rPr lang="en-US" dirty="0" err="1"/>
              <a:t>IComparable</a:t>
            </a:r>
            <a:r>
              <a:rPr lang="en-US" dirty="0"/>
              <a:t>&lt;T&gt;</a:t>
            </a:r>
            <a:endParaRPr lang="he-IL" dirty="0"/>
          </a:p>
          <a:p>
            <a:pPr lvl="1"/>
            <a:r>
              <a:rPr lang="en-US" dirty="0" err="1"/>
              <a:t>IEnumarable</a:t>
            </a:r>
            <a:endParaRPr lang="he-IL" dirty="0"/>
          </a:p>
          <a:p>
            <a:pPr lvl="1"/>
            <a:r>
              <a:rPr lang="en-US" dirty="0" err="1"/>
              <a:t>Ienumarator</a:t>
            </a:r>
            <a:endParaRPr lang="en-US" dirty="0"/>
          </a:p>
          <a:p>
            <a:r>
              <a:rPr lang="he-IL" dirty="0"/>
              <a:t>לולאת </a:t>
            </a:r>
            <a:r>
              <a:rPr lang="en-US" dirty="0"/>
              <a:t>foreach</a:t>
            </a:r>
            <a:endParaRPr lang="he-IL" dirty="0"/>
          </a:p>
          <a:p>
            <a:r>
              <a:rPr lang="en-US" dirty="0"/>
              <a:t>Yield return</a:t>
            </a:r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61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854968"/>
          </a:xfrm>
        </p:spPr>
        <p:txBody>
          <a:bodyPr/>
          <a:lstStyle/>
          <a:p>
            <a:pPr algn="ctr"/>
            <a:r>
              <a:rPr lang="he-IL" dirty="0"/>
              <a:t>שימושים של </a:t>
            </a:r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321352" cy="4248472"/>
          </a:xfrm>
        </p:spPr>
        <p:txBody>
          <a:bodyPr/>
          <a:lstStyle/>
          <a:p>
            <a:r>
              <a:rPr lang="he-IL" b="1" dirty="0"/>
              <a:t>מבנה נתונים </a:t>
            </a:r>
            <a:r>
              <a:rPr lang="he-IL" sz="1800" b="1" dirty="0"/>
              <a:t>(למשל מערך) </a:t>
            </a:r>
            <a:r>
              <a:rPr lang="he-IL" b="1" dirty="0"/>
              <a:t>שמכיל אובייקטים מטיפוסים שונים </a:t>
            </a:r>
            <a:r>
              <a:rPr lang="he-IL" dirty="0"/>
              <a:t>– ניתן ליצור מערך של </a:t>
            </a:r>
            <a:r>
              <a:rPr lang="he-IL" b="1" dirty="0"/>
              <a:t>הפניות/מצביעים מסוג האבא </a:t>
            </a:r>
            <a:r>
              <a:rPr lang="he-IL" dirty="0"/>
              <a:t>כך שכל איבר במערך יצביע </a:t>
            </a:r>
            <a:r>
              <a:rPr lang="he-IL" b="1" dirty="0"/>
              <a:t>בפועל</a:t>
            </a:r>
            <a:r>
              <a:rPr lang="he-IL" dirty="0"/>
              <a:t> על אובייקט מסוג הבן. כאשר נעבור על המערך ונקרא למתודה הוירטואלית, תופעל המתודה המתאימה לאובייקט מבלי לבצע המרה.</a:t>
            </a:r>
          </a:p>
          <a:p>
            <a:r>
              <a:rPr lang="he-IL" b="1" dirty="0"/>
              <a:t>העברת פרמטר למתודה</a:t>
            </a:r>
            <a:r>
              <a:rPr lang="he-IL" dirty="0"/>
              <a:t> – מתודה המקבלת פרמטר מסוג האב, ניתן לשלוח אובייקט מסוג הבן, כל פעם מסוג בן אחר.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619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VIRTUAL FUNCTION, Override, New </a:t>
            </a:r>
            <a:endParaRPr lang="he-IL" sz="32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268760"/>
            <a:ext cx="7632848" cy="4824536"/>
          </a:xfrm>
        </p:spPr>
        <p:txBody>
          <a:bodyPr>
            <a:normAutofit fontScale="92500"/>
          </a:bodyPr>
          <a:lstStyle/>
          <a:p>
            <a:r>
              <a:rPr lang="he-IL" sz="2000" dirty="0"/>
              <a:t>מתודה המוגדרת כ </a:t>
            </a:r>
            <a:r>
              <a:rPr lang="en-US" sz="2000" b="1" dirty="0"/>
              <a:t>virtual</a:t>
            </a:r>
            <a:r>
              <a:rPr lang="he-IL" sz="2000" b="1" dirty="0"/>
              <a:t> באבא </a:t>
            </a:r>
            <a:r>
              <a:rPr lang="he-IL" sz="2000" dirty="0"/>
              <a:t>מאפשרת למחלקת הבן לממש אותה.</a:t>
            </a:r>
          </a:p>
          <a:p>
            <a:r>
              <a:rPr lang="he-IL" sz="2000" dirty="0"/>
              <a:t>הבן יוכל לממש את המתודה הזו ב 2 צורות:</a:t>
            </a:r>
          </a:p>
          <a:p>
            <a:pPr marL="0" indent="0">
              <a:buNone/>
            </a:pPr>
            <a:endParaRPr lang="he-IL" sz="2000" dirty="0"/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Override</a:t>
            </a:r>
            <a:r>
              <a:rPr lang="he-IL" sz="2400" b="1" dirty="0">
                <a:solidFill>
                  <a:schemeClr val="tx1"/>
                </a:solidFill>
              </a:rPr>
              <a:t> – דריסה</a:t>
            </a:r>
          </a:p>
          <a:p>
            <a:pPr lvl="2"/>
            <a:r>
              <a:rPr lang="he-IL" sz="1800" dirty="0"/>
              <a:t>אם העצם הוא מטיפוס הבן ממש, אז כשהוא יפעיל את המתודה, תיקרא המתודה של הבן ולא של האבא.</a:t>
            </a:r>
          </a:p>
          <a:p>
            <a:pPr lvl="2"/>
            <a:r>
              <a:rPr lang="he-IL" sz="1800" dirty="0"/>
              <a:t>גם אם ההפניה (המצביע) הוא מטיפוס האבא ובפועל הוא מצביע לעצם מטיפוס הבן, גם אז, תיקרא המתודה </a:t>
            </a:r>
            <a:r>
              <a:rPr lang="he-IL" sz="1800" b="1" dirty="0"/>
              <a:t>של הבן ולא של האבא.</a:t>
            </a:r>
          </a:p>
          <a:p>
            <a:pPr marL="530352" lvl="2" indent="0">
              <a:buNone/>
            </a:pPr>
            <a:endParaRPr lang="he-IL" sz="24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New</a:t>
            </a:r>
            <a:r>
              <a:rPr lang="he-IL" sz="2400" b="1" dirty="0">
                <a:solidFill>
                  <a:schemeClr val="tx1"/>
                </a:solidFill>
              </a:rPr>
              <a:t> – הפסקת הדריסה</a:t>
            </a:r>
          </a:p>
          <a:p>
            <a:pPr lvl="2"/>
            <a:r>
              <a:rPr lang="he-IL" sz="1800" dirty="0"/>
              <a:t>אם העצם הוא מטיפוס הבן ממש, אז כשהוא יפעיל את המתודה, תיקרא המתודה של הבן ולא של האבא.</a:t>
            </a:r>
          </a:p>
          <a:p>
            <a:pPr lvl="2"/>
            <a:r>
              <a:rPr lang="he-IL" sz="1800" dirty="0"/>
              <a:t>אם ההפניה (המצביע) הוא מטיפוס האבא ובפועל הוא מצביע לעצם מטיפוס הבן, תיקרא המתודה </a:t>
            </a:r>
            <a:r>
              <a:rPr lang="he-IL" sz="1800" b="1" dirty="0"/>
              <a:t>הוירטואלית</a:t>
            </a:r>
            <a:r>
              <a:rPr lang="he-IL" sz="1800" dirty="0"/>
              <a:t> </a:t>
            </a:r>
            <a:r>
              <a:rPr lang="he-IL" sz="1800" b="1" dirty="0"/>
              <a:t>של האבא הקרוב ביותר ולא של הבן.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1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1600" y="1209328"/>
            <a:ext cx="6806952" cy="387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b="1" dirty="0"/>
              <a:t>יש לשים לב:</a:t>
            </a:r>
          </a:p>
          <a:p>
            <a:r>
              <a:rPr lang="he-IL" sz="2000" dirty="0"/>
              <a:t>ברירת המחדל בהגדרת מתודה היא </a:t>
            </a:r>
            <a:r>
              <a:rPr lang="en-US" sz="2000" b="1" dirty="0"/>
              <a:t>new</a:t>
            </a:r>
            <a:r>
              <a:rPr lang="he-IL" sz="2000" dirty="0"/>
              <a:t>, כלומר אם לא מוגדר שום דבר, המתודה אינה דורסת את המתודה של האב.</a:t>
            </a:r>
          </a:p>
          <a:p>
            <a:r>
              <a:rPr lang="he-IL" sz="2000" dirty="0"/>
              <a:t>לא ניתן לבצע </a:t>
            </a:r>
            <a:r>
              <a:rPr lang="en-US" sz="2000" b="1" dirty="0"/>
              <a:t>override</a:t>
            </a:r>
            <a:r>
              <a:rPr lang="en-US" sz="2000" dirty="0"/>
              <a:t> </a:t>
            </a:r>
            <a:r>
              <a:rPr lang="he-IL" sz="2000" dirty="0"/>
              <a:t> אם המתודה במחלקת האב לא הוגדרה כ </a:t>
            </a:r>
            <a:r>
              <a:rPr lang="en-US" sz="2000" dirty="0"/>
              <a:t>virtual</a:t>
            </a:r>
            <a:r>
              <a:rPr lang="he-IL" sz="2000" dirty="0"/>
              <a:t>.</a:t>
            </a:r>
          </a:p>
          <a:p>
            <a:r>
              <a:rPr lang="he-IL" sz="2000" dirty="0"/>
              <a:t>מתודה שהוגדרה כ </a:t>
            </a:r>
            <a:r>
              <a:rPr lang="en-US" sz="2000" dirty="0"/>
              <a:t>override</a:t>
            </a:r>
            <a:r>
              <a:rPr lang="he-IL" sz="2000" dirty="0"/>
              <a:t> נחשבת </a:t>
            </a:r>
            <a:r>
              <a:rPr lang="he-IL" sz="2000" b="1" dirty="0"/>
              <a:t>כוירטואלית</a:t>
            </a:r>
            <a:r>
              <a:rPr lang="he-IL" sz="2000" dirty="0"/>
              <a:t> ליורשים ממנה.</a:t>
            </a:r>
          </a:p>
          <a:p>
            <a:endParaRPr lang="he-IL" sz="2000" dirty="0"/>
          </a:p>
          <a:p>
            <a:pPr marL="0" indent="0">
              <a:buNone/>
            </a:pPr>
            <a:r>
              <a:rPr lang="he-IL" sz="3200" b="1" dirty="0"/>
              <a:t>נראה כמה דוגמאות להמחשה:</a:t>
            </a:r>
            <a:endParaRPr lang="he-IL" sz="2000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VIRTUAL FUNCTION, Override, New </a:t>
            </a:r>
            <a:endParaRPr lang="he-IL" sz="3200" cap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94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237" y="3637899"/>
            <a:ext cx="3422576" cy="926976"/>
          </a:xfr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tx2"/>
            </a:solidFill>
          </a:ln>
        </p:spPr>
        <p:txBody>
          <a:bodyPr>
            <a:noAutofit/>
          </a:bodyPr>
          <a:lstStyle/>
          <a:p>
            <a:br>
              <a:rPr lang="he-IL" sz="2400" dirty="0"/>
            </a:br>
            <a:r>
              <a:rPr lang="en-US" sz="2400" dirty="0" err="1"/>
              <a:t>i</a:t>
            </a:r>
            <a:r>
              <a:rPr lang="en-US" sz="2400" dirty="0"/>
              <a:t> am son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grandfather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224" y="188640"/>
            <a:ext cx="7894160" cy="70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int gg;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grandfather"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int ff;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son"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s.hello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g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g.hello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1104" y="188640"/>
            <a:ext cx="1633781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Ex4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23</a:t>
            </a:fld>
            <a:endParaRPr lang="he-IL"/>
          </a:p>
        </p:txBody>
      </p:sp>
      <p:sp>
        <p:nvSpPr>
          <p:cNvPr id="7" name="הסבר מלבני מעוגל 17">
            <a:extLst>
              <a:ext uri="{FF2B5EF4-FFF2-40B4-BE49-F238E27FC236}">
                <a16:creationId xmlns:a16="http://schemas.microsoft.com/office/drawing/2014/main" id="{1145AD68-1CA9-4878-9A32-B364EFA0E7F8}"/>
              </a:ext>
            </a:extLst>
          </p:cNvPr>
          <p:cNvSpPr/>
          <p:nvPr/>
        </p:nvSpPr>
        <p:spPr bwMode="auto">
          <a:xfrm>
            <a:off x="5580112" y="4797152"/>
            <a:ext cx="3198460" cy="1215008"/>
          </a:xfrm>
          <a:prstGeom prst="wedgeRoundRectCallout">
            <a:avLst>
              <a:gd name="adj1" fmla="val -91768"/>
              <a:gd name="adj2" fmla="val 201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600" dirty="0"/>
              <a:t>כשהמתודה לא מוגדרת כוירטואליות במחלקת האב, אזי המתודה שתורץ היא לפי סוג ההפניה (מצביע).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5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224" y="116632"/>
            <a:ext cx="7933770" cy="6837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grandfather"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son"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[3];</a:t>
            </a:r>
            <a:endParaRPr lang="en-US" sz="1400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[0]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[1]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[2]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i = 0; i &lt; 3; i++)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].hello());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4288" y="116631"/>
            <a:ext cx="1633781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Ex5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24</a:t>
            </a:fld>
            <a:endParaRPr lang="he-IL"/>
          </a:p>
        </p:txBody>
      </p:sp>
      <p:sp>
        <p:nvSpPr>
          <p:cNvPr id="8" name="הסבר מלבני מעוגל 17">
            <a:extLst>
              <a:ext uri="{FF2B5EF4-FFF2-40B4-BE49-F238E27FC236}">
                <a16:creationId xmlns:a16="http://schemas.microsoft.com/office/drawing/2014/main" id="{23A6FF1F-1E2B-4B26-8A24-D5069A3C3250}"/>
              </a:ext>
            </a:extLst>
          </p:cNvPr>
          <p:cNvSpPr/>
          <p:nvPr/>
        </p:nvSpPr>
        <p:spPr bwMode="auto">
          <a:xfrm>
            <a:off x="5619249" y="4962781"/>
            <a:ext cx="3198460" cy="1215008"/>
          </a:xfrm>
          <a:prstGeom prst="wedgeRoundRectCallout">
            <a:avLst>
              <a:gd name="adj1" fmla="val -93356"/>
              <a:gd name="adj2" fmla="val 8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600" dirty="0"/>
              <a:t>כשהמתודה מוגדרת כוירטואליות במחלקת האב ועם </a:t>
            </a:r>
            <a:r>
              <a:rPr lang="en-US" sz="1600" dirty="0"/>
              <a:t>override</a:t>
            </a:r>
            <a:r>
              <a:rPr lang="he-IL" sz="1600" dirty="0"/>
              <a:t> במחלקת הבן, אזי המתודה שתורץ היא לפי סוג האובייקט.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91" y="3558544"/>
            <a:ext cx="3422576" cy="1215008"/>
          </a:xfr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am grandfather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son</a:t>
            </a:r>
          </a:p>
        </p:txBody>
      </p:sp>
    </p:spTree>
    <p:extLst>
      <p:ext uri="{BB962C8B-B14F-4D97-AF65-F5344CB8AC3E}">
        <p14:creationId xmlns:p14="http://schemas.microsoft.com/office/powerpoint/2010/main" val="27854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840" y="3448184"/>
            <a:ext cx="3422576" cy="1215008"/>
          </a:xfr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am grandfather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father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224" y="116632"/>
            <a:ext cx="7933770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0523" y="116632"/>
            <a:ext cx="1633781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Ex6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584" y="85780"/>
            <a:ext cx="7933770" cy="676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am grandfather"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am 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son"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[3];</a:t>
            </a:r>
            <a:endParaRPr lang="en-US" sz="1400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[0]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[1]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[2]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&lt; 3;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++)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].hello());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25</a:t>
            </a:fld>
            <a:endParaRPr lang="he-IL"/>
          </a:p>
        </p:txBody>
      </p:sp>
      <p:sp>
        <p:nvSpPr>
          <p:cNvPr id="7" name="הסבר מלבני מעוגל 17">
            <a:extLst>
              <a:ext uri="{FF2B5EF4-FFF2-40B4-BE49-F238E27FC236}">
                <a16:creationId xmlns:a16="http://schemas.microsoft.com/office/drawing/2014/main" id="{E32DBA9F-C225-4333-8F62-7A751738BD5E}"/>
              </a:ext>
            </a:extLst>
          </p:cNvPr>
          <p:cNvSpPr/>
          <p:nvPr/>
        </p:nvSpPr>
        <p:spPr bwMode="auto">
          <a:xfrm>
            <a:off x="5763932" y="4753029"/>
            <a:ext cx="3198460" cy="1215008"/>
          </a:xfrm>
          <a:prstGeom prst="wedgeRoundRectCallout">
            <a:avLst>
              <a:gd name="adj1" fmla="val -110827"/>
              <a:gd name="adj2" fmla="val 1593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בגלל שהמתודה נדרסה עם </a:t>
            </a:r>
            <a:r>
              <a:rPr lang="en-US" sz="1600" dirty="0"/>
              <a:t>new</a:t>
            </a:r>
            <a:r>
              <a:rPr lang="he-IL" sz="1600" dirty="0"/>
              <a:t> אז ה </a:t>
            </a:r>
            <a:r>
              <a:rPr lang="en-US" sz="1600" dirty="0"/>
              <a:t>son</a:t>
            </a:r>
            <a:r>
              <a:rPr lang="he-IL" sz="1600" dirty="0"/>
              <a:t> הלך למתודה </a:t>
            </a:r>
            <a:r>
              <a:rPr lang="he-IL" sz="1600" b="1" dirty="0"/>
              <a:t>הוירטואלית</a:t>
            </a:r>
            <a:r>
              <a:rPr lang="he-IL" sz="1600" dirty="0"/>
              <a:t> הקרובה ביותר אליו מלמטה. שזו המתודה של ה </a:t>
            </a:r>
            <a:r>
              <a:rPr lang="en-US" sz="1600" dirty="0"/>
              <a:t>father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7782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086" y="3606401"/>
            <a:ext cx="3422576" cy="1215008"/>
          </a:xfr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am grandfather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grandfather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grandfather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224" y="116632"/>
            <a:ext cx="7933770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1823" y="980728"/>
            <a:ext cx="1633781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Ex7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996" y="171583"/>
            <a:ext cx="6952378" cy="651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am grandfather"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father"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hello()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 am son"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;}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[3];</a:t>
            </a:r>
            <a:endParaRPr lang="en-US" sz="1400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[0]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[1]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[2]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&lt; 3;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++)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].hello());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1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1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26</a:t>
            </a:fld>
            <a:endParaRPr lang="he-IL"/>
          </a:p>
        </p:txBody>
      </p:sp>
      <p:sp>
        <p:nvSpPr>
          <p:cNvPr id="7" name="הסבר מלבני מעוגל 17">
            <a:extLst>
              <a:ext uri="{FF2B5EF4-FFF2-40B4-BE49-F238E27FC236}">
                <a16:creationId xmlns:a16="http://schemas.microsoft.com/office/drawing/2014/main" id="{8B2EE442-A231-4591-A1DC-1AA89DB1740D}"/>
              </a:ext>
            </a:extLst>
          </p:cNvPr>
          <p:cNvSpPr/>
          <p:nvPr/>
        </p:nvSpPr>
        <p:spPr bwMode="auto">
          <a:xfrm>
            <a:off x="5481144" y="4994686"/>
            <a:ext cx="3198460" cy="1215008"/>
          </a:xfrm>
          <a:prstGeom prst="wedgeRoundRectCallout">
            <a:avLst>
              <a:gd name="adj1" fmla="val -102886"/>
              <a:gd name="adj2" fmla="val -233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בגלל שהמתודה נדרסה עם </a:t>
            </a:r>
            <a:r>
              <a:rPr lang="en-US" sz="1600" dirty="0"/>
              <a:t>new</a:t>
            </a:r>
            <a:r>
              <a:rPr lang="he-IL" sz="1600" dirty="0"/>
              <a:t> אז ה </a:t>
            </a:r>
            <a:r>
              <a:rPr lang="en-US" sz="1600" dirty="0"/>
              <a:t>son</a:t>
            </a:r>
            <a:r>
              <a:rPr lang="he-IL" sz="1600" dirty="0"/>
              <a:t> הלך למתודה </a:t>
            </a:r>
            <a:r>
              <a:rPr lang="he-IL" sz="1600" b="1" dirty="0"/>
              <a:t>הוירטואלית</a:t>
            </a:r>
            <a:r>
              <a:rPr lang="he-IL" sz="1600" dirty="0"/>
              <a:t> הקרובה ביותר אליו מלמטה. שזו המתודה של ה </a:t>
            </a:r>
            <a:r>
              <a:rPr lang="en-US" sz="1600" dirty="0"/>
              <a:t>grandfather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175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02264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מועד א, תשע"ט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34064"/>
            <a:ext cx="7239000" cy="5321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נתונה התוכנית הבאה אשר באחת משורותיה מופיע הסימון </a:t>
            </a:r>
            <a:r>
              <a:rPr lang="en-US" sz="1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(*)</a:t>
            </a:r>
            <a:r>
              <a:rPr lang="he-IL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Ex6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(*)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C();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סמן את הטענה </a:t>
            </a:r>
            <a:r>
              <a:rPr lang="he-IL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הנכונה</a:t>
            </a:r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 ביחס לקוד שלעיל:</a:t>
            </a:r>
          </a:p>
          <a:p>
            <a:pPr>
              <a:spcBef>
                <a:spcPts val="0"/>
              </a:spcBef>
            </a:pPr>
            <a:r>
              <a:rPr lang="he-IL" sz="1600" dirty="0"/>
              <a:t>אם במקום המסומן ב </a:t>
            </a:r>
            <a:r>
              <a:rPr lang="en-US" sz="1600" b="1" dirty="0"/>
              <a:t>(*)</a:t>
            </a:r>
            <a:r>
              <a:rPr lang="he-IL" sz="1600" dirty="0"/>
              <a:t> תופיע המילה </a:t>
            </a:r>
            <a:r>
              <a:rPr lang="en-US" sz="1600" dirty="0"/>
              <a:t>override</a:t>
            </a:r>
            <a:r>
              <a:rPr lang="he-IL" sz="1600" dirty="0"/>
              <a:t> אזי הפלט יהיה </a:t>
            </a:r>
            <a:r>
              <a:rPr lang="en-US" sz="1600" dirty="0"/>
              <a:t>Ex6.C#!!! </a:t>
            </a:r>
          </a:p>
          <a:p>
            <a:pPr>
              <a:spcBef>
                <a:spcPts val="0"/>
              </a:spcBef>
            </a:pPr>
            <a:r>
              <a:rPr lang="he-IL" sz="1600" dirty="0"/>
              <a:t>אם במקום המסומן ב </a:t>
            </a:r>
            <a:r>
              <a:rPr lang="en-US" sz="1600" b="1" dirty="0"/>
              <a:t>(*)</a:t>
            </a:r>
            <a:r>
              <a:rPr lang="he-IL" sz="1600" dirty="0"/>
              <a:t> תופיע המילה </a:t>
            </a:r>
            <a:r>
              <a:rPr lang="en-US" sz="1600" dirty="0"/>
              <a:t>new</a:t>
            </a:r>
            <a:r>
              <a:rPr lang="he-IL" sz="1600" dirty="0"/>
              <a:t> אזי הפלט יהיה </a:t>
            </a:r>
            <a:r>
              <a:rPr lang="en-US" sz="1600" dirty="0"/>
              <a:t>!!!#!!!</a:t>
            </a:r>
            <a:r>
              <a:rPr lang="en-US" sz="1600" b="1" dirty="0"/>
              <a:t>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he-IL" sz="1600" dirty="0"/>
              <a:t>אם במקום המסומן ב </a:t>
            </a:r>
            <a:r>
              <a:rPr lang="en-US" sz="1600" b="1" dirty="0"/>
              <a:t>(*)</a:t>
            </a:r>
            <a:r>
              <a:rPr lang="he-IL" sz="1600" dirty="0"/>
              <a:t> תופיע המילה </a:t>
            </a:r>
            <a:r>
              <a:rPr lang="en-US" sz="1600" dirty="0"/>
              <a:t>virtual</a:t>
            </a:r>
            <a:r>
              <a:rPr lang="he-IL" sz="1600" dirty="0"/>
              <a:t> אזי הפלט יהיה </a:t>
            </a:r>
            <a:r>
              <a:rPr lang="en-US" sz="1600" dirty="0"/>
              <a:t>!!!#!!!</a:t>
            </a:r>
          </a:p>
          <a:p>
            <a:pPr>
              <a:spcBef>
                <a:spcPts val="0"/>
              </a:spcBef>
            </a:pPr>
            <a:r>
              <a:rPr lang="he-IL" sz="1600" dirty="0"/>
              <a:t>אם במקום המסומן ב </a:t>
            </a:r>
            <a:r>
              <a:rPr lang="en-US" sz="1600" b="1" dirty="0"/>
              <a:t>(*)</a:t>
            </a:r>
            <a:r>
              <a:rPr lang="he-IL" sz="1600" dirty="0"/>
              <a:t> לא תופיע אף מילה אזי הפלט יהיה </a:t>
            </a:r>
            <a:r>
              <a:rPr lang="en-US" sz="1600" dirty="0"/>
              <a:t>Ex6.C#!!!</a:t>
            </a:r>
          </a:p>
          <a:p>
            <a:pPr>
              <a:spcBef>
                <a:spcPts val="0"/>
              </a:spcBef>
            </a:pPr>
            <a:r>
              <a:rPr lang="he-IL" sz="1600" dirty="0"/>
              <a:t>אף אחת מהטענות אינה נכונה</a:t>
            </a:r>
          </a:p>
        </p:txBody>
      </p:sp>
    </p:spTree>
    <p:extLst>
      <p:ext uri="{BB962C8B-B14F-4D97-AF65-F5344CB8AC3E}">
        <p14:creationId xmlns:p14="http://schemas.microsoft.com/office/powerpoint/2010/main" val="19499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 CLASS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38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1560" y="94656"/>
            <a:ext cx="7239000" cy="738336"/>
          </a:xfrm>
        </p:spPr>
        <p:txBody>
          <a:bodyPr>
            <a:normAutofit fontScale="90000"/>
          </a:bodyPr>
          <a:lstStyle/>
          <a:p>
            <a:r>
              <a:rPr lang="he-IL" dirty="0"/>
              <a:t>מתודות המחלקה הבסיסית </a:t>
            </a:r>
            <a:r>
              <a:rPr lang="en-US" dirty="0"/>
              <a:t>Object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29</a:t>
            </a:fld>
            <a:endParaRPr lang="he-I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29790"/>
            <a:ext cx="5545043" cy="337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4A9B3-ACFE-4003-842D-94A54CFF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3347"/>
            <a:ext cx="8094216" cy="8122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sz="2400" dirty="0"/>
              <a:t>המחלקה הבסיסית  </a:t>
            </a:r>
            <a:r>
              <a:rPr lang="en-US" sz="2400" dirty="0"/>
              <a:t> object</a:t>
            </a:r>
            <a:r>
              <a:rPr lang="he-IL" sz="2400" dirty="0"/>
              <a:t>מוגדרת במרחב השמות </a:t>
            </a:r>
            <a:r>
              <a:rPr lang="en-US" sz="2400" dirty="0"/>
              <a:t>System</a:t>
            </a:r>
            <a:r>
              <a:rPr lang="he-IL" sz="2400" dirty="0"/>
              <a:t> וממנה יורשות </a:t>
            </a:r>
            <a:r>
              <a:rPr lang="he-IL" sz="2400" b="1" dirty="0"/>
              <a:t>כל</a:t>
            </a:r>
            <a:r>
              <a:rPr lang="he-IL" sz="2400" dirty="0"/>
              <a:t> המחלקות.</a:t>
            </a:r>
          </a:p>
          <a:p>
            <a:pPr marL="0" indent="0">
              <a:buNone/>
            </a:pPr>
            <a:r>
              <a:rPr lang="he-IL" sz="2400" dirty="0"/>
              <a:t>עקרון הפולימורפיזם בא לידי ביטוי בעזרת המתודות הוירטואליות שמוגדרות במחלקה זו.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9C21F-CEE3-416C-A572-D94DF51C7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259" y="1835553"/>
            <a:ext cx="4327301" cy="28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43282" y="764704"/>
            <a:ext cx="5105400" cy="1268712"/>
          </a:xfrm>
        </p:spPr>
        <p:txBody>
          <a:bodyPr/>
          <a:lstStyle/>
          <a:p>
            <a:pPr algn="ctr" rtl="0"/>
            <a:r>
              <a:rPr lang="en-US" sz="7200" dirty="0"/>
              <a:t>UML</a:t>
            </a:r>
            <a:r>
              <a:rPr lang="he-IL" sz="7200" dirty="0"/>
              <a:t>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158480" y="2105424"/>
            <a:ext cx="5337380" cy="398787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Unified Modeling Language</a:t>
            </a:r>
            <a:endParaRPr lang="he-IL" sz="3200" dirty="0"/>
          </a:p>
          <a:p>
            <a:endParaRPr lang="he-IL" sz="3200" dirty="0"/>
          </a:p>
          <a:p>
            <a:pPr algn="ctr"/>
            <a:r>
              <a:rPr lang="he-IL" sz="3200" dirty="0"/>
              <a:t>שפה גרפית לתיאור עיצוב של מערכת תוכנה.</a:t>
            </a:r>
          </a:p>
          <a:p>
            <a:pPr algn="ctr"/>
            <a:endParaRPr lang="he-IL" sz="3200" dirty="0"/>
          </a:p>
          <a:p>
            <a:pPr algn="ctr"/>
            <a:r>
              <a:rPr lang="he-IL" sz="3200" dirty="0"/>
              <a:t>תיאור גרפי למרכיבי מחלקה ולקשרים בין מחלקות.</a:t>
            </a:r>
          </a:p>
          <a:p>
            <a:endParaRPr lang="he-IL" sz="3200" dirty="0"/>
          </a:p>
          <a:p>
            <a:pPr algn="l"/>
            <a:endParaRPr lang="he-IL" sz="3200" dirty="0"/>
          </a:p>
          <a:p>
            <a:pPr algn="l"/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614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9624" y="149311"/>
            <a:ext cx="7207944" cy="60459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sz="3200" dirty="0"/>
              <a:t>המתודה </a:t>
            </a:r>
            <a:r>
              <a:rPr lang="en-US" sz="3200" dirty="0"/>
              <a:t>EQUALS()</a:t>
            </a:r>
            <a:r>
              <a:rPr lang="he-IL" sz="3200" dirty="0"/>
              <a:t> של מחלקת </a:t>
            </a:r>
            <a:r>
              <a:rPr lang="en-US" sz="3200" dirty="0"/>
              <a:t>OBJECT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30</a:t>
            </a:fld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2BCB6-B620-4853-9F58-D791C8E99E8F}"/>
              </a:ext>
            </a:extLst>
          </p:cNvPr>
          <p:cNvSpPr/>
          <p:nvPr/>
        </p:nvSpPr>
        <p:spPr>
          <a:xfrm>
            <a:off x="121125" y="664833"/>
            <a:ext cx="6036560" cy="344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Object();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~Object();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ReferenceEquals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GetHashCode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Type GetType();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MemberwiseClone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0090C-7433-45D1-89D0-233F3B8AC331}"/>
              </a:ext>
            </a:extLst>
          </p:cNvPr>
          <p:cNvSpPr/>
          <p:nvPr/>
        </p:nvSpPr>
        <p:spPr>
          <a:xfrm>
            <a:off x="6251448" y="955300"/>
            <a:ext cx="2648176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/>
              <a:t>למחלקת </a:t>
            </a:r>
            <a:r>
              <a:rPr lang="en-US" sz="1400" b="1" dirty="0"/>
              <a:t>object</a:t>
            </a:r>
            <a:r>
              <a:rPr lang="he-IL" sz="1400" b="1" dirty="0"/>
              <a:t> קיימות 3 מתודות להשוואה בין 2 אובייקטים. </a:t>
            </a:r>
            <a:r>
              <a:rPr lang="he-IL" sz="1400" dirty="0"/>
              <a:t>נעשה בהן שימוש רב באלגורתמים המוכנים לחיפוש ומיון.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/>
              <a:t>2 המתודות הסטטיות </a:t>
            </a:r>
            <a:r>
              <a:rPr lang="he-IL" sz="1400" dirty="0"/>
              <a:t>מקבלות את 2 האובייקטים כארגומנטים.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/>
              <a:t>מתודת המופע הוירטואלית </a:t>
            </a:r>
            <a:r>
              <a:rPr lang="he-IL" sz="1400" dirty="0"/>
              <a:t>פועלת על האובייקט הנוכחי ומקבלת אובייקט אחר כארגומנט.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77A18-52C0-433A-A301-ACF6B4278CED}"/>
              </a:ext>
            </a:extLst>
          </p:cNvPr>
          <p:cNvSpPr/>
          <p:nvPr/>
        </p:nvSpPr>
        <p:spPr>
          <a:xfrm>
            <a:off x="3660056" y="3775680"/>
            <a:ext cx="5239568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400" b="1" dirty="0"/>
              <a:t>המתודות </a:t>
            </a:r>
            <a:r>
              <a:rPr lang="en-US" sz="1400" b="1" dirty="0"/>
              <a:t>Equals()</a:t>
            </a:r>
            <a:r>
              <a:rPr lang="he-IL" sz="1400" b="1" dirty="0"/>
              <a:t>  - גם הסטטית וגם מתודת המופע הוירטואלית: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כברירת המחדל, המתודה מבצעת </a:t>
            </a:r>
            <a:r>
              <a:rPr lang="he-IL" sz="1400" b="1" dirty="0"/>
              <a:t>השוואה של ערכי ההפניה בלבד</a:t>
            </a:r>
            <a:r>
              <a:rPr lang="he-IL" sz="1400" dirty="0"/>
              <a:t>, כלומר מחזירה </a:t>
            </a:r>
            <a:r>
              <a:rPr lang="en-US" sz="1400" dirty="0"/>
              <a:t>true </a:t>
            </a:r>
            <a:r>
              <a:rPr lang="he-IL" sz="1400" dirty="0"/>
              <a:t> אם הארגומנטים מצביעים אל אותו אובייקט.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כלומר, עבור טיפוסי הפניה </a:t>
            </a:r>
            <a:r>
              <a:rPr lang="en-US" sz="1400" dirty="0"/>
              <a:t>(referenced type)</a:t>
            </a:r>
            <a:r>
              <a:rPr lang="he-IL" sz="1400" dirty="0"/>
              <a:t> המתודה משווה בין 2 הכתובות. בין מצביעים.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ואם נרצה להשוות תכנים בהשוואה עמוקה, </a:t>
            </a:r>
            <a:r>
              <a:rPr lang="he-IL" sz="1400" b="1" dirty="0"/>
              <a:t>נדרוס</a:t>
            </a:r>
            <a:r>
              <a:rPr lang="he-IL" sz="1400" dirty="0"/>
              <a:t> את מתודת המופע הוירטואלית </a:t>
            </a:r>
            <a:r>
              <a:rPr lang="en-US" sz="1400" dirty="0"/>
              <a:t>Equals()</a:t>
            </a:r>
            <a:r>
              <a:rPr lang="he-IL" sz="1400" dirty="0"/>
              <a:t> ונשווה בה את תכני האובייקטים</a:t>
            </a:r>
            <a:r>
              <a:rPr lang="en-US" sz="1400" dirty="0"/>
              <a:t> </a:t>
            </a:r>
            <a:r>
              <a:rPr lang="he-IL" sz="1400" dirty="0"/>
              <a:t>לעומק, כרצוננו.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עבור טיפוסי ערך </a:t>
            </a:r>
            <a:r>
              <a:rPr lang="en-US" sz="1400" dirty="0"/>
              <a:t>(Value Types)</a:t>
            </a:r>
            <a:r>
              <a:rPr lang="he-IL" sz="1400" dirty="0"/>
              <a:t>, המחלקה </a:t>
            </a:r>
            <a:r>
              <a:rPr lang="en-US" sz="1400" dirty="0" err="1"/>
              <a:t>ValueType</a:t>
            </a:r>
            <a:r>
              <a:rPr lang="he-IL" sz="1400" dirty="0"/>
              <a:t> דרסה את המתודה </a:t>
            </a:r>
            <a:r>
              <a:rPr lang="en-US" sz="1400" dirty="0"/>
              <a:t>Equals()</a:t>
            </a:r>
            <a:r>
              <a:rPr lang="he-IL" sz="1400" dirty="0"/>
              <a:t> ולכן היא תבצע השוואת ביטים (השוואת תוכן לעומק) ולא השוואה בין מצביעים.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79FF5-1231-41FC-806A-D3F113EE69E5}"/>
              </a:ext>
            </a:extLst>
          </p:cNvPr>
          <p:cNvSpPr/>
          <p:nvPr/>
        </p:nvSpPr>
        <p:spPr>
          <a:xfrm>
            <a:off x="395536" y="4637454"/>
            <a:ext cx="264817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400" b="1" dirty="0"/>
              <a:t>המתודה </a:t>
            </a:r>
            <a:r>
              <a:rPr lang="en-US" sz="1400" b="1" dirty="0" err="1"/>
              <a:t>ReferenceEquals</a:t>
            </a:r>
            <a:r>
              <a:rPr lang="en-US" sz="1400" b="1" dirty="0"/>
              <a:t>()</a:t>
            </a:r>
            <a:r>
              <a:rPr lang="he-IL" sz="14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אם דרסנו את המתודה </a:t>
            </a:r>
            <a:r>
              <a:rPr lang="en-US" sz="1400" dirty="0"/>
              <a:t>Equals()</a:t>
            </a:r>
            <a:r>
              <a:rPr lang="he-IL" sz="1400" dirty="0"/>
              <a:t> ובכל זאת נרצה להשוות בין 2 מצביעים לטיפוסי הפניה, נשתמש במתודה </a:t>
            </a:r>
            <a:r>
              <a:rPr lang="en-US" sz="1400" dirty="0" err="1"/>
              <a:t>ReferenceEquals</a:t>
            </a:r>
            <a:r>
              <a:rPr lang="en-US" sz="1400" dirty="0"/>
              <a:t>()</a:t>
            </a:r>
            <a:r>
              <a:rPr lang="he-IL" sz="1400" dirty="0"/>
              <a:t>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שבמקרה של 2 טיפוסי ערך מחזירה תמיד </a:t>
            </a:r>
            <a:r>
              <a:rPr lang="en-US" sz="1400" dirty="0"/>
              <a:t>false</a:t>
            </a:r>
            <a:endParaRPr lang="he-IL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86E81-4E4F-4F24-94A0-D24CECB0E9A3}"/>
              </a:ext>
            </a:extLst>
          </p:cNvPr>
          <p:cNvSpPr/>
          <p:nvPr/>
        </p:nvSpPr>
        <p:spPr>
          <a:xfrm>
            <a:off x="521130" y="1990222"/>
            <a:ext cx="5542792" cy="7920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4736" y="73152"/>
            <a:ext cx="5431640" cy="792088"/>
          </a:xfrm>
        </p:spPr>
        <p:txBody>
          <a:bodyPr>
            <a:normAutofit fontScale="90000"/>
          </a:bodyPr>
          <a:lstStyle/>
          <a:p>
            <a:r>
              <a:rPr lang="he-IL" dirty="0"/>
              <a:t>מתודות נוספות של </a:t>
            </a:r>
            <a:r>
              <a:rPr lang="en-US" dirty="0"/>
              <a:t>Object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31</a:t>
            </a:fld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2BCB6-B620-4853-9F58-D791C8E99E8F}"/>
              </a:ext>
            </a:extLst>
          </p:cNvPr>
          <p:cNvSpPr/>
          <p:nvPr/>
        </p:nvSpPr>
        <p:spPr>
          <a:xfrm>
            <a:off x="121125" y="664833"/>
            <a:ext cx="6036560" cy="383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Object();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~Object();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ReferenceEquals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GetHashCode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Type GetType();        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MemberwiseClone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0090C-7433-45D1-89D0-233F3B8AC331}"/>
              </a:ext>
            </a:extLst>
          </p:cNvPr>
          <p:cNvSpPr/>
          <p:nvPr/>
        </p:nvSpPr>
        <p:spPr>
          <a:xfrm>
            <a:off x="6157685" y="4411550"/>
            <a:ext cx="272310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400" b="1" dirty="0"/>
              <a:t>המתודה </a:t>
            </a:r>
            <a:r>
              <a:rPr lang="en-US" sz="1400" b="1" dirty="0" err="1"/>
              <a:t>GetHashCode</a:t>
            </a:r>
            <a:r>
              <a:rPr lang="en-US" sz="1400" b="1" dirty="0"/>
              <a:t>()</a:t>
            </a:r>
            <a:r>
              <a:rPr lang="he-IL" sz="14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מחזירה מספר המייצג את האובייקט באופן חח"ע.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המתודה משמשת להכנסת האובייקטים למבנה מסוג </a:t>
            </a:r>
            <a:r>
              <a:rPr lang="en-US" sz="1400" dirty="0"/>
              <a:t>Hash Table</a:t>
            </a:r>
            <a:r>
              <a:rPr lang="he-IL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אם דורסים את המתודה </a:t>
            </a:r>
            <a:r>
              <a:rPr lang="en-US" sz="1400" dirty="0"/>
              <a:t>Equals()</a:t>
            </a:r>
            <a:r>
              <a:rPr lang="he-IL" sz="1400" dirty="0"/>
              <a:t> ,</a:t>
            </a:r>
            <a:r>
              <a:rPr lang="en-US" sz="1400" dirty="0"/>
              <a:t> </a:t>
            </a:r>
            <a:r>
              <a:rPr lang="he-IL" sz="1400" dirty="0"/>
              <a:t>יש לדרוס גם מתודה זו.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77A18-52C0-433A-A301-ACF6B4278CED}"/>
              </a:ext>
            </a:extLst>
          </p:cNvPr>
          <p:cNvSpPr/>
          <p:nvPr/>
        </p:nvSpPr>
        <p:spPr>
          <a:xfrm>
            <a:off x="3288010" y="4411550"/>
            <a:ext cx="2667008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400" b="1" dirty="0"/>
              <a:t>המתודה </a:t>
            </a:r>
            <a:r>
              <a:rPr lang="en-US" sz="1400" b="1" dirty="0"/>
              <a:t>GetType()</a:t>
            </a:r>
            <a:r>
              <a:rPr lang="he-IL" sz="14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מחזירה את ה </a:t>
            </a:r>
            <a:r>
              <a:rPr lang="en-US" sz="1400" dirty="0"/>
              <a:t>Type</a:t>
            </a:r>
            <a:r>
              <a:rPr lang="he-IL" sz="1400" dirty="0"/>
              <a:t> של האובייקט </a:t>
            </a:r>
            <a:r>
              <a:rPr lang="he-IL" sz="1400" dirty="0">
                <a:solidFill>
                  <a:schemeClr val="tx1"/>
                </a:solidFill>
              </a:rPr>
              <a:t>המכיל מידע על המחלקה של האובייקט</a:t>
            </a:r>
            <a:r>
              <a:rPr lang="he-IL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מאפשרת חקירה של הטיפוס בזמן ריצה </a:t>
            </a:r>
            <a:r>
              <a:rPr lang="en-US" sz="1400" dirty="0"/>
              <a:t>(</a:t>
            </a:r>
            <a:r>
              <a:rPr lang="en-US" sz="1400" b="1" dirty="0"/>
              <a:t>reflection</a:t>
            </a:r>
            <a:r>
              <a:rPr lang="en-US" sz="1400" dirty="0"/>
              <a:t>)</a:t>
            </a:r>
            <a:r>
              <a:rPr lang="he-IL" sz="1400" dirty="0"/>
              <a:t>. </a:t>
            </a:r>
            <a:r>
              <a:rPr lang="he-IL" sz="1400" b="1" dirty="0"/>
              <a:t>נרחיב בהמשך הקורס.</a:t>
            </a:r>
            <a:endParaRPr lang="he-I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79FF5-1231-41FC-806A-D3F113EE69E5}"/>
              </a:ext>
            </a:extLst>
          </p:cNvPr>
          <p:cNvSpPr/>
          <p:nvPr/>
        </p:nvSpPr>
        <p:spPr>
          <a:xfrm>
            <a:off x="437167" y="4415369"/>
            <a:ext cx="264817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400" b="1" dirty="0"/>
              <a:t>המתודה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MemberwiseClone</a:t>
            </a:r>
            <a:r>
              <a:rPr lang="en-US" sz="1400" b="1" dirty="0"/>
              <a:t>()</a:t>
            </a:r>
            <a:r>
              <a:rPr lang="he-IL" sz="14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משכפלת את האובייקט ומחזירה העתקה רדודה של האובייקט בעזרת העתקת הביטים.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/>
              <a:t>אם המחלקה מכילה משתני התייחסות (מצביעים) מעתיקה את הכתובת ולא את האובייקט שעליהם הם מצביעים.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86E81-4E4F-4F24-94A0-D24CECB0E9A3}"/>
              </a:ext>
            </a:extLst>
          </p:cNvPr>
          <p:cNvSpPr/>
          <p:nvPr/>
        </p:nvSpPr>
        <p:spPr>
          <a:xfrm>
            <a:off x="467544" y="2780927"/>
            <a:ext cx="5542792" cy="48378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2FE7A9-E11E-4B94-A63B-6E1B8E88B6E9}"/>
              </a:ext>
            </a:extLst>
          </p:cNvPr>
          <p:cNvSpPr/>
          <p:nvPr/>
        </p:nvSpPr>
        <p:spPr>
          <a:xfrm>
            <a:off x="482640" y="3775680"/>
            <a:ext cx="5542792" cy="3808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32</a:t>
            </a:fld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2BCB6-B620-4853-9F58-D791C8E99E8F}"/>
              </a:ext>
            </a:extLst>
          </p:cNvPr>
          <p:cNvSpPr/>
          <p:nvPr/>
        </p:nvSpPr>
        <p:spPr>
          <a:xfrm>
            <a:off x="121125" y="664833"/>
            <a:ext cx="6036560" cy="383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Object();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~Object();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ReferenceEquals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GetHashCode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Type GetType();        </a:t>
            </a: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 </a:t>
            </a:r>
          </a:p>
          <a:p>
            <a:pPr algn="l" rtl="0"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MemberwiseClone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79FF5-1231-41FC-806A-D3F113EE69E5}"/>
              </a:ext>
            </a:extLst>
          </p:cNvPr>
          <p:cNvSpPr/>
          <p:nvPr/>
        </p:nvSpPr>
        <p:spPr>
          <a:xfrm>
            <a:off x="430640" y="4337094"/>
            <a:ext cx="846898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600" b="1" dirty="0"/>
              <a:t>המתודה </a:t>
            </a:r>
            <a:r>
              <a:rPr lang="en-US" sz="1600" b="1" dirty="0" err="1"/>
              <a:t>ToString</a:t>
            </a:r>
            <a:r>
              <a:rPr lang="en-US" sz="1600" b="1" dirty="0"/>
              <a:t>()</a:t>
            </a:r>
            <a:r>
              <a:rPr lang="he-IL" sz="1600" b="1" dirty="0"/>
              <a:t>:</a:t>
            </a:r>
          </a:p>
          <a:p>
            <a:endParaRPr lang="he-IL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600" dirty="0"/>
              <a:t>מתודה </a:t>
            </a:r>
            <a:r>
              <a:rPr lang="he-IL" sz="1600" b="1" dirty="0"/>
              <a:t>וירטואלית</a:t>
            </a:r>
            <a:r>
              <a:rPr lang="he-IL" sz="1600" dirty="0"/>
              <a:t> המחזירה </a:t>
            </a:r>
            <a:r>
              <a:rPr lang="he-IL" sz="1600" b="1" dirty="0"/>
              <a:t>מחרוזת המתארת את האובייקט</a:t>
            </a:r>
            <a:r>
              <a:rPr lang="he-IL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600" dirty="0"/>
              <a:t>כברירת מחדל מחזירה </a:t>
            </a:r>
            <a:r>
              <a:rPr lang="en-US" sz="1600" dirty="0"/>
              <a:t>&lt;namespace&gt;.&lt;class&gt;</a:t>
            </a: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600" dirty="0"/>
              <a:t>בהגדרת מחלקה משלנו, רצוי לבצע </a:t>
            </a:r>
            <a:r>
              <a:rPr lang="en-US" sz="1600" dirty="0"/>
              <a:t>override</a:t>
            </a:r>
            <a:r>
              <a:rPr lang="he-IL" sz="1600" dirty="0"/>
              <a:t> ל </a:t>
            </a:r>
            <a:r>
              <a:rPr lang="en-US" sz="1600" dirty="0" err="1"/>
              <a:t>ToString</a:t>
            </a:r>
            <a:r>
              <a:rPr lang="he-IL" sz="1600" dirty="0"/>
              <a:t> כך שתחזיר מחרוזת המתארת את המחלקה שיצרנו באופן יותר מפורט מאשר סתם </a:t>
            </a:r>
            <a:r>
              <a:rPr lang="en-US" sz="1600" dirty="0"/>
              <a:t>&lt;namespace&gt;.&lt;class&gt;</a:t>
            </a: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600" dirty="0"/>
              <a:t>אם לא דרסנו, אזי תקרא </a:t>
            </a:r>
            <a:r>
              <a:rPr lang="en-US" sz="1600" dirty="0" err="1"/>
              <a:t>ToString</a:t>
            </a:r>
            <a:r>
              <a:rPr lang="he-IL" sz="1600" dirty="0"/>
              <a:t> של מחלקת </a:t>
            </a:r>
            <a:r>
              <a:rPr lang="en-US" sz="1600" dirty="0"/>
              <a:t>object</a:t>
            </a:r>
            <a:r>
              <a:rPr lang="he-IL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600" dirty="0"/>
              <a:t>המתודה </a:t>
            </a:r>
            <a:r>
              <a:rPr lang="en-US" sz="1600" dirty="0" err="1"/>
              <a:t>ToString</a:t>
            </a:r>
            <a:r>
              <a:rPr lang="he-IL" sz="1600" dirty="0"/>
              <a:t> נקראת באופן שקוף למתכנת כאשר משתמשים ב </a:t>
            </a:r>
            <a:r>
              <a:rPr lang="en-US" sz="1600" dirty="0" err="1"/>
              <a:t>Console.Write</a:t>
            </a:r>
            <a:endParaRPr lang="he-IL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86E81-4E4F-4F24-94A0-D24CECB0E9A3}"/>
              </a:ext>
            </a:extLst>
          </p:cNvPr>
          <p:cNvSpPr/>
          <p:nvPr/>
        </p:nvSpPr>
        <p:spPr>
          <a:xfrm>
            <a:off x="430640" y="3356992"/>
            <a:ext cx="5542792" cy="41868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EF8586-13FA-44B3-809A-AF208D78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96" y="128883"/>
            <a:ext cx="7595928" cy="60459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sz="3200" dirty="0"/>
              <a:t>המתודה </a:t>
            </a:r>
            <a:r>
              <a:rPr lang="en-US" sz="3200" dirty="0"/>
              <a:t>TOSTRING()</a:t>
            </a:r>
            <a:r>
              <a:rPr lang="he-IL" sz="3200" dirty="0"/>
              <a:t> של מחלקת </a:t>
            </a:r>
            <a:r>
              <a:rPr lang="en-US" sz="3200" dirty="0"/>
              <a:t>OBJECT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7039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הסבר מלבני מעוגל 17"/>
          <p:cNvSpPr/>
          <p:nvPr/>
        </p:nvSpPr>
        <p:spPr bwMode="auto">
          <a:xfrm rot="10800000" flipV="1">
            <a:off x="4932036" y="1381872"/>
            <a:ext cx="3969151" cy="1823660"/>
          </a:xfrm>
          <a:prstGeom prst="wedgeRoundRectCallout">
            <a:avLst>
              <a:gd name="adj1" fmla="val 69743"/>
              <a:gd name="adj2" fmla="val -4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b="1" dirty="0"/>
              <a:t>טיפ קטן:</a:t>
            </a:r>
          </a:p>
          <a:p>
            <a:r>
              <a:rPr lang="he-IL" dirty="0"/>
              <a:t>כשרושמים </a:t>
            </a:r>
            <a:r>
              <a:rPr lang="en-US" dirty="0"/>
              <a:t>public override</a:t>
            </a:r>
            <a:r>
              <a:rPr lang="he-IL" dirty="0"/>
              <a:t> ואז רווח נפתחת באופן אוטומטי רשימה של כל המתודות הניתנות לדריסה על פי הירושה של אותה מחלקה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88640"/>
            <a:ext cx="7992888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Ex92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{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x;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y;}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	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"x =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+ x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", y</a:t>
            </a:r>
            <a:r>
              <a:rPr lang="he-IL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=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+ y;}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 = 8;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x.ToString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 --&gt; 8                 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abc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str.ToString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 --&gt;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abc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(2, 4);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(a);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//x = 2, y</a:t>
            </a:r>
            <a:r>
              <a:rPr lang="he-IL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= 4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//if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was not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overriden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output was --&gt; Ex92.A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הסבר מלבני מעוגל 17"/>
          <p:cNvSpPr/>
          <p:nvPr/>
        </p:nvSpPr>
        <p:spPr bwMode="auto">
          <a:xfrm rot="10800000" flipV="1">
            <a:off x="4932037" y="3429000"/>
            <a:ext cx="3969152" cy="1080120"/>
          </a:xfrm>
          <a:prstGeom prst="wedgeRoundRectCallout">
            <a:avLst>
              <a:gd name="adj1" fmla="val 54269"/>
              <a:gd name="adj2" fmla="val 767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b="1" dirty="0"/>
              <a:t>טיפ קטן:</a:t>
            </a:r>
          </a:p>
          <a:p>
            <a:r>
              <a:rPr lang="he-IL" dirty="0"/>
              <a:t>כשנעמוד עם העכבר בזמן </a:t>
            </a:r>
            <a:r>
              <a:rPr lang="en-US" dirty="0"/>
              <a:t>debug</a:t>
            </a:r>
            <a:r>
              <a:rPr lang="he-IL" dirty="0"/>
              <a:t> על אובייקט מוצג ה </a:t>
            </a:r>
            <a:r>
              <a:rPr lang="en-US" dirty="0" err="1"/>
              <a:t>ToString</a:t>
            </a:r>
            <a:r>
              <a:rPr lang="he-IL" dirty="0"/>
              <a:t> שלו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33</a:t>
            </a:fld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95D0F-6D89-41D4-9866-EE22E081A64D}"/>
              </a:ext>
            </a:extLst>
          </p:cNvPr>
          <p:cNvSpPr/>
          <p:nvPr/>
        </p:nvSpPr>
        <p:spPr>
          <a:xfrm>
            <a:off x="6916613" y="4947328"/>
            <a:ext cx="1751316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Ex92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D3890A-84C0-47B7-98E6-33BEA5291561}"/>
              </a:ext>
            </a:extLst>
          </p:cNvPr>
          <p:cNvSpPr/>
          <p:nvPr/>
        </p:nvSpPr>
        <p:spPr>
          <a:xfrm>
            <a:off x="1835696" y="188640"/>
            <a:ext cx="6393941" cy="677108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7500"/>
          </a:bodyPr>
          <a:lstStyle/>
          <a:p>
            <a:pPr algn="l">
              <a:spcBef>
                <a:spcPct val="0"/>
              </a:spcBef>
            </a:pPr>
            <a:r>
              <a:rPr lang="he-IL" sz="3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נדגים דריסה של </a:t>
            </a:r>
            <a:r>
              <a:rPr lang="en-US" sz="3800" b="1" cap="all" dirty="0" err="1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ToString</a:t>
            </a:r>
            <a:r>
              <a:rPr lang="en-US" sz="3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()</a:t>
            </a:r>
            <a:r>
              <a:rPr lang="he-IL" sz="38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:</a:t>
            </a:r>
            <a:endParaRPr lang="en-US" sz="38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60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04856" cy="926976"/>
          </a:xfrm>
        </p:spPr>
        <p:txBody>
          <a:bodyPr>
            <a:noAutofit/>
          </a:bodyPr>
          <a:lstStyle/>
          <a:p>
            <a:r>
              <a:rPr lang="en-US" sz="2800" dirty="0"/>
              <a:t> S</a:t>
            </a:r>
            <a:r>
              <a:rPr lang="en-US" sz="5400" dirty="0"/>
              <a:t>O</a:t>
            </a:r>
            <a:r>
              <a:rPr lang="en-US" sz="2800" dirty="0"/>
              <a:t>LID – </a:t>
            </a:r>
            <a:r>
              <a:rPr lang="en-US" sz="4400" dirty="0"/>
              <a:t>OCP</a:t>
            </a:r>
            <a:r>
              <a:rPr lang="en-US" sz="2800" dirty="0"/>
              <a:t> – </a:t>
            </a:r>
            <a:r>
              <a:rPr lang="en-US" sz="4400" dirty="0" err="1"/>
              <a:t>O</a:t>
            </a:r>
            <a:r>
              <a:rPr lang="en-US" sz="2800" dirty="0" err="1"/>
              <a:t>pEN</a:t>
            </a:r>
            <a:r>
              <a:rPr lang="en-US" sz="2800" dirty="0"/>
              <a:t> </a:t>
            </a:r>
            <a:r>
              <a:rPr lang="en-US" sz="4400" dirty="0"/>
              <a:t>C</a:t>
            </a:r>
            <a:r>
              <a:rPr lang="en-US" sz="2800" dirty="0"/>
              <a:t>LOSE </a:t>
            </a:r>
            <a:r>
              <a:rPr lang="en-US" sz="4400" dirty="0"/>
              <a:t>P</a:t>
            </a:r>
            <a:r>
              <a:rPr lang="en-US" sz="2800" dirty="0"/>
              <a:t>RINCPLE </a:t>
            </a:r>
            <a:r>
              <a:rPr lang="he-IL" sz="2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20" y="1484784"/>
            <a:ext cx="7488832" cy="492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עקרון ה </a:t>
            </a:r>
            <a:r>
              <a:rPr lang="en-US" sz="2400" b="1" dirty="0"/>
              <a:t>OCP</a:t>
            </a:r>
            <a:r>
              <a:rPr lang="he-IL" sz="2400" b="1" dirty="0"/>
              <a:t> : הקוד פתוח להרחבה אבל סגור לשינויים.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he-IL" sz="2400" dirty="0"/>
              <a:t>נדגים את עקרון ה </a:t>
            </a:r>
            <a:r>
              <a:rPr lang="en-US" sz="2400" dirty="0"/>
              <a:t>OCP</a:t>
            </a:r>
            <a:r>
              <a:rPr lang="he-IL" sz="2400" dirty="0"/>
              <a:t> בעזרת המתודה מהשקף הקודם:</a:t>
            </a:r>
          </a:p>
          <a:p>
            <a:pPr marL="0" indent="0" algn="ctr">
              <a:buNone/>
            </a:pPr>
            <a:endParaRPr lang="he-IL" sz="24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(a);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marL="0" indent="0" algn="ctr">
              <a:buNone/>
            </a:pP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marL="0" indent="0">
              <a:buNone/>
            </a:pP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בעזרת הפולימורפיזם (הדריסה של המתודה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ToString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הוירטואלית) </a:t>
            </a:r>
            <a:r>
              <a:rPr lang="he-IL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הרחבנו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את צורת ההדפסה של האובייקט.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marL="0" indent="0">
              <a:buNone/>
            </a:pP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marL="0" indent="0">
              <a:buNone/>
            </a:pP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ועדיין </a:t>
            </a:r>
            <a:r>
              <a:rPr lang="he-IL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לא היה צורך לשנות 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את המתודה המוגדרת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WriteLine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כדי שתדפיס את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a</a:t>
            </a:r>
            <a:r>
              <a:rPr lang="he-I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כפי שנרצה.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38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מצא את ההבדלים...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980728"/>
            <a:ext cx="5832648" cy="24482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/>
              <a:t>class A </a:t>
            </a:r>
          </a:p>
          <a:p>
            <a:pPr marL="0" indent="0" algn="l" rtl="0">
              <a:buNone/>
            </a:pPr>
            <a:r>
              <a:rPr lang="en-US" sz="1800" dirty="0"/>
              <a:t>{	</a:t>
            </a:r>
          </a:p>
          <a:p>
            <a:pPr marL="0" indent="0" algn="l" rtl="0">
              <a:buNone/>
            </a:pPr>
            <a:r>
              <a:rPr lang="en-US" sz="1800" dirty="0"/>
              <a:t>	…</a:t>
            </a:r>
          </a:p>
          <a:p>
            <a:pPr marL="0" indent="0" algn="l" rtl="0">
              <a:buNone/>
            </a:pPr>
            <a:r>
              <a:rPr lang="en-US" sz="1800" dirty="0"/>
              <a:t>	public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string </a:t>
            </a:r>
            <a:r>
              <a:rPr lang="en-US" sz="1800" dirty="0" err="1"/>
              <a:t>ToString</a:t>
            </a:r>
            <a:r>
              <a:rPr lang="en-US" sz="1800" dirty="0"/>
              <a:t>()  { return … ;}  </a:t>
            </a:r>
          </a:p>
          <a:p>
            <a:pPr marL="0" indent="0" algn="l" rtl="0">
              <a:buNone/>
            </a:pPr>
            <a:r>
              <a:rPr lang="en-US" sz="1800" dirty="0"/>
              <a:t>}</a:t>
            </a:r>
          </a:p>
          <a:p>
            <a:pPr marL="0" indent="0" algn="l" rtl="0">
              <a:buNone/>
            </a:pPr>
            <a:r>
              <a:rPr lang="en-US" sz="1800" dirty="0"/>
              <a:t>A </a:t>
            </a:r>
            <a:r>
              <a:rPr lang="en-US" sz="1800" dirty="0" err="1"/>
              <a:t>a</a:t>
            </a:r>
            <a:r>
              <a:rPr lang="en-US" sz="1800" dirty="0"/>
              <a:t> = new A();</a:t>
            </a:r>
          </a:p>
          <a:p>
            <a:pPr marL="0" indent="0" algn="l" rtl="0">
              <a:buNone/>
            </a:pPr>
            <a:r>
              <a:rPr lang="en-US" sz="1800" dirty="0" err="1"/>
              <a:t>Console.WriteLine</a:t>
            </a:r>
            <a:r>
              <a:rPr lang="en-US" sz="1800" dirty="0"/>
              <a:t>(a);</a:t>
            </a:r>
            <a:endParaRPr lang="he-IL" sz="18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23528" y="3717032"/>
            <a:ext cx="5832648" cy="28803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r" rtl="1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r" rtl="1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r" rtl="1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l" rtl="0">
              <a:buFont typeface="Wingdings 2"/>
              <a:buNone/>
            </a:pPr>
            <a:r>
              <a:rPr lang="en-US" sz="1800" dirty="0"/>
              <a:t>class A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/>
              <a:t>{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/>
              <a:t>	…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/>
              <a:t>	public string </a:t>
            </a:r>
            <a:r>
              <a:rPr lang="en-US" sz="1800" dirty="0" err="1"/>
              <a:t>ToString</a:t>
            </a:r>
            <a:r>
              <a:rPr lang="en-US" sz="1800" dirty="0"/>
              <a:t>()  { return …}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/>
              <a:t>}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/>
              <a:t>A a = new A();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 err="1">
                <a:solidFill>
                  <a:srgbClr val="00B0F0"/>
                </a:solidFill>
              </a:rPr>
              <a:t>Console.WriteLine</a:t>
            </a:r>
            <a:r>
              <a:rPr lang="en-US" sz="1800" dirty="0">
                <a:solidFill>
                  <a:srgbClr val="00B0F0"/>
                </a:solidFill>
              </a:rPr>
              <a:t>(a);  </a:t>
            </a:r>
          </a:p>
          <a:p>
            <a:pPr marL="0" indent="0" algn="l" rtl="0">
              <a:buFont typeface="Wingdings 2"/>
              <a:buNone/>
            </a:pPr>
            <a:r>
              <a:rPr lang="en-US" sz="1800" dirty="0" err="1">
                <a:solidFill>
                  <a:srgbClr val="FF0000"/>
                </a:solidFill>
              </a:rPr>
              <a:t>Console.WriteLine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a.ToString</a:t>
            </a:r>
            <a:r>
              <a:rPr lang="en-US" sz="1800" dirty="0">
                <a:solidFill>
                  <a:srgbClr val="FF0000"/>
                </a:solidFill>
              </a:rPr>
              <a:t>());</a:t>
            </a:r>
            <a:endParaRPr lang="he-IL" sz="1800" dirty="0">
              <a:solidFill>
                <a:srgbClr val="FF0000"/>
              </a:solidFill>
            </a:endParaRPr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6251448" y="1916832"/>
            <a:ext cx="2353000" cy="792088"/>
          </a:xfrm>
          <a:prstGeom prst="wedgeRoundRectCallout">
            <a:avLst>
              <a:gd name="adj1" fmla="val -194886"/>
              <a:gd name="adj2" fmla="val 11639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יודפס מה שהוגדר ב </a:t>
            </a:r>
            <a:r>
              <a:rPr lang="en-US" sz="1600" dirty="0" err="1"/>
              <a:t>ToString</a:t>
            </a:r>
            <a:r>
              <a:rPr lang="he-IL" sz="1600" dirty="0"/>
              <a:t> שדרסנו</a:t>
            </a:r>
          </a:p>
        </p:txBody>
      </p:sp>
      <p:sp>
        <p:nvSpPr>
          <p:cNvPr id="7" name="הסבר מלבני מעוגל 17"/>
          <p:cNvSpPr/>
          <p:nvPr/>
        </p:nvSpPr>
        <p:spPr bwMode="auto">
          <a:xfrm>
            <a:off x="6251448" y="3140968"/>
            <a:ext cx="2353000" cy="883298"/>
          </a:xfrm>
          <a:prstGeom prst="wedgeRoundRectCallout">
            <a:avLst>
              <a:gd name="adj1" fmla="val -225990"/>
              <a:gd name="adj2" fmla="val 13289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דריסה ללא המילה </a:t>
            </a:r>
            <a:r>
              <a:rPr lang="en-US" sz="1600" dirty="0"/>
              <a:t>override</a:t>
            </a:r>
            <a:endParaRPr lang="he-IL" sz="1600" dirty="0"/>
          </a:p>
          <a:p>
            <a:r>
              <a:rPr lang="he-IL" sz="1600" dirty="0"/>
              <a:t>המשמעות היא כמו </a:t>
            </a:r>
            <a:r>
              <a:rPr lang="en-US" sz="1600" dirty="0"/>
              <a:t>new</a:t>
            </a:r>
            <a:endParaRPr lang="he-IL" sz="1600" dirty="0"/>
          </a:p>
        </p:txBody>
      </p:sp>
      <p:sp>
        <p:nvSpPr>
          <p:cNvPr id="8" name="הסבר מלבני מעוגל 17"/>
          <p:cNvSpPr/>
          <p:nvPr/>
        </p:nvSpPr>
        <p:spPr bwMode="auto">
          <a:xfrm>
            <a:off x="6300192" y="4149080"/>
            <a:ext cx="2304256" cy="1224136"/>
          </a:xfrm>
          <a:prstGeom prst="wedgeRoundRectCallout">
            <a:avLst>
              <a:gd name="adj1" fmla="val -199991"/>
              <a:gd name="adj2" fmla="val 996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400" dirty="0"/>
              <a:t>יודפס מה שהוגדר ב </a:t>
            </a:r>
            <a:r>
              <a:rPr lang="en-US" sz="1400" dirty="0" err="1"/>
              <a:t>ToString</a:t>
            </a:r>
            <a:r>
              <a:rPr lang="he-IL" sz="1400" dirty="0"/>
              <a:t> של מחלקת ה </a:t>
            </a:r>
            <a:r>
              <a:rPr lang="en-US" sz="1400" dirty="0"/>
              <a:t>base</a:t>
            </a:r>
            <a:r>
              <a:rPr lang="he-IL" sz="1400" dirty="0"/>
              <a:t> בגלל שאין כאן קריאה מפורשת ל </a:t>
            </a:r>
            <a:r>
              <a:rPr lang="en-US" sz="1400" b="1" dirty="0" err="1"/>
              <a:t>ToString</a:t>
            </a:r>
            <a:endParaRPr lang="en-US" sz="1400" b="1" dirty="0"/>
          </a:p>
          <a:p>
            <a:endParaRPr lang="en-US" sz="1400" dirty="0"/>
          </a:p>
          <a:p>
            <a:endParaRPr lang="he-IL" sz="1400" dirty="0"/>
          </a:p>
        </p:txBody>
      </p:sp>
      <p:sp>
        <p:nvSpPr>
          <p:cNvPr id="9" name="הסבר מלבני מעוגל 17"/>
          <p:cNvSpPr/>
          <p:nvPr/>
        </p:nvSpPr>
        <p:spPr bwMode="auto">
          <a:xfrm>
            <a:off x="6300192" y="5589240"/>
            <a:ext cx="2304256" cy="864096"/>
          </a:xfrm>
          <a:prstGeom prst="wedgeRoundRectCallout">
            <a:avLst>
              <a:gd name="adj1" fmla="val -155778"/>
              <a:gd name="adj2" fmla="val 4195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יודפס מה שהוגדר ב </a:t>
            </a:r>
            <a:r>
              <a:rPr lang="en-US" sz="1600" dirty="0" err="1"/>
              <a:t>ToString</a:t>
            </a:r>
            <a:r>
              <a:rPr lang="he-IL" sz="1600" dirty="0"/>
              <a:t> בזכות הזימון המפורש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6868" y="1052736"/>
            <a:ext cx="5105400" cy="3600400"/>
          </a:xfrm>
        </p:spPr>
        <p:txBody>
          <a:bodyPr/>
          <a:lstStyle/>
          <a:p>
            <a:pPr algn="l" rtl="0"/>
            <a:r>
              <a:rPr lang="en-US" dirty="0">
                <a:latin typeface="Arial Hebrew"/>
              </a:rPr>
              <a:t>ABSTRACT</a:t>
            </a:r>
            <a:br>
              <a:rPr lang="en-US" dirty="0">
                <a:latin typeface="Arial Hebrew"/>
              </a:rPr>
            </a:br>
            <a:r>
              <a:rPr lang="en-US" dirty="0">
                <a:latin typeface="Arial Hebrew"/>
              </a:rPr>
              <a:t>CLASS &amp; METHOD</a:t>
            </a:r>
            <a:br>
              <a:rPr lang="en-US" dirty="0">
                <a:latin typeface="Arial Hebrew"/>
              </a:rPr>
            </a:br>
            <a:br>
              <a:rPr lang="en-US" dirty="0">
                <a:latin typeface="Arial Hebrew"/>
              </a:rPr>
            </a:br>
            <a:r>
              <a:rPr lang="en-US" dirty="0">
                <a:latin typeface="Arial Hebrew"/>
              </a:rPr>
              <a:t>SEALED</a:t>
            </a:r>
            <a:br>
              <a:rPr lang="en-US" dirty="0">
                <a:latin typeface="Arial Hebrew"/>
              </a:rPr>
            </a:br>
            <a:r>
              <a:rPr lang="en-US" dirty="0">
                <a:latin typeface="Arial Hebrew"/>
              </a:rPr>
              <a:t>CLASS &amp; METHOD</a:t>
            </a:r>
            <a:endParaRPr lang="he-IL" dirty="0">
              <a:latin typeface="Arial Hebr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67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239000" cy="55432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he-IL" altLang="he-IL" dirty="0"/>
              <a:t>מחלקה מופשטת </a:t>
            </a:r>
            <a:r>
              <a:rPr lang="en-US" altLang="he-IL" cap="none" dirty="0"/>
              <a:t>ABSTRACT CLASS</a:t>
            </a:r>
            <a:endParaRPr lang="en-US" altLang="he-IL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7560840" cy="576064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he-IL" altLang="he-IL" sz="2400" dirty="0"/>
              <a:t>מחלקה שמהווה בסיס למחלקות אחרות</a:t>
            </a:r>
          </a:p>
          <a:p>
            <a:pPr eaLnBrk="1" hangingPunct="1">
              <a:lnSpc>
                <a:spcPct val="80000"/>
              </a:lnSpc>
            </a:pPr>
            <a:r>
              <a:rPr lang="he-IL" altLang="he-IL" sz="2400" dirty="0"/>
              <a:t>אך </a:t>
            </a:r>
            <a:r>
              <a:rPr lang="he-IL" altLang="he-IL" sz="2400" b="1" dirty="0"/>
              <a:t>לא ניתן ליצור ממנה עצמים </a:t>
            </a:r>
            <a:r>
              <a:rPr lang="he-IL" altLang="he-IL" sz="2400" dirty="0"/>
              <a:t>באופן ישיר</a:t>
            </a:r>
          </a:p>
          <a:p>
            <a:pPr eaLnBrk="1" hangingPunct="1">
              <a:lnSpc>
                <a:spcPct val="80000"/>
              </a:lnSpc>
            </a:pPr>
            <a:r>
              <a:rPr lang="he-IL" altLang="he-IL" sz="2400" dirty="0"/>
              <a:t>אפשר להגדיר בה</a:t>
            </a:r>
            <a:r>
              <a:rPr lang="en-US" altLang="he-IL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he-IL" altLang="he-IL" sz="2400" dirty="0"/>
              <a:t>שדות</a:t>
            </a:r>
          </a:p>
          <a:p>
            <a:pPr lvl="1">
              <a:lnSpc>
                <a:spcPct val="80000"/>
              </a:lnSpc>
            </a:pPr>
            <a:r>
              <a:rPr lang="he-IL" altLang="he-IL" sz="2400" dirty="0"/>
              <a:t>מאפיינים</a:t>
            </a:r>
          </a:p>
          <a:p>
            <a:pPr lvl="1">
              <a:lnSpc>
                <a:spcPct val="80000"/>
              </a:lnSpc>
            </a:pPr>
            <a:r>
              <a:rPr lang="he-IL" altLang="he-IL" sz="2400" dirty="0"/>
              <a:t>מתודות </a:t>
            </a:r>
            <a:r>
              <a:rPr lang="he-IL" altLang="he-IL" sz="2400" b="1" dirty="0"/>
              <a:t>אבסטרקטיות</a:t>
            </a:r>
            <a:r>
              <a:rPr lang="he-IL" altLang="he-IL" sz="2400" dirty="0"/>
              <a:t> </a:t>
            </a:r>
            <a:r>
              <a:rPr lang="he-IL" altLang="he-IL" sz="2400" b="1" dirty="0"/>
              <a:t>ללא גוף </a:t>
            </a:r>
            <a:r>
              <a:rPr lang="he-IL" altLang="he-IL" sz="2400" dirty="0"/>
              <a:t>(המתודות חייבות להיות </a:t>
            </a:r>
            <a:r>
              <a:rPr lang="he-IL" altLang="he-IL" sz="2400" dirty="0">
                <a:solidFill>
                  <a:srgbClr val="FF0000"/>
                </a:solidFill>
              </a:rPr>
              <a:t>ציבוריות</a:t>
            </a:r>
            <a:r>
              <a:rPr lang="he-IL" altLang="he-IL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he-IL" altLang="he-IL" sz="2400" dirty="0"/>
              <a:t>מתודות </a:t>
            </a:r>
            <a:r>
              <a:rPr lang="he-IL" altLang="he-IL" sz="2400" b="1" dirty="0"/>
              <a:t>רגילות (לא אבסטרקטיות) עם גוף </a:t>
            </a:r>
            <a:r>
              <a:rPr lang="he-IL" altLang="he-IL" sz="2400" dirty="0"/>
              <a:t>(יכולות להיות ציבוריות או פרטיות)</a:t>
            </a:r>
            <a:endParaRPr lang="en-US" altLang="he-IL" sz="2400" dirty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he-IL" sz="1800" b="1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PropertyY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aaa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37</a:t>
            </a:fld>
            <a:endParaRPr lang="he-IL"/>
          </a:p>
        </p:txBody>
      </p:sp>
      <p:sp>
        <p:nvSpPr>
          <p:cNvPr id="5" name="הסבר מלבני מעוגל 17">
            <a:extLst>
              <a:ext uri="{FF2B5EF4-FFF2-40B4-BE49-F238E27FC236}">
                <a16:creationId xmlns:a16="http://schemas.microsoft.com/office/drawing/2014/main" id="{EB6C28E7-BBC7-4BE0-BBF9-13EC18A61D93}"/>
              </a:ext>
            </a:extLst>
          </p:cNvPr>
          <p:cNvSpPr/>
          <p:nvPr/>
        </p:nvSpPr>
        <p:spPr bwMode="auto">
          <a:xfrm>
            <a:off x="5508104" y="3573016"/>
            <a:ext cx="3024336" cy="1224136"/>
          </a:xfrm>
          <a:prstGeom prst="wedgeRoundRectCallout">
            <a:avLst>
              <a:gd name="adj1" fmla="val 64866"/>
              <a:gd name="adj2" fmla="val 472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600" b="1" dirty="0"/>
              <a:t>ב ++</a:t>
            </a:r>
            <a:r>
              <a:rPr lang="en-US" sz="1600" b="1" dirty="0"/>
              <a:t>C</a:t>
            </a:r>
            <a:r>
              <a:rPr lang="he-IL" sz="1600" b="1" dirty="0"/>
              <a:t> </a:t>
            </a:r>
            <a:r>
              <a:rPr lang="he-IL" sz="1600" dirty="0"/>
              <a:t>מחלקה הופכת למופשטת אם יש לה לפחות מתודה וירטואלית טהורה אחת.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virtual</a:t>
            </a:r>
            <a:r>
              <a:rPr lang="en-US" sz="1600" dirty="0"/>
              <a:t> void F() </a:t>
            </a:r>
            <a:r>
              <a:rPr lang="en-US" sz="1600" dirty="0">
                <a:solidFill>
                  <a:srgbClr val="FF0000"/>
                </a:solidFill>
              </a:rPr>
              <a:t>= 0</a:t>
            </a:r>
            <a:endParaRPr lang="he-I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460" y="188640"/>
            <a:ext cx="7239000" cy="62632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he-IL" altLang="he-IL" dirty="0"/>
              <a:t>מתודה מופשטת</a:t>
            </a:r>
            <a:r>
              <a:rPr lang="en-US" altLang="he-IL" dirty="0"/>
              <a:t>abstract METHOD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628" y="1005840"/>
            <a:ext cx="7488832" cy="484632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he-IL" altLang="he-IL" sz="2800" dirty="0"/>
              <a:t>אם מתודה מוגדרת כ </a:t>
            </a:r>
            <a:r>
              <a:rPr lang="en-US" altLang="he-IL" sz="2800" dirty="0"/>
              <a:t>abstract</a:t>
            </a:r>
            <a:r>
              <a:rPr lang="he-IL" altLang="he-IL" sz="2800" dirty="0"/>
              <a:t>, אז כל יורש שלא יממש אותה, </a:t>
            </a:r>
            <a:r>
              <a:rPr lang="he-IL" altLang="he-IL" sz="2800" b="1" dirty="0"/>
              <a:t>יהא בעצמו מחלקה מופשטת</a:t>
            </a:r>
            <a:r>
              <a:rPr lang="he-IL" altLang="he-IL" sz="2800" dirty="0"/>
              <a:t>.</a:t>
            </a:r>
          </a:p>
          <a:p>
            <a:pPr eaLnBrk="1" hangingPunct="1"/>
            <a:r>
              <a:rPr lang="he-IL" altLang="he-IL" sz="2800" dirty="0"/>
              <a:t>אם במחלקה יש מתודה</a:t>
            </a:r>
            <a:r>
              <a:rPr lang="en-US" altLang="he-IL" sz="2800" dirty="0"/>
              <a:t>/</a:t>
            </a:r>
            <a:r>
              <a:rPr lang="he-IL" altLang="he-IL" sz="2800" dirty="0"/>
              <a:t>מאפיין אבסטרקטי אז המחלקה חייבת להיות אבסטרקטית. </a:t>
            </a:r>
          </a:p>
          <a:p>
            <a:pPr eaLnBrk="1" hangingPunct="1"/>
            <a:r>
              <a:rPr lang="he-IL" altLang="he-IL" sz="2800" dirty="0">
                <a:solidFill>
                  <a:srgbClr val="FF0000"/>
                </a:solidFill>
              </a:rPr>
              <a:t>אבל... ההפך איננו נכון, אם המחלקה היא אבסטרקטית אין זה מחייב שיהיו בה תכונות\מתודות אבסטרקטיות.</a:t>
            </a:r>
          </a:p>
          <a:p>
            <a:pPr eaLnBrk="1" hangingPunct="1"/>
            <a:r>
              <a:rPr lang="he-IL" altLang="he-IL" sz="2800" dirty="0"/>
              <a:t>כמובן - אין לכתוב מימוש {...} של מתודה אבסטרקטית. אם זהו מאפיין, נסתפק ב</a:t>
            </a:r>
            <a:r>
              <a:rPr lang="en-US" altLang="he-IL" sz="2800" dirty="0"/>
              <a:t>set/get </a:t>
            </a:r>
            <a:endParaRPr lang="he-IL" altLang="he-IL" sz="2800" dirty="0"/>
          </a:p>
          <a:p>
            <a:pPr marL="0" indent="0">
              <a:buNone/>
            </a:pPr>
            <a:endParaRPr lang="he-IL" altLang="he-IL" sz="2800" b="1" dirty="0"/>
          </a:p>
          <a:p>
            <a:pPr marL="0" indent="0">
              <a:buNone/>
            </a:pPr>
            <a:r>
              <a:rPr lang="he-IL" altLang="he-IL" sz="2800" b="1" dirty="0"/>
              <a:t>ניתן לראות במודל דוגמא </a:t>
            </a:r>
            <a:r>
              <a:rPr lang="en-US" sz="2800" b="1" dirty="0"/>
              <a:t>Ex93</a:t>
            </a:r>
            <a:r>
              <a:rPr lang="he-IL" sz="2800" b="1" dirty="0"/>
              <a:t>:</a:t>
            </a:r>
            <a:endParaRPr lang="he-IL" altLang="he-IL" sz="2800" b="1" dirty="0"/>
          </a:p>
          <a:p>
            <a:pPr eaLnBrk="1" hangingPunct="1"/>
            <a:endParaRPr lang="he-IL" altLang="he-IL" sz="2800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789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8505-48A7-4F8E-A77B-55F6F1B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770344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he-IL" dirty="0"/>
              <a:t>השוואה בין </a:t>
            </a:r>
            <a:r>
              <a:rPr lang="en-US" dirty="0"/>
              <a:t>virtual </a:t>
            </a:r>
            <a:r>
              <a:rPr lang="he-IL" dirty="0"/>
              <a:t> ל- </a:t>
            </a:r>
            <a:r>
              <a:rPr lang="en-US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975E-D01C-4F47-8B7D-8BBBF70E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39</a:t>
            </a:fld>
            <a:endParaRPr lang="he-I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4C3CE-AACE-4B36-9866-C674046E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92529"/>
              </p:ext>
            </p:extLst>
          </p:nvPr>
        </p:nvGraphicFramePr>
        <p:xfrm>
          <a:off x="771355" y="1365749"/>
          <a:ext cx="6610689" cy="4860294"/>
        </p:xfrm>
        <a:graphic>
          <a:graphicData uri="http://schemas.openxmlformats.org/drawingml/2006/table">
            <a:tbl>
              <a:tblPr rtl="1"/>
              <a:tblGrid>
                <a:gridCol w="1965920">
                  <a:extLst>
                    <a:ext uri="{9D8B030D-6E8A-4147-A177-3AD203B41FA5}">
                      <a16:colId xmlns:a16="http://schemas.microsoft.com/office/drawing/2014/main" val="538491835"/>
                    </a:ext>
                  </a:extLst>
                </a:gridCol>
                <a:gridCol w="2441206">
                  <a:extLst>
                    <a:ext uri="{9D8B030D-6E8A-4147-A177-3AD203B41FA5}">
                      <a16:colId xmlns:a16="http://schemas.microsoft.com/office/drawing/2014/main" val="2758673466"/>
                    </a:ext>
                  </a:extLst>
                </a:gridCol>
                <a:gridCol w="2203563">
                  <a:extLst>
                    <a:ext uri="{9D8B030D-6E8A-4147-A177-3AD203B41FA5}">
                      <a16:colId xmlns:a16="http://schemas.microsoft.com/office/drawing/2014/main" val="376060386"/>
                    </a:ext>
                  </a:extLst>
                </a:gridCol>
              </a:tblGrid>
              <a:tr h="5620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en-US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abstract</a:t>
                      </a:r>
                      <a:endParaRPr lang="en-US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en-US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virtual</a:t>
                      </a:r>
                      <a:endParaRPr lang="en-US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47434"/>
                  </a:ext>
                </a:extLst>
              </a:tr>
              <a:tr h="1580195"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מימוש המתודה במחלקת האב</a:t>
                      </a:r>
                      <a:endParaRPr lang="he-IL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אין מימוש של המתודה - לא צריך להגדיר את גוף המתודה, רק כותרת.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יש לממש את המתודה (בדומה למתודה רגילה). משמש לפולימורפיזם.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128673"/>
                  </a:ext>
                </a:extLst>
              </a:tr>
              <a:tr h="1071139"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מימוש המתודה במחלקות היורשות</a:t>
                      </a:r>
                      <a:endParaRPr lang="he-IL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חובה לממש במחלקות היורשות בצורה ישירה.</a:t>
                      </a:r>
                    </a:p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אחרת הן בעצמן מופשטות.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לא חובה לממש.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10694"/>
                  </a:ext>
                </a:extLst>
              </a:tr>
              <a:tr h="816611"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מיקום הגדרת המתודה</a:t>
                      </a:r>
                      <a:endParaRPr lang="he-IL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אפשר</a:t>
                      </a:r>
                      <a:r>
                        <a:rPr lang="he-IL" sz="1700" baseline="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 להגדיר </a:t>
                      </a:r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מתודה</a:t>
                      </a:r>
                      <a:r>
                        <a:rPr lang="he-IL" sz="1700" baseline="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 אבסטרקטית רק </a:t>
                      </a:r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במחלקה אבסטרקטית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dirty="0">
                          <a:solidFill>
                            <a:srgbClr val="4C4C4C"/>
                          </a:solidFill>
                          <a:effectLst/>
                          <a:latin typeface="Arial Hebrew"/>
                        </a:rPr>
                        <a:t>בכל מחלקה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64995"/>
                  </a:ext>
                </a:extLst>
              </a:tr>
              <a:tr h="816611">
                <a:tc>
                  <a:txBody>
                    <a:bodyPr/>
                    <a:lstStyle/>
                    <a:p>
                      <a:pPr algn="ctr" rtl="1" fontAlgn="base"/>
                      <a:r>
                        <a:rPr lang="he-IL" sz="1700" b="1" dirty="0">
                          <a:solidFill>
                            <a:srgbClr val="4C4C4C"/>
                          </a:solidFill>
                          <a:effectLst/>
                          <a:latin typeface="inherit"/>
                        </a:rPr>
                        <a:t>הרשאת גישה</a:t>
                      </a:r>
                      <a:endParaRPr lang="he-IL" sz="1700" dirty="0">
                        <a:solidFill>
                          <a:srgbClr val="4C4C4C"/>
                        </a:solidFill>
                        <a:effectLst/>
                        <a:latin typeface="Arial Hebrew"/>
                      </a:endParaRP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ase"/>
                      <a:r>
                        <a:rPr lang="he-IL" sz="17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לא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Arial Hebrew"/>
                        </a:rPr>
                        <a:t>private </a:t>
                      </a:r>
                      <a:r>
                        <a:rPr lang="he-IL" sz="1700" dirty="0">
                          <a:solidFill>
                            <a:srgbClr val="FF0000"/>
                          </a:solidFill>
                          <a:effectLst/>
                          <a:latin typeface="Arial Hebrew"/>
                        </a:rPr>
                        <a:t> (משום שאז המתודה לא תיראה במחלקות הנגזרות ולא נוכל לממש אותה)</a:t>
                      </a:r>
                    </a:p>
                  </a:txBody>
                  <a:tcPr marL="26513" marR="26513" marT="26513" marB="26513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8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6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34096"/>
            <a:ext cx="7239000" cy="630608"/>
          </a:xfrm>
        </p:spPr>
        <p:txBody>
          <a:bodyPr/>
          <a:lstStyle/>
          <a:p>
            <a:pPr algn="ctr"/>
            <a:r>
              <a:rPr lang="he-IL" dirty="0"/>
              <a:t>ייצוג מחלקה ב </a:t>
            </a:r>
            <a:r>
              <a:rPr lang="en-US" dirty="0"/>
              <a:t>UML</a:t>
            </a:r>
            <a:r>
              <a:rPr lang="he-IL" dirty="0"/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4789" y="836712"/>
            <a:ext cx="7239000" cy="5597094"/>
          </a:xfrm>
        </p:spPr>
        <p:txBody>
          <a:bodyPr/>
          <a:lstStyle/>
          <a:p>
            <a:r>
              <a:rPr lang="he-IL" b="1" dirty="0"/>
              <a:t>מחלקה</a:t>
            </a:r>
            <a:r>
              <a:rPr lang="he-IL" dirty="0"/>
              <a:t> תיוצג ע"י </a:t>
            </a:r>
            <a:r>
              <a:rPr lang="he-IL" b="1" dirty="0"/>
              <a:t>מלבן</a:t>
            </a:r>
            <a:r>
              <a:rPr lang="he-IL" dirty="0"/>
              <a:t>, לפי הסדר הבא:</a:t>
            </a:r>
          </a:p>
          <a:p>
            <a:pPr lvl="1"/>
            <a:r>
              <a:rPr lang="he-IL" dirty="0"/>
              <a:t>שם המחלקה</a:t>
            </a:r>
          </a:p>
          <a:p>
            <a:pPr lvl="1"/>
            <a:r>
              <a:rPr lang="he-IL" dirty="0"/>
              <a:t>שמות השדות</a:t>
            </a:r>
          </a:p>
          <a:p>
            <a:pPr lvl="2"/>
            <a:r>
              <a:rPr lang="he-IL" dirty="0"/>
              <a:t>שם</a:t>
            </a:r>
          </a:p>
          <a:p>
            <a:pPr lvl="2"/>
            <a:r>
              <a:rPr lang="he-IL" dirty="0"/>
              <a:t>טיפוס</a:t>
            </a:r>
          </a:p>
          <a:p>
            <a:pPr lvl="2"/>
            <a:r>
              <a:rPr lang="he-IL" dirty="0"/>
              <a:t>אתחול, אם ישנו</a:t>
            </a:r>
          </a:p>
          <a:p>
            <a:pPr lvl="1"/>
            <a:r>
              <a:rPr lang="he-IL" dirty="0"/>
              <a:t>שמות המתודות</a:t>
            </a:r>
          </a:p>
          <a:p>
            <a:pPr lvl="2"/>
            <a:r>
              <a:rPr lang="he-IL" dirty="0"/>
              <a:t>פרמטרים וסוגיהם</a:t>
            </a:r>
          </a:p>
          <a:p>
            <a:pPr lvl="2"/>
            <a:r>
              <a:rPr lang="he-IL" dirty="0"/>
              <a:t>ערך מוחזר, אם ישנו</a:t>
            </a:r>
          </a:p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2600" dirty="0"/>
              <a:t>סימון </a:t>
            </a:r>
            <a:r>
              <a:rPr lang="he-IL" sz="2600" b="1" dirty="0"/>
              <a:t>הרשאות</a:t>
            </a:r>
            <a:r>
              <a:rPr lang="he-IL" sz="2600" dirty="0"/>
              <a:t> של </a:t>
            </a:r>
            <a:r>
              <a:rPr lang="he-IL" sz="2600" b="1" dirty="0"/>
              <a:t>שדות</a:t>
            </a:r>
            <a:r>
              <a:rPr lang="he-IL" sz="2600" dirty="0"/>
              <a:t> של מחלקה:</a:t>
            </a:r>
          </a:p>
          <a:p>
            <a:pPr lvl="2"/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14702"/>
              </p:ext>
            </p:extLst>
          </p:nvPr>
        </p:nvGraphicFramePr>
        <p:xfrm>
          <a:off x="339081" y="1628800"/>
          <a:ext cx="4464496" cy="17983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1">
                <a:tc>
                  <a:txBody>
                    <a:bodyPr/>
                    <a:lstStyle/>
                    <a:p>
                      <a:pPr algn="l" rtl="1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BankAccount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15"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+owner : string</a:t>
                      </a:r>
                    </a:p>
                    <a:p>
                      <a:pPr algn="l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#balance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int = 0</a:t>
                      </a:r>
                      <a:endParaRPr lang="he-IL" sz="2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40"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+deposit ( amount : int )</a:t>
                      </a:r>
                    </a:p>
                    <a:p>
                      <a:pPr algn="l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 amount : int ) 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869160"/>
            <a:ext cx="3840813" cy="16033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1982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239000" cy="626328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מחלקה חתומה</a:t>
            </a:r>
            <a:r>
              <a:rPr lang="en-US" altLang="he-IL" dirty="0"/>
              <a:t> </a:t>
            </a:r>
            <a:r>
              <a:rPr lang="en-US" altLang="he-IL" cap="none" dirty="0"/>
              <a:t>SEALED CLASS </a:t>
            </a:r>
            <a:endParaRPr lang="en-US" altLang="he-IL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7022976" cy="1585592"/>
          </a:xfrm>
        </p:spPr>
        <p:txBody>
          <a:bodyPr>
            <a:normAutofit/>
          </a:bodyPr>
          <a:lstStyle/>
          <a:p>
            <a:pPr eaLnBrk="1" hangingPunct="1"/>
            <a:r>
              <a:rPr lang="he-IL" altLang="he-IL" sz="2400" dirty="0"/>
              <a:t>מחלקה שלא ניתן לרשת ממנה</a:t>
            </a:r>
            <a:endParaRPr lang="en-US" altLang="he-IL" sz="2400" dirty="0"/>
          </a:p>
          <a:p>
            <a:r>
              <a:rPr lang="he-IL" altLang="he-IL" sz="2400" dirty="0"/>
              <a:t>טיפוסים ממשפחת </a:t>
            </a:r>
            <a:r>
              <a:rPr lang="en-US" altLang="he-IL" sz="2400" dirty="0"/>
              <a:t>Value Types</a:t>
            </a:r>
            <a:r>
              <a:rPr lang="he-IL" altLang="he-IL" sz="2400" dirty="0"/>
              <a:t> חתומים מעצם הגדרתם. כיוון שלא ניתן לרשת מהם.</a:t>
            </a:r>
            <a:endParaRPr lang="en-US" alt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40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247FB-2D68-4F1B-BB18-35611F94D52A}"/>
              </a:ext>
            </a:extLst>
          </p:cNvPr>
          <p:cNvSpPr/>
          <p:nvPr/>
        </p:nvSpPr>
        <p:spPr>
          <a:xfrm>
            <a:off x="1261528" y="3621316"/>
            <a:ext cx="6552728" cy="238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sealed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RedCow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GodRedCow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RedCow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//COMPILE ERROR!!!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39000" cy="698336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מתודה חתומה</a:t>
            </a:r>
            <a:r>
              <a:rPr lang="en-US" altLang="he-IL" dirty="0"/>
              <a:t>SEALED METHOD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7560840" cy="93610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he-IL" altLang="he-IL" sz="2400" dirty="0"/>
              <a:t>מתודה שלא ניתן לדרוס אותה</a:t>
            </a:r>
            <a:r>
              <a:rPr lang="en-US" altLang="he-IL" sz="2400" dirty="0"/>
              <a:t> </a:t>
            </a:r>
            <a:r>
              <a:rPr lang="he-IL" altLang="he-IL" sz="2400" dirty="0"/>
              <a:t>עם </a:t>
            </a:r>
            <a:r>
              <a:rPr lang="en-US" altLang="he-IL" sz="2400" dirty="0"/>
              <a:t>override</a:t>
            </a:r>
            <a:endParaRPr lang="he-IL" altLang="he-IL" sz="2400" dirty="0"/>
          </a:p>
          <a:p>
            <a:pPr eaLnBrk="1" hangingPunct="1">
              <a:lnSpc>
                <a:spcPct val="80000"/>
              </a:lnSpc>
            </a:pPr>
            <a:r>
              <a:rPr lang="he-IL" altLang="he-IL" sz="2400" dirty="0"/>
              <a:t>רק מתודה שדרסה מתודה אחרת, יכולה להיות חתומה.</a:t>
            </a:r>
            <a:endParaRPr lang="en-US" alt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41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B6CE6-BD0E-4ACB-AE02-1FE100E3F425}"/>
              </a:ext>
            </a:extLst>
          </p:cNvPr>
          <p:cNvSpPr/>
          <p:nvPr/>
        </p:nvSpPr>
        <p:spPr>
          <a:xfrm>
            <a:off x="1043608" y="2060848"/>
            <a:ext cx="6462464" cy="429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…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…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//sealed public void F(); //Compilation error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//public override void M() { } //Compilation error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M() { }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//OK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44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4484" y="159788"/>
            <a:ext cx="7239000" cy="72931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יצירת דיאגרמת מחלקות אוטומטית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005840"/>
            <a:ext cx="7239000" cy="5447496"/>
          </a:xfrm>
        </p:spPr>
        <p:txBody>
          <a:bodyPr>
            <a:normAutofit/>
          </a:bodyPr>
          <a:lstStyle/>
          <a:p>
            <a:r>
              <a:rPr lang="he-IL" sz="2400" dirty="0"/>
              <a:t>עבור פרוייקט קיים שלנו שמכיל מחלקות, נוכל לייצר תרשים באופן אוטומטי שמתאר את המחלקות והקשרים ביניהן.</a:t>
            </a:r>
          </a:p>
          <a:p>
            <a:r>
              <a:rPr lang="he-IL" sz="2400" dirty="0"/>
              <a:t>כיצד? כאשר העכבר נמצא על פרוייקט מסויים, לוחצים קליק ימני -&gt; </a:t>
            </a:r>
            <a:r>
              <a:rPr lang="en-US" sz="2400" dirty="0"/>
              <a:t>view</a:t>
            </a:r>
            <a:r>
              <a:rPr lang="he-IL" sz="2400" dirty="0"/>
              <a:t> -&gt; </a:t>
            </a:r>
            <a:r>
              <a:rPr lang="en-US" sz="2400" dirty="0"/>
              <a:t>View Class Diagram</a:t>
            </a:r>
            <a:endParaRPr lang="he-IL" sz="2400" dirty="0"/>
          </a:p>
          <a:p>
            <a:r>
              <a:rPr lang="he-IL" sz="2400" dirty="0"/>
              <a:t>ניתן לראות דוגמא בשקף הבא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72180" t="13300" r="-346" b="42601"/>
          <a:stretch/>
        </p:blipFill>
        <p:spPr>
          <a:xfrm>
            <a:off x="3203848" y="3649642"/>
            <a:ext cx="3461523" cy="304857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57487" t="22795" r="27244" b="72992"/>
          <a:stretch/>
        </p:blipFill>
        <p:spPr>
          <a:xfrm>
            <a:off x="725776" y="4293096"/>
            <a:ext cx="2478072" cy="3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6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4714" y="463573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יצירת דיאגרמת מחלקות אוטומטית</a:t>
            </a:r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19" t="13944" r="38834" b="33004"/>
          <a:stretch/>
        </p:blipFill>
        <p:spPr>
          <a:xfrm>
            <a:off x="251520" y="1037948"/>
            <a:ext cx="7704856" cy="41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6868" y="548680"/>
            <a:ext cx="5105400" cy="4104456"/>
          </a:xfrm>
        </p:spPr>
        <p:txBody>
          <a:bodyPr/>
          <a:lstStyle/>
          <a:p>
            <a:pPr algn="l" rtl="0"/>
            <a:r>
              <a:rPr lang="en-US" dirty="0">
                <a:latin typeface="Arial Hebrew"/>
              </a:rPr>
              <a:t>IS Operator</a:t>
            </a:r>
            <a:br>
              <a:rPr lang="en-US" dirty="0">
                <a:latin typeface="Arial Hebrew"/>
              </a:rPr>
            </a:br>
            <a:br>
              <a:rPr lang="en-US" dirty="0">
                <a:latin typeface="Arial Hebrew"/>
              </a:rPr>
            </a:br>
            <a:r>
              <a:rPr lang="en-US" dirty="0" err="1">
                <a:latin typeface="Arial Hebrew"/>
              </a:rPr>
              <a:t>Reflaction</a:t>
            </a:r>
            <a:br>
              <a:rPr lang="en-US" dirty="0">
                <a:latin typeface="Arial Hebrew"/>
              </a:rPr>
            </a:br>
            <a:br>
              <a:rPr lang="en-US" dirty="0">
                <a:latin typeface="Arial Hebrew"/>
              </a:rPr>
            </a:br>
            <a:r>
              <a:rPr lang="en-US" dirty="0">
                <a:latin typeface="Arial Hebrew"/>
              </a:rPr>
              <a:t>AS OPERATOR</a:t>
            </a:r>
            <a:endParaRPr lang="he-IL" dirty="0">
              <a:latin typeface="Arial Hebr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321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00" y="188640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האופרטור</a:t>
            </a:r>
            <a:r>
              <a:rPr lang="en-US" sz="4000" cap="none" dirty="0"/>
              <a:t>IS  </a:t>
            </a:r>
            <a:endParaRPr lang="he-IL" sz="40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985308"/>
            <a:ext cx="7085732" cy="23716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&lt;expression&gt; </a:t>
            </a:r>
            <a:r>
              <a:rPr lang="en-US" sz="2400" b="1" dirty="0"/>
              <a:t>is</a:t>
            </a:r>
            <a:r>
              <a:rPr lang="en-US" sz="2400" dirty="0"/>
              <a:t> &lt;type&gt;</a:t>
            </a:r>
            <a:endParaRPr lang="he-IL" sz="2400" dirty="0"/>
          </a:p>
          <a:p>
            <a:pPr lvl="0"/>
            <a:r>
              <a:rPr lang="en-US" sz="1600" b="1" dirty="0"/>
              <a:t>expression</a:t>
            </a:r>
            <a:r>
              <a:rPr lang="he-IL" sz="1600" dirty="0"/>
              <a:t> - אובייקט מסוג משתנה הפנייה </a:t>
            </a:r>
            <a:r>
              <a:rPr lang="en-US" sz="1600" dirty="0"/>
              <a:t>(reference type)</a:t>
            </a:r>
            <a:r>
              <a:rPr lang="he-IL" sz="1600" dirty="0"/>
              <a:t> שנרצה לבדוק אם הוא מסוג </a:t>
            </a:r>
            <a:r>
              <a:rPr lang="en-US" sz="1600" dirty="0"/>
              <a:t>type</a:t>
            </a:r>
            <a:endParaRPr lang="he-IL" sz="1600" dirty="0"/>
          </a:p>
          <a:p>
            <a:pPr lvl="0"/>
            <a:r>
              <a:rPr lang="en-US" sz="1600" b="1" dirty="0"/>
              <a:t>is</a:t>
            </a:r>
            <a:r>
              <a:rPr lang="he-IL" sz="1600" dirty="0"/>
              <a:t> מחזיר </a:t>
            </a:r>
            <a:r>
              <a:rPr lang="en-US" sz="1600" b="1" dirty="0"/>
              <a:t>true</a:t>
            </a:r>
            <a:r>
              <a:rPr lang="he-IL" sz="1600" dirty="0"/>
              <a:t> אם </a:t>
            </a:r>
            <a:r>
              <a:rPr lang="en-US" sz="1600" b="1" dirty="0"/>
              <a:t>type</a:t>
            </a:r>
            <a:r>
              <a:rPr lang="he-IL" sz="1600" dirty="0"/>
              <a:t> </a:t>
            </a:r>
            <a:r>
              <a:rPr lang="he-IL" sz="1600" b="1" dirty="0"/>
              <a:t>מופיע בהיררכיית הירושה </a:t>
            </a:r>
            <a:r>
              <a:rPr lang="he-IL" sz="1600" dirty="0"/>
              <a:t>של האובייקט </a:t>
            </a:r>
            <a:r>
              <a:rPr lang="en-US" sz="1600" dirty="0"/>
              <a:t> (</a:t>
            </a:r>
            <a:r>
              <a:rPr lang="en-US" sz="1600" b="1" dirty="0"/>
              <a:t>expression</a:t>
            </a:r>
            <a:r>
              <a:rPr lang="en-US" sz="1600" dirty="0"/>
              <a:t>)</a:t>
            </a:r>
            <a:r>
              <a:rPr lang="he-IL" sz="1600" dirty="0"/>
              <a:t> עצמו (ולא של המצביע אליו). אחרת,מחזיר </a:t>
            </a:r>
            <a:r>
              <a:rPr lang="en-US" sz="1600" b="1" dirty="0"/>
              <a:t>false</a:t>
            </a:r>
            <a:r>
              <a:rPr lang="he-IL" sz="1600" dirty="0"/>
              <a:t>.</a:t>
            </a:r>
          </a:p>
          <a:p>
            <a:r>
              <a:rPr lang="he-IL" sz="1600" dirty="0"/>
              <a:t>בעיקרון </a:t>
            </a:r>
            <a:r>
              <a:rPr lang="en-US" sz="1600" dirty="0"/>
              <a:t>is</a:t>
            </a:r>
            <a:r>
              <a:rPr lang="he-IL" sz="1600" dirty="0"/>
              <a:t> מיועד למשתנה הפניה, אבל עובד גם על </a:t>
            </a:r>
            <a:r>
              <a:rPr lang="en-US" sz="1600" dirty="0"/>
              <a:t>value type</a:t>
            </a:r>
            <a:r>
              <a:rPr lang="he-IL" sz="1600" dirty="0"/>
              <a:t>.</a:t>
            </a:r>
          </a:p>
          <a:p>
            <a:r>
              <a:rPr lang="en-US" sz="1600" dirty="0"/>
              <a:t>expression</a:t>
            </a:r>
            <a:r>
              <a:rPr lang="he-IL" sz="1600" dirty="0"/>
              <a:t> לא יכול להיות </a:t>
            </a:r>
            <a:r>
              <a:rPr lang="en-US" sz="1600" dirty="0"/>
              <a:t>null</a:t>
            </a:r>
            <a:endParaRPr lang="he-IL" sz="1600" dirty="0"/>
          </a:p>
          <a:p>
            <a:pPr marL="0" indent="0" algn="l" rtl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45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8D72D-A5A2-476F-AA29-B41E3B719EFB}"/>
              </a:ext>
            </a:extLst>
          </p:cNvPr>
          <p:cNvSpPr/>
          <p:nvPr/>
        </p:nvSpPr>
        <p:spPr>
          <a:xfrm>
            <a:off x="6916613" y="4947328"/>
            <a:ext cx="1751316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Ex8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E5CB8-17A0-4608-861D-FAC15700C5BC}"/>
              </a:ext>
            </a:extLst>
          </p:cNvPr>
          <p:cNvSpPr/>
          <p:nvPr/>
        </p:nvSpPr>
        <p:spPr>
          <a:xfrm>
            <a:off x="683568" y="3356992"/>
            <a:ext cx="6858000" cy="304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8;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 =  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//False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//True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7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3548" y="123394"/>
            <a:ext cx="7239000" cy="770344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האופרטור  </a:t>
            </a:r>
            <a:r>
              <a:rPr lang="en-US" sz="4000" cap="none" dirty="0"/>
              <a:t>IS</a:t>
            </a:r>
            <a:endParaRPr lang="he-IL" sz="40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948834"/>
            <a:ext cx="7599040" cy="5400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/>
              <a:t>//</a:t>
            </a:r>
            <a:r>
              <a:rPr lang="he-IL" sz="2000" b="1" dirty="0"/>
              <a:t>וגם – ספירת אובייקטים מסוג אבא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grandfather[]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grandfather[3];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grandfather();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father();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[2]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son();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3;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father)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[i].hello());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46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3518-E8F5-4172-92AA-5A2E698B9AA7}"/>
              </a:ext>
            </a:extLst>
          </p:cNvPr>
          <p:cNvSpPr/>
          <p:nvPr/>
        </p:nvSpPr>
        <p:spPr>
          <a:xfrm>
            <a:off x="6948264" y="508566"/>
            <a:ext cx="1751316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Ex9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F160A1-BF2B-4C21-9854-BFE8450A0B03}"/>
              </a:ext>
            </a:extLst>
          </p:cNvPr>
          <p:cNvSpPr txBox="1">
            <a:spLocks/>
          </p:cNvSpPr>
          <p:nvPr/>
        </p:nvSpPr>
        <p:spPr>
          <a:xfrm>
            <a:off x="5404014" y="5301208"/>
            <a:ext cx="3422576" cy="845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tx2"/>
            </a:solidFill>
          </a:ln>
        </p:spPr>
        <p:txBody>
          <a:bodyPr vert="horz" lIns="45720" tIns="0" rIns="45720" bIns="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rtl="0"/>
            <a:r>
              <a:rPr lang="en-US" sz="2400" dirty="0" err="1"/>
              <a:t>i</a:t>
            </a:r>
            <a:r>
              <a:rPr lang="en-US" sz="2400" dirty="0"/>
              <a:t> am father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am son</a:t>
            </a:r>
          </a:p>
        </p:txBody>
      </p:sp>
    </p:spTree>
    <p:extLst>
      <p:ext uri="{BB962C8B-B14F-4D97-AF65-F5344CB8AC3E}">
        <p14:creationId xmlns:p14="http://schemas.microsoft.com/office/powerpoint/2010/main" val="2347307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D6D-3C09-4813-B9F8-404FDA85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4" y="8694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המחלקה </a:t>
            </a:r>
            <a:r>
              <a:rPr lang="en-US" dirty="0" err="1"/>
              <a:t>TypE</a:t>
            </a:r>
            <a:r>
              <a:rPr lang="en-US" dirty="0"/>
              <a:t> </a:t>
            </a:r>
            <a:br>
              <a:rPr lang="he-IL" dirty="0"/>
            </a:br>
            <a:r>
              <a:rPr lang="en-US" dirty="0"/>
              <a:t>(</a:t>
            </a:r>
            <a:r>
              <a:rPr lang="en-US" sz="2400" dirty="0"/>
              <a:t>Reflection, Metadata)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DC7E-2545-4300-8421-0F7665E5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72" y="2282589"/>
            <a:ext cx="7643192" cy="4270067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he-IL" sz="1800" b="1" u="sng" dirty="0"/>
              <a:t>המחלקה </a:t>
            </a:r>
            <a:r>
              <a:rPr lang="en-US" sz="1800" b="1" u="sng" dirty="0"/>
              <a:t>Type</a:t>
            </a:r>
            <a:endParaRPr lang="en-US" sz="1800" dirty="0"/>
          </a:p>
          <a:p>
            <a:pPr marL="0" indent="0" fontAlgn="base">
              <a:buNone/>
            </a:pPr>
            <a:r>
              <a:rPr lang="he-IL" sz="1800" dirty="0"/>
              <a:t>מחלקה מיוחדת שתפקידה לייצג את הפרטים </a:t>
            </a:r>
            <a:r>
              <a:rPr lang="en-US" sz="1800" dirty="0"/>
              <a:t>(</a:t>
            </a:r>
            <a:r>
              <a:rPr lang="en-US" sz="1800" b="1" dirty="0"/>
              <a:t>metadata</a:t>
            </a:r>
            <a:r>
              <a:rPr lang="en-US" sz="1800" dirty="0"/>
              <a:t>)</a:t>
            </a:r>
            <a:r>
              <a:rPr lang="he-IL" sz="1800" dirty="0"/>
              <a:t> של טיפוס כלשהו. מחלקה זו מכילה כמאפיינים (וכמתודות) את כל הפרטים שמרכיבים טיפוס כלשהו כגון:</a:t>
            </a:r>
          </a:p>
          <a:p>
            <a:pPr fontAlgn="base"/>
            <a:r>
              <a:rPr lang="he-IL" sz="1800" dirty="0"/>
              <a:t>שם הטיפוס</a:t>
            </a:r>
          </a:p>
          <a:p>
            <a:pPr fontAlgn="base"/>
            <a:r>
              <a:rPr lang="he-IL" sz="1800" dirty="0"/>
              <a:t>ה-</a:t>
            </a:r>
            <a:r>
              <a:rPr lang="en-US" sz="1800" dirty="0"/>
              <a:t> Namespace </a:t>
            </a:r>
            <a:r>
              <a:rPr lang="he-IL" sz="1800" dirty="0"/>
              <a:t>בו הטיפוס נמצא</a:t>
            </a:r>
          </a:p>
          <a:p>
            <a:pPr fontAlgn="base"/>
            <a:r>
              <a:rPr lang="he-IL" sz="1800" dirty="0"/>
              <a:t>האם הוא </a:t>
            </a:r>
            <a:r>
              <a:rPr lang="en-US" sz="1800" dirty="0"/>
              <a:t>public</a:t>
            </a:r>
          </a:p>
          <a:p>
            <a:pPr fontAlgn="base"/>
            <a:r>
              <a:rPr lang="he-IL" sz="1800" dirty="0"/>
              <a:t>איזה מתודות יש לו</a:t>
            </a:r>
          </a:p>
          <a:p>
            <a:pPr fontAlgn="base"/>
            <a:r>
              <a:rPr lang="he-IL" sz="1800" dirty="0"/>
              <a:t>ועוד</a:t>
            </a:r>
          </a:p>
          <a:p>
            <a:pPr marL="0" indent="0" fontAlgn="base">
              <a:buNone/>
            </a:pPr>
            <a:endParaRPr lang="he-IL" sz="1800" dirty="0"/>
          </a:p>
          <a:p>
            <a:pPr marL="0" indent="0" fontAlgn="base">
              <a:buNone/>
            </a:pPr>
            <a:r>
              <a:rPr lang="he-IL" sz="1800" b="1" dirty="0"/>
              <a:t>קיימות 2 דרכים עיקריות ליצירת אובייקט מהמחלקה </a:t>
            </a:r>
            <a:r>
              <a:rPr lang="en-US" sz="1800" b="1" dirty="0"/>
              <a:t>Type</a:t>
            </a:r>
            <a:r>
              <a:rPr lang="he-IL" sz="1800" b="1" dirty="0"/>
              <a:t>:</a:t>
            </a:r>
            <a:endParaRPr lang="en-US" sz="1800" b="1" dirty="0"/>
          </a:p>
          <a:p>
            <a:pPr fontAlgn="base"/>
            <a:r>
              <a:rPr lang="he-IL" sz="1800" dirty="0"/>
              <a:t>הפעלת </a:t>
            </a:r>
            <a:r>
              <a:rPr lang="he-IL" sz="1800" b="1" dirty="0"/>
              <a:t>המתודה</a:t>
            </a:r>
            <a:r>
              <a:rPr lang="en-US" sz="1800" dirty="0"/>
              <a:t> </a:t>
            </a:r>
            <a:r>
              <a:rPr lang="en-US" sz="1800" b="1" dirty="0"/>
              <a:t>GetType()</a:t>
            </a:r>
            <a:r>
              <a:rPr lang="en-US" sz="1800" dirty="0"/>
              <a:t> </a:t>
            </a:r>
            <a:r>
              <a:rPr lang="he-IL" sz="1800" dirty="0"/>
              <a:t>של מחלקת </a:t>
            </a:r>
            <a:r>
              <a:rPr lang="en-US" sz="1800" dirty="0"/>
              <a:t>Object</a:t>
            </a:r>
            <a:r>
              <a:rPr lang="he-IL" sz="1800" dirty="0"/>
              <a:t> על אובייקט קיים. שמחזירה אובייקט מטיפוס </a:t>
            </a:r>
            <a:r>
              <a:rPr lang="en-US" sz="1800" dirty="0"/>
              <a:t>Type</a:t>
            </a:r>
            <a:r>
              <a:rPr lang="he-IL" sz="1800" dirty="0"/>
              <a:t>.</a:t>
            </a:r>
          </a:p>
          <a:p>
            <a:pPr fontAlgn="base"/>
            <a:r>
              <a:rPr lang="he-IL" sz="1800" dirty="0"/>
              <a:t>הפעלת </a:t>
            </a:r>
            <a:r>
              <a:rPr lang="he-IL" sz="1800" b="1" dirty="0"/>
              <a:t>האופרטור</a:t>
            </a:r>
            <a:r>
              <a:rPr lang="en-US" sz="1800" b="1" dirty="0" err="1"/>
              <a:t>typeof</a:t>
            </a:r>
            <a:r>
              <a:rPr lang="en-US" sz="1800" b="1" dirty="0"/>
              <a:t>()</a:t>
            </a:r>
            <a:r>
              <a:rPr lang="en-US" sz="1800" dirty="0"/>
              <a:t> </a:t>
            </a:r>
            <a:r>
              <a:rPr lang="he-IL" sz="1800" dirty="0"/>
              <a:t> על טיפוס - כאשר לא נרצה ליצור אובייקט.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D759-E4EF-4171-AB5E-E9921E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47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9082C-2A6E-4A74-8F85-80341B59CE80}"/>
              </a:ext>
            </a:extLst>
          </p:cNvPr>
          <p:cNvSpPr/>
          <p:nvPr/>
        </p:nvSpPr>
        <p:spPr>
          <a:xfrm>
            <a:off x="357272" y="1340768"/>
            <a:ext cx="764319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2000" dirty="0"/>
              <a:t>.NET</a:t>
            </a:r>
            <a:r>
              <a:rPr lang="he-IL" sz="2000" dirty="0"/>
              <a:t> מאפשרת </a:t>
            </a:r>
            <a:r>
              <a:rPr lang="en-US" sz="2000" b="1" dirty="0"/>
              <a:t>reflection</a:t>
            </a:r>
            <a:r>
              <a:rPr lang="he-IL" sz="2000" dirty="0"/>
              <a:t> כלומר, לחקור את הפורמט של האובייקט </a:t>
            </a:r>
            <a:br>
              <a:rPr lang="en-US" sz="2000" dirty="0"/>
            </a:br>
            <a:r>
              <a:rPr lang="he-IL" sz="2000" dirty="0"/>
              <a:t>(ה</a:t>
            </a:r>
            <a:r>
              <a:rPr lang="en-US" sz="2000" dirty="0"/>
              <a:t>Type </a:t>
            </a:r>
            <a:r>
              <a:rPr lang="he-IL" sz="2000" dirty="0"/>
              <a:t> שלו: שדות, מאפיינים, מתודות וכו') בזמן ריצה.</a:t>
            </a:r>
          </a:p>
        </p:txBody>
      </p:sp>
    </p:spTree>
    <p:extLst>
      <p:ext uri="{BB962C8B-B14F-4D97-AF65-F5344CB8AC3E}">
        <p14:creationId xmlns:p14="http://schemas.microsoft.com/office/powerpoint/2010/main" val="4074079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D6D-3C09-4813-B9F8-404FDA85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12" y="139876"/>
            <a:ext cx="3849913" cy="961142"/>
          </a:xfrm>
        </p:spPr>
        <p:txBody>
          <a:bodyPr>
            <a:normAutofit/>
          </a:bodyPr>
          <a:lstStyle/>
          <a:p>
            <a:pPr algn="ctr"/>
            <a:r>
              <a:rPr lang="he-IL" sz="2800" dirty="0"/>
              <a:t>המחלקה </a:t>
            </a:r>
            <a:r>
              <a:rPr lang="en-US" sz="2800" dirty="0" err="1"/>
              <a:t>TypE</a:t>
            </a:r>
            <a:r>
              <a:rPr lang="en-US" sz="2800" dirty="0"/>
              <a:t> </a:t>
            </a:r>
            <a:br>
              <a:rPr lang="he-IL" sz="2800" dirty="0"/>
            </a:br>
            <a:r>
              <a:rPr lang="he-IL" sz="2800" dirty="0"/>
              <a:t>דוגמא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D759-E4EF-4171-AB5E-E9921E8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6296" y="6309320"/>
            <a:ext cx="588336" cy="228600"/>
          </a:xfrm>
        </p:spPr>
        <p:txBody>
          <a:bodyPr/>
          <a:lstStyle/>
          <a:p>
            <a:fld id="{1E4D7292-AD41-4745-A56F-5FB7769147B4}" type="slidenum">
              <a:rPr lang="he-IL" smtClean="0"/>
              <a:t>48</a:t>
            </a:fld>
            <a:endParaRPr lang="he-I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2292E0-99DB-486C-9222-96F3BE826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101018"/>
            <a:ext cx="6984776" cy="57569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044" rIns="91440" bIns="117438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5;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Type t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x.GetType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//Type t = </a:t>
            </a:r>
            <a:r>
              <a:rPr lang="en-US" sz="12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(int);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IsClass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IsAbstract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t.IsAbstract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IsSealed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t.IsSealed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IsArray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IsPublic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IsValueType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t.IsValueType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"Namespace: {0}"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t.Namespace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nMethods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System.Reflection.MethodInfo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t.GetMethods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×¤×× - Type">
            <a:extLst>
              <a:ext uri="{FF2B5EF4-FFF2-40B4-BE49-F238E27FC236}">
                <a16:creationId xmlns:a16="http://schemas.microsoft.com/office/drawing/2014/main" id="{49AEE691-4546-4047-A91C-DDF02892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1436"/>
            <a:ext cx="4840836" cy="326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1E3DE80-87DC-448F-B947-84D91A1287BE}"/>
              </a:ext>
            </a:extLst>
          </p:cNvPr>
          <p:cNvSpPr/>
          <p:nvPr/>
        </p:nvSpPr>
        <p:spPr>
          <a:xfrm>
            <a:off x="7020272" y="3819710"/>
            <a:ext cx="1744280" cy="1872208"/>
          </a:xfrm>
          <a:prstGeom prst="wedgeRoundRectCallout">
            <a:avLst>
              <a:gd name="adj1" fmla="val -104146"/>
              <a:gd name="adj2" fmla="val 1800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שימו לב! שהחקירה כאן היא של </a:t>
            </a:r>
            <a:r>
              <a:rPr lang="he-IL" b="1" dirty="0"/>
              <a:t>הטיפוס</a:t>
            </a:r>
            <a:r>
              <a:rPr lang="he-IL" dirty="0"/>
              <a:t> </a:t>
            </a:r>
            <a:r>
              <a:rPr lang="he-IL" b="1" dirty="0"/>
              <a:t>ולא</a:t>
            </a:r>
            <a:r>
              <a:rPr lang="he-IL" dirty="0"/>
              <a:t> של ערכי האובייקט!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69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03848" y="24626"/>
            <a:ext cx="5218076" cy="698336"/>
          </a:xfrm>
        </p:spPr>
        <p:txBody>
          <a:bodyPr/>
          <a:lstStyle/>
          <a:p>
            <a:r>
              <a:rPr lang="en-US" dirty="0" err="1"/>
              <a:t>tyPEOF</a:t>
            </a:r>
            <a:r>
              <a:rPr lang="en-US" dirty="0"/>
              <a:t>, GETTYPE, IS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51251" y="5571351"/>
            <a:ext cx="7120053" cy="81734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b="1" dirty="0"/>
              <a:t>typeof</a:t>
            </a:r>
            <a:r>
              <a:rPr lang="he-IL" sz="1600" b="1" dirty="0"/>
              <a:t> – מחזירה את שם הטיפוס של העצם כפי שמתואר ע"י הקומפיילר</a:t>
            </a:r>
            <a:endParaRPr lang="en-US" sz="1600" b="1" dirty="0"/>
          </a:p>
          <a:p>
            <a:pPr marL="0" lvl="0" indent="0">
              <a:buNone/>
            </a:pPr>
            <a:r>
              <a:rPr lang="en-US" sz="1600" b="1" dirty="0"/>
              <a:t>GetType</a:t>
            </a:r>
            <a:r>
              <a:rPr lang="he-IL" sz="1600" b="1" dirty="0"/>
              <a:t> – מחזירה את שם הטיפוס של העצם בזמן הריצה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696" y="208820"/>
            <a:ext cx="8798608" cy="632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namespace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ExType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{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{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PrintTypes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());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ExType.Dog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ExType.Animal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ExType.Dog</a:t>
            </a:r>
            <a:endParaRPr lang="en-US" dirty="0">
              <a:highlight>
                <a:srgbClr val="FFFFFF"/>
              </a:highlight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libri"/>
                <a:ea typeface="Calibri"/>
                <a:cs typeface="Arial"/>
              </a:rPr>
              <a:t>	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//False 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(a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//True </a:t>
            </a:r>
            <a:endParaRPr lang="en-US" sz="2000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//True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spot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PrintTypes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(spot);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46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12FF-6B95-4DE9-BE53-C142124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49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קשרים בין מחלקות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D904-5B1B-4024-9E30-8DD9A11F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2364"/>
            <a:ext cx="7239000" cy="5360971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ייתכנו סוגי קשרים שונים בין מחלקות</a:t>
            </a:r>
          </a:p>
          <a:p>
            <a:r>
              <a:rPr lang="he-IL" sz="2400" dirty="0"/>
              <a:t>קשר בין מחלקות יסומן בעזרת חץ</a:t>
            </a:r>
          </a:p>
          <a:p>
            <a:r>
              <a:rPr lang="he-IL" sz="2400" dirty="0"/>
              <a:t>לכל סוג קשר יש סימון גרפי שונה בשפת </a:t>
            </a:r>
            <a:r>
              <a:rPr lang="en-US" sz="2400" dirty="0"/>
              <a:t>UML</a:t>
            </a:r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נטעם טעימה קצרה מ2 סוג קשרים:</a:t>
            </a:r>
          </a:p>
          <a:p>
            <a:pPr lvl="1"/>
            <a:r>
              <a:rPr lang="en-US" sz="2000" dirty="0"/>
              <a:t>ASSOCIATION</a:t>
            </a:r>
            <a:endParaRPr lang="he-IL" sz="2000" dirty="0"/>
          </a:p>
          <a:p>
            <a:pPr lvl="1"/>
            <a:r>
              <a:rPr lang="en-US" sz="2000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572D1-C27C-4644-A031-9D5133C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21013-69BD-405B-A409-71229F7F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2346669"/>
            <a:ext cx="3816424" cy="28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78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770344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האופרטור</a:t>
            </a:r>
            <a:r>
              <a:rPr lang="en-US" sz="4000" cap="none" dirty="0"/>
              <a:t>AS  </a:t>
            </a:r>
            <a:endParaRPr lang="he-IL" sz="40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7974" y="1065579"/>
            <a:ext cx="7723956" cy="3024337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lang="en-US" sz="2800" dirty="0"/>
              <a:t>&lt;expression&gt; </a:t>
            </a:r>
            <a:r>
              <a:rPr lang="en-US" sz="2800" b="1" dirty="0"/>
              <a:t>As</a:t>
            </a:r>
            <a:r>
              <a:rPr lang="en-US" sz="2800" dirty="0"/>
              <a:t> &lt;type&gt;</a:t>
            </a:r>
            <a:endParaRPr lang="he-IL" sz="2800" dirty="0"/>
          </a:p>
          <a:p>
            <a:r>
              <a:rPr lang="en-US" sz="1800" dirty="0"/>
              <a:t>As</a:t>
            </a:r>
            <a:r>
              <a:rPr lang="he-IL" sz="1800" b="1" dirty="0"/>
              <a:t> דומה ל </a:t>
            </a:r>
            <a:r>
              <a:rPr lang="en-US" sz="1800" b="1" dirty="0"/>
              <a:t>is</a:t>
            </a:r>
            <a:r>
              <a:rPr lang="he-IL" sz="1800" b="1" dirty="0"/>
              <a:t> בבדיקה</a:t>
            </a:r>
            <a:r>
              <a:rPr lang="he-IL" sz="1800" dirty="0"/>
              <a:t>, </a:t>
            </a:r>
            <a:r>
              <a:rPr lang="he-IL" sz="1800" b="1" dirty="0"/>
              <a:t>אבל</a:t>
            </a:r>
            <a:r>
              <a:rPr lang="he-IL" sz="1800" dirty="0"/>
              <a:t> כאשר האובייקט מתאים לטיפוס הוא מחזיר </a:t>
            </a:r>
            <a:r>
              <a:rPr lang="en-US" sz="1800" dirty="0"/>
              <a:t>reference </a:t>
            </a:r>
            <a:r>
              <a:rPr lang="he-IL" sz="1800" dirty="0"/>
              <a:t> לאובייקט (לחלק ה </a:t>
            </a:r>
            <a:r>
              <a:rPr lang="en-US" sz="1800" dirty="0"/>
              <a:t>type</a:t>
            </a:r>
            <a:r>
              <a:rPr lang="he-IL" sz="1800" dirty="0"/>
              <a:t> של האובייקט) וכאשר אינו מתאים , הוא מחזיר </a:t>
            </a:r>
            <a:r>
              <a:rPr lang="en-US" sz="1800" dirty="0"/>
              <a:t>null</a:t>
            </a:r>
            <a:r>
              <a:rPr lang="he-IL" sz="1800" dirty="0"/>
              <a:t>.</a:t>
            </a:r>
          </a:p>
          <a:p>
            <a:r>
              <a:rPr lang="he-IL" sz="1800" dirty="0"/>
              <a:t>נועד להמרת הפניה מסוג מסויים להפניה מסוג אחר (בתנאי שזה אפשרי)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if (&lt;expression&gt; </a:t>
            </a:r>
            <a:r>
              <a:rPr lang="en-US" sz="1800" b="1" dirty="0"/>
              <a:t>is</a:t>
            </a:r>
            <a:r>
              <a:rPr lang="en-US" sz="1800" dirty="0"/>
              <a:t> &lt;type&gt;)</a:t>
            </a:r>
          </a:p>
          <a:p>
            <a:pPr marL="0" indent="0" algn="l" rtl="0">
              <a:buNone/>
            </a:pPr>
            <a:r>
              <a:rPr lang="en-US" sz="1800" dirty="0"/>
              <a:t>	return reference to the ‘type’ part of the object (expression);</a:t>
            </a:r>
          </a:p>
          <a:p>
            <a:pPr marL="0" indent="0" algn="l" rtl="0">
              <a:buNone/>
            </a:pPr>
            <a:r>
              <a:rPr lang="en-US" sz="1800" dirty="0"/>
              <a:t>else</a:t>
            </a:r>
          </a:p>
          <a:p>
            <a:pPr marL="0" indent="0" algn="l" rtl="0">
              <a:buNone/>
            </a:pPr>
            <a:r>
              <a:rPr lang="en-US" sz="1800" dirty="0"/>
              <a:t>	return null;</a:t>
            </a:r>
          </a:p>
          <a:p>
            <a:pPr marL="0" indent="0" algn="l" rtl="0">
              <a:buNone/>
            </a:pPr>
            <a:endParaRPr lang="he-IL" sz="1800" dirty="0"/>
          </a:p>
          <a:p>
            <a:pPr marL="0" indent="0" algn="l" rtl="0">
              <a:buNone/>
            </a:pPr>
            <a:endParaRPr lang="he-IL" sz="1800" dirty="0"/>
          </a:p>
        </p:txBody>
      </p:sp>
      <p:sp>
        <p:nvSpPr>
          <p:cNvPr id="5" name="Rectangle 4"/>
          <p:cNvSpPr/>
          <p:nvPr/>
        </p:nvSpPr>
        <p:spPr>
          <a:xfrm>
            <a:off x="376436" y="4010792"/>
            <a:ext cx="7527032" cy="2588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                   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grandfather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g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f =  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father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	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//instead of using casting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		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//father f = (father) g;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		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//casting can cause run time error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		//(if g is not actually a father)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			</a:t>
            </a:r>
            <a:r>
              <a:rPr lang="en-US" sz="1400" b="1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//And casting is expensive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 =   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		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  <a:cs typeface="Arial"/>
              </a:rPr>
              <a:t>//null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50</a:t>
            </a:fld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A3FA2-F6A4-4EF1-B3B7-A875E7AB4B5F}"/>
              </a:ext>
            </a:extLst>
          </p:cNvPr>
          <p:cNvSpPr/>
          <p:nvPr/>
        </p:nvSpPr>
        <p:spPr>
          <a:xfrm>
            <a:off x="6948264" y="3455741"/>
            <a:ext cx="1751316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Ex91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E80374E-1D0F-4A13-8747-66A55044160F}"/>
              </a:ext>
            </a:extLst>
          </p:cNvPr>
          <p:cNvSpPr/>
          <p:nvPr/>
        </p:nvSpPr>
        <p:spPr>
          <a:xfrm>
            <a:off x="7452320" y="4151044"/>
            <a:ext cx="1485714" cy="795652"/>
          </a:xfrm>
          <a:prstGeom prst="wedgeRoundRectCallout">
            <a:avLst>
              <a:gd name="adj1" fmla="val -103262"/>
              <a:gd name="adj2" fmla="val 899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dirty="0"/>
              <a:t>הערה חשובה!!!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5450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Interfaces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/>
              <a:t>ממשקים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747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7461" y="155186"/>
            <a:ext cx="7239000" cy="864096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/>
              <a:t>interface</a:t>
            </a:r>
            <a:r>
              <a:rPr lang="he-IL" sz="4800" dirty="0"/>
              <a:t> ממשק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392" y="1276901"/>
            <a:ext cx="6984776" cy="3304227"/>
          </a:xfrm>
        </p:spPr>
        <p:txBody>
          <a:bodyPr>
            <a:normAutofit fontScale="92500" lnSpcReduction="20000"/>
          </a:bodyPr>
          <a:lstStyle/>
          <a:p>
            <a:r>
              <a:rPr lang="he-IL" sz="2400" dirty="0"/>
              <a:t>מטרת הממשק היא להגדיר </a:t>
            </a:r>
            <a:r>
              <a:rPr lang="he-IL" sz="2400" b="1" dirty="0"/>
              <a:t>התנהגות</a:t>
            </a:r>
            <a:r>
              <a:rPr lang="he-IL" sz="2400" dirty="0"/>
              <a:t> מסוימת, ולשמש </a:t>
            </a:r>
            <a:r>
              <a:rPr lang="he-IL" sz="2400" b="1" dirty="0"/>
              <a:t>כבסיס</a:t>
            </a:r>
            <a:r>
              <a:rPr lang="he-IL" sz="2400" dirty="0"/>
              <a:t> למחלקות נגזרות המממשות אותו</a:t>
            </a:r>
          </a:p>
          <a:p>
            <a:r>
              <a:rPr lang="he-IL" sz="2400" dirty="0"/>
              <a:t>ממשק הוא סוג של מחלקה/טיפוס </a:t>
            </a:r>
            <a:r>
              <a:rPr lang="he-IL" sz="2400" b="1" dirty="0"/>
              <a:t>מופשטת</a:t>
            </a:r>
            <a:r>
              <a:rPr lang="he-IL" sz="2400" dirty="0"/>
              <a:t> הניתן להגדרה.</a:t>
            </a:r>
          </a:p>
          <a:p>
            <a:r>
              <a:rPr lang="he-IL" sz="2400" dirty="0"/>
              <a:t>זו בעצם מחלקה מופשטת </a:t>
            </a:r>
            <a:r>
              <a:rPr lang="en-US" sz="2400" dirty="0"/>
              <a:t>abstract</a:t>
            </a:r>
            <a:r>
              <a:rPr lang="he-IL" sz="2400" dirty="0"/>
              <a:t> לחלוטין אך ההבדל הוא</a:t>
            </a:r>
            <a:r>
              <a:rPr lang="en-US" sz="2400" dirty="0"/>
              <a:t>:</a:t>
            </a:r>
          </a:p>
          <a:p>
            <a:pPr lvl="1"/>
            <a:r>
              <a:rPr lang="he-IL" sz="2400" dirty="0">
                <a:solidFill>
                  <a:schemeClr val="tx1"/>
                </a:solidFill>
              </a:rPr>
              <a:t>שבממשק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2400" dirty="0">
                <a:solidFill>
                  <a:schemeClr val="tx1"/>
                </a:solidFill>
              </a:rPr>
              <a:t>כל המתודות מופשטות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he-IL" sz="2400" dirty="0">
                <a:solidFill>
                  <a:srgbClr val="FF0000"/>
                </a:solidFill>
              </a:rPr>
              <a:t>לממשק אין שדות</a:t>
            </a:r>
          </a:p>
          <a:p>
            <a:pPr lvl="1"/>
            <a:r>
              <a:rPr lang="he-IL" sz="2400" dirty="0">
                <a:solidFill>
                  <a:schemeClr val="tx1"/>
                </a:solidFill>
              </a:rPr>
              <a:t>לממשק יכולים להיות רק מאפיינים ללא שדות מקושרים,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he-IL" sz="2400" dirty="0">
                <a:solidFill>
                  <a:schemeClr val="tx1"/>
                </a:solidFill>
              </a:rPr>
              <a:t> שיממושו ויקושרו לשדות במחלקה היורשת</a:t>
            </a:r>
            <a:r>
              <a:rPr lang="he-IL" sz="1900" dirty="0">
                <a:solidFill>
                  <a:schemeClr val="tx1"/>
                </a:solidFill>
              </a:rPr>
              <a:t>.</a:t>
            </a:r>
          </a:p>
          <a:p>
            <a:pPr marL="292608" lvl="1" indent="0">
              <a:buNone/>
            </a:pPr>
            <a:r>
              <a:rPr lang="he-IL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int </a:t>
            </a:r>
            <a:r>
              <a:rPr lang="en-US" sz="2400" dirty="0" err="1">
                <a:solidFill>
                  <a:schemeClr val="tx1"/>
                </a:solidFill>
              </a:rPr>
              <a:t>MyProperty</a:t>
            </a:r>
            <a:r>
              <a:rPr lang="en-US" sz="2400" dirty="0">
                <a:solidFill>
                  <a:schemeClr val="tx1"/>
                </a:solidFill>
              </a:rPr>
              <a:t> { get; set; }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1151152" y="4996278"/>
            <a:ext cx="5688632" cy="1296144"/>
          </a:xfrm>
          <a:prstGeom prst="wedgeRoundRectCallout">
            <a:avLst>
              <a:gd name="adj1" fmla="val 62401"/>
              <a:gd name="adj2" fmla="val -5183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e-IL" sz="2800" b="1" dirty="0"/>
              <a:t>ירושה</a:t>
            </a:r>
            <a:r>
              <a:rPr lang="he-IL" sz="2800" dirty="0"/>
              <a:t> מתארת יחס של </a:t>
            </a:r>
            <a:r>
              <a:rPr lang="he-IL" sz="2800" b="1" dirty="0"/>
              <a:t>"סוג של" וממשק</a:t>
            </a:r>
            <a:r>
              <a:rPr lang="he-IL" sz="2800" dirty="0"/>
              <a:t> מתאר יחס של </a:t>
            </a:r>
            <a:r>
              <a:rPr lang="he-IL" sz="2800" b="1" dirty="0"/>
              <a:t>"ניתן ל"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9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7315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ירושת ממשק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3676" y="1048776"/>
            <a:ext cx="7671048" cy="5472608"/>
          </a:xfrm>
        </p:spPr>
        <p:txBody>
          <a:bodyPr>
            <a:normAutofit lnSpcReduction="10000"/>
          </a:bodyPr>
          <a:lstStyle/>
          <a:p>
            <a:r>
              <a:rPr lang="he-IL" sz="2000" dirty="0"/>
              <a:t>יש שני סוגים של ירושה:</a:t>
            </a:r>
          </a:p>
          <a:p>
            <a:pPr lvl="1"/>
            <a:r>
              <a:rPr lang="he-IL" sz="2000" dirty="0">
                <a:solidFill>
                  <a:srgbClr val="FF0000"/>
                </a:solidFill>
              </a:rPr>
              <a:t>ירושת התנהגות – ירושה מממשק</a:t>
            </a:r>
          </a:p>
          <a:p>
            <a:pPr lvl="1"/>
            <a:r>
              <a:rPr lang="he-IL" sz="2000" dirty="0"/>
              <a:t>ירושת מימוש – ירושה ממחלקה</a:t>
            </a:r>
          </a:p>
          <a:p>
            <a:r>
              <a:rPr lang="he-IL" sz="2000" dirty="0"/>
              <a:t>כפי שאמרנו, </a:t>
            </a:r>
            <a:r>
              <a:rPr lang="he-IL" sz="2000" b="1" dirty="0"/>
              <a:t>מחלקה</a:t>
            </a:r>
            <a:r>
              <a:rPr lang="he-IL" sz="2000" dirty="0"/>
              <a:t> יכולה לרשת ממחלקה </a:t>
            </a:r>
            <a:r>
              <a:rPr lang="he-IL" sz="2000" b="1" dirty="0"/>
              <a:t>אחת</a:t>
            </a:r>
            <a:r>
              <a:rPr lang="he-IL" sz="2000" dirty="0"/>
              <a:t> </a:t>
            </a:r>
            <a:r>
              <a:rPr lang="he-IL" sz="2000" b="1" dirty="0"/>
              <a:t>בלבד. וזוהי ירושת מימוש</a:t>
            </a:r>
          </a:p>
          <a:p>
            <a:r>
              <a:rPr lang="he-IL" sz="2000" b="1" dirty="0"/>
              <a:t>החידוש:</a:t>
            </a:r>
            <a:r>
              <a:rPr lang="he-IL" sz="2000" dirty="0"/>
              <a:t> בנוסף לירושה ממחלקה, מחלקה יכולה לרשת גם מממשק </a:t>
            </a:r>
            <a:r>
              <a:rPr lang="he-IL" sz="2000" b="1" dirty="0"/>
              <a:t>אחד או יותר</a:t>
            </a:r>
            <a:r>
              <a:rPr lang="he-IL" sz="2000" dirty="0"/>
              <a:t>.</a:t>
            </a:r>
          </a:p>
          <a:p>
            <a:r>
              <a:rPr lang="he-IL" sz="2000" b="1" dirty="0"/>
              <a:t>מבנה</a:t>
            </a:r>
            <a:r>
              <a:rPr lang="he-IL" sz="2000" dirty="0"/>
              <a:t> </a:t>
            </a:r>
            <a:r>
              <a:rPr lang="en-US" sz="2000" dirty="0"/>
              <a:t>(struct)</a:t>
            </a:r>
            <a:r>
              <a:rPr lang="he-IL" sz="2000" dirty="0"/>
              <a:t> לא יכול לרשת ממחלקה אך </a:t>
            </a:r>
            <a:r>
              <a:rPr lang="he-IL" sz="2000" b="1" dirty="0"/>
              <a:t>יכול לרשת מממשק</a:t>
            </a:r>
            <a:r>
              <a:rPr lang="he-IL" sz="2000" dirty="0"/>
              <a:t>.</a:t>
            </a:r>
          </a:p>
          <a:p>
            <a:r>
              <a:rPr lang="he-IL" sz="2000" dirty="0"/>
              <a:t>אם יש מספר "מורישים" – נפריד בפסיק </a:t>
            </a:r>
            <a:r>
              <a:rPr lang="he-IL" sz="2800" b="1" dirty="0"/>
              <a:t>,</a:t>
            </a:r>
            <a:endParaRPr lang="he-IL" sz="2000" b="1" dirty="0"/>
          </a:p>
          <a:p>
            <a:r>
              <a:rPr lang="he-IL" sz="2000" b="1" dirty="0"/>
              <a:t>אם יש ירושת מימוש, היא תצוין ראשונה.</a:t>
            </a:r>
          </a:p>
          <a:p>
            <a:r>
              <a:rPr lang="he-IL" sz="2000" b="1" dirty="0"/>
              <a:t>המחלקה היורשת חייבת לממש את כל המתודות שבממשק.</a:t>
            </a:r>
          </a:p>
          <a:p>
            <a:r>
              <a:rPr lang="he-IL" sz="2000" dirty="0"/>
              <a:t>בתכנית הראשית:</a:t>
            </a:r>
          </a:p>
          <a:p>
            <a:pPr lvl="1"/>
            <a:r>
              <a:rPr lang="he-IL" sz="2000" dirty="0"/>
              <a:t>לא ניתן ליצור אובייקט מטיפוס ממשק אלא רק הפניה (מצביע)</a:t>
            </a:r>
          </a:p>
          <a:p>
            <a:pPr lvl="1"/>
            <a:r>
              <a:rPr lang="he-IL" sz="2000" dirty="0"/>
              <a:t>אם יש משתנה מסוג הממשק, ניתן להשתמש בו בלי המרה, עבור כל מי שירש מהממשק.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353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78520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הגדרת ממשק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057316"/>
            <a:ext cx="7239000" cy="5400600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שימוש במילה השמורה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he-IL" dirty="0"/>
              <a:t>הרשאת הגישה: </a:t>
            </a:r>
            <a:r>
              <a:rPr lang="en-US" dirty="0"/>
              <a:t>public </a:t>
            </a:r>
            <a:r>
              <a:rPr lang="he-IL" dirty="0"/>
              <a:t> או </a:t>
            </a:r>
            <a:r>
              <a:rPr lang="en-US" dirty="0"/>
              <a:t>internal</a:t>
            </a:r>
            <a:endParaRPr lang="he-IL" dirty="0"/>
          </a:p>
          <a:p>
            <a:r>
              <a:rPr lang="he-IL" dirty="0"/>
              <a:t>כל המתודות הן </a:t>
            </a:r>
            <a:r>
              <a:rPr lang="en-US" dirty="0"/>
              <a:t>public virtual</a:t>
            </a:r>
            <a:r>
              <a:rPr lang="he-IL" dirty="0"/>
              <a:t> ואין צורך לציין זאת. רק חתימות של המתודות.</a:t>
            </a:r>
          </a:p>
          <a:p>
            <a:r>
              <a:rPr lang="he-IL" dirty="0"/>
              <a:t>נהוג ששם הממשק יתחיל באות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e-IL" dirty="0"/>
              <a:t>, לאחר מכן עוד אות גדולה והשאר קטנות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interface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Courier New" panose="02070309020205020404" pitchFamily="49" charset="0"/>
              </a:rPr>
              <a:t>IExample</a:t>
            </a:r>
            <a:r>
              <a:rPr lang="en-US" b="1" dirty="0">
                <a:latin typeface="+mj-lt"/>
              </a:rPr>
              <a:t> </a:t>
            </a:r>
          </a:p>
          <a:p>
            <a:pPr marL="0" indent="0" algn="l" rtl="0">
              <a:buNone/>
            </a:pPr>
            <a:r>
              <a:rPr lang="en-US" b="1" dirty="0">
                <a:latin typeface="+mj-lt"/>
              </a:rPr>
              <a:t>{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	void Method1();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	void Method2();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	//</a:t>
            </a:r>
            <a:r>
              <a:rPr lang="he-IL" b="1" dirty="0">
                <a:latin typeface="+mj-lt"/>
              </a:rPr>
              <a:t>. . .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b="1" dirty="0">
                <a:latin typeface="+mj-lt"/>
              </a:rPr>
              <a:t>}</a:t>
            </a:r>
            <a:endParaRPr lang="en-US" dirty="0">
              <a:latin typeface="+mj-lt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381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52" y="45495"/>
            <a:ext cx="7239000" cy="842352"/>
          </a:xfrm>
        </p:spPr>
        <p:txBody>
          <a:bodyPr/>
          <a:lstStyle/>
          <a:p>
            <a:pPr algn="ctr"/>
            <a:r>
              <a:rPr lang="en-US" dirty="0"/>
              <a:t>UML INTERFACE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11675"/>
            <a:ext cx="7363916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ב </a:t>
            </a:r>
            <a:r>
              <a:rPr lang="en-US" sz="2400" dirty="0"/>
              <a:t>UML</a:t>
            </a:r>
            <a:r>
              <a:rPr lang="he-IL" sz="2400" dirty="0"/>
              <a:t> נסמן ירושת ממשק בחץ מקווקו כאשר ראש החץ מצביא לאבא</a:t>
            </a:r>
          </a:p>
          <a:p>
            <a:pPr marL="0" indent="0">
              <a:buNone/>
            </a:pPr>
            <a:endParaRPr lang="he-IL" sz="2400" dirty="0"/>
          </a:p>
          <a:p>
            <a:pPr marL="0" indent="0" algn="ctr">
              <a:buNone/>
            </a:pPr>
            <a:r>
              <a:rPr lang="he-IL" sz="2400" b="1" dirty="0"/>
              <a:t>סטודנטים ומספרים ניתנים להשוואה ולמיון</a:t>
            </a:r>
          </a:p>
          <a:p>
            <a:pPr marL="0" indent="0">
              <a:buNone/>
            </a:pPr>
            <a:endParaRPr lang="he-IL" sz="2400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68584"/>
              </p:ext>
            </p:extLst>
          </p:nvPr>
        </p:nvGraphicFramePr>
        <p:xfrm>
          <a:off x="1159397" y="3057413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IComparable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82303"/>
              </p:ext>
            </p:extLst>
          </p:nvPr>
        </p:nvGraphicFramePr>
        <p:xfrm>
          <a:off x="395536" y="5408632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6"/>
          <p:cNvCxnSpPr>
            <a:stCxn id="5" idx="0"/>
          </p:cNvCxnSpPr>
          <p:nvPr/>
        </p:nvCxnSpPr>
        <p:spPr bwMode="auto">
          <a:xfrm flipV="1">
            <a:off x="1267408" y="4388565"/>
            <a:ext cx="531697" cy="102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lg" len="med"/>
          </a:ln>
          <a:effectLst/>
        </p:spPr>
      </p:cxnSp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61364"/>
              </p:ext>
            </p:extLst>
          </p:nvPr>
        </p:nvGraphicFramePr>
        <p:xfrm>
          <a:off x="2584004" y="5408632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9"/>
          <p:cNvCxnSpPr/>
          <p:nvPr/>
        </p:nvCxnSpPr>
        <p:spPr bwMode="auto">
          <a:xfrm flipH="1" flipV="1">
            <a:off x="2383533" y="4388565"/>
            <a:ext cx="987009" cy="102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lg" len="med"/>
          </a:ln>
          <a:effectLst/>
        </p:spPr>
      </p:cxnSp>
      <p:sp>
        <p:nvSpPr>
          <p:cNvPr id="10" name="Isosceles Triangle 12"/>
          <p:cNvSpPr/>
          <p:nvPr/>
        </p:nvSpPr>
        <p:spPr bwMode="auto">
          <a:xfrm rot="1836071">
            <a:off x="1711731" y="4242699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Isosceles Triangle 22"/>
          <p:cNvSpPr/>
          <p:nvPr/>
        </p:nvSpPr>
        <p:spPr bwMode="auto">
          <a:xfrm rot="18740679">
            <a:off x="2221789" y="4236069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1872"/>
              </p:ext>
            </p:extLst>
          </p:nvPr>
        </p:nvGraphicFramePr>
        <p:xfrm>
          <a:off x="3851920" y="2996800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IEnumerable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9"/>
          <p:cNvCxnSpPr>
            <a:stCxn id="5" idx="0"/>
          </p:cNvCxnSpPr>
          <p:nvPr/>
        </p:nvCxnSpPr>
        <p:spPr bwMode="auto">
          <a:xfrm flipV="1">
            <a:off x="1267408" y="4185521"/>
            <a:ext cx="2872544" cy="1223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lg" len="med"/>
          </a:ln>
          <a:effectLst/>
        </p:spPr>
      </p:cxnSp>
      <p:sp>
        <p:nvSpPr>
          <p:cNvPr id="15" name="Isosceles Triangle 22"/>
          <p:cNvSpPr/>
          <p:nvPr/>
        </p:nvSpPr>
        <p:spPr bwMode="auto">
          <a:xfrm rot="18740679">
            <a:off x="4031940" y="4095805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234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1 להגדרת ממשק ומימושו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2" y="1052736"/>
            <a:ext cx="7828364" cy="550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IArea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Area();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Shape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x0, y0, x1, y1;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Shape(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y1)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.x0 = x0;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.y0 = y0;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.x1 = x1;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.y1 = y1;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MaxDistance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56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ABBD0-F95E-411E-9663-AABFEA15FF7F}"/>
              </a:ext>
            </a:extLst>
          </p:cNvPr>
          <p:cNvSpPr/>
          <p:nvPr/>
        </p:nvSpPr>
        <p:spPr>
          <a:xfrm>
            <a:off x="6534109" y="1196752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ShapeArea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260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1 להגדרת ממשק ומימושו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862" y="1268760"/>
            <a:ext cx="792753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IArea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Circle(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xcenter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ycenter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r)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xcenter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-r,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ycenter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-r,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xcenter+r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ycenter+r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 {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MaxDistance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dx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(x0 - x1);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(y0 - y1);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(dx,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Area()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r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((x0 - x1) / 2.0);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* r * r;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57</a:t>
            </a:fld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50A7E-D8AD-48D9-BB82-306992E3741E}"/>
              </a:ext>
            </a:extLst>
          </p:cNvPr>
          <p:cNvSpPr/>
          <p:nvPr/>
        </p:nvSpPr>
        <p:spPr>
          <a:xfrm>
            <a:off x="6527459" y="1239376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ShapeArea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046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1 להגדרת ממשק ומימושו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2" y="1052736"/>
            <a:ext cx="7992888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402" y="1052736"/>
            <a:ext cx="8292022" cy="5679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Shape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IArea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Rectangle(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x1,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y1)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(x0, y0, x1, y1) {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MaxDistance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dx = x0 - x1;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y0 - y1;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(dx * dx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Area()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dx = x0 - x1;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y0 - y1;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(dx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58</a:t>
            </a:fld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038B8-613C-493F-8E31-5A2639CB5C51}"/>
              </a:ext>
            </a:extLst>
          </p:cNvPr>
          <p:cNvSpPr/>
          <p:nvPr/>
        </p:nvSpPr>
        <p:spPr>
          <a:xfrm>
            <a:off x="6444208" y="1175526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ShapeArea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764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2" y="1052736"/>
            <a:ext cx="7992888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121" y="307021"/>
            <a:ext cx="6573223" cy="40752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MainClass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shapes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Shape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[2];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shapes[0]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(2, 2, 4, 4);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shapes[1]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Circle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(1, 1, 2);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totalArea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0.0;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IArea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shape.Area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.Out.WriteLine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"Total area is {0}"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totalArea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59</a:t>
            </a:fld>
            <a:endParaRPr lang="he-I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921C9A6-B3B6-4D10-BF38-9E048214725F}"/>
              </a:ext>
            </a:extLst>
          </p:cNvPr>
          <p:cNvSpPr/>
          <p:nvPr/>
        </p:nvSpPr>
        <p:spPr>
          <a:xfrm>
            <a:off x="6819592" y="1611640"/>
            <a:ext cx="2108727" cy="1696632"/>
          </a:xfrm>
          <a:prstGeom prst="wedgeRoundRectCallout">
            <a:avLst>
              <a:gd name="adj1" fmla="val -908"/>
              <a:gd name="adj2" fmla="val 952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400" dirty="0"/>
              <a:t>כשננסה להפעיל את המתודה </a:t>
            </a:r>
            <a:r>
              <a:rPr lang="en-US" sz="1400" dirty="0"/>
              <a:t>Area</a:t>
            </a:r>
            <a:r>
              <a:rPr lang="he-IL" sz="1400" dirty="0"/>
              <a:t> דרך מערך של צורות זו תהיה שגיאת קומפילציה.</a:t>
            </a:r>
          </a:p>
          <a:p>
            <a:pPr algn="ctr"/>
            <a:r>
              <a:rPr lang="he-IL" sz="1400" dirty="0"/>
              <a:t>לכן נשתמש ב </a:t>
            </a:r>
            <a:r>
              <a:rPr lang="en-US" sz="1400" dirty="0"/>
              <a:t>foreach</a:t>
            </a:r>
          </a:p>
          <a:p>
            <a:pPr algn="ctr"/>
            <a:r>
              <a:rPr lang="he-IL" sz="1400" dirty="0"/>
              <a:t>נרחיב בהמשך...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7251B-EAE4-41FF-9643-FFE45DB57FD0}"/>
              </a:ext>
            </a:extLst>
          </p:cNvPr>
          <p:cNvSpPr/>
          <p:nvPr/>
        </p:nvSpPr>
        <p:spPr>
          <a:xfrm>
            <a:off x="395536" y="4794480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ShapeArea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9821" y="3894878"/>
            <a:ext cx="4844536" cy="26523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0; s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s++)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shapes[s].Area();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//compilation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4, 6, 7);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(shape1.Area());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//comp error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4, 6, 7);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(rec1.Area());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//OK!!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Ia1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4, 6, 7);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(Ia1.Area());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//OK!!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8400" y="137638"/>
            <a:ext cx="3877888" cy="12915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he-IL" dirty="0"/>
              <a:t>דוגמא 1 להגדרת ממשק ומימושו</a:t>
            </a:r>
          </a:p>
        </p:txBody>
      </p:sp>
    </p:spTree>
    <p:extLst>
      <p:ext uri="{BB962C8B-B14F-4D97-AF65-F5344CB8AC3E}">
        <p14:creationId xmlns:p14="http://schemas.microsoft.com/office/powerpoint/2010/main" val="3214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6320" y="169164"/>
            <a:ext cx="7904144" cy="844752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 </a:t>
            </a: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br>
              <a:rPr lang="he-IL" sz="4000" dirty="0"/>
            </a:br>
            <a:r>
              <a:rPr lang="en-US" sz="4000" dirty="0"/>
              <a:t>ASSOCIATION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6288" y="1229441"/>
            <a:ext cx="5712751" cy="1416031"/>
          </a:xfrm>
        </p:spPr>
        <p:txBody>
          <a:bodyPr>
            <a:normAutofit fontScale="92500" lnSpcReduction="20000"/>
          </a:bodyPr>
          <a:lstStyle/>
          <a:p>
            <a:r>
              <a:rPr lang="he-IL" sz="2000" dirty="0"/>
              <a:t>בכל קצה של קשר ניתן לציין כמה מופעים מאותה מחלקה יכולים להיות</a:t>
            </a:r>
            <a:r>
              <a:rPr lang="en-US" sz="2000" dirty="0"/>
              <a:t> </a:t>
            </a:r>
            <a:r>
              <a:rPr lang="he-IL" sz="2000" b="1" dirty="0"/>
              <a:t>מקושרים</a:t>
            </a:r>
            <a:r>
              <a:rPr lang="he-IL" sz="2000" dirty="0"/>
              <a:t> למופע אחד מהמחלקה השנייה</a:t>
            </a:r>
          </a:p>
          <a:p>
            <a:r>
              <a:rPr lang="en-US" sz="2000" kern="0" dirty="0" err="1">
                <a:latin typeface="Arial" pitchFamily="34" charset="0"/>
              </a:rPr>
              <a:t>uni</a:t>
            </a:r>
            <a:r>
              <a:rPr lang="en-US" sz="2000" kern="0" dirty="0">
                <a:latin typeface="Arial" pitchFamily="34" charset="0"/>
              </a:rPr>
              <a:t>-directional</a:t>
            </a:r>
            <a:r>
              <a:rPr lang="he-IL" sz="2000" kern="0" dirty="0">
                <a:latin typeface="Arial" pitchFamily="34" charset="0"/>
              </a:rPr>
              <a:t> </a:t>
            </a:r>
            <a:r>
              <a:rPr lang="he-IL" sz="2000" dirty="0"/>
              <a:t>קשר חד כיווני עם חץ. </a:t>
            </a:r>
          </a:p>
          <a:p>
            <a:r>
              <a:rPr lang="en-US" sz="2000" kern="0" dirty="0">
                <a:latin typeface="Arial" pitchFamily="34" charset="0"/>
              </a:rPr>
              <a:t>bi-directional </a:t>
            </a:r>
            <a:r>
              <a:rPr lang="he-IL" sz="2000" kern="0" dirty="0">
                <a:latin typeface="Arial" pitchFamily="34" charset="0"/>
              </a:rPr>
              <a:t> </a:t>
            </a:r>
            <a:r>
              <a:rPr lang="he-IL" sz="2000" dirty="0"/>
              <a:t>קשר דו כיווני בלי חץ.</a:t>
            </a:r>
          </a:p>
          <a:p>
            <a:endParaRPr lang="he-IL" sz="2000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8616"/>
              </p:ext>
            </p:extLst>
          </p:nvPr>
        </p:nvGraphicFramePr>
        <p:xfrm>
          <a:off x="307975" y="3087167"/>
          <a:ext cx="210378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10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8045"/>
              </p:ext>
            </p:extLst>
          </p:nvPr>
        </p:nvGraphicFramePr>
        <p:xfrm>
          <a:off x="6732240" y="3087167"/>
          <a:ext cx="210378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10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Magazine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6"/>
          <p:cNvCxnSpPr>
            <a:stCxn id="4" idx="3"/>
            <a:endCxn id="5" idx="1"/>
          </p:cNvCxnSpPr>
          <p:nvPr/>
        </p:nvCxnSpPr>
        <p:spPr bwMode="auto">
          <a:xfrm>
            <a:off x="2411760" y="3681527"/>
            <a:ext cx="4320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403041" y="3327257"/>
            <a:ext cx="5309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0..*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425746" y="3327257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708737"/>
            <a:ext cx="14991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+subscribers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446311" y="3708737"/>
            <a:ext cx="12859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#magazine</a:t>
            </a:r>
            <a:endParaRPr lang="he-IL" dirty="0"/>
          </a:p>
        </p:txBody>
      </p:sp>
      <p:graphicFrame>
        <p:nvGraphicFramePr>
          <p:cNvPr id="11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4444"/>
              </p:ext>
            </p:extLst>
          </p:nvPr>
        </p:nvGraphicFramePr>
        <p:xfrm>
          <a:off x="6732240" y="4509120"/>
          <a:ext cx="2106720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10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BankAccount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81411"/>
              </p:ext>
            </p:extLst>
          </p:nvPr>
        </p:nvGraphicFramePr>
        <p:xfrm>
          <a:off x="296320" y="4509120"/>
          <a:ext cx="263763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63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20"/>
          <p:cNvCxnSpPr>
            <a:stCxn id="12" idx="3"/>
            <a:endCxn id="11" idx="1"/>
          </p:cNvCxnSpPr>
          <p:nvPr/>
        </p:nvCxnSpPr>
        <p:spPr bwMode="auto">
          <a:xfrm>
            <a:off x="2933955" y="5103480"/>
            <a:ext cx="3798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0153" y="4734148"/>
            <a:ext cx="5613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1..*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443564" y="5157192"/>
            <a:ext cx="22012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overdrawnAccounts</a:t>
            </a:r>
            <a:endParaRPr lang="he-IL" dirty="0"/>
          </a:p>
        </p:txBody>
      </p:sp>
      <p:graphicFrame>
        <p:nvGraphicFramePr>
          <p:cNvPr id="16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89437"/>
              </p:ext>
            </p:extLst>
          </p:nvPr>
        </p:nvGraphicFramePr>
        <p:xfrm>
          <a:off x="6732240" y="1119382"/>
          <a:ext cx="2202294" cy="152400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0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5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Zero or 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0..1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Zero or more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*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0..*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One or more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1..*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Three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0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2 להגדרת ממשק ומימושו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2" y="1052736"/>
            <a:ext cx="7992888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60</a:t>
            </a:fld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7251B-EAE4-41FF-9643-FFE45DB57FD0}"/>
              </a:ext>
            </a:extLst>
          </p:cNvPr>
          <p:cNvSpPr/>
          <p:nvPr/>
        </p:nvSpPr>
        <p:spPr>
          <a:xfrm>
            <a:off x="251520" y="5661248"/>
            <a:ext cx="2812919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InterfaceILike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836" y="1124744"/>
            <a:ext cx="3528392" cy="34353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Like(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.name = name;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name;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1106471"/>
            <a:ext cx="4140928" cy="5395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Dog(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 {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Like(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 {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Like(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Lion(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 {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Like(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6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2 להגדרת ממשק ומימושו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2" y="1052736"/>
            <a:ext cx="7992888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61</a:t>
            </a:fld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7251B-EAE4-41FF-9643-FFE45DB57FD0}"/>
              </a:ext>
            </a:extLst>
          </p:cNvPr>
          <p:cNvSpPr/>
          <p:nvPr/>
        </p:nvSpPr>
        <p:spPr>
          <a:xfrm>
            <a:off x="6081216" y="5589240"/>
            <a:ext cx="2812919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InterfaceILike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9032" y="1052736"/>
            <a:ext cx="5304831" cy="34518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Match(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+ 1; j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].Like(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[j].Like(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"{0} Matches to {1}"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374" y="3104406"/>
            <a:ext cx="3764924" cy="34518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all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[6];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all[0]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"Lion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all[1]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"Lion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all[2]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"Dog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all[3]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"Dog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all[4]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"Cat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all[5]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"Cat 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matcher.Match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(all);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86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300870"/>
            <a:ext cx="7242048" cy="770344"/>
          </a:xfrm>
        </p:spPr>
        <p:txBody>
          <a:bodyPr/>
          <a:lstStyle/>
          <a:p>
            <a:pPr algn="ctr"/>
            <a:r>
              <a:rPr lang="he-IL" dirty="0"/>
              <a:t>מועד א, תשע"ד, 8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420" y="1340768"/>
            <a:ext cx="353053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400" dirty="0"/>
              <a:t>מה יהיה הפלט של התוכנית הראשית הבאה: </a:t>
            </a:r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IA a = new C();</a:t>
            </a:r>
          </a:p>
          <a:p>
            <a:pPr marL="0" indent="0" algn="l" rtl="0">
              <a:buNone/>
            </a:pPr>
            <a:r>
              <a:rPr lang="en-US" sz="1400" dirty="0"/>
              <a:t>B </a:t>
            </a:r>
            <a:r>
              <a:rPr lang="en-US" sz="1400" dirty="0" err="1"/>
              <a:t>b</a:t>
            </a:r>
            <a:r>
              <a:rPr lang="en-US" sz="1400" dirty="0"/>
              <a:t> = a as B;</a:t>
            </a:r>
          </a:p>
          <a:p>
            <a:pPr marL="0" indent="0" algn="l" rtl="0">
              <a:buNone/>
            </a:pPr>
            <a:r>
              <a:rPr lang="en-US" sz="1400" dirty="0"/>
              <a:t>C </a:t>
            </a:r>
            <a:r>
              <a:rPr lang="en-US" sz="1400" dirty="0" err="1"/>
              <a:t>c</a:t>
            </a:r>
            <a:r>
              <a:rPr lang="en-US" sz="1400" dirty="0"/>
              <a:t> = a as C;</a:t>
            </a:r>
          </a:p>
          <a:p>
            <a:pPr marL="0" indent="0" algn="l" rtl="0">
              <a:buNone/>
            </a:pPr>
            <a:r>
              <a:rPr lang="en-US" sz="1400" dirty="0"/>
              <a:t> 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a.GetString</a:t>
            </a:r>
            <a:r>
              <a:rPr lang="en-US" sz="1400" dirty="0"/>
              <a:t>());</a:t>
            </a:r>
          </a:p>
          <a:p>
            <a:pPr marL="0" indent="0" algn="l" rtl="0">
              <a:buNone/>
            </a:pP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b.GetString</a:t>
            </a:r>
            <a:r>
              <a:rPr lang="en-US" sz="1400" dirty="0"/>
              <a:t>());</a:t>
            </a:r>
          </a:p>
          <a:p>
            <a:pPr marL="0" indent="0" algn="l" rtl="0">
              <a:buNone/>
            </a:pP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c.GetString</a:t>
            </a:r>
            <a:r>
              <a:rPr lang="en-US" sz="1400" dirty="0"/>
              <a:t>());</a:t>
            </a:r>
          </a:p>
          <a:p>
            <a:r>
              <a:rPr lang="he-IL" sz="1400" dirty="0"/>
              <a:t> שורה 02 בתוכנית הראשית (</a:t>
            </a:r>
            <a:r>
              <a:rPr lang="en-US" sz="1400" dirty="0"/>
              <a:t>B </a:t>
            </a:r>
            <a:r>
              <a:rPr lang="en-US" sz="1400" dirty="0" err="1"/>
              <a:t>b</a:t>
            </a:r>
            <a:r>
              <a:rPr lang="en-US" sz="1400" dirty="0"/>
              <a:t> = a as B</a:t>
            </a:r>
            <a:r>
              <a:rPr lang="he-IL" sz="1400" dirty="0"/>
              <a:t>) תוציא חריגה בזמן </a:t>
            </a:r>
            <a:r>
              <a:rPr lang="he-IL" sz="1400" b="1" dirty="0"/>
              <a:t>ריצה</a:t>
            </a:r>
            <a:r>
              <a:rPr lang="he-IL" sz="1400" dirty="0"/>
              <a:t>.</a:t>
            </a:r>
          </a:p>
          <a:p>
            <a:pPr lvl="0"/>
            <a:r>
              <a:rPr lang="he-IL" sz="1400" dirty="0"/>
              <a:t>שורה 02 בתוכנית הראשית (</a:t>
            </a:r>
            <a:r>
              <a:rPr lang="en-US" sz="1400" dirty="0"/>
              <a:t>B </a:t>
            </a:r>
            <a:r>
              <a:rPr lang="en-US" sz="1400" dirty="0" err="1"/>
              <a:t>b</a:t>
            </a:r>
            <a:r>
              <a:rPr lang="en-US" sz="1400" dirty="0"/>
              <a:t> = a as B</a:t>
            </a:r>
            <a:r>
              <a:rPr lang="he-IL" sz="1400" dirty="0"/>
              <a:t>) תוציא חריגה בזמן </a:t>
            </a:r>
            <a:r>
              <a:rPr lang="he-IL" sz="1400" b="1" dirty="0"/>
              <a:t>קומפילציה</a:t>
            </a:r>
            <a:r>
              <a:rPr lang="he-IL" sz="1400" dirty="0"/>
              <a:t>.</a:t>
            </a:r>
          </a:p>
          <a:p>
            <a:r>
              <a:rPr lang="en-US" sz="1400" dirty="0" err="1"/>
              <a:t>B.GetString</a:t>
            </a:r>
            <a:r>
              <a:rPr lang="en-US" sz="1400" dirty="0"/>
              <a:t>() and C.f1()</a:t>
            </a:r>
            <a:br>
              <a:rPr lang="en-US" sz="1400" dirty="0"/>
            </a:br>
            <a:r>
              <a:rPr lang="en-US" sz="1400" dirty="0" err="1"/>
              <a:t>B.GetString</a:t>
            </a:r>
            <a:r>
              <a:rPr lang="en-US" sz="1400" dirty="0"/>
              <a:t>() and C.f1()</a:t>
            </a:r>
            <a:br>
              <a:rPr lang="en-US" sz="1400" dirty="0"/>
            </a:br>
            <a:r>
              <a:rPr lang="en-US" sz="1400" dirty="0" err="1"/>
              <a:t>C.GetString</a:t>
            </a:r>
            <a:r>
              <a:rPr lang="en-US" sz="1400" dirty="0"/>
              <a:t>() and C.f1()</a:t>
            </a:r>
          </a:p>
          <a:p>
            <a:r>
              <a:rPr lang="en-US" sz="1400" dirty="0" err="1"/>
              <a:t>B.GetString</a:t>
            </a:r>
            <a:r>
              <a:rPr lang="en-US" sz="1400" dirty="0"/>
              <a:t>() and B.f1()</a:t>
            </a:r>
            <a:br>
              <a:rPr lang="en-US" sz="1400" dirty="0"/>
            </a:br>
            <a:r>
              <a:rPr lang="en-US" sz="1400" dirty="0" err="1"/>
              <a:t>B.GetString</a:t>
            </a:r>
            <a:r>
              <a:rPr lang="en-US" sz="1400" dirty="0"/>
              <a:t>() and B.f1()</a:t>
            </a:r>
            <a:br>
              <a:rPr lang="en-US" sz="1400" dirty="0"/>
            </a:br>
            <a:r>
              <a:rPr lang="en-US" sz="1400" dirty="0" err="1"/>
              <a:t>C.GetString</a:t>
            </a:r>
            <a:r>
              <a:rPr lang="en-US" sz="1400" dirty="0"/>
              <a:t>() and C.f1()</a:t>
            </a:r>
          </a:p>
          <a:p>
            <a:r>
              <a:rPr lang="he-IL" sz="1400" dirty="0"/>
              <a:t>יש שגיאת קומפילציה כיון שלא ניתן לבצע את שורה 01 בתוכנית הראשית, מאחר שלא ניתן לאתחל </a:t>
            </a:r>
            <a:r>
              <a:rPr lang="en-US" sz="1400" dirty="0"/>
              <a:t>interface</a:t>
            </a:r>
            <a:r>
              <a:rPr lang="he-IL" sz="1400" dirty="0"/>
              <a:t> עם </a:t>
            </a:r>
            <a:r>
              <a:rPr lang="en-US" sz="1400" dirty="0"/>
              <a:t>new</a:t>
            </a:r>
            <a:r>
              <a:rPr lang="he-IL" sz="1400" dirty="0"/>
              <a:t>.</a:t>
            </a:r>
            <a:endParaRPr lang="en-US" sz="1400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sz="half" idx="2"/>
          </p:nvPr>
        </p:nvSpPr>
        <p:spPr>
          <a:xfrm>
            <a:off x="4572000" y="1156530"/>
            <a:ext cx="4098886" cy="5400600"/>
          </a:xfrm>
          <a:solidFill>
            <a:schemeClr val="bg2">
              <a:lumMod val="90000"/>
            </a:schemeClr>
          </a:solidFill>
          <a:ln w="381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400" dirty="0"/>
              <a:t>התבונן במבנה המחלקות הבא: </a:t>
            </a:r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interface IA  {</a:t>
            </a:r>
          </a:p>
          <a:p>
            <a:pPr marL="0" indent="0" algn="l" rtl="0">
              <a:buNone/>
            </a:pPr>
            <a:r>
              <a:rPr lang="en-US" sz="1400" dirty="0"/>
              <a:t>    string </a:t>
            </a:r>
            <a:r>
              <a:rPr lang="en-US" sz="1400" dirty="0" err="1"/>
              <a:t>GetString</a:t>
            </a:r>
            <a:r>
              <a:rPr lang="en-US" sz="1400" dirty="0"/>
              <a:t>();    }</a:t>
            </a:r>
          </a:p>
          <a:p>
            <a:pPr marL="0" indent="0" algn="l" rtl="0">
              <a:buNone/>
            </a:pPr>
            <a:r>
              <a:rPr lang="en-US" sz="1400" dirty="0"/>
              <a:t> </a:t>
            </a:r>
          </a:p>
          <a:p>
            <a:pPr marL="0" indent="0" algn="l" rtl="0">
              <a:buNone/>
            </a:pPr>
            <a:r>
              <a:rPr lang="en-US" sz="1400" dirty="0"/>
              <a:t>class B : IA    {</a:t>
            </a:r>
          </a:p>
          <a:p>
            <a:pPr marL="0" indent="0" algn="l" rtl="0">
              <a:buNone/>
            </a:pPr>
            <a:r>
              <a:rPr lang="en-US" sz="1400" dirty="0"/>
              <a:t>    public virtual string f1()      {</a:t>
            </a:r>
          </a:p>
          <a:p>
            <a:pPr marL="0" indent="0" algn="l" rtl="0">
              <a:buNone/>
            </a:pPr>
            <a:r>
              <a:rPr lang="en-US" sz="1400" dirty="0"/>
              <a:t>        return "B.f1()";    }</a:t>
            </a:r>
          </a:p>
          <a:p>
            <a:pPr marL="0" indent="0" algn="l" rtl="0">
              <a:buNone/>
            </a:pPr>
            <a:r>
              <a:rPr lang="en-US" sz="1400" dirty="0"/>
              <a:t>     public virtual string </a:t>
            </a:r>
            <a:r>
              <a:rPr lang="en-US" sz="1400" dirty="0" err="1"/>
              <a:t>GetString</a:t>
            </a:r>
            <a:r>
              <a:rPr lang="en-US" sz="1400" dirty="0"/>
              <a:t>()    {</a:t>
            </a:r>
          </a:p>
          <a:p>
            <a:pPr marL="0" indent="0" algn="l" rtl="0">
              <a:buNone/>
            </a:pPr>
            <a:r>
              <a:rPr lang="en-US" sz="1400" dirty="0"/>
              <a:t>        return "</a:t>
            </a:r>
            <a:r>
              <a:rPr lang="en-US" sz="1400" dirty="0" err="1"/>
              <a:t>B.GetString</a:t>
            </a:r>
            <a:r>
              <a:rPr lang="en-US" sz="1400" dirty="0"/>
              <a:t>() and " + f1(); 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r>
              <a:rPr lang="en-US" sz="1400" dirty="0"/>
              <a:t> </a:t>
            </a:r>
          </a:p>
          <a:p>
            <a:pPr marL="0" indent="0" algn="l" rtl="0">
              <a:buNone/>
            </a:pPr>
            <a:r>
              <a:rPr lang="en-US" sz="1400" dirty="0"/>
              <a:t>class C : B{</a:t>
            </a:r>
          </a:p>
          <a:p>
            <a:pPr marL="0" indent="0" algn="l" rtl="0">
              <a:buNone/>
            </a:pPr>
            <a:r>
              <a:rPr lang="en-US" sz="1400" dirty="0"/>
              <a:t>    public override string f1()    {</a:t>
            </a:r>
          </a:p>
          <a:p>
            <a:pPr marL="0" indent="0" algn="l" rtl="0">
              <a:buNone/>
            </a:pPr>
            <a:r>
              <a:rPr lang="en-US" sz="1400" dirty="0"/>
              <a:t>        return "C.f1()";    }</a:t>
            </a:r>
          </a:p>
          <a:p>
            <a:pPr marL="0" indent="0" algn="l" rtl="0">
              <a:buNone/>
            </a:pPr>
            <a:r>
              <a:rPr lang="en-US" sz="1400" dirty="0"/>
              <a:t>     public new string </a:t>
            </a:r>
            <a:r>
              <a:rPr lang="en-US" sz="1400" dirty="0" err="1"/>
              <a:t>GetString</a:t>
            </a:r>
            <a:r>
              <a:rPr lang="en-US" sz="1400" dirty="0"/>
              <a:t>()    {</a:t>
            </a:r>
          </a:p>
          <a:p>
            <a:pPr marL="0" indent="0" algn="l" rtl="0">
              <a:buNone/>
            </a:pPr>
            <a:r>
              <a:rPr lang="en-US" sz="1400" dirty="0"/>
              <a:t>        return "</a:t>
            </a:r>
            <a:r>
              <a:rPr lang="en-US" sz="1400" dirty="0" err="1"/>
              <a:t>C.GetString</a:t>
            </a:r>
            <a:r>
              <a:rPr lang="en-US" sz="1400" dirty="0"/>
              <a:t>() and " + f1(); 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dirty="0"/>
          </a:p>
          <a:p>
            <a:pPr marL="0" indent="0">
              <a:buNone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3598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מועד א, תשע"ט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000" b="1" dirty="0"/>
              <a:t>נתונות הטענות הבאות:</a:t>
            </a:r>
            <a:endParaRPr lang="en-US" sz="2000" dirty="0"/>
          </a:p>
          <a:p>
            <a:pPr lvl="1"/>
            <a:r>
              <a:rPr lang="he-IL" sz="1700" b="1" dirty="0"/>
              <a:t>טענה 1:</a:t>
            </a:r>
            <a:r>
              <a:rPr lang="he-IL" sz="1700" dirty="0"/>
              <a:t> למחלקה אבסטרקטית לא ניתן להגדיר מתודות שאינן אבסטרקטיות, אך למחלקה שמממשת ממשק (ואינה אבסטרקטית) ניתן להגדיר גם מתודות שאינן אבסטרקטיות.</a:t>
            </a:r>
            <a:endParaRPr lang="en-US" sz="1700" dirty="0"/>
          </a:p>
          <a:p>
            <a:pPr lvl="1"/>
            <a:r>
              <a:rPr lang="he-IL" sz="1700" b="1" dirty="0"/>
              <a:t>טענה 2: </a:t>
            </a:r>
            <a:r>
              <a:rPr lang="he-IL" sz="1700" dirty="0"/>
              <a:t>אם</a:t>
            </a:r>
            <a:r>
              <a:rPr lang="he-IL" sz="1700" b="1" dirty="0"/>
              <a:t> </a:t>
            </a:r>
            <a:r>
              <a:rPr lang="he-IL" sz="1700" dirty="0"/>
              <a:t>מחלקה כלשהי יורשת ממחלקה אבסטרקטית היא לא חייבת לממש את המתודות האבסטרקטיות שלה. אך מחלקה שמממשת ממשק ואינה אבסטרקטית, חייבת תמיד לממש את כל המתודות של הממשק.</a:t>
            </a:r>
            <a:endParaRPr lang="en-US" sz="1700" dirty="0"/>
          </a:p>
          <a:p>
            <a:pPr lvl="1"/>
            <a:r>
              <a:rPr lang="he-IL" sz="1700" b="1" dirty="0"/>
              <a:t>טענה 3:</a:t>
            </a:r>
            <a:r>
              <a:rPr lang="he-IL" sz="1700" dirty="0"/>
              <a:t> אי אפשר לרשת במקביל מכמה מחלקות אבסטרקטיות אבל אפשר לממש במקביל כמה ממשקים.</a:t>
            </a:r>
            <a:endParaRPr lang="en-US" sz="1700" dirty="0"/>
          </a:p>
          <a:p>
            <a:r>
              <a:rPr lang="he-IL" sz="2000" b="1" dirty="0"/>
              <a:t>סמן את התשובה </a:t>
            </a:r>
            <a:r>
              <a:rPr lang="he-IL" sz="2000" b="1" u="sng" dirty="0"/>
              <a:t>הנכונה</a:t>
            </a:r>
            <a:r>
              <a:rPr lang="he-IL" sz="2000" b="1" dirty="0"/>
              <a:t> ביחס לטענות שלעיל:</a:t>
            </a:r>
            <a:endParaRPr lang="en-US" sz="2000" dirty="0"/>
          </a:p>
          <a:p>
            <a:pPr lvl="1"/>
            <a:r>
              <a:rPr lang="he-IL" sz="1700" dirty="0"/>
              <a:t>רק טענה 2 נכונה</a:t>
            </a:r>
            <a:endParaRPr lang="en-US" sz="1700" dirty="0"/>
          </a:p>
          <a:p>
            <a:pPr lvl="1"/>
            <a:r>
              <a:rPr lang="he-IL" sz="1700" dirty="0"/>
              <a:t>רק טענה 3 נכונה</a:t>
            </a:r>
            <a:endParaRPr lang="en-US" sz="1700" dirty="0"/>
          </a:p>
          <a:p>
            <a:pPr lvl="1"/>
            <a:r>
              <a:rPr lang="he-IL" sz="1700" dirty="0"/>
              <a:t>רק טענות </a:t>
            </a:r>
            <a:r>
              <a:rPr lang="en-US" sz="1700" dirty="0"/>
              <a:t>1,2</a:t>
            </a:r>
            <a:r>
              <a:rPr lang="he-IL" sz="1700" dirty="0"/>
              <a:t> נכונות</a:t>
            </a:r>
            <a:endParaRPr lang="en-US" sz="1700" dirty="0"/>
          </a:p>
          <a:p>
            <a:pPr lvl="1"/>
            <a:r>
              <a:rPr lang="he-IL" sz="1700" dirty="0"/>
              <a:t>רק טענות </a:t>
            </a:r>
            <a:r>
              <a:rPr lang="en-US" sz="1700" dirty="0"/>
              <a:t>1,3</a:t>
            </a:r>
            <a:r>
              <a:rPr lang="he-IL" sz="1700" dirty="0"/>
              <a:t> נכונות</a:t>
            </a:r>
            <a:endParaRPr lang="en-US" sz="1700" dirty="0"/>
          </a:p>
          <a:p>
            <a:pPr lvl="1"/>
            <a:r>
              <a:rPr lang="he-IL" sz="1700" dirty="0"/>
              <a:t>רק טענות </a:t>
            </a:r>
            <a:r>
              <a:rPr lang="en-US" sz="1700" dirty="0"/>
              <a:t>2,3</a:t>
            </a:r>
            <a:r>
              <a:rPr lang="he-IL" sz="1700" dirty="0"/>
              <a:t> נכונות</a:t>
            </a:r>
            <a:endParaRPr lang="en-US" sz="1700" dirty="0"/>
          </a:p>
          <a:p>
            <a:pPr marL="246888" lvl="1" indent="0">
              <a:buNone/>
            </a:pPr>
            <a:r>
              <a:rPr lang="he-IL" sz="1700" dirty="0"/>
              <a:t> 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010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IComparable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3563888" y="3539864"/>
            <a:ext cx="4905332" cy="1041264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ממשק קיים להגדרת טיפוס בר השוואה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94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1628" y="332656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הממשק הקיים </a:t>
            </a:r>
            <a:r>
              <a:rPr lang="en-US" dirty="0"/>
              <a:t>ICOMPARABLE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7632848" cy="5112568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ממשק קיים להגדרת </a:t>
            </a:r>
            <a:r>
              <a:rPr lang="he-IL" sz="2400" b="1" dirty="0"/>
              <a:t>טיפוס הניתן להשוואה </a:t>
            </a:r>
            <a:r>
              <a:rPr lang="he-IL" sz="2400" dirty="0"/>
              <a:t>–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endParaRPr lang="en-US" sz="2400" b="1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r>
              <a:rPr lang="he-IL" sz="2400" dirty="0"/>
              <a:t>לממשק יש מתודה </a:t>
            </a:r>
            <a:r>
              <a:rPr lang="en-US" sz="2400" dirty="0" err="1"/>
              <a:t>CompareTo</a:t>
            </a:r>
            <a:r>
              <a:rPr lang="he-IL" sz="2400" dirty="0"/>
              <a:t> המשווה בין האובייקט שמתקבל כפרמטר לבין האובייקט הנוכחי ביחסי &lt;, &gt;, =</a:t>
            </a:r>
          </a:p>
          <a:p>
            <a:r>
              <a:rPr lang="he-IL" sz="2400" dirty="0"/>
              <a:t>המתודה </a:t>
            </a:r>
            <a:r>
              <a:rPr lang="en-US" sz="2400" dirty="0" err="1"/>
              <a:t>CompareTo</a:t>
            </a:r>
            <a:r>
              <a:rPr lang="he-IL" sz="2400" dirty="0"/>
              <a:t> מחזירה:</a:t>
            </a:r>
          </a:p>
          <a:p>
            <a:pPr lvl="1"/>
            <a:r>
              <a:rPr lang="he-IL" sz="2100" dirty="0"/>
              <a:t>מספר חיובי אם האובייקט הנוכחי גדול מהאובייקט שהתקבל כפרמטר</a:t>
            </a:r>
          </a:p>
          <a:p>
            <a:pPr lvl="1"/>
            <a:r>
              <a:rPr lang="he-IL" sz="2100" dirty="0"/>
              <a:t>מספר שלילי אם האובייקט הנוכחי קטן מהאובייקט שהתקבל כפרמטר</a:t>
            </a:r>
          </a:p>
          <a:p>
            <a:pPr lvl="1"/>
            <a:r>
              <a:rPr lang="en-US" sz="2100" dirty="0"/>
              <a:t>0</a:t>
            </a:r>
            <a:r>
              <a:rPr lang="he-IL" sz="2100" dirty="0"/>
              <a:t> אם הם שווים</a:t>
            </a:r>
          </a:p>
          <a:p>
            <a:pPr lvl="1"/>
            <a:endParaRPr lang="he-IL" sz="2100" dirty="0"/>
          </a:p>
          <a:p>
            <a:r>
              <a:rPr lang="he-IL" sz="2400" dirty="0"/>
              <a:t>כך מוגדר הממשק ב</a:t>
            </a:r>
            <a:r>
              <a:rPr lang="en-US" sz="2400" dirty="0"/>
              <a:t>C</a:t>
            </a:r>
            <a:r>
              <a:rPr lang="he-IL" sz="2400" dirty="0"/>
              <a:t>#:</a:t>
            </a: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endParaRPr lang="en-US" sz="32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3200" dirty="0">
              <a:latin typeface="Calibri"/>
              <a:ea typeface="Calibri"/>
              <a:cs typeface="Arial"/>
            </a:endParaRPr>
          </a:p>
          <a:p>
            <a:pPr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32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he-IL" sz="2400" dirty="0">
              <a:solidFill>
                <a:srgbClr val="FF0000"/>
              </a:solidFill>
            </a:endParaRPr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7236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24128" y="188640"/>
            <a:ext cx="2198440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לדוגמא, נהפוך סטודנט להיות בר השוואה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6206103"/>
            <a:ext cx="7920880" cy="44221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0" indent="0" algn="ctr">
              <a:buNone/>
            </a:pPr>
            <a:r>
              <a:rPr lang="he-IL" sz="1600" dirty="0">
                <a:solidFill>
                  <a:schemeClr val="dk1"/>
                </a:solidFill>
              </a:rPr>
              <a:t>המחלקה סטודנט היא עכשיו "ברת השוואה", כלומר: אם יש שני עצמים ניתן לציין מי קודם למי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880" y="260648"/>
            <a:ext cx="7920880" cy="6094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id;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name;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Student(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p_name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.id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.name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p_name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"id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+ id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 name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+ name;}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object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 = 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b="1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he-IL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//sort by id, using </a:t>
            </a:r>
            <a:r>
              <a:rPr lang="en-U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CompareTo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of the int type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he-I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id.CompareTo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(s.id);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//sort by name, using </a:t>
            </a:r>
            <a:r>
              <a:rPr lang="en-U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CompareTo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of the string 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indent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//return </a:t>
            </a:r>
            <a:r>
              <a:rPr lang="en-US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name.CompareTo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(s.name); type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b="1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00613" y="6556248"/>
            <a:ext cx="588336" cy="301752"/>
          </a:xfrm>
        </p:spPr>
        <p:txBody>
          <a:bodyPr/>
          <a:lstStyle/>
          <a:p>
            <a:fld id="{1E4D7292-AD41-4745-A56F-5FB7769147B4}" type="slidenum">
              <a:rPr lang="he-IL" smtClean="0"/>
              <a:t>66</a:t>
            </a:fld>
            <a:endParaRPr lang="he-IL" dirty="0"/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3806205" y="3573016"/>
            <a:ext cx="1721723" cy="740410"/>
          </a:xfrm>
          <a:prstGeom prst="wedgeRoundRectCallout">
            <a:avLst>
              <a:gd name="adj1" fmla="val -66493"/>
              <a:gd name="adj2" fmla="val 2636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200" b="1" dirty="0"/>
              <a:t>המתודה מקבלת </a:t>
            </a:r>
            <a:r>
              <a:rPr lang="en-US" sz="1200" b="1" dirty="0"/>
              <a:t>Object</a:t>
            </a:r>
            <a:r>
              <a:rPr lang="he-IL" sz="1200" b="1" dirty="0"/>
              <a:t> ולכן יש לזכור להמיר ל </a:t>
            </a:r>
            <a:r>
              <a:rPr lang="en-US" sz="1200" b="1" dirty="0"/>
              <a:t>Student</a:t>
            </a:r>
            <a:endParaRPr lang="he-IL" sz="1200" b="1" dirty="0"/>
          </a:p>
        </p:txBody>
      </p:sp>
      <p:sp>
        <p:nvSpPr>
          <p:cNvPr id="7" name="הסבר מלבני מעוגל 17"/>
          <p:cNvSpPr/>
          <p:nvPr/>
        </p:nvSpPr>
        <p:spPr bwMode="auto">
          <a:xfrm>
            <a:off x="5684754" y="3728933"/>
            <a:ext cx="2497016" cy="1716291"/>
          </a:xfrm>
          <a:prstGeom prst="wedgeRoundRectCallout">
            <a:avLst>
              <a:gd name="adj1" fmla="val -127033"/>
              <a:gd name="adj2" fmla="val 1999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200" b="1" dirty="0"/>
              <a:t>ניתן להשוות לפי ת.ז</a:t>
            </a:r>
            <a:endParaRPr lang="en-US" sz="1200" b="1" dirty="0"/>
          </a:p>
          <a:p>
            <a:r>
              <a:rPr lang="he-IL" sz="1200" b="1" dirty="0"/>
              <a:t>אפשר בדרך הארוכה:</a:t>
            </a:r>
            <a:endParaRPr lang="en-US" sz="1200" b="1" dirty="0"/>
          </a:p>
          <a:p>
            <a:pPr algn="l" rtl="0"/>
            <a:r>
              <a:rPr lang="en-US" dirty="0"/>
              <a:t>if (id &gt; s.id)</a:t>
            </a:r>
          </a:p>
          <a:p>
            <a:pPr algn="l" rtl="0"/>
            <a:r>
              <a:rPr lang="en-US" dirty="0"/>
              <a:t>    return 1;</a:t>
            </a:r>
          </a:p>
          <a:p>
            <a:pPr algn="l" rtl="0"/>
            <a:r>
              <a:rPr lang="en-US" dirty="0"/>
              <a:t>else ...</a:t>
            </a:r>
            <a:endParaRPr lang="he-IL" dirty="0"/>
          </a:p>
          <a:p>
            <a:pPr algn="r"/>
            <a:r>
              <a:rPr lang="he-IL" sz="1200" b="1" dirty="0"/>
              <a:t>או בעזרת </a:t>
            </a:r>
            <a:r>
              <a:rPr lang="en-US" sz="1200" b="1" dirty="0" err="1"/>
              <a:t>CompareTo</a:t>
            </a:r>
            <a:r>
              <a:rPr lang="en-US" sz="1200" b="1" dirty="0"/>
              <a:t>() </a:t>
            </a:r>
            <a:r>
              <a:rPr lang="he-IL" sz="1200" b="1" dirty="0"/>
              <a:t> של מחלקת </a:t>
            </a:r>
            <a:r>
              <a:rPr lang="en-US" sz="1200" b="1" dirty="0"/>
              <a:t>int</a:t>
            </a:r>
            <a:endParaRPr lang="he-IL" sz="1200" b="1" dirty="0"/>
          </a:p>
        </p:txBody>
      </p:sp>
      <p:sp>
        <p:nvSpPr>
          <p:cNvPr id="8" name="הסבר מלבני מעוגל 17"/>
          <p:cNvSpPr/>
          <p:nvPr/>
        </p:nvSpPr>
        <p:spPr bwMode="auto">
          <a:xfrm>
            <a:off x="6156176" y="5529133"/>
            <a:ext cx="1721723" cy="288032"/>
          </a:xfrm>
          <a:prstGeom prst="wedgeRoundRectCallout">
            <a:avLst>
              <a:gd name="adj1" fmla="val -146157"/>
              <a:gd name="adj2" fmla="val 164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200" b="1" dirty="0"/>
              <a:t>ניתן להשוות לפי שם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8081C-E23E-4F3C-9066-A27BB4476887}"/>
              </a:ext>
            </a:extLst>
          </p:cNvPr>
          <p:cNvSpPr/>
          <p:nvPr/>
        </p:nvSpPr>
        <p:spPr>
          <a:xfrm>
            <a:off x="3372406" y="266840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Ex94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2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05729" y="548680"/>
            <a:ext cx="2198440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ואז נוכל למיין סטודנטים ולהשוות ביניהם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297" y="188640"/>
            <a:ext cx="7848872" cy="672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Program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&gt;();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(111111112,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"name3"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(111111111,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"name5"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(111111113,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"name1"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s1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(22,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aaa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s2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(11,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bbb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(1 == s1.CompareTo(s2));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++)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]);           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"----------------------"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);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stu.Sort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3200" b="1" dirty="0">
              <a:solidFill>
                <a:srgbClr val="FF0000"/>
              </a:solidFill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 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stu.Count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++)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stu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]);   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7008164" y="3356992"/>
            <a:ext cx="1992009" cy="201622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sz="2000" dirty="0"/>
              <a:t>האלגוריתם </a:t>
            </a:r>
            <a:r>
              <a:rPr lang="en-US" sz="2000" dirty="0"/>
              <a:t>SORT</a:t>
            </a:r>
            <a:r>
              <a:rPr lang="he-IL" sz="2000" dirty="0"/>
              <a:t> של </a:t>
            </a:r>
            <a:r>
              <a:rPr lang="en-US" sz="2000" dirty="0"/>
              <a:t>LIST</a:t>
            </a: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מסתכל על האיברים שלו כאילו הם </a:t>
            </a:r>
            <a:r>
              <a:rPr lang="en-US" sz="2000" dirty="0"/>
              <a:t>ICOMPARABLE</a:t>
            </a:r>
            <a:endParaRPr lang="he-IL" sz="2000" dirty="0"/>
          </a:p>
          <a:p>
            <a:pPr marL="0" indent="0" algn="ctr">
              <a:buNone/>
            </a:pPr>
            <a:endParaRPr lang="he-I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67</a:t>
            </a:fld>
            <a:endParaRPr lang="he-IL"/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3630120" y="4797152"/>
            <a:ext cx="3105937" cy="792088"/>
          </a:xfrm>
          <a:prstGeom prst="wedgeRoundRectCallout">
            <a:avLst>
              <a:gd name="adj1" fmla="val -67038"/>
              <a:gd name="adj2" fmla="val 235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e-IL" sz="1400" b="1" dirty="0"/>
              <a:t>במידה ולא נממש את </a:t>
            </a:r>
            <a:r>
              <a:rPr lang="en-US" sz="1400" b="1" dirty="0" err="1"/>
              <a:t>IComparable</a:t>
            </a:r>
            <a:r>
              <a:rPr lang="he-IL" sz="1400" b="1" dirty="0"/>
              <a:t> עבור </a:t>
            </a:r>
            <a:r>
              <a:rPr lang="en-US" sz="1400" b="1" dirty="0"/>
              <a:t>Student</a:t>
            </a:r>
            <a:r>
              <a:rPr lang="he-IL" sz="1400" b="1" dirty="0"/>
              <a:t> אז השגיאה תתגלה בזמן ריצה!!!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785C5-2F80-43D1-B058-3B1B196054C9}"/>
              </a:ext>
            </a:extLst>
          </p:cNvPr>
          <p:cNvSpPr/>
          <p:nvPr/>
        </p:nvSpPr>
        <p:spPr>
          <a:xfrm>
            <a:off x="3372406" y="266840"/>
            <a:ext cx="235172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Ex94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9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1628" y="332656"/>
            <a:ext cx="7239000" cy="698336"/>
          </a:xfrm>
        </p:spPr>
        <p:txBody>
          <a:bodyPr>
            <a:normAutofit fontScale="90000"/>
          </a:bodyPr>
          <a:lstStyle/>
          <a:p>
            <a:r>
              <a:rPr lang="he-IL" dirty="0"/>
              <a:t>הממשק הגנרי </a:t>
            </a:r>
            <a:r>
              <a:rPr lang="en-US" dirty="0"/>
              <a:t>ICOMPARABLE&lt;T&gt;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268760"/>
            <a:ext cx="7992888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sz="2400" b="1" dirty="0"/>
              <a:t>ניתן לרשת גם מ –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IComparable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&lt;T&gt;</a:t>
            </a:r>
            <a:r>
              <a:rPr lang="he-IL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: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b="1" dirty="0"/>
              <a:t>ואז השימוש יהיה:</a:t>
            </a:r>
            <a:endParaRPr lang="en-US" sz="2400" b="1" dirty="0"/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IComparable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(Student other)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(other.name);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68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5262026" y="2636912"/>
            <a:ext cx="2262302" cy="1090320"/>
          </a:xfrm>
          <a:prstGeom prst="wedgeRoundRectCallout">
            <a:avLst>
              <a:gd name="adj1" fmla="val -68152"/>
              <a:gd name="adj2" fmla="val 9486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חסכנו את ההמרה כי מקבלים ממש </a:t>
            </a:r>
            <a:r>
              <a:rPr lang="en-US" sz="1600" dirty="0"/>
              <a:t>Student</a:t>
            </a:r>
            <a:r>
              <a:rPr lang="he-IL" sz="1600" dirty="0"/>
              <a:t> ולא </a:t>
            </a:r>
            <a:r>
              <a:rPr lang="en-US" sz="1600" dirty="0"/>
              <a:t>Object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90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390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טיפ קטן: הוספה אוטומטית של מתודות הממשות ממשק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340767"/>
            <a:ext cx="6220544" cy="2232249"/>
          </a:xfrm>
        </p:spPr>
        <p:txBody>
          <a:bodyPr>
            <a:noAutofit/>
          </a:bodyPr>
          <a:lstStyle/>
          <a:p>
            <a:pPr marL="0" indent="0" algn="r">
              <a:lnSpc>
                <a:spcPct val="115000"/>
              </a:lnSpc>
              <a:buNone/>
            </a:pPr>
            <a:r>
              <a:rPr lang="he-IL" sz="2000" b="1" dirty="0"/>
              <a:t>כאשר יורשים מ-ממשק:</a:t>
            </a:r>
          </a:p>
          <a:p>
            <a:pPr>
              <a:lnSpc>
                <a:spcPct val="115000"/>
              </a:lnSpc>
            </a:pPr>
            <a:r>
              <a:rPr lang="he-IL" sz="2000" dirty="0"/>
              <a:t>נעמוד עליו עם עכבר ימני</a:t>
            </a:r>
          </a:p>
          <a:p>
            <a:pPr>
              <a:lnSpc>
                <a:spcPct val="115000"/>
              </a:lnSpc>
            </a:pPr>
            <a:r>
              <a:rPr lang="he-IL" sz="2000" dirty="0"/>
              <a:t>נפתחת רשימת המתודות למימוש</a:t>
            </a:r>
            <a:r>
              <a:rPr lang="en-US" sz="2000" dirty="0"/>
              <a:t> </a:t>
            </a:r>
            <a:r>
              <a:rPr lang="he-IL" sz="2000" dirty="0"/>
              <a:t>(ציור של מנורה)</a:t>
            </a:r>
          </a:p>
          <a:p>
            <a:pPr>
              <a:lnSpc>
                <a:spcPct val="115000"/>
              </a:lnSpc>
            </a:pPr>
            <a:r>
              <a:rPr lang="he-IL" sz="2000" dirty="0"/>
              <a:t>המתודה שנבחר תתווסף באופן אוטומטי לקוד</a:t>
            </a:r>
          </a:p>
          <a:p>
            <a:pPr>
              <a:lnSpc>
                <a:spcPct val="115000"/>
              </a:lnSpc>
            </a:pPr>
            <a:r>
              <a:rPr lang="he-IL" sz="2000" dirty="0"/>
              <a:t>ויישאר לנו לממש את הגוף שלה כרצוננו</a:t>
            </a:r>
          </a:p>
          <a:p>
            <a:pPr marL="0" indent="0" algn="r">
              <a:lnSpc>
                <a:spcPct val="115000"/>
              </a:lnSpc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Arial"/>
            </a:endParaRPr>
          </a:p>
          <a:p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69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861048"/>
            <a:ext cx="61626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INHERTIANCE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235867"/>
            <a:ext cx="3213811" cy="12698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e-IL" b="1" dirty="0"/>
              <a:t>ירושה – ירושת מימוש</a:t>
            </a:r>
            <a:r>
              <a:rPr lang="he-IL" dirty="0"/>
              <a:t>. הבן הוא "סוג של" האבא.</a:t>
            </a:r>
          </a:p>
          <a:p>
            <a:pPr marL="0" indent="0" algn="ctr">
              <a:buNone/>
            </a:pPr>
            <a:r>
              <a:rPr lang="he-IL" dirty="0"/>
              <a:t>הקשר </a:t>
            </a:r>
            <a:r>
              <a:rPr lang="en-US" b="1" dirty="0"/>
              <a:t>is a</a:t>
            </a:r>
            <a:r>
              <a:rPr lang="he-IL" dirty="0"/>
              <a:t> מיוצג בחץ ריק מכיוון הבן לכיוון האב.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61567"/>
              </p:ext>
            </p:extLst>
          </p:nvPr>
        </p:nvGraphicFramePr>
        <p:xfrm>
          <a:off x="1419718" y="2782638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32163"/>
              </p:ext>
            </p:extLst>
          </p:nvPr>
        </p:nvGraphicFramePr>
        <p:xfrm>
          <a:off x="440236" y="5249128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6"/>
          <p:cNvCxnSpPr>
            <a:stCxn id="5" idx="0"/>
          </p:cNvCxnSpPr>
          <p:nvPr/>
        </p:nvCxnSpPr>
        <p:spPr bwMode="auto">
          <a:xfrm flipV="1">
            <a:off x="1312108" y="4156513"/>
            <a:ext cx="718190" cy="1092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5544"/>
              </p:ext>
            </p:extLst>
          </p:nvPr>
        </p:nvGraphicFramePr>
        <p:xfrm>
          <a:off x="2628704" y="5249128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Lecturer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9"/>
          <p:cNvCxnSpPr>
            <a:stCxn id="7" idx="0"/>
          </p:cNvCxnSpPr>
          <p:nvPr/>
        </p:nvCxnSpPr>
        <p:spPr bwMode="auto">
          <a:xfrm flipH="1" flipV="1">
            <a:off x="2481498" y="4132599"/>
            <a:ext cx="1019078" cy="1116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9" name="Isosceles Triangle 12"/>
          <p:cNvSpPr/>
          <p:nvPr/>
        </p:nvSpPr>
        <p:spPr bwMode="auto">
          <a:xfrm rot="1836071">
            <a:off x="1978053" y="3980373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Isosceles Triangle 22"/>
          <p:cNvSpPr/>
          <p:nvPr/>
        </p:nvSpPr>
        <p:spPr bwMode="auto">
          <a:xfrm rot="19098379">
            <a:off x="2323908" y="3966688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13111"/>
              </p:ext>
            </p:extLst>
          </p:nvPr>
        </p:nvGraphicFramePr>
        <p:xfrm>
          <a:off x="5580112" y="3022352"/>
          <a:ext cx="1743745" cy="1223781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301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IComparable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43175"/>
              </p:ext>
            </p:extLst>
          </p:nvPr>
        </p:nvGraphicFramePr>
        <p:xfrm>
          <a:off x="4816251" y="5264616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6"/>
          <p:cNvCxnSpPr>
            <a:stCxn id="12" idx="0"/>
            <a:endCxn id="14" idx="0"/>
          </p:cNvCxnSpPr>
          <p:nvPr/>
        </p:nvCxnSpPr>
        <p:spPr bwMode="auto">
          <a:xfrm flipV="1">
            <a:off x="5688123" y="4244549"/>
            <a:ext cx="531697" cy="102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lg" len="med"/>
          </a:ln>
          <a:effectLst/>
        </p:spPr>
      </p:cxnSp>
      <p:sp>
        <p:nvSpPr>
          <p:cNvPr id="14" name="Isosceles Triangle 12"/>
          <p:cNvSpPr/>
          <p:nvPr/>
        </p:nvSpPr>
        <p:spPr bwMode="auto">
          <a:xfrm rot="1836071">
            <a:off x="6066137" y="4232054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5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4139"/>
              </p:ext>
            </p:extLst>
          </p:nvPr>
        </p:nvGraphicFramePr>
        <p:xfrm>
          <a:off x="7004719" y="5264616"/>
          <a:ext cx="1743745" cy="1188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9"/>
          <p:cNvCxnSpPr>
            <a:cxnSpLocks/>
            <a:stCxn id="15" idx="0"/>
            <a:endCxn id="17" idx="3"/>
          </p:cNvCxnSpPr>
          <p:nvPr/>
        </p:nvCxnSpPr>
        <p:spPr bwMode="auto">
          <a:xfrm flipH="1" flipV="1">
            <a:off x="6750517" y="4375572"/>
            <a:ext cx="1126074" cy="889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lg" len="med"/>
          </a:ln>
          <a:effectLst/>
        </p:spPr>
      </p:cxnSp>
      <p:sp>
        <p:nvSpPr>
          <p:cNvPr id="17" name="Isosceles Triangle 22"/>
          <p:cNvSpPr/>
          <p:nvPr/>
        </p:nvSpPr>
        <p:spPr bwMode="auto">
          <a:xfrm rot="18740679">
            <a:off x="6576195" y="4225424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</a:t>
            </a:fld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D279C3-7CD2-4495-967C-E16718D3CF82}"/>
              </a:ext>
            </a:extLst>
          </p:cNvPr>
          <p:cNvSpPr/>
          <p:nvPr/>
        </p:nvSpPr>
        <p:spPr>
          <a:xfrm>
            <a:off x="4786659" y="1848028"/>
            <a:ext cx="3213812" cy="10153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he-IL" sz="2600" b="1" dirty="0"/>
              <a:t>ירושת</a:t>
            </a:r>
            <a:r>
              <a:rPr lang="he-IL" sz="2600" dirty="0"/>
              <a:t> </a:t>
            </a:r>
            <a:r>
              <a:rPr lang="he-IL" sz="2600" b="1" dirty="0"/>
              <a:t>ממשק</a:t>
            </a:r>
            <a:r>
              <a:rPr lang="he-IL" sz="2600" dirty="0"/>
              <a:t> - בחץ קטוע (נרחיב בהמשך)</a:t>
            </a:r>
          </a:p>
        </p:txBody>
      </p:sp>
    </p:spTree>
    <p:extLst>
      <p:ext uri="{BB962C8B-B14F-4D97-AF65-F5344CB8AC3E}">
        <p14:creationId xmlns:p14="http://schemas.microsoft.com/office/powerpoint/2010/main" val="1338707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IENUMERable</a:t>
            </a:r>
            <a:r>
              <a:rPr lang="en-US" dirty="0"/>
              <a:t>, IENUMERATOR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3491880" y="3539864"/>
            <a:ext cx="4977340" cy="1101248"/>
          </a:xfrm>
        </p:spPr>
        <p:txBody>
          <a:bodyPr>
            <a:normAutofit/>
          </a:bodyPr>
          <a:lstStyle/>
          <a:p>
            <a:pPr algn="ctr"/>
            <a:r>
              <a:rPr lang="he-IL" sz="3200" dirty="0"/>
              <a:t>ממשקים קיימים להגדרת טיפוס בר מניה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286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73152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הממשק הקיים </a:t>
            </a:r>
            <a:r>
              <a:rPr lang="en-US" dirty="0"/>
              <a:t>IENUMERABLE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908720"/>
            <a:ext cx="7383016" cy="5544616"/>
          </a:xfrm>
        </p:spPr>
        <p:txBody>
          <a:bodyPr>
            <a:noAutofit/>
          </a:bodyPr>
          <a:lstStyle/>
          <a:p>
            <a:r>
              <a:rPr lang="he-IL" sz="2000" dirty="0"/>
              <a:t>ממשק להגדרת </a:t>
            </a:r>
            <a:r>
              <a:rPr lang="he-IL" sz="2000" b="1" dirty="0"/>
              <a:t>טיפוס בר מניה ( הניתן לספירה) </a:t>
            </a:r>
            <a:r>
              <a:rPr lang="he-IL" sz="2000" dirty="0"/>
              <a:t>–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IEnumerable</a:t>
            </a:r>
            <a:endParaRPr lang="he-IL" sz="2000" b="1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r>
              <a:rPr lang="he-IL" sz="2000" dirty="0"/>
              <a:t>כל אוסף ב</a:t>
            </a:r>
            <a:r>
              <a:rPr lang="en-US" sz="2000" dirty="0"/>
              <a:t>C</a:t>
            </a:r>
            <a:r>
              <a:rPr lang="he-IL" sz="2000" dirty="0"/>
              <a:t># (למשל מערך) חייב לממש את הממשק הזה</a:t>
            </a:r>
          </a:p>
          <a:p>
            <a:r>
              <a:rPr lang="he-IL" sz="2000" dirty="0">
                <a:solidFill>
                  <a:schemeClr val="tx1"/>
                </a:solidFill>
              </a:rPr>
              <a:t>הממשק מוגדר כך ומכיל מתודה אחת המחזירה אובייקט </a:t>
            </a:r>
            <a:r>
              <a:rPr lang="he-IL" sz="2000" dirty="0"/>
              <a:t>שמממש את הממשק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IEnumerator</a:t>
            </a:r>
            <a:r>
              <a:rPr lang="he-IL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:</a:t>
            </a: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lvl="1"/>
            <a:endParaRPr lang="he-IL" sz="1800" dirty="0"/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IEnumerable</a:t>
            </a:r>
            <a:endParaRPr lang="en-US" sz="40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{</a:t>
            </a:r>
            <a:endParaRPr lang="en-US" sz="40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40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	}</a:t>
            </a:r>
          </a:p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</a:p>
        </p:txBody>
      </p:sp>
      <p:sp>
        <p:nvSpPr>
          <p:cNvPr id="4" name="הסבר מלבני מעוגל 17"/>
          <p:cNvSpPr/>
          <p:nvPr/>
        </p:nvSpPr>
        <p:spPr bwMode="auto">
          <a:xfrm>
            <a:off x="6804248" y="2708920"/>
            <a:ext cx="2088232" cy="2088232"/>
          </a:xfrm>
          <a:prstGeom prst="wedgeRoundRectCallout">
            <a:avLst>
              <a:gd name="adj1" fmla="val -98657"/>
              <a:gd name="adj2" fmla="val -6533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שימו לב להבדל!!</a:t>
            </a:r>
          </a:p>
          <a:p>
            <a:endParaRPr lang="he-IL" sz="1600" dirty="0"/>
          </a:p>
          <a:p>
            <a:r>
              <a:rPr lang="he-IL" sz="1600" dirty="0"/>
              <a:t>יש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IEnumerable</a:t>
            </a:r>
            <a:endParaRPr lang="he-IL" sz="16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endParaRPr lang="he-IL" sz="16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r>
              <a:rPr lang="he-IL" sz="1600" dirty="0"/>
              <a:t>ויש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IEnumerator</a:t>
            </a:r>
            <a:endParaRPr lang="he-IL" sz="16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endParaRPr lang="he-IL" sz="1600" dirty="0"/>
          </a:p>
          <a:p>
            <a:r>
              <a:rPr lang="he-IL" sz="1600" dirty="0"/>
              <a:t>והם תמיד באים בזוג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9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9258"/>
            <a:ext cx="7239000" cy="770344"/>
          </a:xfrm>
        </p:spPr>
        <p:txBody>
          <a:bodyPr/>
          <a:lstStyle/>
          <a:p>
            <a:r>
              <a:rPr lang="he-IL" dirty="0"/>
              <a:t>הממשק הקיים </a:t>
            </a:r>
            <a:r>
              <a:rPr lang="en-US" dirty="0"/>
              <a:t>IENUMERATOR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908720"/>
            <a:ext cx="7239000" cy="5760640"/>
          </a:xfrm>
        </p:spPr>
        <p:txBody>
          <a:bodyPr>
            <a:noAutofit/>
          </a:bodyPr>
          <a:lstStyle/>
          <a:p>
            <a:r>
              <a:rPr lang="he-IL" sz="2000" dirty="0"/>
              <a:t>הממשק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IEnumerator</a:t>
            </a:r>
            <a:r>
              <a:rPr lang="he-IL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he-IL" sz="2000" dirty="0"/>
              <a:t>נועד לאפשר מעבר על אוסף נתונים</a:t>
            </a:r>
          </a:p>
          <a:p>
            <a:r>
              <a:rPr lang="he-IL" sz="2000" dirty="0">
                <a:solidFill>
                  <a:schemeClr val="tx1"/>
                </a:solidFill>
              </a:rPr>
              <a:t>הממשק מוגדר כך ומכיל כמה מתודות:</a:t>
            </a:r>
            <a:endParaRPr lang="en-US" sz="2000" dirty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Arial"/>
            </a:endParaRPr>
          </a:p>
          <a:p>
            <a:pPr lvl="1"/>
            <a:r>
              <a:rPr lang="he-IL" sz="1800" dirty="0"/>
              <a:t>מאפיין המחזיר את האיבר הנוכחי</a:t>
            </a:r>
          </a:p>
          <a:p>
            <a:pPr lvl="1"/>
            <a:r>
              <a:rPr lang="he-IL" sz="1800" dirty="0"/>
              <a:t>מתודה המקדמת את האיטרטור (המצביע) לאיבר הבא</a:t>
            </a:r>
          </a:p>
          <a:p>
            <a:pPr lvl="1"/>
            <a:r>
              <a:rPr lang="he-IL" sz="1800" dirty="0"/>
              <a:t>מתודה המעדכנת את האיטרטור לתחילת האוסף</a:t>
            </a: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System.Collections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IEnumerator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{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Current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;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MoveNext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();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Reset();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    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 mar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72</a:t>
            </a:fld>
            <a:endParaRPr lang="he-IL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C1C6DAD-B992-4FCD-B9A1-0B8907FDCD50}"/>
              </a:ext>
            </a:extLst>
          </p:cNvPr>
          <p:cNvSpPr/>
          <p:nvPr/>
        </p:nvSpPr>
        <p:spPr>
          <a:xfrm>
            <a:off x="6084168" y="3456672"/>
            <a:ext cx="2520280" cy="1418416"/>
          </a:xfrm>
          <a:prstGeom prst="wedgeRoundRectCallout">
            <a:avLst>
              <a:gd name="adj1" fmla="val 54653"/>
              <a:gd name="adj2" fmla="val 1412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מבנה הבקרה </a:t>
            </a:r>
            <a:r>
              <a:rPr lang="en-US" sz="1600" dirty="0"/>
              <a:t>foreach</a:t>
            </a:r>
            <a:r>
              <a:rPr lang="he-IL" sz="1600" dirty="0"/>
              <a:t> פועל רק על אוספים שממשים את זוג הממשקים הנ"ל, נרחיב בהמשך</a:t>
            </a:r>
          </a:p>
        </p:txBody>
      </p:sp>
    </p:spTree>
    <p:extLst>
      <p:ext uri="{BB962C8B-B14F-4D97-AF65-F5344CB8AC3E}">
        <p14:creationId xmlns:p14="http://schemas.microsoft.com/office/powerpoint/2010/main" val="21235472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מערך ורשימה כטיפוס בר מניה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3208" y="706960"/>
            <a:ext cx="7951687" cy="6151040"/>
          </a:xfrm>
        </p:spPr>
        <p:txBody>
          <a:bodyPr>
            <a:noAutofit/>
          </a:bodyPr>
          <a:lstStyle/>
          <a:p>
            <a:r>
              <a:rPr lang="he-IL" sz="1800" dirty="0"/>
              <a:t>אוספים שכבר הכרנו ויורשים מהממשקים בר מניה ומניה:</a:t>
            </a:r>
          </a:p>
          <a:p>
            <a:pPr lvl="1"/>
            <a:r>
              <a:rPr lang="en-US" sz="2400" dirty="0"/>
              <a:t>ArrayList</a:t>
            </a:r>
            <a:endParaRPr lang="he-IL" sz="2400" dirty="0"/>
          </a:p>
          <a:p>
            <a:pPr lvl="1"/>
            <a:r>
              <a:rPr lang="en-US" sz="2400" dirty="0"/>
              <a:t>Array</a:t>
            </a:r>
            <a:endParaRPr lang="he-IL" sz="2400" dirty="0"/>
          </a:p>
          <a:p>
            <a:pPr lvl="1"/>
            <a:r>
              <a:rPr lang="en-US" sz="2400" dirty="0"/>
              <a:t>List</a:t>
            </a:r>
            <a:endParaRPr lang="he-IL" sz="2400" dirty="0"/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int[]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new int[] { 12, 23, 44, 55, 6 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List&lt;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{ 1, 2, 3, 4 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IEnumerator enumerator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e.GetEnumerator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enumerator.MoveNext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enumerator.Current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73</a:t>
            </a:fld>
            <a:endParaRPr lang="he-IL"/>
          </a:p>
        </p:txBody>
      </p:sp>
      <p:sp>
        <p:nvSpPr>
          <p:cNvPr id="6" name="הסבר מלבני מעוגל 17"/>
          <p:cNvSpPr/>
          <p:nvPr/>
        </p:nvSpPr>
        <p:spPr bwMode="auto">
          <a:xfrm>
            <a:off x="395536" y="2060848"/>
            <a:ext cx="4824536" cy="432048"/>
          </a:xfrm>
          <a:prstGeom prst="wedgeRoundRectCallout">
            <a:avLst>
              <a:gd name="adj1" fmla="val -49267"/>
              <a:gd name="adj2" fmla="val -1063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שימו לב לבצע </a:t>
            </a:r>
            <a:r>
              <a:rPr lang="en-US" sz="1600" dirty="0" err="1"/>
              <a:t>System.Collection</a:t>
            </a:r>
            <a:r>
              <a:rPr lang="he-IL" sz="1600" dirty="0"/>
              <a:t> </a:t>
            </a:r>
            <a:r>
              <a:rPr lang="en-US" sz="1600" dirty="0"/>
              <a:t>using</a:t>
            </a:r>
            <a:r>
              <a:rPr lang="he-IL" sz="1600" dirty="0"/>
              <a:t> לפני השימוש!</a:t>
            </a:r>
          </a:p>
          <a:p>
            <a:endParaRPr lang="he-IL" sz="1600" dirty="0"/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6084168" y="3284984"/>
            <a:ext cx="2520280" cy="2880320"/>
          </a:xfrm>
          <a:prstGeom prst="wedgeRoundRectCallout">
            <a:avLst>
              <a:gd name="adj1" fmla="val -74688"/>
              <a:gd name="adj2" fmla="val -16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היתרון הוא ש </a:t>
            </a:r>
            <a:r>
              <a:rPr lang="en-US" sz="1600" dirty="0"/>
              <a:t>e</a:t>
            </a:r>
            <a:r>
              <a:rPr lang="he-IL" sz="1600" dirty="0"/>
              <a:t> יכול להצביע לכל טיפוס בר מניה והשימוש הוא אחיד בלולאה.</a:t>
            </a:r>
          </a:p>
          <a:p>
            <a:endParaRPr lang="he-IL" sz="1600" dirty="0"/>
          </a:p>
          <a:p>
            <a:r>
              <a:rPr lang="he-IL" sz="1600" dirty="0"/>
              <a:t>לאחר מכן, כדי להקל את השימוש המציאו את לולאת </a:t>
            </a:r>
            <a:r>
              <a:rPr lang="en-US" sz="1600" dirty="0" err="1"/>
              <a:t>foreach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168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txBody>
          <a:bodyPr>
            <a:noAutofit/>
          </a:bodyPr>
          <a:lstStyle/>
          <a:p>
            <a:pPr algn="ctr"/>
            <a:r>
              <a:rPr lang="he-IL" sz="4800" cap="none" dirty="0"/>
              <a:t>לולאת </a:t>
            </a:r>
            <a:r>
              <a:rPr lang="en-US" sz="4800" cap="none" dirty="0" err="1"/>
              <a:t>foreach</a:t>
            </a:r>
            <a:endParaRPr lang="he-IL" sz="48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0620" y="942712"/>
            <a:ext cx="7632848" cy="5719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400" b="1" dirty="0"/>
              <a:t>לולאה מיוחדת למעבר על </a:t>
            </a:r>
            <a:r>
              <a:rPr lang="he-IL" sz="2400" b="1" dirty="0">
                <a:solidFill>
                  <a:srgbClr val="FF0000"/>
                </a:solidFill>
              </a:rPr>
              <a:t>אוסף</a:t>
            </a:r>
            <a:r>
              <a:rPr lang="he-IL" sz="2400" b="1" dirty="0"/>
              <a:t>, על טיפוס בר מניה.</a:t>
            </a:r>
          </a:p>
          <a:p>
            <a:pPr marL="0" indent="0" algn="l" rtl="0">
              <a:buNone/>
            </a:pP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 algn="l" rtl="0">
              <a:buNone/>
            </a:pPr>
            <a:r>
              <a:rPr lang="en-US" sz="2000" dirty="0"/>
              <a:t> {    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/>
              <a:t>[] </a:t>
            </a:r>
            <a:r>
              <a:rPr lang="en-US" sz="2000" dirty="0" err="1">
                <a:solidFill>
                  <a:srgbClr val="00B050"/>
                </a:solidFill>
              </a:rPr>
              <a:t>arr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= new int[] { 2, 34, 56, 7 };</a:t>
            </a:r>
          </a:p>
          <a:p>
            <a:pPr marL="0" indent="0" algn="l" rtl="0">
              <a:buNone/>
            </a:pPr>
            <a:r>
              <a:rPr lang="en-US" sz="2000" dirty="0"/>
              <a:t>	for (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b="1" dirty="0" err="1">
                <a:solidFill>
                  <a:srgbClr val="00B050"/>
                </a:solidFill>
              </a:rPr>
              <a:t>arr</a:t>
            </a:r>
            <a:r>
              <a:rPr lang="en-US" sz="2000" b="1" dirty="0" err="1"/>
              <a:t>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</a:p>
          <a:p>
            <a:pPr marL="0" indent="0" algn="l" rtl="0">
              <a:buNone/>
            </a:pPr>
            <a:r>
              <a:rPr lang="en-US" sz="2000" dirty="0"/>
              <a:t>		{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arr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r>
              <a:rPr lang="en-US" sz="2000" dirty="0"/>
              <a:t>);} </a:t>
            </a:r>
          </a:p>
          <a:p>
            <a:pPr marL="0" indent="0" algn="l" rtl="0">
              <a:buNone/>
            </a:pPr>
            <a:r>
              <a:rPr lang="en-US" sz="2000" dirty="0"/>
              <a:t>} </a:t>
            </a:r>
            <a:endParaRPr lang="he-IL" sz="2000" dirty="0"/>
          </a:p>
          <a:p>
            <a:r>
              <a:rPr lang="he-IL" sz="2400" b="1" dirty="0"/>
              <a:t>שקול ל:</a:t>
            </a:r>
          </a:p>
          <a:p>
            <a:pPr marL="0" indent="0" algn="l" rtl="0">
              <a:buNone/>
            </a:pP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 algn="l" rtl="0">
              <a:buNone/>
            </a:pPr>
            <a:r>
              <a:rPr lang="en-US" sz="2000" dirty="0"/>
              <a:t> {     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int</a:t>
            </a:r>
            <a:r>
              <a:rPr lang="en-US" sz="2000" dirty="0"/>
              <a:t>[] </a:t>
            </a:r>
            <a:r>
              <a:rPr lang="en-US" sz="2000" dirty="0" err="1">
                <a:solidFill>
                  <a:srgbClr val="00B050"/>
                </a:solidFill>
              </a:rPr>
              <a:t>arr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= new int[] { 2, 34, 56, 7 };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foreach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/>
              <a:t> item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arr</a:t>
            </a:r>
            <a:r>
              <a:rPr lang="en-US" sz="2000" dirty="0"/>
              <a:t>) </a:t>
            </a:r>
          </a:p>
          <a:p>
            <a:pPr marL="0" indent="0" algn="l" rtl="0">
              <a:buNone/>
            </a:pPr>
            <a:r>
              <a:rPr lang="en-US" sz="2000" dirty="0"/>
              <a:t>		{</a:t>
            </a:r>
            <a:r>
              <a:rPr lang="en-US" sz="2000" dirty="0" err="1"/>
              <a:t>Console.WriteLine</a:t>
            </a:r>
            <a:r>
              <a:rPr lang="en-US" sz="2000" dirty="0"/>
              <a:t>(item); } </a:t>
            </a:r>
          </a:p>
          <a:p>
            <a:pPr marL="0" indent="0" algn="l" rtl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74</a:t>
            </a:fld>
            <a:endParaRPr lang="he-IL"/>
          </a:p>
        </p:txBody>
      </p:sp>
      <p:sp>
        <p:nvSpPr>
          <p:cNvPr id="5" name="הסבר מלבני מעוגל 17">
            <a:extLst>
              <a:ext uri="{FF2B5EF4-FFF2-40B4-BE49-F238E27FC236}">
                <a16:creationId xmlns:a16="http://schemas.microsoft.com/office/drawing/2014/main" id="{4A6CF076-F225-463D-B2D7-EE77AB865FC8}"/>
              </a:ext>
            </a:extLst>
          </p:cNvPr>
          <p:cNvSpPr/>
          <p:nvPr/>
        </p:nvSpPr>
        <p:spPr bwMode="auto">
          <a:xfrm>
            <a:off x="6012160" y="4837360"/>
            <a:ext cx="3005236" cy="1583152"/>
          </a:xfrm>
          <a:prstGeom prst="wedgeRoundRectCallout">
            <a:avLst>
              <a:gd name="adj1" fmla="val -63323"/>
              <a:gd name="adj2" fmla="val 3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400" b="1" dirty="0"/>
              <a:t>מגבלות:</a:t>
            </a:r>
          </a:p>
          <a:p>
            <a:r>
              <a:rPr lang="he-IL" sz="1400" dirty="0"/>
              <a:t>במהלך הרצת </a:t>
            </a:r>
            <a:r>
              <a:rPr lang="en-US" sz="1400" dirty="0"/>
              <a:t>foreach</a:t>
            </a:r>
            <a:r>
              <a:rPr lang="he-IL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לא ניתן לשנות את הנתון (</a:t>
            </a:r>
            <a:r>
              <a:rPr lang="en-US" sz="1400" dirty="0"/>
              <a:t>item</a:t>
            </a:r>
            <a:r>
              <a:rPr lang="he-IL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ניתן לשנות את כל האוסף, אבל עלול לעשות שגיאת זמן ריצה</a:t>
            </a:r>
          </a:p>
        </p:txBody>
      </p:sp>
    </p:spTree>
    <p:extLst>
      <p:ext uri="{BB962C8B-B14F-4D97-AF65-F5344CB8AC3E}">
        <p14:creationId xmlns:p14="http://schemas.microsoft.com/office/powerpoint/2010/main" val="26012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8809"/>
            <a:ext cx="7239000" cy="697459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yield return</a:t>
            </a:r>
            <a:endParaRPr lang="he-IL" sz="4400" cap="none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8632" y="895003"/>
            <a:ext cx="7560840" cy="44062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he-IL" sz="2000" dirty="0"/>
              <a:t>לולאת </a:t>
            </a:r>
            <a:r>
              <a:rPr lang="en-US" sz="2000" dirty="0"/>
              <a:t>foreach</a:t>
            </a:r>
            <a:r>
              <a:rPr lang="he-IL" sz="2000" dirty="0"/>
              <a:t> שראינו בשקף הקודם </a:t>
            </a:r>
            <a:r>
              <a:rPr lang="he-IL" sz="2000" b="1" dirty="0"/>
              <a:t>פעלה על אוסף בר מניה שכבר קיים.</a:t>
            </a:r>
          </a:p>
          <a:p>
            <a:r>
              <a:rPr lang="he-IL" sz="2000" dirty="0"/>
              <a:t>הפקודה </a:t>
            </a:r>
            <a:r>
              <a:rPr lang="en-US" sz="2000" dirty="0"/>
              <a:t>return</a:t>
            </a:r>
            <a:r>
              <a:rPr lang="he-IL" sz="2000" dirty="0"/>
              <a:t> </a:t>
            </a:r>
            <a:r>
              <a:rPr lang="en-US" sz="2000" dirty="0"/>
              <a:t>yield</a:t>
            </a:r>
            <a:r>
              <a:rPr lang="he-IL" sz="2000" dirty="0"/>
              <a:t> מאפשרת ללולאת </a:t>
            </a:r>
            <a:r>
              <a:rPr lang="en-US" sz="2000" dirty="0"/>
              <a:t>foreach</a:t>
            </a:r>
            <a:r>
              <a:rPr lang="he-IL" sz="2000" dirty="0"/>
              <a:t> לפעול גם על </a:t>
            </a:r>
            <a:r>
              <a:rPr lang="he-IL" sz="2000" b="1" dirty="0"/>
              <a:t>אוסף שנוצר</a:t>
            </a:r>
            <a:r>
              <a:rPr lang="en-US" sz="2000" b="1" dirty="0"/>
              <a:t> </a:t>
            </a:r>
            <a:r>
              <a:rPr lang="he-IL" sz="2000" b="1" dirty="0"/>
              <a:t>תוך כדי הרצת מתודה שמחזירה טיפוס בר מניה. </a:t>
            </a:r>
          </a:p>
          <a:p>
            <a:r>
              <a:rPr lang="he-IL" sz="2000" dirty="0"/>
              <a:t>הפקודה </a:t>
            </a:r>
            <a:r>
              <a:rPr lang="en-US" sz="2000" dirty="0"/>
              <a:t>return</a:t>
            </a:r>
            <a:r>
              <a:rPr lang="he-IL" sz="2000" dirty="0"/>
              <a:t> </a:t>
            </a:r>
            <a:r>
              <a:rPr lang="en-US" sz="2000" dirty="0"/>
              <a:t>yield</a:t>
            </a:r>
            <a:r>
              <a:rPr lang="he-IL" sz="2000" dirty="0"/>
              <a:t> </a:t>
            </a:r>
            <a:r>
              <a:rPr lang="he-IL" sz="2000" b="1" dirty="0"/>
              <a:t>תייצר בכל הפעלה עצם אחד לאוסף</a:t>
            </a:r>
            <a:r>
              <a:rPr lang="he-IL" sz="2000" dirty="0"/>
              <a:t>.</a:t>
            </a:r>
          </a:p>
          <a:p>
            <a:r>
              <a:rPr lang="he-IL" sz="2000" dirty="0"/>
              <a:t>ההצהרה </a:t>
            </a:r>
            <a:r>
              <a:rPr lang="en-US" sz="2000" dirty="0"/>
              <a:t>yield</a:t>
            </a:r>
            <a:r>
              <a:rPr lang="he-IL" sz="2000" dirty="0"/>
              <a:t> "מודיעה" כי אנחנו עושים שימוש באיטרטור. </a:t>
            </a:r>
          </a:p>
          <a:p>
            <a:r>
              <a:rPr lang="he-IL" sz="2000" dirty="0"/>
              <a:t>בכל הפעלה – האיטרטור יועבר למקום הבא באוסף. ויחזור למי שהפעיל אותו.</a:t>
            </a:r>
          </a:p>
          <a:p>
            <a:r>
              <a:rPr lang="he-IL" sz="2000" dirty="0"/>
              <a:t>בעצם בכל איטרציה של </a:t>
            </a:r>
            <a:r>
              <a:rPr lang="en-US" sz="2000" dirty="0" err="1"/>
              <a:t>foreach</a:t>
            </a:r>
            <a:r>
              <a:rPr lang="he-IL" sz="2000" dirty="0"/>
              <a:t>, יוחזר ערך אחר מהאוסף לפי רשימה מוגדרת, וכאילו יעשה </a:t>
            </a:r>
            <a:r>
              <a:rPr lang="en-US" sz="2000" dirty="0"/>
              <a:t>pause</a:t>
            </a:r>
            <a:r>
              <a:rPr lang="he-IL" sz="2000" dirty="0"/>
              <a:t> אחרי כל </a:t>
            </a:r>
            <a:r>
              <a:rPr lang="en-US" sz="2000" dirty="0"/>
              <a:t>return</a:t>
            </a:r>
            <a:r>
              <a:rPr lang="he-IL" sz="2000" dirty="0"/>
              <a:t>.</a:t>
            </a:r>
          </a:p>
          <a:p>
            <a:r>
              <a:rPr lang="he-IL" sz="2000" dirty="0"/>
              <a:t>פירוש המילה </a:t>
            </a:r>
            <a:r>
              <a:rPr lang="en-US" sz="2000" dirty="0"/>
              <a:t>yield</a:t>
            </a:r>
            <a:r>
              <a:rPr lang="he-IL" sz="2000" dirty="0"/>
              <a:t> באנגלית: נסוג, נכנע, ויתר. כביכול אחרי כל החזרת מופע מהאוסף, נסוגים וחוזרים למי שהפעיל את הבקשה.</a:t>
            </a:r>
            <a:endParaRPr lang="en-US" sz="2000" dirty="0"/>
          </a:p>
          <a:p>
            <a:endParaRPr lang="he-IL" sz="2000" dirty="0"/>
          </a:p>
          <a:p>
            <a:endParaRPr lang="he-IL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75</a:t>
            </a:fld>
            <a:endParaRPr lang="he-IL"/>
          </a:p>
        </p:txBody>
      </p:sp>
      <p:sp>
        <p:nvSpPr>
          <p:cNvPr id="6" name="הסבר מלבני מעוגל 17">
            <a:extLst>
              <a:ext uri="{FF2B5EF4-FFF2-40B4-BE49-F238E27FC236}">
                <a16:creationId xmlns:a16="http://schemas.microsoft.com/office/drawing/2014/main" id="{02809470-15A6-477B-B3DC-D5D176D800B9}"/>
              </a:ext>
            </a:extLst>
          </p:cNvPr>
          <p:cNvSpPr/>
          <p:nvPr/>
        </p:nvSpPr>
        <p:spPr bwMode="auto">
          <a:xfrm>
            <a:off x="556320" y="5692200"/>
            <a:ext cx="2952328" cy="891412"/>
          </a:xfrm>
          <a:prstGeom prst="wedgeRoundRectCallout">
            <a:avLst>
              <a:gd name="adj1" fmla="val 82364"/>
              <a:gd name="adj2" fmla="val -5414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400" dirty="0"/>
              <a:t>למה זה טוב?</a:t>
            </a:r>
          </a:p>
          <a:p>
            <a:r>
              <a:rPr lang="he-IL" sz="1400" b="1" dirty="0"/>
              <a:t>מה התועלת</a:t>
            </a:r>
            <a:r>
              <a:rPr lang="en-US" sz="1400" b="1" dirty="0"/>
              <a:t> </a:t>
            </a:r>
            <a:r>
              <a:rPr lang="he-IL" sz="1400" b="1" dirty="0"/>
              <a:t>של </a:t>
            </a:r>
            <a:r>
              <a:rPr lang="en-US" sz="1400" b="1" dirty="0"/>
              <a:t>yield return</a:t>
            </a:r>
            <a:r>
              <a:rPr lang="he-IL" sz="1400" b="1" dirty="0"/>
              <a:t>?</a:t>
            </a:r>
          </a:p>
          <a:p>
            <a:r>
              <a:rPr lang="he-IL" sz="1400" dirty="0"/>
              <a:t>נמחיש בעזרת הדוגמאות הבאות</a:t>
            </a:r>
          </a:p>
        </p:txBody>
      </p:sp>
    </p:spTree>
    <p:extLst>
      <p:ext uri="{BB962C8B-B14F-4D97-AF65-F5344CB8AC3E}">
        <p14:creationId xmlns:p14="http://schemas.microsoft.com/office/powerpoint/2010/main" val="38327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8809"/>
            <a:ext cx="7239000" cy="697459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yield return</a:t>
            </a:r>
            <a:endParaRPr lang="he-IL" sz="4400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76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0B065-CB50-4AA6-ACCB-33C9F7731367}"/>
              </a:ext>
            </a:extLst>
          </p:cNvPr>
          <p:cNvSpPr txBox="1"/>
          <p:nvPr/>
        </p:nvSpPr>
        <p:spPr>
          <a:xfrm>
            <a:off x="179512" y="714968"/>
            <a:ext cx="4680520" cy="5642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f1()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e-IL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"after 2"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"after 1"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"after 4"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"after 5"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f1()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C8ACF-68B0-4F65-BB5F-ACF5FE432571}"/>
              </a:ext>
            </a:extLst>
          </p:cNvPr>
          <p:cNvSpPr txBox="1"/>
          <p:nvPr/>
        </p:nvSpPr>
        <p:spPr>
          <a:xfrm>
            <a:off x="5299999" y="3733266"/>
            <a:ext cx="2201718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אך זהו הפלט </a:t>
            </a:r>
            <a:r>
              <a:rPr lang="he-IL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הנכון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rtl="0"/>
            <a:endParaRPr lang="he-IL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2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1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4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82AB-FCF3-4732-9F71-1128E1AEB6B0}"/>
              </a:ext>
            </a:extLst>
          </p:cNvPr>
          <p:cNvSpPr txBox="1"/>
          <p:nvPr/>
        </p:nvSpPr>
        <p:spPr>
          <a:xfrm>
            <a:off x="5330755" y="722463"/>
            <a:ext cx="2140207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יכולנו לחשוב </a:t>
            </a:r>
            <a:r>
              <a:rPr lang="he-IL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בטעות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שזהו הפלט: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2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1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4</a:t>
            </a:r>
          </a:p>
          <a:p>
            <a:pPr algn="l" rt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after 5</a:t>
            </a:r>
          </a:p>
          <a:p>
            <a:pPr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pPr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</a:p>
          <a:p>
            <a:pPr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</a:p>
          <a:p>
            <a:pPr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endParaRPr lang="en-US" dirty="0"/>
          </a:p>
        </p:txBody>
      </p:sp>
      <p:sp>
        <p:nvSpPr>
          <p:cNvPr id="6" name="הסבר מלבני מעוגל 17">
            <a:extLst>
              <a:ext uri="{FF2B5EF4-FFF2-40B4-BE49-F238E27FC236}">
                <a16:creationId xmlns:a16="http://schemas.microsoft.com/office/drawing/2014/main" id="{02809470-15A6-477B-B3DC-D5D176D800B9}"/>
              </a:ext>
            </a:extLst>
          </p:cNvPr>
          <p:cNvSpPr/>
          <p:nvPr/>
        </p:nvSpPr>
        <p:spPr bwMode="auto">
          <a:xfrm>
            <a:off x="957740" y="5819514"/>
            <a:ext cx="3680326" cy="864753"/>
          </a:xfrm>
          <a:prstGeom prst="wedgeRoundRectCallout">
            <a:avLst>
              <a:gd name="adj1" fmla="val -75002"/>
              <a:gd name="adj2" fmla="val 348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400" dirty="0"/>
              <a:t>עדיין לא הבנתי!!!</a:t>
            </a:r>
          </a:p>
          <a:p>
            <a:r>
              <a:rPr lang="he-IL" sz="1400" b="1" dirty="0"/>
              <a:t>מה התועלת</a:t>
            </a:r>
            <a:r>
              <a:rPr lang="en-US" sz="1400" b="1" dirty="0"/>
              <a:t> </a:t>
            </a:r>
            <a:r>
              <a:rPr lang="he-IL" sz="1400" b="1" dirty="0"/>
              <a:t>של </a:t>
            </a:r>
            <a:r>
              <a:rPr lang="en-US" sz="1400" b="1" dirty="0"/>
              <a:t>yield return</a:t>
            </a:r>
            <a:r>
              <a:rPr lang="he-IL" sz="1400" b="1" dirty="0"/>
              <a:t>?</a:t>
            </a:r>
          </a:p>
          <a:p>
            <a:r>
              <a:rPr lang="he-IL" sz="1400" dirty="0"/>
              <a:t>ננסה להמחיש בעזרת הדוגמאות הבאות</a:t>
            </a:r>
          </a:p>
        </p:txBody>
      </p:sp>
    </p:spTree>
    <p:extLst>
      <p:ext uri="{BB962C8B-B14F-4D97-AF65-F5344CB8AC3E}">
        <p14:creationId xmlns:p14="http://schemas.microsoft.com/office/powerpoint/2010/main" val="5160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68144" y="202109"/>
            <a:ext cx="2952328" cy="32032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he-IL" sz="2800" dirty="0"/>
              <a:t>הגרל עד 50 מספרים,</a:t>
            </a:r>
            <a:br>
              <a:rPr lang="he-IL" sz="2800" dirty="0"/>
            </a:br>
            <a:r>
              <a:rPr lang="he-IL" sz="2800" dirty="0"/>
              <a:t>והדפס עד שהוגרל המספר 12</a:t>
            </a:r>
            <a:br>
              <a:rPr lang="en-US" sz="2800" dirty="0"/>
            </a:br>
            <a:br>
              <a:rPr lang="he-IL" sz="2800" dirty="0"/>
            </a:br>
            <a:r>
              <a:rPr lang="he-IL" sz="2800" dirty="0"/>
              <a:t> עדיין ללא שימוש ב </a:t>
            </a:r>
            <a:r>
              <a:rPr lang="en-US" sz="2800" dirty="0" err="1"/>
              <a:t>yieLd</a:t>
            </a:r>
            <a:r>
              <a:rPr lang="en-US" sz="2800" dirty="0"/>
              <a:t> return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68752"/>
            <a:ext cx="7704856" cy="659620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600" dirty="0"/>
              <a:t>public static Random r = new Random(); </a:t>
            </a:r>
          </a:p>
          <a:p>
            <a:pPr marL="0" indent="0" algn="l" rtl="0">
              <a:buNone/>
            </a:pPr>
            <a:r>
              <a:rPr lang="en-US" sz="1600" dirty="0"/>
              <a:t>public static </a:t>
            </a:r>
            <a:r>
              <a:rPr lang="en-US" sz="1600" dirty="0" err="1">
                <a:solidFill>
                  <a:srgbClr val="FF0000"/>
                </a:solidFill>
              </a:rPr>
              <a:t>IEnumerable</a:t>
            </a:r>
            <a:r>
              <a:rPr lang="en-US" sz="1600" dirty="0">
                <a:solidFill>
                  <a:srgbClr val="FF0000"/>
                </a:solidFill>
              </a:rPr>
              <a:t> f2() </a:t>
            </a:r>
          </a:p>
          <a:p>
            <a:pPr marL="0" indent="0" algn="l" rtl="0">
              <a:buNone/>
            </a:pPr>
            <a:r>
              <a:rPr lang="en-US" sz="1600" dirty="0"/>
              <a:t>{     </a:t>
            </a:r>
          </a:p>
          <a:p>
            <a:pPr marL="0" indent="0" algn="l" rtl="0">
              <a:buNone/>
            </a:pPr>
            <a:r>
              <a:rPr lang="en-US" sz="1600" dirty="0"/>
              <a:t>	List&lt;</a:t>
            </a:r>
            <a:r>
              <a:rPr lang="en-US" sz="1600" dirty="0" err="1"/>
              <a:t>int</a:t>
            </a:r>
            <a:r>
              <a:rPr lang="en-US" sz="1600" dirty="0"/>
              <a:t>&gt; list = new List&lt;</a:t>
            </a:r>
            <a:r>
              <a:rPr lang="en-US" sz="1600" dirty="0" err="1"/>
              <a:t>int</a:t>
            </a:r>
            <a:r>
              <a:rPr lang="en-US" sz="1600" dirty="0"/>
              <a:t>&gt;();     </a:t>
            </a:r>
          </a:p>
          <a:p>
            <a:pPr marL="0" indent="0" algn="l" rtl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50;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0" indent="0" algn="l" rtl="0">
              <a:buNone/>
            </a:pPr>
            <a:r>
              <a:rPr lang="en-US" sz="1600" dirty="0"/>
              <a:t>	{         </a:t>
            </a:r>
          </a:p>
          <a:p>
            <a:pPr marL="0" indent="0" algn="l" rtl="0">
              <a:buNone/>
            </a:pPr>
            <a:r>
              <a:rPr lang="en-US" sz="1600" dirty="0"/>
              <a:t>		int x = </a:t>
            </a:r>
            <a:r>
              <a:rPr lang="en-US" sz="1600" dirty="0" err="1"/>
              <a:t>r.Next</a:t>
            </a:r>
            <a:r>
              <a:rPr lang="en-US" sz="1600" dirty="0"/>
              <a:t>(20);         						</a:t>
            </a:r>
            <a:r>
              <a:rPr lang="en-US" sz="1600" dirty="0" err="1"/>
              <a:t>Console.WriteLine</a:t>
            </a:r>
            <a:r>
              <a:rPr lang="en-US" sz="1600" dirty="0"/>
              <a:t>(x);</a:t>
            </a:r>
          </a:p>
          <a:p>
            <a:pPr marL="0" indent="0" algn="l" rtl="0">
              <a:buNone/>
            </a:pPr>
            <a:r>
              <a:rPr lang="en-US" sz="1600" dirty="0"/>
              <a:t>       		</a:t>
            </a:r>
            <a:r>
              <a:rPr lang="en-US" sz="1600" dirty="0" err="1"/>
              <a:t>list.Add</a:t>
            </a:r>
            <a:r>
              <a:rPr lang="en-US" sz="1600" dirty="0"/>
              <a:t>(x);</a:t>
            </a:r>
          </a:p>
          <a:p>
            <a:pPr marL="0" indent="0" algn="l" rtl="0">
              <a:buNone/>
            </a:pPr>
            <a:r>
              <a:rPr lang="en-US" sz="1600" dirty="0"/>
              <a:t>	}     </a:t>
            </a:r>
          </a:p>
          <a:p>
            <a:pPr marL="0" indent="0" algn="l" rtl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return list; </a:t>
            </a:r>
          </a:p>
          <a:p>
            <a:pPr marL="0" indent="0" algn="l" rtl="0">
              <a:buNone/>
            </a:pPr>
            <a:r>
              <a:rPr lang="en-US" sz="1600" dirty="0"/>
              <a:t>} </a:t>
            </a:r>
            <a:endParaRPr lang="he-IL" sz="1600" dirty="0"/>
          </a:p>
          <a:p>
            <a:r>
              <a:rPr lang="he-IL" sz="1800" b="1" dirty="0"/>
              <a:t>בונה את הרשימה </a:t>
            </a:r>
            <a:r>
              <a:rPr lang="he-IL" sz="1800" b="1" dirty="0">
                <a:solidFill>
                  <a:srgbClr val="FF0000"/>
                </a:solidFill>
              </a:rPr>
              <a:t>ועובר על כולה</a:t>
            </a:r>
            <a:r>
              <a:rPr lang="he-IL" sz="1800" b="1" dirty="0"/>
              <a:t>:</a:t>
            </a:r>
          </a:p>
          <a:p>
            <a:pPr marL="0" indent="0" algn="l" rtl="0">
              <a:buNone/>
            </a:pP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 algn="l" rtl="0">
              <a:buNone/>
            </a:pPr>
            <a:r>
              <a:rPr lang="en-US" sz="1600" dirty="0"/>
              <a:t> {     </a:t>
            </a:r>
          </a:p>
          <a:p>
            <a:pPr marL="0" indent="0" algn="l" rtl="0">
              <a:buNone/>
            </a:pPr>
            <a:r>
              <a:rPr lang="en-US" sz="1600" dirty="0"/>
              <a:t>	foreach (int item in </a:t>
            </a:r>
            <a:r>
              <a:rPr lang="en-US" sz="1600" dirty="0">
                <a:solidFill>
                  <a:srgbClr val="FF0000"/>
                </a:solidFill>
              </a:rPr>
              <a:t>f2()</a:t>
            </a:r>
            <a:r>
              <a:rPr lang="en-US" sz="1600" dirty="0"/>
              <a:t>) </a:t>
            </a:r>
          </a:p>
          <a:p>
            <a:pPr marL="0" indent="0" algn="l" rtl="0">
              <a:buNone/>
            </a:pPr>
            <a:r>
              <a:rPr lang="en-US" sz="1600" dirty="0"/>
              <a:t>	{ </a:t>
            </a:r>
          </a:p>
          <a:p>
            <a:pPr marL="0" indent="0" algn="l" rtl="0">
              <a:buNone/>
            </a:pPr>
            <a:r>
              <a:rPr lang="en-US" sz="1600" dirty="0"/>
              <a:t>		if (item == 12)</a:t>
            </a:r>
          </a:p>
          <a:p>
            <a:pPr marL="0" indent="0" algn="l" rtl="0">
              <a:buNone/>
            </a:pPr>
            <a:r>
              <a:rPr lang="en-US" sz="1600" dirty="0"/>
              <a:t>		            break;</a:t>
            </a:r>
          </a:p>
          <a:p>
            <a:pPr marL="0" indent="0" algn="l" rtl="0">
              <a:buNone/>
            </a:pPr>
            <a:r>
              <a:rPr lang="en-US" sz="1600" dirty="0"/>
              <a:t>	} </a:t>
            </a:r>
          </a:p>
          <a:p>
            <a:pPr marL="0" indent="0" algn="l" rtl="0">
              <a:buNone/>
            </a:pPr>
            <a:r>
              <a:rPr lang="en-US" sz="1600" dirty="0"/>
              <a:t>} </a:t>
            </a:r>
            <a:endParaRPr lang="he-I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751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92080" y="0"/>
            <a:ext cx="2736304" cy="3168352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נראה כיצד ניתן לייעל את הדוגמא הקודמת בעזרת </a:t>
            </a:r>
            <a:r>
              <a:rPr lang="en-US" dirty="0" err="1"/>
              <a:t>yieLd</a:t>
            </a:r>
            <a:r>
              <a:rPr lang="en-US" dirty="0"/>
              <a:t> return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2420" y="363600"/>
            <a:ext cx="7795963" cy="619268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1800" dirty="0"/>
              <a:t>public static Random r = new Random(); 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public static </a:t>
            </a:r>
            <a:r>
              <a:rPr lang="en-US" sz="1800" dirty="0" err="1">
                <a:solidFill>
                  <a:srgbClr val="FF0000"/>
                </a:solidFill>
              </a:rPr>
              <a:t>IEnumerable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f2() </a:t>
            </a:r>
          </a:p>
          <a:p>
            <a:pPr marL="0" indent="0" algn="l" rtl="0">
              <a:buNone/>
            </a:pPr>
            <a:r>
              <a:rPr lang="en-US" sz="1800" dirty="0"/>
              <a:t>{     </a:t>
            </a:r>
          </a:p>
          <a:p>
            <a:pPr marL="0" indent="0" algn="l" rtl="0">
              <a:buNone/>
            </a:pPr>
            <a:r>
              <a:rPr lang="en-US" sz="1800" dirty="0"/>
              <a:t>	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50;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 algn="l" rtl="0">
              <a:buNone/>
            </a:pPr>
            <a:r>
              <a:rPr lang="en-US" sz="1800" dirty="0"/>
              <a:t>	{         </a:t>
            </a:r>
          </a:p>
          <a:p>
            <a:pPr marL="0" indent="0" algn="l" rtl="0">
              <a:buNone/>
            </a:pPr>
            <a:r>
              <a:rPr lang="en-US" sz="1800" dirty="0"/>
              <a:t>		int x = </a:t>
            </a:r>
            <a:r>
              <a:rPr lang="en-US" sz="1800" dirty="0" err="1"/>
              <a:t>r.Next</a:t>
            </a:r>
            <a:r>
              <a:rPr lang="en-US" sz="1800" dirty="0"/>
              <a:t>(20);         					             </a:t>
            </a:r>
            <a:r>
              <a:rPr lang="en-US" sz="1800" dirty="0" err="1"/>
              <a:t>Console.WriteLine</a:t>
            </a:r>
            <a:r>
              <a:rPr lang="en-US" sz="1800" dirty="0"/>
              <a:t>(x);         </a:t>
            </a:r>
          </a:p>
          <a:p>
            <a:pPr marL="0" indent="0" algn="l" rtl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0000"/>
                </a:solidFill>
              </a:rPr>
              <a:t>yield return x;</a:t>
            </a:r>
          </a:p>
          <a:p>
            <a:pPr marL="0" indent="0" algn="l" rtl="0">
              <a:buNone/>
            </a:pPr>
            <a:r>
              <a:rPr lang="en-US" sz="1800" dirty="0"/>
              <a:t>	}</a:t>
            </a:r>
          </a:p>
          <a:p>
            <a:pPr marL="0" indent="0" algn="l" rtl="0">
              <a:buNone/>
            </a:pPr>
            <a:r>
              <a:rPr lang="en-US" sz="1800" dirty="0"/>
              <a:t> } </a:t>
            </a:r>
            <a:endParaRPr lang="he-IL" sz="1800" dirty="0"/>
          </a:p>
          <a:p>
            <a:endParaRPr lang="he-IL" sz="1800" b="1" dirty="0"/>
          </a:p>
          <a:p>
            <a:r>
              <a:rPr lang="he-IL" sz="1900" b="1" dirty="0"/>
              <a:t>כעת, לא יוצר את הרשימה כולה, </a:t>
            </a:r>
            <a:r>
              <a:rPr lang="he-IL" sz="1900" b="1" dirty="0">
                <a:solidFill>
                  <a:srgbClr val="FF0000"/>
                </a:solidFill>
              </a:rPr>
              <a:t>ויעצור את </a:t>
            </a:r>
            <a:r>
              <a:rPr lang="en-US" sz="1900" b="1" dirty="0">
                <a:solidFill>
                  <a:srgbClr val="FF0000"/>
                </a:solidFill>
              </a:rPr>
              <a:t>f2</a:t>
            </a:r>
            <a:r>
              <a:rPr lang="he-IL" sz="1900" b="1" dirty="0">
                <a:solidFill>
                  <a:srgbClr val="FF0000"/>
                </a:solidFill>
              </a:rPr>
              <a:t> לאחר שהתנאי יתקיים:</a:t>
            </a:r>
          </a:p>
          <a:p>
            <a:pPr marL="0" indent="0">
              <a:buNone/>
            </a:pPr>
            <a:endParaRPr lang="he-IL" sz="18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/>
              <a:t> {     </a:t>
            </a:r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err="1"/>
              <a:t>foreach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item in </a:t>
            </a:r>
            <a:r>
              <a:rPr lang="en-US" sz="1800" dirty="0">
                <a:solidFill>
                  <a:srgbClr val="FF0000"/>
                </a:solidFill>
              </a:rPr>
              <a:t>f2()</a:t>
            </a:r>
            <a:r>
              <a:rPr lang="en-US" sz="1800" dirty="0"/>
              <a:t>) </a:t>
            </a:r>
          </a:p>
          <a:p>
            <a:pPr marL="0" indent="0" algn="l" rtl="0">
              <a:buNone/>
            </a:pPr>
            <a:r>
              <a:rPr lang="en-US" sz="1800" dirty="0"/>
              <a:t>	{         </a:t>
            </a:r>
          </a:p>
          <a:p>
            <a:pPr marL="0" indent="0" algn="l" rtl="0">
              <a:buNone/>
            </a:pPr>
            <a:r>
              <a:rPr lang="en-US" sz="1800" dirty="0"/>
              <a:t>		if (item == 12) 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			break; </a:t>
            </a:r>
          </a:p>
          <a:p>
            <a:pPr marL="0" indent="0" algn="l" rtl="0">
              <a:buNone/>
            </a:pPr>
            <a:r>
              <a:rPr lang="en-US" sz="1800" dirty="0"/>
              <a:t>	} </a:t>
            </a:r>
          </a:p>
          <a:p>
            <a:pPr marL="0" indent="0" algn="l" rtl="0">
              <a:buNone/>
            </a:pPr>
            <a:r>
              <a:rPr lang="en-US" sz="1800" dirty="0"/>
              <a:t>} </a:t>
            </a:r>
            <a:endParaRPr lang="he-I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9794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39000" cy="914360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הממשקים הגנריים</a:t>
            </a:r>
            <a:br>
              <a:rPr lang="he-IL" sz="3200" dirty="0"/>
            </a:br>
            <a:r>
              <a:rPr lang="he-IL" sz="3200" dirty="0"/>
              <a:t> </a:t>
            </a:r>
            <a:r>
              <a:rPr lang="en-US" sz="3200" dirty="0"/>
              <a:t>IENUMERABLE&lt;T&gt; IENUMERATOR&lt;T&gt;</a:t>
            </a: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062642"/>
            <a:ext cx="7632848" cy="549360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he-IL" sz="1600" b="1" dirty="0"/>
              <a:t>כך מוגדר הממשק ב </a:t>
            </a:r>
            <a:r>
              <a:rPr lang="en-US" sz="1600" b="1" dirty="0"/>
              <a:t>:</a:t>
            </a:r>
            <a:r>
              <a:rPr lang="en-US" sz="1600" b="1" dirty="0" err="1"/>
              <a:t>System.Collections.Generic</a:t>
            </a:r>
            <a:endParaRPr lang="en-US" sz="1600" b="1" dirty="0"/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IEnumerator&lt;T&gt;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IDisposable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IEnumerator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T Current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marR="0" indent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000" b="1" dirty="0"/>
              <a:t>דוגמא לשימוש:</a:t>
            </a:r>
            <a:endParaRPr lang="en-US" sz="2000" b="1" dirty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words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aaa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bbb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words;</a:t>
            </a:r>
          </a:p>
          <a:p>
            <a:pPr marL="0" indent="0" algn="l" rtl="0">
              <a:buNone/>
            </a:pPr>
            <a:endParaRPr lang="he-I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  <a:endParaRPr lang="he-IL" sz="1800" dirty="0"/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79</a:t>
            </a:fld>
            <a:endParaRPr lang="he-IL"/>
          </a:p>
        </p:txBody>
      </p:sp>
      <p:sp>
        <p:nvSpPr>
          <p:cNvPr id="7" name="הסבר מלבני מעוגל 17"/>
          <p:cNvSpPr/>
          <p:nvPr/>
        </p:nvSpPr>
        <p:spPr bwMode="auto">
          <a:xfrm>
            <a:off x="4139952" y="3429000"/>
            <a:ext cx="1978844" cy="370240"/>
          </a:xfrm>
          <a:prstGeom prst="wedgeRoundRectCallout">
            <a:avLst>
              <a:gd name="adj1" fmla="val -102687"/>
              <a:gd name="adj2" fmla="val 19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sz="1600" dirty="0"/>
              <a:t>מחזיר </a:t>
            </a:r>
            <a:r>
              <a:rPr lang="en-US" sz="1600" dirty="0"/>
              <a:t>T</a:t>
            </a:r>
            <a:r>
              <a:rPr lang="he-IL" sz="1600" dirty="0"/>
              <a:t> ולא </a:t>
            </a:r>
            <a:r>
              <a:rPr lang="en-US" sz="1600" dirty="0"/>
              <a:t>Object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1294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0375" y="356281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דוגמא לירושת מימוש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32433"/>
              </p:ext>
            </p:extLst>
          </p:nvPr>
        </p:nvGraphicFramePr>
        <p:xfrm>
          <a:off x="938275" y="1323915"/>
          <a:ext cx="3975993" cy="16459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397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1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BankAccount</a:t>
                      </a:r>
                      <a:endParaRPr lang="he-IL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15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+owner : String</a:t>
                      </a:r>
                    </a:p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#balance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int = 0</a:t>
                      </a:r>
                      <a:endParaRPr lang="he-IL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40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+deposit ( amount : int )</a:t>
                      </a:r>
                    </a:p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 amount : int )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04658"/>
              </p:ext>
            </p:extLst>
          </p:nvPr>
        </p:nvGraphicFramePr>
        <p:xfrm>
          <a:off x="267485" y="4326713"/>
          <a:ext cx="3975993" cy="147347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397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16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CheckingAccount</a:t>
                      </a:r>
                      <a:endParaRPr lang="he-IL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16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insufficientFundsFee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: int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952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processCheck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 check : Check ) +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 amount : int )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16733"/>
              </p:ext>
            </p:extLst>
          </p:nvPr>
        </p:nvGraphicFramePr>
        <p:xfrm>
          <a:off x="4754528" y="4293096"/>
          <a:ext cx="3975993" cy="147347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397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416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SavingAccount</a:t>
                      </a:r>
                      <a:endParaRPr lang="he-IL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16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interestRate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: Percentage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952"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depositMonthlyInterest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 ) +</a:t>
                      </a:r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( amount : int )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11"/>
          <p:cNvCxnSpPr/>
          <p:nvPr/>
        </p:nvCxnSpPr>
        <p:spPr bwMode="auto">
          <a:xfrm flipV="1">
            <a:off x="2817982" y="3183219"/>
            <a:ext cx="278" cy="389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8" name="Isosceles Triangle 12"/>
          <p:cNvSpPr/>
          <p:nvPr/>
        </p:nvSpPr>
        <p:spPr bwMode="auto">
          <a:xfrm rot="21589354">
            <a:off x="2709970" y="3003787"/>
            <a:ext cx="216024" cy="17943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Connector 14"/>
          <p:cNvCxnSpPr/>
          <p:nvPr/>
        </p:nvCxnSpPr>
        <p:spPr bwMode="auto">
          <a:xfrm>
            <a:off x="1979712" y="3573016"/>
            <a:ext cx="45275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6"/>
          <p:cNvCxnSpPr/>
          <p:nvPr/>
        </p:nvCxnSpPr>
        <p:spPr bwMode="auto">
          <a:xfrm>
            <a:off x="1979712" y="357301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8"/>
          <p:cNvCxnSpPr/>
          <p:nvPr/>
        </p:nvCxnSpPr>
        <p:spPr bwMode="auto">
          <a:xfrm>
            <a:off x="6508527" y="357301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8835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הגדרת טיפוס בר מניה</a:t>
            </a: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3131840" y="3539864"/>
            <a:ext cx="5616624" cy="2553432"/>
          </a:xfrm>
        </p:spPr>
        <p:txBody>
          <a:bodyPr>
            <a:normAutofit/>
          </a:bodyPr>
          <a:lstStyle/>
          <a:p>
            <a:r>
              <a:rPr lang="he-IL" sz="2400" dirty="0"/>
              <a:t>אם נרצה להגדיר </a:t>
            </a:r>
            <a:r>
              <a:rPr lang="he-IL" sz="2400" b="1" dirty="0"/>
              <a:t>מחלקה</a:t>
            </a:r>
            <a:r>
              <a:rPr lang="en-US" sz="2400" b="1" dirty="0"/>
              <a:t> </a:t>
            </a:r>
            <a:r>
              <a:rPr lang="he-IL" sz="2400" b="1" dirty="0"/>
              <a:t>משלנו שתהיה ברת מניה </a:t>
            </a:r>
            <a:r>
              <a:rPr lang="he-IL" sz="2400" dirty="0"/>
              <a:t>נצטרך: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he-IL" sz="2400" dirty="0"/>
              <a:t>לרשת מ </a:t>
            </a:r>
            <a:r>
              <a:rPr lang="en-US" sz="2400" dirty="0" err="1"/>
              <a:t>IEnumerable</a:t>
            </a:r>
            <a:r>
              <a:rPr lang="he-IL" sz="2400" dirty="0"/>
              <a:t> ומ </a:t>
            </a:r>
            <a:r>
              <a:rPr lang="en-US" sz="2400" dirty="0" err="1"/>
              <a:t>IEnumartor</a:t>
            </a:r>
            <a:endParaRPr lang="he-IL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he-IL" sz="2400" dirty="0"/>
              <a:t>ולממש אותם</a:t>
            </a:r>
          </a:p>
          <a:p>
            <a:endParaRPr lang="he-IL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6126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9418"/>
            <a:ext cx="754260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1: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81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004048" y="805440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805440"/>
            <a:ext cx="4608512" cy="246375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full example is in:</a:t>
            </a:r>
          </a:p>
          <a:p>
            <a:pPr indent="457200"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'Inheritance' Solution, Project Ex95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IEnumerator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IEnumerator e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MyEnumerator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arr,Count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4696" y="1281520"/>
            <a:ext cx="3987784" cy="5295745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MyEnumerator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IEnumerator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 = -1;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MyEnumerator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count)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count;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Current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[index]; }}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MoveNext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index++;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(index &gt;= count)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index = -1;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Reset()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{index = -1;}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2" y="3466884"/>
            <a:ext cx="4608512" cy="3183533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he-IL" sz="1800" dirty="0"/>
              <a:t>בדוגמא זו הגדרנו מחלקה בשם </a:t>
            </a:r>
            <a:r>
              <a:rPr lang="en-US" sz="1800" dirty="0" err="1"/>
              <a:t>DynamicStringArray</a:t>
            </a:r>
            <a:r>
              <a:rPr lang="he-IL" sz="1800" dirty="0"/>
              <a:t> שמייצגת מערך מחרוזות דינאמי.</a:t>
            </a:r>
          </a:p>
          <a:p>
            <a:r>
              <a:rPr lang="he-IL" sz="1800" dirty="0"/>
              <a:t>מערך שהולך וגדל באופן דינאמי בהתאם להוספת המחרוזות אליו.</a:t>
            </a:r>
          </a:p>
          <a:p>
            <a:r>
              <a:rPr lang="he-IL" sz="1800" dirty="0"/>
              <a:t>המחלקה יורשת מ </a:t>
            </a:r>
            <a:r>
              <a:rPr lang="en-US" sz="1800" dirty="0" err="1"/>
              <a:t>IEnumerable</a:t>
            </a:r>
            <a:r>
              <a:rPr lang="he-IL" sz="1800" dirty="0"/>
              <a:t> וכן מממשת</a:t>
            </a:r>
            <a:r>
              <a:rPr lang="en-US" sz="1800" dirty="0" err="1"/>
              <a:t>MyEnumerator</a:t>
            </a:r>
            <a:r>
              <a:rPr lang="en-US" sz="1800" dirty="0"/>
              <a:t> </a:t>
            </a:r>
            <a:r>
              <a:rPr lang="he-IL" sz="1800" dirty="0"/>
              <a:t>  משלה </a:t>
            </a:r>
            <a:r>
              <a:rPr lang="he-IL" sz="1800" b="1" dirty="0"/>
              <a:t>במחלקה נפרדת.</a:t>
            </a:r>
          </a:p>
          <a:p>
            <a:r>
              <a:rPr lang="he-IL" sz="1800" dirty="0"/>
              <a:t>לכן היא ברת מניה, וניתן בתכנית הראשית לעבור עליה בלולאת </a:t>
            </a:r>
            <a:r>
              <a:rPr lang="en-US" sz="1800" b="1" dirty="0" err="1"/>
              <a:t>foreach</a:t>
            </a:r>
            <a:r>
              <a:rPr lang="he-IL" sz="1800" dirty="0"/>
              <a:t> </a:t>
            </a:r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087533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7891" y="3605268"/>
            <a:ext cx="5041888" cy="30401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arr.Add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"number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(item2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048"/>
            <a:ext cx="7611450" cy="56456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1: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82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87313" y="1052736"/>
            <a:ext cx="5086250" cy="206851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arr.Add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"number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    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(item);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634" y="1330603"/>
            <a:ext cx="978607" cy="1954381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sz="1100" b="1" dirty="0"/>
              <a:t>הפלט:</a:t>
            </a:r>
            <a:endParaRPr lang="en-US" sz="1100" b="1" dirty="0"/>
          </a:p>
          <a:p>
            <a:pPr algn="l" rtl="0"/>
            <a:r>
              <a:rPr lang="en-US" sz="1100" dirty="0"/>
              <a:t>number 0</a:t>
            </a:r>
          </a:p>
          <a:p>
            <a:pPr algn="l" rtl="0"/>
            <a:r>
              <a:rPr lang="en-US" sz="1100" dirty="0"/>
              <a:t>number 1</a:t>
            </a:r>
          </a:p>
          <a:p>
            <a:pPr algn="l" rtl="0"/>
            <a:r>
              <a:rPr lang="en-US" sz="1100" dirty="0"/>
              <a:t>number 2</a:t>
            </a:r>
          </a:p>
          <a:p>
            <a:pPr algn="l" rtl="0"/>
            <a:r>
              <a:rPr lang="en-US" sz="1100" dirty="0"/>
              <a:t>number 3</a:t>
            </a:r>
          </a:p>
          <a:p>
            <a:pPr algn="l" rtl="0"/>
            <a:r>
              <a:rPr lang="en-US" sz="1100" dirty="0"/>
              <a:t>number 4</a:t>
            </a:r>
          </a:p>
          <a:p>
            <a:pPr algn="l" rtl="0"/>
            <a:r>
              <a:rPr lang="en-US" sz="1100" dirty="0"/>
              <a:t>number 5</a:t>
            </a:r>
          </a:p>
          <a:p>
            <a:pPr algn="l" rtl="0"/>
            <a:r>
              <a:rPr lang="en-US" sz="1100" dirty="0"/>
              <a:t>number 6</a:t>
            </a:r>
          </a:p>
          <a:p>
            <a:pPr algn="l" rtl="0"/>
            <a:r>
              <a:rPr lang="en-US" sz="1100" dirty="0"/>
              <a:t>number 7</a:t>
            </a:r>
          </a:p>
          <a:p>
            <a:pPr algn="l" rtl="0"/>
            <a:r>
              <a:rPr lang="en-US" sz="1100" dirty="0"/>
              <a:t>number 8</a:t>
            </a:r>
          </a:p>
          <a:p>
            <a:pPr algn="l" rtl="0"/>
            <a:r>
              <a:rPr lang="en-US" sz="1100" dirty="0"/>
              <a:t>number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3496178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Ex96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805440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6546" y="4673075"/>
            <a:ext cx="3888432" cy="1631216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sz="1600" b="1" dirty="0"/>
              <a:t>לולאת </a:t>
            </a:r>
            <a:r>
              <a:rPr lang="en-US" sz="1600" b="1" dirty="0" err="1"/>
              <a:t>foreach</a:t>
            </a:r>
            <a:r>
              <a:rPr lang="he-IL" sz="1600" b="1" dirty="0"/>
              <a:t> מקוננת!!</a:t>
            </a:r>
          </a:p>
          <a:p>
            <a:pPr algn="r"/>
            <a:endParaRPr lang="he-IL" sz="1200" b="1" dirty="0"/>
          </a:p>
          <a:p>
            <a:pPr algn="r"/>
            <a:r>
              <a:rPr lang="he-IL" sz="1200" b="1" dirty="0"/>
              <a:t>הפלט:</a:t>
            </a:r>
            <a:endParaRPr lang="en-US" sz="1200" b="1" dirty="0"/>
          </a:p>
          <a:p>
            <a:pPr algn="l" rtl="0"/>
            <a:r>
              <a:rPr lang="en-US" sz="1200" dirty="0"/>
              <a:t>number 0  number 1  number 2  number 3  number 4</a:t>
            </a:r>
          </a:p>
          <a:p>
            <a:pPr algn="l" rtl="0"/>
            <a:r>
              <a:rPr lang="en-US" sz="1200" dirty="0"/>
              <a:t>number 0  number 1  number 2  number 3  number 4</a:t>
            </a:r>
          </a:p>
          <a:p>
            <a:pPr algn="l" rtl="0"/>
            <a:r>
              <a:rPr lang="en-US" sz="1200" dirty="0"/>
              <a:t>number 0  number 1  number 2  number 3  number 4</a:t>
            </a:r>
          </a:p>
          <a:p>
            <a:pPr algn="l" rtl="0"/>
            <a:r>
              <a:rPr lang="en-US" sz="1200" dirty="0"/>
              <a:t>number 0  number 1  number 2  number 3  number 4</a:t>
            </a:r>
          </a:p>
          <a:p>
            <a:pPr algn="l" rtl="0"/>
            <a:r>
              <a:rPr lang="en-US" sz="1200" dirty="0"/>
              <a:t>number 0  number 1  number 2  number 3  number 4</a:t>
            </a:r>
          </a:p>
        </p:txBody>
      </p:sp>
    </p:spTree>
    <p:extLst>
      <p:ext uri="{BB962C8B-B14F-4D97-AF65-F5344CB8AC3E}">
        <p14:creationId xmlns:p14="http://schemas.microsoft.com/office/powerpoint/2010/main" val="38580244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9418"/>
            <a:ext cx="754260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2: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83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79512" y="805440"/>
            <a:ext cx="5282992" cy="5823261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,IEnumerator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String[]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 {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capacity = 2;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IEnumerator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 = -1;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Current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[index]; }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index++;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(index &gt;= Count)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index = -1;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Reset()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index = -1;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1178485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Ex97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995936" y="2422056"/>
            <a:ext cx="4896544" cy="3384376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he-IL" sz="1800" dirty="0"/>
              <a:t>ההבדל בין דוגמא 2 זו לבין דוגמא 1 מהשקף הקודם הוא, שהפעם המחלקה </a:t>
            </a:r>
            <a:r>
              <a:rPr lang="en-US" sz="1800" dirty="0" err="1"/>
              <a:t>DynamicStringArray</a:t>
            </a:r>
            <a:r>
              <a:rPr lang="he-IL" sz="1800" dirty="0"/>
              <a:t> תממש את 2 הממשקים </a:t>
            </a:r>
            <a:r>
              <a:rPr lang="en-US" sz="1800" dirty="0"/>
              <a:t>(</a:t>
            </a:r>
            <a:r>
              <a:rPr lang="en-US" sz="1800" dirty="0" err="1"/>
              <a:t>IEnumerable</a:t>
            </a:r>
            <a:r>
              <a:rPr lang="en-US" sz="1800" dirty="0"/>
              <a:t>, </a:t>
            </a:r>
            <a:r>
              <a:rPr lang="en-US" sz="1800" dirty="0" err="1"/>
              <a:t>IEnumarator</a:t>
            </a:r>
            <a:r>
              <a:rPr lang="en-US" sz="1800" dirty="0"/>
              <a:t>)</a:t>
            </a:r>
            <a:r>
              <a:rPr lang="he-IL" sz="1800" dirty="0"/>
              <a:t> </a:t>
            </a:r>
            <a:r>
              <a:rPr lang="he-IL" sz="1800" b="1" dirty="0"/>
              <a:t>ביחד ולא במחלקה נפרדת.</a:t>
            </a:r>
          </a:p>
          <a:p>
            <a:r>
              <a:rPr lang="he-IL" sz="1800" dirty="0"/>
              <a:t>האם עדיין ניתן בתכנית הראשית לעבור עליה בלולאת </a:t>
            </a:r>
            <a:r>
              <a:rPr lang="en-US" sz="1800" b="1" dirty="0" err="1"/>
              <a:t>foreach</a:t>
            </a:r>
            <a:r>
              <a:rPr lang="he-IL" sz="1800" dirty="0"/>
              <a:t> ?  </a:t>
            </a:r>
            <a:r>
              <a:rPr lang="he-IL" sz="1800" b="1" dirty="0"/>
              <a:t>כן!!</a:t>
            </a:r>
          </a:p>
          <a:p>
            <a:r>
              <a:rPr lang="he-IL" sz="1800" dirty="0"/>
              <a:t>האם עדיין ניתן בתכנית הראשית לעבור עליה בלולאת </a:t>
            </a:r>
            <a:r>
              <a:rPr lang="en-US" sz="1800" dirty="0" err="1"/>
              <a:t>foreach</a:t>
            </a:r>
            <a:r>
              <a:rPr lang="he-IL" sz="1800" dirty="0"/>
              <a:t>  מקוננת?</a:t>
            </a:r>
            <a:r>
              <a:rPr lang="he-IL" sz="1800" b="1" dirty="0"/>
              <a:t> </a:t>
            </a:r>
            <a:r>
              <a:rPr lang="he-IL" sz="1800" b="1" dirty="0">
                <a:solidFill>
                  <a:srgbClr val="FF0000"/>
                </a:solidFill>
              </a:rPr>
              <a:t>לא!!! נכנס ללואה אינסופית!!! </a:t>
            </a:r>
            <a:r>
              <a:rPr lang="he-IL" sz="1800" b="1" dirty="0"/>
              <a:t>כי בסוף כל הלולאה האינדקס חוזר להיות </a:t>
            </a:r>
            <a:r>
              <a:rPr lang="en-US" sz="1800" b="1" dirty="0"/>
              <a:t>-1</a:t>
            </a:r>
            <a:endParaRPr lang="he-IL" sz="1800" b="1" dirty="0"/>
          </a:p>
          <a:p>
            <a:pPr marL="0" indent="0">
              <a:buNone/>
            </a:pPr>
            <a:endParaRPr lang="he-IL" sz="1800" dirty="0"/>
          </a:p>
          <a:p>
            <a:endParaRPr lang="he-IL" sz="18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FA58C467-1B2C-45B0-B562-05426B56497B}"/>
              </a:ext>
            </a:extLst>
          </p:cNvPr>
          <p:cNvSpPr/>
          <p:nvPr/>
        </p:nvSpPr>
        <p:spPr>
          <a:xfrm>
            <a:off x="2669978" y="4875019"/>
            <a:ext cx="1584176" cy="1728047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b="1" dirty="0"/>
              <a:t>חובת לימוד עצמי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126089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9418"/>
            <a:ext cx="754260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3: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84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79512" y="805440"/>
            <a:ext cx="5832648" cy="3768852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capacity = 2;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IEnumerator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Count;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1178485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Ex98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2" y="4909921"/>
            <a:ext cx="7776864" cy="1646327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he-IL" sz="1600" dirty="0"/>
              <a:t>בדוגמא 3 המחלקה </a:t>
            </a:r>
            <a:r>
              <a:rPr lang="en-US" sz="1600" dirty="0" err="1"/>
              <a:t>DynamicStringArray</a:t>
            </a:r>
            <a:r>
              <a:rPr lang="he-IL" sz="1600" dirty="0"/>
              <a:t> תירש רק מ </a:t>
            </a:r>
            <a:r>
              <a:rPr lang="en-US" sz="1600" dirty="0" err="1"/>
              <a:t>IEnumerable</a:t>
            </a:r>
            <a:r>
              <a:rPr lang="en-US" sz="1600" dirty="0"/>
              <a:t> </a:t>
            </a:r>
            <a:r>
              <a:rPr lang="he-IL" sz="1600" dirty="0"/>
              <a:t>  </a:t>
            </a:r>
            <a:r>
              <a:rPr lang="he-IL" sz="1600" b="1" dirty="0"/>
              <a:t>ולא תממש את </a:t>
            </a:r>
            <a:r>
              <a:rPr lang="en-US" sz="1600" b="1" dirty="0" err="1"/>
              <a:t>IEnumarator</a:t>
            </a:r>
            <a:r>
              <a:rPr lang="he-IL" sz="1600" b="1" dirty="0"/>
              <a:t> כלל.</a:t>
            </a:r>
          </a:p>
          <a:p>
            <a:r>
              <a:rPr lang="he-IL" sz="1600" dirty="0"/>
              <a:t>אז איך זה יתאפשר? בעזרת שימוש ב </a:t>
            </a:r>
            <a:r>
              <a:rPr lang="en-US" sz="1600" b="1" dirty="0" err="1"/>
              <a:t>IEnumarator</a:t>
            </a:r>
            <a:r>
              <a:rPr lang="he-IL" sz="1600" b="1" dirty="0"/>
              <a:t> קיים בשם </a:t>
            </a:r>
            <a:r>
              <a:rPr lang="en-US" sz="1600" b="1" dirty="0"/>
              <a:t>yield </a:t>
            </a:r>
            <a:r>
              <a:rPr lang="en-US" sz="1600" b="1" dirty="0" err="1"/>
              <a:t>returm</a:t>
            </a:r>
            <a:endParaRPr lang="en-US" sz="1600" b="1" dirty="0"/>
          </a:p>
          <a:p>
            <a:r>
              <a:rPr lang="he-IL" sz="1600" dirty="0">
                <a:solidFill>
                  <a:srgbClr val="FF0000"/>
                </a:solidFill>
              </a:rPr>
              <a:t>ואז בתוכנית הראשית נוכל להשתמש בבטחה </a:t>
            </a:r>
            <a:r>
              <a:rPr lang="he-IL" sz="1600" b="1" dirty="0">
                <a:solidFill>
                  <a:srgbClr val="FF0000"/>
                </a:solidFill>
              </a:rPr>
              <a:t>בלולאת</a:t>
            </a:r>
            <a:r>
              <a:rPr lang="en-US" sz="1600" b="1" dirty="0" err="1">
                <a:solidFill>
                  <a:srgbClr val="FF0000"/>
                </a:solidFill>
              </a:rPr>
              <a:t>foreach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he-IL" sz="1600" b="1" dirty="0">
                <a:solidFill>
                  <a:srgbClr val="FF0000"/>
                </a:solidFill>
              </a:rPr>
              <a:t> מקוננת</a:t>
            </a:r>
            <a:r>
              <a:rPr lang="he-IL" sz="1600" b="1" dirty="0"/>
              <a:t>, </a:t>
            </a:r>
            <a:r>
              <a:rPr lang="he-IL" sz="1600" dirty="0"/>
              <a:t>כיוון שהמנגנון של </a:t>
            </a:r>
            <a:r>
              <a:rPr lang="en-US" sz="1600" dirty="0"/>
              <a:t>yield return</a:t>
            </a:r>
            <a:r>
              <a:rPr lang="he-IL" sz="1600" dirty="0"/>
              <a:t> מייצר </a:t>
            </a:r>
            <a:r>
              <a:rPr lang="en-US" sz="1600" b="1" dirty="0" err="1"/>
              <a:t>IEnumarator</a:t>
            </a:r>
            <a:r>
              <a:rPr lang="he-IL" sz="1600" dirty="0"/>
              <a:t> </a:t>
            </a:r>
            <a:r>
              <a:rPr lang="he-IL" sz="1600" b="1" dirty="0"/>
              <a:t>חדש</a:t>
            </a:r>
            <a:r>
              <a:rPr lang="he-IL" sz="1600" dirty="0"/>
              <a:t> בכל קריאה ל </a:t>
            </a:r>
            <a:r>
              <a:rPr lang="en-US" sz="1600" dirty="0" err="1"/>
              <a:t>foreach</a:t>
            </a:r>
            <a:r>
              <a:rPr lang="he-IL" sz="1600" dirty="0"/>
              <a:t>.</a:t>
            </a:r>
          </a:p>
          <a:p>
            <a:endParaRPr lang="he-IL" sz="1600" dirty="0"/>
          </a:p>
        </p:txBody>
      </p:sp>
      <p:sp>
        <p:nvSpPr>
          <p:cNvPr id="7" name="הסבר מלבני מעוגל 17">
            <a:extLst>
              <a:ext uri="{FF2B5EF4-FFF2-40B4-BE49-F238E27FC236}">
                <a16:creationId xmlns:a16="http://schemas.microsoft.com/office/drawing/2014/main" id="{F8722A63-295B-4862-8F8D-7E3552D4E8D0}"/>
              </a:ext>
            </a:extLst>
          </p:cNvPr>
          <p:cNvSpPr/>
          <p:nvPr/>
        </p:nvSpPr>
        <p:spPr bwMode="auto">
          <a:xfrm>
            <a:off x="5104728" y="2720167"/>
            <a:ext cx="3888432" cy="1140881"/>
          </a:xfrm>
          <a:prstGeom prst="wedgeRoundRectCallout">
            <a:avLst>
              <a:gd name="adj1" fmla="val -57342"/>
              <a:gd name="adj2" fmla="val -3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e-IL" b="1" dirty="0"/>
              <a:t>עוד תועלת</a:t>
            </a:r>
            <a:r>
              <a:rPr lang="en-US" b="1" dirty="0"/>
              <a:t> </a:t>
            </a:r>
            <a:r>
              <a:rPr lang="he-IL" b="1" dirty="0"/>
              <a:t>של </a:t>
            </a:r>
            <a:r>
              <a:rPr lang="en-US" b="1" dirty="0"/>
              <a:t>yield return</a:t>
            </a:r>
            <a:r>
              <a:rPr lang="he-IL" b="1" dirty="0"/>
              <a:t>:</a:t>
            </a:r>
          </a:p>
          <a:p>
            <a:r>
              <a:rPr lang="he-IL" dirty="0"/>
              <a:t>נוכל להפעיל </a:t>
            </a:r>
            <a:r>
              <a:rPr lang="en-US" dirty="0"/>
              <a:t>foreach</a:t>
            </a:r>
            <a:r>
              <a:rPr lang="he-IL" dirty="0"/>
              <a:t> מקוננת על מחלקות ברות מניה שהגדרנו בעצמנו</a:t>
            </a:r>
          </a:p>
        </p:txBody>
      </p:sp>
    </p:spTree>
    <p:extLst>
      <p:ext uri="{BB962C8B-B14F-4D97-AF65-F5344CB8AC3E}">
        <p14:creationId xmlns:p14="http://schemas.microsoft.com/office/powerpoint/2010/main" val="16137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9418"/>
            <a:ext cx="754260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4: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85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79512" y="805440"/>
            <a:ext cx="5832648" cy="3505383"/>
          </a:xfrm>
          <a:prstGeom prst="rect">
            <a:avLst/>
          </a:prstGeom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capacity = 2;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IEnumerator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arr.GetEnumerator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1178485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Ex99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2" y="4909921"/>
            <a:ext cx="7776864" cy="1646327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he-IL" sz="1800" dirty="0"/>
              <a:t>בדוגמא 4 המחלקה </a:t>
            </a:r>
            <a:r>
              <a:rPr lang="en-US" sz="1800" dirty="0" err="1"/>
              <a:t>DynamicStringArray</a:t>
            </a:r>
            <a:r>
              <a:rPr lang="he-IL" sz="1800" dirty="0"/>
              <a:t> תירש רק מ </a:t>
            </a:r>
            <a:r>
              <a:rPr lang="en-US" sz="1800" dirty="0" err="1"/>
              <a:t>IEnumerable</a:t>
            </a:r>
            <a:r>
              <a:rPr lang="en-US" sz="1800" dirty="0"/>
              <a:t> </a:t>
            </a:r>
            <a:r>
              <a:rPr lang="he-IL" sz="1800" dirty="0"/>
              <a:t>  </a:t>
            </a:r>
            <a:r>
              <a:rPr lang="he-IL" sz="1800" b="1" dirty="0"/>
              <a:t>ולא תממש את </a:t>
            </a:r>
            <a:r>
              <a:rPr lang="en-US" sz="1800" b="1" dirty="0" err="1"/>
              <a:t>IEnumarator</a:t>
            </a:r>
            <a:r>
              <a:rPr lang="he-IL" sz="1800" b="1" dirty="0"/>
              <a:t> כלל.</a:t>
            </a:r>
          </a:p>
          <a:p>
            <a:r>
              <a:rPr lang="he-IL" sz="1800" dirty="0"/>
              <a:t>נשתמש במערך עצמו </a:t>
            </a:r>
            <a:r>
              <a:rPr lang="en-US" sz="1800" dirty="0" err="1"/>
              <a:t>arr</a:t>
            </a:r>
            <a:r>
              <a:rPr lang="he-IL" sz="1800" dirty="0"/>
              <a:t> אשר גם הוא כידוע מממש את </a:t>
            </a:r>
            <a:r>
              <a:rPr lang="en-US" sz="1800" b="1" dirty="0" err="1"/>
              <a:t>IEnumarator</a:t>
            </a:r>
            <a:endParaRPr lang="en-US" sz="1800" b="1" dirty="0"/>
          </a:p>
          <a:p>
            <a:r>
              <a:rPr lang="he-IL" sz="1800" dirty="0">
                <a:solidFill>
                  <a:srgbClr val="FF0000"/>
                </a:solidFill>
              </a:rPr>
              <a:t>האם גם הפעם נוכל להשתמש בבטחה </a:t>
            </a:r>
            <a:r>
              <a:rPr lang="he-IL" sz="1800" b="1" dirty="0">
                <a:solidFill>
                  <a:srgbClr val="FF0000"/>
                </a:solidFill>
              </a:rPr>
              <a:t>בלולאת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foreach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he-IL" sz="1800" b="1" dirty="0">
                <a:solidFill>
                  <a:srgbClr val="FF0000"/>
                </a:solidFill>
              </a:rPr>
              <a:t>ובלולאת </a:t>
            </a:r>
            <a:r>
              <a:rPr lang="en-US" sz="1800" b="1" dirty="0" err="1">
                <a:solidFill>
                  <a:srgbClr val="FF0000"/>
                </a:solidFill>
              </a:rPr>
              <a:t>foreach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he-IL" sz="1800" b="1" dirty="0">
                <a:solidFill>
                  <a:srgbClr val="FF0000"/>
                </a:solidFill>
              </a:rPr>
              <a:t> מקוננת? לא! למה? בשקף הבא...</a:t>
            </a:r>
            <a:endParaRPr lang="he-IL" sz="1800" dirty="0">
              <a:solidFill>
                <a:srgbClr val="FF0000"/>
              </a:solidFill>
            </a:endParaRPr>
          </a:p>
          <a:p>
            <a:endParaRPr lang="he-IL" sz="18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461B62A3-8F58-4E1C-A6A4-032561894092}"/>
              </a:ext>
            </a:extLst>
          </p:cNvPr>
          <p:cNvSpPr/>
          <p:nvPr/>
        </p:nvSpPr>
        <p:spPr>
          <a:xfrm>
            <a:off x="7387791" y="1996912"/>
            <a:ext cx="1584176" cy="1728047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b="1" dirty="0"/>
              <a:t>חובת לימוד עצמי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709958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692696"/>
            <a:ext cx="5041888" cy="30476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DynamicStringArray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arr.Add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"number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(item2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"#"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048"/>
            <a:ext cx="7611450" cy="56456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2800" dirty="0"/>
              <a:t>דוגמא 4: </a:t>
            </a:r>
            <a:r>
              <a:rPr lang="en-US" sz="2400" dirty="0"/>
              <a:t>Dynamic String Array</a:t>
            </a:r>
            <a:r>
              <a:rPr lang="he-IL" sz="2400" dirty="0"/>
              <a:t> </a:t>
            </a:r>
            <a:r>
              <a:rPr lang="he-IL" sz="2800" dirty="0"/>
              <a:t>מחלקה ברת מניה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86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004048" y="805440"/>
            <a:ext cx="3888432" cy="36933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Ex99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(Inheritance Solution)</a:t>
            </a:r>
            <a:endParaRPr lang="he-IL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9253" y="1808292"/>
            <a:ext cx="388843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sz="1200" b="1" dirty="0"/>
              <a:t>הפלט המצופה:</a:t>
            </a:r>
            <a:endParaRPr lang="en-US" sz="1200" b="1" dirty="0"/>
          </a:p>
          <a:p>
            <a:pPr algn="l" rtl="0"/>
            <a:r>
              <a:rPr lang="en-US" sz="1200" dirty="0"/>
              <a:t>number 0#number 1#number 2#number 3#number 4</a:t>
            </a:r>
          </a:p>
          <a:p>
            <a:pPr algn="l" rtl="0"/>
            <a:r>
              <a:rPr lang="en-US" sz="1200" dirty="0"/>
              <a:t>number 0#number 1#number 2#number 3#number 4</a:t>
            </a:r>
          </a:p>
          <a:p>
            <a:pPr algn="l" rtl="0"/>
            <a:r>
              <a:rPr lang="en-US" sz="1200" dirty="0"/>
              <a:t>number 0#number 1#number 2#number 3#number 4</a:t>
            </a:r>
          </a:p>
          <a:p>
            <a:pPr algn="l" rtl="0"/>
            <a:r>
              <a:rPr lang="en-US" sz="1200" dirty="0"/>
              <a:t>number 0#number 1#number 2#number 3#number 4</a:t>
            </a:r>
          </a:p>
          <a:p>
            <a:pPr algn="l" rtl="0"/>
            <a:r>
              <a:rPr lang="en-US" sz="1200" dirty="0"/>
              <a:t>number 0#number 1#number 2#number 3#number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1232" y="3429000"/>
            <a:ext cx="5688632" cy="161582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sz="1100" b="1" dirty="0"/>
              <a:t>הפלט בפועל: שגיאה!!!</a:t>
            </a:r>
            <a:endParaRPr lang="en-US" sz="1100" b="1" dirty="0"/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  <a:p>
            <a:pPr algn="l" rtl="0"/>
            <a:r>
              <a:rPr lang="en-US" sz="1100" dirty="0"/>
              <a:t>number 0#number 1#number 2#number 3#number 4####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4128" y="5157192"/>
            <a:ext cx="7776864" cy="1399056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he-IL" sz="1600" dirty="0">
                <a:solidFill>
                  <a:srgbClr val="FF0000"/>
                </a:solidFill>
              </a:rPr>
              <a:t>בגלל שאין לנו שליטה על האינומרטור של </a:t>
            </a:r>
            <a:r>
              <a:rPr lang="en-US" sz="1600" dirty="0">
                <a:solidFill>
                  <a:srgbClr val="FF0000"/>
                </a:solidFill>
              </a:rPr>
              <a:t>ARRAY</a:t>
            </a:r>
            <a:r>
              <a:rPr lang="he-IL" sz="1600" dirty="0">
                <a:solidFill>
                  <a:srgbClr val="FF0000"/>
                </a:solidFill>
              </a:rPr>
              <a:t> הוא תמיד ירוץ עד הגודל האמיתי שלו ולא עד </a:t>
            </a:r>
            <a:r>
              <a:rPr lang="en-US" sz="1600" dirty="0">
                <a:solidFill>
                  <a:srgbClr val="FF0000"/>
                </a:solidFill>
              </a:rPr>
              <a:t>Count</a:t>
            </a:r>
            <a:r>
              <a:rPr lang="he-IL" sz="1600" dirty="0">
                <a:solidFill>
                  <a:srgbClr val="FF0000"/>
                </a:solidFill>
              </a:rPr>
              <a:t> שלנו</a:t>
            </a:r>
          </a:p>
          <a:p>
            <a:r>
              <a:rPr lang="he-IL" sz="1600" dirty="0">
                <a:solidFill>
                  <a:srgbClr val="FF0000"/>
                </a:solidFill>
              </a:rPr>
              <a:t>אנחנו הכנסנו בפועל רק 5 מספרים והמערך בפועל בגודל 8 כרגע</a:t>
            </a:r>
          </a:p>
          <a:p>
            <a:r>
              <a:rPr lang="he-IL" sz="1600" dirty="0">
                <a:solidFill>
                  <a:srgbClr val="FF0000"/>
                </a:solidFill>
              </a:rPr>
              <a:t>ולכן הלולאה הפנימית וגם החיצונית ירוצו בדוגמא זו 8*8 פעמים ולא 5*5 פעמים כמצופה ממחלקה זו</a:t>
            </a:r>
          </a:p>
          <a:p>
            <a:endParaRPr lang="he-IL" sz="16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FBE00F76-D6D2-4291-9F6F-344A1B575112}"/>
              </a:ext>
            </a:extLst>
          </p:cNvPr>
          <p:cNvSpPr/>
          <p:nvPr/>
        </p:nvSpPr>
        <p:spPr>
          <a:xfrm>
            <a:off x="269809" y="3429000"/>
            <a:ext cx="1584176" cy="1728047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b="1" dirty="0"/>
              <a:t>חובת לימוד עצמי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35181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273" y="260648"/>
            <a:ext cx="7239000" cy="736189"/>
          </a:xfrm>
        </p:spPr>
        <p:txBody>
          <a:bodyPr>
            <a:noAutofit/>
          </a:bodyPr>
          <a:lstStyle/>
          <a:p>
            <a:pPr algn="ctr"/>
            <a:r>
              <a:rPr lang="he-IL" sz="4000" dirty="0"/>
              <a:t>מועד א, תשע"ז, 7 נק'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3295" y="1638394"/>
            <a:ext cx="7239000" cy="3634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מה משמעות המילה השמורה</a:t>
            </a:r>
            <a:r>
              <a:rPr lang="en-US" dirty="0"/>
              <a:t>yield return  </a:t>
            </a:r>
            <a:r>
              <a:rPr lang="he-IL" dirty="0"/>
              <a:t> שמופיעה בתוך מתודה?</a:t>
            </a:r>
            <a:endParaRPr lang="en-US" dirty="0"/>
          </a:p>
          <a:p>
            <a:pPr lvl="0"/>
            <a:r>
              <a:rPr lang="he-IL" dirty="0"/>
              <a:t>יחזור </a:t>
            </a:r>
            <a:r>
              <a:rPr lang="en-US" dirty="0" err="1"/>
              <a:t>IEnumerable</a:t>
            </a:r>
            <a:r>
              <a:rPr lang="he-IL" dirty="0"/>
              <a:t> מהמתודה.</a:t>
            </a:r>
            <a:endParaRPr lang="en-US" dirty="0"/>
          </a:p>
          <a:p>
            <a:pPr lvl="0"/>
            <a:r>
              <a:rPr lang="he-IL" dirty="0"/>
              <a:t>זורקת חריגה מהמתודה.</a:t>
            </a:r>
            <a:endParaRPr lang="en-US" dirty="0"/>
          </a:p>
          <a:p>
            <a:pPr lvl="0"/>
            <a:r>
              <a:rPr lang="he-IL" dirty="0"/>
              <a:t>הערך </a:t>
            </a:r>
            <a:r>
              <a:rPr lang="he-IL"/>
              <a:t>יחזור מהמתודה </a:t>
            </a:r>
            <a:r>
              <a:rPr lang="he-IL" dirty="0"/>
              <a:t>בהשהיה מסוימת על מנת לחסוך במשאבים.</a:t>
            </a:r>
            <a:endParaRPr lang="en-US" dirty="0"/>
          </a:p>
          <a:p>
            <a:pPr lvl="0"/>
            <a:r>
              <a:rPr lang="he-IL" dirty="0"/>
              <a:t>מבצעת את החזרת הערך מהמתודה בתהליכון נפרד.</a:t>
            </a:r>
            <a:endParaRPr lang="en-US" dirty="0"/>
          </a:p>
          <a:p>
            <a:pPr lvl="0"/>
            <a:r>
              <a:rPr lang="he-IL" dirty="0"/>
              <a:t>יש מעבר במתודה על אוסף נתונים בצורה סדרתית.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87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8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61187"/>
            <a:ext cx="72390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מועד א, </a:t>
            </a:r>
            <a:br>
              <a:rPr lang="he-IL" dirty="0"/>
            </a:br>
            <a:r>
              <a:rPr lang="he-IL" dirty="0"/>
              <a:t>תש"פ</a:t>
            </a:r>
          </a:p>
        </p:txBody>
      </p:sp>
      <p:pic>
        <p:nvPicPr>
          <p:cNvPr id="4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8"/>
            <a:ext cx="5558631" cy="54248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24128" y="1462276"/>
            <a:ext cx="2916900" cy="2827696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e-IL" sz="2000" b="1" dirty="0"/>
              <a:t>אנו מעוניינים לקבל את הפלט הבא: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subject: DB and grade: 90</a:t>
            </a:r>
          </a:p>
          <a:p>
            <a:pPr marL="0" indent="0" algn="l" rtl="0">
              <a:buNone/>
            </a:pPr>
            <a:r>
              <a:rPr lang="en-US" sz="2000" dirty="0"/>
              <a:t>subject: DOTNET and grade: 76</a:t>
            </a:r>
          </a:p>
          <a:p>
            <a:pPr marL="0" indent="0" algn="l" rtl="0">
              <a:buNone/>
            </a:pPr>
            <a:r>
              <a:rPr lang="en-US" sz="2000" dirty="0"/>
              <a:t>subject: TCP and grade: 87</a:t>
            </a:r>
          </a:p>
          <a:p>
            <a:pPr marL="0" indent="0" algn="l" rtl="0">
              <a:buNone/>
            </a:pPr>
            <a:r>
              <a:rPr lang="en-US" sz="2000" dirty="0"/>
              <a:t>----------------------</a:t>
            </a:r>
          </a:p>
          <a:p>
            <a:pPr marL="0" indent="0" algn="l" rtl="0">
              <a:buNone/>
            </a:pPr>
            <a:r>
              <a:rPr lang="en-US" sz="2000" dirty="0"/>
              <a:t>subject: DOTNET and grade: 76</a:t>
            </a:r>
          </a:p>
          <a:p>
            <a:pPr marL="0" indent="0" algn="l" rtl="0">
              <a:buNone/>
            </a:pPr>
            <a:r>
              <a:rPr lang="en-US" sz="2000" dirty="0"/>
              <a:t>subject: TCP and grade: 87</a:t>
            </a:r>
          </a:p>
          <a:p>
            <a:pPr marL="0" indent="0" algn="l" rtl="0">
              <a:buNone/>
            </a:pPr>
            <a:r>
              <a:rPr lang="en-US" sz="2000" dirty="0"/>
              <a:t>subject: DB and grade: 90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he-IL" sz="2000" b="1" dirty="0"/>
              <a:t>מה עלינו לכתוב במקום הקוד החסר (המלבן הריק) כדי לקבל את הפלט הרצוי?</a:t>
            </a:r>
            <a:endParaRPr lang="en-US" sz="2000" dirty="0"/>
          </a:p>
        </p:txBody>
      </p:sp>
      <p:pic>
        <p:nvPicPr>
          <p:cNvPr id="6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4316135" cy="7082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59" y="5470820"/>
            <a:ext cx="3744416" cy="7108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19088"/>
            <a:ext cx="4104456" cy="8062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9" y="4797152"/>
            <a:ext cx="3526517" cy="6872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65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7702" y="476672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תרגיל בית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7355160" cy="4898944"/>
          </a:xfrm>
        </p:spPr>
        <p:txBody>
          <a:bodyPr/>
          <a:lstStyle/>
          <a:p>
            <a:r>
              <a:rPr lang="he-IL"/>
              <a:t>להגשה </a:t>
            </a:r>
            <a:r>
              <a:rPr lang="he-IL" dirty="0"/>
              <a:t>בעוד שבוע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89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5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INHERITANCE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/>
              <a:t>ירושה (ירושת מימוש)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7292-AD41-4745-A56F-5FB7769147B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3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11221</TotalTime>
  <Words>10143</Words>
  <Application>Microsoft Office PowerPoint</Application>
  <PresentationFormat>On-screen Show (4:3)</PresentationFormat>
  <Paragraphs>1752</Paragraphs>
  <Slides>89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Arial</vt:lpstr>
      <vt:lpstr>Arial Hebrew</vt:lpstr>
      <vt:lpstr>Calibri</vt:lpstr>
      <vt:lpstr>Consolas</vt:lpstr>
      <vt:lpstr>Courier New</vt:lpstr>
      <vt:lpstr>inherit</vt:lpstr>
      <vt:lpstr>Tahoma</vt:lpstr>
      <vt:lpstr>Times New Roman</vt:lpstr>
      <vt:lpstr>Trebuchet MS</vt:lpstr>
      <vt:lpstr>Wingdings</vt:lpstr>
      <vt:lpstr>Wingdings 2</vt:lpstr>
      <vt:lpstr>שפע</vt:lpstr>
      <vt:lpstr>מיני פרויקט במערכות חלונות</vt:lpstr>
      <vt:lpstr>ומה היום?</vt:lpstr>
      <vt:lpstr>UML </vt:lpstr>
      <vt:lpstr>ייצוג מחלקה ב UML </vt:lpstr>
      <vt:lpstr>קשרים בין מחלקות</vt:lpstr>
      <vt:lpstr>                  ASSOCIATION</vt:lpstr>
      <vt:lpstr>INHERTIANCE</vt:lpstr>
      <vt:lpstr>דוגמא לירושת מימוש</vt:lpstr>
      <vt:lpstr>INHERITANCE</vt:lpstr>
      <vt:lpstr>ירושת מימוש – יחס "סוג של"</vt:lpstr>
      <vt:lpstr>חוקי ירושת מימוש</vt:lpstr>
      <vt:lpstr>סדר הבניה והאתחול</vt:lpstr>
      <vt:lpstr>סדר הבניה והאתחול</vt:lpstr>
      <vt:lpstr>סדר הבניה והאתחול</vt:lpstr>
      <vt:lpstr>המילה השמורהbase  </vt:lpstr>
      <vt:lpstr>המילה השמורהbase  </vt:lpstr>
      <vt:lpstr>המרות בין אבא לבן</vt:lpstr>
      <vt:lpstr>פולימורפיזם</vt:lpstr>
      <vt:lpstr>פולימורפיזם</vt:lpstr>
      <vt:lpstr>שימושים של Polymorphism</vt:lpstr>
      <vt:lpstr>VIRTUAL FUNCTION, Override, New </vt:lpstr>
      <vt:lpstr>VIRTUAL FUNCTION, Override, New </vt:lpstr>
      <vt:lpstr> i am son i am grandfather</vt:lpstr>
      <vt:lpstr>i am grandfather i am father i am son</vt:lpstr>
      <vt:lpstr>i am grandfather i am father i am father</vt:lpstr>
      <vt:lpstr>i am grandfather i am grandfather i am grandfather</vt:lpstr>
      <vt:lpstr>מועד א, תשע"ט</vt:lpstr>
      <vt:lpstr>Object CLASS</vt:lpstr>
      <vt:lpstr>מתודות המחלקה הבסיסית Object </vt:lpstr>
      <vt:lpstr>המתודה EQUALS() של מחלקת OBJECT</vt:lpstr>
      <vt:lpstr>מתודות נוספות של Object</vt:lpstr>
      <vt:lpstr>המתודה TOSTRING() של מחלקת OBJECT</vt:lpstr>
      <vt:lpstr>PowerPoint Presentation</vt:lpstr>
      <vt:lpstr> SOLID – OCP – OpEN CLOSE PRINCPLE   </vt:lpstr>
      <vt:lpstr>מצא את ההבדלים...</vt:lpstr>
      <vt:lpstr>ABSTRACT CLASS &amp; METHOD  SEALED CLASS &amp; METHOD</vt:lpstr>
      <vt:lpstr>מחלקה מופשטת ABSTRACT CLASS</vt:lpstr>
      <vt:lpstr>מתודה מופשטתabstract METHOD </vt:lpstr>
      <vt:lpstr>השוואה בין virtual  ל- abstract</vt:lpstr>
      <vt:lpstr>מחלקה חתומה SEALED CLASS </vt:lpstr>
      <vt:lpstr>מתודה חתומהSEALED METHOD </vt:lpstr>
      <vt:lpstr>יצירת דיאגרמת מחלקות אוטומטית</vt:lpstr>
      <vt:lpstr>יצירת דיאגרמת מחלקות אוטומטית</vt:lpstr>
      <vt:lpstr>IS Operator  Reflaction  AS OPERATOR</vt:lpstr>
      <vt:lpstr>האופרטורIS  </vt:lpstr>
      <vt:lpstr>האופרטור  IS</vt:lpstr>
      <vt:lpstr>המחלקה TypE  (Reflection, Metadata)</vt:lpstr>
      <vt:lpstr>המחלקה TypE  דוגמא</vt:lpstr>
      <vt:lpstr>tyPEOF, GETTYPE, IS</vt:lpstr>
      <vt:lpstr>האופרטורAS  </vt:lpstr>
      <vt:lpstr>Interfaces</vt:lpstr>
      <vt:lpstr>interface ממשק</vt:lpstr>
      <vt:lpstr>ירושת ממשק</vt:lpstr>
      <vt:lpstr>הגדרת ממשק</vt:lpstr>
      <vt:lpstr>UML INTERFACE</vt:lpstr>
      <vt:lpstr>דוגמא 1 להגדרת ממשק ומימושו</vt:lpstr>
      <vt:lpstr>דוגמא 1 להגדרת ממשק ומימושו</vt:lpstr>
      <vt:lpstr>דוגמא 1 להגדרת ממשק ומימושו</vt:lpstr>
      <vt:lpstr>דוגמא 1 להגדרת ממשק ומימושו</vt:lpstr>
      <vt:lpstr>דוגמא 2 להגדרת ממשק ומימושו</vt:lpstr>
      <vt:lpstr>דוגמא 2 להגדרת ממשק ומימושו</vt:lpstr>
      <vt:lpstr>מועד א, תשע"ד, 8 נק'</vt:lpstr>
      <vt:lpstr>מועד א, תשע"ט</vt:lpstr>
      <vt:lpstr>IComparable</vt:lpstr>
      <vt:lpstr>הממשק הקיים ICOMPARABLE </vt:lpstr>
      <vt:lpstr>לדוגמא, נהפוך סטודנט להיות בר השוואה</vt:lpstr>
      <vt:lpstr>ואז נוכל למיין סטודנטים ולהשוות ביניהם</vt:lpstr>
      <vt:lpstr>הממשק הגנרי ICOMPARABLE&lt;T&gt; </vt:lpstr>
      <vt:lpstr>טיפ קטן: הוספה אוטומטית של מתודות הממשות ממשק</vt:lpstr>
      <vt:lpstr>IENUMERable, IENUMERATOR</vt:lpstr>
      <vt:lpstr>הממשק הקיים IENUMERABLE </vt:lpstr>
      <vt:lpstr>הממשק הקיים IENUMERATOR </vt:lpstr>
      <vt:lpstr>מערך ורשימה כטיפוס בר מניה</vt:lpstr>
      <vt:lpstr>לולאת foreach</vt:lpstr>
      <vt:lpstr>yield return</vt:lpstr>
      <vt:lpstr>yield return</vt:lpstr>
      <vt:lpstr>הגרל עד 50 מספרים, והדפס עד שהוגרל המספר 12   עדיין ללא שימוש ב yieLd return</vt:lpstr>
      <vt:lpstr>נראה כיצד ניתן לייעל את הדוגמא הקודמת בעזרת yieLd return</vt:lpstr>
      <vt:lpstr>הממשקים הגנריים  IENUMERABLE&lt;T&gt; IENUMERATOR&lt;T&gt;</vt:lpstr>
      <vt:lpstr>הגדרת טיפוס בר מניה</vt:lpstr>
      <vt:lpstr>דוגמא 1: Dynamic String Array מחלקה ברת מניה</vt:lpstr>
      <vt:lpstr>דוגמא 1: Dynamic String Array מחלקה ברת מניה</vt:lpstr>
      <vt:lpstr>דוגמא 2: Dynamic String Array מחלקה ברת מניה</vt:lpstr>
      <vt:lpstr>דוגמא 3: Dynamic String Array מחלקה ברת מניה</vt:lpstr>
      <vt:lpstr>דוגמא 4: Dynamic String Array מחלקה ברת מניה</vt:lpstr>
      <vt:lpstr>דוגמא 4: Dynamic String Array מחלקה ברת מניה</vt:lpstr>
      <vt:lpstr>מועד א, תשע"ז, 7 נק'</vt:lpstr>
      <vt:lpstr>מועד א,  תש"פ</vt:lpstr>
      <vt:lpstr>תרגיל בית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Efrat Amar</cp:lastModifiedBy>
  <cp:revision>661</cp:revision>
  <cp:lastPrinted>2016-11-07T23:10:31Z</cp:lastPrinted>
  <dcterms:created xsi:type="dcterms:W3CDTF">2016-11-01T05:58:59Z</dcterms:created>
  <dcterms:modified xsi:type="dcterms:W3CDTF">2020-11-17T10:41:20Z</dcterms:modified>
</cp:coreProperties>
</file>