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6"/>
  </p:notesMasterIdLst>
  <p:sldIdLst>
    <p:sldId id="676" r:id="rId2"/>
    <p:sldId id="321" r:id="rId3"/>
    <p:sldId id="326" r:id="rId4"/>
    <p:sldId id="327" r:id="rId5"/>
    <p:sldId id="328" r:id="rId6"/>
    <p:sldId id="329" r:id="rId7"/>
    <p:sldId id="334" r:id="rId8"/>
    <p:sldId id="362" r:id="rId9"/>
    <p:sldId id="355" r:id="rId10"/>
    <p:sldId id="330" r:id="rId11"/>
    <p:sldId id="331" r:id="rId12"/>
    <p:sldId id="356" r:id="rId13"/>
    <p:sldId id="357" r:id="rId14"/>
    <p:sldId id="332" r:id="rId15"/>
    <p:sldId id="543" r:id="rId16"/>
    <p:sldId id="544" r:id="rId17"/>
    <p:sldId id="539" r:id="rId18"/>
    <p:sldId id="364" r:id="rId19"/>
    <p:sldId id="358" r:id="rId20"/>
    <p:sldId id="360" r:id="rId21"/>
    <p:sldId id="359" r:id="rId22"/>
    <p:sldId id="361" r:id="rId23"/>
    <p:sldId id="369" r:id="rId24"/>
    <p:sldId id="371" r:id="rId25"/>
    <p:sldId id="370" r:id="rId26"/>
    <p:sldId id="372" r:id="rId27"/>
    <p:sldId id="380" r:id="rId28"/>
    <p:sldId id="374" r:id="rId29"/>
    <p:sldId id="343" r:id="rId30"/>
    <p:sldId id="373" r:id="rId31"/>
    <p:sldId id="378" r:id="rId32"/>
    <p:sldId id="379" r:id="rId33"/>
    <p:sldId id="524" r:id="rId34"/>
    <p:sldId id="525" r:id="rId3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71" autoAdjust="0"/>
    <p:restoredTop sz="96257" autoAdjust="0"/>
  </p:normalViewPr>
  <p:slideViewPr>
    <p:cSldViewPr>
      <p:cViewPr varScale="1">
        <p:scale>
          <a:sx n="106" d="100"/>
          <a:sy n="106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0-11-17T07:34:11.637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0 53 2429 0,'0'0'98'16,"0"0"22"-16,0 0 52 0,0 0 44 15,0 0-37-15,0 0 29 0,0 0-16 0,0 0 4 16,0 0-20-16,0 0-11 0,0 0 5 0,0 0-12 16,0 0-13-16,0 0 12 0,0 0-20 15,0 0 12-15,0 0 6 0,0 0-25 0,0 0 4 0,0 0-35 16,0 0-9-16,0 0 2 0,0 0 3 15,0 0 7-15,0 0-13 0,0 0-18 0,26 0-17 16,-26 0-13-16,0 0 5 0,27 0 5 0,-27 0 4 16,23 0-2-16,-23 0-10 0,27 0-12 0,-4 0-6 0,4 0-3 15,23 0-2-15,-27 0-7 0,31 0-3 16,-31 0-6-16,27 0 2 0,0 0 5 0,0-26-4 16,3 26-4-16,-2 0-5 0,-4 0 8 0,3 0-7 15,0 0 2-15,0 0 0 0,0 0-7 0,0 0 16 16,0 0-7-16,0 0-2 0,-23 0 3 15,23 0-11-15,0 0 12 0,-23 0-4 0,-4 0-8 16,4 0 9-16,-4 0-13 0,4 0 12 0,-1 0 2 0,-26 26-9 16,24-26 17-16,-24 0-11 0,27 0 7 15,-27 0 5-15,0 0-10 0,0 0 4 0,0 0-4 16,0 0 7-16,0 0-38 0,0 0-104 0,0 0-122 16,0 0-154-16,0 0-146 0,0-26-138 0,0 26-229 15,0 0-328-15,-27 0 167 0</inkml:trace>
  <inkml:trace contextRef="#ctx0" brushRef="#br0" timeOffset="432">153 203 3096 0,'0'0'21'16,"0"0"30"-16,0 0 54 0,0 0 44 0,0 0 47 15,0 0 41-15,23 0 10 0,-23 0 8 0,27 0-51 16,-4 0-57-16,4 0-44 0,0 0-38 0,23 0 3 15,-27 0-6-15,27 0-21 0,0 0-4 0,-26 0-16 16,26 0 11-16,3 0 9 0,-3 0-4 0,3 0-5 16,-3 0-16-16,-29 0-8 0,29 0-13 0,0-24 6 15,0 24 4-15,0 0-7 0,6 0 17 0,-35 0-13 16,29 0-9-16,-23 0 9 0,23 0-9 0,-27 0 4 16,4 0 8-16,-1 0-4 0,-2 0 6 15,3 0-1-15,-4 24-4 0,-23-24 0 0,27 0 7 0,-4 0-6 16,-23 0 1-16,27 0 3 0,-27 0-19 15,0 0-26-15,0 0-73 0,0 0-102 0,0 0-129 16,0 0-149-16,0 0-150 0,0 0-188 0,0 0-144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0-11-17T07:35:23.101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374 755 2212 0,'0'0'43'0,"0"0"99"15,0 0 40-15,0 0 48 0,0 0-12 16,0 0-38-16,0 0 8 0,0 0-4 0,0 0 31 16,0 0 2-16,0 0 16 0,0 0 21 0,0 0-10 15,0 0-8-15,0 0-8 0,0 0-22 0,0 0-4 16,0 0-33-16,0 0-37 0,0 0-45 0,0 0-38 15,0 0-4-15,0-25-7 0,0 25 27 0,0 0-10 16,0-25 7-16,0 25-12 0,0-26-23 16,23 2 30-16,-23 24-23 0,0-26 9 0,0 1 9 15,0 0-30-15,27 0 10 0,-27 25-7 0,0-25-8 16,0 0-5-16,29 0-8 0,-29 0 13 0,21 25-14 16,-21-25-1-16,27-1 4 0,-27 1-21 0,23 0 15 15,4 25-4-15,-27-25-1 0,23 0 5 0,4-1-5 16,-4 0 14-16,4 2-11 0,-1-1-2 0,-2 0 2 15,3 25-10-15,-4-25 14 0,4 0-2 0,-4-1 0 16,4 26-1-16,23-25-3 0,-24 25 4 0,-2-25 0 16,2 25-3-16,22-25 0 0,-22 25-1 0,-2 0 0 15,2-25 4-15,-2 25 1 0,26 0 2 16,-21 0-5-16,-5 0 3 0,0 0-11 0,2 25 11 0,-2-25-7 16,-24 0-1-16,29 25 16 0,-8-25-6 15,8 0 9-15,-8 25-6 0,-21-25-8 0,29 25 0 16,-8 1-1-16,5-26 2 0,-26 25 2 0,24 0-4 15,-24-25 9-15,27 25-5 0,-4 0 7 0,-23-1-7 16,27 2-7-16,-27 0 10 0,29-26 0 0,-29 25 0 16,21 0 0-16,-21 0-2 0,29 0-4 0,-29-25-1 15,0 26 3-15,0-1-5 0,0 0-2 0,21 0 14 16,-21-25-8-16,0 25-4 0,0 0 6 0,26 0-10 16,-26 0 8-16,0-25 5 0,0 25-4 0,0-25 1 15,0 26 3-15,0-26 0 0,0 24 2 0,0-24 1 16,0 0-12-16,0 26 4 0,0-26 0 0,0 0-2 15,0 0 11-15,0 0-7 0,0 0 4 0,0 0 10 16,0 0-13-16,0 0 9 0,0 0-41 0,0 0-117 16,0 0-121-16,0 0-167 0,0 0-131 15,0 0-73-15,0-26-38 0,0 26-103 0,0 0-176 16,0 0 55-16</inkml:trace>
  <inkml:trace contextRef="#ctx0" brushRef="#br0" timeOffset="343">1479 479 4702 0,'0'0'44'0,"0"0"22"0,0 0 21 0,0 0 4 16,0 0-46-16,0 0-22 0,0 0-17 0,0 25 2 15,0-25 54-15,0 0 39 0,0 25 35 0,0-25 7 16,0 25-34-16,27-25-37 0,-27 25-43 15,0-25-6-15,23 25-1 0,-23 0 6 0,27-25 11 16,-27 26 35-16,29-26-19 0,-29 24 16 0,21-24 14 16,-21 26-20-16,29-26 53 0,-29 0 2 0,0 0 14 15,21 25 34-15,-21-25-19 0,26 0-3 0,-26 0-5 16,24 0-37-16,-24-25-22 0,26 25-15 0,-26 0-39 16,24-26-22-16,3 2-5 0,-27-2 7 0,23 1-3 15,-23 0 11-15,27 0-6 0,-1 0-23 0,-26 0 5 16,24 0-49-16,-24 0-86 0,26 0-123 0,-26-1-167 15,24 1-107-15,-24 0-77 0,26 0-68 16,-26 0-10-16,0-1-237 0,0 26-172 0</inkml:trace>
  <inkml:trace contextRef="#ctx0" brushRef="#br0" timeOffset="915">0 504 3660 0,'0'0'8'0,"0"0"-3"15,0 0-15-15,0 0-1 0,0 0-14 0,0 25 4 16,0-25 21-16,0 0 34 0,0 25 36 0,23-25 42 16,-23 25 33-16,0-25 5 0,24 25 4 0,2 0-22 15,-26 1-13-15,24-2-39 0,5 2-17 16,-29-1 8-16,21 0-25 0,8 0 52 0,-8 1-1 15,8-1 23-15,-8-25 37 0,6 25 19 0,-4-25 13 16,4 0-11-16,-4 0-10 0,4 0-54 0,-4 0-25 16,4 0-41-16,2-25-26 0,-8 25-21 0,6-25 0 15,23-1-3-15,-27 1-1 0,4 0 3 0,-4 0-8 0,4-1-11 16,-1 26-130-16,-2-24-142 0,-24-2-177 16,27 1-217-16,-4 0-133 0,-23 25-283 0,27-25 15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0-11-17T07:35:26.069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0 0 1989 0,'0'0'72'0,"0"0"121"0,0 0 58 0,0 0 37 16,0 0 12-16,0 0-69 0,0 0 4 0,0 0 49 16,0 0-34-16,0 0 12 0,0 0-34 0,0 0-64 15,0 0-22-15,0 0-57 0,0 0-20 16,0 0-17-16,0 0-21 0,0 0-8 0,0 0-3 15,0 0-12-15,0 0-6 0,0 0 6 0,0 0-5 16,0 0 7-16,0 0 5 0,0 0 65 0,0 0 47 16,0 0 52-16,0 0 52 0,27 25-23 0,-27-25-20 15,23 0-44-15,4 0-35 0,-3 0-27 0,2 0-21 16,1 0 4-16,23 0-14 0,-27 0-13 0,27 0-2 16,0 0-19-16,-23 0 10 0,23 0-18 0,0 0-1 15,0 0 3-15,0 0-17 0,3 24 17 16,-2-24-10-16,-28 0 4 0,27 0 3 0,3 0-9 15,-32 0 11-15,29 0-5 0,-21 0 0 0,-8 0-4 16,6 26 5-16,23-26 7 0,-27 0-8 0,4 0 2 16,-27 0 2-16,23 0-5 0,4 0 62 0,2 0 5 15,-29 0 0-15,21 0-2 0,6 0-56 0,-27 0 4 16,23 0-10-16,-23 0-8 0,0 0 6 0,27 0-4 16,-27 0 8-16,0 0-3 0,0 0-3 0,0 0-1 15,0 0-2-15,0 0 12 0,0 0-7 0,0 0-6 16,0 0-98-16,0 0-135 0,0 0-123 0,0 0-136 15,0 0-55-15,0-26-45 0,0 26-28 16,0 0-89-16,0 0-146 0,-27 0-73 0</inkml:trace>
  <inkml:trace contextRef="#ctx0" brushRef="#br0" timeOffset="469">227 277 2994 0,'0'0'11'15,"0"0"21"-15,0 0 35 0,0 0 67 0,0 25 56 16,0-25 44-16,27 0 36 0,-27 0-1 0,23 0-12 15,4 0-38-15,-27 0-39 0,23 0-59 16,31 0-22-16,-31 0-20 0,4-25-20 0,-4 25 26 16,4 0-13-16,20 0 31 0,-21 0-5 0,27 0-28 15,-32 0 0-15,32 0-34 0,-29 0 13 0,26 0 3 16,-21 0-14-16,21 0-10 0,-29 0-14 0,8 0-13 16,19 0 4-16,-25 0-1 0,4 25-5 0,-4-25 5 15,4 0-3-15,-27 0-10 0,23 0 5 0,4 0 5 16,-27 0-9-16,0 0 11 0,0 0 33 0,29 0 4 15,-29 0 11-15,0 0 15 0,0 0-14 16,0 0 1-16,0 0 15 0,0 0 12 0,0 0-5 0,0 0-6 16,0 0-20-16,0 0-21 0,0 0-10 15,0 0-7-15,0 0 4 0,0 0-9 0,0 0 4 16,0 0-4-16,0 0-8 0,0 0-5 0,0 0 6 16,0 0 2-16,0 0 13 0,0 0-2 0,0 0-15 15,0 0 10-15,0 0-32 0,0 0-150 0,0 0-134 16,0 0-168-16,0 0-169 0,0 0-37 0,0 0-101 15,0-25-252-15,0 25 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0-11-17T07:34:23.260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277 756 3675 0,'0'0'61'0,"0"0"59"0,0 0 72 0,0-25 35 0,0 25-13 0,0 0-16 16,0 0-18-16,0 0 21 0,0 0-14 0,0-25-2 15,0 25-8-15,0 0-45 0,0 0-28 0,0-25-28 16,0 25-45 0,0-25 1-16,0 25-8 0,0-26-12 0,27 26 8 0,-27-25-18 0,0 25 10 15,23-24-1 1,-23-2-2-16,27 26 4 0,-27-25-10 0,23 0 8 15,-23 25-12-15,27-25 9 0,-1 0 4 0,-26 0-8 0,24 25 14 16,3-25-7-16,-4-1-9 16,-23 1 6-16,27 0-10 0,-4 25 14 0,4-25-1 15,-4 0-7-15,4-1 7 0,-1 1-11 0,-2 25 1 16,2-24 1-16,-2-3-2 0,26 3-6 0,-26-1 2 16,2 25 8-16,27-26-14 0,-32 1 6 0,8 25 5 0,19-24-6 15,-22 24 12-15,-2-26-4 0,5 26-5 0,21-25 3 16,-29 25-9-16,8 0 7 0,-8 0-10 15,5 0 6-15,25 0 6 0,-28 0-4 0,4 0 17 0,2 0-10 16,-8 0 0-16,8 25-3 0,-8-25-5 16,29 26 4-16,-24-26-1 0,-2 24 8 0,3-24 0 15,-4 25-13-15,4-25 9 0,-27 26-13 0,26-1 8 16,-2-25 5-16,-24 24-14 0,26 3 9 0,-2-3 1 0,-24 1-1 16,0 1 5-16,0-1-11 0,0 0 1 15,0 0 10-15,26 26-5 0,-26-26-6 0,0 0 5 16,0 0 0-16,0 0-1 0,0 0 16 0,0 0-19 15,0 1 3-15,0-2 9 0,0-24-13 0,0 25 21 16,0 1-13-16,-26-1-8 0,26-25 12 0,0 25-13 16,0-25 6-16,0 25 2 0,-24-25 4 0,24 0 1 15,0 0 8-15,0 0-1 0,0 0 2 0,0 0 3 16,0 0-1-16,0 0-16 0,0 0-109 0,0 0-148 16,0 0-157-16,0 0-220 0,0-25-239 0,0 25-269 15,0-25-4-15</inkml:trace>
  <inkml:trace contextRef="#ctx0" brushRef="#br0" timeOffset="358">1509 455 3160 0,'0'0'10'15,"0"0"-8"-15,0 0-8 0,0 0 5 16,0 0-6-16,0 25 5 0,0-25 5 0,0 0 59 16,0 25 34-16,0-25 9 0,0 25 31 0,0-25-20 15,0 25 13-15,0-25 19 0,27 26-8 0,-27-26-19 16,0 24 21-16,0 1 21 0,23-25 47 0,-23 26-10 16,0-26-51-16,0 0-28 0,0 25-54 0,27-25 3 15,-27 0 20-15,0 25 12 0,0-25 21 0,26 0 21 16,-26 0-5-16,24 0-23 0,-24 0-11 0,26 0-39 15,-2 0-23-15,-24 0-11 0,26-25-20 0,-2 25 0 16,3-25-7-16,-4 25-4 0,4-26 8 0,-1 1 1 16,-2 25-9-16,2-24 9 0,-2-2-9 15,-1 26 6-15,4-25-3 0,-3 0-58 0,2 0-120 16,-2 25-144-16,5-25-159 0,-5 0-158 0,2 0-164 16,-26 25-290-16,24-26-21 0</inkml:trace>
  <inkml:trace contextRef="#ctx0" brushRef="#br0" timeOffset="999">0 304 3516 0,'0'0'46'0,"0"0"39"0,0 0 19 16,0 0-4-16,0 0-47 0,0 0-36 0,0 0-22 16,0 25 13-16,27-25 45 0,-27 0 66 0,0 0 65 15,0 25 32-15,0-25-46 0,23 25-44 0,-23 1-25 16,27-26-35-16,-27 25 9 0,0 0-21 0,23 0-35 16,-23 0 12-16,0 0 5 0,27 0-5 0,-27 1 3 15,0-2-15-15,0-24-6 0,23 25 10 0,-23 1 0 16,27-1-9-16,-27 0-8 0,29 0-4 15,-29-25 0-15,0 25 32 0,21-25 23 0,-21 25 11 0,0-25 14 16,27 26 8-16,-27-26 2 0,23 0 2 16,4 0-12-16,-27 0-33 0,23 0-30 0,4 0-6 15,-4 0-2-15,4-26-10 0,23 26 13 0,-23-25-13 16,23 0 0-16,-27 0-33 0,27 0-114 0,3 0-155 16,-3-1-261-16,-2 1-292 0,-22 1-368 0,24-2 10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0-11-17T07:34:28.281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830 0 2188 0,'0'24'36'0,"-20"-24"104"16,20 25 57-16,-30 0 47 0,7 0 11 0,-4 2-76 0,-20 21-53 15,-3 3-53-15,23 0-54 0,-26 24-28 0,3-26 12 0,-23 27-1 0,22 0 4 16,1-1 8-16,-26-24-11 16,26 25 4-16,0-26-5 0,-1 1-1 0,25-2 9 15,2 1 5-15,-2-25-63 0,2 1-105 0,24-1-209 16,0-25-273-16,0 0-179 0</inkml:trace>
  <inkml:trace contextRef="#ctx0" brushRef="#br0" timeOffset="234">329 49 4932 0,'0'0'0'0,"0"0"2"0,0 0 2 0,0 0 2 15,0 0-11-15,0 0-1 0,0 0 38 0,0 25 3 16,0-25 46-16,0 25 28 0,0 2-34 16,0 21 0-16,0-23-37 0,0 26-26 0,0-1 2 0,0 1-10 15,24-2 11-15,-24 2-8 0,26 0-8 0,1-1 0 16,-3 25-6-16,2-24 13 0,-2-1 1 16,-1 1-14-16,4-2-145 0,-4 2-268 15,4 0-378-15,-1-2-526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0-11-17T07:34:32.499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53 27 5663 0,'0'0'57'0,"0"0"74"0,0 0 93 16,0 0 70-16,0 0 16 0,0 0-46 0,0 0-42 15,0 0-48-15,0 0-65 0,0 0-23 0,0 0-43 16,0 0-24-16,0 0-6 0,0 0-11 0,0 0-15 16,0 0 16-16,0 0-10 0,0 0 5 0,0 0-67 15,0 0-143-15,0 0-169 0,0 0-188 0,0-25-136 16,-24 25-108-16,24 0-106 0,0 0-256 0,-26 0 61 16</inkml:trace>
  <inkml:trace contextRef="#ctx0" brushRef="#br0" timeOffset="656">29 52 4421 0,'0'0'95'0,"0"0"72"0,0 0 65 0,0 0 58 16,0 0-64-16,0 0-57 0,0 0-48 0,0 0-57 0,0 0-27 15,0 0-19-15,0 0-8 0,0 0 3 16,0 0-14-16,0 0 5 0,0 0-4 0,0 0 0 16,0 0-75-16,0 0-105 0,0 0-124 0,0 0-179 15,0 0-112-15,-26 0-180 0,26 0-297 0,0-25 82 16</inkml:trace>
  <inkml:trace contextRef="#ctx0" brushRef="#br0" timeOffset="1644">126 152 4247 0,'0'0'74'0,"0"0"98"0,0 0 62 0,0 0 56 15,0 0-37-15,0 0-72 0,0 0-48 0,0 0-39 16,0 0-45-16,0 0-24 0,0 0 1 0,0 0-25 16,0 0 4-16,0 0 4 0,0 0-26 0,0 0 24 15,0 0-2-15,0 0-10 0,0 0 6 16,0 0-9-16,0 0-38 0,0 0-61 0,0 0-80 16,0 0-143-16,0 0-123 0,0 0-87 0,-23 0-135 15,23 0-206-15,0 0-65 0</inkml:trace>
  <inkml:trace contextRef="#ctx0" brushRef="#br0" timeOffset="3518">177 177 4085 0,'0'0'43'0,"0"0"24"0,0 0 12 0,0 0 8 15,-24 0-44-15,24 0-31 0,0 0-4 0,0 0-12 16,0 0-2-16,0 0 2 0,0 0-50 0,0 0-82 16,-27 0-95-16,27 0-112 0,0 0-157 0,0 0-170 15,0 0-157-15,-23 0 71 0</inkml:trace>
  <inkml:trace contextRef="#ctx0" brushRef="#br0" timeOffset="4170">380 177 4820 0,'0'0'70'16,"0"0"70"-16,0 0 65 0,-27 0 72 0,27 0 13 15,-23 0-8-15,23 0-40 0,0 0-65 0,0 0-79 16,0 0-54-16,0 0-31 0,0 0-6 16,0 0-6-16,0 0 3 0,0 0-2 0,0 0-4 15,0 0-69-15,0 0-113 0,0 0-113 0,0 0-107 16,0 0-69-16,0 0-50 0,0 0-59 0,0 0-161 15,0 0-280-15,-24 0 58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0-11-17T07:34:32.015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955 90 4661 0,'0'0'36'0,"0"0"19"16,0 0 20-16,0 0 21 0,0 0-26 0,0 0-14 16,0 0-15-16,0 0-23 0,0 0-13 0,0 0-5 15,0 0-8-15,-23 0 7 0,23 0-2 0,0 0-11 16,0 0-58-16,0 0-77 0,0 0-106 0,23 0-131 16,-23 0-110-16,0 0-259 0,0 0-255 15</inkml:trace>
  <inkml:trace contextRef="#ctx0" brushRef="#br0" timeOffset="827">1309 266 5088 0,'0'0'62'0,"0"0"64"0,0 0 41 16,0 0 60-16,0 0-12 0,0 0-48 0,0 0-32 15,0 0-59-15,0 0-45 0,0 0-21 0,0 0-3 16,0 0-11-16,0 0 2 0,0 0-3 0,0 0-11 15,0 0 9-15,0 0-46 0,0 0-84 0,0 0-94 16,0 0-104-16,0 0-84 0,0-25-34 0,0 25-72 16,26-25-84-16,-26 25-216 0,24 0-148 0</inkml:trace>
  <inkml:trace contextRef="#ctx0" brushRef="#br0" timeOffset="1606">1232 341 2916 0,'0'0'55'0,"0"0"27"0,0 0 52 0,0 0 30 15,0 0-17-15,0 0 20 0,0 0-22 0,0 0-7 16,0 0-20-16,0 0-35 0,0 0-11 0,0 0-25 15,0 0-21-15,0 0-11 0,0 0-23 16,0 0-1-16,0 0 8 0,0 0-5 0,0 0 7 0,0 0 1 16,0 0-1-16,0 0 9 0,0 0-5 0,27 0-47 15,-27 0-99-15,0 0-129 0,0 0-109 16,23-24-168-16,-23 24-142 0,0 0-116 0</inkml:trace>
  <inkml:trace contextRef="#ctx0" brushRef="#br0" timeOffset="2625">1359 467 2859 0,'0'0'36'16,"0"0"20"-16,0 0 28 0,0 0 47 0,0 0-6 15,0 0 16-15,0 0 10 0,0 0-10 0,0 0-11 16,0 25 8-16,0-25-16 0,0 0-22 0,0 0-13 15,0 0-43-15,0 0-26 0,0 0-2 16,0 0-24-16,0 0 6 0,0 0 8 0,0 0-15 16,0 0 23-16,0 0-13 0,0 0 3 0,0 0-5 15,0-25-13-15,0 25 19 0,0 0-30 0,0 0-63 16,0 0-80-16,0 0-122 0,0 0-86 0,27 0-154 16,-27 0-135-16,0 0-124 0,23-25 85 15</inkml:trace>
  <inkml:trace contextRef="#ctx0" brushRef="#br0" timeOffset="4326">1209 291 4618 0,'0'26'84'0,"0"-26"58"0,0 0 57 0,0 0 31 15,0 0-56-15,0 0-41 0,0 0-46 0,0 0-35 16,0 0-34-16,0 0-17 0,0 0-6 0,0 0-7 15,0 0 6-15,0 0 12 0,0 0-12 0,0 0 0 16,0 0-101-16,0 0-131 0,0 0-132 0,0 0-154 16,0 0-74-16,0 0-197 0,0 0-224 0,0-26 123 15</inkml:trace>
  <inkml:trace contextRef="#ctx0" brushRef="#br0" timeOffset="5153">1111 543 3527 0,'0'0'49'0,"0"0"51"0,0 0 61 15,0 0 58-15,0 0 3 0,0 0-18 0,0 0-27 0,0 0-10 16,0 0-25-16,0 0 8 0,0 0-15 16,0 0-21-16,0 0 9 0,0 0-21 0,0 0 10 15,0 0-1-15,0 0-20 0,0 0-1 0,0 0-2 16,0 0-8-16,0 0 15 0,0 0 15 0,0 0-21 15,0 0-4-15,0 0-13 0,0 0-28 0,0 0-1 16,0 0-14-16,0 0-13 0,0 0-6 0,0 0-15 16,0 0 3-16,0 0-3 0,0 0-6 0,0 0 24 15,0 0-8-15,0 0-5 0,0 0 3 0,0 0-15 16,0 0 16-16,0 0-1 0,0 0-1 0,0 0 4 16,0 0-9-16,0 0 5 0,0 0 4 0,0 0-3 15,0 0-5-15,0 0-104 0,0 0-164 0,0 0-152 16,0 0-206-16,0 0-146 0,0 0-228 15,0 0-254-15</inkml:trace>
  <inkml:trace contextRef="#ctx0" brushRef="#br0" timeOffset="8151">0 65 2161 0,'0'0'58'16,"0"0"100"-16,0 0 37 0,0 0 43 0,0 0-19 16,0 0-53-16,0 0-6 0,0 0-4 0,0 0 1 15,0 0-23-15,0 0-14 0,0 0 6 0,0 0-21 16,0 0-11-16,0 0-3 0,0 0-30 0,0 0-16 15,0 0-4-15,0 0 3 0,0 0 8 0,0 0 7 16,0 0 1-16,0 0-2 0,0 0-2 0,0 0 16 16,0 0 34-16,27 0 5 0,-27 0-5 0,0 0-27 15,23 0-25-15,-23 0-19 0,27 0-9 16,-3 0 9-16,-24 0 6 0,53 0 3 0,-30 0 23 16,4 0-14-16,23-25-24 0,-27 25 2 0,27 0-31 15,4 0-2-15,-4-25 7 0,0 25-8 0,-3 0 11 16,3 0-7-16,0 0 1 0,3 0 0 0,-3 0-13 15,3 0 15-15,-3 0 1 0,-29 0-3 0,29 0 5 16,-23 0-13-16,-4 25 5 0,4-25 6 0,23 0-3 16,-50 0 20-16,23 0-22 0,4 25-3 0,2-25 6 15,-8 0-7-15,-21 0 0 0,27 0 10 0,-27 0-13 16,23 0 10-16,-23 0 8 0,0 0-6 16,0 0 0-16,0 0-16 0,0 0-6 0,27 0-101 15,-27 0-119-15,0 0-155 0,0 0-146 0,0 0-46 0,0 0-106 16,0 0-155-16,0-25-36 0</inkml:trace>
  <inkml:trace contextRef="#ctx0" brushRef="#br0" timeOffset="8722">27 291 3332 0,'0'0'53'16,"0"0"18"-16,0 0 49 0,0 0 20 0,0 0-16 16,0 0-11-16,0 0-53 0,0 0-17 0,0 0-44 15,0 0 6-15,0 0 41 0,0 0 42 0,0 0 50 16,23 0 31-16,-23 0 10 0,0 0-4 15,27 0 3-15,-3 0-10 0,2 0-36 0,1 0-25 16,-4 0-13-16,4 0-20 0,23 0-3 0,-27 0-18 16,27 0-26-16,4 0-16 0,-4 0 1 0,0-25 3 15,-3 25-2-15,3 0 0 0,0 0-12 16,3-25 8-16,-3 25-2 0,3 0 2 0,-3 0 5 0,0-25-14 16,-2 25 9-16,-25 0-12 0,27 0 1 15,-23 0 7-15,-4 0-14 0,4 0 13 0,23 0-5 16,-50 0 5-16,27 0 0 0,-4 0-8 0,4 0 4 15,-4 0 1-15,-23 0 3 0,27 0 0 0,-4 0 3 16,-23 0-12-16,27 0 5 0,-27 25 0 0,26-25 7 16,-26 0-4-16,0 0 3 0,24 0 37 0,-24 0 0 15,0 0 3-15,0 0-9 0,0 0-30 16,0 0-7-16,0 0 29 0,0 0 3 0,0 0-3 16,0 0 2-16,0 0-9 0,0 0 6 0,0 0 9 15,0 0-7-15,0 0-5 0,0 0 5 0,0 0-1 16,0 0 18-16,0 0-7 0,0 0-12 0,0 0-9 15,0 0-24-15,0 0 9 0,0 0-6 0,0 0 7 16,0 0 6-16,0 0-10 0,0 0 7 0,0 0-4 16,0 0-4-16,0 0-5 0,0 0 0 15,0 0-83-15,0 0-125 0,0 0-173 0,0 0-172 16,0 0-131-16,0 0-141 0,0 0-244 0,0 0-2 16</inkml:trace>
  <inkml:trace contextRef="#ctx0" brushRef="#br0" timeOffset="10474">177 643 3389 0,'0'0'32'0,"0"0"58"15,0 0 32-15,0-24 18 0,0 24 0 16,0 0-56-16,0 0-18 0,0 0-21 0,0 0-37 15,0 0-5-15,0 0-9 0,0 0-6 0,0 0 1 16,0 0 9-16,0 0-10 0,0 24 16 0,0-24 5 16,0 0-6-16,0 25-8 0,0-25 4 0,0 26 0 15,0-26 12-15,0 25 47 0,0-25-9 0,27 25-4 16,-27 0-3-16,0-25-34 0,0 25-5 0,0 1 2 16,0-26-6-16,0 25 0 0,0-25 5 0,0 0 3 15,0 25-3-15,0-25 5 0,0 0 0 0,0 24-2 16,0-24 3-16,0 0-9 0,0 0 2 0,0 0 1 15,0 0 0-15,0 0 57 0,0 0 17 0,0 0 15 16,0 0 19-16,0 0-38 0,0 0 1 0,0 0 3 16,0 0-12-16,0 0-2 0,0 0 11 15,0 0-15-15,0 0 12 0,0 0-2 0,0 0-28 16,0 0 5-16,0 0 1 0,0 0 3 0,0 0 6 16,0 0-4-16,0 0-18 0,0 0-11 0,0 0 0 15,0 0-3-15,0 0 6 0,0 0-7 0,0 0-16 16,0 0 6-16,0 0-8 0,0 0-1 0,0 0 5 15,0 0-6-15,0 0-3 0,0 0 0 0,0 0 6 16,0 0-6-16,0 0 0 0,0 0 10 0,0 0-5 16,0 0 0-16,0 0 9 0,0 0-8 0,0 0-14 15,0 0 11-15,0 0-6 0,0 0-7 0,0 0 18 16,0 0-13-16,0 0 5 0,0 0 8 16,0 0-1-16,0 0 3 0,0 0-9 0,0 0-4 15,0 0 0-15,0 0 7 0,0 0 2 0,0 0 2 16,0 0-8-16,0 0-4 0,0 0 6 0,0 0 5 15,0 0 1-15,0 0 3 0,0 0-3 0,0 0-7 0,0 0-3 16,0 0 5-16,0 0-2 0,0 0-4 16,0 0 9-16,0 0-1 0,0 0-4 0,0 0 6 15,0 0 2-15,0 0-7 0,0 0 7 0,0 0 1 16,0 0-10-16,0 0 7 0,0 0 6 0,0 0-4 16,0 0 1-16,0 0-4 0,0 0-4 0,0 0 2 15,0 0 7-15,0 0-7 0,0 0-11 16,0 0 7-16,0-24-7 0,0 24 9 0,0 0 6 15,0 0-3-15,0 0 0 0,0 0-6 0,0 0 4 0,0-25-1 16,0 25-1-16,0 0 8 0,0 0-6 16,0 0 0-16,0 0 9 0,0-25-5 0,0 25-6 15,0 0 3-15,0 0-9 0,0 0 7 0,0 0 4 16,0-26-5-16,0 26 11 0,0 0-11 0,0 0-2 16,0 0-4-16,0-25 4 0,0 25 5 0,0 0-7 15,0 0 10-15,0 0-10 0,0-25-1 0,0 25 17 16,0 0-4-16,0 0-4 0,0-25 0 0,0 25-9 15,0 0 10-15,0 0-7 0,0 0 2 0,0 0 8 16,0 0-16-16,0-25 19 0,0 25-8 0,0 0-6 16,0 0 10-16,0 0-9 0,0 0 7 15,0 0-2-15,0-26-6 0,0 26 3 0,0 0-3 16,0 0 2-16,0 0 6 0,0 0 5 0,0 0-4 16,0-25-4-16,0 25 0 0,0 0-9 0,0 0 4 15,0 0 10-15,0 0-5 0,0 0-3 0,0 0 6 16,0 0-6-16,0 0-2 0,0 0 7 0,0 0 1 15,0 0-8-15,0 0 4 0,0 0 3 0,0 0-15 16,0 0 10-16,0 0-4 0,0 0-5 0,0 0 11 16,0 0-7-16,0 0-3 0,0 0 12 15,0 0-6-15,0 0 2 0,0 0 1 0,0 25-5 16,0-25 10-16,0 26-7 0,0-1 10 0,0-25-2 16,0 25-8-16,0 0 4 0,0 0 3 0,0 1-3 15,0-1-1-15,0 0 5 0,0-1-12 0,0 2 14 16,0-1 2-16,23 0-12 0,-23 0 5 0,0 0-3 15,0-25-1-15,27 25 9 0,-27 1 3 0,0-26-12 16,23 25 12-16,-23-25-9 0,0 25-1 0,0-25 10 16,0 0-11-16,0 0 11 0,27 0-3 0,-27 0 14 15,0 0 48-15,0 0 37 0,0 0 50 16,0 0 12-16,0 0-38 0,23 0-42 0,-23 0-45 16,0-25-30-16,0 25-1 0,27-25-5 0,-27-1-5 15,27 1-1-15,-27 0-14 0,0 25 15 0,23-25-3 16,-23-25-1-16,0 24 6 0,0 2-7 0,27-1 11 0,-27 0-3 15,0-1-3-15,0 1 5 0,23 0-10 16,-23 0 3-16,0 0 2 0,0 25-10 0,27-26 8 16,-27 1-4-16,0 25 2 0,0-24 0 0,0 24-21 0,0-27-131 0,0 27-118 15,0 0-138 1,23-24-132-16,-23 24-55 0,0 0-57 0,0 0-207 16,0 0-213-16</inkml:trace>
  <inkml:trace contextRef="#ctx0" brushRef="#br0" timeOffset="10813">628 694 3185 0,'0'0'66'0,"0"0"28"0,0 0 50 0,0 0 23 0,0 0-58 0,0 0 51 0,0 0 25 15,0 0 47-15,0 0 45 0,30 0-48 0,-30 0-22 16,0 0-36-16,23 0-59 0,1 0-22 0,2-26-49 16,-26 26-39-16,24 0 10 0,5 0-13 0,-8 0-1 15,8-25 10-15,-8 25 1 0,8 0-9 0,-8 0 9 16,6 0-9-16,-4-24 2 0,4 24 11 0,-4 0-29 15,4 0-91-15,-4 0-132 0,-23-27-143 0,27 27-114 16,-27 0-27-16,0 0-49 0,0 0-94 0,0 0-112 16,0-24 32-16</inkml:trace>
  <inkml:trace contextRef="#ctx0" brushRef="#br0" timeOffset="11108">834 668 3450 0,'0'0'16'15,"0"0"42"-15,0 0 6 0,0 0 17 0,0 0-22 16,0 0-51-16,0 0-3 0,0 26-8 0,0-26 48 16,0 0 81-16,0 0 51 0,0 25 33 0,0-25-6 15,0 25-19-15,21 0-28 0,-21-25-25 0,0 25-24 16,0 1-35-16,0-1-22 0,0 0-6 0,0-1-15 15,0 2-9-15,0-1-2 0,0 0-11 0,0 0-3 16,0 0-7-16,0 0 8 0,0 1-4 0,0-1 5 16,0 0 3-16,0 0-1 0,0 0 2 15,0-25-12-15,0 26-53 0,0-26-139 0,0 25-185 0,0-25-197 16,0 0-221-16,0 0-303 0,0 0 127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0-11-17T07:34:47.863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1 0 1853 0,'0'0'78'0,"0"0"21"0,0 0 34 0,0 0 65 15,0 0-47-15,0 0 14 0,0 0 4 0,0 0-32 0,0 0-19 16,0 0-16-16,0 0-14 0,0 0-27 16,0 0-8-16,29 0-6 0,-29 0-22 0,0 0-7 15,0 0-2-15,0 0-16 0,0 0 14 0,0 0-3 16,0 0 5-16,0 0-6 0,0 0-11 0,0 0 3 15,0 0-3-15,0 0 51 16,0 25 23-16,0-25 11 0,0 0 20 0,0 0-24 0,0 25-12 0,0-25-22 16,0 0-4-16,0 25-15 0,0-25-23 0,0 25 26 15,0 1-18-15,0-26-5 0,0 25 16 16,0-25-20-16,0 25 0 0,0-25 0 0,0 25 9 16,0-25-4-16,0 25-5 0,0-25 7 0,0 25-13 15,0-25 1-15,0 26 2 0,0-26-10 0,0 0 6 16,0 0 3-16,0 0 4 0,0 0 6 0,21 0-5 15,-21 25 0-15,0-25 6 0,0 0-1 0,0 0 10 16,0 0 7-16,0 0 19 0,0 0 21 16,26 0 3-16,-26 0 26 0,0 0-16 0,0 0-11 15,24 0-15-15,-24 0-6 0,27 0 9 0,-27 0 7 16,23 0 6-16,-23 0-13 0,27 0-3 0,-27 0-10 16,29 0-4-16,-29 0-5 0,0 0-32 0,21 0 8 15,-21 0-1-15,29 0-9 0,-29 0 9 0,0 0-4 16,21 0-1-16,-21 0 7 0,26 0 14 0,-26 0 5 15,24 0-3-15,2 0 2 0,-26 0-8 16,24 0-14-16,3 0 4 0,-4 0-8 0,4 0-6 0,-1 0 3 16,-2 0-5-16,2 0 8 0,-2 0 4 0,2 0-1 15,-2 0-7-15,26 0 3 0,-23 0-5 0,-1 0-2 16,-2 0 19-16,2 0-5 0,-2 0-3 16,-1 0 9-16,-23 0-23 0,27 0 12 0,-3 0 6 0,2 0-14 15,-2 0 16-15,-24 25-14 0,29-25 13 16,-5 0 21-16,2 0-6 0,-26 0 15 0,24 0-15 15,-1 0-14-15,4 0 8 0,-4 0-21 0,7 0 5 16,-30 0-2-16,21 0 0 0,8 0 3 0,-8 0 2 16,8 0-5-16,-8 0-8 0,-21 0 0 15,26 0 7-15,-2 0 7 0,2 0 3 0,-26 0-7 0,30 25-8 16,-10-25-4-16,-20 0 1 0,30 0 14 0,-30 0-4 16,21 0-8-16,-21 0 12 0,0 0-4 0,29 0-6 15,-29 0 10-15,0 0-4 0,0 0-6 16,0 0 7-16,0 0-9 0,21 0-4 0,-21 0 10 15,0 0-5-15,0 0 9 0,0 0-2 0,26 0-2 16,-26 0 0-16,24 0 0 0,-24 0 3 0,26 0-9 16,-26 0 12-16,0 0-12 0,24 0 2 0,-24 0 14 15,26-25-10-15,-26 25 10 0,0 0-5 0,24 0-14 16,-24 0 12-16,0 0-1 0,27 0-6 16,-27 0 12-16,0 0-10 0,0-25 5 0,0 25 3 15,0 0-6-15,0 0-5 0,0 0-4 0,26-25 0 16,-26 25 0-16,0 0 9 0,0 0 7 0,0-26-4 15,0 26-2-15,0 0 1 0,0 0-3 0,0-25-5 16,0 25 0-16,0 0 11 0,0-25 0 0,0 25-1 16,0 0-15-16,0 0 5 0,0 0 7 0,0 0-16 15,0 0 34-15,0-25-20 0,0 25-19 0,24 0 34 16,-24 0-4-16,0 0 10 0,0 0 12 16,0 0-12-16,0 0-14 0,0 0-11 0,0 0-4 15,0 0 7-15,0 0 0 0,0 0 2 0,0 0-1 16,0 0-8-16,0 0 4 0,0 0-6 0,0 0 2 15,0 0 0-15,0 0 2 0,0 0 3 0,0 0-2 16,0 0 3-16,0 0-3 0,0 0 5 0,0 0 5 16,0 0 3-16,0 0-9 0,0 25 5 0,0-25-7 15,0 0-4-15,0 25 19 0,0-25-9 0,0 25 7 16,0-25-9-16,-24 0-5 0,24 26 3 0,0-26-1 16,0 25 4-16,0-25 0 0,0 25-3 0,0-25 5 15,0 0 4-15,-26 25-7 0,26-25-1 0,0 0 0 16,0 25 2-16,0-25-1 0,0 0 5 0,-27 0-4 15,27 0 1-15,0 0-1 0,0 0-1 0,0 0 0 16,0 0 1-16,0 0-1 0,0 0 5 0,0 0 12 16,0 0 9-16,0 0 26 0,0 0 0 0,0 0-7 15,0 0 8-15,0 0-7 0,0 0 12 0,0 0 10 16,0 0 9-16,-24 0-5 0,-2 0-4 16,26 0-14-16,0 0-29 0,-24 0-2 15,24 0-2-15,-26 0 8 0,26 0 2 0,-24 0 2 0,24 0-12 16,-26 25-5-16,5-25 14 0,21 0 1 0,-29 0 11 15,29 0 4-15,-21 0 6 0,21 0 3 0,-30 0-3 16,30 0-4-16,-20 0-13 0,20-25-6 0,-30 25 2 16,30 0-9-16,0 0 0 0,-26 0-10 15,26-25-6-15,-24 25-3 0,24 0-10 0,-26 0 13 16,26 0-7-16,-21 0 7 0,-8 0 3 0,29 0-10 16,-21 0-1-16,-8 0 6 0,8 0-4 0,21 0-2 15,-30 0 4-15,7 0 19 0,23 0 8 0,-27 0 14 16,4-25 2-16,23 25-13 0,-24 0-6 0,24 0-9 15,-26 0 0-15,26 0-16 0,-24 0-3 0,24 0 1 16,0 0-7-16,-29 0 13 0,29 0-9 0,-24 0 6 16,-2 0 0-16,26-25-9 0,0 25 11 0,-24 0-10 15,-3 0 11-15,27 0 0 0,-23 0-5 0,23 0 8 16,-24 0-13-16,24 0 8 0,-26 0-9 0,26 0 3 16,-24 0 3-16,-2 0-5 0,26 0 8 15,-27 0-2-15,27 0-7 0,-23-25 11 0,-4 25-7 16,27 0 1-16,-24 0 1 0,24 0-3 0,-26 0 9 15,2 0-12-15,24 0 8 0,-26 0-1 0,26 0-1 16,-24 0 4-16,24 0-10 0,-26 0 6 0,26 0-4 16,-27 0 5-16,27 0 8 0,-23 0-14 0,23 0 9 15,-27 0-4-15,3 0-6 0,24 0 12 0,-26 0-10 16,26 0 2-16,-24 0 6 0,-2 0-9 16,26 0 4-16,-21 0-4 0,21 0 0 0,-29 0 15 15,29 0-8-15,-21 0-4 0,21 0-5 0,-29 0-2 16,29 0 5-16,-27 0 10 0,27 0-3 0,0 0-8 15,-23 0 8-15,23 0-3 0,0 0 4 0,0 0 1 16,-27 0-19-16,27 0 7 0,0 0 4 0,0 0 5 16,-24 0 7-16,24 0-7 0,0 0-2 15,0 0-6-15,0 0 5 0,0 0-1 0,0 0-3 0,-26 0 11 16,26 0-3-16,0 0-1 0,0 0-1 16,0 0-13-16,0 0 14 0,0 0 0 0,0 0 0 15,0 0 3-15,0 0-19 0,0 0 3 0,0 0 9 16,0 0 7-16,0 0 2 0,0 0-8 0,0 0 0 15,-21 0-2-15,21 0 8 0,0 0 9 0,0 0-21 16,0 0 2-16,0 0 1 0,0 0-1 0,0 0 12 16,0 0-14-16,0 0 5 0,0 0-2 0,0 0 3 15,0 0 7-15,0 0-11 0,0 0 9 0,0 0 6 16,0 0-5-16,0 0 13 0,0 0-16 0,0-26-4 16,0 26 4-16,0 0-6 0,0 0 8 0,0 0-10 15,0 0 2-15,0 0 4 0,-29 0 4 0,29-25 0 16,0 25-11-16,0 0 4 0,0 0-8 0,0-25 12 15,0 25 10-15,0 0-18 0,0 0 2 0,0-25 1 16,0 25-2-16,0 0 9 0,0-25-15 0,0 25 4 16,0 0 6-16,0-25-1 0,0 25 17 0,0 0-19 15,0-26 1-15,0 26 5 0,0-25-7 0,0 25 12 16,0 0-13-16,0-25 3 0,0 25-2 0,0 0 2 16,0 0 9-16,0 0-16 0,0 0 13 0,0-25-5 15,0 25 3-15,0 0 13 0,0 0-21 0,0 0 9 16,0 0-12-16,0 0 4 0,0 0 14 0,0 0-20 15,0 0 13-15,0 0-4 0,0 25-9 16,0-25 7-16,0 0-4 0,0 0 6 0,0 0 8 0,0 0 3 16,0 0-2-16,0 0-5 0,0 25-1 0,0-25-5 15,0 0 8-15,0 25 0 0,0-25-8 16,0 26 13-16,0-1-13 0,0-25 9 0,0 25 1 0,0-25-10 16,0 25 9-16,0-25-12 0,0 25 7 15,0 0 3-15,0-25-9 0,0 26 6 0,0-26 5 16,0 25 1-16,0-25-5 0,0 25 1 0,0-25 2 15,0 25-6-15,0-25 9 0,0 25-7 0,0-25-8 16,0 0 7-16,0 0 3 0,0 25 2 0,0-25-2 16,0 0-5-16,0 0 3 0,0 0 3 0,0 0 0 15,0 0 6-15,0 0-11 0,0 0-5 0,0 0 14 16,0 0-4-16,0 0 0 0,0 0-1 0,0 26-8 16,0-26 1-16,0 0 7 0,0 0 5 15,0 0-1-15,29 0 6 0,-29 0-11 0,0 0 0 16,0 0 0-16,0 0-12 0,21 0 18 0,-21 0-8 15,0 0 1-15,26 0 9 0,-26 0-16 0,24 0 14 16,-24 0-4-16,27 0 5 0,-27 0 3 0,23 0-17 0,-23 0 5 16,27 0-6-16,-27 0 3 0,29 0 14 15,-8 0-11-15,-21 0 2 0,29 0-1 0,-8-26-3 16,-21 26 11-16,26 0-13 0,-2 0 11 0,-24 0 1 16,26-25-14-16,-2 25 16 0,3 0-18 0,-27 0 8 15,23 0 8-15,4 0-10 0,-1 0 11 0,-26-25-18 16,24 25 9-16,2 0 6 0,-2 0-8 0,2 0 15 15,-26 0-22-15,24 0 9 0,3 0 1 16,-4 0 0-16,-23 0 9 0,27 0-12 0,-1 0-3 16,-2 0 5-16,-24 0-3 0,26 0 9 0,-2-25 1 0,-24 25-10 15,23 0 15-15,4 0-12 0,-3 0 3 16,2 0 1-16,-26 0-14 0,24 0 13 0,5 0 8 16,-5 0-8-16,2 0 0 0,-26 0-6 15,24 0 3-15,-1 0 4 0,4 0 4 0,-27 0-6 0,23 0-10 16,7 0 3-16,-30 0 11 0,21 0 6 15,-21 0-11-15,29 0 0 0,-29 0-3 0,21 0-3 0,8 0 17 16,-29 0-5-16,21 0-5 0,-21 0 5 0,26 0-3 16,-2 0-6-16,-24 0 5 0,26 0-10 15,4 0 8-15,-30 0 14 0,20 0-11 0,10 0-4 16,-9 0-1-16,-21 0-4 0,29 0 6 0,-8 0 9 16,5 0-10-16,-2 0-3 0,-24 0 4 0,26 0 5 15,-2 0 4-15,-24 0-7 0,26 0-8 0,-2 25 11 16,-24-25-5-16,27 0 3 0,-27 0 2 0,0 0-12 15,26 0 1-15,-26 0 16 0,0 0-4 0,0 0-8 16,24 0 3-16,-24 0-3 0,0 0 6 0,0 0 2 16,0 0-1-16,0 0-12 0,26 0 2 0,-26 0 11 15,0 0-5-15,0 0 1 0,24 0-3 0,-24 0 0 16,0 0-4-16,0 0 12 0,26 0 0 0,-26 0-15 16,0 0 18-16,0 0-7 0,0 0-4 0,24 0 4 15,-24 0-8-15,0 0 1 0,0 0 11 0,0 0 6 16,0 0-7-16,26 0-6 0,-26 0 2 0,0-25-2 15,0 25 5 1,0 0-3-16,24 0-6 0,-24 0 10 0,0 0-1 0,0-25 7 0,0 25-14 0,0 0-3 16,0 0 5-16,0-25-4 0,0 25 20 15,0 0-12-15,0 0-9 0,0-26 14 0,0 26-12 16,0 0 8-16,0 0-2 0,0-25-14 0,0 25 9 16,0 0 4-16,0-25 11 0,0 25-15 0,0 0 0 15,0 0-1-15,0-25 0 0,0 25 18 0,0 0-23 16,-24 0 5-16,24-25-8 0,0 25 4 0,0 0 14 15,0 0-16-15,0 0 7 0,0 0-9 0,0-25 8 16,0 25 6-16,0 0-11 0,0 0 7 0,0 0 0 16,0 0 5-16,0 0-1 0,0 0-3 0,0 0-11 15,-26 0 6-15,26 0 5 0,0 25-8 0,0-25 9 16,0 0-10 0,0 0 8-16,0 0 14 0,0 0-6 0,0 0-9 0,0 25-7 15,0-25 3-15,-24 0 8 0,24 0 8 16,0 25-6-16,0-25-11 0,0 0 10 15,-26 25-5-15,26-25 17 0,0 25-4 0,0-25-25 0,-24 26 20 0,24-26-10 16,0 0 11-16,-26 25 7 16,26-25-15-16,0 25 4 0,0-25-2 0,0 25 5 15,0-25 5-15,0 0-21 0,0 25 13 0,0-25-14 0,-24 0 6 16,24 25 7-16,0-25-11 0,0 0 20 16,0 0-9-16,-26 0 17 0,26 0-13 0,0 26-14 15,0-26 11-15,-27 0-4 0,27 0 9 0,0 0-3 16,0 0-10-16,-24 0 5 0,24 0-2 0,0 0 15 15,-26 0-8-15,26 0-12 0,0 0 13 0,-24 0-2 16,24 0 7-16,0 0-12 0,-26 0-4 0,26 0-2 16,-24 0 7-16,24 0 9 0,-26 0-11 0,26 0 1 0,0 0-7 15,-21 0 11-15,-8 0 8 16,29 0-18-16,-21 0 5 0,21 0 1 0,-30-26-2 16,10 26 20-16,-10 0-4 0,4 0-16 0,2 0 5 0,24 0 3 15,-26-25-8-15,5 25 4 0,-8 0 1 16,8 0-7-16,-8 0 9 0,8 0 2 0,21-25-15 15,-30 25 9-15,7 0-2 0,-4 0 6 0,4 0 7 16,23 0-6-16,-24 0-5 0,-2 0 2 0,2-25 1 16,24 25-2-16,-29 0-4 0,5 0-2 0,-2 0 1 15,26 0-1-15,-24 0 12 0,-3 0-1 0,27 0-10 16,-23 0 16-16,-1 0-9 0,24 0-3 0,-26-25 7 16,2 25-18-16,24 0 5 0,-26 0 10 0,-1 0 0 15,4 0-8-15,23 0 3 0,-27 0 3 0,3 0-3 16,24 0 14-16,-26 0-7 0,2 0-17 0,24 0 15 15,-26 0-7-15,26 0 3 0,-24 0 1 0,24 0-9 16,-26 0 9-16,26 0 5 0,-27 0 8 0,27 0-14 16,0 25-2-16,-23-25-2 0,23 0 2 0,0 0 11 15,-27 0-9-15,27 0-2 0,0 0 7 16,0 0-3-16,-24 0 7 0,24 0-4 0,0 0-12 16,0 0 8-16,0 0-9 0,-26 0 17 0,26 0 0 15,0 0-20-15,-24 0 22 0,24 0-20 0,0 0 6 16,-26 0 10-16,26 0-16 0,0 0 15 0,-21 0-7 15,21 0 12-15,0 0-5 0,-29 0-17 0,29 0 16 16,0 0 0-16,-21 0 0 0,21 0 5 0,0 0-14 16,0 0 3-16,0 0 0 0,0 0 1 0,0 0 11 15,-29 0-22-15,29 0 18 0,0 0-4 0,0 0-11 16,0 0 21-16,0 0-26 0,0 0 14 0,0 0 1 16,0 0-2-16,0 0 30 0,0 0 3 15,0 0 4-15,0 0-11 0,0 0-12 0,0 0-7 0,0 0-4 16,0 0 6-16,0 0-4 0,0 0-5 15,0 0-3-15,0 0-4 0,0 0 6 0,0 0 1 16,0 0 10-16,0 0 5 0,0 0-20 0,0 0 5 16,0 0-6-16,0 0-7 0,0 0-6 0,0 0-123 15,0 0-134-15,0 0-217 0,0 0-190 0,0 0-135 16,0-25-208-16,0 25-350 0,29 0 153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0-11-17T07:34:56.508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126 150 2004 0,'0'0'52'0,"0"-25"54"0,0 25 94 16,-26 0 32-16,26 0 20 0,0 0-13 0,0 0-41 15,0 0 33-15,0 0-11 0,0 0 20 0,0 0 12 16,0 0-14-16,0 0-20 0,0 0-27 0,0 0-45 16,0 0-33-16,0 0-44 0,0 0-39 0,0 0-10 15,0 0-27-15,0 25-12 0,0-25 14 0,0 0-6 16,0 0 2-16,0 0 17 0,0 25-4 15,0-25-6-15,0 25 7 0,0 0-15 0,0-25 16 16,0 25-5-16,26 1 5 0,-26-1 19 0,0 0-26 16,24 0 22-16,-24 0-16 0,23-1 0 0,-23 3 12 15,0-27-18-15,27 24 12 0,-27 1-1 0,24-25-11 16,-24 26 5-16,0-26-44 0,26 0-142 0,-26 25-200 16,0-25-228-16,0 0-397 0,0 0-137 0</inkml:trace>
  <inkml:trace contextRef="#ctx0" brushRef="#br0" timeOffset="248">427 0 3153 0,'0'24'4'0,"0"-24"25"0,0 0 55 0,0 0 67 16,-27 25 37-16,27-25 7 0,-23 25-13 0,23-25-38 16,-24 25-31-16,-2 1-16 0,2-1-35 0,-5 25-32 15,5-25-10-15,-2 0-8 0,2 1-3 0,-3 24 8 16,4-25 5-16,-27 24-13 0,26-22-118 0,-2-3-218 16,-1 27-349-16,4-26-441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0-11-17T07:35:13.592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728 377 1076 0,'0'0'10'0,"0"0"-5"0,0 0 5 15,0 0 0-15,0 0-18 0,0 0 5 0,0 0-5 16,0 0-14-16,0 0 3 0,0 0-46 0,0 0-36 16,0 0-48-16,0 0-101 0</inkml:trace>
  <inkml:trace contextRef="#ctx0" brushRef="#br0" timeOffset="534">605 0 2911 0,'0'0'20'0,"0"0"10"0,0 0-9 15,0 0 1-15,0 0-19 0,0 0-18 0,0 0 9 16,0 0 6-16,0 0-13 0,0 0 6 0,0 25-5 16,0 0 3-16,0 0-12 0,0 0-2 15,23 26 14-15,-23-26-8 0,0 25 31 0,27 26-10 0,-27-26 3 16,23 0 61-16,-23 25 9 0,30-24 17 15,-10 0-13-15,-20 24-47 0,30-25-23 0,-10 25 3 16,10-24 9-16,-9-1-8 0,5 26 0 0,-26-26-5 0,27 0-11 16,-4 25-18-16,-23-25 12 0,30 1-1 15,-30-1 24-15,20 1 7 0,-20-2-3 0,30-22 4 0,-30 22-61 16,0-23-88-16,0 24-179 0,0-25-199 0,0-25-206 16,0 25-11-16</inkml:trace>
  <inkml:trace contextRef="#ctx0" brushRef="#br0" timeOffset="866">1359 226 2073 0,'0'0'30'0,"0"-25"2"0,0 25 17 0,0 0 24 0,0-25-32 31,0 25-12-31,0 0-8 0,0 0-36 0,0 0 1 16,0 0 7-16,-26 25-15 0,26-25 8 0,-24 25-4 15,24 0-1-15,-50 0 16 0,23 25-3 0,1-24 22 16,-24 49 12-16,0-25 1 0,-21 27 20 0,-9-3-2 15,7 2-15-15,-1 25-11 0,-6-1-18 0,-20 1-18 16,26 24 4-16,-29-24 11 0,6 0 13 0,20 24-37 16,-23-24-174-16,24 0-294 0,-25-1-127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0-11-17T07:35:15.721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351 71 3871 0,'0'0'1'0,"0"0"12"0,0 0-13 0,0 0 6 16,0 0 2-16,0 0-21 0,0 0 92 0,0 0 74 15,0 25 68-15,0-25 64 0,27 25-21 0,-27 0-68 16,23 1-54-16,-23-1-36 0,30 25-16 0,-10-24 5 16,10 24 2-16,-10-25-3 0,10 25-23 0,-30 0 21 15,21 0 0-15,5-25-12 0,1 26-14 0,-27-1-28 16,23-1-17-16,7 3 6 0,-10 23-15 0,-20-24-12 15,30-1 0-15,-10 0-11 0,-20-24 23 16,30 23-8-16,-30 2-4 0,21-1 6 0,-21-25-49 16,26 0-131-16,-26 26-153 0,24-26-179 0,-24 0-182 15,26-25-106-15,-26 25-236 0,24-25-16 0</inkml:trace>
  <inkml:trace contextRef="#ctx0" brushRef="#br0" timeOffset="304">1156 21 4384 0,'-24'0'-5'16,"24"0"3"-16,-26-26-1 0,26 26 5 0,-24 0 24 15,24 0 5-15,-26 26 23 0,26-2 32 0,-24-24 1 16,24 26 32-16,-27-1 11 0,4 0-38 0,-4 26 17 16,1-26-15-16,2 25-31 0,-26 0 12 0,0 1-36 15,24-1-21-15,-25 0-5 0,1 0-5 0,0 26-1 16,0-26 0-16,3-1 3 0,-3 28-11 0,-30-27 4 16,30 26-6-16,3-26 1 0,-3 1-98 0,-3 24-110 15,3-26-161-15,23 2-184 0,-20-26-140 0,21 26-277 16,-25-26-13-16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69F37B4-4162-4F4C-8FE0-277B05F3D97E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8CD3B66-C7D7-4D49-81D4-95DAA8503EB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217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52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668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1022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1622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361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445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459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5576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לעבור כאן לטיפוס אנונימי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D3B66-C7D7-4D49-81D4-95DAA8503EB0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416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כותרת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5" name="כותרת משנה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1" name="מציין מיקום של תאריך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487AADC-D55C-4C80-A650-0634BA0FFCF4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18" name="מציין מיקום של כותרת תחתונה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4818-F191-48A1-914F-6E9EF7A50071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4F49B5A-EAF6-4365-BA73-E7A2263E028A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200A-DFF5-41B2-B148-4B7241F099FA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4C0D265-5185-440C-AB3C-5A3DFA0BF8AD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F39-1117-48A4-9E3E-042503FE3ABB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7152-C6F6-4B49-AEE3-9495DDEC819A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254-7651-438F-9FBD-5B22DE01643A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151E653-0238-45C9-B692-C90FFA8CBEEC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58DE-B988-4FC1-912A-5299BC024C81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E340-A9EA-4619-91D8-7E99EB332861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ציין מיקום של תמונה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מציין מיקום של כותרת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1" name="מציין מיקום טקסט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27" name="מציין מיקום של תאריך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F9B1A57-8144-4262-8DAF-71A5C1228EF1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4F09086-7655-46EE-82F4-512E3C932A8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customXml" Target="../ink/ink6.xml"/><Relationship Id="rId18" Type="http://schemas.openxmlformats.org/officeDocument/2006/relationships/image" Target="../media/image11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customXml" Target="../ink/ink5.xml"/><Relationship Id="rId24" Type="http://schemas.openxmlformats.org/officeDocument/2006/relationships/image" Target="../media/image14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7.emf"/><Relationship Id="rId19" Type="http://schemas.openxmlformats.org/officeDocument/2006/relationships/customXml" Target="../ink/ink9.xml"/><Relationship Id="rId4" Type="http://schemas.openxmlformats.org/officeDocument/2006/relationships/image" Target="../media/image4.emf"/><Relationship Id="rId9" Type="http://schemas.openxmlformats.org/officeDocument/2006/relationships/customXml" Target="../ink/ink4.xml"/><Relationship Id="rId14" Type="http://schemas.openxmlformats.org/officeDocument/2006/relationships/image" Target="../media/image9.emf"/><Relationship Id="rId22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52335" y="548680"/>
            <a:ext cx="5105400" cy="1448029"/>
          </a:xfrm>
        </p:spPr>
        <p:txBody>
          <a:bodyPr/>
          <a:lstStyle/>
          <a:p>
            <a:pPr algn="ctr"/>
            <a:r>
              <a:rPr lang="he-IL" dirty="0"/>
              <a:t>מיני פרויקט	במערכות חלונות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915816" y="2348880"/>
            <a:ext cx="5976664" cy="1938992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שם חיבה: </a:t>
            </a:r>
            <a:r>
              <a:rPr lang="en-US" dirty="0"/>
              <a:t>C# </a:t>
            </a:r>
            <a:r>
              <a:rPr lang="en-US" dirty="0" err="1"/>
              <a:t>.Net</a:t>
            </a:r>
            <a:endParaRPr lang="he-IL" dirty="0"/>
          </a:p>
          <a:p>
            <a:pPr algn="ctr"/>
            <a:r>
              <a:rPr lang="he-IL" dirty="0"/>
              <a:t>סי שרפ דוט נט</a:t>
            </a:r>
            <a:endParaRPr lang="en-US" dirty="0"/>
          </a:p>
          <a:p>
            <a:pPr algn="ctr"/>
            <a:endParaRPr lang="he-IL" dirty="0"/>
          </a:p>
          <a:p>
            <a:pPr algn="ctr"/>
            <a:r>
              <a:rPr lang="he-IL" sz="2800" b="1" dirty="0"/>
              <a:t>נושא מספר </a:t>
            </a:r>
            <a:r>
              <a:rPr lang="en-US" sz="2800" b="1" dirty="0"/>
              <a:t>3.2</a:t>
            </a:r>
            <a:r>
              <a:rPr lang="he-IL" sz="2800" b="1" dirty="0"/>
              <a:t> –</a:t>
            </a:r>
            <a:r>
              <a:rPr lang="en-US" sz="2800" b="1" dirty="0"/>
              <a:t> </a:t>
            </a:r>
            <a:r>
              <a:rPr lang="he-IL" sz="2800" b="1" dirty="0"/>
              <a:t>תבניתיות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1</a:t>
            </a:fld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163EB-4349-4875-BF92-1F867642B59F}"/>
              </a:ext>
            </a:extLst>
          </p:cNvPr>
          <p:cNvSpPr txBox="1"/>
          <p:nvPr/>
        </p:nvSpPr>
        <p:spPr>
          <a:xfrm>
            <a:off x="3053104" y="4567617"/>
            <a:ext cx="5726832" cy="21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הערה חשובה:</a:t>
            </a:r>
          </a:p>
          <a:p>
            <a:endParaRPr lang="he-IL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מצגת זו נערכה על ידי והיא שילוב של רעיונות ושקפים שנלקחו ברובם מ: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המצגות של נורית גרינברג 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200" dirty="0"/>
              <a:t>החומרים </a:t>
            </a:r>
            <a:r>
              <a:rPr lang="en-US" sz="1200" dirty="0"/>
              <a:t>(OSF)</a:t>
            </a:r>
            <a:r>
              <a:rPr lang="he-IL" sz="1200" dirty="0"/>
              <a:t> וצילומי הוידאו של אושרי כהן.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המצגות של דן זילברשטיין.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ט.ל.ח – ייתכן ונפלו טעויות וב"ה הן יתוקנו בע"פ בהרצאה שלי. בלי נדר, לאחר ההרצאה אם נוצרו עדכונים אני מעלה את המצגת שוב למודל. אך איני מתחייבת לכך.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המצגת לבדה אינה מספיקה, אלא בשילוב הערותיי בע"פ בהרצאה.</a:t>
            </a:r>
          </a:p>
          <a:p>
            <a:endParaRPr lang="he-IL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he-IL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אפרת עמר</a:t>
            </a:r>
          </a:p>
        </p:txBody>
      </p:sp>
    </p:spTree>
    <p:extLst>
      <p:ext uri="{BB962C8B-B14F-4D97-AF65-F5344CB8AC3E}">
        <p14:creationId xmlns:p14="http://schemas.microsoft.com/office/powerpoint/2010/main" val="250726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239000" cy="698336"/>
          </a:xfrm>
        </p:spPr>
        <p:txBody>
          <a:bodyPr/>
          <a:lstStyle/>
          <a:p>
            <a:pPr algn="ctr"/>
            <a:r>
              <a:rPr lang="he-IL" sz="3600" dirty="0"/>
              <a:t>הגדרת אילוצים על הטיפוס הגנרי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1271691"/>
            <a:ext cx="7848872" cy="5112568"/>
          </a:xfrm>
        </p:spPr>
        <p:txBody>
          <a:bodyPr>
            <a:normAutofit/>
          </a:bodyPr>
          <a:lstStyle/>
          <a:p>
            <a:r>
              <a:rPr lang="he-IL" sz="2400" dirty="0"/>
              <a:t>כאמור, היתרון בגנריות הוא בדיקה טובה יותר של הטיפוס הנשלח למתודה הבונה עוד בזמן הקומפילציה.</a:t>
            </a:r>
          </a:p>
          <a:p>
            <a:r>
              <a:rPr lang="he-IL" sz="2400" dirty="0"/>
              <a:t>מצד שני – </a:t>
            </a:r>
            <a:r>
              <a:rPr lang="he-IL" sz="2400" b="1" dirty="0"/>
              <a:t>אסור להניח בקוד שום הנחה לגבי הטיפוס</a:t>
            </a:r>
            <a:r>
              <a:rPr lang="he-IL" sz="2400" dirty="0"/>
              <a:t>.</a:t>
            </a:r>
          </a:p>
          <a:p>
            <a:r>
              <a:rPr lang="he-IL" sz="2400" dirty="0"/>
              <a:t>ניתן להשתמש בהוראה </a:t>
            </a:r>
            <a:r>
              <a:rPr lang="en-US" sz="2400" dirty="0"/>
              <a:t>T temp = default (type);</a:t>
            </a:r>
            <a:r>
              <a:rPr lang="he-IL" sz="2400" dirty="0"/>
              <a:t> כדי להציב את ערך ברירת המחדל של הטיפוס:</a:t>
            </a:r>
          </a:p>
          <a:p>
            <a:pPr lvl="1"/>
            <a:r>
              <a:rPr lang="he-IL" sz="2000" dirty="0"/>
              <a:t>אם זהו משתנה ערך – יוצב 0</a:t>
            </a:r>
          </a:p>
          <a:p>
            <a:pPr lvl="1"/>
            <a:r>
              <a:rPr lang="he-IL" sz="2000" dirty="0"/>
              <a:t>אם זהו משתנה הפניה – יוצב </a:t>
            </a:r>
            <a:r>
              <a:rPr lang="en-US" sz="2000" dirty="0"/>
              <a:t>null</a:t>
            </a:r>
          </a:p>
          <a:p>
            <a:r>
              <a:rPr lang="he-IL" sz="2400" dirty="0"/>
              <a:t>בזמן הגדרת </a:t>
            </a:r>
            <a:r>
              <a:rPr lang="he-IL" sz="2400" b="1" dirty="0"/>
              <a:t>מחלקה גנרית ומתודה גנרית</a:t>
            </a:r>
            <a:r>
              <a:rPr lang="he-IL" sz="2400" dirty="0"/>
              <a:t>, ניתן להגדיר </a:t>
            </a:r>
            <a:r>
              <a:rPr lang="he-IL" sz="2400" b="1" dirty="0"/>
              <a:t>אילוצים</a:t>
            </a:r>
            <a:r>
              <a:rPr lang="he-IL" sz="2400" dirty="0"/>
              <a:t> על הטיפוס הגנרי ע"י שימוש במילה השמורה </a:t>
            </a:r>
            <a:r>
              <a:rPr lang="en-US" sz="3200" b="1" dirty="0"/>
              <a:t>where</a:t>
            </a:r>
            <a:endParaRPr lang="he-IL" sz="2400" dirty="0"/>
          </a:p>
          <a:p>
            <a:pPr marL="0" indent="0">
              <a:buNone/>
            </a:pPr>
            <a:endParaRPr lang="he-IL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961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016" y="0"/>
            <a:ext cx="8100392" cy="980728"/>
          </a:xfrm>
        </p:spPr>
        <p:txBody>
          <a:bodyPr>
            <a:normAutofit fontScale="90000"/>
          </a:bodyPr>
          <a:lstStyle/>
          <a:p>
            <a:pPr algn="ctr"/>
            <a:r>
              <a:rPr lang="he-IL" sz="3200" dirty="0"/>
              <a:t>הגדרת אילוצים על הטיפוס הגנרי</a:t>
            </a:r>
            <a:br>
              <a:rPr lang="he-IL" sz="3200" dirty="0"/>
            </a:br>
            <a:r>
              <a:rPr lang="he-IL" sz="3200" dirty="0"/>
              <a:t>בזמן הגדרת </a:t>
            </a:r>
            <a:r>
              <a:rPr lang="he-IL" sz="4000" dirty="0"/>
              <a:t>מחלקה</a:t>
            </a:r>
            <a:r>
              <a:rPr lang="he-IL" sz="3200" dirty="0"/>
              <a:t> גנרית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6024" y="1124744"/>
            <a:ext cx="7956376" cy="5660104"/>
          </a:xfrm>
        </p:spPr>
        <p:txBody>
          <a:bodyPr>
            <a:noAutofit/>
          </a:bodyPr>
          <a:lstStyle/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class MyGenericClass &lt;T, U&gt; </a:t>
            </a:r>
            <a:r>
              <a:rPr lang="en-US" sz="1800" dirty="0">
                <a:solidFill>
                  <a:srgbClr val="FF0000"/>
                </a:solidFill>
              </a:rPr>
              <a:t>where T : new()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{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   void </a:t>
            </a:r>
            <a:r>
              <a:rPr lang="en-US" sz="1800" dirty="0" err="1"/>
              <a:t>myFunction</a:t>
            </a:r>
            <a:r>
              <a:rPr lang="en-US" sz="1800" dirty="0"/>
              <a:t>(T prm1, U prm2) 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	{  T </a:t>
            </a:r>
            <a:r>
              <a:rPr lang="en-US" sz="1800" dirty="0" err="1"/>
              <a:t>obj</a:t>
            </a:r>
            <a:r>
              <a:rPr lang="en-US" sz="1800" dirty="0"/>
              <a:t> = new T();}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}</a:t>
            </a:r>
          </a:p>
          <a:p>
            <a:pPr marL="0" indent="0" algn="l" rtl="0">
              <a:buClr>
                <a:schemeClr val="tx1"/>
              </a:buClr>
              <a:buNone/>
            </a:pPr>
            <a:endParaRPr lang="he-IL" sz="1800" dirty="0"/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class GenericWhere1&lt;T, U&gt; </a:t>
            </a:r>
            <a:r>
              <a:rPr lang="en-US" sz="1800" dirty="0">
                <a:solidFill>
                  <a:srgbClr val="FF0000"/>
                </a:solidFill>
              </a:rPr>
              <a:t>where T : U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{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    U[] </a:t>
            </a:r>
            <a:r>
              <a:rPr lang="en-US" sz="1800" dirty="0" err="1"/>
              <a:t>arr</a:t>
            </a:r>
            <a:r>
              <a:rPr lang="en-US" sz="1800" dirty="0"/>
              <a:t>;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    public GenericWhere1(T </a:t>
            </a:r>
            <a:r>
              <a:rPr lang="en-US" sz="1800" dirty="0" err="1"/>
              <a:t>t</a:t>
            </a:r>
            <a:r>
              <a:rPr lang="en-US" sz="1800" dirty="0"/>
              <a:t>, U u)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    {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        </a:t>
            </a:r>
            <a:r>
              <a:rPr lang="en-US" sz="1800" dirty="0" err="1"/>
              <a:t>arr</a:t>
            </a:r>
            <a:r>
              <a:rPr lang="en-US" sz="1800" dirty="0"/>
              <a:t>  = new U[] { t, u };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	//</a:t>
            </a:r>
            <a:r>
              <a:rPr lang="en-US" sz="1800" dirty="0" err="1"/>
              <a:t>arr</a:t>
            </a:r>
            <a:r>
              <a:rPr lang="en-US" sz="1800" dirty="0"/>
              <a:t>[0] = t;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	//</a:t>
            </a:r>
            <a:r>
              <a:rPr lang="en-US" sz="1800" dirty="0" err="1"/>
              <a:t>arr</a:t>
            </a:r>
            <a:r>
              <a:rPr lang="en-US" sz="1800" dirty="0"/>
              <a:t>[0] = u;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    }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}</a:t>
            </a:r>
          </a:p>
          <a:p>
            <a:endParaRPr lang="he-IL" sz="1800" dirty="0">
              <a:solidFill>
                <a:srgbClr val="FF0000"/>
              </a:solidFill>
            </a:endParaRPr>
          </a:p>
        </p:txBody>
      </p:sp>
      <p:sp>
        <p:nvSpPr>
          <p:cNvPr id="4" name="חץ שמאלה 3"/>
          <p:cNvSpPr/>
          <p:nvPr/>
        </p:nvSpPr>
        <p:spPr>
          <a:xfrm>
            <a:off x="5290614" y="1340768"/>
            <a:ext cx="2510003" cy="144016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chemeClr val="tx1"/>
                </a:solidFill>
              </a:rPr>
              <a:t>המחלקה </a:t>
            </a:r>
            <a:r>
              <a:rPr lang="en-US" sz="1400" b="1" dirty="0">
                <a:solidFill>
                  <a:schemeClr val="tx1"/>
                </a:solidFill>
              </a:rPr>
              <a:t>T</a:t>
            </a:r>
            <a:r>
              <a:rPr lang="he-IL" sz="1400" b="1" dirty="0">
                <a:solidFill>
                  <a:schemeClr val="tx1"/>
                </a:solidFill>
              </a:rPr>
              <a:t> חייבת להיות עם בנאי ברירת מחדל ציבורי וריק</a:t>
            </a:r>
          </a:p>
        </p:txBody>
      </p:sp>
      <p:sp>
        <p:nvSpPr>
          <p:cNvPr id="5" name="חץ שמאלה 4"/>
          <p:cNvSpPr/>
          <p:nvPr/>
        </p:nvSpPr>
        <p:spPr>
          <a:xfrm>
            <a:off x="5940380" y="3946305"/>
            <a:ext cx="1987130" cy="1224136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b="1" dirty="0">
                <a:solidFill>
                  <a:schemeClr val="tx1"/>
                </a:solidFill>
              </a:rPr>
              <a:t>ירושה</a:t>
            </a:r>
          </a:p>
          <a:p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he-IL" b="1" dirty="0">
                <a:solidFill>
                  <a:schemeClr val="tx1"/>
                </a:solidFill>
              </a:rPr>
              <a:t> יורשת מ </a:t>
            </a:r>
            <a:r>
              <a:rPr lang="en-US" b="1" dirty="0">
                <a:solidFill>
                  <a:schemeClr val="tx1"/>
                </a:solidFill>
              </a:rPr>
              <a:t>U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606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016" y="0"/>
            <a:ext cx="8100392" cy="980728"/>
          </a:xfrm>
        </p:spPr>
        <p:txBody>
          <a:bodyPr>
            <a:normAutofit fontScale="90000"/>
          </a:bodyPr>
          <a:lstStyle/>
          <a:p>
            <a:pPr algn="ctr"/>
            <a:r>
              <a:rPr lang="he-IL" sz="3200" dirty="0"/>
              <a:t>הגדרת אילוצים על הטיפוס הגנרי</a:t>
            </a:r>
            <a:br>
              <a:rPr lang="he-IL" sz="3200" dirty="0"/>
            </a:br>
            <a:r>
              <a:rPr lang="he-IL" sz="3200" dirty="0"/>
              <a:t>בזמן הגדרת </a:t>
            </a:r>
            <a:r>
              <a:rPr lang="he-IL" sz="4000" dirty="0"/>
              <a:t>מחלקה</a:t>
            </a:r>
            <a:r>
              <a:rPr lang="he-IL" sz="3200" dirty="0"/>
              <a:t> גנרית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4016" y="1052736"/>
            <a:ext cx="7956376" cy="5403000"/>
          </a:xfrm>
        </p:spPr>
        <p:txBody>
          <a:bodyPr>
            <a:noAutofit/>
          </a:bodyPr>
          <a:lstStyle/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class MyGenericClass &lt;T, U&gt; </a:t>
            </a:r>
            <a:r>
              <a:rPr lang="en-US" sz="1800" dirty="0">
                <a:solidFill>
                  <a:srgbClr val="FF0000"/>
                </a:solidFill>
              </a:rPr>
              <a:t>where T : </a:t>
            </a:r>
            <a:r>
              <a:rPr lang="en-US" sz="1800" dirty="0" err="1">
                <a:solidFill>
                  <a:srgbClr val="FF0000"/>
                </a:solidFill>
              </a:rPr>
              <a:t>IComparable</a:t>
            </a:r>
            <a:r>
              <a:rPr lang="en-US" sz="1800" dirty="0">
                <a:solidFill>
                  <a:srgbClr val="FF0000"/>
                </a:solidFill>
              </a:rPr>
              <a:t>&lt;T&gt; , new() 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{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	public </a:t>
            </a:r>
            <a:r>
              <a:rPr lang="en-US" sz="1800" dirty="0" err="1"/>
              <a:t>MyFunc</a:t>
            </a:r>
            <a:r>
              <a:rPr lang="en-US" sz="1800" dirty="0"/>
              <a:t> (T t1)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	{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		T t2 = new T();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		if (t1.CompareTo(t2) == 0) {…}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	}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}</a:t>
            </a:r>
            <a:endParaRPr lang="he-IL" sz="1800" dirty="0"/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public class GenericWhere2&lt;T&gt; </a:t>
            </a:r>
            <a:r>
              <a:rPr lang="en-US" sz="1800" dirty="0">
                <a:solidFill>
                  <a:srgbClr val="FF0000"/>
                </a:solidFill>
              </a:rPr>
              <a:t>where T : class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{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    T </a:t>
            </a:r>
            <a:r>
              <a:rPr lang="en-US" sz="1800" dirty="0" err="1"/>
              <a:t>t</a:t>
            </a:r>
            <a:r>
              <a:rPr lang="en-US" sz="1800" dirty="0"/>
              <a:t>;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    public GenericWhere2()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    {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        t = null;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    }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}</a:t>
            </a:r>
            <a:endParaRPr lang="he-IL" sz="1800" dirty="0"/>
          </a:p>
        </p:txBody>
      </p:sp>
      <p:sp>
        <p:nvSpPr>
          <p:cNvPr id="6" name="חץ שמאלה 5"/>
          <p:cNvSpPr/>
          <p:nvPr/>
        </p:nvSpPr>
        <p:spPr>
          <a:xfrm>
            <a:off x="5580112" y="1455241"/>
            <a:ext cx="3446106" cy="144016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>
                <a:solidFill>
                  <a:schemeClr val="tx1"/>
                </a:solidFill>
              </a:rPr>
              <a:t>מחלקה כללית הניתנת להשוואה, יורשת מ </a:t>
            </a:r>
            <a:r>
              <a:rPr lang="en-US" sz="1600" b="1" dirty="0" err="1">
                <a:solidFill>
                  <a:schemeClr val="tx1"/>
                </a:solidFill>
              </a:rPr>
              <a:t>IComparable</a:t>
            </a:r>
            <a:endParaRPr lang="he-IL" sz="1600" b="1" dirty="0">
              <a:solidFill>
                <a:schemeClr val="tx1"/>
              </a:solidFill>
            </a:endParaRPr>
          </a:p>
          <a:p>
            <a:pPr algn="ctr"/>
            <a:r>
              <a:rPr lang="he-IL" sz="1600" b="1" dirty="0">
                <a:solidFill>
                  <a:schemeClr val="tx1"/>
                </a:solidFill>
              </a:rPr>
              <a:t>וגם יש לה בנאי ריק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12</a:t>
            </a:fld>
            <a:endParaRPr lang="he-IL"/>
          </a:p>
        </p:txBody>
      </p:sp>
      <p:sp>
        <p:nvSpPr>
          <p:cNvPr id="9" name="חץ שמאלה 5"/>
          <p:cNvSpPr/>
          <p:nvPr/>
        </p:nvSpPr>
        <p:spPr>
          <a:xfrm>
            <a:off x="5708033" y="3335454"/>
            <a:ext cx="3312368" cy="144016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>
                <a:solidFill>
                  <a:schemeClr val="tx1"/>
                </a:solidFill>
              </a:rPr>
              <a:t>המחלקה </a:t>
            </a:r>
            <a:r>
              <a:rPr lang="en-US" sz="1600" b="1" dirty="0">
                <a:solidFill>
                  <a:schemeClr val="tx1"/>
                </a:solidFill>
              </a:rPr>
              <a:t>T</a:t>
            </a:r>
            <a:r>
              <a:rPr lang="he-IL" sz="1600" b="1" dirty="0">
                <a:solidFill>
                  <a:schemeClr val="tx1"/>
                </a:solidFill>
              </a:rPr>
              <a:t> חייב</a:t>
            </a:r>
            <a:r>
              <a:rPr lang="en-US" sz="1600" b="1" dirty="0">
                <a:solidFill>
                  <a:schemeClr val="tx1"/>
                </a:solidFill>
              </a:rPr>
              <a:t>,</a:t>
            </a:r>
            <a:r>
              <a:rPr lang="he-IL" sz="1600" b="1" dirty="0">
                <a:solidFill>
                  <a:schemeClr val="tx1"/>
                </a:solidFill>
              </a:rPr>
              <a:t> להיות מטיפוס הפניה </a:t>
            </a:r>
            <a:r>
              <a:rPr lang="en-US" sz="1600" b="1" dirty="0" err="1">
                <a:solidFill>
                  <a:schemeClr val="tx1"/>
                </a:solidFill>
              </a:rPr>
              <a:t>ReferanceType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016" y="160136"/>
            <a:ext cx="8100392" cy="648072"/>
          </a:xfrm>
        </p:spPr>
        <p:txBody>
          <a:bodyPr>
            <a:normAutofit/>
          </a:bodyPr>
          <a:lstStyle/>
          <a:p>
            <a:pPr algn="ctr"/>
            <a:r>
              <a:rPr lang="he-IL" sz="3200" dirty="0"/>
              <a:t>דוגמאות לאילוצים !!!! שלא !!!! ניתן להגדיר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4016" y="1626400"/>
            <a:ext cx="7956376" cy="4466896"/>
          </a:xfrm>
        </p:spPr>
        <p:txBody>
          <a:bodyPr>
            <a:noAutofit/>
          </a:bodyPr>
          <a:lstStyle/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class MyGenericClass &lt;T&gt;   </a:t>
            </a:r>
            <a:r>
              <a:rPr lang="en-US" sz="1800" dirty="0">
                <a:solidFill>
                  <a:srgbClr val="FF0000"/>
                </a:solidFill>
              </a:rPr>
              <a:t>where T : </a:t>
            </a:r>
            <a:r>
              <a:rPr lang="en-US" sz="1800" dirty="0" err="1">
                <a:solidFill>
                  <a:srgbClr val="FF0000"/>
                </a:solidFill>
              </a:rPr>
              <a:t>struct</a:t>
            </a:r>
            <a:r>
              <a:rPr lang="en-US" sz="1800" dirty="0">
                <a:solidFill>
                  <a:srgbClr val="FF0000"/>
                </a:solidFill>
              </a:rPr>
              <a:t>, class 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{ … }</a:t>
            </a:r>
            <a:endParaRPr lang="he-IL" sz="1800" dirty="0"/>
          </a:p>
          <a:p>
            <a:pPr marL="0" indent="0" algn="l" rtl="0">
              <a:buClr>
                <a:schemeClr val="tx1"/>
              </a:buClr>
              <a:buNone/>
            </a:pPr>
            <a:endParaRPr lang="en-US" sz="1800" dirty="0"/>
          </a:p>
          <a:p>
            <a:pPr marL="0" indent="0" algn="l" rtl="0">
              <a:buClr>
                <a:schemeClr val="tx1"/>
              </a:buClr>
              <a:buNone/>
            </a:pPr>
            <a:endParaRPr lang="en-US" sz="1800" dirty="0"/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class MyGenericClass &lt;T&gt;   </a:t>
            </a:r>
            <a:r>
              <a:rPr lang="en-US" sz="1800" dirty="0">
                <a:solidFill>
                  <a:srgbClr val="FF0000"/>
                </a:solidFill>
              </a:rPr>
              <a:t>where T : </a:t>
            </a:r>
            <a:r>
              <a:rPr lang="en-US" sz="1800" dirty="0" err="1">
                <a:solidFill>
                  <a:srgbClr val="FF0000"/>
                </a:solidFill>
              </a:rPr>
              <a:t>struct</a:t>
            </a:r>
            <a:r>
              <a:rPr lang="en-US" sz="1800" dirty="0">
                <a:solidFill>
                  <a:srgbClr val="FF0000"/>
                </a:solidFill>
              </a:rPr>
              <a:t>, new() 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{ … }</a:t>
            </a:r>
          </a:p>
          <a:p>
            <a:pPr marL="0" indent="0" algn="l" rtl="0">
              <a:buClr>
                <a:schemeClr val="tx1"/>
              </a:buClr>
              <a:buNone/>
            </a:pPr>
            <a:endParaRPr lang="en-US" sz="1800" dirty="0"/>
          </a:p>
          <a:p>
            <a:pPr marL="0" indent="0" algn="l" rtl="0">
              <a:buClr>
                <a:schemeClr val="tx1"/>
              </a:buClr>
              <a:buNone/>
            </a:pPr>
            <a:endParaRPr lang="en-US" sz="1800" dirty="0"/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class MyGenericClass &lt;T&gt;   </a:t>
            </a:r>
            <a:r>
              <a:rPr lang="en-US" sz="1800" dirty="0">
                <a:solidFill>
                  <a:srgbClr val="FF0000"/>
                </a:solidFill>
              </a:rPr>
              <a:t>where T : new(), class </a:t>
            </a:r>
          </a:p>
          <a:p>
            <a:pPr marL="0" indent="0" algn="l" rtl="0">
              <a:buClr>
                <a:schemeClr val="tx1"/>
              </a:buClr>
              <a:buNone/>
            </a:pPr>
            <a:r>
              <a:rPr lang="en-US" sz="1800" dirty="0"/>
              <a:t>{ … }</a:t>
            </a:r>
            <a:endParaRPr lang="he-IL" sz="1800" dirty="0"/>
          </a:p>
          <a:p>
            <a:pPr marL="0" indent="0" algn="l" rtl="0">
              <a:buClr>
                <a:schemeClr val="tx1"/>
              </a:buClr>
              <a:buNone/>
            </a:pPr>
            <a:endParaRPr lang="he-IL" sz="1800" dirty="0"/>
          </a:p>
        </p:txBody>
      </p:sp>
      <p:sp>
        <p:nvSpPr>
          <p:cNvPr id="6" name="חץ שמאלה 5"/>
          <p:cNvSpPr/>
          <p:nvPr/>
        </p:nvSpPr>
        <p:spPr>
          <a:xfrm>
            <a:off x="5724128" y="1410376"/>
            <a:ext cx="3158074" cy="144016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>
                <a:solidFill>
                  <a:srgbClr val="FF0000"/>
                </a:solidFill>
              </a:rPr>
              <a:t>השילוב הזה אסור!</a:t>
            </a:r>
          </a:p>
          <a:p>
            <a:pPr algn="ctr"/>
            <a:r>
              <a:rPr lang="he-IL" sz="1600" b="1" dirty="0">
                <a:solidFill>
                  <a:schemeClr val="tx1"/>
                </a:solidFill>
              </a:rPr>
              <a:t>בנוסף, כל אחד מהם חייב להיות ראשון בסדר האילוצים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13</a:t>
            </a:fld>
            <a:endParaRPr lang="he-IL"/>
          </a:p>
        </p:txBody>
      </p:sp>
      <p:sp>
        <p:nvSpPr>
          <p:cNvPr id="9" name="חץ שמאלה 5"/>
          <p:cNvSpPr/>
          <p:nvPr/>
        </p:nvSpPr>
        <p:spPr>
          <a:xfrm>
            <a:off x="5724128" y="2887740"/>
            <a:ext cx="3312368" cy="144016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>
                <a:solidFill>
                  <a:schemeClr val="tx1"/>
                </a:solidFill>
              </a:rPr>
              <a:t>האילוץ </a:t>
            </a:r>
            <a:r>
              <a:rPr lang="en-US" sz="1600" b="1" dirty="0">
                <a:solidFill>
                  <a:schemeClr val="tx1"/>
                </a:solidFill>
              </a:rPr>
              <a:t>new</a:t>
            </a:r>
            <a:r>
              <a:rPr lang="he-IL" sz="1600" b="1" dirty="0">
                <a:solidFill>
                  <a:schemeClr val="tx1"/>
                </a:solidFill>
              </a:rPr>
              <a:t> לא יכול להיות משולב עם </a:t>
            </a:r>
            <a:r>
              <a:rPr lang="en-US" sz="1600" b="1" dirty="0" err="1">
                <a:solidFill>
                  <a:schemeClr val="tx1"/>
                </a:solidFill>
              </a:rPr>
              <a:t>struct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11" name="חץ שמאלה 5"/>
          <p:cNvSpPr/>
          <p:nvPr/>
        </p:nvSpPr>
        <p:spPr>
          <a:xfrm>
            <a:off x="5724128" y="4345302"/>
            <a:ext cx="3312368" cy="144016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>
                <a:solidFill>
                  <a:schemeClr val="tx1"/>
                </a:solidFill>
              </a:rPr>
              <a:t>האילוץ </a:t>
            </a:r>
            <a:r>
              <a:rPr lang="en-US" sz="1600" b="1" dirty="0">
                <a:solidFill>
                  <a:schemeClr val="tx1"/>
                </a:solidFill>
              </a:rPr>
              <a:t>new</a:t>
            </a:r>
            <a:r>
              <a:rPr lang="he-IL" sz="1600" b="1" dirty="0">
                <a:solidFill>
                  <a:schemeClr val="tx1"/>
                </a:solidFill>
              </a:rPr>
              <a:t> חייב להופיע אחרון ברשימת האילוצים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he-IL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ACC01F-5810-440A-A0D5-425AF655D145}"/>
                  </a:ext>
                </a:extLst>
              </p14:cNvPr>
              <p14:cNvContentPartPr/>
              <p14:nvPr/>
            </p14:nvContentPartPr>
            <p14:xfrm>
              <a:off x="4136236" y="2008864"/>
              <a:ext cx="498960" cy="74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ACC01F-5810-440A-A0D5-425AF655D1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0116" y="2002744"/>
                <a:ext cx="5112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EFCD0A3-E206-4F28-AF50-1FF0BA784468}"/>
                  </a:ext>
                </a:extLst>
              </p14:cNvPr>
              <p14:cNvContentPartPr/>
              <p14:nvPr/>
            </p14:nvContentPartPr>
            <p14:xfrm>
              <a:off x="4425676" y="1393264"/>
              <a:ext cx="770760" cy="290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EFCD0A3-E206-4F28-AF50-1FF0BA7844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9556" y="1387144"/>
                <a:ext cx="783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882BE8-7BE4-4A7F-ABB2-C192ADA1723F}"/>
                  </a:ext>
                </a:extLst>
              </p14:cNvPr>
              <p14:cNvContentPartPr/>
              <p14:nvPr/>
            </p14:nvContentPartPr>
            <p14:xfrm>
              <a:off x="5367076" y="1693144"/>
              <a:ext cx="299160" cy="371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882BE8-7BE4-4A7F-ABB2-C192ADA172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60956" y="1687024"/>
                <a:ext cx="3114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031E32E-8538-4505-BEB4-B07B4A3B23EF}"/>
                  </a:ext>
                </a:extLst>
              </p14:cNvPr>
              <p14:cNvContentPartPr/>
              <p14:nvPr/>
            </p14:nvContentPartPr>
            <p14:xfrm>
              <a:off x="5077276" y="3448504"/>
              <a:ext cx="137160" cy="64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031E32E-8538-4505-BEB4-B07B4A3B23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1156" y="3442384"/>
                <a:ext cx="1494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9A947A-D2E1-45A1-8B3F-05CC836B06B4}"/>
                  </a:ext>
                </a:extLst>
              </p14:cNvPr>
              <p14:cNvContentPartPr/>
              <p14:nvPr/>
            </p14:nvContentPartPr>
            <p14:xfrm>
              <a:off x="4099876" y="3380464"/>
              <a:ext cx="507600" cy="440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9A947A-D2E1-45A1-8B3F-05CC836B06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93756" y="3374344"/>
                <a:ext cx="5198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340DB59-E274-4850-A1A3-5882ED60C897}"/>
                  </a:ext>
                </a:extLst>
              </p14:cNvPr>
              <p14:cNvContentPartPr/>
              <p14:nvPr/>
            </p14:nvContentPartPr>
            <p14:xfrm>
              <a:off x="4832836" y="3340504"/>
              <a:ext cx="661680" cy="157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340DB59-E274-4850-A1A3-5882ED60C8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6716" y="3334384"/>
                <a:ext cx="6739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3116090-9205-4773-94FB-1C00831F1376}"/>
                  </a:ext>
                </a:extLst>
              </p14:cNvPr>
              <p14:cNvContentPartPr/>
              <p14:nvPr/>
            </p14:nvContentPartPr>
            <p14:xfrm>
              <a:off x="5060356" y="2915344"/>
              <a:ext cx="154080" cy="190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3116090-9205-4773-94FB-1C00831F137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54236" y="2909224"/>
                <a:ext cx="1663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956A4FC-D2FD-4FE3-AC63-0C682E0E840E}"/>
                  </a:ext>
                </a:extLst>
              </p14:cNvPr>
              <p14:cNvContentPartPr/>
              <p14:nvPr/>
            </p14:nvContentPartPr>
            <p14:xfrm>
              <a:off x="5403796" y="3096064"/>
              <a:ext cx="489600" cy="633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956A4FC-D2FD-4FE3-AC63-0C682E0E840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97676" y="3089944"/>
                <a:ext cx="50184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C7CDFEA-7F46-45D6-9D4B-0AF7662B6B12}"/>
                  </a:ext>
                </a:extLst>
              </p14:cNvPr>
              <p14:cNvContentPartPr/>
              <p14:nvPr/>
            </p14:nvContentPartPr>
            <p14:xfrm>
              <a:off x="5503516" y="4419424"/>
              <a:ext cx="416520" cy="469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C7CDFEA-7F46-45D6-9D4B-0AF7662B6B1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97396" y="4413304"/>
                <a:ext cx="4287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3FE9351-32C1-433A-9EE6-2DBD72C19DFF}"/>
                  </a:ext>
                </a:extLst>
              </p14:cNvPr>
              <p14:cNvContentPartPr/>
              <p14:nvPr/>
            </p14:nvContentPartPr>
            <p14:xfrm>
              <a:off x="4336756" y="4191184"/>
              <a:ext cx="705600" cy="308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3FE9351-32C1-433A-9EE6-2DBD72C19DF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30636" y="4185064"/>
                <a:ext cx="7178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9F08CD1-FA6C-4B46-88AA-28AF4ACBEC97}"/>
                  </a:ext>
                </a:extLst>
              </p14:cNvPr>
              <p14:cNvContentPartPr/>
              <p14:nvPr/>
            </p14:nvContentPartPr>
            <p14:xfrm>
              <a:off x="4099876" y="4798144"/>
              <a:ext cx="435600" cy="111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9F08CD1-FA6C-4B46-88AA-28AF4ACBEC9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93756" y="4792024"/>
                <a:ext cx="447840" cy="1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86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טבלת האילוצים האפשריים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75258"/>
              </p:ext>
            </p:extLst>
          </p:nvPr>
        </p:nvGraphicFramePr>
        <p:xfrm>
          <a:off x="477996" y="2117612"/>
          <a:ext cx="7560840" cy="4407732"/>
        </p:xfrm>
        <a:graphic>
          <a:graphicData uri="http://schemas.openxmlformats.org/drawingml/2006/table">
            <a:tbl>
              <a:tblPr/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44">
                <a:tc>
                  <a:txBody>
                    <a:bodyPr/>
                    <a:lstStyle/>
                    <a:p>
                      <a:pPr algn="r"/>
                      <a:r>
                        <a:rPr lang="he-IL" sz="1600" b="1" dirty="0">
                          <a:solidFill>
                            <a:srgbClr val="2A2A2A"/>
                          </a:solidFill>
                          <a:effectLst/>
                        </a:rPr>
                        <a:t>יש לכתוב:</a:t>
                      </a:r>
                      <a:endParaRPr lang="en-US" sz="1600" b="1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39017" marR="39017" marT="48772" marB="4877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600" b="1" dirty="0">
                          <a:solidFill>
                            <a:srgbClr val="2A2A2A"/>
                          </a:solidFill>
                          <a:effectLst/>
                        </a:rPr>
                        <a:t>כדי שהטיפוס שיוגדר בהמשך יהיה:</a:t>
                      </a:r>
                      <a:endParaRPr lang="en-US" sz="1600" b="1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39017" marR="39017" marT="48772" marB="4877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14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where T : struct</a:t>
                      </a:r>
                    </a:p>
                  </a:txBody>
                  <a:tcPr marL="39017" marR="39017" marT="48772" marB="4877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המחלקה</a:t>
                      </a:r>
                      <a:r>
                        <a:rPr lang="he-IL" sz="16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he-IL" sz="1600" b="0" baseline="0" dirty="0">
                          <a:solidFill>
                            <a:schemeClr val="tx1"/>
                          </a:solidFill>
                          <a:effectLst/>
                        </a:rPr>
                        <a:t> חייב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he-IL" sz="1600" b="0" baseline="0" dirty="0">
                          <a:solidFill>
                            <a:schemeClr val="tx1"/>
                          </a:solidFill>
                          <a:effectLst/>
                        </a:rPr>
                        <a:t> להיות מ</a:t>
                      </a: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טיפוס ערך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ValueType</a:t>
                      </a: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algn="r" rtl="1" fontAlgn="t"/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אילוץ</a:t>
                      </a:r>
                      <a:r>
                        <a:rPr lang="he-IL" sz="1600" b="0" baseline="0" dirty="0">
                          <a:solidFill>
                            <a:schemeClr val="tx1"/>
                          </a:solidFill>
                          <a:effectLst/>
                        </a:rPr>
                        <a:t> זה לא יצטרף לאילוצי 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r>
                        <a:rPr lang="he-IL" sz="1600" b="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effectLst/>
                        </a:rPr>
                        <a:t>new()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017" marR="39017" marT="48772" marB="4877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10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where T : class</a:t>
                      </a:r>
                    </a:p>
                  </a:txBody>
                  <a:tcPr marL="39017" marR="39017" marT="48772" marB="4877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המחלקה</a:t>
                      </a:r>
                      <a:r>
                        <a:rPr lang="he-IL" sz="16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he-IL" sz="1600" b="0" baseline="0" dirty="0">
                          <a:solidFill>
                            <a:schemeClr val="tx1"/>
                          </a:solidFill>
                          <a:effectLst/>
                        </a:rPr>
                        <a:t> חייב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he-IL" sz="1600" b="0" baseline="0" dirty="0">
                          <a:solidFill>
                            <a:schemeClr val="tx1"/>
                          </a:solidFill>
                          <a:effectLst/>
                        </a:rPr>
                        <a:t> להיות מ</a:t>
                      </a: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טיפוס</a:t>
                      </a: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 הפניה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ReferanceType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39017" marR="39017" marT="48772" marB="4877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where T : new()</a:t>
                      </a:r>
                    </a:p>
                  </a:txBody>
                  <a:tcPr marL="39017" marR="39017" marT="48772" marB="4877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למחלקה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 יש בנאי ברירת מחדל ציבורי וריק.</a:t>
                      </a:r>
                    </a:p>
                    <a:p>
                      <a:pPr algn="r" rtl="1" fontAlgn="t"/>
                      <a:r>
                        <a:rPr lang="he-IL" sz="16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e-IL" sz="1600" b="1" u="sng" dirty="0">
                          <a:solidFill>
                            <a:schemeClr val="tx1"/>
                          </a:solidFill>
                          <a:effectLst/>
                        </a:rPr>
                        <a:t>ברשימה</a:t>
                      </a:r>
                      <a:r>
                        <a:rPr lang="he-IL" sz="1600" b="1" u="sng" baseline="0" dirty="0">
                          <a:solidFill>
                            <a:schemeClr val="tx1"/>
                          </a:solidFill>
                          <a:effectLst/>
                        </a:rPr>
                        <a:t> של אילוצים, אילוץ זה חייב להופיע אחרון</a:t>
                      </a:r>
                      <a:endParaRPr lang="en-US" sz="1600" b="1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017" marR="39017" marT="48772" marB="4877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2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where T : &lt;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  <a:effectLst/>
                        </a:rPr>
                        <a:t>base-class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39017" marR="39017" marT="48772" marB="4877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המחלקה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 יורשת מהמחלקה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&lt;base-class&gt;</a:t>
                      </a: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 או מיורשים שלה. או שהיא עצמה מטיפוס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&lt;base-class&gt;</a:t>
                      </a: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017" marR="39017" marT="48772" marB="4877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0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where T : &lt;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  <a:effectLst/>
                        </a:rPr>
                        <a:t>interface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39017" marR="39017" marT="48772" marB="4877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המחלקה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 יורשת מהממשק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&lt;interface&gt;</a:t>
                      </a: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 או מיורשיו.</a:t>
                      </a:r>
                      <a:r>
                        <a:rPr lang="he-IL" sz="1600" b="0" baseline="0" dirty="0">
                          <a:solidFill>
                            <a:schemeClr val="tx1"/>
                          </a:solidFill>
                          <a:effectLst/>
                        </a:rPr>
                        <a:t> ניתן להגדיר כמה אילוצי ממשק, ממשק האילוץ יכול להיות גנרי בעצמו.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017" marR="39017" marT="48772" marB="4877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where T : U</a:t>
                      </a:r>
                    </a:p>
                  </a:txBody>
                  <a:tcPr marL="39017" marR="39017" marT="48772" marB="4877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המחלקה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 יורשת מטיפוס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 או מיורשים ממנו. או שהיא עצמה מטיפוס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017" marR="39017" marT="48772" marB="4877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14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477996" y="764704"/>
            <a:ext cx="756084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he-IL" dirty="0"/>
              <a:t>ניתן לשלב כמה אילוצים, בתנאי שאין סתירה ביניהם. ויש משמעות לסדר.</a:t>
            </a:r>
          </a:p>
          <a:p>
            <a: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he-IL" dirty="0"/>
              <a:t>באותו אופן, ניתן להגדיר אילוצים על </a:t>
            </a:r>
            <a:r>
              <a:rPr lang="he-IL" b="1" dirty="0"/>
              <a:t>מתודה</a:t>
            </a:r>
            <a:r>
              <a:rPr lang="he-IL" dirty="0"/>
              <a:t> גנרית</a:t>
            </a:r>
          </a:p>
          <a:p>
            <a: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he-IL" dirty="0"/>
              <a:t>יש לעבור על דוגמא </a:t>
            </a:r>
            <a:r>
              <a:rPr lang="en-US" dirty="0"/>
              <a:t>Ex6</a:t>
            </a:r>
            <a:r>
              <a:rPr lang="he-IL" dirty="0"/>
              <a:t> ב </a:t>
            </a:r>
            <a:r>
              <a:rPr lang="en-US" dirty="0"/>
              <a:t>Generic solution</a:t>
            </a:r>
            <a:r>
              <a:rPr lang="he-IL" dirty="0"/>
              <a:t> הנמצא במודל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64346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מועד א, תשע"ז, 7 נק'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124744"/>
            <a:ext cx="72390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600" dirty="0"/>
              <a:t>לפנייך  מימוש של המחלקה </a:t>
            </a:r>
            <a:r>
              <a:rPr lang="en-US" sz="1600" dirty="0" err="1"/>
              <a:t>MyClass</a:t>
            </a:r>
            <a:r>
              <a:rPr lang="en-US" sz="1600" dirty="0"/>
              <a:t> </a:t>
            </a:r>
            <a:r>
              <a:rPr lang="he-IL" sz="1600" dirty="0"/>
              <a:t>:</a:t>
            </a:r>
          </a:p>
          <a:p>
            <a:pPr marL="0" indent="0" algn="l" rtl="0">
              <a:buNone/>
            </a:pPr>
            <a:r>
              <a:rPr lang="en-US" sz="1600" dirty="0"/>
              <a:t>class </a:t>
            </a:r>
            <a:r>
              <a:rPr lang="en-US" sz="1600" dirty="0" err="1"/>
              <a:t>MyClass</a:t>
            </a:r>
            <a:r>
              <a:rPr lang="en-US" sz="1600" dirty="0"/>
              <a:t>&lt;U1,U2&gt;    {</a:t>
            </a:r>
          </a:p>
          <a:p>
            <a:pPr marL="0" indent="0" algn="l" rtl="0">
              <a:buNone/>
            </a:pPr>
            <a:r>
              <a:rPr lang="en-US" sz="1600" dirty="0"/>
              <a:t>U1[] </a:t>
            </a:r>
            <a:r>
              <a:rPr lang="en-US" sz="1600" dirty="0" err="1"/>
              <a:t>arr</a:t>
            </a:r>
            <a:r>
              <a:rPr lang="en-US" sz="1600" dirty="0"/>
              <a:t>;</a:t>
            </a:r>
          </a:p>
          <a:p>
            <a:pPr marL="0" indent="0" algn="l" rtl="0">
              <a:buNone/>
            </a:pPr>
            <a:r>
              <a:rPr lang="en-US" sz="1600" dirty="0"/>
              <a:t>     public </a:t>
            </a:r>
            <a:r>
              <a:rPr lang="en-US" sz="1600" dirty="0" err="1"/>
              <a:t>MyClass</a:t>
            </a:r>
            <a:r>
              <a:rPr lang="en-US" sz="1600" dirty="0"/>
              <a:t>()      {  </a:t>
            </a:r>
            <a:r>
              <a:rPr lang="en-US" sz="1600" dirty="0" err="1"/>
              <a:t>this.arr</a:t>
            </a:r>
            <a:r>
              <a:rPr lang="en-US" sz="1600" dirty="0"/>
              <a:t> = new U1[] { new U2() };    }</a:t>
            </a:r>
          </a:p>
          <a:p>
            <a:pPr marL="0" indent="0" algn="l" rtl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he-IL" sz="1600" dirty="0"/>
              <a:t>מבין המשפטים הבאים, מהו המשפט </a:t>
            </a:r>
            <a:r>
              <a:rPr lang="he-IL" sz="1600" b="1" dirty="0"/>
              <a:t>הנכון ביותר</a:t>
            </a:r>
            <a:r>
              <a:rPr lang="he-IL" sz="1600" dirty="0"/>
              <a:t> לגבי מחלקה זו? </a:t>
            </a:r>
            <a:endParaRPr lang="en-US" sz="1600" dirty="0"/>
          </a:p>
          <a:p>
            <a:pPr lvl="0"/>
            <a:r>
              <a:rPr lang="he-IL" sz="1600" dirty="0"/>
              <a:t>על מנת שהקוד יעבור קומפילציה יש להגדיר במחלקה את האילוצים</a:t>
            </a:r>
            <a:br>
              <a:rPr lang="en-US" sz="1600" dirty="0"/>
            </a:br>
            <a:r>
              <a:rPr lang="he-IL" sz="1600" dirty="0"/>
              <a:t> </a:t>
            </a:r>
            <a:r>
              <a:rPr lang="en-US" sz="1600" dirty="0"/>
              <a:t>where U2 : U1 , new()</a:t>
            </a:r>
          </a:p>
          <a:p>
            <a:pPr lvl="0"/>
            <a:r>
              <a:rPr lang="he-IL" sz="1600" dirty="0"/>
              <a:t>על מנת שהקוד יעבור קומפילציה יש להגדיר במחלקה את האילוצים</a:t>
            </a:r>
            <a:br>
              <a:rPr lang="en-US" sz="1600" dirty="0"/>
            </a:br>
            <a:r>
              <a:rPr lang="he-IL" sz="1600" dirty="0"/>
              <a:t>  </a:t>
            </a:r>
            <a:r>
              <a:rPr lang="en-US" sz="1600" dirty="0"/>
              <a:t>where U1 : U2 , new()</a:t>
            </a:r>
            <a:br>
              <a:rPr lang="he-IL" sz="1600" dirty="0"/>
            </a:br>
            <a:r>
              <a:rPr lang="he-IL" sz="1600" dirty="0"/>
              <a:t>ועל מנת שהקוד בוודאי יעבור גם ריצה, רצוי להגדיר גם את האילוץ </a:t>
            </a:r>
            <a:br>
              <a:rPr lang="en-US" sz="1600" dirty="0"/>
            </a:br>
            <a:r>
              <a:rPr lang="he-IL" sz="1600" dirty="0"/>
              <a:t>  </a:t>
            </a:r>
            <a:r>
              <a:rPr lang="en-US" sz="1600" dirty="0"/>
              <a:t>where U1 : new()</a:t>
            </a:r>
          </a:p>
          <a:p>
            <a:pPr lvl="0"/>
            <a:r>
              <a:rPr lang="he-IL" sz="1600" dirty="0"/>
              <a:t>על מנת שהקוד יעבור קומפילציה יש להגדיר במחלקה את האילוץ     </a:t>
            </a:r>
            <a:r>
              <a:rPr lang="en-US" sz="1600" dirty="0"/>
              <a:t>where U2 : U1</a:t>
            </a:r>
            <a:br>
              <a:rPr lang="he-IL" sz="1600" dirty="0"/>
            </a:br>
            <a:r>
              <a:rPr lang="he-IL" sz="1600" dirty="0"/>
              <a:t>ועל מנת שהקוד בוודאי יעבור גם ריצה, רצוי להגדיר גם את האילוצים</a:t>
            </a:r>
            <a:br>
              <a:rPr lang="en-US" sz="1600" dirty="0"/>
            </a:br>
            <a:r>
              <a:rPr lang="he-IL" sz="1600" dirty="0"/>
              <a:t>   </a:t>
            </a:r>
            <a:r>
              <a:rPr lang="en-US" sz="1600" dirty="0"/>
              <a:t>where U2 : U1 , new()</a:t>
            </a:r>
          </a:p>
          <a:p>
            <a:r>
              <a:rPr lang="he-IL" sz="1600" dirty="0"/>
              <a:t>על מנת שהקוד יעבור קומפילציה יש להגדיר במחלקה את האילוצים</a:t>
            </a:r>
            <a:br>
              <a:rPr lang="en-US" sz="1600" dirty="0"/>
            </a:br>
            <a:r>
              <a:rPr lang="he-IL" sz="1600" dirty="0"/>
              <a:t>  </a:t>
            </a:r>
            <a:r>
              <a:rPr lang="en-US" sz="1600" dirty="0"/>
              <a:t>where U2 : U1 , new()  </a:t>
            </a:r>
            <a:r>
              <a:rPr lang="he-IL" sz="1600" dirty="0"/>
              <a:t>    וגם את האילוץ  </a:t>
            </a:r>
            <a:r>
              <a:rPr lang="en-US" sz="1600" dirty="0"/>
              <a:t>where U2 : </a:t>
            </a:r>
            <a:r>
              <a:rPr lang="en-US" sz="1600" dirty="0" err="1"/>
              <a:t>IEnumerable</a:t>
            </a:r>
            <a:br>
              <a:rPr lang="he-IL" sz="1600" dirty="0"/>
            </a:b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21511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מועד א, תשע"ז, 7 נק'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124744"/>
            <a:ext cx="7239000" cy="484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sz="1600" dirty="0"/>
              <a:t>לפניך קטע הקוד הבא</a:t>
            </a:r>
            <a:r>
              <a:rPr lang="en-US" sz="1600" dirty="0"/>
              <a:t> </a:t>
            </a:r>
            <a:r>
              <a:rPr lang="he-IL" sz="1600" dirty="0"/>
              <a:t>מה נכון מבין המשפטים הבאים:</a:t>
            </a:r>
            <a:endParaRPr lang="en-US" sz="1600" dirty="0"/>
          </a:p>
          <a:p>
            <a:pPr marL="0" indent="0" algn="l" rtl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TestIndiaBix</a:t>
            </a:r>
            <a:r>
              <a:rPr lang="en-US" sz="1600" dirty="0"/>
              <a:t>  {</a:t>
            </a:r>
          </a:p>
          <a:p>
            <a:pPr marL="0" indent="0" algn="l" rtl="0">
              <a:buNone/>
            </a:pPr>
            <a:r>
              <a:rPr lang="en-US" sz="1600" dirty="0"/>
              <a:t>    public void </a:t>
            </a:r>
            <a:r>
              <a:rPr lang="en-US" sz="1600" dirty="0" err="1"/>
              <a:t>TestSub</a:t>
            </a:r>
            <a:r>
              <a:rPr lang="en-US" sz="1600" dirty="0"/>
              <a:t>&lt;M&gt;(M </a:t>
            </a:r>
            <a:r>
              <a:rPr lang="en-US" sz="1600" dirty="0" err="1"/>
              <a:t>arg</a:t>
            </a:r>
            <a:r>
              <a:rPr lang="en-US" sz="1600" dirty="0"/>
              <a:t>)      {  </a:t>
            </a:r>
            <a:r>
              <a:rPr lang="en-US" sz="1600" dirty="0" err="1"/>
              <a:t>Console.Write</a:t>
            </a:r>
            <a:r>
              <a:rPr lang="en-US" sz="1600" dirty="0"/>
              <a:t>(</a:t>
            </a:r>
            <a:r>
              <a:rPr lang="en-US" sz="1600" dirty="0" err="1"/>
              <a:t>arg</a:t>
            </a:r>
            <a:r>
              <a:rPr lang="en-US" sz="1600" dirty="0"/>
              <a:t>);    }</a:t>
            </a:r>
          </a:p>
          <a:p>
            <a:pPr marL="0" indent="0" algn="l" rtl="0">
              <a:buNone/>
            </a:pPr>
            <a:r>
              <a:rPr lang="en-US" sz="1600" dirty="0"/>
              <a:t>}</a:t>
            </a:r>
          </a:p>
          <a:p>
            <a:pPr marL="0" indent="0" algn="l" rtl="0">
              <a:buNone/>
            </a:pPr>
            <a:r>
              <a:rPr lang="en-US" sz="1600" dirty="0"/>
              <a:t> </a:t>
            </a:r>
          </a:p>
          <a:p>
            <a:pPr marL="0" indent="0" algn="l" rtl="0">
              <a:buNone/>
            </a:pPr>
            <a:r>
              <a:rPr lang="en-US" sz="1600" dirty="0"/>
              <a:t>class Program  {</a:t>
            </a:r>
          </a:p>
          <a:p>
            <a:pPr marL="0" indent="0" algn="l" rtl="0">
              <a:buNone/>
            </a:pPr>
            <a:r>
              <a:rPr lang="en-US" sz="1600" dirty="0"/>
              <a:t>    static void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  <a:endParaRPr lang="he-IL" sz="1600" dirty="0"/>
          </a:p>
          <a:p>
            <a:pPr marL="0" indent="0" algn="l" rtl="0">
              <a:buNone/>
            </a:pPr>
            <a:r>
              <a:rPr lang="en-US" sz="1600" dirty="0"/>
              <a:t>     {</a:t>
            </a:r>
          </a:p>
          <a:p>
            <a:pPr marL="0" indent="0" algn="l" rtl="0">
              <a:buNone/>
            </a:pPr>
            <a:r>
              <a:rPr lang="en-US" sz="1600" dirty="0"/>
              <a:t>         </a:t>
            </a:r>
            <a:r>
              <a:rPr lang="en-US" sz="1600" dirty="0" err="1"/>
              <a:t>TestIndiaBix</a:t>
            </a:r>
            <a:r>
              <a:rPr lang="en-US" sz="1600" dirty="0"/>
              <a:t> </a:t>
            </a:r>
            <a:r>
              <a:rPr lang="en-US" sz="1600" dirty="0" err="1"/>
              <a:t>bix</a:t>
            </a:r>
            <a:r>
              <a:rPr lang="en-US" sz="1600" dirty="0"/>
              <a:t> = new </a:t>
            </a:r>
            <a:r>
              <a:rPr lang="en-US" sz="1600" dirty="0" err="1"/>
              <a:t>TestIndiaBix</a:t>
            </a:r>
            <a:r>
              <a:rPr lang="en-US" sz="1600" dirty="0"/>
              <a:t>();</a:t>
            </a:r>
          </a:p>
          <a:p>
            <a:pPr marL="0" indent="0" algn="l" rtl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bix.TestSub</a:t>
            </a:r>
            <a:r>
              <a:rPr lang="en-US" sz="1600" dirty="0"/>
              <a:t>("</a:t>
            </a:r>
            <a:r>
              <a:rPr lang="en-US" sz="1600" dirty="0" err="1"/>
              <a:t>IndiaBIX</a:t>
            </a:r>
            <a:r>
              <a:rPr lang="en-US" sz="1600" dirty="0"/>
              <a:t> ");</a:t>
            </a:r>
          </a:p>
          <a:p>
            <a:pPr marL="0" indent="0" algn="l" rtl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bix.TestSub</a:t>
            </a:r>
            <a:r>
              <a:rPr lang="en-US" sz="1600" dirty="0"/>
              <a:t>(4.2f);         </a:t>
            </a:r>
            <a:endParaRPr lang="he-IL" sz="1600" dirty="0"/>
          </a:p>
          <a:p>
            <a:pPr marL="0" indent="0" algn="l" rtl="0">
              <a:buNone/>
            </a:pPr>
            <a:r>
              <a:rPr lang="he-IL" sz="1600" dirty="0"/>
              <a:t>     </a:t>
            </a:r>
            <a:r>
              <a:rPr lang="en-US" sz="1600" dirty="0"/>
              <a:t>}</a:t>
            </a:r>
          </a:p>
          <a:p>
            <a:pPr marL="0" indent="0" algn="l" rtl="0">
              <a:buNone/>
            </a:pPr>
            <a:r>
              <a:rPr lang="en-US" sz="1600" dirty="0"/>
              <a:t>}</a:t>
            </a:r>
          </a:p>
          <a:p>
            <a:pPr lvl="0"/>
            <a:r>
              <a:rPr lang="he-IL" sz="1600" dirty="0"/>
              <a:t>התוכנית תתקמפל ובריצה תראה:   </a:t>
            </a:r>
            <a:r>
              <a:rPr lang="en-US" sz="1600" i="1" dirty="0" err="1"/>
              <a:t>IndiaBIX</a:t>
            </a:r>
            <a:r>
              <a:rPr lang="en-US" sz="1600" i="1" dirty="0"/>
              <a:t> 4.2</a:t>
            </a:r>
            <a:endParaRPr lang="en-US" sz="1600" dirty="0"/>
          </a:p>
          <a:p>
            <a:pPr lvl="0"/>
            <a:r>
              <a:rPr lang="he-IL" sz="1600" dirty="0"/>
              <a:t>מחלקה שאינה גנרית לא יכולה להכיל מתודות גנריות</a:t>
            </a:r>
            <a:endParaRPr lang="en-US" sz="1600" dirty="0"/>
          </a:p>
          <a:p>
            <a:pPr lvl="0"/>
            <a:r>
              <a:rPr lang="he-IL" sz="1600" dirty="0"/>
              <a:t>תהיה טעות קומפילציה ב </a:t>
            </a:r>
            <a:r>
              <a:rPr lang="en-US" sz="1600" dirty="0"/>
              <a:t>main</a:t>
            </a:r>
          </a:p>
          <a:p>
            <a:pPr lvl="0"/>
            <a:r>
              <a:rPr lang="he-IL" sz="1600" dirty="0"/>
              <a:t>תהיה טעות בזמן ריצה</a:t>
            </a:r>
            <a:endParaRPr lang="en-US" sz="1600" dirty="0"/>
          </a:p>
          <a:p>
            <a:pPr lvl="0"/>
            <a:r>
              <a:rPr lang="he-IL" sz="1600" dirty="0"/>
              <a:t>יש שתי תשובות נכונות</a:t>
            </a:r>
          </a:p>
        </p:txBody>
      </p:sp>
    </p:spTree>
    <p:extLst>
      <p:ext uri="{BB962C8B-B14F-4D97-AF65-F5344CB8AC3E}">
        <p14:creationId xmlns:p14="http://schemas.microsoft.com/office/powerpoint/2010/main" val="3955452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239000" cy="626328"/>
          </a:xfrm>
        </p:spPr>
        <p:txBody>
          <a:bodyPr/>
          <a:lstStyle/>
          <a:p>
            <a:pPr algn="ctr"/>
            <a:r>
              <a:rPr lang="he-IL" dirty="0"/>
              <a:t>מועד א, תשע"ה, 7 נק'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005840"/>
            <a:ext cx="7416824" cy="5735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400" dirty="0"/>
              <a:t>נתונה המחלקה הבאה:</a:t>
            </a:r>
          </a:p>
          <a:p>
            <a:pPr marL="0" indent="0" algn="l" rtl="0">
              <a:buNone/>
            </a:pPr>
            <a:r>
              <a:rPr lang="en-US" sz="1400" dirty="0"/>
              <a:t>class </a:t>
            </a:r>
            <a:r>
              <a:rPr lang="en-US" sz="1400" dirty="0" err="1"/>
              <a:t>MyList</a:t>
            </a:r>
            <a:r>
              <a:rPr lang="en-US" sz="1400" dirty="0"/>
              <a:t>&lt;T&gt; </a:t>
            </a:r>
          </a:p>
          <a:p>
            <a:pPr marL="0" indent="0" algn="l" rtl="0">
              <a:buNone/>
            </a:pPr>
            <a:r>
              <a:rPr lang="en-US" sz="1400" dirty="0"/>
              <a:t>{</a:t>
            </a:r>
          </a:p>
          <a:p>
            <a:pPr marL="0" indent="0" algn="l" rtl="0">
              <a:buNone/>
            </a:pPr>
            <a:r>
              <a:rPr lang="en-US" sz="1400" dirty="0"/>
              <a:t>public List&lt;T&gt; </a:t>
            </a:r>
            <a:r>
              <a:rPr lang="en-US" sz="1400" dirty="0" err="1"/>
              <a:t>coll</a:t>
            </a:r>
            <a:r>
              <a:rPr lang="en-US" sz="1400" dirty="0"/>
              <a:t>;</a:t>
            </a:r>
          </a:p>
          <a:p>
            <a:pPr marL="0" indent="0" algn="l" rtl="0">
              <a:buNone/>
            </a:pPr>
            <a:r>
              <a:rPr lang="en-US" sz="1400" dirty="0"/>
              <a:t>    public </a:t>
            </a:r>
            <a:r>
              <a:rPr lang="en-US" sz="1400" dirty="0" err="1"/>
              <a:t>MyList</a:t>
            </a:r>
            <a:r>
              <a:rPr lang="en-US" sz="1400" dirty="0"/>
              <a:t>()</a:t>
            </a:r>
            <a:endParaRPr lang="he-IL" sz="1400" dirty="0"/>
          </a:p>
          <a:p>
            <a:pPr marL="0" indent="0" algn="l" rtl="0">
              <a:buNone/>
            </a:pPr>
            <a:r>
              <a:rPr lang="en-US" sz="1400" dirty="0"/>
              <a:t>    { </a:t>
            </a:r>
            <a:endParaRPr lang="he-IL" sz="1400" dirty="0"/>
          </a:p>
          <a:p>
            <a:pPr marL="0" indent="0" algn="l" rtl="0">
              <a:buNone/>
            </a:pPr>
            <a:r>
              <a:rPr lang="he-IL" sz="1400" dirty="0"/>
              <a:t>      </a:t>
            </a:r>
            <a:r>
              <a:rPr lang="en-US" sz="1400" dirty="0" err="1"/>
              <a:t>coll</a:t>
            </a:r>
            <a:r>
              <a:rPr lang="en-US" sz="1400" dirty="0"/>
              <a:t> = new List&lt;T&gt;(){ new T(), new T() };</a:t>
            </a:r>
            <a:r>
              <a:rPr lang="he-IL" sz="1400" dirty="0"/>
              <a:t> </a:t>
            </a:r>
          </a:p>
          <a:p>
            <a:pPr marL="0" indent="0" algn="l" rtl="0">
              <a:buNone/>
            </a:pPr>
            <a:r>
              <a:rPr lang="he-IL" sz="1400" dirty="0"/>
              <a:t>      </a:t>
            </a:r>
            <a:r>
              <a:rPr lang="en-US" sz="1400" dirty="0" err="1"/>
              <a:t>coll.Sort</a:t>
            </a:r>
            <a:r>
              <a:rPr lang="en-US" sz="1400" dirty="0"/>
              <a:t>();    </a:t>
            </a:r>
            <a:endParaRPr lang="he-IL" sz="1400" dirty="0"/>
          </a:p>
          <a:p>
            <a:pPr marL="0" indent="0" algn="l" rtl="0">
              <a:buNone/>
            </a:pPr>
            <a:r>
              <a:rPr lang="he-IL" sz="1400" dirty="0"/>
              <a:t>    </a:t>
            </a:r>
            <a:r>
              <a:rPr lang="en-US" sz="1400" dirty="0"/>
              <a:t>}     </a:t>
            </a:r>
            <a:endParaRPr lang="he-IL" sz="1400" dirty="0"/>
          </a:p>
          <a:p>
            <a:pPr marL="0" indent="0" algn="l" rtl="0">
              <a:buNone/>
            </a:pPr>
            <a:r>
              <a:rPr lang="en-US" sz="1400" dirty="0"/>
              <a:t>}</a:t>
            </a:r>
            <a:endParaRPr lang="he-IL" sz="1400" dirty="0"/>
          </a:p>
          <a:p>
            <a:pPr marL="0" indent="0">
              <a:buNone/>
            </a:pPr>
            <a:r>
              <a:rPr lang="he-IL" sz="1400" dirty="0"/>
              <a:t>בחר את התשובה הנכונה ביותר:			</a:t>
            </a:r>
            <a:endParaRPr lang="en-US" sz="1400" dirty="0"/>
          </a:p>
          <a:p>
            <a:pPr lvl="0"/>
            <a:r>
              <a:rPr lang="he-IL" sz="1400" dirty="0"/>
              <a:t>על מנת שהקוד יעבור קומפילציה יש להגדיר במחלקה את האילוץ  </a:t>
            </a:r>
            <a:r>
              <a:rPr lang="en-US" sz="1400" dirty="0"/>
              <a:t>where T : class</a:t>
            </a:r>
            <a:br>
              <a:rPr lang="he-IL" sz="1400" dirty="0"/>
            </a:br>
            <a:r>
              <a:rPr lang="he-IL" sz="1400" dirty="0"/>
              <a:t>ועל מנת שהקוד בוודאי יעבור ריצה, כדאי להגדיר גם את האילוץ </a:t>
            </a:r>
            <a:r>
              <a:rPr lang="en-US" sz="1400" dirty="0"/>
              <a:t>where T : </a:t>
            </a:r>
            <a:r>
              <a:rPr lang="en-US" sz="1400" dirty="0" err="1"/>
              <a:t>IComparable</a:t>
            </a:r>
            <a:endParaRPr lang="en-US" sz="1400" dirty="0"/>
          </a:p>
          <a:p>
            <a:pPr lvl="0"/>
            <a:r>
              <a:rPr lang="he-IL" sz="1400" dirty="0"/>
              <a:t>על מנת שהקוד יעבור קומפילציה חייבים להגדיר במחלקה את האילוצים</a:t>
            </a:r>
            <a:br>
              <a:rPr lang="he-IL" sz="1400" dirty="0"/>
            </a:br>
            <a:r>
              <a:rPr lang="en-US" sz="1400" dirty="0"/>
              <a:t>where T : </a:t>
            </a:r>
            <a:r>
              <a:rPr lang="en-US" sz="1400" dirty="0" err="1"/>
              <a:t>IEnumerable</a:t>
            </a:r>
            <a:r>
              <a:rPr lang="en-US" sz="1400" dirty="0"/>
              <a:t>, new()</a:t>
            </a:r>
          </a:p>
          <a:p>
            <a:pPr lvl="0"/>
            <a:r>
              <a:rPr lang="he-IL" sz="1400" dirty="0"/>
              <a:t>על מנת שהקוד יעבור קומפילציה יש להגדיר במחלקה את האילוץ</a:t>
            </a:r>
            <a:r>
              <a:rPr lang="en-US" sz="1400" dirty="0"/>
              <a:t>where T : new()</a:t>
            </a:r>
            <a:br>
              <a:rPr lang="he-IL" sz="1400" dirty="0"/>
            </a:br>
            <a:r>
              <a:rPr lang="he-IL" sz="1400" dirty="0"/>
              <a:t>ועל מנת שהקוד בוודאי יעבור ריצה, כדאי להגדיר גם את האילוצים </a:t>
            </a:r>
            <a:r>
              <a:rPr lang="en-US" sz="1400" dirty="0"/>
              <a:t>where T : </a:t>
            </a:r>
            <a:r>
              <a:rPr lang="en-US" sz="1400" dirty="0" err="1"/>
              <a:t>IComparable</a:t>
            </a:r>
            <a:endParaRPr lang="en-US" sz="1400" dirty="0"/>
          </a:p>
          <a:p>
            <a:pPr lvl="0"/>
            <a:r>
              <a:rPr lang="he-IL" sz="1400" dirty="0"/>
              <a:t>על מנת שהקוד יעבור קומפילציה יש להגדיר במחלקה את האילוץ</a:t>
            </a:r>
            <a:r>
              <a:rPr lang="en-US" sz="1400" dirty="0"/>
              <a:t>where T : class</a:t>
            </a:r>
            <a:br>
              <a:rPr lang="he-IL" sz="1400" dirty="0"/>
            </a:br>
            <a:r>
              <a:rPr lang="he-IL" sz="1400" dirty="0"/>
              <a:t>ועל מנת שהקוד בוודאי יעבור ריצה, כדאי להגדיר גם את האילוץ </a:t>
            </a:r>
            <a:r>
              <a:rPr lang="en-US" sz="1400" dirty="0"/>
              <a:t>where T : </a:t>
            </a:r>
            <a:r>
              <a:rPr lang="en-US" sz="1400" dirty="0" err="1"/>
              <a:t>IEnumerable</a:t>
            </a:r>
            <a:endParaRPr lang="en-US" sz="1400" dirty="0"/>
          </a:p>
          <a:p>
            <a:r>
              <a:rPr lang="he-IL" sz="1400" dirty="0"/>
              <a:t>על מנת שהקוד יעבור קומפילציה, יש להגדיר את האילוץ</a:t>
            </a:r>
            <a:r>
              <a:rPr lang="en-US" sz="1400" dirty="0"/>
              <a:t>where T : </a:t>
            </a:r>
            <a:r>
              <a:rPr lang="en-US" sz="1400" dirty="0" err="1"/>
              <a:t>IComparable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4084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239000" cy="770344"/>
          </a:xfrm>
        </p:spPr>
        <p:txBody>
          <a:bodyPr>
            <a:noAutofit/>
          </a:bodyPr>
          <a:lstStyle/>
          <a:p>
            <a:pPr algn="ctr"/>
            <a:r>
              <a:rPr lang="he-IL" sz="6000" dirty="0"/>
              <a:t>ש.ב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18</a:t>
            </a:fld>
            <a:endParaRPr lang="he-IL"/>
          </a:p>
        </p:txBody>
      </p:sp>
      <p:sp>
        <p:nvSpPr>
          <p:cNvPr id="5" name="הסבר מלבני מעוגל 17"/>
          <p:cNvSpPr>
            <a:spLocks noGrp="1"/>
          </p:cNvSpPr>
          <p:nvPr>
            <p:ph idx="1"/>
          </p:nvPr>
        </p:nvSpPr>
        <p:spPr bwMode="auto">
          <a:xfrm>
            <a:off x="567408" y="2348880"/>
            <a:ext cx="7128792" cy="3744416"/>
          </a:xfrm>
          <a:prstGeom prst="wedgeRoundRectCallout">
            <a:avLst>
              <a:gd name="adj1" fmla="val -3707"/>
              <a:gd name="adj2" fmla="val -7583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4400" dirty="0">
                <a:solidFill>
                  <a:srgbClr val="000000"/>
                </a:solidFill>
                <a:latin typeface="+mj-lt"/>
              </a:rPr>
              <a:t>חובה לעבור על הדוגמאות:</a:t>
            </a:r>
          </a:p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rgbClr val="000000"/>
                </a:solidFill>
                <a:latin typeface="+mj-lt"/>
              </a:rPr>
              <a:t>Ex31, Ex6, Ex3</a:t>
            </a:r>
            <a:endParaRPr lang="he-IL" sz="4400" dirty="0">
              <a:solidFill>
                <a:srgbClr val="000000"/>
              </a:solidFill>
              <a:latin typeface="+mj-lt"/>
            </a:endParaRPr>
          </a:p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4400" dirty="0">
                <a:solidFill>
                  <a:srgbClr val="000000"/>
                </a:solidFill>
                <a:latin typeface="+mj-lt"/>
              </a:rPr>
              <a:t> ב </a:t>
            </a:r>
            <a:r>
              <a:rPr lang="en-US" sz="4400" dirty="0">
                <a:solidFill>
                  <a:srgbClr val="000000"/>
                </a:solidFill>
                <a:latin typeface="+mj-lt"/>
              </a:rPr>
              <a:t>Generic solution</a:t>
            </a:r>
            <a:r>
              <a:rPr lang="he-IL" sz="4400" dirty="0">
                <a:solidFill>
                  <a:srgbClr val="000000"/>
                </a:solidFill>
                <a:latin typeface="+mj-lt"/>
              </a:rPr>
              <a:t> הנמצא במודל.</a:t>
            </a:r>
          </a:p>
        </p:txBody>
      </p:sp>
    </p:spTree>
    <p:extLst>
      <p:ext uri="{BB962C8B-B14F-4D97-AF65-F5344CB8AC3E}">
        <p14:creationId xmlns:p14="http://schemas.microsoft.com/office/powerpoint/2010/main" val="57998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92" y="908720"/>
            <a:ext cx="7778216" cy="3717032"/>
          </a:xfrm>
        </p:spPr>
        <p:txBody>
          <a:bodyPr>
            <a:norm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PrintProperty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&gt;(T t)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Ttype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t.GetType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PropertyInfo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info =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Ttype.GetProperties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PropertyInfo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info)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"name: {0,-15} value: {1,-15}"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item.GetValue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19</a:t>
            </a:fld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100392" cy="620688"/>
          </a:xfrm>
        </p:spPr>
        <p:txBody>
          <a:bodyPr>
            <a:normAutofit/>
          </a:bodyPr>
          <a:lstStyle/>
          <a:p>
            <a:pPr algn="ctr"/>
            <a:r>
              <a:rPr lang="he-IL" sz="3200" dirty="0"/>
              <a:t>דוגמא מעניינת 1 למתודה גנרית </a:t>
            </a:r>
            <a:r>
              <a:rPr lang="en-US" sz="3200" dirty="0"/>
              <a:t>(Ex4)</a:t>
            </a:r>
            <a:endParaRPr lang="he-IL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4869160"/>
            <a:ext cx="7955175" cy="161270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baseline="0"/>
            </a:lvl1pPr>
            <a:lvl2pPr marL="521208" lvl="1" indent="-228600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>
                <a:solidFill>
                  <a:schemeClr val="tx1">
                    <a:tint val="85000"/>
                  </a:schemeClr>
                </a:solidFill>
              </a:defRPr>
            </a:lvl2pPr>
            <a:lvl3pPr marL="758952" indent="-228600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/>
            </a:lvl3pPr>
            <a:lvl4pPr marL="1005840" indent="-228600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>
                <a:solidFill>
                  <a:schemeClr val="tx1">
                    <a:tint val="85000"/>
                  </a:schemeClr>
                </a:solidFill>
              </a:defRPr>
            </a:lvl4pPr>
            <a:lvl5pPr marL="1280160" indent="-228600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/>
            </a:lvl5pPr>
            <a:lvl6pPr marL="1472184" indent="-182880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>
                <a:solidFill>
                  <a:schemeClr val="tx1">
                    <a:tint val="85000"/>
                  </a:schemeClr>
                </a:solidFill>
              </a:defRPr>
            </a:lvl6pPr>
            <a:lvl7pPr marL="1673352" indent="-182880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baseline="0"/>
            </a:lvl7pPr>
            <a:lvl8pPr marL="1847088" indent="-182880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baseline="0">
                <a:solidFill>
                  <a:schemeClr val="tx1">
                    <a:tint val="85000"/>
                  </a:schemeClr>
                </a:solidFill>
              </a:defRPr>
            </a:lvl8pPr>
            <a:lvl9pPr marL="2057400" indent="-182880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baseline="0"/>
            </a:lvl9pPr>
            <a:extLst/>
          </a:lstStyle>
          <a:p>
            <a:r>
              <a:rPr lang="he-IL" sz="1600" dirty="0"/>
              <a:t>המתודה </a:t>
            </a:r>
            <a:r>
              <a:rPr lang="en-US" sz="1600" b="1" dirty="0" err="1"/>
              <a:t>PrintProperty</a:t>
            </a:r>
            <a:r>
              <a:rPr lang="en-US" sz="1600" b="1" dirty="0"/>
              <a:t>&lt;T&gt;(T t) </a:t>
            </a:r>
            <a:r>
              <a:rPr lang="he-IL" sz="1600" b="1" dirty="0"/>
              <a:t> (מוגדרת במקביל ל </a:t>
            </a:r>
            <a:r>
              <a:rPr lang="en-US" sz="1600" b="1" dirty="0"/>
              <a:t>Main</a:t>
            </a:r>
            <a:r>
              <a:rPr lang="he-IL" sz="1600" b="1" dirty="0"/>
              <a:t>) </a:t>
            </a:r>
            <a:r>
              <a:rPr lang="he-IL" sz="1600" dirty="0"/>
              <a:t>מקבלת אובייקט מטיפוס </a:t>
            </a:r>
            <a:r>
              <a:rPr lang="en-US" sz="1600" dirty="0"/>
              <a:t>T</a:t>
            </a:r>
            <a:r>
              <a:rPr lang="he-IL" sz="1600" dirty="0"/>
              <a:t> וחוקרת אותו </a:t>
            </a:r>
          </a:p>
          <a:p>
            <a:r>
              <a:rPr lang="he-IL" sz="1600" dirty="0"/>
              <a:t>המתודה </a:t>
            </a:r>
            <a:r>
              <a:rPr lang="en-US" sz="1600" b="1" dirty="0" err="1"/>
              <a:t>t.GetType</a:t>
            </a:r>
            <a:r>
              <a:rPr lang="en-US" sz="1600" b="1" dirty="0"/>
              <a:t>()</a:t>
            </a:r>
            <a:r>
              <a:rPr lang="he-IL" sz="1600" dirty="0"/>
              <a:t> מחזירה את ה </a:t>
            </a:r>
            <a:r>
              <a:rPr lang="en-US" sz="1600" b="1" dirty="0"/>
              <a:t>Type</a:t>
            </a:r>
            <a:r>
              <a:rPr lang="he-IL" sz="1600" dirty="0"/>
              <a:t> של האובייקט</a:t>
            </a:r>
          </a:p>
          <a:p>
            <a:r>
              <a:rPr lang="he-IL" sz="1600" dirty="0"/>
              <a:t>ועליו מפעילים </a:t>
            </a:r>
            <a:r>
              <a:rPr lang="en-US" sz="1600" b="1" dirty="0" err="1"/>
              <a:t>Ttype.GetProperties</a:t>
            </a:r>
            <a:r>
              <a:rPr lang="en-US" sz="1600" b="1" dirty="0"/>
              <a:t>()</a:t>
            </a:r>
            <a:r>
              <a:rPr lang="he-IL" sz="1600" b="1" dirty="0"/>
              <a:t> </a:t>
            </a:r>
            <a:r>
              <a:rPr lang="he-IL" sz="1600" dirty="0"/>
              <a:t>שמחזירה מערך של איברים מטיפוס </a:t>
            </a:r>
            <a:r>
              <a:rPr lang="en-US" sz="1600" dirty="0" err="1"/>
              <a:t>PropertyInfo</a:t>
            </a:r>
            <a:endParaRPr lang="he-IL" sz="1600" dirty="0"/>
          </a:p>
          <a:p>
            <a:r>
              <a:rPr lang="he-IL" sz="1600" dirty="0"/>
              <a:t>הטיפוס </a:t>
            </a:r>
            <a:r>
              <a:rPr lang="en-US" sz="1600" b="1" dirty="0" err="1"/>
              <a:t>PropertyInfo</a:t>
            </a:r>
            <a:r>
              <a:rPr lang="he-IL" sz="1600" dirty="0"/>
              <a:t> מכיל מתודות ומאפיינים כגון </a:t>
            </a:r>
            <a:r>
              <a:rPr lang="en-US" sz="1600" b="1" dirty="0"/>
              <a:t>Name</a:t>
            </a:r>
            <a:r>
              <a:rPr lang="he-IL" sz="1600" dirty="0"/>
              <a:t> ו </a:t>
            </a:r>
            <a:r>
              <a:rPr lang="en-US" sz="1600" b="1" dirty="0" err="1"/>
              <a:t>GetValue</a:t>
            </a:r>
            <a:r>
              <a:rPr lang="en-US" sz="1600" b="1" dirty="0"/>
              <a:t>()</a:t>
            </a:r>
            <a:r>
              <a:rPr lang="he-IL" sz="1600" dirty="0"/>
              <a:t> שעוזרים לחקור שדות/מאפיינים של טיפוס כלשהו.</a:t>
            </a:r>
            <a:endParaRPr lang="en-US" sz="1600" dirty="0"/>
          </a:p>
        </p:txBody>
      </p:sp>
      <p:sp>
        <p:nvSpPr>
          <p:cNvPr id="7" name="הסבר מלבני מעוגל 17"/>
          <p:cNvSpPr/>
          <p:nvPr/>
        </p:nvSpPr>
        <p:spPr bwMode="auto">
          <a:xfrm>
            <a:off x="7395627" y="1484784"/>
            <a:ext cx="1624537" cy="3051720"/>
          </a:xfrm>
          <a:prstGeom prst="wedgeRoundRectCallout">
            <a:avLst>
              <a:gd name="adj1" fmla="val -79400"/>
              <a:gd name="adj2" fmla="val 4917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e-IL" dirty="0"/>
              <a:t>אמצעים שעוזרים לנו לחקור טיפוסים שונים בזמן ריצה.</a:t>
            </a:r>
          </a:p>
          <a:p>
            <a:pPr algn="ctr"/>
            <a:endParaRPr lang="he-IL" dirty="0"/>
          </a:p>
          <a:p>
            <a:pPr algn="ctr"/>
            <a:r>
              <a:rPr lang="he-IL" dirty="0"/>
              <a:t>תהליך זה נקרא </a:t>
            </a:r>
            <a:r>
              <a:rPr lang="en-US" sz="2000" b="1" dirty="0"/>
              <a:t>reflection</a:t>
            </a:r>
            <a:endParaRPr lang="he-IL" b="1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784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293391"/>
            <a:ext cx="7239000" cy="698336"/>
          </a:xfrm>
        </p:spPr>
        <p:txBody>
          <a:bodyPr/>
          <a:lstStyle/>
          <a:p>
            <a:pPr algn="r"/>
            <a:r>
              <a:rPr lang="he-IL" dirty="0"/>
              <a:t>ומה היום?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339752" y="1323080"/>
            <a:ext cx="5367328" cy="3330056"/>
          </a:xfrm>
        </p:spPr>
        <p:txBody>
          <a:bodyPr>
            <a:normAutofit/>
          </a:bodyPr>
          <a:lstStyle/>
          <a:p>
            <a:r>
              <a:rPr lang="he-IL" sz="3200" dirty="0"/>
              <a:t>תבניתיות </a:t>
            </a:r>
            <a:r>
              <a:rPr lang="en-US" sz="3200" dirty="0"/>
              <a:t>Generics</a:t>
            </a:r>
            <a:endParaRPr lang="he-IL" sz="3200" dirty="0"/>
          </a:p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en-US" sz="3200" dirty="0">
                <a:solidFill>
                  <a:schemeClr val="tx1"/>
                </a:solidFill>
              </a:rPr>
              <a:t>Extension method</a:t>
            </a:r>
            <a:endParaRPr lang="he-IL" sz="3200" dirty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endParaRPr lang="he-IL" sz="2800" dirty="0"/>
          </a:p>
          <a:p>
            <a:pPr marL="0" indent="0">
              <a:buNone/>
            </a:pPr>
            <a:endParaRPr lang="he-IL" sz="32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6" y="3573016"/>
            <a:ext cx="1226635" cy="1728192"/>
          </a:xfrm>
          <a:prstGeom prst="rect">
            <a:avLst/>
          </a:prstGeom>
        </p:spPr>
      </p:pic>
      <p:sp>
        <p:nvSpPr>
          <p:cNvPr id="5" name="הסבר מלבני מעוגל 17"/>
          <p:cNvSpPr/>
          <p:nvPr/>
        </p:nvSpPr>
        <p:spPr bwMode="auto">
          <a:xfrm>
            <a:off x="972794" y="305664"/>
            <a:ext cx="3240360" cy="576064"/>
          </a:xfrm>
          <a:prstGeom prst="wedgeRoundRectCallout">
            <a:avLst>
              <a:gd name="adj1" fmla="val -43628"/>
              <a:gd name="adj2" fmla="val 47578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800" dirty="0">
                <a:solidFill>
                  <a:srgbClr val="000000"/>
                </a:solidFill>
                <a:latin typeface="+mj-lt"/>
                <a:cs typeface="+mn-cs"/>
              </a:rPr>
              <a:t>חייבים להזדרז!!</a:t>
            </a:r>
            <a:endParaRPr lang="en-US" sz="28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319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20</a:t>
            </a:fld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0" y="111997"/>
            <a:ext cx="8100392" cy="692696"/>
          </a:xfrm>
        </p:spPr>
        <p:txBody>
          <a:bodyPr>
            <a:normAutofit/>
          </a:bodyPr>
          <a:lstStyle/>
          <a:p>
            <a:pPr algn="ctr"/>
            <a:r>
              <a:rPr lang="he-IL" sz="3200" dirty="0"/>
              <a:t>המשך דוגמא מעניינת 1 למתודה גנרית </a:t>
            </a:r>
            <a:r>
              <a:rPr lang="en-US" sz="3200" dirty="0"/>
              <a:t>(Ex4)</a:t>
            </a:r>
            <a:endParaRPr lang="he-IL" sz="3200" dirty="0"/>
          </a:p>
        </p:txBody>
      </p:sp>
      <p:sp>
        <p:nvSpPr>
          <p:cNvPr id="2" name="Rectangle 1"/>
          <p:cNvSpPr/>
          <p:nvPr/>
        </p:nvSpPr>
        <p:spPr>
          <a:xfrm>
            <a:off x="657368" y="783764"/>
            <a:ext cx="7447913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IKey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Key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	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male, female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IKey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Gender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PersonGender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Married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Key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Id;}}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הסבר מלבני מעוגל 17"/>
          <p:cNvSpPr/>
          <p:nvPr/>
        </p:nvSpPr>
        <p:spPr bwMode="auto">
          <a:xfrm>
            <a:off x="6522543" y="3140968"/>
            <a:ext cx="2468307" cy="1800200"/>
          </a:xfrm>
          <a:prstGeom prst="wedgeRoundRectCallout">
            <a:avLst>
              <a:gd name="adj1" fmla="val -84502"/>
              <a:gd name="adj2" fmla="val 614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+mj-lt"/>
              </a:rPr>
              <a:t>שימו לב!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+mj-lt"/>
              </a:rPr>
              <a:t>דרסנו את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ToString</a:t>
            </a:r>
            <a:r>
              <a:rPr lang="he-IL" sz="2000" dirty="0">
                <a:solidFill>
                  <a:srgbClr val="000000"/>
                </a:solidFill>
                <a:latin typeface="+mj-lt"/>
              </a:rPr>
              <a:t> במחלקה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Name</a:t>
            </a:r>
            <a:r>
              <a:rPr lang="he-IL" sz="2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+mj-lt"/>
              </a:rPr>
              <a:t>ולא דרסנו במחלקה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293540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21</a:t>
            </a:fld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1089" y="188640"/>
            <a:ext cx="8100392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e-IL" sz="3200" dirty="0"/>
              <a:t>המשך דוגמא מעניינת 1 למתודה גנרית </a:t>
            </a:r>
            <a:r>
              <a:rPr lang="en-US" sz="3200" dirty="0"/>
              <a:t> (Ex4)</a:t>
            </a:r>
            <a:r>
              <a:rPr lang="he-IL" sz="32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1128529"/>
            <a:ext cx="7992888" cy="5624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Person p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Person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Id = 123,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Married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PersonGender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Gender.male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</a:t>
            </a: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oshri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"Cohen"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};</a:t>
            </a:r>
          </a:p>
          <a:p>
            <a:pPr algn="l" rtl="0">
              <a:lnSpc>
                <a:spcPct val="107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List&lt;Person&gt; list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List&lt;Person&gt;();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Person p1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123);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(p1);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PrintProperty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(p1);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PrintProperty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DateTime.Now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הסבר מלבני מעוגל 17"/>
          <p:cNvSpPr/>
          <p:nvPr/>
        </p:nvSpPr>
        <p:spPr bwMode="auto">
          <a:xfrm>
            <a:off x="6444208" y="4581128"/>
            <a:ext cx="2468307" cy="1411424"/>
          </a:xfrm>
          <a:prstGeom prst="wedgeRoundRectCallout">
            <a:avLst>
              <a:gd name="adj1" fmla="val -121946"/>
              <a:gd name="adj2" fmla="val 5748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+mj-lt"/>
              </a:rPr>
              <a:t>קריאה מפורשת למתודה שכתבנו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PrintProperty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38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22</a:t>
            </a:fld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88832" cy="1484784"/>
          </a:xfrm>
        </p:spPr>
        <p:txBody>
          <a:bodyPr>
            <a:normAutofit fontScale="90000"/>
          </a:bodyPr>
          <a:lstStyle/>
          <a:p>
            <a:pPr algn="ctr"/>
            <a:r>
              <a:rPr lang="he-IL" sz="3200" dirty="0"/>
              <a:t>המשך דוגמא מעניינת 1 למתודה גנרית </a:t>
            </a:r>
            <a:r>
              <a:rPr lang="en-US" sz="3200" dirty="0"/>
              <a:t>(Ex4)</a:t>
            </a:r>
            <a:br>
              <a:rPr lang="he-IL" sz="3200" dirty="0"/>
            </a:br>
            <a:br>
              <a:rPr lang="he-IL" sz="3200" dirty="0"/>
            </a:br>
            <a:r>
              <a:rPr lang="he-IL" sz="4400" dirty="0"/>
              <a:t>הפלט:</a:t>
            </a:r>
          </a:p>
        </p:txBody>
      </p:sp>
      <p:sp>
        <p:nvSpPr>
          <p:cNvPr id="2" name="Rectangle 1"/>
          <p:cNvSpPr/>
          <p:nvPr/>
        </p:nvSpPr>
        <p:spPr>
          <a:xfrm>
            <a:off x="611560" y="1844824"/>
            <a:ext cx="6462464" cy="4406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Id              value: 123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value: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oshri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Cohen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PersonGender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value: male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Married         value: True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Key             value: 123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-----------------------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Date            value: 02-Nov-17 12:00:00 AM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Day             value: 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DayOfWeek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value: Thursday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DayOfYear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value: 306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Hour            value: 16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Kind            value: Local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Millisecond     value: 284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Minute          value: 42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Month           value: 11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Now             value: 02-Nov-17 4:42:47 PM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UtcNow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value: 02-Nov-17 2:42:47 PM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Second          value: 47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Ticks           value: 636452377672840403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TimeOfDay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value: 16:42:47.2840403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Today           value: 02-Nov-17 12:00:00 AM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name: Year            value: 2017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20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23</a:t>
            </a:fld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1089" y="188640"/>
            <a:ext cx="8100392" cy="620688"/>
          </a:xfrm>
        </p:spPr>
        <p:txBody>
          <a:bodyPr>
            <a:normAutofit/>
          </a:bodyPr>
          <a:lstStyle/>
          <a:p>
            <a:pPr algn="ctr"/>
            <a:r>
              <a:rPr lang="he-IL" sz="3200" dirty="0"/>
              <a:t>דוגמא מעניינת 2 למתודה גנרית </a:t>
            </a:r>
            <a:r>
              <a:rPr lang="en-US" sz="3200" dirty="0"/>
              <a:t>(Ex5)</a:t>
            </a:r>
            <a:endParaRPr lang="he-IL" sz="3200" dirty="0"/>
          </a:p>
        </p:txBody>
      </p:sp>
      <p:sp>
        <p:nvSpPr>
          <p:cNvPr id="3" name="Rectangle 2"/>
          <p:cNvSpPr/>
          <p:nvPr/>
        </p:nvSpPr>
        <p:spPr>
          <a:xfrm>
            <a:off x="395536" y="1163080"/>
            <a:ext cx="8568952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ToolStringClass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&gt;(T t)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PropertyInfo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t.GetType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GetProperties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			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869160"/>
            <a:ext cx="7163087" cy="16127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baseline="0"/>
            </a:lvl1pPr>
            <a:lvl2pPr marL="521208" lvl="1" indent="-228600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>
                <a:solidFill>
                  <a:schemeClr val="tx1">
                    <a:tint val="85000"/>
                  </a:schemeClr>
                </a:solidFill>
              </a:defRPr>
            </a:lvl2pPr>
            <a:lvl3pPr marL="758952" indent="-228600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/>
            </a:lvl3pPr>
            <a:lvl4pPr marL="1005840" indent="-228600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>
                <a:solidFill>
                  <a:schemeClr val="tx1">
                    <a:tint val="85000"/>
                  </a:schemeClr>
                </a:solidFill>
              </a:defRPr>
            </a:lvl4pPr>
            <a:lvl5pPr marL="1280160" indent="-228600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/>
            </a:lvl5pPr>
            <a:lvl6pPr marL="1472184" indent="-182880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>
                <a:solidFill>
                  <a:schemeClr val="tx1">
                    <a:tint val="85000"/>
                  </a:schemeClr>
                </a:solidFill>
              </a:defRPr>
            </a:lvl6pPr>
            <a:lvl7pPr marL="1673352" indent="-182880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baseline="0"/>
            </a:lvl7pPr>
            <a:lvl8pPr marL="1847088" indent="-182880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baseline="0">
                <a:solidFill>
                  <a:schemeClr val="tx1">
                    <a:tint val="85000"/>
                  </a:schemeClr>
                </a:solidFill>
              </a:defRPr>
            </a:lvl8pPr>
            <a:lvl9pPr marL="2057400" indent="-182880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baseline="0"/>
            </a:lvl9pPr>
            <a:extLst/>
          </a:lstStyle>
          <a:p>
            <a:r>
              <a:rPr lang="he-IL" sz="1600" dirty="0"/>
              <a:t>המתודה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&gt;(T t)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e-IL" sz="1600" b="1" dirty="0"/>
              <a:t>מתדוה סטטית שמוגדרת במחלקה סטטית נפרדת) </a:t>
            </a:r>
            <a:r>
              <a:rPr lang="he-IL" sz="1600" dirty="0"/>
              <a:t>מקבלת אובייקט מטיפוס </a:t>
            </a:r>
            <a:r>
              <a:rPr lang="en-US" sz="1600" dirty="0"/>
              <a:t>T</a:t>
            </a:r>
            <a:r>
              <a:rPr lang="he-IL" sz="1600" dirty="0"/>
              <a:t> וחוקרת אותו </a:t>
            </a:r>
          </a:p>
          <a:p>
            <a:r>
              <a:rPr lang="he-IL" sz="1600" dirty="0"/>
              <a:t>והשאר אותו כנ"ל כמו בדוגמא הקודמת ...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662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24</a:t>
            </a:fld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6012159" y="188640"/>
            <a:ext cx="2119321" cy="3024336"/>
          </a:xfrm>
        </p:spPr>
        <p:txBody>
          <a:bodyPr>
            <a:normAutofit/>
          </a:bodyPr>
          <a:lstStyle/>
          <a:p>
            <a:pPr algn="ctr"/>
            <a:r>
              <a:rPr lang="he-IL" sz="3200" dirty="0"/>
              <a:t>המשך דוגמא מעניינת 2 למתודה גנרית </a:t>
            </a:r>
            <a:r>
              <a:rPr lang="en-US" sz="3200" dirty="0"/>
              <a:t>(Ex5)</a:t>
            </a:r>
            <a:endParaRPr lang="he-IL" sz="3200" dirty="0"/>
          </a:p>
        </p:txBody>
      </p:sp>
      <p:sp>
        <p:nvSpPr>
          <p:cNvPr id="2" name="Rectangle 1"/>
          <p:cNvSpPr/>
          <p:nvPr/>
        </p:nvSpPr>
        <p:spPr>
          <a:xfrm>
            <a:off x="192853" y="384616"/>
            <a:ext cx="7776864" cy="6316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IKey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Key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ToolStringClass.ToStringProperty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);}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male, female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IKey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Gender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PersonGender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Married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Key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Id;}}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ToolStringClass.ToStringProperty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);}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הסבר מלבני מעוגל 17"/>
          <p:cNvSpPr/>
          <p:nvPr/>
        </p:nvSpPr>
        <p:spPr bwMode="auto">
          <a:xfrm>
            <a:off x="6012159" y="3476545"/>
            <a:ext cx="2828348" cy="3026888"/>
          </a:xfrm>
          <a:prstGeom prst="wedgeRoundRectCallout">
            <a:avLst>
              <a:gd name="adj1" fmla="val -67969"/>
              <a:gd name="adj2" fmla="val 4146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+mj-lt"/>
              </a:rPr>
              <a:t>שימו לב!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+mj-lt"/>
              </a:rPr>
              <a:t>דרסנו את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ToString</a:t>
            </a:r>
            <a:r>
              <a:rPr lang="he-IL" sz="2000" dirty="0">
                <a:solidFill>
                  <a:srgbClr val="000000"/>
                </a:solidFill>
                <a:latin typeface="+mj-lt"/>
              </a:rPr>
              <a:t> במחלקה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Name</a:t>
            </a:r>
            <a:r>
              <a:rPr lang="he-IL" sz="2000" dirty="0">
                <a:solidFill>
                  <a:srgbClr val="000000"/>
                </a:solidFill>
                <a:latin typeface="+mj-lt"/>
              </a:rPr>
              <a:t> וגם במחלקה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Person</a:t>
            </a:r>
            <a:r>
              <a:rPr lang="he-IL" sz="2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+mj-lt"/>
              </a:rPr>
              <a:t>וקראנו משם ל 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ToStringProperty</a:t>
            </a:r>
            <a:endParaRPr lang="he-IL" sz="20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שהיא מתודה של המחלקה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ToolStringClass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32040" y="2636912"/>
            <a:ext cx="1224136" cy="905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25</a:t>
            </a:fld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1089" y="188640"/>
            <a:ext cx="8100392" cy="620688"/>
          </a:xfrm>
        </p:spPr>
        <p:txBody>
          <a:bodyPr>
            <a:normAutofit/>
          </a:bodyPr>
          <a:lstStyle/>
          <a:p>
            <a:pPr algn="ctr"/>
            <a:r>
              <a:rPr lang="he-IL" sz="3200" dirty="0"/>
              <a:t>המשך דוגמא מעניינת 2 למתודה גנרית </a:t>
            </a:r>
            <a:r>
              <a:rPr lang="en-US" sz="3200" dirty="0"/>
              <a:t>(Ex5)</a:t>
            </a:r>
            <a:endParaRPr lang="he-IL" sz="3200" dirty="0"/>
          </a:p>
        </p:txBody>
      </p:sp>
      <p:sp>
        <p:nvSpPr>
          <p:cNvPr id="3" name="Rectangle 2"/>
          <p:cNvSpPr/>
          <p:nvPr/>
        </p:nvSpPr>
        <p:spPr>
          <a:xfrm>
            <a:off x="251521" y="1340768"/>
            <a:ext cx="7879960" cy="4439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List&lt;Person&gt;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List&lt;Person&gt;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Person {Id = 1234, Married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PersonGender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Gender.female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oshri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}},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Person {Id = 5678, Married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PersonGender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Gender.female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(Person item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</a:t>
            </a: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(item);</a:t>
            </a: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הסבר מלבני מעוגל 17"/>
          <p:cNvSpPr/>
          <p:nvPr/>
        </p:nvSpPr>
        <p:spPr bwMode="auto">
          <a:xfrm>
            <a:off x="6012160" y="3757960"/>
            <a:ext cx="2828348" cy="1615256"/>
          </a:xfrm>
          <a:prstGeom prst="wedgeRoundRectCallout">
            <a:avLst>
              <a:gd name="adj1" fmla="val -107947"/>
              <a:gd name="adj2" fmla="val 671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+mj-lt"/>
              </a:rPr>
              <a:t>שימו לב!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+mj-lt"/>
              </a:rPr>
              <a:t>המתודה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WriteLine</a:t>
            </a:r>
            <a:r>
              <a:rPr lang="he-IL" sz="2000" dirty="0">
                <a:solidFill>
                  <a:srgbClr val="000000"/>
                </a:solidFill>
                <a:latin typeface="+mj-lt"/>
              </a:rPr>
              <a:t> קוראת באופן אוטומטי ל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ToString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1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26</a:t>
            </a:fld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0" y="188640"/>
            <a:ext cx="8100392" cy="1094949"/>
          </a:xfrm>
        </p:spPr>
        <p:txBody>
          <a:bodyPr>
            <a:normAutofit fontScale="90000"/>
          </a:bodyPr>
          <a:lstStyle/>
          <a:p>
            <a:pPr algn="ctr"/>
            <a:r>
              <a:rPr lang="he-IL" sz="3200" dirty="0"/>
              <a:t>המשך דוגמא מעניינת 2 למתודה גנרית </a:t>
            </a:r>
            <a:r>
              <a:rPr lang="en-US" sz="3200" dirty="0"/>
              <a:t>(Ex5)</a:t>
            </a:r>
            <a:br>
              <a:rPr lang="he-IL" sz="3200" dirty="0"/>
            </a:br>
            <a:r>
              <a:rPr lang="he-IL" sz="4400" dirty="0"/>
              <a:t>הפלט:</a:t>
            </a:r>
            <a:endParaRPr lang="he-IL" sz="3200" dirty="0"/>
          </a:p>
        </p:txBody>
      </p:sp>
      <p:sp>
        <p:nvSpPr>
          <p:cNvPr id="2" name="Rectangle 1"/>
          <p:cNvSpPr/>
          <p:nvPr/>
        </p:nvSpPr>
        <p:spPr>
          <a:xfrm>
            <a:off x="683568" y="980728"/>
            <a:ext cx="4572000" cy="54689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Id: 1234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PersonName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FirstName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oshri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LastName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PersonGender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female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Married: True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Key: 1234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Id: 5678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PersonName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FirstName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LastName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tt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PersonGender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female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Married: False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Key: 5678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14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>
          <a:xfrm>
            <a:off x="3131840" y="533400"/>
            <a:ext cx="5340428" cy="2895600"/>
          </a:xfrm>
        </p:spPr>
        <p:txBody>
          <a:bodyPr/>
          <a:lstStyle/>
          <a:p>
            <a:pPr algn="ctr"/>
            <a:r>
              <a:rPr lang="en-US" dirty="0"/>
              <a:t>Extension Method</a:t>
            </a:r>
            <a:endParaRPr lang="he-IL" dirty="0"/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dirty="0"/>
              <a:t>מתודת הרחבה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1125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5589240"/>
            <a:ext cx="4752528" cy="1195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179512" y="2492896"/>
            <a:ext cx="4752528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28</a:t>
            </a:fld>
            <a:endParaRPr lang="he-IL" dirty="0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1089" y="188640"/>
            <a:ext cx="8100392" cy="620688"/>
          </a:xfrm>
        </p:spPr>
        <p:txBody>
          <a:bodyPr>
            <a:normAutofit/>
          </a:bodyPr>
          <a:lstStyle/>
          <a:p>
            <a:pPr algn="ctr"/>
            <a:r>
              <a:rPr lang="he-IL" sz="3200" dirty="0"/>
              <a:t>מתודת הרחבה </a:t>
            </a:r>
            <a:r>
              <a:rPr lang="en-US" sz="3200" dirty="0"/>
              <a:t>Extension Method</a:t>
            </a:r>
            <a:endParaRPr lang="he-IL" sz="3200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5028276" y="1124744"/>
            <a:ext cx="3034680" cy="4248472"/>
          </a:xfrm>
        </p:spPr>
        <p:txBody>
          <a:bodyPr>
            <a:normAutofit lnSpcReduction="10000"/>
          </a:bodyPr>
          <a:lstStyle/>
          <a:p>
            <a:r>
              <a:rPr lang="he-IL" sz="1800" dirty="0"/>
              <a:t>יכולת חדשה. מאפשר </a:t>
            </a:r>
            <a:r>
              <a:rPr lang="he-IL" sz="1800" b="1" dirty="0"/>
              <a:t>הרחבת</a:t>
            </a:r>
            <a:r>
              <a:rPr lang="he-IL" sz="1800" dirty="0"/>
              <a:t> מחלקה קיימת דרך הגדרת מתודה במחלקה נפרדת עם שימוש במילה </a:t>
            </a:r>
            <a:r>
              <a:rPr lang="en-US" sz="1800" b="1" dirty="0"/>
              <a:t>this</a:t>
            </a:r>
            <a:endParaRPr lang="he-IL" sz="1800" b="1" dirty="0"/>
          </a:p>
          <a:p>
            <a:r>
              <a:rPr lang="he-IL" sz="1800" dirty="0"/>
              <a:t>המתודה מוגדרת במחלקה נפרדת אך הופכת להיות חלק מהמחלקה הקיימת</a:t>
            </a:r>
          </a:p>
          <a:p>
            <a:r>
              <a:rPr lang="he-IL" sz="1800" dirty="0"/>
              <a:t>מתודת ההרחבה 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ToInt2</a:t>
            </a:r>
            <a:r>
              <a:rPr lang="he-IL" sz="1800" dirty="0"/>
              <a:t> חייבת להיות סטטית ומוגדרת במחלקה סטטית.</a:t>
            </a:r>
          </a:p>
          <a:p>
            <a:r>
              <a:rPr lang="he-IL" sz="1800" dirty="0"/>
              <a:t>המתודה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ToInt2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800" dirty="0"/>
              <a:t>מקבלת פרמטר </a:t>
            </a:r>
            <a:r>
              <a:rPr lang="en-US" sz="1800" b="1" dirty="0"/>
              <a:t>this</a:t>
            </a:r>
            <a:r>
              <a:rPr lang="he-IL" sz="1800" dirty="0"/>
              <a:t> והופכת את עצמה להית חלק ממחלקת </a:t>
            </a:r>
            <a:r>
              <a:rPr lang="en-US" sz="1800" b="1" dirty="0"/>
              <a:t>string</a:t>
            </a:r>
            <a:endParaRPr lang="he-IL" sz="1800" b="1" dirty="0"/>
          </a:p>
          <a:p>
            <a:endParaRPr lang="he-IL" sz="1800" dirty="0"/>
          </a:p>
        </p:txBody>
      </p:sp>
      <p:sp>
        <p:nvSpPr>
          <p:cNvPr id="2" name="Rectangle 1"/>
          <p:cNvSpPr/>
          <p:nvPr/>
        </p:nvSpPr>
        <p:spPr>
          <a:xfrm>
            <a:off x="210749" y="908720"/>
            <a:ext cx="4817527" cy="59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Tools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ToInt1(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StaticTools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ToInt2(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"434"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Tools.ToInt1(s);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s.ToInt2();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"445"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.ToInt2());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17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טכני...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במתודת הרחבה ניתן לראות השלמה של המתודה אבל במקום הקובייה הסגולה שרואים בדרך כלל נוסף גם חץ כחול כלפי מטה.</a:t>
            </a:r>
            <a:endParaRPr lang="en-US" dirty="0"/>
          </a:p>
          <a:p>
            <a:r>
              <a:rPr lang="he-IL" dirty="0"/>
              <a:t>הערה: אם ההרחבה נמצאת ב</a:t>
            </a:r>
            <a:r>
              <a:rPr lang="en-US" dirty="0"/>
              <a:t>namespace </a:t>
            </a:r>
            <a:r>
              <a:rPr lang="he-IL" dirty="0"/>
              <a:t> אחר אז אפשר לכתוב את ה</a:t>
            </a:r>
            <a:r>
              <a:rPr lang="en-US" dirty="0"/>
              <a:t>using </a:t>
            </a:r>
            <a:r>
              <a:rPr lang="he-IL" dirty="0"/>
              <a:t> המתאים ולהשתמש בה.</a:t>
            </a:r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58C5-6C52-4ACF-BD92-F32858F87496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80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genericS</a:t>
            </a:r>
            <a:endParaRPr lang="he-IL" dirty="0"/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dirty="0"/>
              <a:t>תבניתיות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3638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30</a:t>
            </a:fld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100392" cy="1080120"/>
          </a:xfrm>
        </p:spPr>
        <p:txBody>
          <a:bodyPr>
            <a:normAutofit/>
          </a:bodyPr>
          <a:lstStyle/>
          <a:p>
            <a:pPr algn="ctr"/>
            <a:r>
              <a:rPr lang="he-IL" sz="3200" dirty="0"/>
              <a:t>דוגמא מעניינת 3 למתודה גנרית </a:t>
            </a:r>
            <a:r>
              <a:rPr lang="en-US" sz="3200" dirty="0"/>
              <a:t>(Ex99)</a:t>
            </a:r>
            <a:br>
              <a:rPr lang="he-IL" sz="3200" dirty="0"/>
            </a:br>
            <a:r>
              <a:rPr lang="he-IL" sz="3200" dirty="0"/>
              <a:t>באמצעות </a:t>
            </a:r>
            <a:r>
              <a:rPr lang="en-US" sz="3200" dirty="0"/>
              <a:t>Extension method</a:t>
            </a:r>
            <a:endParaRPr lang="he-IL" sz="3200" dirty="0"/>
          </a:p>
        </p:txBody>
      </p:sp>
      <p:sp>
        <p:nvSpPr>
          <p:cNvPr id="3" name="Rectangle 2"/>
          <p:cNvSpPr/>
          <p:nvPr/>
        </p:nvSpPr>
        <p:spPr>
          <a:xfrm>
            <a:off x="107504" y="1340768"/>
            <a:ext cx="8568952" cy="3319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StaticClass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 t)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PropertyInfo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item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t.GetType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GetProperties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item.GetValue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702286" y="4876547"/>
            <a:ext cx="7379388" cy="979584"/>
          </a:xfrm>
        </p:spPr>
        <p:txBody>
          <a:bodyPr>
            <a:normAutofit fontScale="85000" lnSpcReduction="10000"/>
          </a:bodyPr>
          <a:lstStyle/>
          <a:p>
            <a:r>
              <a:rPr lang="he-IL" sz="1800" b="1" dirty="0"/>
              <a:t>הרחבת</a:t>
            </a:r>
            <a:r>
              <a:rPr lang="he-IL" sz="1800" dirty="0"/>
              <a:t> המחלקה </a:t>
            </a:r>
            <a:r>
              <a:rPr lang="en-US" sz="1800" dirty="0"/>
              <a:t>T</a:t>
            </a:r>
            <a:r>
              <a:rPr lang="he-IL" sz="1800" dirty="0"/>
              <a:t> במתודה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ToStringProperty</a:t>
            </a:r>
            <a:r>
              <a:rPr lang="he-I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800" dirty="0"/>
              <a:t>שתחקור את המאפיינים של הטיפוס </a:t>
            </a:r>
            <a:r>
              <a:rPr lang="en-US" sz="1800" dirty="0"/>
              <a:t>T</a:t>
            </a:r>
          </a:p>
          <a:p>
            <a:r>
              <a:rPr lang="he-IL" sz="1800" dirty="0"/>
              <a:t>בעצם הוספנו את המתודה הזו לכל טיפוס (פרט למחלקות שיש להם מאפיין שהוא אוסף או רשימה)</a:t>
            </a:r>
          </a:p>
          <a:p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393608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31</a:t>
            </a:fld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5508104" y="44624"/>
            <a:ext cx="2699792" cy="3312368"/>
          </a:xfrm>
        </p:spPr>
        <p:txBody>
          <a:bodyPr>
            <a:normAutofit fontScale="90000"/>
          </a:bodyPr>
          <a:lstStyle/>
          <a:p>
            <a:pPr algn="ctr"/>
            <a:r>
              <a:rPr lang="he-IL" sz="3200" dirty="0"/>
              <a:t>המשך דוגמא מעניינת 3 למתודה גנרית </a:t>
            </a:r>
            <a:r>
              <a:rPr lang="en-US" sz="3200" dirty="0"/>
              <a:t>(Ex99)</a:t>
            </a:r>
            <a:br>
              <a:rPr lang="he-IL" sz="3200" dirty="0"/>
            </a:br>
            <a:r>
              <a:rPr lang="he-IL" sz="3200" dirty="0"/>
              <a:t>באמצעות </a:t>
            </a:r>
            <a:r>
              <a:rPr lang="en-US" sz="3200" dirty="0"/>
              <a:t>Extension method</a:t>
            </a:r>
            <a:endParaRPr lang="he-IL" sz="3200" dirty="0"/>
          </a:p>
        </p:txBody>
      </p:sp>
      <p:sp>
        <p:nvSpPr>
          <p:cNvPr id="8" name="Rectangle 7"/>
          <p:cNvSpPr/>
          <p:nvPr/>
        </p:nvSpPr>
        <p:spPr>
          <a:xfrm>
            <a:off x="192853" y="384616"/>
            <a:ext cx="7776864" cy="661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IKey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Key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.ToStringProperty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();}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male, female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IKey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Gender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PersonGender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Married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Key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Id;}}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.ToStringProperty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();}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הסבר מלבני מעוגל 17"/>
          <p:cNvSpPr/>
          <p:nvPr/>
        </p:nvSpPr>
        <p:spPr bwMode="auto">
          <a:xfrm>
            <a:off x="5292080" y="3684320"/>
            <a:ext cx="3476420" cy="2871928"/>
          </a:xfrm>
          <a:prstGeom prst="wedgeRoundRectCallout">
            <a:avLst>
              <a:gd name="adj1" fmla="val -143058"/>
              <a:gd name="adj2" fmla="val 164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+mj-lt"/>
              </a:rPr>
              <a:t>שימו לב!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+mj-lt"/>
              </a:rPr>
              <a:t>דרסנו את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ToString</a:t>
            </a:r>
            <a:r>
              <a:rPr lang="he-IL" sz="2000" dirty="0">
                <a:solidFill>
                  <a:srgbClr val="000000"/>
                </a:solidFill>
                <a:latin typeface="+mj-lt"/>
              </a:rPr>
              <a:t> במחלקה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Name</a:t>
            </a:r>
            <a:r>
              <a:rPr lang="he-IL" sz="2000" dirty="0">
                <a:solidFill>
                  <a:srgbClr val="000000"/>
                </a:solidFill>
                <a:latin typeface="+mj-lt"/>
              </a:rPr>
              <a:t> וגם במחלקה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Person</a:t>
            </a:r>
            <a:r>
              <a:rPr lang="he-IL" sz="2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+mj-lt"/>
              </a:rPr>
              <a:t>וקראנו משם ל </a:t>
            </a:r>
            <a:r>
              <a:rPr lang="en-US" sz="2000" b="1" dirty="0" err="1">
                <a:solidFill>
                  <a:srgbClr val="000000"/>
                </a:solidFill>
                <a:latin typeface="+mj-lt"/>
              </a:rPr>
              <a:t>this.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ToStringProperty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כאילו היא חלק מהמחלקה הקיימת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785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32</a:t>
            </a:fld>
            <a:endParaRPr lang="he-IL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100392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he-IL" sz="3200" dirty="0"/>
              <a:t>המשך דוגמא מעניינת 3 למתודה גנרית </a:t>
            </a:r>
            <a:r>
              <a:rPr lang="en-US" sz="3200" dirty="0"/>
              <a:t>(Ex99)</a:t>
            </a:r>
            <a:br>
              <a:rPr lang="he-IL" sz="3200" dirty="0"/>
            </a:br>
            <a:r>
              <a:rPr lang="he-IL" sz="3200" dirty="0"/>
              <a:t>באמצעות </a:t>
            </a:r>
            <a:r>
              <a:rPr lang="en-US" sz="3200" dirty="0"/>
              <a:t>Extension method</a:t>
            </a:r>
            <a:endParaRPr lang="he-IL" sz="3200" dirty="0"/>
          </a:p>
        </p:txBody>
      </p:sp>
      <p:sp>
        <p:nvSpPr>
          <p:cNvPr id="2" name="Rectangle 1"/>
          <p:cNvSpPr/>
          <p:nvPr/>
        </p:nvSpPr>
        <p:spPr>
          <a:xfrm>
            <a:off x="467544" y="1291080"/>
            <a:ext cx="6372240" cy="548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List&lt;Person&gt;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List&lt;Person&gt;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Person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Id = 1234,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Married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PersonGender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Gender.female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	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oshri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Person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Id = 5678,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Married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PersonGender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Gender.female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	    };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e-IL" sz="2800" dirty="0"/>
          </a:p>
        </p:txBody>
      </p:sp>
      <p:sp>
        <p:nvSpPr>
          <p:cNvPr id="8" name="הסבר מלבני מעוגל 17"/>
          <p:cNvSpPr/>
          <p:nvPr/>
        </p:nvSpPr>
        <p:spPr bwMode="auto">
          <a:xfrm>
            <a:off x="5940152" y="4965460"/>
            <a:ext cx="2828348" cy="1615256"/>
          </a:xfrm>
          <a:prstGeom prst="wedgeRoundRectCallout">
            <a:avLst>
              <a:gd name="adj1" fmla="val -126372"/>
              <a:gd name="adj2" fmla="val -180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 dirty="0">
                <a:solidFill>
                  <a:srgbClr val="000000"/>
                </a:solidFill>
                <a:latin typeface="+mj-lt"/>
              </a:rPr>
              <a:t>שימו לב!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000">
                <a:solidFill>
                  <a:srgbClr val="000000"/>
                </a:solidFill>
                <a:latin typeface="+mj-lt"/>
              </a:rPr>
              <a:t>המתודה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WriteLine</a:t>
            </a:r>
            <a:r>
              <a:rPr lang="he-IL" sz="2000" dirty="0">
                <a:solidFill>
                  <a:srgbClr val="000000"/>
                </a:solidFill>
                <a:latin typeface="+mj-lt"/>
              </a:rPr>
              <a:t> קוראת באופן אוטומטי ל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ToString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413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239000" cy="770344"/>
          </a:xfrm>
        </p:spPr>
        <p:txBody>
          <a:bodyPr/>
          <a:lstStyle/>
          <a:p>
            <a:pPr algn="ctr"/>
            <a:r>
              <a:rPr lang="he-IL" dirty="0"/>
              <a:t>תשע"ט, מועד 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96752"/>
            <a:ext cx="7239000" cy="48463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e-IL" b="1" dirty="0"/>
              <a:t>נתונה הגדרת הפונקציה </a:t>
            </a:r>
            <a:r>
              <a:rPr lang="en-US" b="1" dirty="0"/>
              <a:t>Test</a:t>
            </a:r>
            <a:r>
              <a:rPr lang="he-IL" b="1" dirty="0"/>
              <a:t> הבאה: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static class Help</a:t>
            </a:r>
          </a:p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    public static bool Test(this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[] y)</a:t>
            </a:r>
          </a:p>
          <a:p>
            <a:pPr marL="0" indent="0" algn="l" rtl="0">
              <a:buNone/>
            </a:pPr>
            <a:r>
              <a:rPr lang="en-US" dirty="0"/>
              <a:t>    {</a:t>
            </a:r>
          </a:p>
          <a:p>
            <a:pPr marL="0" indent="0" algn="l" rtl="0">
              <a:buNone/>
            </a:pPr>
            <a:r>
              <a:rPr lang="en-US" dirty="0"/>
              <a:t>        return (x == </a:t>
            </a:r>
            <a:r>
              <a:rPr lang="en-US" dirty="0" err="1"/>
              <a:t>y.Min</a:t>
            </a:r>
            <a:r>
              <a:rPr lang="en-US" dirty="0"/>
              <a:t>());</a:t>
            </a:r>
          </a:p>
          <a:p>
            <a:pPr marL="0" indent="0" algn="l" rtl="0">
              <a:buNone/>
            </a:pPr>
            <a:r>
              <a:rPr lang="en-US" dirty="0"/>
              <a:t>    }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he-IL" b="1" dirty="0"/>
              <a:t>בתוכנית הראשית זומנה הפונקציה </a:t>
            </a:r>
            <a:r>
              <a:rPr lang="en-US" b="1" dirty="0"/>
              <a:t>Test</a:t>
            </a:r>
            <a:r>
              <a:rPr lang="he-IL" b="1" dirty="0"/>
              <a:t> באופן הבא:</a:t>
            </a:r>
            <a:r>
              <a:rPr lang="en-US" dirty="0"/>
              <a:t> </a:t>
            </a:r>
          </a:p>
          <a:p>
            <a:pPr marL="0" indent="0" algn="l" rtl="0">
              <a:buNone/>
            </a:pPr>
            <a:r>
              <a:rPr lang="en-US" dirty="0" err="1"/>
              <a:t>Console.WriteLine</a:t>
            </a:r>
            <a:r>
              <a:rPr lang="en-US" dirty="0"/>
              <a:t>(Test(</a:t>
            </a:r>
            <a:r>
              <a:rPr lang="he-IL" dirty="0"/>
              <a:t>1</a:t>
            </a:r>
            <a:r>
              <a:rPr lang="en-US" dirty="0"/>
              <a:t>, 2, 1, </a:t>
            </a:r>
            <a:r>
              <a:rPr lang="he-IL" dirty="0"/>
              <a:t>3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he-IL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he-IL" b="1" dirty="0"/>
              <a:t>סמן את הטענה </a:t>
            </a:r>
            <a:r>
              <a:rPr lang="he-IL" b="1" u="sng" dirty="0"/>
              <a:t>הנכונה</a:t>
            </a:r>
            <a:r>
              <a:rPr lang="he-IL" b="1" dirty="0"/>
              <a:t> ביחס לקוד שלעיל:</a:t>
            </a:r>
            <a:endParaRPr lang="en-US" dirty="0"/>
          </a:p>
          <a:p>
            <a:r>
              <a:rPr lang="he-IL" dirty="0"/>
              <a:t>אף אחת מהטענות אינה נכונה</a:t>
            </a:r>
            <a:endParaRPr lang="en-US" dirty="0"/>
          </a:p>
          <a:p>
            <a:r>
              <a:rPr lang="he-IL" dirty="0"/>
              <a:t>התוכנית לא תעבור קומפילציה מכיוון שהפונקציה </a:t>
            </a:r>
            <a:r>
              <a:rPr lang="en-US" dirty="0"/>
              <a:t>Test</a:t>
            </a:r>
            <a:r>
              <a:rPr lang="he-IL" dirty="0"/>
              <a:t> צריכה להיות מופעלת כפונקציה של נתון מסוג שלם</a:t>
            </a:r>
            <a:endParaRPr lang="en-US" dirty="0"/>
          </a:p>
          <a:p>
            <a:r>
              <a:rPr lang="he-IL" dirty="0"/>
              <a:t>התוכנית לא תעבור קומפילציה מכיוון שהפונקציה </a:t>
            </a:r>
            <a:r>
              <a:rPr lang="en-US" dirty="0"/>
              <a:t>Test</a:t>
            </a:r>
            <a:r>
              <a:rPr lang="he-IL" dirty="0"/>
              <a:t> אמורה לקבל רק 2 פרמטרים</a:t>
            </a:r>
            <a:endParaRPr lang="en-US" dirty="0"/>
          </a:p>
          <a:p>
            <a:r>
              <a:rPr lang="he-IL" dirty="0"/>
              <a:t>הפלט יהיה </a:t>
            </a:r>
            <a:r>
              <a:rPr lang="en-US" dirty="0"/>
              <a:t>True</a:t>
            </a:r>
            <a:r>
              <a:rPr lang="he-IL" dirty="0"/>
              <a:t> מכיוון שהמספר 1</a:t>
            </a:r>
            <a:r>
              <a:rPr lang="he-IL" b="1" dirty="0"/>
              <a:t> </a:t>
            </a:r>
            <a:r>
              <a:rPr lang="he-IL" dirty="0"/>
              <a:t>הוא המינימלי מבין שאר המספרים </a:t>
            </a:r>
            <a:r>
              <a:rPr lang="en-US" dirty="0"/>
              <a:t>2, 1, 3</a:t>
            </a:r>
          </a:p>
          <a:p>
            <a:r>
              <a:rPr lang="he-IL" dirty="0"/>
              <a:t>הפלט יהיה </a:t>
            </a:r>
            <a:r>
              <a:rPr lang="en-US" dirty="0"/>
              <a:t>False</a:t>
            </a:r>
            <a:r>
              <a:rPr lang="he-IL" dirty="0"/>
              <a:t> מכיוון שהמספר 1</a:t>
            </a:r>
            <a:r>
              <a:rPr lang="he-IL" b="1" dirty="0"/>
              <a:t> </a:t>
            </a:r>
            <a:r>
              <a:rPr lang="he-IL" dirty="0"/>
              <a:t>אינו שווה למספר המינימלי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76986" y="332656"/>
            <a:ext cx="7239000" cy="770344"/>
          </a:xfrm>
        </p:spPr>
        <p:txBody>
          <a:bodyPr/>
          <a:lstStyle/>
          <a:p>
            <a:pPr algn="ctr"/>
            <a:r>
              <a:rPr lang="he-IL" dirty="0"/>
              <a:t>תש"פ, מועד 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e-IL" b="1" dirty="0"/>
              <a:t>נתונות הפקודות הבאות:</a:t>
            </a:r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int</a:t>
            </a:r>
            <a:r>
              <a:rPr lang="en-US" dirty="0"/>
              <a:t> x = 2;</a:t>
            </a:r>
          </a:p>
          <a:p>
            <a:pPr marL="0" indent="0" algn="l" rtl="0">
              <a:buNone/>
            </a:pPr>
            <a:r>
              <a:rPr lang="en-US" dirty="0" err="1"/>
              <a:t>Console.WriteLine</a:t>
            </a:r>
            <a:r>
              <a:rPr lang="en-US" dirty="0"/>
              <a:t>("{0}", </a:t>
            </a:r>
            <a:r>
              <a:rPr lang="en-US" dirty="0" err="1"/>
              <a:t>x.NewMethod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he-IL" b="1" dirty="0"/>
              <a:t>כדי לאפשר את ביצוע הפקודות האלה, הוגדרה המחלקה </a:t>
            </a:r>
            <a:r>
              <a:rPr lang="en-US" b="1" dirty="0"/>
              <a:t>Example </a:t>
            </a:r>
            <a:r>
              <a:rPr lang="he-IL" b="1" dirty="0"/>
              <a:t>המופיעה להלן, אך </a:t>
            </a:r>
            <a:r>
              <a:rPr lang="he-IL" b="1" u="sng" dirty="0"/>
              <a:t>ייתכן</a:t>
            </a:r>
            <a:r>
              <a:rPr lang="he-IL" b="1" dirty="0"/>
              <a:t> וחסרות בה הגדרות נוספות במקומות המודגשים והמסומנים 1,2,3,4,5 .</a:t>
            </a:r>
            <a:r>
              <a:rPr lang="he-IL" dirty="0"/>
              <a:t> 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public </a:t>
            </a:r>
            <a:r>
              <a:rPr lang="en-US" b="1" u="sng" dirty="0"/>
              <a:t>  (1)  </a:t>
            </a:r>
            <a:r>
              <a:rPr lang="en-US" dirty="0"/>
              <a:t> class Example</a:t>
            </a:r>
          </a:p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    public </a:t>
            </a:r>
            <a:r>
              <a:rPr lang="en-US" b="1" u="sng" dirty="0"/>
              <a:t>  (2)  </a:t>
            </a:r>
            <a:r>
              <a:rPr lang="en-US" b="1" dirty="0"/>
              <a:t> </a:t>
            </a:r>
            <a:r>
              <a:rPr lang="en-US" b="1" u="sng" dirty="0"/>
              <a:t>  (3)  </a:t>
            </a:r>
            <a:r>
              <a:rPr lang="en-US" dirty="0"/>
              <a:t> </a:t>
            </a:r>
            <a:r>
              <a:rPr lang="en-US" dirty="0" err="1"/>
              <a:t>NewMethod</a:t>
            </a:r>
            <a:r>
              <a:rPr lang="en-US" dirty="0"/>
              <a:t>( </a:t>
            </a:r>
            <a:r>
              <a:rPr lang="en-US" b="1" u="sng" dirty="0"/>
              <a:t>  (4)  </a:t>
            </a:r>
            <a:r>
              <a:rPr lang="en-US" b="1" dirty="0"/>
              <a:t> </a:t>
            </a:r>
            <a:r>
              <a:rPr lang="en-US" b="1" u="sng" dirty="0"/>
              <a:t>  (5)  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{</a:t>
            </a:r>
          </a:p>
          <a:p>
            <a:pPr marL="0" indent="0" algn="l" rtl="0">
              <a:buNone/>
            </a:pPr>
            <a:r>
              <a:rPr lang="en-US" dirty="0"/>
              <a:t>        return </a:t>
            </a:r>
            <a:r>
              <a:rPr lang="en-US" dirty="0" err="1"/>
              <a:t>obj.ToString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    }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he-IL" b="1" dirty="0"/>
              <a:t>מהן ההגדרות שיש להוסיף למחלקה במקומות המסומנים?</a:t>
            </a:r>
            <a:endParaRPr lang="en-US" dirty="0"/>
          </a:p>
          <a:p>
            <a:pPr marL="0" indent="0">
              <a:buNone/>
            </a:pPr>
            <a:r>
              <a:rPr lang="he-IL" b="1" dirty="0"/>
              <a:t>סמן את התשובה </a:t>
            </a:r>
            <a:r>
              <a:rPr lang="he-IL" b="1" u="sng" dirty="0"/>
              <a:t>הנכונה</a:t>
            </a:r>
            <a:r>
              <a:rPr lang="he-IL" b="1" dirty="0"/>
              <a:t>: (הערה: </a:t>
            </a:r>
            <a:r>
              <a:rPr lang="en-US" b="1" dirty="0"/>
              <a:t>nothing</a:t>
            </a:r>
            <a:r>
              <a:rPr lang="he-IL" b="1" dirty="0"/>
              <a:t> מסמן מקום שלא חסרה בו הגדרה לדעתכם)</a:t>
            </a:r>
            <a:endParaRPr lang="en-US" dirty="0"/>
          </a:p>
          <a:p>
            <a:r>
              <a:rPr lang="en-US" sz="2900" dirty="0"/>
              <a:t>(1) static, (2) static, (3) string, (4) </a:t>
            </a:r>
            <a:r>
              <a:rPr lang="en-US" sz="2900" dirty="0" err="1"/>
              <a:t>int</a:t>
            </a:r>
            <a:r>
              <a:rPr lang="en-US" sz="2900" dirty="0"/>
              <a:t>, (5) this</a:t>
            </a:r>
          </a:p>
          <a:p>
            <a:r>
              <a:rPr lang="en-US" sz="2900" dirty="0"/>
              <a:t>(1) static, (2) static, (3) string, (4) </a:t>
            </a:r>
            <a:r>
              <a:rPr lang="en-US" sz="2900" dirty="0" err="1"/>
              <a:t>int</a:t>
            </a:r>
            <a:r>
              <a:rPr lang="en-US" sz="2900" dirty="0"/>
              <a:t>, (5) nothing</a:t>
            </a:r>
          </a:p>
          <a:p>
            <a:r>
              <a:rPr lang="en-US" sz="2900" dirty="0"/>
              <a:t>(1) nothing, (2) nothing, (3) string, (4) this, (5) </a:t>
            </a:r>
            <a:r>
              <a:rPr lang="en-US" sz="2900" dirty="0" err="1"/>
              <a:t>int</a:t>
            </a:r>
            <a:endParaRPr lang="en-US" sz="2900" dirty="0"/>
          </a:p>
          <a:p>
            <a:r>
              <a:rPr lang="en-US" sz="2900" dirty="0"/>
              <a:t> (1) static, (2) static, (3) string, (4) this, (5) </a:t>
            </a:r>
            <a:r>
              <a:rPr lang="en-US" sz="2900" dirty="0" err="1"/>
              <a:t>int</a:t>
            </a:r>
            <a:endParaRPr lang="en-US" sz="2900" dirty="0"/>
          </a:p>
          <a:p>
            <a:r>
              <a:rPr lang="en-US" sz="2900" dirty="0"/>
              <a:t>(1) nothing, (2) static, (3) string, (4) this, (5) </a:t>
            </a:r>
            <a:r>
              <a:rPr lang="en-US" sz="2900" dirty="0" err="1"/>
              <a:t>int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50337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39000" cy="626328"/>
          </a:xfrm>
        </p:spPr>
        <p:txBody>
          <a:bodyPr>
            <a:normAutofit/>
          </a:bodyPr>
          <a:lstStyle/>
          <a:p>
            <a:pPr algn="ctr"/>
            <a:r>
              <a:rPr lang="he-IL" sz="4000" dirty="0"/>
              <a:t>גנריות - תבניתיות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1124744"/>
            <a:ext cx="7776864" cy="4968552"/>
          </a:xfrm>
        </p:spPr>
        <p:txBody>
          <a:bodyPr>
            <a:normAutofit fontScale="92500"/>
          </a:bodyPr>
          <a:lstStyle/>
          <a:p>
            <a:r>
              <a:rPr lang="he-IL" dirty="0"/>
              <a:t>מנגנון ה </a:t>
            </a:r>
            <a:r>
              <a:rPr lang="en-US" dirty="0"/>
              <a:t>Generic</a:t>
            </a:r>
            <a:r>
              <a:rPr lang="he-IL" dirty="0"/>
              <a:t> ב </a:t>
            </a:r>
            <a:r>
              <a:rPr lang="en-US" dirty="0"/>
              <a:t>C</a:t>
            </a:r>
            <a:r>
              <a:rPr lang="he-IL" dirty="0"/>
              <a:t># מאפשר להגדיר תבנית של מחלקה שתטפל בטיפוס גנרי (אחד או יותר)</a:t>
            </a:r>
          </a:p>
          <a:p>
            <a:r>
              <a:rPr lang="he-IL" dirty="0"/>
              <a:t>רק בזמן קומפילציה ייקבע הטיפוס הספציפי על פי הגדרת העצם</a:t>
            </a:r>
          </a:p>
          <a:p>
            <a:r>
              <a:rPr lang="he-IL" dirty="0"/>
              <a:t>הקומפיילר יבנה העתק של המחלקה שמתאימה לטיפוס הספציפי</a:t>
            </a:r>
          </a:p>
          <a:p>
            <a:r>
              <a:rPr lang="he-IL" dirty="0"/>
              <a:t>דומה למנגנון ה</a:t>
            </a:r>
            <a:r>
              <a:rPr lang="en-US" dirty="0"/>
              <a:t> template</a:t>
            </a:r>
            <a:r>
              <a:rPr lang="he-IL" dirty="0"/>
              <a:t>ב</a:t>
            </a:r>
            <a:r>
              <a:rPr lang="en-US" dirty="0"/>
              <a:t>C</a:t>
            </a:r>
            <a:r>
              <a:rPr lang="he-IL" dirty="0"/>
              <a:t>++</a:t>
            </a:r>
          </a:p>
          <a:p>
            <a:endParaRPr lang="he-IL" dirty="0"/>
          </a:p>
          <a:p>
            <a:r>
              <a:rPr lang="he-IL" dirty="0"/>
              <a:t>למה זה טוב?</a:t>
            </a:r>
          </a:p>
          <a:p>
            <a:pPr lvl="1"/>
            <a:r>
              <a:rPr lang="he-IL" dirty="0"/>
              <a:t>הגדרת קבוצת מחלקות דומות בהתנהגות (אך שונות בסוג הטיפוס)</a:t>
            </a:r>
          </a:p>
          <a:p>
            <a:pPr lvl="1"/>
            <a:r>
              <a:rPr lang="he-IL" dirty="0"/>
              <a:t>בדיקה טובה יותר של הטיפוס בזמן הקומפילציה (במקום בזמן ריצה)</a:t>
            </a:r>
          </a:p>
          <a:p>
            <a:pPr lvl="1"/>
            <a:r>
              <a:rPr lang="he-IL" dirty="0"/>
              <a:t>ביצועים מהירים יותר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341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20452" y="116632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מתודה גנרית - הגדרה ושימוש</a:t>
            </a:r>
          </a:p>
        </p:txBody>
      </p:sp>
      <p:sp>
        <p:nvSpPr>
          <p:cNvPr id="5" name="הסבר מלבני מעוגל 17"/>
          <p:cNvSpPr/>
          <p:nvPr/>
        </p:nvSpPr>
        <p:spPr bwMode="auto">
          <a:xfrm>
            <a:off x="5940152" y="4365104"/>
            <a:ext cx="3075069" cy="792088"/>
          </a:xfrm>
          <a:prstGeom prst="wedgeRoundRectCallout">
            <a:avLst>
              <a:gd name="adj1" fmla="val -74622"/>
              <a:gd name="adj2" fmla="val 13061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dirty="0">
                <a:solidFill>
                  <a:srgbClr val="000000"/>
                </a:solidFill>
                <a:latin typeface="+mj-lt"/>
              </a:rPr>
              <a:t>ניתן לזמן את המתודה ולציין את הטיפוס באופן מפורש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5</a:t>
            </a:fld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520451" y="908720"/>
            <a:ext cx="7347161" cy="572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lnSpc>
                <a:spcPct val="107000"/>
              </a:lnSpc>
            </a:pPr>
            <a:r>
              <a:rPr lang="he-IL" sz="2400" b="1" dirty="0"/>
              <a:t>החלפה בין שני משתנים מאותו הטיפוס</a:t>
            </a:r>
          </a:p>
          <a:p>
            <a:pPr algn="r">
              <a:lnSpc>
                <a:spcPct val="107000"/>
              </a:lnSpc>
            </a:pPr>
            <a:r>
              <a:rPr lang="he-IL" sz="2400" b="1" dirty="0"/>
              <a:t>הגדרה:</a:t>
            </a:r>
            <a:endParaRPr lang="en-US" sz="2400" b="1" dirty="0"/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Swap&lt;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 a,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 b)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T temp;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temp = a;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a = b;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 = temp;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7000"/>
              </a:lnSpc>
            </a:pPr>
            <a:r>
              <a:rPr lang="he-IL" sz="2400" b="1" dirty="0"/>
              <a:t>שימוש: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Student ben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Student();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Student bat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Student(); 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Swap&lt;Student&gt;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ben,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bat);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ben,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bat);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הסבר מלבני מעוגל 17"/>
          <p:cNvSpPr/>
          <p:nvPr/>
        </p:nvSpPr>
        <p:spPr bwMode="auto">
          <a:xfrm>
            <a:off x="5964078" y="5511683"/>
            <a:ext cx="3075069" cy="941653"/>
          </a:xfrm>
          <a:prstGeom prst="wedgeRoundRectCallout">
            <a:avLst>
              <a:gd name="adj1" fmla="val -110372"/>
              <a:gd name="adj2" fmla="val 1900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dirty="0">
                <a:solidFill>
                  <a:srgbClr val="000000"/>
                </a:solidFill>
                <a:latin typeface="+mj-lt"/>
              </a:rPr>
              <a:t>ניתן לזמן את המתודה ולא לציין את הטיפוס.</a:t>
            </a:r>
          </a:p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b="1" dirty="0">
                <a:solidFill>
                  <a:srgbClr val="000000"/>
                </a:solidFill>
                <a:latin typeface="+mj-lt"/>
              </a:rPr>
              <a:t>בשונה מ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C</a:t>
            </a:r>
            <a:r>
              <a:rPr lang="he-IL" b="1" dirty="0">
                <a:solidFill>
                  <a:srgbClr val="000000"/>
                </a:solidFill>
                <a:latin typeface="+mj-lt"/>
              </a:rPr>
              <a:t>++</a:t>
            </a:r>
            <a:endParaRPr lang="en-US" b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34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239000" cy="55432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מחלקה גנרית - הגדרה ושימוש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9530" y="908720"/>
            <a:ext cx="7518854" cy="54006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he-IL" sz="2400" b="1" dirty="0"/>
              <a:t>הגדרה:</a:t>
            </a:r>
            <a:endParaRPr lang="en-US" sz="2400" b="1" dirty="0"/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MyGenericClass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MyField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 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//read only prop/field, since there is not set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 parm1, U parm2) {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he-IL" sz="2400" b="1" dirty="0"/>
              <a:t>שימוש: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MyGenericClass&lt;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myObj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new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MyGenericClass&lt;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myObj.MyField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myObj.MyFunction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903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 מבנה גנרי מוכר </a:t>
            </a:r>
            <a:r>
              <a:rPr lang="en-US" dirty="0"/>
              <a:t>List&lt;T&gt;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467544" y="3429000"/>
            <a:ext cx="595840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&gt; list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&gt;();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(12);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(34);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list.Add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(25);</a:t>
            </a:r>
          </a:p>
          <a:p>
            <a:pPr algn="l" rtl="0">
              <a:lnSpc>
                <a:spcPct val="115000"/>
              </a:lnSpc>
            </a:pP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list.Sort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list.Count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++)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(list[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]);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24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764704"/>
            <a:ext cx="7776864" cy="2664296"/>
          </a:xfrm>
        </p:spPr>
        <p:txBody>
          <a:bodyPr>
            <a:normAutofit/>
          </a:bodyPr>
          <a:lstStyle/>
          <a:p>
            <a:r>
              <a:rPr lang="he-IL" sz="2000" dirty="0"/>
              <a:t>מבנה זה משמש להחזקת ערכים בתוך רשימה </a:t>
            </a:r>
          </a:p>
          <a:p>
            <a:r>
              <a:rPr lang="he-IL" sz="2000" dirty="0"/>
              <a:t>זהו מבנה המכיל אוסף בר השוואה</a:t>
            </a:r>
          </a:p>
          <a:p>
            <a:r>
              <a:rPr lang="he-IL" sz="2000" dirty="0"/>
              <a:t>מאחר וזהו </a:t>
            </a:r>
            <a:r>
              <a:rPr lang="he-IL" sz="2000" b="1" dirty="0"/>
              <a:t>אוסף בר השוואה </a:t>
            </a:r>
            <a:r>
              <a:rPr lang="en-US" sz="2000" b="1" dirty="0"/>
              <a:t>(</a:t>
            </a:r>
            <a:r>
              <a:rPr lang="en-US" sz="2000" b="1" dirty="0" err="1"/>
              <a:t>IComparable</a:t>
            </a:r>
            <a:r>
              <a:rPr lang="en-US" sz="2000" b="1" dirty="0"/>
              <a:t>)</a:t>
            </a:r>
            <a:r>
              <a:rPr lang="he-IL" sz="2000" dirty="0"/>
              <a:t>, ניתן למיין אותו וקיימת עבורו המתודה </a:t>
            </a:r>
            <a:r>
              <a:rPr lang="en-US" sz="2000" b="1" dirty="0"/>
              <a:t>Sort()</a:t>
            </a:r>
          </a:p>
          <a:p>
            <a:r>
              <a:rPr lang="he-IL" sz="2000" dirty="0"/>
              <a:t>מאפיין </a:t>
            </a:r>
            <a:r>
              <a:rPr lang="en-US" sz="2000" b="1" dirty="0"/>
              <a:t>Count</a:t>
            </a:r>
            <a:r>
              <a:rPr lang="he-IL" sz="2000" dirty="0"/>
              <a:t> לגודל</a:t>
            </a:r>
          </a:p>
          <a:p>
            <a:r>
              <a:rPr lang="he-IL" sz="2000" dirty="0"/>
              <a:t>מתודת </a:t>
            </a:r>
            <a:r>
              <a:rPr lang="en-US" sz="2000" b="1" dirty="0"/>
              <a:t>Remove()</a:t>
            </a:r>
            <a:r>
              <a:rPr lang="he-IL" sz="2000" b="1" dirty="0"/>
              <a:t> </a:t>
            </a:r>
            <a:r>
              <a:rPr lang="he-IL" sz="2000" dirty="0"/>
              <a:t>למחיקה מהאוסף</a:t>
            </a:r>
          </a:p>
          <a:p>
            <a:r>
              <a:rPr lang="he-IL" sz="2000" dirty="0"/>
              <a:t>מתודות </a:t>
            </a:r>
            <a:r>
              <a:rPr lang="en-US" sz="2000" b="1" dirty="0"/>
              <a:t>Add()</a:t>
            </a:r>
            <a:r>
              <a:rPr lang="he-IL" sz="2000" b="1" dirty="0"/>
              <a:t> </a:t>
            </a:r>
            <a:r>
              <a:rPr lang="he-IL" sz="2000" dirty="0"/>
              <a:t>להוספה לאוסף.</a:t>
            </a:r>
          </a:p>
          <a:p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21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264" y="188640"/>
            <a:ext cx="7848872" cy="698336"/>
          </a:xfrm>
        </p:spPr>
        <p:txBody>
          <a:bodyPr>
            <a:normAutofit fontScale="90000"/>
          </a:bodyPr>
          <a:lstStyle/>
          <a:p>
            <a:r>
              <a:rPr lang="he-IL" dirty="0"/>
              <a:t>מבני נתונים גנריים המוגדרים מראש  ב</a:t>
            </a:r>
            <a:r>
              <a:rPr lang="en-US" dirty="0"/>
              <a:t>C</a:t>
            </a:r>
            <a:r>
              <a:rPr lang="he-IL" dirty="0"/>
              <a:t>#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59632" y="1114603"/>
            <a:ext cx="6264696" cy="46287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List&lt;T&gt;</a:t>
            </a:r>
            <a:r>
              <a:rPr lang="he-IL" dirty="0"/>
              <a:t> - ווקטור</a:t>
            </a:r>
            <a:endParaRPr lang="en-US" dirty="0"/>
          </a:p>
          <a:p>
            <a:r>
              <a:rPr lang="en-US" dirty="0" err="1"/>
              <a:t>LinkedList</a:t>
            </a:r>
            <a:r>
              <a:rPr lang="en-US" dirty="0"/>
              <a:t>&lt;T&gt;</a:t>
            </a:r>
            <a:r>
              <a:rPr lang="he-IL" dirty="0"/>
              <a:t> - רשימה מקושרת</a:t>
            </a:r>
          </a:p>
          <a:p>
            <a:r>
              <a:rPr lang="en-US" dirty="0"/>
              <a:t>Stack&lt;T&gt;</a:t>
            </a:r>
            <a:r>
              <a:rPr lang="he-IL" dirty="0"/>
              <a:t> - מחסנית</a:t>
            </a:r>
          </a:p>
          <a:p>
            <a:r>
              <a:rPr lang="en-US" dirty="0"/>
              <a:t>Queue&lt;T&gt;</a:t>
            </a:r>
            <a:r>
              <a:rPr lang="he-IL" dirty="0"/>
              <a:t> - תור</a:t>
            </a:r>
          </a:p>
          <a:p>
            <a:r>
              <a:rPr lang="en-US" dirty="0" err="1"/>
              <a:t>SortedDictionery</a:t>
            </a:r>
            <a:r>
              <a:rPr lang="en-US" dirty="0"/>
              <a:t>&lt;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Tvalue</a:t>
            </a:r>
            <a:r>
              <a:rPr lang="en-US" dirty="0"/>
              <a:t>&gt;</a:t>
            </a:r>
            <a:r>
              <a:rPr lang="he-IL" dirty="0"/>
              <a:t> </a:t>
            </a:r>
          </a:p>
          <a:p>
            <a:r>
              <a:rPr lang="en-US" dirty="0" err="1"/>
              <a:t>SortedList</a:t>
            </a:r>
            <a:r>
              <a:rPr lang="en-US" dirty="0"/>
              <a:t>&lt;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Tvalue</a:t>
            </a:r>
            <a:r>
              <a:rPr lang="en-US" dirty="0"/>
              <a:t>&gt;</a:t>
            </a:r>
            <a:r>
              <a:rPr lang="he-IL" dirty="0"/>
              <a:t> </a:t>
            </a:r>
          </a:p>
          <a:p>
            <a:r>
              <a:rPr lang="he-IL" dirty="0"/>
              <a:t>הממשק </a:t>
            </a:r>
            <a:r>
              <a:rPr lang="en-US" dirty="0"/>
              <a:t> -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r>
              <a:rPr lang="he-IL" dirty="0"/>
              <a:t>טיפוס כללי בר מניה</a:t>
            </a:r>
          </a:p>
          <a:p>
            <a:r>
              <a:rPr lang="en-US" dirty="0" err="1"/>
              <a:t>Dictionery</a:t>
            </a:r>
            <a:r>
              <a:rPr lang="en-US" dirty="0"/>
              <a:t>&lt;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Tvalue</a:t>
            </a:r>
            <a:r>
              <a:rPr lang="en-US" dirty="0"/>
              <a:t>&gt;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מבנה נתונים ממויין שמכיל שני ערכים עבור כל אחד מהעצמים שבו:</a:t>
            </a:r>
          </a:p>
          <a:p>
            <a:pPr lvl="2"/>
            <a:r>
              <a:rPr lang="he-IL" dirty="0"/>
              <a:t>מפתח </a:t>
            </a:r>
          </a:p>
          <a:p>
            <a:pPr lvl="2"/>
            <a:r>
              <a:rPr lang="he-IL" dirty="0"/>
              <a:t>הערך עצמו</a:t>
            </a:r>
          </a:p>
          <a:p>
            <a:pPr lvl="1"/>
            <a:r>
              <a:rPr lang="he-IL" dirty="0"/>
              <a:t>יתרונו: גישה מהירה באמצעות המפתח, שהוא חח"ע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8</a:t>
            </a:fld>
            <a:endParaRPr lang="he-IL"/>
          </a:p>
        </p:txBody>
      </p:sp>
      <p:sp>
        <p:nvSpPr>
          <p:cNvPr id="6" name="הסבר מלבני מעוגל 17">
            <a:extLst>
              <a:ext uri="{FF2B5EF4-FFF2-40B4-BE49-F238E27FC236}">
                <a16:creationId xmlns:a16="http://schemas.microsoft.com/office/drawing/2014/main" id="{BA11561D-9E82-4038-93F0-C022FB4508B7}"/>
              </a:ext>
            </a:extLst>
          </p:cNvPr>
          <p:cNvSpPr/>
          <p:nvPr/>
        </p:nvSpPr>
        <p:spPr bwMode="auto">
          <a:xfrm>
            <a:off x="552293" y="5805264"/>
            <a:ext cx="4680520" cy="864096"/>
          </a:xfrm>
          <a:prstGeom prst="wedgeRoundRectCallout">
            <a:avLst>
              <a:gd name="adj1" fmla="val 68677"/>
              <a:gd name="adj2" fmla="val -6620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dirty="0"/>
              <a:t>ואיפה כולם מוגדרים?</a:t>
            </a:r>
          </a:p>
          <a:p>
            <a:r>
              <a:rPr lang="he-IL" dirty="0"/>
              <a:t> ב </a:t>
            </a:r>
            <a:r>
              <a:rPr lang="en-US" dirty="0"/>
              <a:t>namespace </a:t>
            </a:r>
            <a:r>
              <a:rPr lang="en-US" dirty="0" err="1"/>
              <a:t>System.Collections.Generic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589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22673" y="251745"/>
            <a:ext cx="7347161" cy="554320"/>
          </a:xfrm>
        </p:spPr>
        <p:txBody>
          <a:bodyPr>
            <a:noAutofit/>
          </a:bodyPr>
          <a:lstStyle/>
          <a:p>
            <a:pPr algn="ctr"/>
            <a:r>
              <a:rPr lang="he-IL" sz="4000" dirty="0"/>
              <a:t>מגבלות האובייקט מטיפוס </a:t>
            </a:r>
            <a:r>
              <a:rPr lang="en-US" sz="4000" dirty="0"/>
              <a:t>T</a:t>
            </a:r>
            <a:endParaRPr lang="he-IL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9</a:t>
            </a:fld>
            <a:endParaRPr lang="he-I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78" y="2159228"/>
            <a:ext cx="7524750" cy="4248150"/>
          </a:xfrm>
          <a:prstGeom prst="rect">
            <a:avLst/>
          </a:prstGeom>
        </p:spPr>
      </p:pic>
      <p:sp>
        <p:nvSpPr>
          <p:cNvPr id="5" name="הסבר מלבני מעוגל 17"/>
          <p:cNvSpPr/>
          <p:nvPr/>
        </p:nvSpPr>
        <p:spPr bwMode="auto">
          <a:xfrm>
            <a:off x="7549885" y="3016209"/>
            <a:ext cx="1362630" cy="1128671"/>
          </a:xfrm>
          <a:prstGeom prst="wedgeRoundRectCallout">
            <a:avLst>
              <a:gd name="adj1" fmla="val -85690"/>
              <a:gd name="adj2" fmla="val 2056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000" dirty="0">
                <a:solidFill>
                  <a:srgbClr val="000000"/>
                </a:solidFill>
                <a:latin typeface="+mj-lt"/>
              </a:rPr>
              <a:t>לא ניתן להציב 0,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null</a:t>
            </a:r>
          </a:p>
        </p:txBody>
      </p:sp>
      <p:sp>
        <p:nvSpPr>
          <p:cNvPr id="10" name="הסבר מלבני מעוגל 17"/>
          <p:cNvSpPr/>
          <p:nvPr/>
        </p:nvSpPr>
        <p:spPr bwMode="auto">
          <a:xfrm>
            <a:off x="7380312" y="5165300"/>
            <a:ext cx="1532203" cy="1411424"/>
          </a:xfrm>
          <a:prstGeom prst="wedgeRoundRectCallout">
            <a:avLst>
              <a:gd name="adj1" fmla="val -85690"/>
              <a:gd name="adj2" fmla="val 2056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000" dirty="0">
                <a:solidFill>
                  <a:srgbClr val="000000"/>
                </a:solidFill>
                <a:latin typeface="+mj-lt"/>
              </a:rPr>
              <a:t>יש לו את כל המתודות של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Object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7" y="994695"/>
            <a:ext cx="762751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במימוש המתודה/המחלקה הגנרית, ההתייחסות אל</a:t>
            </a:r>
            <a:r>
              <a:rPr lang="en-US" sz="2000" dirty="0"/>
              <a:t>T </a:t>
            </a:r>
            <a:r>
              <a:rPr lang="he-IL" sz="2000" dirty="0"/>
              <a:t> היא כאל </a:t>
            </a:r>
            <a:r>
              <a:rPr lang="en-US" sz="2000" dirty="0"/>
              <a:t>Object</a:t>
            </a:r>
            <a:r>
              <a:rPr lang="he-IL" sz="2000" dirty="0"/>
              <a:t>.</a:t>
            </a:r>
          </a:p>
          <a:p>
            <a:r>
              <a:rPr lang="he-IL" sz="2000" dirty="0"/>
              <a:t>לכן, הוא יכול להיות גם </a:t>
            </a:r>
            <a:r>
              <a:rPr lang="en-US" sz="2000" dirty="0"/>
              <a:t>reference type</a:t>
            </a:r>
            <a:r>
              <a:rPr lang="he-IL" sz="2000" dirty="0"/>
              <a:t> וגם </a:t>
            </a:r>
            <a:r>
              <a:rPr lang="en-US" sz="2000" dirty="0"/>
              <a:t>value type</a:t>
            </a:r>
            <a:endParaRPr lang="he-IL" sz="2000" dirty="0"/>
          </a:p>
          <a:p>
            <a:r>
              <a:rPr lang="he-IL" sz="2000" dirty="0"/>
              <a:t>ויש לו את כל המתודות של </a:t>
            </a:r>
            <a:r>
              <a:rPr lang="en-US" sz="2000" dirty="0"/>
              <a:t>Object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1815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פע">
  <a:themeElements>
    <a:clrScheme name="שפע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שפע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פע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3130</TotalTime>
  <Words>3843</Words>
  <Application>Microsoft Office PowerPoint</Application>
  <PresentationFormat>On-screen Show (4:3)</PresentationFormat>
  <Paragraphs>603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Trebuchet MS</vt:lpstr>
      <vt:lpstr>Wingdings</vt:lpstr>
      <vt:lpstr>Wingdings 2</vt:lpstr>
      <vt:lpstr>שפע</vt:lpstr>
      <vt:lpstr>מיני פרויקט במערכות חלונות</vt:lpstr>
      <vt:lpstr>ומה היום?</vt:lpstr>
      <vt:lpstr>genericS</vt:lpstr>
      <vt:lpstr>גנריות - תבניתיות</vt:lpstr>
      <vt:lpstr>מתודה גנרית - הגדרה ושימוש</vt:lpstr>
      <vt:lpstr>מחלקה גנרית - הגדרה ושימוש</vt:lpstr>
      <vt:lpstr> מבנה גנרי מוכר List&lt;T&gt;</vt:lpstr>
      <vt:lpstr>מבני נתונים גנריים המוגדרים מראש  בC#</vt:lpstr>
      <vt:lpstr>מגבלות האובייקט מטיפוס T</vt:lpstr>
      <vt:lpstr>הגדרת אילוצים על הטיפוס הגנרי</vt:lpstr>
      <vt:lpstr>הגדרת אילוצים על הטיפוס הגנרי בזמן הגדרת מחלקה גנרית</vt:lpstr>
      <vt:lpstr>הגדרת אילוצים על הטיפוס הגנרי בזמן הגדרת מחלקה גנרית</vt:lpstr>
      <vt:lpstr>דוגמאות לאילוצים !!!! שלא !!!! ניתן להגדיר</vt:lpstr>
      <vt:lpstr>טבלת האילוצים האפשריים</vt:lpstr>
      <vt:lpstr>מועד א, תשע"ז, 7 נק'</vt:lpstr>
      <vt:lpstr>מועד א, תשע"ז, 7 נק'</vt:lpstr>
      <vt:lpstr>מועד א, תשע"ה, 7 נק'</vt:lpstr>
      <vt:lpstr>ש.ב</vt:lpstr>
      <vt:lpstr>דוגמא מעניינת 1 למתודה גנרית (Ex4)</vt:lpstr>
      <vt:lpstr>המשך דוגמא מעניינת 1 למתודה גנרית (Ex4)</vt:lpstr>
      <vt:lpstr>המשך דוגמא מעניינת 1 למתודה גנרית  (Ex4) </vt:lpstr>
      <vt:lpstr>המשך דוגמא מעניינת 1 למתודה גנרית (Ex4)  הפלט:</vt:lpstr>
      <vt:lpstr>דוגמא מעניינת 2 למתודה גנרית (Ex5)</vt:lpstr>
      <vt:lpstr>המשך דוגמא מעניינת 2 למתודה גנרית (Ex5)</vt:lpstr>
      <vt:lpstr>המשך דוגמא מעניינת 2 למתודה גנרית (Ex5)</vt:lpstr>
      <vt:lpstr>המשך דוגמא מעניינת 2 למתודה גנרית (Ex5) הפלט:</vt:lpstr>
      <vt:lpstr>Extension Method</vt:lpstr>
      <vt:lpstr>מתודת הרחבה Extension Method</vt:lpstr>
      <vt:lpstr>טכני...</vt:lpstr>
      <vt:lpstr>דוגמא מעניינת 3 למתודה גנרית (Ex99) באמצעות Extension method</vt:lpstr>
      <vt:lpstr>המשך דוגמא מעניינת 3 למתודה גנרית (Ex99) באמצעות Extension method</vt:lpstr>
      <vt:lpstr>המשך דוגמא מעניינת 3 למתודה גנרית (Ex99) באמצעות Extension method</vt:lpstr>
      <vt:lpstr>תשע"ט, מועד א</vt:lpstr>
      <vt:lpstr>תש"פ, מועד 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Efrat Amar</cp:lastModifiedBy>
  <cp:revision>230</cp:revision>
  <dcterms:created xsi:type="dcterms:W3CDTF">2016-11-21T19:18:55Z</dcterms:created>
  <dcterms:modified xsi:type="dcterms:W3CDTF">2020-11-17T08:42:17Z</dcterms:modified>
</cp:coreProperties>
</file>