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64"/>
  </p:notesMasterIdLst>
  <p:sldIdLst>
    <p:sldId id="676" r:id="rId2"/>
    <p:sldId id="310" r:id="rId3"/>
    <p:sldId id="311" r:id="rId4"/>
    <p:sldId id="261" r:id="rId5"/>
    <p:sldId id="262" r:id="rId6"/>
    <p:sldId id="264" r:id="rId7"/>
    <p:sldId id="286" r:id="rId8"/>
    <p:sldId id="265" r:id="rId9"/>
    <p:sldId id="263" r:id="rId10"/>
    <p:sldId id="312" r:id="rId11"/>
    <p:sldId id="260" r:id="rId12"/>
    <p:sldId id="266" r:id="rId13"/>
    <p:sldId id="317" r:id="rId14"/>
    <p:sldId id="272" r:id="rId15"/>
    <p:sldId id="313" r:id="rId16"/>
    <p:sldId id="337" r:id="rId17"/>
    <p:sldId id="318" r:id="rId18"/>
    <p:sldId id="681" r:id="rId19"/>
    <p:sldId id="678" r:id="rId20"/>
    <p:sldId id="679" r:id="rId21"/>
    <p:sldId id="677" r:id="rId22"/>
    <p:sldId id="338" r:id="rId23"/>
    <p:sldId id="316" r:id="rId24"/>
    <p:sldId id="680" r:id="rId25"/>
    <p:sldId id="322" r:id="rId26"/>
    <p:sldId id="689" r:id="rId27"/>
    <p:sldId id="690" r:id="rId28"/>
    <p:sldId id="688" r:id="rId29"/>
    <p:sldId id="691" r:id="rId30"/>
    <p:sldId id="559" r:id="rId31"/>
    <p:sldId id="335" r:id="rId32"/>
    <p:sldId id="562" r:id="rId33"/>
    <p:sldId id="319" r:id="rId34"/>
    <p:sldId id="333" r:id="rId35"/>
    <p:sldId id="282" r:id="rId36"/>
    <p:sldId id="294" r:id="rId37"/>
    <p:sldId id="332" r:id="rId38"/>
    <p:sldId id="321" r:id="rId39"/>
    <p:sldId id="692" r:id="rId40"/>
    <p:sldId id="693" r:id="rId41"/>
    <p:sldId id="560" r:id="rId42"/>
    <p:sldId id="694" r:id="rId43"/>
    <p:sldId id="695" r:id="rId44"/>
    <p:sldId id="696" r:id="rId45"/>
    <p:sldId id="561" r:id="rId46"/>
    <p:sldId id="334" r:id="rId47"/>
    <p:sldId id="518" r:id="rId48"/>
    <p:sldId id="520" r:id="rId49"/>
    <p:sldId id="521" r:id="rId50"/>
    <p:sldId id="699" r:id="rId51"/>
    <p:sldId id="697" r:id="rId52"/>
    <p:sldId id="522" r:id="rId53"/>
    <p:sldId id="326" r:id="rId54"/>
    <p:sldId id="336" r:id="rId55"/>
    <p:sldId id="331" r:id="rId56"/>
    <p:sldId id="323" r:id="rId57"/>
    <p:sldId id="330" r:id="rId58"/>
    <p:sldId id="329" r:id="rId59"/>
    <p:sldId id="328" r:id="rId60"/>
    <p:sldId id="307" r:id="rId61"/>
    <p:sldId id="682" r:id="rId62"/>
    <p:sldId id="687" r:id="rId6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  <p:cmAuthor id="2" name="Efrat Amar" initials="EA" lastIdx="1" clrIdx="1">
    <p:extLst>
      <p:ext uri="{19B8F6BF-5375-455C-9EA6-DF929625EA0E}">
        <p15:presenceInfo xmlns:p15="http://schemas.microsoft.com/office/powerpoint/2012/main" userId="425fc45a57cb51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77" autoAdjust="0"/>
    <p:restoredTop sz="87719" autoAdjust="0"/>
  </p:normalViewPr>
  <p:slideViewPr>
    <p:cSldViewPr>
      <p:cViewPr varScale="1">
        <p:scale>
          <a:sx n="97" d="100"/>
          <a:sy n="97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1746651-7014-48D9-AD73-F3A238B7C833}" type="datetimeFigureOut">
              <a:rPr lang="he-IL" smtClean="0"/>
              <a:t>כ"א/כסלו/תשפ"א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9E0AA1-8A91-48D1-8D27-206E5A62420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95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82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="Push"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="Top"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="128"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="71"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Canvas.Top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="36"/&gt;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="btnPress"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="Press 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="71"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Canvas.Top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="128"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8973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="Push"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="Top"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="128"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="71"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Canvas.Top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="36"/&gt;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="btnPress"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="Press 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Canvas.Left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="71"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Canvas.Top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="121"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="128"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Canvas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53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0" dirty="0">
                <a:latin typeface="Consolas" panose="020B0609020204030204" pitchFamily="49" charset="0"/>
                <a:cs typeface="+mj-cs"/>
              </a:rPr>
              <a:t>בקומפילציה נוצר קובץ בינרי </a:t>
            </a:r>
            <a:r>
              <a:rPr lang="en-US" sz="1200" b="1" kern="0" dirty="0">
                <a:solidFill>
                  <a:srgbClr val="FFCC00"/>
                </a:solidFill>
                <a:latin typeface="Consolas" panose="020B0609020204030204" pitchFamily="49" charset="0"/>
                <a:cs typeface="+mj-cs"/>
              </a:rPr>
              <a:t>*.</a:t>
            </a:r>
            <a:r>
              <a:rPr lang="en-US" sz="1200" b="1" kern="0" dirty="0" err="1">
                <a:solidFill>
                  <a:srgbClr val="FFCC00"/>
                </a:solidFill>
                <a:latin typeface="Consolas" panose="020B0609020204030204" pitchFamily="49" charset="0"/>
                <a:cs typeface="+mj-cs"/>
              </a:rPr>
              <a:t>xaml</a:t>
            </a:r>
            <a:r>
              <a:rPr lang="he-IL" sz="1200" b="1" kern="0" dirty="0">
                <a:latin typeface="Consolas" panose="020B0609020204030204" pitchFamily="49" charset="0"/>
                <a:cs typeface="+mj-cs"/>
              </a:rPr>
              <a:t> =&gt; </a:t>
            </a:r>
            <a:r>
              <a:rPr lang="en-US" sz="1200" b="1" kern="0" dirty="0">
                <a:solidFill>
                  <a:srgbClr val="FFCC00"/>
                </a:solidFill>
                <a:latin typeface="Consolas" panose="020B0609020204030204" pitchFamily="49" charset="0"/>
                <a:cs typeface="+mj-cs"/>
              </a:rPr>
              <a:t>*.</a:t>
            </a:r>
            <a:r>
              <a:rPr lang="en-US" sz="1200" b="1" kern="0" dirty="0" err="1">
                <a:solidFill>
                  <a:srgbClr val="FFCC00"/>
                </a:solidFill>
                <a:latin typeface="Consolas" panose="020B0609020204030204" pitchFamily="49" charset="0"/>
                <a:cs typeface="+mj-cs"/>
              </a:rPr>
              <a:t>baml</a:t>
            </a:r>
            <a:endParaRPr lang="he-IL" sz="1200" b="1" kern="0" dirty="0">
              <a:solidFill>
                <a:srgbClr val="FFCC00"/>
              </a:solidFill>
              <a:latin typeface="Consolas" panose="020B0609020204030204" pitchFamily="49" charset="0"/>
              <a:cs typeface="+mj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כל קבצי </a:t>
            </a:r>
            <a:r>
              <a:rPr lang="en-US" sz="1200" b="1" kern="0" dirty="0" err="1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baml</a:t>
            </a:r>
            <a:r>
              <a:rPr lang="he-IL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 מצורפים לקובץ משאבים מאוחד </a:t>
            </a:r>
            <a:r>
              <a:rPr lang="en-US" sz="1200" b="1" kern="0" dirty="0" err="1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MyApp.g.resources</a:t>
            </a:r>
            <a:r>
              <a:rPr lang="he-IL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 ובסוף נכללים בתוך קובץ הרצה </a:t>
            </a: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MyApp.exe</a:t>
            </a:r>
            <a:r>
              <a:rPr lang="he-IL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 או </a:t>
            </a: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  <a:cs typeface="+mj-cs"/>
              </a:rPr>
              <a:t>MyApp.dll</a:t>
            </a:r>
            <a:endParaRPr lang="he-IL" sz="1200" b="1" kern="0">
              <a:solidFill>
                <a:srgbClr val="FFCC00"/>
              </a:solidFill>
              <a:latin typeface="Consolas" panose="020B0609020204030204" pitchFamily="49" charset="0"/>
              <a:cs typeface="+mj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73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תוכן השקף ברובו לקוח מהמסמך של אריק פוזננסקי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089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דוגמא של סטונט</a:t>
            </a:r>
          </a:p>
          <a:p>
            <a:r>
              <a:rPr lang="he-IL" dirty="0"/>
              <a:t>עם תז שם</a:t>
            </a:r>
          </a:p>
          <a:p>
            <a:r>
              <a:rPr lang="he-IL" dirty="0"/>
              <a:t>האם יש בן זוג</a:t>
            </a:r>
          </a:p>
          <a:p>
            <a:r>
              <a:rPr lang="he-IL" dirty="0"/>
              <a:t>פרטי בן זוג מוצגים/לא מוצגים בהתאם לקיומו</a:t>
            </a:r>
          </a:p>
          <a:p>
            <a:r>
              <a:rPr lang="he-IL" dirty="0"/>
              <a:t>בחירה בין כפתורי תארים</a:t>
            </a:r>
          </a:p>
          <a:p>
            <a:r>
              <a:rPr lang="he-IL" dirty="0"/>
              <a:t>רשימת קורסים</a:t>
            </a:r>
          </a:p>
          <a:p>
            <a:r>
              <a:rPr lang="he-IL" dirty="0"/>
              <a:t>בחירת שנת לימוד</a:t>
            </a:r>
          </a:p>
          <a:p>
            <a:r>
              <a:rPr lang="he-IL" dirty="0"/>
              <a:t>קישור אובייקט סטודנט מדטה סורס</a:t>
            </a:r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02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0" dirty="0"/>
              <a:t>דוגמא נוספת:</a:t>
            </a:r>
          </a:p>
          <a:p>
            <a:pPr eaLnBrk="1" hangingPunct="1">
              <a:buClr>
                <a:schemeClr val="tx1"/>
              </a:buClr>
            </a:pPr>
            <a:r>
              <a:rPr lang="he-IL" sz="2000" b="0" kern="0" dirty="0">
                <a:latin typeface="Consolas" panose="020B0609020204030204" pitchFamily="49" charset="0"/>
              </a:rPr>
              <a:t>דוגמה עם כפתור בורח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void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btnMy_MouseMove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MouseEventArgs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Button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= sender as Button;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Size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size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= (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btn.Parent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as Grid).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RenderSize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Thickness margin =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btn.Margin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margin.Left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random.NextDouble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() * (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size.Width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-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btn.ActualWidth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margin.Top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random.NextDouble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() * (</a:t>
            </a:r>
            <a:r>
              <a:rPr lang="en-US" sz="11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size.Height</a:t>
            </a:r>
            <a:r>
              <a:rPr lang="en-US" sz="11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- </a:t>
            </a:r>
            <a:r>
              <a:rPr lang="en-US" sz="11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btn.ActualHeight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kern="0" dirty="0" err="1">
                <a:solidFill>
                  <a:srgbClr val="FFC000"/>
                </a:solidFill>
                <a:latin typeface="Consolas" panose="020B0609020204030204" pitchFamily="49" charset="0"/>
              </a:rPr>
              <a:t>btn.Margin</a:t>
            </a: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 = margin;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1200" b="0" kern="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  <a:endParaRPr lang="he-IL" sz="1200" b="0" kern="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25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7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E0AA1-8A91-48D1-8D27-206E5A624201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42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כותרת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5" name="כותרת משנה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1" name="מציין מיקום של תאריך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DB78B5-FEB4-48E7-9F02-6F04948BEEBD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18" name="מציין מיקום של כותרת תחתונה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3BB7-75D8-42C2-AC76-4ECAF8FA31F5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1954516-860C-4BC9-98DD-5E43C0BD9D02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AF3E-5B08-46B8-9287-F9EA18A7D687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67C4509-B9DA-4876-BA22-FFF5FE024FF4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216B-19D0-4B17-AEB3-634359079619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AA5F-B615-4EC8-8521-C3808710BDFB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0FF-2981-4A2D-BAC0-EA2273E7C08E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00A64B-7212-453A-AA87-E64EDBAC27C4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A729-BF0A-40E1-85AD-7B004E1F0041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he-IL"/>
              <a:t>לחץ כדי לערוך סגנון כותרת של תבנית בסיס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727-235D-438F-9134-648C96264BF9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ציין מיקום של תמונה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מציין מיקום של כותרת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1" name="מציין מיקום טקסט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27" name="מציין מיקום של תאריך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D0FE2F3-A7DB-4B4D-BDA8-D6C824E7CB17}" type="datetime8">
              <a:rPr lang="he-IL" smtClean="0"/>
              <a:t>07 דצמבר 20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מציין מיקום של מספר שקופית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A68AB41-04B7-4576-9CCA-1D65DDCBA35C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63820" y="568555"/>
            <a:ext cx="5105400" cy="1448029"/>
          </a:xfrm>
        </p:spPr>
        <p:txBody>
          <a:bodyPr/>
          <a:lstStyle/>
          <a:p>
            <a:pPr algn="ctr"/>
            <a:r>
              <a:rPr lang="he-IL" dirty="0"/>
              <a:t>מיני פרויקט	במערכות חלונות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915816" y="2348880"/>
            <a:ext cx="5976664" cy="193899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שם חיבה: </a:t>
            </a:r>
            <a:r>
              <a:rPr lang="en-US" dirty="0"/>
              <a:t>C# </a:t>
            </a:r>
            <a:r>
              <a:rPr lang="en-US" dirty="0" err="1"/>
              <a:t>.Net</a:t>
            </a:r>
            <a:endParaRPr lang="he-IL" dirty="0"/>
          </a:p>
          <a:p>
            <a:pPr algn="ctr"/>
            <a:r>
              <a:rPr lang="he-IL" dirty="0"/>
              <a:t>סי שרפ דוט נט</a:t>
            </a:r>
            <a:endParaRPr lang="en-US" dirty="0"/>
          </a:p>
          <a:p>
            <a:pPr algn="ctr"/>
            <a:endParaRPr lang="he-IL" dirty="0"/>
          </a:p>
          <a:p>
            <a:pPr algn="ctr"/>
            <a:r>
              <a:rPr lang="he-IL" sz="2800" b="1" dirty="0"/>
              <a:t>נושא מספר </a:t>
            </a:r>
            <a:r>
              <a:rPr lang="en-US" sz="2800" b="1" dirty="0"/>
              <a:t>5</a:t>
            </a:r>
            <a:r>
              <a:rPr lang="he-IL" sz="2800" b="1" dirty="0"/>
              <a:t> – ממשק גרפי </a:t>
            </a:r>
            <a:r>
              <a:rPr lang="en-US" sz="2800" b="1" dirty="0"/>
              <a:t>WPF</a:t>
            </a:r>
            <a:endParaRPr lang="he-IL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654E-5318-4238-B03D-55CEA01D4D35}" type="slidenum">
              <a:rPr lang="he-IL" smtClean="0"/>
              <a:t>1</a:t>
            </a:fld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163EB-4349-4875-BF92-1F867642B59F}"/>
              </a:ext>
            </a:extLst>
          </p:cNvPr>
          <p:cNvSpPr txBox="1"/>
          <p:nvPr/>
        </p:nvSpPr>
        <p:spPr>
          <a:xfrm>
            <a:off x="3053104" y="4567617"/>
            <a:ext cx="5726832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הערה חשובה:</a:t>
            </a:r>
          </a:p>
          <a:p>
            <a:endParaRPr lang="he-IL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מצגת זו נערכה על ידי והיא שילוב של רעיונות ושקפים שנלקחו ברובם מ: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נורית גרינברג 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/>
              <a:t>החומרים </a:t>
            </a:r>
            <a:r>
              <a:rPr lang="en-US" sz="1200" dirty="0"/>
              <a:t>(OSF)</a:t>
            </a:r>
            <a:r>
              <a:rPr lang="he-IL" sz="1200" dirty="0"/>
              <a:t> וצילומי הוידאו של אושרי כהן.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המצגות של דן זילברשטיין.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ט.ל.ח – ייתכן ונפלו טעויות וב"ה הן יתוקנו בע"פ בהרצאה שלי. בלי נדר, לאחר ההרצאה אם נוצרו עדכונים אני מעלה את המצגת שוב למודל. אך איני מתחייבת לכך.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המצגת לבדה אינה מספיקה, אלא בשילוב הערותיי בע"פ בהרצאה.</a:t>
            </a:r>
          </a:p>
          <a:p>
            <a:endParaRPr lang="he-IL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he-IL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אפרת עמר</a:t>
            </a:r>
          </a:p>
        </p:txBody>
      </p:sp>
    </p:spTree>
    <p:extLst>
      <p:ext uri="{BB962C8B-B14F-4D97-AF65-F5344CB8AC3E}">
        <p14:creationId xmlns:p14="http://schemas.microsoft.com/office/powerpoint/2010/main" val="25072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WPF</a:t>
            </a:r>
            <a:endParaRPr lang="he-IL" sz="96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753232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Windows Presentation Foundation</a:t>
            </a:r>
            <a:endParaRPr lang="he-I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6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4448" y="188640"/>
            <a:ext cx="7239000" cy="710952"/>
          </a:xfrm>
        </p:spPr>
        <p:txBody>
          <a:bodyPr/>
          <a:lstStyle/>
          <a:p>
            <a:pPr algn="ctr"/>
            <a:r>
              <a:rPr lang="en-US" dirty="0" err="1"/>
              <a:t>wpf</a:t>
            </a:r>
            <a:r>
              <a:rPr lang="he-IL" dirty="0"/>
              <a:t> בקצרה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4448" y="1124744"/>
            <a:ext cx="7543936" cy="5040560"/>
          </a:xfrm>
        </p:spPr>
        <p:txBody>
          <a:bodyPr>
            <a:noAutofit/>
          </a:bodyPr>
          <a:lstStyle/>
          <a:p>
            <a:r>
              <a:rPr lang="he-IL" sz="2400" dirty="0"/>
              <a:t>טכנולוגיה חדשה ליצירת ממשק גרפי עשיר במערכת חלונאית.</a:t>
            </a:r>
          </a:p>
          <a:p>
            <a:r>
              <a:rPr lang="he-IL" sz="2400" dirty="0"/>
              <a:t>מחליפה את </a:t>
            </a:r>
            <a:r>
              <a:rPr lang="en-US" sz="2400" dirty="0"/>
              <a:t>Windows Forms</a:t>
            </a:r>
            <a:r>
              <a:rPr lang="he-IL" sz="2400" dirty="0"/>
              <a:t> המסורבלת והמיושנת יחסית.</a:t>
            </a:r>
          </a:p>
          <a:p>
            <a:r>
              <a:rPr lang="he-IL" sz="2400" dirty="0"/>
              <a:t>ביצועיה טובים יותר ובעלת אפקטים עשירים.</a:t>
            </a:r>
          </a:p>
          <a:p>
            <a:r>
              <a:rPr lang="he-IL" sz="2400" dirty="0"/>
              <a:t>מכילה פקדים מוכנים (כפתורים, תיבות טקסט וכדומה) אשר נוכל להשתמש בהם מבלי לדעת כיצד הוגדרו</a:t>
            </a:r>
          </a:p>
          <a:p>
            <a:r>
              <a:rPr lang="he-IL" sz="2400" dirty="0"/>
              <a:t>נוכל לגרום לפקדים להודיע לנו על אירועים שהתרחשו בהם כגון: לחיצת כפתור, עדכון טקסט וכדומה.</a:t>
            </a:r>
          </a:p>
          <a:p>
            <a:r>
              <a:rPr lang="he-IL" sz="2400" dirty="0"/>
              <a:t>מושתת על העיקרון של </a:t>
            </a:r>
            <a:r>
              <a:rPr lang="en-US" sz="2400" b="1" dirty="0"/>
              <a:t>observer</a:t>
            </a:r>
            <a:r>
              <a:rPr lang="he-IL" sz="2400" dirty="0"/>
              <a:t> (במקרה שלנו – רישום לאירועים)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יצירת אפליקציית </a:t>
            </a:r>
            <a:r>
              <a:rPr lang="en-US" dirty="0"/>
              <a:t>WPF</a:t>
            </a:r>
            <a:r>
              <a:rPr lang="he-IL" dirty="0"/>
              <a:t> ראשונה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12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348BE-3124-435B-BE52-2029B15C5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8" y="950347"/>
            <a:ext cx="8435280" cy="56015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9911A87-2551-4F12-B624-249ABF3768C2}"/>
              </a:ext>
            </a:extLst>
          </p:cNvPr>
          <p:cNvSpPr/>
          <p:nvPr/>
        </p:nvSpPr>
        <p:spPr>
          <a:xfrm>
            <a:off x="3131840" y="2564904"/>
            <a:ext cx="5328592" cy="115212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49DF0-4C34-45DD-AC60-BC33A68972CA}"/>
              </a:ext>
            </a:extLst>
          </p:cNvPr>
          <p:cNvSpPr/>
          <p:nvPr/>
        </p:nvSpPr>
        <p:spPr>
          <a:xfrm>
            <a:off x="265601" y="1196752"/>
            <a:ext cx="3082263" cy="626328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8" t="24180" r="27418" b="37910"/>
          <a:stretch/>
        </p:blipFill>
        <p:spPr bwMode="auto">
          <a:xfrm>
            <a:off x="107504" y="548680"/>
            <a:ext cx="8828371" cy="494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504" y="6530605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13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ADFA6EB2-5086-487E-B273-45A4FF65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5152592"/>
            <a:ext cx="5904656" cy="160661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he-IL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נוצר לנו באופן אוטומטי חלון ויזואלי גרפי – והוא עדיין ריק מפקדים נוספים</a:t>
            </a:r>
          </a:p>
          <a:p>
            <a:r>
              <a:rPr lang="he-IL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מסביב לחלון ניתן לראות חלוניות חדשות:</a:t>
            </a:r>
          </a:p>
          <a:p>
            <a:pPr lvl="1"/>
            <a:r>
              <a:rPr lang="he-IL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חלונית קוד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XAML</a:t>
            </a:r>
            <a:endParaRPr lang="he-IL" sz="1400" dirty="0">
              <a:solidFill>
                <a:schemeClr val="tx1"/>
              </a:solidFill>
            </a:endParaRPr>
          </a:p>
          <a:p>
            <a:pPr lvl="1"/>
            <a:r>
              <a:rPr lang="he-IL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חלונית מאפיינים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(properties)</a:t>
            </a:r>
            <a:endParaRPr lang="he-IL" sz="1400" dirty="0">
              <a:solidFill>
                <a:schemeClr val="tx1"/>
              </a:solidFill>
            </a:endParaRPr>
          </a:p>
          <a:p>
            <a:pPr lvl="1"/>
            <a:r>
              <a:rPr lang="he-IL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חלונית פקדים גרפיים לגרירה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(toolbox)</a:t>
            </a:r>
            <a:endParaRPr lang="he-IL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B575FD-D522-43C1-B260-51F23BB2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3669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סביבת העבודה ב </a:t>
            </a:r>
            <a:r>
              <a:rPr lang="en-US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420304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147743"/>
            <a:ext cx="7239000" cy="576063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חלונית קודי בשפת </a:t>
            </a:r>
            <a:r>
              <a:rPr lang="en-US" dirty="0"/>
              <a:t>XAML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911164"/>
            <a:ext cx="7992888" cy="2949884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="WpfApp1.MainWindow"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	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/presentation"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="http://schemas.microsoft.com/expression/blend/2008"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="http://schemas.openxmlformats.org/markup-compatibility/2006"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="clr-namespace:WpfApp1"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mc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Ignorable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="d"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="350"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="525"&gt;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14</a:t>
            </a:fld>
            <a:endParaRPr lang="he-IL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0FF56618-F8A8-4A53-8D8D-B9715D03C694}"/>
              </a:ext>
            </a:extLst>
          </p:cNvPr>
          <p:cNvSpPr txBox="1">
            <a:spLocks/>
          </p:cNvSpPr>
          <p:nvPr/>
        </p:nvSpPr>
        <p:spPr>
          <a:xfrm>
            <a:off x="251520" y="3909774"/>
            <a:ext cx="7704856" cy="21168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21208" indent="-228600" algn="r" rtl="1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58952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228600" algn="r" rtl="1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72184" indent="-182880" algn="r" rtl="1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3352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47088" indent="-182880" algn="r" rtl="1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057400" indent="-18288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sz="1400" dirty="0">
                <a:solidFill>
                  <a:schemeClr val="tx1"/>
                </a:solidFill>
              </a:rPr>
              <a:t>ניתן לראות בחלונית התחתונה קוד בשפת </a:t>
            </a:r>
            <a:r>
              <a:rPr lang="en-US" sz="1400" dirty="0">
                <a:solidFill>
                  <a:schemeClr val="tx1"/>
                </a:solidFill>
              </a:rPr>
              <a:t>XAML</a:t>
            </a:r>
            <a:r>
              <a:rPr lang="he-IL" sz="1400" dirty="0">
                <a:solidFill>
                  <a:schemeClr val="tx1"/>
                </a:solidFill>
              </a:rPr>
              <a:t> שמזכירה שפת </a:t>
            </a:r>
            <a:r>
              <a:rPr lang="en-US" sz="1400" dirty="0">
                <a:solidFill>
                  <a:schemeClr val="tx1"/>
                </a:solidFill>
              </a:rPr>
              <a:t>XML</a:t>
            </a:r>
            <a:r>
              <a:rPr lang="he-IL" sz="1400" dirty="0">
                <a:solidFill>
                  <a:schemeClr val="tx1"/>
                </a:solidFill>
              </a:rPr>
              <a:t> </a:t>
            </a:r>
          </a:p>
          <a:p>
            <a:r>
              <a:rPr lang="he-IL" sz="1400" dirty="0">
                <a:solidFill>
                  <a:schemeClr val="tx1"/>
                </a:solidFill>
              </a:rPr>
              <a:t>בנוסף, ניתן לראות כי הקוד מכיל אלמנט בשם </a:t>
            </a:r>
            <a:r>
              <a:rPr lang="en-US" sz="1400" dirty="0">
                <a:solidFill>
                  <a:schemeClr val="tx1"/>
                </a:solidFill>
              </a:rPr>
              <a:t>Window</a:t>
            </a:r>
            <a:r>
              <a:rPr lang="he-IL" sz="1400" dirty="0">
                <a:solidFill>
                  <a:schemeClr val="tx1"/>
                </a:solidFill>
              </a:rPr>
              <a:t> שמייצג את הרכיב הגרפי של החלון הראשי. ולו יש </a:t>
            </a:r>
            <a:r>
              <a:rPr lang="en-US" sz="1400" dirty="0">
                <a:solidFill>
                  <a:schemeClr val="tx1"/>
                </a:solidFill>
              </a:rPr>
              <a:t>attributes</a:t>
            </a:r>
            <a:r>
              <a:rPr lang="he-IL" sz="1400" dirty="0">
                <a:solidFill>
                  <a:schemeClr val="tx1"/>
                </a:solidFill>
              </a:rPr>
              <a:t> בשם: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Title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Height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Width</a:t>
            </a:r>
          </a:p>
          <a:p>
            <a:r>
              <a:rPr lang="he-IL" sz="1400" dirty="0">
                <a:solidFill>
                  <a:schemeClr val="tx1"/>
                </a:solidFill>
              </a:rPr>
              <a:t>בתוכו ניתן לראות אלמנט נוסף בשם  </a:t>
            </a:r>
            <a:r>
              <a:rPr lang="en-US" sz="1400" dirty="0">
                <a:solidFill>
                  <a:schemeClr val="tx1"/>
                </a:solidFill>
              </a:rPr>
              <a:t>Grid</a:t>
            </a:r>
            <a:r>
              <a:rPr lang="he-IL" sz="1400" dirty="0">
                <a:solidFill>
                  <a:schemeClr val="tx1"/>
                </a:solidFill>
              </a:rPr>
              <a:t> שהוא ריק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19B9BFD-3F5E-4575-B1EE-AB898647BE30}"/>
              </a:ext>
            </a:extLst>
          </p:cNvPr>
          <p:cNvSpPr/>
          <p:nvPr/>
        </p:nvSpPr>
        <p:spPr>
          <a:xfrm>
            <a:off x="85406" y="5261499"/>
            <a:ext cx="3766514" cy="1448758"/>
          </a:xfrm>
          <a:prstGeom prst="wedgeRoundRectCallout">
            <a:avLst>
              <a:gd name="adj1" fmla="val 43869"/>
              <a:gd name="adj2" fmla="val -856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בואו נראה מה קורה אם משנים את ערכי האטרביוטים של החלון....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600" dirty="0"/>
              <a:t>עדיין לא הבנתי מהי בדיוק שפת </a:t>
            </a:r>
            <a:r>
              <a:rPr lang="en-US" sz="1600" dirty="0"/>
              <a:t>XAML</a:t>
            </a:r>
            <a:r>
              <a:rPr lang="he-IL" sz="1600" dirty="0"/>
              <a:t>??????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749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2914" y="205824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שפת </a:t>
            </a:r>
            <a:r>
              <a:rPr lang="en-US" dirty="0"/>
              <a:t>XAML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9738" y="908720"/>
            <a:ext cx="7545470" cy="4536504"/>
          </a:xfrm>
        </p:spPr>
        <p:txBody>
          <a:bodyPr>
            <a:noAutofit/>
          </a:bodyPr>
          <a:lstStyle/>
          <a:p>
            <a:pPr fontAlgn="base"/>
            <a:r>
              <a:rPr lang="he-IL" sz="1800" dirty="0"/>
              <a:t>כותבים </a:t>
            </a:r>
            <a:r>
              <a:rPr lang="en-US" sz="1800" dirty="0"/>
              <a:t>XAML</a:t>
            </a:r>
            <a:r>
              <a:rPr lang="he-IL" sz="1800" dirty="0"/>
              <a:t> - מבטאים </a:t>
            </a:r>
            <a:r>
              <a:rPr lang="en-US" sz="1800" dirty="0" err="1"/>
              <a:t>zamel</a:t>
            </a:r>
            <a:endParaRPr lang="he-IL" sz="1800" dirty="0"/>
          </a:p>
          <a:p>
            <a:pPr fontAlgn="base"/>
            <a:r>
              <a:rPr lang="he-IL" sz="1800" dirty="0"/>
              <a:t>שפה חדשה יחסית ... המבוססת על פורמט </a:t>
            </a:r>
            <a:r>
              <a:rPr lang="en-US" sz="1800" dirty="0"/>
              <a:t>XML</a:t>
            </a:r>
            <a:r>
              <a:rPr lang="he-IL" sz="1800" dirty="0"/>
              <a:t> ומשמשת  לתיאור ממשק משתמש (</a:t>
            </a:r>
            <a:r>
              <a:rPr lang="en-US" sz="1800" dirty="0"/>
              <a:t>UI – User Interface</a:t>
            </a:r>
            <a:r>
              <a:rPr lang="he-IL" sz="1800" dirty="0"/>
              <a:t>).</a:t>
            </a:r>
          </a:p>
          <a:p>
            <a:pPr fontAlgn="base"/>
            <a:r>
              <a:rPr lang="he-IL" sz="1800" dirty="0"/>
              <a:t>קל מאוד להגדיר בעזרתה מבנה של חלון ופקדים בתוכו. </a:t>
            </a:r>
          </a:p>
          <a:p>
            <a:pPr fontAlgn="base"/>
            <a:r>
              <a:rPr lang="he-IL" sz="1800" dirty="0"/>
              <a:t>ניתן לפתח אפליקציות </a:t>
            </a:r>
            <a:r>
              <a:rPr lang="en-US" sz="1800" dirty="0"/>
              <a:t> WPF </a:t>
            </a:r>
            <a:r>
              <a:rPr lang="he-IL" sz="1800" dirty="0"/>
              <a:t>ללא שימוש ב</a:t>
            </a:r>
            <a:r>
              <a:rPr lang="en-US" sz="1800" dirty="0"/>
              <a:t>XAML </a:t>
            </a:r>
            <a:r>
              <a:rPr lang="he-IL" sz="1800" dirty="0"/>
              <a:t> אבל נצטרך לשם כך לכתוב די הרבה קוד...</a:t>
            </a:r>
          </a:p>
          <a:p>
            <a:pPr fontAlgn="base"/>
            <a:r>
              <a:rPr lang="he-IL" sz="1800" dirty="0"/>
              <a:t>שפת</a:t>
            </a:r>
            <a:r>
              <a:rPr lang="en-US" sz="1800" dirty="0"/>
              <a:t> XAML </a:t>
            </a:r>
            <a:r>
              <a:rPr lang="he-IL" sz="1800" dirty="0"/>
              <a:t>מאפשרת הפרדה טובה בין הלוגיקה של האפליקציה להגדרת הממשק הגרפי. </a:t>
            </a:r>
            <a:r>
              <a:rPr lang="he-IL" sz="1800" b="1" dirty="0"/>
              <a:t>כל אלמנט בשפת </a:t>
            </a:r>
            <a:r>
              <a:rPr lang="en-US" sz="1800" b="1" dirty="0"/>
              <a:t>XAML</a:t>
            </a:r>
            <a:r>
              <a:rPr lang="he-IL" sz="1800" b="1" dirty="0"/>
              <a:t> מייצג מופע של מחלקה גרפית ב</a:t>
            </a:r>
            <a:r>
              <a:rPr lang="en-US" sz="1800" b="1" dirty="0"/>
              <a:t>NET </a:t>
            </a:r>
            <a:r>
              <a:rPr lang="he-IL" sz="1800" b="1" dirty="0"/>
              <a:t>.</a:t>
            </a: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האלמנט </a:t>
            </a:r>
            <a:r>
              <a:rPr lang="en-US" sz="1800" dirty="0">
                <a:solidFill>
                  <a:schemeClr val="tx1"/>
                </a:solidFill>
              </a:rPr>
              <a:t>Window </a:t>
            </a:r>
            <a:r>
              <a:rPr lang="he-IL" sz="1800" dirty="0">
                <a:solidFill>
                  <a:schemeClr val="tx1"/>
                </a:solidFill>
              </a:rPr>
              <a:t> הוא מופע של המחלקה </a:t>
            </a:r>
            <a:r>
              <a:rPr lang="en-US" sz="1800" dirty="0" err="1">
                <a:solidFill>
                  <a:schemeClr val="tx1"/>
                </a:solidFill>
              </a:rPr>
              <a:t>System.Windows.Window</a:t>
            </a:r>
            <a:endParaRPr lang="he-IL" sz="1800" dirty="0">
              <a:solidFill>
                <a:schemeClr val="tx1"/>
              </a:solidFill>
            </a:endParaRP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האלמנט </a:t>
            </a:r>
            <a:r>
              <a:rPr lang="en-US" sz="1800" dirty="0">
                <a:solidFill>
                  <a:schemeClr val="tx1"/>
                </a:solidFill>
              </a:rPr>
              <a:t>Button </a:t>
            </a:r>
            <a:r>
              <a:rPr lang="he-IL" sz="1800" dirty="0">
                <a:solidFill>
                  <a:schemeClr val="tx1"/>
                </a:solidFill>
              </a:rPr>
              <a:t> הוא מופע של המחלקה </a:t>
            </a:r>
            <a:r>
              <a:rPr lang="en-US" sz="1800" dirty="0" err="1">
                <a:solidFill>
                  <a:schemeClr val="tx1"/>
                </a:solidFill>
              </a:rPr>
              <a:t>System.Windows.Controls.Button</a:t>
            </a:r>
            <a:endParaRPr lang="en-US" sz="1800" u="sng" dirty="0"/>
          </a:p>
          <a:p>
            <a:pPr fontAlgn="base"/>
            <a:r>
              <a:rPr lang="he-IL" sz="1800" b="1" dirty="0"/>
              <a:t>קביעת ערכים ל</a:t>
            </a:r>
            <a:r>
              <a:rPr lang="en-US" sz="1800" b="1" dirty="0"/>
              <a:t> Attribute </a:t>
            </a:r>
            <a:r>
              <a:rPr lang="he-IL" sz="1800" b="1" dirty="0"/>
              <a:t>של </a:t>
            </a:r>
            <a:r>
              <a:rPr lang="en-US" sz="1800" b="1" dirty="0"/>
              <a:t>Element</a:t>
            </a:r>
            <a:r>
              <a:rPr lang="he-IL" sz="1800" b="1" dirty="0"/>
              <a:t> קובעת את ה</a:t>
            </a:r>
            <a:r>
              <a:rPr lang="en-US" sz="1800" b="1" dirty="0"/>
              <a:t>Property </a:t>
            </a:r>
            <a:r>
              <a:rPr lang="he-IL" sz="1800" b="1" dirty="0"/>
              <a:t> המתאים במופע של המחלקה המקבילה שלו.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15</a:t>
            </a:fld>
            <a:endParaRPr lang="he-IL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18A3381-116C-48AA-89BC-EBD2EFA1E129}"/>
              </a:ext>
            </a:extLst>
          </p:cNvPr>
          <p:cNvSpPr/>
          <p:nvPr/>
        </p:nvSpPr>
        <p:spPr>
          <a:xfrm>
            <a:off x="236150" y="5661248"/>
            <a:ext cx="7704856" cy="776096"/>
          </a:xfrm>
          <a:prstGeom prst="wedgeRoundRectCallout">
            <a:avLst>
              <a:gd name="adj1" fmla="val -47149"/>
              <a:gd name="adj2" fmla="val 729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אז בואו נדגים הוספת כפתור לחלון ונראה כיצד מושפע ה </a:t>
            </a:r>
            <a:r>
              <a:rPr lang="en-US" dirty="0"/>
              <a:t>XAML</a:t>
            </a:r>
            <a:r>
              <a:rPr lang="he-IL" dirty="0"/>
              <a:t>... יאלללה...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9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7378"/>
            <a:ext cx="7848872" cy="504056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3 דרכים - להוספת פקד גרפי לחלון הגרפי הראשי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48" y="1005840"/>
            <a:ext cx="7239000" cy="4846320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פקד הוא רכיב גרפי כגון לחצן, רשימה, תיבת טקסט ועוד.</a:t>
            </a:r>
          </a:p>
          <a:p>
            <a:r>
              <a:rPr lang="he-IL" sz="2400" dirty="0"/>
              <a:t>נניח שברצוננו לצייר כפתור (לחצן) על החלון</a:t>
            </a:r>
          </a:p>
          <a:p>
            <a:r>
              <a:rPr lang="he-IL" sz="2400" b="1" dirty="0"/>
              <a:t>נוכל לעשות זאת באחת מ 3 הדרכים:</a:t>
            </a:r>
          </a:p>
          <a:p>
            <a:pPr lvl="1"/>
            <a:r>
              <a:rPr lang="he-IL" sz="2400" b="1" dirty="0"/>
              <a:t>2 דרכים שנדגים מיד:</a:t>
            </a:r>
          </a:p>
          <a:p>
            <a:pPr marL="987552" lvl="2" indent="-457200">
              <a:buFont typeface="+mj-lt"/>
              <a:buAutoNum type="arabicPeriod"/>
            </a:pPr>
            <a:r>
              <a:rPr lang="he-IL" sz="2400" dirty="0"/>
              <a:t>גרירת כפתור מה </a:t>
            </a:r>
            <a:r>
              <a:rPr lang="en-US" sz="2400" dirty="0"/>
              <a:t>toolbox</a:t>
            </a:r>
            <a:r>
              <a:rPr lang="he-IL" sz="2400" dirty="0"/>
              <a:t> למקומו על ה </a:t>
            </a:r>
            <a:r>
              <a:rPr lang="en-US" sz="2400" dirty="0"/>
              <a:t>grid</a:t>
            </a:r>
          </a:p>
          <a:p>
            <a:pPr marL="987552" lvl="2" indent="-457200">
              <a:buFont typeface="+mj-lt"/>
              <a:buAutoNum type="arabicPeriod"/>
            </a:pPr>
            <a:r>
              <a:rPr lang="he-IL" sz="2400" dirty="0"/>
              <a:t>כתיבה ידנית של אלמנט בשפת </a:t>
            </a:r>
            <a:r>
              <a:rPr lang="en-US" sz="2400" dirty="0"/>
              <a:t>XAML</a:t>
            </a:r>
            <a:r>
              <a:rPr lang="he-IL" sz="2400" dirty="0"/>
              <a:t> בשם </a:t>
            </a:r>
            <a:r>
              <a:rPr lang="en-US" sz="2400" dirty="0"/>
              <a:t>&lt;Button&gt;</a:t>
            </a:r>
            <a:r>
              <a:rPr lang="he-IL" sz="2400" dirty="0"/>
              <a:t> במקום המתאים לו בהיררכיית האלמנטים של החלון</a:t>
            </a:r>
          </a:p>
          <a:p>
            <a:pPr lvl="1"/>
            <a:r>
              <a:rPr lang="he-IL" sz="2400" b="1" dirty="0"/>
              <a:t>דרך נוספת שנרחיב עליה בהמשך:</a:t>
            </a:r>
          </a:p>
          <a:p>
            <a:pPr marL="987552" lvl="2" indent="-457200">
              <a:buFont typeface="+mj-lt"/>
              <a:buAutoNum type="arabicPeriod" startAt="3"/>
            </a:pPr>
            <a:r>
              <a:rPr lang="he-IL" sz="2400" dirty="0"/>
              <a:t>יצירת מופע של מחלקת </a:t>
            </a:r>
            <a:r>
              <a:rPr lang="en-US" sz="2400" dirty="0"/>
              <a:t>Button </a:t>
            </a:r>
            <a:r>
              <a:rPr lang="he-IL" sz="2400" dirty="0"/>
              <a:t> מתוך קוד ה </a:t>
            </a:r>
            <a:r>
              <a:rPr lang="en-US" sz="2400" dirty="0"/>
              <a:t>cs</a:t>
            </a:r>
            <a:r>
              <a:rPr lang="he-IL" sz="2400" dirty="0"/>
              <a:t>:</a:t>
            </a:r>
          </a:p>
          <a:p>
            <a:pPr lvl="3"/>
            <a:r>
              <a:rPr lang="en-US" sz="2400" dirty="0"/>
              <a:t>Button b = new Button()</a:t>
            </a:r>
            <a:r>
              <a:rPr lang="he-IL" sz="2400" dirty="0"/>
              <a:t> </a:t>
            </a:r>
          </a:p>
          <a:p>
            <a:pPr lvl="3"/>
            <a:r>
              <a:rPr lang="he-IL" sz="2400" dirty="0"/>
              <a:t>וקביעת מיקומו גם דרך הקוד.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708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776864" cy="410304"/>
          </a:xfrm>
        </p:spPr>
        <p:txBody>
          <a:bodyPr>
            <a:noAutofit/>
          </a:bodyPr>
          <a:lstStyle/>
          <a:p>
            <a:pPr algn="ctr"/>
            <a:r>
              <a:rPr lang="he-IL" sz="2400" dirty="0"/>
              <a:t>הוספת כפתור/לחצן עם מאפיינים לחלון – הפקד </a:t>
            </a:r>
            <a:r>
              <a:rPr lang="en-US" sz="2400" dirty="0"/>
              <a:t>Button</a:t>
            </a:r>
            <a:endParaRPr lang="he-IL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83" y="548680"/>
            <a:ext cx="7920880" cy="1224136"/>
          </a:xfrm>
        </p:spPr>
        <p:txBody>
          <a:bodyPr>
            <a:normAutofit/>
          </a:bodyPr>
          <a:lstStyle/>
          <a:p>
            <a:r>
              <a:rPr lang="he-IL" sz="1600" dirty="0"/>
              <a:t>נדגים ב </a:t>
            </a:r>
            <a:r>
              <a:rPr lang="en-US" sz="1600" dirty="0"/>
              <a:t>VS</a:t>
            </a:r>
            <a:r>
              <a:rPr lang="he-IL" sz="1600" dirty="0"/>
              <a:t> 2 דרכים להוספת כפתור עם מאפיינים:</a:t>
            </a:r>
          </a:p>
          <a:p>
            <a:pPr lvl="1"/>
            <a:r>
              <a:rPr lang="he-IL" sz="1400" dirty="0"/>
              <a:t>בעזרת גרירה מה </a:t>
            </a:r>
            <a:r>
              <a:rPr lang="en-US" sz="1400" dirty="0"/>
              <a:t>Toolbox</a:t>
            </a:r>
            <a:r>
              <a:rPr lang="he-IL" sz="1400" dirty="0"/>
              <a:t>, ושינוי המאפיינים בחלון ה </a:t>
            </a:r>
            <a:r>
              <a:rPr lang="en-US" sz="1400" dirty="0"/>
              <a:t>Properties</a:t>
            </a:r>
            <a:endParaRPr lang="he-IL" sz="1400" dirty="0"/>
          </a:p>
          <a:p>
            <a:pPr lvl="1"/>
            <a:r>
              <a:rPr lang="he-IL" sz="1400" dirty="0"/>
              <a:t>כתיבה ידנית לתוך ה</a:t>
            </a:r>
            <a:r>
              <a:rPr lang="en-US" sz="1400" dirty="0"/>
              <a:t>XAML</a:t>
            </a:r>
            <a:r>
              <a:rPr lang="he-IL" sz="1400" dirty="0"/>
              <a:t>, כאלמנט בשם </a:t>
            </a:r>
            <a:r>
              <a:rPr lang="en-US" sz="1400" dirty="0"/>
              <a:t>Button</a:t>
            </a:r>
            <a:r>
              <a:rPr lang="he-IL" sz="1400" dirty="0"/>
              <a:t> עם </a:t>
            </a:r>
            <a:r>
              <a:rPr lang="en-US" sz="1400" dirty="0"/>
              <a:t>attributes</a:t>
            </a:r>
            <a:r>
              <a:rPr lang="he-IL" sz="1400" dirty="0"/>
              <a:t> מתאימים</a:t>
            </a:r>
          </a:p>
          <a:p>
            <a:r>
              <a:rPr lang="he-IL" sz="1600" dirty="0"/>
              <a:t>ניתן לשלב בין 2 הדרכים</a:t>
            </a:r>
          </a:p>
          <a:p>
            <a:endParaRPr lang="he-IL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1760"/>
            <a:ext cx="8244408" cy="4805856"/>
          </a:xfrm>
          <a:prstGeom prst="rect">
            <a:avLst/>
          </a:prstGeom>
        </p:spPr>
      </p:pic>
      <p:sp>
        <p:nvSpPr>
          <p:cNvPr id="6" name="הסבר מלבני מעוגל 17"/>
          <p:cNvSpPr/>
          <p:nvPr/>
        </p:nvSpPr>
        <p:spPr bwMode="auto">
          <a:xfrm>
            <a:off x="4499992" y="5661248"/>
            <a:ext cx="4283968" cy="792088"/>
          </a:xfrm>
          <a:prstGeom prst="wedgeRoundRectCallout">
            <a:avLst>
              <a:gd name="adj1" fmla="val -89083"/>
              <a:gd name="adj2" fmla="val -568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400" dirty="0">
                <a:solidFill>
                  <a:srgbClr val="000000"/>
                </a:solidFill>
                <a:latin typeface="+mj-lt"/>
              </a:rPr>
              <a:t>בשלב זה, לצורך הפשטות, נשנה את ה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GRID</a:t>
            </a:r>
            <a:r>
              <a:rPr lang="he-IL" sz="1400" dirty="0">
                <a:solidFill>
                  <a:srgbClr val="000000"/>
                </a:solidFill>
                <a:latin typeface="+mj-lt"/>
              </a:rPr>
              <a:t> ל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CANVAS</a:t>
            </a:r>
            <a:r>
              <a:rPr lang="he-IL" sz="14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400" dirty="0">
                <a:solidFill>
                  <a:srgbClr val="000000"/>
                </a:solidFill>
                <a:latin typeface="+mj-lt"/>
              </a:rPr>
              <a:t>נרחיב בהמשך על ההבדל ביניהם.</a:t>
            </a: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sz="1400" dirty="0">
                <a:solidFill>
                  <a:srgbClr val="000000"/>
                </a:solidFill>
                <a:latin typeface="+mj-lt"/>
              </a:rPr>
              <a:t>השימוש ב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GRID</a:t>
            </a:r>
            <a:r>
              <a:rPr lang="he-IL" sz="1400" dirty="0">
                <a:solidFill>
                  <a:srgbClr val="000000"/>
                </a:solidFill>
                <a:latin typeface="+mj-lt"/>
              </a:rPr>
              <a:t> עדיף!!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17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107504" y="1412776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MyFirstWPFApp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632848" cy="1296144"/>
          </a:xfrm>
        </p:spPr>
        <p:txBody>
          <a:bodyPr>
            <a:noAutofit/>
          </a:bodyPr>
          <a:lstStyle/>
          <a:p>
            <a:pPr algn="ctr"/>
            <a:r>
              <a:rPr lang="he-IL" sz="2400" dirty="0"/>
              <a:t>חלונית ה </a:t>
            </a:r>
            <a:r>
              <a:rPr lang="en-US" sz="2400" dirty="0"/>
              <a:t>PROPERTIES</a:t>
            </a:r>
            <a:r>
              <a:rPr lang="he-IL" sz="2400" dirty="0"/>
              <a:t> </a:t>
            </a:r>
            <a:br>
              <a:rPr lang="he-IL" sz="2400" dirty="0"/>
            </a:br>
            <a:r>
              <a:rPr lang="he-IL" sz="2400" dirty="0"/>
              <a:t>לעומת</a:t>
            </a:r>
            <a:br>
              <a:rPr lang="he-IL" sz="2400" dirty="0"/>
            </a:br>
            <a:r>
              <a:rPr lang="he-IL" sz="2400" dirty="0"/>
              <a:t>האטריביוטים של האלמנט ב </a:t>
            </a:r>
            <a:r>
              <a:rPr lang="en-US" sz="2400" dirty="0"/>
              <a:t>XAML</a:t>
            </a:r>
            <a:endParaRPr lang="he-IL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88479"/>
            <a:ext cx="7351340" cy="3612729"/>
          </a:xfrm>
        </p:spPr>
        <p:txBody>
          <a:bodyPr>
            <a:normAutofit/>
          </a:bodyPr>
          <a:lstStyle/>
          <a:p>
            <a:r>
              <a:rPr lang="he-IL" sz="2000" dirty="0"/>
              <a:t>לאחר הוספת הפקד של הלחצן ניתן לראות ב </a:t>
            </a:r>
            <a:r>
              <a:rPr lang="en-US" sz="2000" dirty="0"/>
              <a:t>XAML</a:t>
            </a:r>
            <a:r>
              <a:rPr lang="he-IL" sz="2000" dirty="0"/>
              <a:t> את האלמנט המקביל לו.</a:t>
            </a:r>
          </a:p>
          <a:p>
            <a:r>
              <a:rPr lang="he-IL" sz="2000" dirty="0"/>
              <a:t>באלמנט זה יופיעו רק חלק מהמאפיינים</a:t>
            </a:r>
          </a:p>
          <a:p>
            <a:r>
              <a:rPr lang="he-IL" sz="2000" dirty="0"/>
              <a:t>לפקד גרפי יש הרבה מאפיינים וניתן לראותם, כאשר עומדים על הפקד עצמו, בחלונית </a:t>
            </a:r>
            <a:r>
              <a:rPr lang="en-US" sz="2000" dirty="0"/>
              <a:t>properties </a:t>
            </a:r>
            <a:r>
              <a:rPr lang="he-IL" sz="2000" dirty="0"/>
              <a:t> שבצד ימין. הם יקבלו ערכי ברירת מחדל ולכן לא מופיעים ב </a:t>
            </a:r>
            <a:r>
              <a:rPr lang="en-US" sz="2000" dirty="0"/>
              <a:t>XAML</a:t>
            </a:r>
            <a:r>
              <a:rPr lang="he-IL" sz="2000" dirty="0"/>
              <a:t>, למרות שהם קיימים.</a:t>
            </a:r>
          </a:p>
          <a:p>
            <a:r>
              <a:rPr lang="he-IL" sz="2000" dirty="0"/>
              <a:t>ניתן לשנות את ערכי המאפיינים דרך חלונית זו ואז הראה אותם מתווספים כאטריביוט לאלמנט ב </a:t>
            </a:r>
            <a:r>
              <a:rPr lang="en-US" sz="2000" dirty="0"/>
              <a:t>XAML</a:t>
            </a:r>
            <a:endParaRPr lang="he-IL" sz="2000" dirty="0"/>
          </a:p>
          <a:p>
            <a:r>
              <a:rPr lang="he-IL" sz="2000" dirty="0"/>
              <a:t>ניתן להוסיף ידנית מאפיינים נוספים ל</a:t>
            </a:r>
            <a:r>
              <a:rPr lang="en-US" sz="2000" dirty="0"/>
              <a:t>XAML</a:t>
            </a:r>
            <a:r>
              <a:rPr lang="he-IL" sz="2000" dirty="0"/>
              <a:t> או לשנות את ערכם.</a:t>
            </a:r>
          </a:p>
          <a:p>
            <a:r>
              <a:rPr lang="he-IL" sz="2000" dirty="0"/>
              <a:t>שינוי בחלונית המאפיינים ישפיע על ה</a:t>
            </a:r>
            <a:r>
              <a:rPr lang="en-US" sz="2000" dirty="0"/>
              <a:t>XAML </a:t>
            </a:r>
            <a:r>
              <a:rPr lang="he-IL" sz="2000" dirty="0"/>
              <a:t> ולהיפך.</a:t>
            </a:r>
          </a:p>
          <a:p>
            <a:endParaRPr lang="he-IL" sz="2000" dirty="0"/>
          </a:p>
          <a:p>
            <a:endParaRPr lang="he-IL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18</a:t>
            </a:fld>
            <a:endParaRPr lang="he-IL"/>
          </a:p>
        </p:txBody>
      </p:sp>
      <p:sp>
        <p:nvSpPr>
          <p:cNvPr id="9" name="הסבר מלבני מעוגל 17">
            <a:extLst>
              <a:ext uri="{FF2B5EF4-FFF2-40B4-BE49-F238E27FC236}">
                <a16:creationId xmlns:a16="http://schemas.microsoft.com/office/drawing/2014/main" id="{2029BE8C-0B03-464E-A90F-09544C745B76}"/>
              </a:ext>
            </a:extLst>
          </p:cNvPr>
          <p:cNvSpPr/>
          <p:nvPr/>
        </p:nvSpPr>
        <p:spPr bwMode="auto">
          <a:xfrm>
            <a:off x="473824" y="5758741"/>
            <a:ext cx="3594119" cy="797507"/>
          </a:xfrm>
          <a:prstGeom prst="wedgeRoundRectCallout">
            <a:avLst>
              <a:gd name="adj1" fmla="val 32384"/>
              <a:gd name="adj2" fmla="val -11075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נדגים שינוי והוספה של מאפיינים של לחצן ב2 הדרכים.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B0E1F4-C93F-4271-8FAB-AFA6EFE6645C}"/>
              </a:ext>
            </a:extLst>
          </p:cNvPr>
          <p:cNvSpPr/>
          <p:nvPr/>
        </p:nvSpPr>
        <p:spPr>
          <a:xfrm>
            <a:off x="4241360" y="5988217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MyFirstWPFApp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49363"/>
            <a:ext cx="7239000" cy="514535"/>
          </a:xfrm>
        </p:spPr>
        <p:txBody>
          <a:bodyPr>
            <a:normAutofit/>
          </a:bodyPr>
          <a:lstStyle/>
          <a:p>
            <a:pPr algn="ctr"/>
            <a:r>
              <a:rPr lang="he-IL" sz="2800" dirty="0"/>
              <a:t>הקשר בין קוד </a:t>
            </a:r>
            <a:r>
              <a:rPr lang="en-US" sz="2800" dirty="0"/>
              <a:t>Xaml</a:t>
            </a:r>
            <a:r>
              <a:rPr lang="he-IL" sz="2800" dirty="0"/>
              <a:t> לקוד </a:t>
            </a:r>
            <a:r>
              <a:rPr lang="en-US" sz="2800" dirty="0"/>
              <a:t>c#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3761" y="617617"/>
            <a:ext cx="7574597" cy="6069352"/>
          </a:xfrm>
          <a:noFill/>
        </p:spPr>
        <p:txBody>
          <a:bodyPr>
            <a:noAutofit/>
          </a:bodyPr>
          <a:lstStyle/>
          <a:p>
            <a:pPr fontAlgn="base"/>
            <a:r>
              <a:rPr lang="he-IL" sz="1600" b="1" dirty="0"/>
              <a:t>מערכת תוכנה יכולה להיות מורכבת מחלון גרפי אחד או יותר, כאשר ב </a:t>
            </a:r>
            <a:r>
              <a:rPr lang="en-US" sz="1600" b="1" dirty="0"/>
              <a:t>WPF</a:t>
            </a:r>
            <a:r>
              <a:rPr lang="he-IL" sz="1600" b="1" dirty="0"/>
              <a:t> עבור כל חלון קיימים:</a:t>
            </a:r>
          </a:p>
          <a:p>
            <a:pPr marL="635508" lvl="1" indent="-342900" fontAlgn="base">
              <a:buClr>
                <a:srgbClr val="FFC000"/>
              </a:buClr>
              <a:buSzPct val="100000"/>
              <a:buFont typeface="+mj-lt"/>
              <a:buAutoNum type="arabicPeriod"/>
            </a:pPr>
            <a:r>
              <a:rPr lang="he-IL" sz="1600" b="1" dirty="0">
                <a:solidFill>
                  <a:schemeClr val="tx1"/>
                </a:solidFill>
              </a:rPr>
              <a:t>קובץ עם סיומת </a:t>
            </a:r>
            <a:r>
              <a:rPr lang="en-US" sz="1600" b="1" dirty="0">
                <a:solidFill>
                  <a:srgbClr val="FF0000"/>
                </a:solidFill>
              </a:rPr>
              <a:t>*.XAML</a:t>
            </a:r>
            <a:endParaRPr lang="he-IL" sz="1600" b="1" dirty="0">
              <a:solidFill>
                <a:srgbClr val="FF0000"/>
              </a:solidFill>
            </a:endParaRP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מתאר את החלק ה</a:t>
            </a:r>
            <a:r>
              <a:rPr lang="he-IL" sz="1400" b="1" dirty="0">
                <a:solidFill>
                  <a:schemeClr val="tx1"/>
                </a:solidFill>
              </a:rPr>
              <a:t>גרפי</a:t>
            </a:r>
            <a:r>
              <a:rPr lang="he-IL" sz="1400" dirty="0">
                <a:solidFill>
                  <a:schemeClr val="tx1"/>
                </a:solidFill>
              </a:rPr>
              <a:t>, הויזואלי של החלון</a:t>
            </a:r>
          </a:p>
          <a:p>
            <a:pPr marL="635508" lvl="1" indent="-342900" fontAlgn="base">
              <a:buClr>
                <a:srgbClr val="FFC000"/>
              </a:buClr>
              <a:buSzPct val="100000"/>
              <a:buFont typeface="+mj-lt"/>
              <a:buAutoNum type="arabicPeriod"/>
            </a:pPr>
            <a:r>
              <a:rPr lang="he-IL" sz="1600" b="1" dirty="0">
                <a:solidFill>
                  <a:schemeClr val="tx1"/>
                </a:solidFill>
              </a:rPr>
              <a:t>קובץ קוד אחורי עם סיומת </a:t>
            </a:r>
            <a:r>
              <a:rPr lang="en-US" sz="2000" b="1" dirty="0">
                <a:solidFill>
                  <a:srgbClr val="FF0000"/>
                </a:solidFill>
              </a:rPr>
              <a:t>*.cs</a:t>
            </a:r>
            <a:endParaRPr lang="he-IL" sz="2000" b="1" dirty="0">
              <a:solidFill>
                <a:srgbClr val="FF0000"/>
              </a:solidFill>
            </a:endParaRP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מגדיר ומממש את המחלקה שמקבילה לחלון בשפת #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he-IL" sz="1400" dirty="0">
                <a:solidFill>
                  <a:schemeClr val="tx1"/>
                </a:solidFill>
              </a:rPr>
              <a:t>.</a:t>
            </a: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/>
              <a:t>ז</a:t>
            </a:r>
            <a:r>
              <a:rPr lang="he-IL" sz="1400" dirty="0">
                <a:solidFill>
                  <a:schemeClr val="tx1"/>
                </a:solidFill>
              </a:rPr>
              <a:t>והי </a:t>
            </a:r>
            <a:r>
              <a:rPr lang="en-US" sz="1400" dirty="0">
                <a:solidFill>
                  <a:schemeClr val="tx1"/>
                </a:solidFill>
              </a:rPr>
              <a:t>partial class</a:t>
            </a:r>
            <a:r>
              <a:rPr lang="he-IL" sz="1400" dirty="0">
                <a:solidFill>
                  <a:schemeClr val="tx1"/>
                </a:solidFill>
              </a:rPr>
              <a:t> ביחד עם הקובץ מהמחלקה בסעיף 2.</a:t>
            </a: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קובץ זה נקרא "</a:t>
            </a:r>
            <a:r>
              <a:rPr lang="he-IL" sz="1400" dirty="0">
                <a:solidFill>
                  <a:srgbClr val="FF0000"/>
                </a:solidFill>
              </a:rPr>
              <a:t>קובץ קוד אחורי</a:t>
            </a:r>
            <a:r>
              <a:rPr lang="he-IL" sz="1400" dirty="0">
                <a:solidFill>
                  <a:schemeClr val="tx1"/>
                </a:solidFill>
              </a:rPr>
              <a:t>" או בלעז </a:t>
            </a:r>
            <a:r>
              <a:rPr lang="en-US" sz="1800" dirty="0">
                <a:solidFill>
                  <a:srgbClr val="FF0000"/>
                </a:solidFill>
              </a:rPr>
              <a:t>code-behind file</a:t>
            </a:r>
            <a:r>
              <a:rPr lang="he-IL" sz="1800" dirty="0">
                <a:solidFill>
                  <a:srgbClr val="FF0000"/>
                </a:solidFill>
              </a:rPr>
              <a:t>.</a:t>
            </a: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המתכנת יכול להוסיף לקובץ זה קוד משלו, למשל:  מתודות שיקראו בעת לחיצה על כפתור.</a:t>
            </a:r>
          </a:p>
          <a:p>
            <a:pPr marL="635508" lvl="1" indent="-342900" fontAlgn="base">
              <a:buClr>
                <a:srgbClr val="FFC000"/>
              </a:buClr>
              <a:buSzPct val="100000"/>
              <a:buFont typeface="+mj-lt"/>
              <a:buAutoNum type="arabicPeriod"/>
            </a:pPr>
            <a:r>
              <a:rPr lang="he-IL" sz="1600" b="1" dirty="0">
                <a:solidFill>
                  <a:schemeClr val="tx1"/>
                </a:solidFill>
              </a:rPr>
              <a:t>קובץ קוד אחורי נוסף, עם סיומת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*.g.i.cs</a:t>
            </a:r>
            <a:endParaRPr lang="he-IL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קובץ זה הוא המשך הגדרת המחלקה המקבילה בשפת #</a:t>
            </a:r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he-IL" sz="1400" dirty="0">
                <a:solidFill>
                  <a:schemeClr val="tx1"/>
                </a:solidFill>
              </a:rPr>
              <a:t> שמתמקד בעיצוב הגרפי.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he-IL" sz="1400" dirty="0">
              <a:solidFill>
                <a:schemeClr val="tx1"/>
              </a:solidFill>
            </a:endParaRP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/>
              <a:t>ז</a:t>
            </a:r>
            <a:r>
              <a:rPr lang="he-IL" sz="1400" dirty="0">
                <a:solidFill>
                  <a:schemeClr val="tx1"/>
                </a:solidFill>
              </a:rPr>
              <a:t>והי </a:t>
            </a:r>
            <a:r>
              <a:rPr lang="en-US" sz="1400" dirty="0">
                <a:solidFill>
                  <a:schemeClr val="tx1"/>
                </a:solidFill>
              </a:rPr>
              <a:t>partial class</a:t>
            </a:r>
            <a:r>
              <a:rPr lang="he-IL" sz="1400" dirty="0">
                <a:solidFill>
                  <a:schemeClr val="tx1"/>
                </a:solidFill>
              </a:rPr>
              <a:t> ביחד עם הקובץ מהמחלקה בסעיף 2.</a:t>
            </a: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מיוצר אוטומטית ע"י המעצב גרפי.</a:t>
            </a: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קובץ זה נוצר מחדש ומתעדכן בכל פעם שהמתכנת משנה את העיצוב הגרפי דרך ה </a:t>
            </a:r>
            <a:r>
              <a:rPr lang="en-US" sz="1400" dirty="0">
                <a:solidFill>
                  <a:schemeClr val="tx1"/>
                </a:solidFill>
              </a:rPr>
              <a:t>XAML</a:t>
            </a:r>
            <a:endParaRPr lang="he-IL" sz="1400" dirty="0">
              <a:solidFill>
                <a:schemeClr val="tx1"/>
              </a:solidFill>
            </a:endParaRPr>
          </a:p>
          <a:p>
            <a:pPr lvl="2" fontAlgn="base">
              <a:buClr>
                <a:srgbClr val="FFC000"/>
              </a:buClr>
              <a:buSzPct val="100000"/>
            </a:pPr>
            <a:r>
              <a:rPr lang="he-IL" sz="1400" dirty="0">
                <a:solidFill>
                  <a:schemeClr val="tx1"/>
                </a:solidFill>
              </a:rPr>
              <a:t>למתכנת אין גישה ישירה לשנות את הקוד שלו אלא רק לצפות בו.</a:t>
            </a:r>
          </a:p>
          <a:p>
            <a:pPr fontAlgn="base"/>
            <a:endParaRPr lang="he-IL" sz="1600" dirty="0"/>
          </a:p>
          <a:p>
            <a:pPr fontAlgn="base"/>
            <a:r>
              <a:rPr lang="he-IL" sz="1600" dirty="0"/>
              <a:t>האטריביוט </a:t>
            </a:r>
            <a:r>
              <a:rPr lang="en-US" sz="1600" b="1" dirty="0"/>
              <a:t>x:Class</a:t>
            </a:r>
            <a:r>
              <a:rPr lang="en-US" sz="1600" dirty="0"/>
              <a:t> </a:t>
            </a:r>
            <a:r>
              <a:rPr lang="he-IL" sz="1600" dirty="0"/>
              <a:t> של אלמנט </a:t>
            </a:r>
            <a:r>
              <a:rPr lang="en-US" sz="1600" dirty="0"/>
              <a:t>Window</a:t>
            </a:r>
            <a:r>
              <a:rPr lang="he-IL" sz="1600" dirty="0"/>
              <a:t> בקובץ ה</a:t>
            </a:r>
            <a:r>
              <a:rPr lang="en-US" sz="1600" dirty="0"/>
              <a:t>XAML</a:t>
            </a:r>
            <a:r>
              <a:rPr lang="he-IL" sz="1600" dirty="0"/>
              <a:t>  משמש לציון שם המחלקה שקובץ ה</a:t>
            </a:r>
            <a:r>
              <a:rPr lang="en-US" sz="1600" dirty="0"/>
              <a:t>XAML </a:t>
            </a:r>
            <a:r>
              <a:rPr lang="he-IL" sz="1600" dirty="0"/>
              <a:t> כולו מייצג, </a:t>
            </a:r>
            <a:r>
              <a:rPr lang="he-IL" sz="1600" b="1" dirty="0"/>
              <a:t>ובעצם הוא יוצר את הקשר בין 3 הקבצים</a:t>
            </a:r>
          </a:p>
          <a:p>
            <a:pPr fontAlgn="base"/>
            <a:r>
              <a:rPr lang="he-IL" sz="1600" dirty="0"/>
              <a:t>כשנרצה להתייחס בקוד בקובץ </a:t>
            </a:r>
            <a:r>
              <a:rPr lang="en-US" sz="1600" dirty="0">
                <a:solidFill>
                  <a:srgbClr val="FF0000"/>
                </a:solidFill>
              </a:rPr>
              <a:t>*.cs</a:t>
            </a:r>
            <a:r>
              <a:rPr lang="he-IL" sz="1600" dirty="0"/>
              <a:t> לרכיב גרפי שהוגדר ב </a:t>
            </a:r>
            <a:r>
              <a:rPr lang="en-US" sz="1600" dirty="0">
                <a:solidFill>
                  <a:srgbClr val="FF0000"/>
                </a:solidFill>
              </a:rPr>
              <a:t>*.XAML</a:t>
            </a:r>
            <a:r>
              <a:rPr lang="he-IL" sz="1600" dirty="0"/>
              <a:t>,  נצטרך לתת לו שם דרך התכונה </a:t>
            </a:r>
            <a:r>
              <a:rPr lang="en-US" sz="1600" b="1" dirty="0"/>
              <a:t>x:Name</a:t>
            </a:r>
            <a:r>
              <a:rPr lang="he-IL" sz="1600" b="1" dirty="0"/>
              <a:t> </a:t>
            </a:r>
            <a:r>
              <a:rPr lang="he-IL" sz="1600" dirty="0"/>
              <a:t>שלו ב </a:t>
            </a:r>
            <a:r>
              <a:rPr lang="en-US" sz="1600" dirty="0"/>
              <a:t>XAML</a:t>
            </a:r>
            <a:r>
              <a:rPr lang="he-IL" sz="1600" dirty="0"/>
              <a:t>. וזה יהיה השם שלו בקוד #</a:t>
            </a:r>
            <a:r>
              <a:rPr lang="en-US" sz="1600" dirty="0"/>
              <a:t>C</a:t>
            </a:r>
            <a:r>
              <a:rPr lang="he-IL" sz="16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19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237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293391"/>
            <a:ext cx="7239000" cy="698336"/>
          </a:xfrm>
        </p:spPr>
        <p:txBody>
          <a:bodyPr/>
          <a:lstStyle/>
          <a:p>
            <a:pPr algn="r"/>
            <a:r>
              <a:rPr lang="he-IL" dirty="0"/>
              <a:t>ומה היום?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7239000" cy="5186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XML</a:t>
            </a:r>
            <a:r>
              <a:rPr lang="he-IL" dirty="0"/>
              <a:t> בקצרה</a:t>
            </a:r>
            <a:endParaRPr lang="en-US" dirty="0"/>
          </a:p>
          <a:p>
            <a:r>
              <a:rPr lang="en-US" dirty="0"/>
              <a:t>WPF</a:t>
            </a:r>
            <a:r>
              <a:rPr lang="he-IL" dirty="0"/>
              <a:t> הכרות כללית</a:t>
            </a:r>
          </a:p>
          <a:p>
            <a:r>
              <a:rPr lang="he-IL" sz="2400" dirty="0"/>
              <a:t>הקשר בין קוד </a:t>
            </a:r>
            <a:r>
              <a:rPr lang="en-US" sz="2400" dirty="0" err="1"/>
              <a:t>Xaml</a:t>
            </a:r>
            <a:r>
              <a:rPr lang="he-IL" sz="2400" dirty="0"/>
              <a:t> לקוד </a:t>
            </a:r>
            <a:r>
              <a:rPr lang="en-US" sz="2400" dirty="0" err="1"/>
              <a:t>c#</a:t>
            </a:r>
            <a:endParaRPr lang="he-IL" dirty="0"/>
          </a:p>
          <a:p>
            <a:r>
              <a:rPr lang="he-IL" dirty="0"/>
              <a:t>יצירת חלון</a:t>
            </a:r>
          </a:p>
          <a:p>
            <a:r>
              <a:rPr lang="he-IL" dirty="0"/>
              <a:t>יצירת רכיבים/פקדים גרפיים בחלון</a:t>
            </a:r>
          </a:p>
          <a:p>
            <a:r>
              <a:rPr lang="he-IL" dirty="0"/>
              <a:t>הוספת שם לרכיב</a:t>
            </a:r>
          </a:p>
          <a:p>
            <a:r>
              <a:rPr lang="he-IL" dirty="0"/>
              <a:t>שיוני ערכי תכונות של רכיב</a:t>
            </a:r>
          </a:p>
          <a:p>
            <a:r>
              <a:rPr lang="en-US" dirty="0"/>
              <a:t>GRID</a:t>
            </a:r>
            <a:r>
              <a:rPr lang="he-IL" dirty="0"/>
              <a:t>/</a:t>
            </a:r>
            <a:r>
              <a:rPr lang="en-US" dirty="0"/>
              <a:t>CANVAS</a:t>
            </a:r>
            <a:endParaRPr lang="he-IL" dirty="0"/>
          </a:p>
          <a:p>
            <a:r>
              <a:rPr lang="he-IL" dirty="0"/>
              <a:t>הפניה למסמך של אריק פוזננסקי</a:t>
            </a:r>
          </a:p>
          <a:p>
            <a:r>
              <a:rPr lang="he-IL" dirty="0"/>
              <a:t>רישום פקד לאירוע</a:t>
            </a:r>
          </a:p>
          <a:p>
            <a:pPr lvl="1"/>
            <a:r>
              <a:rPr lang="he-IL" dirty="0"/>
              <a:t>שימוש בפרמטר </a:t>
            </a:r>
            <a:r>
              <a:rPr lang="en-US" dirty="0"/>
              <a:t>OBJECT</a:t>
            </a:r>
            <a:endParaRPr lang="he-IL" dirty="0"/>
          </a:p>
          <a:p>
            <a:pPr lvl="1"/>
            <a:r>
              <a:rPr lang="he-IL" dirty="0"/>
              <a:t>שימוש בפרמטר </a:t>
            </a:r>
            <a:r>
              <a:rPr lang="en-US" dirty="0"/>
              <a:t>EVENTARGS</a:t>
            </a:r>
            <a:endParaRPr lang="he-IL" dirty="0"/>
          </a:p>
          <a:p>
            <a:r>
              <a:rPr lang="en-US" dirty="0"/>
              <a:t>MESSAGE BOX</a:t>
            </a:r>
            <a:endParaRPr lang="he-IL" dirty="0"/>
          </a:p>
          <a:p>
            <a:pPr marL="292608" lvl="1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74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04" y="6514410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20</a:t>
            </a:fld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6D3EAC-9640-4302-9744-5AEE5616ABF6}"/>
              </a:ext>
            </a:extLst>
          </p:cNvPr>
          <p:cNvGrpSpPr/>
          <p:nvPr/>
        </p:nvGrpSpPr>
        <p:grpSpPr>
          <a:xfrm>
            <a:off x="4603477" y="4426299"/>
            <a:ext cx="4235497" cy="2306496"/>
            <a:chOff x="2822004" y="4509120"/>
            <a:chExt cx="4235497" cy="230649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015A91-331C-4BDB-A1AB-5A69F9A2BED2}"/>
                </a:ext>
              </a:extLst>
            </p:cNvPr>
            <p:cNvGrpSpPr/>
            <p:nvPr/>
          </p:nvGrpSpPr>
          <p:grpSpPr>
            <a:xfrm>
              <a:off x="2822004" y="4509120"/>
              <a:ext cx="4235497" cy="2141212"/>
              <a:chOff x="4502316" y="3748953"/>
              <a:chExt cx="4786990" cy="269561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45C5919-C5AC-464D-82ED-FB1E5A737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2316" y="3860636"/>
                <a:ext cx="4786990" cy="2583929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33EDDA-FF95-4DC6-9075-D7AB774D47B5}"/>
                  </a:ext>
                </a:extLst>
              </p:cNvPr>
              <p:cNvSpPr/>
              <p:nvPr/>
            </p:nvSpPr>
            <p:spPr>
              <a:xfrm>
                <a:off x="5220072" y="3748953"/>
                <a:ext cx="2736304" cy="48337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0D912DA-C9F0-4EDD-A0A3-316DB73ED61C}"/>
                  </a:ext>
                </a:extLst>
              </p:cNvPr>
              <p:cNvSpPr/>
              <p:nvPr/>
            </p:nvSpPr>
            <p:spPr>
              <a:xfrm>
                <a:off x="5736066" y="5628641"/>
                <a:ext cx="1540163" cy="325334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44F520-2233-48B7-B469-AD1523F4ABE5}"/>
                </a:ext>
              </a:extLst>
            </p:cNvPr>
            <p:cNvSpPr txBox="1"/>
            <p:nvPr/>
          </p:nvSpPr>
          <p:spPr>
            <a:xfrm>
              <a:off x="4116244" y="6446284"/>
              <a:ext cx="2404714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MainWindow.XAML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43C16E-3A18-4547-9E59-46EAA46274E7}"/>
              </a:ext>
            </a:extLst>
          </p:cNvPr>
          <p:cNvGrpSpPr/>
          <p:nvPr/>
        </p:nvGrpSpPr>
        <p:grpSpPr>
          <a:xfrm>
            <a:off x="4604345" y="814815"/>
            <a:ext cx="4235496" cy="3256131"/>
            <a:chOff x="3581771" y="1691428"/>
            <a:chExt cx="3565558" cy="265822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5B05B3-A963-44BA-A712-EB4C7926D583}"/>
                </a:ext>
              </a:extLst>
            </p:cNvPr>
            <p:cNvGrpSpPr/>
            <p:nvPr/>
          </p:nvGrpSpPr>
          <p:grpSpPr>
            <a:xfrm>
              <a:off x="3581771" y="1691428"/>
              <a:ext cx="3565558" cy="2658223"/>
              <a:chOff x="3581771" y="1691428"/>
              <a:chExt cx="3565558" cy="265822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7971506-DFE9-42DA-860C-96B4379D7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771" y="1759163"/>
                <a:ext cx="3565558" cy="2442057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ln w="88900" cap="sq">
                <a:solidFill>
                  <a:srgbClr val="FFFFFF"/>
                </a:solidFill>
                <a:miter lim="800000"/>
              </a:ln>
              <a:effectLst>
                <a:outerShdw blurRad="254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39D022-7907-4ED7-8B02-03742CC57F67}"/>
                  </a:ext>
                </a:extLst>
              </p:cNvPr>
              <p:cNvSpPr/>
              <p:nvPr/>
            </p:nvSpPr>
            <p:spPr>
              <a:xfrm>
                <a:off x="4413870" y="1691428"/>
                <a:ext cx="1233302" cy="29206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3E6D5F-C564-4D96-9B0A-9621643F642E}"/>
                  </a:ext>
                </a:extLst>
              </p:cNvPr>
              <p:cNvSpPr/>
              <p:nvPr/>
            </p:nvSpPr>
            <p:spPr>
              <a:xfrm>
                <a:off x="4499992" y="2658727"/>
                <a:ext cx="1880065" cy="292067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A0C6CA-1EF7-4C2C-A2E4-593FF75F55E3}"/>
                  </a:ext>
                </a:extLst>
              </p:cNvPr>
              <p:cNvSpPr txBox="1"/>
              <p:nvPr/>
            </p:nvSpPr>
            <p:spPr>
              <a:xfrm>
                <a:off x="4235109" y="3980319"/>
                <a:ext cx="2404714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 err="1">
                    <a:solidFill>
                      <a:schemeClr val="tx1"/>
                    </a:solidFill>
                  </a:rPr>
                  <a:t>MainWindow.cs</a:t>
                </a:r>
                <a:endParaRPr lang="en-US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1504C7-8492-4D46-ABDE-AC3DF4ACA162}"/>
                </a:ext>
              </a:extLst>
            </p:cNvPr>
            <p:cNvSpPr/>
            <p:nvPr/>
          </p:nvSpPr>
          <p:spPr>
            <a:xfrm>
              <a:off x="4472271" y="3429000"/>
              <a:ext cx="1880065" cy="292067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13419D-D2C5-41FB-BFFD-933AD3636212}"/>
              </a:ext>
            </a:extLst>
          </p:cNvPr>
          <p:cNvGrpSpPr/>
          <p:nvPr/>
        </p:nvGrpSpPr>
        <p:grpSpPr>
          <a:xfrm>
            <a:off x="161908" y="1172576"/>
            <a:ext cx="4165199" cy="5005244"/>
            <a:chOff x="270875" y="295964"/>
            <a:chExt cx="3960185" cy="48114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C1B7FC-CE59-4E13-81AC-6AF8911E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875" y="295964"/>
              <a:ext cx="3960185" cy="442282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4D2764-FABB-4D30-9ECC-6B718D1E23DF}"/>
                </a:ext>
              </a:extLst>
            </p:cNvPr>
            <p:cNvSpPr/>
            <p:nvPr/>
          </p:nvSpPr>
          <p:spPr>
            <a:xfrm>
              <a:off x="1115616" y="417864"/>
              <a:ext cx="1233302" cy="292067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CC1C05-FA00-45FE-9A52-F37F9E72A364}"/>
                </a:ext>
              </a:extLst>
            </p:cNvPr>
            <p:cNvSpPr/>
            <p:nvPr/>
          </p:nvSpPr>
          <p:spPr>
            <a:xfrm>
              <a:off x="1187624" y="1394957"/>
              <a:ext cx="1634380" cy="364206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52747-B618-4DFE-BFFF-7EEABFEDEE9A}"/>
                </a:ext>
              </a:extLst>
            </p:cNvPr>
            <p:cNvSpPr/>
            <p:nvPr/>
          </p:nvSpPr>
          <p:spPr>
            <a:xfrm>
              <a:off x="1619802" y="4018746"/>
              <a:ext cx="1880065" cy="292067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7D2C13-7BF6-49E7-AFEC-205D054A06CF}"/>
                </a:ext>
              </a:extLst>
            </p:cNvPr>
            <p:cNvSpPr txBox="1"/>
            <p:nvPr/>
          </p:nvSpPr>
          <p:spPr>
            <a:xfrm>
              <a:off x="939381" y="4738109"/>
              <a:ext cx="2318592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MainWindow.g.i.cs</a:t>
              </a:r>
              <a:endParaRPr lang="en-US" dirty="0"/>
            </a:p>
          </p:txBody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51720" y="48857"/>
            <a:ext cx="4896544" cy="499317"/>
          </a:xfrm>
        </p:spPr>
        <p:txBody>
          <a:bodyPr>
            <a:normAutofit/>
          </a:bodyPr>
          <a:lstStyle/>
          <a:p>
            <a:pPr algn="ctr"/>
            <a:r>
              <a:rPr lang="he-IL" sz="2800" dirty="0"/>
              <a:t>הקשר בין קוד </a:t>
            </a:r>
            <a:r>
              <a:rPr lang="en-US" sz="2800" dirty="0"/>
              <a:t>Xaml</a:t>
            </a:r>
            <a:r>
              <a:rPr lang="he-IL" sz="2800" dirty="0"/>
              <a:t> לקוד </a:t>
            </a:r>
            <a:r>
              <a:rPr lang="en-US" sz="2800" dirty="0"/>
              <a:t>c#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87890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03849" y="909878"/>
            <a:ext cx="4646712" cy="5198869"/>
          </a:xfrm>
          <a:noFill/>
        </p:spPr>
        <p:txBody>
          <a:bodyPr>
            <a:noAutofit/>
          </a:bodyPr>
          <a:lstStyle/>
          <a:p>
            <a:pPr fontAlgn="base"/>
            <a:r>
              <a:rPr lang="he-IL" sz="1800" b="1" dirty="0"/>
              <a:t>כיצד ניתן לגשת ל2 הקבצים הראשונים?</a:t>
            </a: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ב </a:t>
            </a:r>
            <a:r>
              <a:rPr lang="en-US" sz="1800" dirty="0">
                <a:solidFill>
                  <a:schemeClr val="tx1"/>
                </a:solidFill>
              </a:rPr>
              <a:t>solution explorer</a:t>
            </a:r>
            <a:r>
              <a:rPr lang="he-IL" sz="1800" dirty="0">
                <a:solidFill>
                  <a:schemeClr val="tx1"/>
                </a:solidFill>
              </a:rPr>
              <a:t> לחיצה על סימן החץ שמשמאל לקובץ ה</a:t>
            </a:r>
            <a:r>
              <a:rPr lang="en-US" sz="1800" dirty="0">
                <a:solidFill>
                  <a:schemeClr val="tx1"/>
                </a:solidFill>
              </a:rPr>
              <a:t>*.XAML</a:t>
            </a:r>
            <a:endParaRPr lang="he-IL" sz="1800" dirty="0">
              <a:solidFill>
                <a:schemeClr val="tx1"/>
              </a:solidFill>
            </a:endParaRP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עמידה על הקוד של אחד מהם ומעבר עם </a:t>
            </a:r>
            <a:r>
              <a:rPr lang="en-US" sz="1800" dirty="0">
                <a:solidFill>
                  <a:schemeClr val="tx1"/>
                </a:solidFill>
              </a:rPr>
              <a:t>F7</a:t>
            </a:r>
            <a:r>
              <a:rPr lang="he-IL" sz="1800" dirty="0">
                <a:solidFill>
                  <a:schemeClr val="tx1"/>
                </a:solidFill>
              </a:rPr>
              <a:t> ו </a:t>
            </a:r>
            <a:r>
              <a:rPr lang="en-US" sz="1800" dirty="0">
                <a:solidFill>
                  <a:schemeClr val="tx1"/>
                </a:solidFill>
              </a:rPr>
              <a:t>Shift F7</a:t>
            </a:r>
            <a:endParaRPr lang="he-IL" sz="1800" dirty="0">
              <a:solidFill>
                <a:schemeClr val="tx1"/>
              </a:solidFill>
            </a:endParaRP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עמידה על הקוד של אחד מהם ומעבר עם עכבר ימני </a:t>
            </a:r>
            <a:r>
              <a:rPr lang="en-US" sz="1800" dirty="0">
                <a:solidFill>
                  <a:schemeClr val="tx1"/>
                </a:solidFill>
              </a:rPr>
              <a:t>View Code</a:t>
            </a:r>
            <a:r>
              <a:rPr lang="he-IL" sz="1800" dirty="0">
                <a:solidFill>
                  <a:schemeClr val="tx1"/>
                </a:solidFill>
              </a:rPr>
              <a:t> או </a:t>
            </a:r>
            <a:r>
              <a:rPr lang="en-US" sz="1800" dirty="0">
                <a:solidFill>
                  <a:schemeClr val="tx1"/>
                </a:solidFill>
              </a:rPr>
              <a:t>View Designer</a:t>
            </a:r>
            <a:endParaRPr lang="he-IL" sz="1800" dirty="0">
              <a:solidFill>
                <a:schemeClr val="tx1"/>
              </a:solidFill>
            </a:endParaRPr>
          </a:p>
          <a:p>
            <a:pPr fontAlgn="base"/>
            <a:endParaRPr lang="en-US" sz="1800" b="1" dirty="0"/>
          </a:p>
          <a:p>
            <a:pPr fontAlgn="base"/>
            <a:r>
              <a:rPr lang="he-IL" sz="1800" b="1" dirty="0"/>
              <a:t>כיצד ניתן לגשת לקובץ </a:t>
            </a:r>
            <a:r>
              <a:rPr lang="en-US" sz="1800" b="1" dirty="0"/>
              <a:t>*.g.i.cs</a:t>
            </a:r>
            <a:r>
              <a:rPr lang="he-IL" sz="1800" b="1" dirty="0"/>
              <a:t> ?</a:t>
            </a: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אחת מהדרכים היא לגשת לקובץ </a:t>
            </a:r>
            <a:r>
              <a:rPr lang="en-US" sz="1800" dirty="0">
                <a:solidFill>
                  <a:schemeClr val="tx1"/>
                </a:solidFill>
              </a:rPr>
              <a:t>*.cs </a:t>
            </a:r>
            <a:r>
              <a:rPr lang="he-IL" sz="1800" dirty="0">
                <a:solidFill>
                  <a:schemeClr val="tx1"/>
                </a:solidFill>
              </a:rPr>
              <a:t>לעמוד שם על הקריאה למתודה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InitializeComponent</a:t>
            </a:r>
            <a:r>
              <a:rPr lang="en-US" sz="1800" dirty="0">
                <a:solidFill>
                  <a:schemeClr val="tx1"/>
                </a:solidFill>
              </a:rPr>
              <a:t>();</a:t>
            </a:r>
            <a:r>
              <a:rPr lang="he-IL" sz="1800" dirty="0">
                <a:solidFill>
                  <a:schemeClr val="tx1"/>
                </a:solidFill>
              </a:rPr>
              <a:t> ולעשות </a:t>
            </a:r>
            <a:r>
              <a:rPr lang="en-US" sz="1800" dirty="0">
                <a:solidFill>
                  <a:schemeClr val="tx1"/>
                </a:solidFill>
              </a:rPr>
              <a:t>go to definition</a:t>
            </a:r>
          </a:p>
          <a:p>
            <a:pPr lvl="1" fontAlgn="base"/>
            <a:r>
              <a:rPr lang="he-IL" sz="1800" dirty="0">
                <a:solidFill>
                  <a:schemeClr val="tx1"/>
                </a:solidFill>
              </a:rPr>
              <a:t>מיד נרחיב על מתודה זו</a:t>
            </a:r>
            <a:endParaRPr lang="en-US" sz="1800" dirty="0">
              <a:solidFill>
                <a:schemeClr val="tx1"/>
              </a:solidFill>
            </a:endParaRPr>
          </a:p>
          <a:p>
            <a:pPr lvl="1" fontAlgn="base"/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21</a:t>
            </a:fld>
            <a:endParaRPr lang="he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69C37BA-7BA1-4E62-9F5A-5C2E746F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9363"/>
            <a:ext cx="7239000" cy="514535"/>
          </a:xfrm>
        </p:spPr>
        <p:txBody>
          <a:bodyPr>
            <a:normAutofit/>
          </a:bodyPr>
          <a:lstStyle/>
          <a:p>
            <a:pPr algn="ctr"/>
            <a:r>
              <a:rPr lang="he-IL" sz="2800" dirty="0"/>
              <a:t>הקשר בין קוד </a:t>
            </a:r>
            <a:r>
              <a:rPr lang="en-US" sz="2800" dirty="0"/>
              <a:t>Xaml</a:t>
            </a:r>
            <a:r>
              <a:rPr lang="he-IL" sz="2800" dirty="0"/>
              <a:t> לקוד </a:t>
            </a:r>
            <a:r>
              <a:rPr lang="en-US" sz="2800" dirty="0"/>
              <a:t>c#</a:t>
            </a:r>
            <a:endParaRPr lang="he-IL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A9175-BC5E-453B-B094-88E9E7523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0" y="909879"/>
            <a:ext cx="2664296" cy="51988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1A776F3-A670-43A6-8896-1C8258CC97F3}"/>
              </a:ext>
            </a:extLst>
          </p:cNvPr>
          <p:cNvSpPr/>
          <p:nvPr/>
        </p:nvSpPr>
        <p:spPr>
          <a:xfrm>
            <a:off x="827584" y="4221088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58" y="418685"/>
            <a:ext cx="7239000" cy="543201"/>
          </a:xfrm>
        </p:spPr>
        <p:txBody>
          <a:bodyPr>
            <a:normAutofit fontScale="90000"/>
          </a:bodyPr>
          <a:lstStyle/>
          <a:p>
            <a:r>
              <a:rPr lang="he-IL" dirty="0"/>
              <a:t>המתודה </a:t>
            </a:r>
            <a:r>
              <a:rPr lang="en-US" dirty="0"/>
              <a:t>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978" y="1196752"/>
            <a:ext cx="7239000" cy="4846320"/>
          </a:xfrm>
        </p:spPr>
        <p:txBody>
          <a:bodyPr>
            <a:normAutofit/>
          </a:bodyPr>
          <a:lstStyle/>
          <a:p>
            <a:r>
              <a:rPr lang="he-IL" sz="2000" dirty="0"/>
              <a:t>מתודה זו מאתחלת ומציירת את כל הרכיבים הגרפיים על אותו חלון </a:t>
            </a:r>
            <a:r>
              <a:rPr lang="he-IL" sz="2000" b="1" dirty="0"/>
              <a:t>ברגע עליית החלון לתצוגה</a:t>
            </a:r>
            <a:r>
              <a:rPr lang="he-IL" sz="2000" dirty="0"/>
              <a:t>, בזמן ריצה.</a:t>
            </a:r>
          </a:p>
          <a:p>
            <a:r>
              <a:rPr lang="he-IL" sz="2000" dirty="0"/>
              <a:t>את הפרטים כיצד לצייר את החלון היא לוקחת מה </a:t>
            </a:r>
            <a:r>
              <a:rPr lang="en-US" sz="2000" b="1" dirty="0"/>
              <a:t>*.XAML</a:t>
            </a:r>
            <a:endParaRPr lang="he-IL" sz="2000" b="1" dirty="0"/>
          </a:p>
          <a:p>
            <a:r>
              <a:rPr lang="he-IL" sz="2000" dirty="0"/>
              <a:t>מתודה זו מוגדרת כ </a:t>
            </a:r>
            <a:r>
              <a:rPr lang="en-US" sz="2000" b="1" dirty="0"/>
              <a:t>partial class</a:t>
            </a:r>
            <a:r>
              <a:rPr lang="he-IL" sz="2000" b="1" dirty="0"/>
              <a:t> </a:t>
            </a:r>
            <a:r>
              <a:rPr lang="he-IL" sz="2000" dirty="0"/>
              <a:t>של אותו חלון, בקובץ </a:t>
            </a:r>
            <a:r>
              <a:rPr lang="en-US" sz="2000" b="1" dirty="0"/>
              <a:t>*.g.i.cs</a:t>
            </a:r>
            <a:r>
              <a:rPr lang="he-IL" sz="2000" dirty="0"/>
              <a:t> </a:t>
            </a:r>
          </a:p>
          <a:p>
            <a:r>
              <a:rPr lang="he-IL" sz="2000" dirty="0"/>
              <a:t>מתודה זאת נקראת באופן מפםורש בבנאי של החלון שמוגדר בקוד האחורי בקובץ </a:t>
            </a:r>
            <a:r>
              <a:rPr lang="en-US" sz="2000" b="1" dirty="0"/>
              <a:t>*.cs</a:t>
            </a:r>
            <a:r>
              <a:rPr lang="he-IL" sz="2000" dirty="0"/>
              <a:t> . הבנאי נקרא בעליית החלון והוא קורא למתודה </a:t>
            </a:r>
            <a:r>
              <a:rPr lang="en-US" sz="2000" dirty="0"/>
              <a:t> </a:t>
            </a:r>
            <a:r>
              <a:rPr lang="en-US" sz="2000" dirty="0" err="1"/>
              <a:t>InitializeComponent</a:t>
            </a:r>
            <a:r>
              <a:rPr lang="en-US" sz="2000" dirty="0"/>
              <a:t>();</a:t>
            </a:r>
            <a:endParaRPr lang="he-IL" sz="2000" dirty="0"/>
          </a:p>
          <a:p>
            <a:r>
              <a:rPr lang="he-IL" sz="2000" dirty="0"/>
              <a:t>כשאנחנו נוסיף קוד לבנאי בד"כ נוסיף קוד לאחריה, כי נרמה שקודם יצוירו הרכיבים הגרפיים.</a:t>
            </a:r>
            <a:endParaRPr lang="en-US" sz="2000" dirty="0"/>
          </a:p>
          <a:p>
            <a:r>
              <a:rPr lang="he-IL" sz="2000" dirty="0"/>
              <a:t>אם נעמוד עליה עם עכבר ימני ונבקש </a:t>
            </a:r>
            <a:r>
              <a:rPr lang="en-US" sz="2000" dirty="0"/>
              <a:t>go to definition</a:t>
            </a:r>
            <a:r>
              <a:rPr lang="he-IL" sz="2000" dirty="0"/>
              <a:t>, נוכל לראות את הגוף שלה שמוגדר ב </a:t>
            </a:r>
            <a:r>
              <a:rPr lang="en-US" sz="2000" b="1" dirty="0"/>
              <a:t>*.g.i.cs</a:t>
            </a:r>
            <a:r>
              <a:rPr lang="he-IL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22</a:t>
            </a:fld>
            <a:endParaRPr lang="he-IL"/>
          </a:p>
        </p:txBody>
      </p:sp>
      <p:sp>
        <p:nvSpPr>
          <p:cNvPr id="5" name="הסבר מלבני מעוגל 17"/>
          <p:cNvSpPr/>
          <p:nvPr/>
        </p:nvSpPr>
        <p:spPr bwMode="auto">
          <a:xfrm>
            <a:off x="473824" y="5758741"/>
            <a:ext cx="3594119" cy="797507"/>
          </a:xfrm>
          <a:prstGeom prst="wedgeRoundRectCallout">
            <a:avLst>
              <a:gd name="adj1" fmla="val 36094"/>
              <a:gd name="adj2" fmla="val -14300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ניתן לרענן את עניין ה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Partial Class</a:t>
            </a:r>
            <a:endParaRPr lang="he-IL" dirty="0">
              <a:solidFill>
                <a:srgbClr val="000000"/>
              </a:solidFill>
              <a:latin typeface="+mj-lt"/>
            </a:endParaRPr>
          </a:p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ממצגת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4.2</a:t>
            </a:r>
            <a:endParaRPr lang="he-IL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60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626328"/>
          </a:xfrm>
        </p:spPr>
        <p:txBody>
          <a:bodyPr/>
          <a:lstStyle/>
          <a:p>
            <a:r>
              <a:rPr lang="he-IL" dirty="0"/>
              <a:t>מרחבי שמות </a:t>
            </a:r>
            <a:r>
              <a:rPr lang="en-US" dirty="0"/>
              <a:t>XML Namespace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88268" y="1124744"/>
            <a:ext cx="7912124" cy="5544616"/>
          </a:xfrm>
        </p:spPr>
        <p:txBody>
          <a:bodyPr>
            <a:normAutofit/>
          </a:bodyPr>
          <a:lstStyle/>
          <a:p>
            <a:pPr fontAlgn="base"/>
            <a:r>
              <a:rPr lang="he-IL" sz="2000" dirty="0"/>
              <a:t>יש להגדיר למחשב היכן הוא יכול למצוא את הגדרת האלמנטים הגרפיים בקובץ. </a:t>
            </a:r>
          </a:p>
          <a:p>
            <a:pPr fontAlgn="base"/>
            <a:r>
              <a:rPr lang="he-IL" sz="2000" dirty="0"/>
              <a:t>לשם כך אנו משתמשים במילה</a:t>
            </a:r>
            <a:r>
              <a:rPr lang="en-US" sz="2000" dirty="0" err="1"/>
              <a:t>xmlns</a:t>
            </a:r>
            <a:r>
              <a:rPr lang="en-US" sz="2000" dirty="0"/>
              <a:t> </a:t>
            </a:r>
            <a:r>
              <a:rPr lang="he-IL" sz="2000" dirty="0"/>
              <a:t> (קיצור של </a:t>
            </a:r>
            <a:r>
              <a:rPr lang="en-US" sz="2000" dirty="0"/>
              <a:t>XML Namespace </a:t>
            </a:r>
            <a:r>
              <a:rPr lang="he-IL" sz="2000" dirty="0"/>
              <a:t>)</a:t>
            </a:r>
          </a:p>
          <a:p>
            <a:pPr fontAlgn="base"/>
            <a:r>
              <a:rPr lang="he-IL" sz="2000" dirty="0"/>
              <a:t>מעין מקבילה ל</a:t>
            </a:r>
            <a:r>
              <a:rPr lang="en-US" sz="2000" dirty="0"/>
              <a:t>using </a:t>
            </a:r>
            <a:r>
              <a:rPr lang="he-IL" sz="2000" dirty="0"/>
              <a:t> בשפת #</a:t>
            </a:r>
            <a:r>
              <a:rPr lang="en-US" sz="2000" dirty="0"/>
              <a:t>C</a:t>
            </a:r>
          </a:p>
          <a:p>
            <a:pPr fontAlgn="base"/>
            <a:r>
              <a:rPr lang="he-IL" sz="2000" dirty="0"/>
              <a:t>בכל קובץ </a:t>
            </a:r>
            <a:r>
              <a:rPr lang="en-US" sz="2000" dirty="0"/>
              <a:t> XAML </a:t>
            </a:r>
            <a:r>
              <a:rPr lang="he-IL" sz="2000" dirty="0"/>
              <a:t>ב</a:t>
            </a:r>
            <a:r>
              <a:rPr lang="en-US" sz="2000" dirty="0"/>
              <a:t>WPF </a:t>
            </a:r>
            <a:r>
              <a:rPr lang="he-IL" sz="2000" dirty="0"/>
              <a:t> יופיעו המרחבים הבאים:</a:t>
            </a:r>
          </a:p>
          <a:p>
            <a:pPr lvl="1" fontAlgn="base"/>
            <a:r>
              <a:rPr lang="en-US" sz="2000" dirty="0" err="1"/>
              <a:t>xmlns</a:t>
            </a:r>
            <a:r>
              <a:rPr lang="en-US" sz="2000" dirty="0"/>
              <a:t>=http://schemas.microsoft.com/winfx/2006/xaml/presentation</a:t>
            </a:r>
          </a:p>
          <a:p>
            <a:pPr lvl="1" fontAlgn="base"/>
            <a:r>
              <a:rPr lang="en-US" sz="2000" dirty="0" err="1"/>
              <a:t>xmlns:x</a:t>
            </a:r>
            <a:r>
              <a:rPr lang="en-US" sz="2000" dirty="0"/>
              <a:t>=http://schemas.microsoft.com/winfx/2006/xaml</a:t>
            </a:r>
          </a:p>
          <a:p>
            <a:pPr algn="r" fontAlgn="base"/>
            <a:r>
              <a:rPr lang="he-IL" sz="2000" dirty="0"/>
              <a:t>בהם מוגדרים כל האלמנטים הנפוצים והם הכרחיים להרצת התכנית.</a:t>
            </a:r>
          </a:p>
          <a:p>
            <a:pPr fontAlgn="base"/>
            <a:r>
              <a:rPr lang="en-US" sz="2000" dirty="0" err="1"/>
              <a:t>xmlns</a:t>
            </a:r>
            <a:r>
              <a:rPr lang="he-IL" sz="2000" dirty="0"/>
              <a:t> ללא שם, נחשב לברירת המחדל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64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EC1-3E4F-4FBA-A51B-BED21FE5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67" y="73152"/>
            <a:ext cx="7537376" cy="1368152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סידור רכיבים על החלון</a:t>
            </a:r>
            <a:br>
              <a:rPr lang="he-IL" sz="2800" dirty="0"/>
            </a:br>
            <a:r>
              <a:rPr lang="he-IL" sz="2800" dirty="0"/>
              <a:t>המושג </a:t>
            </a:r>
            <a:r>
              <a:rPr lang="en-US" sz="2800" dirty="0"/>
              <a:t>LAYOUT</a:t>
            </a:r>
            <a:br>
              <a:rPr lang="he-IL" sz="2800" dirty="0"/>
            </a:br>
            <a:r>
              <a:rPr lang="he-IL" sz="2800" dirty="0"/>
              <a:t>והמושג </a:t>
            </a:r>
            <a:r>
              <a:rPr lang="en-US" sz="2800" dirty="0"/>
              <a:t>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9C54-F869-4C2B-8540-2B057590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" y="1294861"/>
            <a:ext cx="7862639" cy="4846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sz="1800" b="1" dirty="0"/>
              <a:t>המושג </a:t>
            </a:r>
            <a:r>
              <a:rPr lang="en-US" sz="1800" b="1" dirty="0"/>
              <a:t>Layout</a:t>
            </a:r>
            <a:r>
              <a:rPr lang="he-IL" sz="1800" b="1" dirty="0"/>
              <a:t>:</a:t>
            </a:r>
          </a:p>
          <a:p>
            <a:r>
              <a:rPr lang="he-IL" sz="1800" dirty="0"/>
              <a:t>מתייחס למדידה וסידור פקדים על גבי חלון האפליקציה שלנו. כלומר שליטה במיקום המדוייק של כל פקד ופקד. זה כולל טיפול בהזזת הפקדים למיקומם הנכון, טיפול בשינוי גודל החלון, יישור ועוד.</a:t>
            </a:r>
            <a:endParaRPr lang="en-US" sz="1800" dirty="0"/>
          </a:p>
          <a:p>
            <a:r>
              <a:rPr lang="he-IL" sz="1800" dirty="0"/>
              <a:t>לרוב הטיפול ב</a:t>
            </a:r>
            <a:r>
              <a:rPr lang="en-US" sz="1800" dirty="0"/>
              <a:t>Layout </a:t>
            </a:r>
            <a:r>
              <a:rPr lang="he-IL" sz="1800" dirty="0"/>
              <a:t> בטכנולוגיות קודמות ל</a:t>
            </a:r>
            <a:r>
              <a:rPr lang="en-US" sz="1800" dirty="0"/>
              <a:t>WPF </a:t>
            </a:r>
            <a:r>
              <a:rPr lang="he-IL" sz="1800" dirty="0"/>
              <a:t> כגון </a:t>
            </a:r>
            <a:r>
              <a:rPr lang="en-US" sz="1800" dirty="0"/>
              <a:t>WinForms</a:t>
            </a:r>
            <a:r>
              <a:rPr lang="he-IL" sz="1800" dirty="0"/>
              <a:t> או</a:t>
            </a:r>
            <a:r>
              <a:rPr lang="en-US" sz="1800" dirty="0"/>
              <a:t>MFC </a:t>
            </a:r>
            <a:r>
              <a:rPr lang="he-IL" sz="1800" dirty="0"/>
              <a:t> תמיד היה קשה ודרש כתיבת הרבה קוד רק כדי לקבל התנהגות סבירה.</a:t>
            </a:r>
          </a:p>
          <a:p>
            <a:r>
              <a:rPr lang="he-IL" sz="1800" dirty="0"/>
              <a:t>חשבו לעצמכם איזה קוד נדרש כדי לסדר 3 כפתורים בשורה עם רווחים קבועים ביניהם. ומה קורה אם יש 2 שורות של כפתורים? ומה קורה אם המשתמש משנה את גודל החלון? מתכנתים היו מתייאשים ופשוט מקבעים את גודל החלון…</a:t>
            </a:r>
          </a:p>
          <a:p>
            <a:r>
              <a:rPr lang="he-IL" sz="1800" dirty="0"/>
              <a:t>ב </a:t>
            </a:r>
            <a:r>
              <a:rPr lang="en-US" sz="1800" dirty="0"/>
              <a:t>WPF</a:t>
            </a:r>
            <a:r>
              <a:rPr lang="he-IL" sz="1800" dirty="0"/>
              <a:t> יש טיפול נוח, פשוט ומשוכלל לטיפול ב</a:t>
            </a:r>
            <a:r>
              <a:rPr lang="en-US" sz="1800" dirty="0"/>
              <a:t>Layout </a:t>
            </a:r>
            <a:r>
              <a:rPr lang="he-IL" sz="1800" dirty="0"/>
              <a:t> ע"י התבססות על רעיונות מתוך עולם ה </a:t>
            </a:r>
            <a:r>
              <a:rPr lang="en-US" sz="1800" dirty="0"/>
              <a:t>HTML</a:t>
            </a:r>
            <a:endParaRPr lang="he-IL" sz="1800" dirty="0"/>
          </a:p>
          <a:p>
            <a:pPr marL="0" indent="0">
              <a:buNone/>
            </a:pPr>
            <a:endParaRPr lang="he-IL" sz="1800" b="1" dirty="0"/>
          </a:p>
          <a:p>
            <a:pPr marL="0" indent="0">
              <a:buNone/>
            </a:pPr>
            <a:r>
              <a:rPr lang="he-IL" sz="1800" b="1" dirty="0"/>
              <a:t>המושג </a:t>
            </a:r>
            <a:r>
              <a:rPr lang="en-US" sz="1800" b="1" dirty="0"/>
              <a:t>Panel</a:t>
            </a:r>
            <a:r>
              <a:rPr lang="he-IL" sz="1800" b="1" dirty="0"/>
              <a:t>:</a:t>
            </a:r>
          </a:p>
          <a:p>
            <a:r>
              <a:rPr lang="he-IL" sz="1800" dirty="0"/>
              <a:t>פאנל </a:t>
            </a:r>
            <a:r>
              <a:rPr lang="en-US" sz="1800" dirty="0"/>
              <a:t>Panel</a:t>
            </a:r>
            <a:r>
              <a:rPr lang="he-IL" sz="1800" dirty="0"/>
              <a:t> הוא פקד שיכול להכיל בתוכו מספר פקדים ויודע לסדר את הפקדים בצורה מסוימת.</a:t>
            </a:r>
          </a:p>
          <a:p>
            <a:r>
              <a:rPr lang="he-IL" sz="1800" b="1" dirty="0"/>
              <a:t>סוגי פאנלים קיימים:</a:t>
            </a:r>
            <a:endParaRPr lang="en-US" sz="1800" b="1" dirty="0"/>
          </a:p>
          <a:p>
            <a:pPr lvl="1"/>
            <a:r>
              <a:rPr lang="en-US" sz="19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David" panose="020E0502060401010101" pitchFamily="34" charset="-79"/>
                <a:ea typeface="Arial" panose="020B0604020202020204" pitchFamily="34" charset="0"/>
              </a:rPr>
              <a:t>StackPanel</a:t>
            </a:r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– ערימה. הרכיבים מונחים אחד אחרי השני. </a:t>
            </a:r>
            <a:endParaRPr lang="en-US" sz="19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en-US" sz="1900" b="1" u="none" strike="noStrike" dirty="0" err="1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David" panose="020E0502060401010101" pitchFamily="34" charset="-79"/>
                <a:ea typeface="Arial" panose="020B0604020202020204" pitchFamily="34" charset="0"/>
              </a:rPr>
              <a:t>WarpPanel</a:t>
            </a:r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– ערימה, אך בה - כאשר יש גלישה, הרכיבים יועברו לשורה הבאה. </a:t>
            </a:r>
            <a:endParaRPr lang="en-US" sz="19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en-US" sz="19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David" panose="020E0502060401010101" pitchFamily="34" charset="-79"/>
                <a:ea typeface="Arial" panose="020B0604020202020204" pitchFamily="34" charset="0"/>
              </a:rPr>
              <a:t>Canvas</a:t>
            </a:r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– הצבה של כל רכיב ע"י ציון מיקום הנקודה השמאלית העליונה שלו. </a:t>
            </a:r>
            <a:endParaRPr lang="en-US" sz="1900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en-US" sz="19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David" panose="020E0502060401010101" pitchFamily="34" charset="-79"/>
                <a:ea typeface="Arial" panose="020B0604020202020204" pitchFamily="34" charset="0"/>
              </a:rPr>
              <a:t>Grid</a:t>
            </a:r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– ב </a:t>
            </a:r>
            <a:r>
              <a:rPr lang="en-US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David" panose="020E0502060401010101" pitchFamily="34" charset="-79"/>
                <a:ea typeface="Arial" panose="020B0604020202020204" pitchFamily="34" charset="0"/>
              </a:rPr>
              <a:t>Panel</a:t>
            </a:r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זה ניתן לארגן את הצבת הרכיבים בצורה טבלאית (חלוקה לשורות ועמודות), כך שהיחס בינהם קבוע (ואזי - גם אם יישתנה גודל החלון הרכיבים ייוצגו באותה תבנית)</a:t>
            </a:r>
            <a:endParaRPr lang="en-US" sz="1900" u="none" strike="noStrike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he-IL" sz="19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ועוד...</a:t>
            </a:r>
            <a:endParaRPr lang="en-US" sz="1900" u="none" strike="noStrike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CD6C0-0F60-4C89-BE15-A52BAE4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24</a:t>
            </a:fld>
            <a:endParaRPr lang="he-IL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3EA1981-9579-491F-856A-9893A2526F08}"/>
              </a:ext>
            </a:extLst>
          </p:cNvPr>
          <p:cNvSpPr/>
          <p:nvPr/>
        </p:nvSpPr>
        <p:spPr>
          <a:xfrm>
            <a:off x="229716" y="5881768"/>
            <a:ext cx="4392488" cy="903080"/>
          </a:xfrm>
          <a:prstGeom prst="wedgeRoundRectCallout">
            <a:avLst>
              <a:gd name="adj1" fmla="val 79508"/>
              <a:gd name="adj2" fmla="val -583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200" b="1" dirty="0"/>
              <a:t>חשוב!!!</a:t>
            </a:r>
          </a:p>
          <a:p>
            <a:pPr algn="ctr"/>
            <a:r>
              <a:rPr lang="he-IL" sz="1200" b="1" dirty="0"/>
              <a:t>עליכן לעיין בעמודים 17-28 במסמך "מדריך </a:t>
            </a:r>
            <a:r>
              <a:rPr lang="en-US" sz="1200" b="1" dirty="0"/>
              <a:t>WPF</a:t>
            </a:r>
            <a:r>
              <a:rPr lang="he-IL" sz="1200" b="1" dirty="0"/>
              <a:t>" של אריק פוזננסקי, כדי שתוכלנה לקבל הסבר מפורט על השימוש בכל אחד מהפנאלים.</a:t>
            </a:r>
          </a:p>
          <a:p>
            <a:pPr algn="ctr"/>
            <a:endParaRPr lang="he-IL" sz="1200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88B195B-044A-46FA-A89F-D222041C40C1}"/>
              </a:ext>
            </a:extLst>
          </p:cNvPr>
          <p:cNvSpPr/>
          <p:nvPr/>
        </p:nvSpPr>
        <p:spPr>
          <a:xfrm>
            <a:off x="7596336" y="4509120"/>
            <a:ext cx="2195736" cy="1471064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Grid</a:t>
            </a:r>
            <a:r>
              <a:rPr lang="he-IL" sz="105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יהיה עבורנו הכי שימושי</a:t>
            </a:r>
          </a:p>
          <a:p>
            <a:pPr algn="ctr"/>
            <a:r>
              <a:rPr lang="he-IL" sz="105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</a:rPr>
              <a:t>עמודים 22-28 אצל אריק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68262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GRID </a:t>
            </a:r>
            <a:r>
              <a:rPr lang="en-US" sz="2400" dirty="0"/>
              <a:t>VS.</a:t>
            </a:r>
            <a:r>
              <a:rPr lang="en-US" dirty="0"/>
              <a:t> CANVAS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60" y="1196752"/>
            <a:ext cx="7239000" cy="4122062"/>
          </a:xfrm>
        </p:spPr>
        <p:txBody>
          <a:bodyPr>
            <a:normAutofit/>
          </a:bodyPr>
          <a:lstStyle/>
          <a:p>
            <a:r>
              <a:rPr lang="en-US" sz="2400" dirty="0"/>
              <a:t> Canvas</a:t>
            </a:r>
            <a:r>
              <a:rPr lang="he-IL" sz="2400" dirty="0"/>
              <a:t>הוא פאנל שמאפשר להציב כל פקד שהוא מכיל, בנקודה פיזית מסוימת בחלון. שיטה זו מזכירה את שיטת העבודה בסביבת </a:t>
            </a:r>
            <a:r>
              <a:rPr lang="en-US" sz="2400" dirty="0" err="1"/>
              <a:t>WinForms</a:t>
            </a:r>
            <a:r>
              <a:rPr lang="he-IL" sz="2400" dirty="0"/>
              <a:t> שבה היינו קובעים את המיקום של הפקד ע"י שימוש בתכונות </a:t>
            </a:r>
            <a:r>
              <a:rPr lang="en-US" sz="2400" dirty="0"/>
              <a:t>Left, Top</a:t>
            </a:r>
            <a:endParaRPr lang="he-IL" sz="2400" dirty="0"/>
          </a:p>
          <a:p>
            <a:r>
              <a:rPr lang="he-IL" sz="2400" dirty="0"/>
              <a:t> </a:t>
            </a:r>
            <a:r>
              <a:rPr lang="en-US" sz="2400" dirty="0"/>
              <a:t> Grid</a:t>
            </a:r>
            <a:r>
              <a:rPr lang="he-IL" sz="2400" dirty="0"/>
              <a:t>הוא פאנל מאד חזק והכי שימושי מבין הפאנלים השונים.</a:t>
            </a:r>
            <a:endParaRPr lang="en-US" sz="2400" dirty="0"/>
          </a:p>
          <a:p>
            <a:pPr lvl="1"/>
            <a:r>
              <a:rPr lang="he-IL" sz="2100" dirty="0"/>
              <a:t>הוא מאפשר לחלק את השטח שלו </a:t>
            </a:r>
            <a:r>
              <a:rPr lang="he-IL" sz="2100" b="1" dirty="0"/>
              <a:t>לשורות ועמודות </a:t>
            </a:r>
            <a:r>
              <a:rPr lang="he-IL" sz="2100" dirty="0"/>
              <a:t>ואז להציב פקדים על ה</a:t>
            </a:r>
            <a:r>
              <a:rPr lang="en-US" sz="2100" dirty="0"/>
              <a:t> grid </a:t>
            </a:r>
            <a:r>
              <a:rPr lang="he-IL" sz="2100" dirty="0"/>
              <a:t>בשורה ועמודה מסוימת.</a:t>
            </a:r>
            <a:endParaRPr lang="en-US" sz="2100" dirty="0"/>
          </a:p>
          <a:p>
            <a:pPr lvl="1"/>
            <a:r>
              <a:rPr lang="he-IL" sz="2100" dirty="0"/>
              <a:t>הוא מאפשר גמישות יתרה ועוד יתרונות רבים</a:t>
            </a:r>
          </a:p>
          <a:p>
            <a:pPr lvl="1"/>
            <a:r>
              <a:rPr lang="he-IL" sz="2100" dirty="0"/>
              <a:t>בשקף הבא נרחיב על </a:t>
            </a:r>
            <a:r>
              <a:rPr lang="en-US" sz="2100" dirty="0"/>
              <a:t>GRID</a:t>
            </a:r>
            <a:endParaRPr lang="he-IL" sz="2100" dirty="0"/>
          </a:p>
          <a:p>
            <a:endParaRPr lang="he-IL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00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786B-0EA6-4C54-94F3-BB9A03A7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239000" cy="698336"/>
          </a:xfrm>
        </p:spPr>
        <p:txBody>
          <a:bodyPr>
            <a:normAutofit/>
          </a:bodyPr>
          <a:lstStyle/>
          <a:p>
            <a:pPr algn="ctr"/>
            <a:r>
              <a:rPr lang="he-IL" sz="3600" dirty="0"/>
              <a:t>הגדרת שורות ועמודות ב </a:t>
            </a:r>
            <a:r>
              <a:rPr lang="en-US" sz="3600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EF1F-C723-445E-B7D9-75461CDA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7632848" cy="5400600"/>
          </a:xfrm>
        </p:spPr>
        <p:txBody>
          <a:bodyPr>
            <a:normAutofit/>
          </a:bodyPr>
          <a:lstStyle/>
          <a:p>
            <a:r>
              <a:rPr lang="he-IL" sz="2000" b="1" dirty="0"/>
              <a:t>הגדרת </a:t>
            </a:r>
            <a:r>
              <a:rPr lang="en-US" sz="2000" b="1" dirty="0"/>
              <a:t>N</a:t>
            </a:r>
            <a:r>
              <a:rPr lang="he-IL" sz="2000" b="1" dirty="0"/>
              <a:t> שורות ב </a:t>
            </a:r>
            <a:r>
              <a:rPr lang="en-US" sz="2000" b="1" dirty="0"/>
              <a:t>Grid</a:t>
            </a:r>
            <a:r>
              <a:rPr lang="he-IL" sz="2000" b="1" dirty="0"/>
              <a:t> </a:t>
            </a:r>
            <a:r>
              <a:rPr lang="he-IL" sz="2000" dirty="0"/>
              <a:t>נעשית באמצעות האטריביוט</a:t>
            </a:r>
            <a:r>
              <a:rPr lang="en-US" sz="2000" dirty="0" err="1"/>
              <a:t>RowDefinition</a:t>
            </a:r>
            <a:r>
              <a:rPr lang="en-US" sz="2000" dirty="0" err="1">
                <a:solidFill>
                  <a:srgbClr val="FF0000"/>
                </a:solidFill>
              </a:rPr>
              <a:t>s</a:t>
            </a:r>
            <a:r>
              <a:rPr lang="en-US" sz="2000" dirty="0"/>
              <a:t> </a:t>
            </a:r>
            <a:r>
              <a:rPr lang="he-IL" sz="2000" dirty="0"/>
              <a:t> ובאמצעות הגדרת </a:t>
            </a:r>
            <a:r>
              <a:rPr lang="en-US" sz="2000" dirty="0"/>
              <a:t>N</a:t>
            </a:r>
            <a:r>
              <a:rPr lang="he-IL" sz="2000" dirty="0"/>
              <a:t> תת תכונות </a:t>
            </a:r>
            <a:r>
              <a:rPr lang="en-US" sz="2000" dirty="0" err="1"/>
              <a:t>RowDefinition</a:t>
            </a:r>
            <a:r>
              <a:rPr lang="he-IL" sz="2000" dirty="0"/>
              <a:t> בתוכה</a:t>
            </a:r>
          </a:p>
          <a:p>
            <a:pPr lvl="1"/>
            <a:r>
              <a:rPr lang="he-IL" sz="1800" dirty="0"/>
              <a:t>להגדרת האטריביוט </a:t>
            </a:r>
            <a:r>
              <a:rPr lang="en-US" sz="1800" dirty="0" err="1"/>
              <a:t>RowDefinitions</a:t>
            </a:r>
            <a:r>
              <a:rPr lang="en-US" sz="1800" dirty="0"/>
              <a:t> </a:t>
            </a:r>
            <a:r>
              <a:rPr lang="he-IL" sz="1800" dirty="0"/>
              <a:t> יש להשתמש בכתיב </a:t>
            </a:r>
            <a:r>
              <a:rPr lang="en-US" sz="1800" dirty="0"/>
              <a:t>Property Syntax Element </a:t>
            </a:r>
            <a:r>
              <a:rPr lang="he-IL" sz="1800" dirty="0"/>
              <a:t> מאחר והתוכן של התכונה מורכב מדי לייצוג ע"י מחרוזת בודדת. </a:t>
            </a:r>
          </a:p>
          <a:p>
            <a:r>
              <a:rPr lang="he-IL" sz="2000" dirty="0"/>
              <a:t>לכל שורה אנו מגדירים את גובהה, באחת מהצורות הבאות:</a:t>
            </a:r>
          </a:p>
          <a:p>
            <a:pPr lvl="1"/>
            <a:r>
              <a:rPr lang="he-IL" sz="1800" dirty="0"/>
              <a:t>מספר קבוע – קביעה באופן מפורש של גובה השורה. </a:t>
            </a:r>
          </a:p>
          <a:p>
            <a:pPr lvl="1"/>
            <a:r>
              <a:rPr lang="he-IL" sz="1800" dirty="0"/>
              <a:t>שימוש  בערך</a:t>
            </a:r>
            <a:r>
              <a:rPr lang="en-US" sz="1800" dirty="0"/>
              <a:t>Auto </a:t>
            </a:r>
            <a:r>
              <a:rPr lang="he-IL" sz="1800" dirty="0"/>
              <a:t> – הגודל יקבע בהתאם לתוכן של השורה</a:t>
            </a:r>
          </a:p>
          <a:p>
            <a:pPr lvl="1"/>
            <a:r>
              <a:rPr lang="he-IL" sz="1800" dirty="0"/>
              <a:t>שימוש בערך * – גובה השורה יקבע להיות "כל שאר המקום הפנוי", אם יש שורות נוספות בעלות ערך * אזי הגובה הנותר יתחלק בין השורות באופן יחסי לפי מספר הכוכביות. </a:t>
            </a:r>
          </a:p>
          <a:p>
            <a:pPr lvl="1"/>
            <a:r>
              <a:rPr lang="he-IL" sz="1800" dirty="0"/>
              <a:t>לא לכתוב כלום – זהה לשימוש בערך * יחיד</a:t>
            </a:r>
          </a:p>
          <a:p>
            <a:r>
              <a:rPr lang="he-IL" sz="2000" b="1" dirty="0"/>
              <a:t>הגדרת </a:t>
            </a:r>
            <a:r>
              <a:rPr lang="en-US" sz="2000" b="1" dirty="0"/>
              <a:t>N</a:t>
            </a:r>
            <a:r>
              <a:rPr lang="he-IL" sz="2000" b="1" dirty="0"/>
              <a:t> עמודות ב </a:t>
            </a:r>
            <a:r>
              <a:rPr lang="en-US" sz="2000" b="1" dirty="0"/>
              <a:t>Grid</a:t>
            </a:r>
            <a:r>
              <a:rPr lang="he-IL" sz="2000" dirty="0"/>
              <a:t> נעשית באמצעות האטריביוט</a:t>
            </a:r>
            <a:r>
              <a:rPr lang="en-US" sz="2000" dirty="0" err="1"/>
              <a:t>ColumnDefinition</a:t>
            </a:r>
            <a:r>
              <a:rPr lang="en-US" sz="2000" dirty="0" err="1">
                <a:solidFill>
                  <a:srgbClr val="FF0000"/>
                </a:solidFill>
              </a:rPr>
              <a:t>s</a:t>
            </a:r>
            <a:r>
              <a:rPr lang="en-US" sz="2000" dirty="0"/>
              <a:t> </a:t>
            </a:r>
            <a:r>
              <a:rPr lang="he-IL" sz="2000" dirty="0"/>
              <a:t> ובאמצעות הגדרת </a:t>
            </a:r>
            <a:r>
              <a:rPr lang="en-US" sz="2000" dirty="0"/>
              <a:t>N</a:t>
            </a:r>
            <a:r>
              <a:rPr lang="he-IL" sz="2000" dirty="0"/>
              <a:t> תת תכונות </a:t>
            </a:r>
            <a:r>
              <a:rPr lang="en-US" sz="2000" dirty="0" err="1"/>
              <a:t>ColumnDefinition</a:t>
            </a:r>
            <a:r>
              <a:rPr lang="he-IL" sz="2000" dirty="0"/>
              <a:t> בתוכה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BFFE-194C-46CF-B952-2DD14EE8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080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786B-0EA6-4C54-94F3-BB9A03A7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239000" cy="698336"/>
          </a:xfrm>
        </p:spPr>
        <p:txBody>
          <a:bodyPr>
            <a:normAutofit fontScale="90000"/>
          </a:bodyPr>
          <a:lstStyle/>
          <a:p>
            <a:pPr algn="ctr"/>
            <a:r>
              <a:rPr lang="he-IL" sz="3600" dirty="0"/>
              <a:t>הצבת פקד גרפי בתא מסויים ב </a:t>
            </a:r>
            <a:r>
              <a:rPr lang="en-US" sz="3600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EF1F-C723-445E-B7D9-75461CDA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7632848" cy="4968552"/>
          </a:xfrm>
        </p:spPr>
        <p:txBody>
          <a:bodyPr>
            <a:normAutofit/>
          </a:bodyPr>
          <a:lstStyle/>
          <a:p>
            <a:r>
              <a:rPr lang="he-IL" sz="2000" dirty="0"/>
              <a:t>כדי להציב פקד בתא מסוים (שורה ועמודה מסוימת) יש להגדיר את הפקד בתוך ה</a:t>
            </a:r>
            <a:r>
              <a:rPr lang="en-US" sz="2000" dirty="0"/>
              <a:t>Grid </a:t>
            </a:r>
            <a:r>
              <a:rPr lang="he-IL" sz="2000" dirty="0"/>
              <a:t> ולהוסיף לו 2 אטריביוטים:</a:t>
            </a:r>
          </a:p>
          <a:p>
            <a:pPr lvl="1"/>
            <a:r>
              <a:rPr lang="en-US" sz="1700" dirty="0" err="1"/>
              <a:t>Grid.Row</a:t>
            </a:r>
            <a:r>
              <a:rPr lang="he-IL" sz="1700" dirty="0"/>
              <a:t> כדי לקבוע את מספר השורה</a:t>
            </a:r>
          </a:p>
          <a:p>
            <a:pPr lvl="1"/>
            <a:r>
              <a:rPr lang="en-US" sz="1700" dirty="0" err="1"/>
              <a:t>Grid.Column</a:t>
            </a:r>
            <a:r>
              <a:rPr lang="he-IL" sz="1700" dirty="0"/>
              <a:t> כדי לקבוע את מספר העמודה</a:t>
            </a:r>
          </a:p>
          <a:p>
            <a:r>
              <a:rPr lang="he-IL" sz="2000" dirty="0"/>
              <a:t>נעיר כי הספירה נעשית החל מ 0</a:t>
            </a:r>
          </a:p>
          <a:p>
            <a:r>
              <a:rPr lang="he-IL" sz="2000" dirty="0"/>
              <a:t>ניתן לקבוע שפקד מסויים יתפרש על פני מספר שורות או מספר עמודות. זה נעשה באמצעות השימוש ב אטריביוטים:</a:t>
            </a:r>
          </a:p>
          <a:p>
            <a:pPr lvl="1"/>
            <a:r>
              <a:rPr lang="en-US" sz="1700" dirty="0" err="1"/>
              <a:t>Grid.RowSpan</a:t>
            </a:r>
            <a:endParaRPr lang="he-IL" sz="1700" dirty="0"/>
          </a:p>
          <a:p>
            <a:pPr lvl="1"/>
            <a:r>
              <a:rPr lang="en-US" sz="1700" dirty="0" err="1"/>
              <a:t>Grid.ColumnSpan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BFFE-194C-46CF-B952-2DD14EE8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09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5414-ADEC-44D3-AAC1-D310D421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560840" cy="69833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ל </a:t>
            </a:r>
            <a:r>
              <a:rPr lang="en-US" dirty="0"/>
              <a:t>GRID</a:t>
            </a:r>
            <a:r>
              <a:rPr lang="he-IL" dirty="0"/>
              <a:t> עם 4 שורות ו3 עמודות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DDC79-F6B9-434E-8F95-23DFF29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28</a:t>
            </a:fld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D4DBE-2DBA-49CD-8484-7EC8F3F13C78}"/>
              </a:ext>
            </a:extLst>
          </p:cNvPr>
          <p:cNvSpPr txBox="1"/>
          <p:nvPr/>
        </p:nvSpPr>
        <p:spPr>
          <a:xfrm>
            <a:off x="251520" y="2138545"/>
            <a:ext cx="6156176" cy="4283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ShowGridLines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="True"&gt;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Grid.RowDefinitions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="30"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="Auto"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="*"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="2*"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Grid.RowDefinitions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Grid.ColumnDefinitions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="*"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="2*"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ColumnDefinition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Width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="3*"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95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Grid.ColumnDefinitions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="2"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="0"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Content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="Hello Grid"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="1"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="1"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Grid.ColumnSpan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="2"</a:t>
            </a:r>
            <a:r>
              <a:rPr lang="en-US" sz="95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Content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="Hello Grid Span" /&gt;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95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</a:t>
            </a:r>
            <a:r>
              <a:rPr lang="en-US" sz="95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3AFE5-579C-4836-A8C1-4659E4A9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95" y="1653772"/>
            <a:ext cx="4931842" cy="3550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B141A-312B-485F-90AC-FE715BE863C0}"/>
              </a:ext>
            </a:extLst>
          </p:cNvPr>
          <p:cNvSpPr/>
          <p:nvPr/>
        </p:nvSpPr>
        <p:spPr>
          <a:xfrm>
            <a:off x="1403648" y="6217694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GridSamples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BA90DE7-1918-49B3-9164-7B390038E022}"/>
              </a:ext>
            </a:extLst>
          </p:cNvPr>
          <p:cNvSpPr/>
          <p:nvPr/>
        </p:nvSpPr>
        <p:spPr>
          <a:xfrm>
            <a:off x="7164288" y="5445224"/>
            <a:ext cx="1728192" cy="772470"/>
          </a:xfrm>
          <a:prstGeom prst="wedgeRoundRectCallout">
            <a:avLst>
              <a:gd name="adj1" fmla="val -43430"/>
              <a:gd name="adj2" fmla="val 1134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800" dirty="0"/>
              <a:t>הסבר הדוגמא בשקף הבא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68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5414-ADEC-44D3-AAC1-D310D421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8640"/>
            <a:ext cx="7560840" cy="69833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דוגמא ל </a:t>
            </a:r>
            <a:r>
              <a:rPr lang="en-US" dirty="0"/>
              <a:t>GRID</a:t>
            </a:r>
            <a:r>
              <a:rPr lang="he-IL" dirty="0"/>
              <a:t> עם 4 שורות ו3 עמודות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DDC79-F6B9-434E-8F95-23DFF29D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29</a:t>
            </a:fld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B141A-312B-485F-90AC-FE715BE863C0}"/>
              </a:ext>
            </a:extLst>
          </p:cNvPr>
          <p:cNvSpPr/>
          <p:nvPr/>
        </p:nvSpPr>
        <p:spPr>
          <a:xfrm>
            <a:off x="1403648" y="6217694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GridSamples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DF0954-C5E1-4D69-856D-E8963255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33035"/>
            <a:ext cx="7632848" cy="4968552"/>
          </a:xfrm>
        </p:spPr>
        <p:txBody>
          <a:bodyPr>
            <a:normAutofit fontScale="92500" lnSpcReduction="10000"/>
          </a:bodyPr>
          <a:lstStyle/>
          <a:p>
            <a:r>
              <a:rPr lang="he-IL" sz="2000" dirty="0"/>
              <a:t>בדודמא הקודמת הגדרנו </a:t>
            </a:r>
            <a:r>
              <a:rPr lang="en-US" sz="2000" dirty="0"/>
              <a:t>GRID</a:t>
            </a:r>
            <a:r>
              <a:rPr lang="he-IL" sz="2000" dirty="0"/>
              <a:t> עם 4 שורות ו3 עמודות.</a:t>
            </a:r>
          </a:p>
          <a:p>
            <a:r>
              <a:rPr lang="he-IL" sz="2000" dirty="0"/>
              <a:t>לכל </a:t>
            </a:r>
            <a:r>
              <a:rPr lang="he-IL" sz="2000" b="1" dirty="0"/>
              <a:t>שורה</a:t>
            </a:r>
            <a:r>
              <a:rPr lang="he-IL" sz="2000" dirty="0"/>
              <a:t> הגדרנו את </a:t>
            </a:r>
            <a:r>
              <a:rPr lang="he-IL" sz="2000" b="1" dirty="0"/>
              <a:t>גובהה</a:t>
            </a:r>
            <a:r>
              <a:rPr lang="he-IL" sz="2000" dirty="0"/>
              <a:t> כך:</a:t>
            </a:r>
          </a:p>
          <a:p>
            <a:pPr lvl="1"/>
            <a:r>
              <a:rPr lang="he-IL" sz="1700" dirty="0"/>
              <a:t>השורה הראשונה תופסת 30 פיקסלים.</a:t>
            </a:r>
          </a:p>
          <a:p>
            <a:pPr lvl="1"/>
            <a:r>
              <a:rPr lang="he-IL" sz="1700" dirty="0"/>
              <a:t>השורה השנייה בעלת גודל אוטומטי לפי תוכנה </a:t>
            </a:r>
            <a:r>
              <a:rPr lang="en-US" sz="1700" dirty="0"/>
              <a:t>(Auto)</a:t>
            </a:r>
            <a:r>
              <a:rPr lang="he-IL" sz="1700" dirty="0"/>
              <a:t>.</a:t>
            </a:r>
            <a:endParaRPr lang="en-US" sz="1700" dirty="0"/>
          </a:p>
          <a:p>
            <a:pPr lvl="1"/>
            <a:r>
              <a:rPr lang="he-IL" sz="1700" dirty="0"/>
              <a:t>שתי השורות האחרונות מקבלות את כל שאר הגובה הפנוי כאשר השורה האחרונה גודלה פי 2 מהשורה הקודמת.</a:t>
            </a:r>
          </a:p>
          <a:p>
            <a:pPr lvl="1"/>
            <a:r>
              <a:rPr lang="he-IL" sz="1700" dirty="0"/>
              <a:t>נעיר כי הדלקנו את הדגל </a:t>
            </a:r>
            <a:r>
              <a:rPr lang="en-US" sz="1700" dirty="0" err="1"/>
              <a:t>ShowGridLines</a:t>
            </a:r>
            <a:r>
              <a:rPr lang="en-US" sz="1700" dirty="0"/>
              <a:t> </a:t>
            </a:r>
            <a:r>
              <a:rPr lang="he-IL" sz="1700" dirty="0"/>
              <a:t> להיות </a:t>
            </a:r>
            <a:r>
              <a:rPr lang="en-US" sz="1700" dirty="0"/>
              <a:t>True </a:t>
            </a:r>
            <a:r>
              <a:rPr lang="he-IL" sz="1700" dirty="0"/>
              <a:t> כדי לעזור לנו לראות את השורות השונות. כאשר אנו מסיימים למקם את הפקדים ניתן להוריד דגל זה.</a:t>
            </a:r>
          </a:p>
          <a:p>
            <a:r>
              <a:rPr lang="he-IL" sz="1800" dirty="0"/>
              <a:t>לכל </a:t>
            </a:r>
            <a:r>
              <a:rPr lang="he-IL" sz="1800" b="1" dirty="0"/>
              <a:t>עמודה</a:t>
            </a:r>
            <a:r>
              <a:rPr lang="he-IL" sz="1800" dirty="0"/>
              <a:t> הגדרנו את </a:t>
            </a:r>
            <a:r>
              <a:rPr lang="he-IL" sz="1800" b="1" dirty="0"/>
              <a:t>רוחבה</a:t>
            </a:r>
            <a:r>
              <a:rPr lang="he-IL" sz="1800" dirty="0"/>
              <a:t> כך:</a:t>
            </a:r>
          </a:p>
          <a:p>
            <a:pPr lvl="1"/>
            <a:r>
              <a:rPr lang="he-IL" sz="1500" dirty="0"/>
              <a:t>רוחב העמודה השנייה להיות פי 2 מרוחב העמודה הראשונה</a:t>
            </a:r>
          </a:p>
          <a:p>
            <a:pPr lvl="1"/>
            <a:r>
              <a:rPr lang="he-IL" sz="1500" dirty="0"/>
              <a:t>רוחב העמודה השלישית להיות פי 3 מרוחב העמודה הראשונה.</a:t>
            </a:r>
          </a:p>
          <a:p>
            <a:pPr lvl="1"/>
            <a:r>
              <a:rPr lang="he-IL" sz="1500" dirty="0"/>
              <a:t>לכן סה"כ הרוחב של ה</a:t>
            </a:r>
            <a:r>
              <a:rPr lang="en-US" sz="1500" dirty="0"/>
              <a:t>Grid </a:t>
            </a:r>
            <a:r>
              <a:rPr lang="he-IL" sz="1500" dirty="0"/>
              <a:t> מתחלק לפי היחסים הנ"ל</a:t>
            </a:r>
          </a:p>
          <a:p>
            <a:r>
              <a:rPr lang="he-IL" sz="1800" b="1" dirty="0"/>
              <a:t>הצבת</a:t>
            </a:r>
            <a:r>
              <a:rPr lang="he-IL" sz="1800" dirty="0"/>
              <a:t> 2 כפתורים בתוך ה </a:t>
            </a:r>
            <a:r>
              <a:rPr lang="en-US" sz="1800" dirty="0"/>
              <a:t>GRID</a:t>
            </a:r>
            <a:r>
              <a:rPr lang="he-IL" sz="1800" dirty="0"/>
              <a:t>:</a:t>
            </a:r>
          </a:p>
          <a:p>
            <a:pPr lvl="1"/>
            <a:r>
              <a:rPr lang="he-IL" sz="1500" dirty="0"/>
              <a:t>הצבנו כפתור בשורה השלישית בעמודה הראשונה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="2"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="0"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he-IL" sz="1800" dirty="0"/>
          </a:p>
          <a:p>
            <a:pPr lvl="1"/>
            <a:r>
              <a:rPr lang="he-IL" sz="1400" dirty="0"/>
              <a:t>הצבנו כפתור בשורה השניה שמתפרש על 2 עמודות, החל מהעמודה השניה.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Grid.Row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="1"</a:t>
            </a:r>
            <a:r>
              <a:rPr lang="en-US" sz="17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="1"</a:t>
            </a:r>
            <a:r>
              <a:rPr lang="en-US" sz="17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Grid.ColumnSpan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="2"</a:t>
            </a:r>
            <a:r>
              <a:rPr lang="en-US" sz="17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he-IL" sz="1700" dirty="0"/>
          </a:p>
          <a:p>
            <a:pPr lvl="1"/>
            <a:endParaRPr lang="he-IL" sz="14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996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מבוא ל </a:t>
            </a:r>
            <a:r>
              <a:rPr lang="en-US" dirty="0"/>
              <a:t>XML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eXtensible</a:t>
            </a:r>
            <a:r>
              <a:rPr lang="en-US" dirty="0"/>
              <a:t> Markup Language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1437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3493" y="260648"/>
            <a:ext cx="7239000" cy="700736"/>
          </a:xfrm>
        </p:spPr>
        <p:txBody>
          <a:bodyPr/>
          <a:lstStyle/>
          <a:p>
            <a:pPr algn="ctr"/>
            <a:r>
              <a:rPr lang="he-IL" dirty="0"/>
              <a:t>פקדים נוספים בסיסיים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9942" y="1196752"/>
            <a:ext cx="72390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Label</a:t>
            </a:r>
            <a:r>
              <a:rPr lang="he-IL" dirty="0"/>
              <a:t> (</a:t>
            </a:r>
            <a:r>
              <a:rPr lang="he-IL" dirty="0" err="1"/>
              <a:t>תוית</a:t>
            </a:r>
            <a:r>
              <a:rPr lang="he-IL" dirty="0"/>
              <a:t>)</a:t>
            </a:r>
          </a:p>
          <a:p>
            <a:r>
              <a:rPr lang="en-US" dirty="0"/>
              <a:t>Button</a:t>
            </a:r>
            <a:r>
              <a:rPr lang="he-IL" dirty="0"/>
              <a:t> (כפתור)</a:t>
            </a:r>
            <a:endParaRPr lang="en-US" dirty="0"/>
          </a:p>
          <a:p>
            <a:r>
              <a:rPr lang="en-US" dirty="0" err="1"/>
              <a:t>CheckBox</a:t>
            </a:r>
            <a:r>
              <a:rPr lang="he-IL" dirty="0"/>
              <a:t> (תיבת סימון)</a:t>
            </a:r>
          </a:p>
          <a:p>
            <a:pPr lvl="1"/>
            <a:r>
              <a:rPr lang="he-IL" dirty="0"/>
              <a:t>תכונות: </a:t>
            </a:r>
            <a:r>
              <a:rPr lang="en-US" dirty="0" err="1"/>
              <a:t>IsChecked</a:t>
            </a:r>
            <a:r>
              <a:rPr lang="he-IL" dirty="0"/>
              <a:t>, </a:t>
            </a:r>
            <a:r>
              <a:rPr lang="en-US" dirty="0" err="1"/>
              <a:t>IsThreeState</a:t>
            </a:r>
            <a:endParaRPr lang="he-IL" dirty="0"/>
          </a:p>
          <a:p>
            <a:r>
              <a:rPr lang="en-US" dirty="0" err="1"/>
              <a:t>RadioButton</a:t>
            </a:r>
            <a:r>
              <a:rPr lang="he-IL" dirty="0"/>
              <a:t> (בחירה יחידה בין כפתורים)</a:t>
            </a:r>
          </a:p>
          <a:p>
            <a:pPr lvl="1"/>
            <a:r>
              <a:rPr lang="he-IL" dirty="0"/>
              <a:t>תכונות: </a:t>
            </a:r>
            <a:r>
              <a:rPr lang="en-US" dirty="0" err="1"/>
              <a:t>GroupName</a:t>
            </a:r>
            <a:r>
              <a:rPr lang="he-IL" dirty="0"/>
              <a:t>, </a:t>
            </a:r>
            <a:r>
              <a:rPr lang="en-US" dirty="0" err="1"/>
              <a:t>IsChecked</a:t>
            </a:r>
            <a:endParaRPr lang="he-IL" dirty="0"/>
          </a:p>
          <a:p>
            <a:r>
              <a:rPr lang="en-US" dirty="0" err="1"/>
              <a:t>TextBlock</a:t>
            </a:r>
            <a:r>
              <a:rPr lang="he-IL" dirty="0"/>
              <a:t> (תיבת טקסט)</a:t>
            </a:r>
          </a:p>
          <a:p>
            <a:pPr lvl="1"/>
            <a:r>
              <a:rPr lang="he-IL" dirty="0"/>
              <a:t> </a:t>
            </a:r>
            <a:r>
              <a:rPr lang="en-US" dirty="0" err="1"/>
              <a:t>RichTextBlock</a:t>
            </a:r>
            <a:r>
              <a:rPr lang="he-IL" dirty="0"/>
              <a:t>  (לטקסט מעוצב) 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he-IL" dirty="0"/>
              <a:t>תכונות נוספות:</a:t>
            </a:r>
          </a:p>
          <a:p>
            <a:pPr lvl="1"/>
            <a:r>
              <a:rPr lang="he-IL" dirty="0"/>
              <a:t> </a:t>
            </a:r>
            <a:r>
              <a:rPr lang="en-US" dirty="0"/>
              <a:t>Visibility</a:t>
            </a:r>
            <a:r>
              <a:rPr lang="he-IL" dirty="0"/>
              <a:t> – האם הפקד מוצג?</a:t>
            </a:r>
          </a:p>
          <a:p>
            <a:pPr lvl="1"/>
            <a:r>
              <a:rPr lang="en-US" dirty="0" err="1"/>
              <a:t>IsEnabled</a:t>
            </a:r>
            <a:r>
              <a:rPr lang="he-IL" dirty="0"/>
              <a:t> – האם הפקד זמין?</a:t>
            </a:r>
          </a:p>
        </p:txBody>
      </p:sp>
      <p:sp>
        <p:nvSpPr>
          <p:cNvPr id="4" name="הסבר מלבני מעוגל 17">
            <a:extLst>
              <a:ext uri="{FF2B5EF4-FFF2-40B4-BE49-F238E27FC236}">
                <a16:creationId xmlns:a16="http://schemas.microsoft.com/office/drawing/2014/main" id="{05303544-10A7-4DAC-A6FB-D0428DD3C93A}"/>
              </a:ext>
            </a:extLst>
          </p:cNvPr>
          <p:cNvSpPr/>
          <p:nvPr/>
        </p:nvSpPr>
        <p:spPr bwMode="auto">
          <a:xfrm>
            <a:off x="483493" y="6018590"/>
            <a:ext cx="3594119" cy="519699"/>
          </a:xfrm>
          <a:prstGeom prst="wedgeRoundRectCallout">
            <a:avLst>
              <a:gd name="adj1" fmla="val 32384"/>
              <a:gd name="adj2" fmla="val -11075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dirty="0">
                <a:solidFill>
                  <a:srgbClr val="000000"/>
                </a:solidFill>
                <a:latin typeface="+mj-lt"/>
              </a:rPr>
              <a:t>בואו נדגים חלק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E0C20-CB97-495A-A8C1-50DB945D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3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רישום פקד לאירוע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79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554320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אירועים </a:t>
            </a:r>
            <a:r>
              <a:rPr lang="en-US" dirty="0"/>
              <a:t>events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4272" y="908720"/>
            <a:ext cx="7804112" cy="5256584"/>
          </a:xfrm>
        </p:spPr>
        <p:txBody>
          <a:bodyPr>
            <a:normAutofit/>
          </a:bodyPr>
          <a:lstStyle/>
          <a:p>
            <a:r>
              <a:rPr lang="he-IL" sz="2000" dirty="0"/>
              <a:t>כל השימוש ב </a:t>
            </a:r>
            <a:r>
              <a:rPr lang="en-US" sz="2000" dirty="0"/>
              <a:t>WPF</a:t>
            </a:r>
            <a:r>
              <a:rPr lang="he-IL" sz="2000" dirty="0"/>
              <a:t> מבוסס על אירועים שמוגדרים מראש עבור הפקדים</a:t>
            </a:r>
          </a:p>
          <a:p>
            <a:r>
              <a:rPr lang="he-IL" sz="2000" dirty="0"/>
              <a:t>ישנם הרבה סוגי פקדים </a:t>
            </a:r>
            <a:r>
              <a:rPr lang="he-IL" sz="2000" b="1" dirty="0"/>
              <a:t>ולכל פקד הרבה סוגי אירועים </a:t>
            </a:r>
            <a:r>
              <a:rPr lang="he-IL" sz="2000" dirty="0"/>
              <a:t>שרלוונטים אליו.</a:t>
            </a:r>
          </a:p>
          <a:p>
            <a:r>
              <a:rPr lang="he-IL" sz="2000" b="1" dirty="0"/>
              <a:t>לכל פקד יש אירוע ברירת מחדל</a:t>
            </a:r>
            <a:r>
              <a:rPr lang="he-IL" sz="2000" dirty="0"/>
              <a:t>, שהוא האירוע הכי נפוץ בהקשר של אותו פקד.</a:t>
            </a:r>
          </a:p>
          <a:p>
            <a:r>
              <a:rPr lang="he-IL" sz="2000" dirty="0"/>
              <a:t>כשעומדים עם העכבר על הפקד עצמו ניתן לראות בחלונית ה </a:t>
            </a:r>
            <a:r>
              <a:rPr lang="en-US" sz="2000" dirty="0"/>
              <a:t>Properties</a:t>
            </a:r>
            <a:r>
              <a:rPr lang="he-IL" sz="2000" dirty="0"/>
              <a:t> את </a:t>
            </a:r>
            <a:r>
              <a:rPr lang="he-IL" sz="2000" b="1" dirty="0"/>
              <a:t>רשימת האירועים האפשריים עבורו </a:t>
            </a:r>
            <a:r>
              <a:rPr lang="he-IL" sz="2000" dirty="0">
                <a:solidFill>
                  <a:schemeClr val="tx1"/>
                </a:solidFill>
              </a:rPr>
              <a:t>(מעבר לרשימת האירועים, מסומן באייקון של ברק        )</a:t>
            </a:r>
          </a:p>
          <a:p>
            <a:endParaRPr lang="he-IL" sz="2000" dirty="0"/>
          </a:p>
          <a:p>
            <a:r>
              <a:rPr lang="he-IL" sz="2000" dirty="0"/>
              <a:t>למשל, לפקד "כפתור" </a:t>
            </a:r>
            <a:r>
              <a:rPr lang="en-US" sz="2000" dirty="0"/>
              <a:t>Button</a:t>
            </a:r>
            <a:r>
              <a:rPr lang="he-IL" sz="2000" dirty="0"/>
              <a:t> יש אירועים:</a:t>
            </a:r>
          </a:p>
          <a:p>
            <a:pPr lvl="1"/>
            <a:r>
              <a:rPr lang="en-US" sz="2000" dirty="0"/>
              <a:t>Click</a:t>
            </a:r>
            <a:r>
              <a:rPr lang="he-IL" sz="2000" dirty="0"/>
              <a:t> – מתרחש בעת לחיצה על הכפתור (אירוע ברירת המחדל)</a:t>
            </a:r>
          </a:p>
          <a:p>
            <a:pPr lvl="1"/>
            <a:r>
              <a:rPr lang="en-US" sz="2000" dirty="0" err="1"/>
              <a:t>MouseEnter</a:t>
            </a:r>
            <a:r>
              <a:rPr lang="he-IL" sz="2000" dirty="0"/>
              <a:t> – מתרחש בעת מעבר העכבר מעל הכפתור, בלי לחיצה</a:t>
            </a:r>
          </a:p>
          <a:p>
            <a:pPr lvl="1"/>
            <a:r>
              <a:rPr lang="he-IL" sz="2000" dirty="0"/>
              <a:t>ועוד אירועים רבים</a:t>
            </a:r>
          </a:p>
          <a:p>
            <a:pPr marL="292608" lvl="1" indent="0">
              <a:buNone/>
            </a:pPr>
            <a:endParaRPr lang="he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78AB-9017-4710-9A23-95349B5B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32</a:t>
            </a:fld>
            <a:endParaRPr lang="he-IL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0138E0-A216-4E24-A25B-3BFBB02E8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8" t="40318" r="30407" b="56602"/>
          <a:stretch/>
        </p:blipFill>
        <p:spPr bwMode="auto">
          <a:xfrm>
            <a:off x="4932040" y="2996952"/>
            <a:ext cx="392824" cy="32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521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8" y="116632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רישום פקד לאירוע </a:t>
            </a:r>
            <a:r>
              <a:rPr lang="en-US" dirty="0"/>
              <a:t>(event)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48" y="820148"/>
            <a:ext cx="7541228" cy="5345156"/>
          </a:xfrm>
        </p:spPr>
        <p:txBody>
          <a:bodyPr>
            <a:noAutofit/>
          </a:bodyPr>
          <a:lstStyle/>
          <a:p>
            <a:r>
              <a:rPr lang="he-IL" sz="2000" dirty="0"/>
              <a:t>אנו יכולים לרשום מתודה משלנו לאירוע של פקד, שתיקרא ותתבצע בעת התרחשות האירוע.</a:t>
            </a:r>
          </a:p>
          <a:p>
            <a:r>
              <a:rPr lang="he-IL" sz="2000" dirty="0"/>
              <a:t>המתודה שלנו מבקשת ל"השקיף" על האירוע ולהיקרא בעת התרחשותו. מנגנון ה </a:t>
            </a:r>
            <a:r>
              <a:rPr lang="en-US" sz="2000" dirty="0"/>
              <a:t>observer</a:t>
            </a:r>
            <a:r>
              <a:rPr lang="he-IL" sz="2000" dirty="0"/>
              <a:t>.</a:t>
            </a:r>
          </a:p>
          <a:p>
            <a:pPr lvl="1"/>
            <a:r>
              <a:rPr lang="he-IL" sz="1700" dirty="0"/>
              <a:t>ניתן לרשום את אותה מתודה לאותו אירוע של של פקדים שונים</a:t>
            </a:r>
          </a:p>
          <a:p>
            <a:endParaRPr lang="he-IL" sz="2000" dirty="0"/>
          </a:p>
          <a:p>
            <a:r>
              <a:rPr lang="he-IL" sz="2000" dirty="0">
                <a:solidFill>
                  <a:schemeClr val="tx1"/>
                </a:solidFill>
              </a:rPr>
              <a:t>הפרמטרים של כל מתודה שנרשמת לאירוע של פקד הם לפי התקן של </a:t>
            </a:r>
            <a:r>
              <a:rPr lang="en-US" sz="2000" dirty="0" err="1">
                <a:solidFill>
                  <a:schemeClr val="tx1"/>
                </a:solidFill>
              </a:rPr>
              <a:t>EventHandler</a:t>
            </a:r>
            <a:r>
              <a:rPr lang="he-IL" sz="2000" dirty="0">
                <a:solidFill>
                  <a:schemeClr val="tx1"/>
                </a:solidFill>
              </a:rPr>
              <a:t>:</a:t>
            </a:r>
            <a:endParaRPr lang="he-IL" sz="2000" dirty="0"/>
          </a:p>
          <a:p>
            <a:pPr lvl="1"/>
            <a:r>
              <a:rPr lang="he-IL" sz="2000" dirty="0"/>
              <a:t>פרמטר 1: הפקד שייצר את האירוע</a:t>
            </a:r>
          </a:p>
          <a:p>
            <a:pPr lvl="2"/>
            <a:r>
              <a:rPr lang="en-US" dirty="0"/>
              <a:t>object sender</a:t>
            </a:r>
            <a:r>
              <a:rPr lang="he-IL" dirty="0"/>
              <a:t> – יש לבצע המרה ל</a:t>
            </a:r>
            <a:r>
              <a:rPr lang="en-US" dirty="0" err="1"/>
              <a:t>UIElement</a:t>
            </a:r>
            <a:endParaRPr lang="he-IL" dirty="0"/>
          </a:p>
          <a:p>
            <a:pPr lvl="2"/>
            <a:r>
              <a:rPr lang="he-IL" dirty="0"/>
              <a:t>יש לו מאפיין </a:t>
            </a:r>
            <a:r>
              <a:rPr lang="en-US" dirty="0" err="1"/>
              <a:t>sender.Tag</a:t>
            </a:r>
            <a:r>
              <a:rPr lang="he-IL" dirty="0"/>
              <a:t> – מחזיר תג/שם לפקד הספציפי</a:t>
            </a:r>
          </a:p>
          <a:p>
            <a:pPr lvl="1"/>
            <a:r>
              <a:rPr lang="he-IL" sz="2000" dirty="0"/>
              <a:t>פרמטר 2: פרטים נוספים על האירוע, פרמטר מטיפוס </a:t>
            </a:r>
            <a:r>
              <a:rPr lang="en-US" sz="2000" dirty="0" err="1"/>
              <a:t>EventArgs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ישנן כמה דרכים </a:t>
            </a:r>
            <a:r>
              <a:rPr lang="he-IL" sz="2000" b="1" dirty="0"/>
              <a:t>להירשם לאירוע</a:t>
            </a:r>
            <a:r>
              <a:rPr lang="he-IL" sz="2000" dirty="0"/>
              <a:t>, כלומר לספק מתודה משלנו שתיקרא בזמן התרחשות האירוע. נפרט אותן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98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8" y="116632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רישום פקד לאירוע </a:t>
            </a:r>
            <a:r>
              <a:rPr lang="en-US" dirty="0"/>
              <a:t>(event)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7848872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800" b="1" dirty="0"/>
              <a:t>נדגים ב </a:t>
            </a:r>
            <a:r>
              <a:rPr lang="en-US" sz="1800" b="1" dirty="0"/>
              <a:t>VS</a:t>
            </a:r>
            <a:r>
              <a:rPr lang="he-IL" sz="1800" b="1" dirty="0"/>
              <a:t> כל אחת מ 4 הדרכים לרישום פקד לאירוע:</a:t>
            </a:r>
          </a:p>
          <a:p>
            <a:pPr marL="0" indent="0">
              <a:buNone/>
            </a:pPr>
            <a:endParaRPr lang="he-IL" sz="1800" b="1" dirty="0"/>
          </a:p>
          <a:p>
            <a:pPr marL="806958" lvl="1" indent="-514350">
              <a:buSzPct val="90000"/>
              <a:buFont typeface="+mj-lt"/>
              <a:buAutoNum type="arabicPeriod"/>
            </a:pPr>
            <a:r>
              <a:rPr lang="he-IL" sz="1800" dirty="0">
                <a:solidFill>
                  <a:schemeClr val="tx1"/>
                </a:solidFill>
              </a:rPr>
              <a:t>לחיצה פעמיים על הפקד עצמו בחלון הויזואלי, תוסיף לנו באופן אוטומטי מתודה שתקרא בעת התרחשות </a:t>
            </a:r>
            <a:r>
              <a:rPr lang="he-IL" sz="1800" b="1" dirty="0">
                <a:solidFill>
                  <a:schemeClr val="tx1"/>
                </a:solidFill>
              </a:rPr>
              <a:t>אירוע ברירת המחדל </a:t>
            </a:r>
            <a:r>
              <a:rPr lang="he-IL" sz="1800" dirty="0">
                <a:solidFill>
                  <a:schemeClr val="tx1"/>
                </a:solidFill>
              </a:rPr>
              <a:t>של אותו הפקד</a:t>
            </a:r>
          </a:p>
          <a:p>
            <a:pPr marL="806958" lvl="1" indent="-514350">
              <a:buFont typeface="+mj-lt"/>
              <a:buAutoNum type="arabicPeriod"/>
            </a:pPr>
            <a:r>
              <a:rPr lang="he-IL" sz="1800" dirty="0">
                <a:solidFill>
                  <a:schemeClr val="tx1"/>
                </a:solidFill>
              </a:rPr>
              <a:t>הקלדה ידנית של שם האירוע (למשל </a:t>
            </a:r>
            <a:r>
              <a:rPr lang="en-US" sz="1800" dirty="0">
                <a:solidFill>
                  <a:schemeClr val="tx1"/>
                </a:solidFill>
              </a:rPr>
              <a:t>Click</a:t>
            </a:r>
            <a:r>
              <a:rPr lang="he-IL" sz="1800" dirty="0">
                <a:solidFill>
                  <a:schemeClr val="tx1"/>
                </a:solidFill>
              </a:rPr>
              <a:t>), כ</a:t>
            </a:r>
            <a:r>
              <a:rPr lang="en-US" sz="1800" dirty="0">
                <a:solidFill>
                  <a:schemeClr val="tx1"/>
                </a:solidFill>
              </a:rPr>
              <a:t>attribute </a:t>
            </a:r>
            <a:r>
              <a:rPr lang="he-IL" sz="1800" dirty="0">
                <a:solidFill>
                  <a:schemeClr val="tx1"/>
                </a:solidFill>
              </a:rPr>
              <a:t> של הפקד/אלמנט ישירות לתוך ה </a:t>
            </a:r>
            <a:r>
              <a:rPr lang="en-US" sz="1800" dirty="0">
                <a:solidFill>
                  <a:schemeClr val="tx1"/>
                </a:solidFill>
              </a:rPr>
              <a:t>XAML</a:t>
            </a:r>
            <a:r>
              <a:rPr lang="he-IL" sz="1800" dirty="0">
                <a:solidFill>
                  <a:schemeClr val="tx1"/>
                </a:solidFill>
              </a:rPr>
              <a:t> וקישורה למתודה ב </a:t>
            </a:r>
            <a:r>
              <a:rPr lang="en-US" sz="1800" dirty="0">
                <a:solidFill>
                  <a:schemeClr val="tx1"/>
                </a:solidFill>
              </a:rPr>
              <a:t>CS</a:t>
            </a:r>
            <a:r>
              <a:rPr lang="he-IL" sz="1800" dirty="0">
                <a:solidFill>
                  <a:schemeClr val="tx1"/>
                </a:solidFill>
              </a:rPr>
              <a:t> בעזרת בחירה של </a:t>
            </a:r>
            <a:r>
              <a:rPr lang="en-US" sz="1800" dirty="0">
                <a:solidFill>
                  <a:schemeClr val="tx1"/>
                </a:solidFill>
              </a:rPr>
              <a:t>new event handler</a:t>
            </a:r>
            <a:r>
              <a:rPr lang="he-IL" sz="1800" dirty="0">
                <a:solidFill>
                  <a:schemeClr val="tx1"/>
                </a:solidFill>
              </a:rPr>
              <a:t>.</a:t>
            </a:r>
          </a:p>
          <a:p>
            <a:pPr marL="806958" lvl="1" indent="-514350">
              <a:buFont typeface="+mj-lt"/>
              <a:buAutoNum type="arabicPeriod"/>
            </a:pPr>
            <a:r>
              <a:rPr lang="he-IL" sz="1800" dirty="0">
                <a:solidFill>
                  <a:schemeClr val="tx1"/>
                </a:solidFill>
              </a:rPr>
              <a:t>בעזרת חלונית ה </a:t>
            </a:r>
            <a:r>
              <a:rPr lang="en-US" sz="1800" dirty="0">
                <a:solidFill>
                  <a:schemeClr val="tx1"/>
                </a:solidFill>
              </a:rPr>
              <a:t>Properties</a:t>
            </a:r>
            <a:r>
              <a:rPr lang="he-IL" sz="1800" dirty="0">
                <a:solidFill>
                  <a:schemeClr val="tx1"/>
                </a:solidFill>
              </a:rPr>
              <a:t> (מעבר לרשימת האירועים, מסומן באייקון של ברק        ). לחיצה כפולה על אירוע ברשימה תייצר אוטומטית מתודה ב </a:t>
            </a:r>
            <a:r>
              <a:rPr lang="en-US" sz="1800" dirty="0">
                <a:solidFill>
                  <a:schemeClr val="tx1"/>
                </a:solidFill>
              </a:rPr>
              <a:t>CS</a:t>
            </a:r>
            <a:endParaRPr lang="he-IL" sz="1800" dirty="0">
              <a:solidFill>
                <a:schemeClr val="tx1"/>
              </a:solidFill>
            </a:endParaRPr>
          </a:p>
          <a:p>
            <a:pPr marL="806958" lvl="1" indent="-514350">
              <a:buFont typeface="+mj-lt"/>
              <a:buAutoNum type="arabicPeriod"/>
            </a:pPr>
            <a:r>
              <a:rPr lang="he-IL" sz="1800" dirty="0">
                <a:solidFill>
                  <a:schemeClr val="tx1"/>
                </a:solidFill>
              </a:rPr>
              <a:t>רישום ידני, דרך </a:t>
            </a:r>
            <a:r>
              <a:rPr lang="en-US" sz="1800" dirty="0">
                <a:solidFill>
                  <a:schemeClr val="tx1"/>
                </a:solidFill>
              </a:rPr>
              <a:t>C# Code</a:t>
            </a:r>
            <a:r>
              <a:rPr lang="he-IL" sz="1800" dirty="0">
                <a:solidFill>
                  <a:schemeClr val="tx1"/>
                </a:solidFill>
              </a:rPr>
              <a:t> עם אופרטור </a:t>
            </a:r>
            <a:r>
              <a:rPr lang="en-US" sz="1800" dirty="0">
                <a:solidFill>
                  <a:schemeClr val="tx1"/>
                </a:solidFill>
              </a:rPr>
              <a:t>+=</a:t>
            </a:r>
            <a:endParaRPr lang="he-IL" sz="1800" dirty="0">
              <a:solidFill>
                <a:schemeClr val="tx1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he-IL" sz="1800" dirty="0"/>
              <a:t>בחלון ה</a:t>
            </a:r>
            <a:r>
              <a:rPr lang="en-US" sz="1800" dirty="0"/>
              <a:t>cs</a:t>
            </a:r>
            <a:r>
              <a:rPr lang="he-IL" sz="1800" dirty="0"/>
              <a:t>, בתכנית הראשית, כתבי את שם הפקד ולאחריו נקודה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e-IL" sz="1800" dirty="0"/>
              <a:t>מהרשימה המוצעת בחרי את האירוע המבוקש</a:t>
            </a:r>
            <a:endParaRPr lang="he-IL" sz="24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he-IL" sz="1800" dirty="0"/>
              <a:t>לאחריו יש לכתוב =+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he-IL" sz="1800" dirty="0"/>
              <a:t>ללחוץ פעמיים על </a:t>
            </a:r>
            <a:r>
              <a:rPr lang="en-US" sz="1800" dirty="0"/>
              <a:t>Tab</a:t>
            </a:r>
            <a:endParaRPr lang="he-IL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he-IL" sz="1800" dirty="0"/>
              <a:t>ותיוצר ב </a:t>
            </a:r>
            <a:r>
              <a:rPr lang="en-US" sz="1800" dirty="0"/>
              <a:t>CS</a:t>
            </a:r>
            <a:r>
              <a:rPr lang="he-IL" sz="1800" dirty="0"/>
              <a:t> מתודה מתאימה לאירוע בדיוק על פי הץקו</a:t>
            </a:r>
          </a:p>
          <a:p>
            <a:pPr marL="806958" lvl="1" indent="-514350">
              <a:buFont typeface="+mj-lt"/>
              <a:buAutoNum type="arabicPeriod"/>
            </a:pPr>
            <a:endParaRPr lang="he-IL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34</a:t>
            </a:fld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984424" y="6033467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EventSamples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67837D6-5BA6-4A0F-888B-F26DB380710B}"/>
              </a:ext>
            </a:extLst>
          </p:cNvPr>
          <p:cNvSpPr/>
          <p:nvPr/>
        </p:nvSpPr>
        <p:spPr>
          <a:xfrm>
            <a:off x="7367488" y="5662684"/>
            <a:ext cx="1584176" cy="1080120"/>
          </a:xfrm>
          <a:prstGeom prst="wedgeRoundRectCallout">
            <a:avLst>
              <a:gd name="adj1" fmla="val -141085"/>
              <a:gd name="adj2" fmla="val 319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צריך להדגים</a:t>
            </a:r>
          </a:p>
          <a:p>
            <a:pPr algn="ctr"/>
            <a:r>
              <a:rPr lang="he-IL" dirty="0"/>
              <a:t>יש הרבה פרטים...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68E6CFF-1622-49F6-BEE6-0B796A531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8" t="40318" r="30407" b="56602"/>
          <a:stretch/>
        </p:blipFill>
        <p:spPr bwMode="auto">
          <a:xfrm>
            <a:off x="6411424" y="3318706"/>
            <a:ext cx="392824" cy="32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217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9384" y="116632"/>
            <a:ext cx="7239000" cy="410304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OBJECT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620688"/>
            <a:ext cx="7776864" cy="6120680"/>
          </a:xfrm>
        </p:spPr>
        <p:txBody>
          <a:bodyPr>
            <a:normAutofit fontScale="85000" lnSpcReduction="20000"/>
          </a:bodyPr>
          <a:lstStyle/>
          <a:p>
            <a:r>
              <a:rPr lang="he-IL" sz="2000" dirty="0"/>
              <a:t>נניח שבנינו את החלון הבא:</a:t>
            </a:r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ונניח שנרצה לכתוב קוד שכאשר עוברים מעל כל כפתור הוא גדל פי 2 וביציאה חוזר לגודל המקורי.</a:t>
            </a:r>
          </a:p>
          <a:p>
            <a:r>
              <a:rPr lang="he-IL" sz="2000" dirty="0"/>
              <a:t>נוכל לכתוב 2 מתודות משותפות לכל הכפתורים, תוך שימוש בפרמטר המתקבל באירוע </a:t>
            </a:r>
            <a:r>
              <a:rPr lang="en-US" sz="2000" dirty="0"/>
              <a:t>object</a:t>
            </a:r>
            <a:r>
              <a:rPr lang="he-IL" sz="2000" dirty="0"/>
              <a:t>, ולהירשם ידנית עם </a:t>
            </a:r>
            <a:r>
              <a:rPr lang="en-US" sz="2000" dirty="0"/>
              <a:t>+=</a:t>
            </a:r>
            <a:endParaRPr lang="he-IL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9" y="2073410"/>
            <a:ext cx="7877175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908720"/>
            <a:ext cx="3910462" cy="265672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35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 rot="5400000">
            <a:off x="6325453" y="3043699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EventObject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3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16632"/>
            <a:ext cx="7848872" cy="6605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EventObject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partial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Window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.button1.MouseEnter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Button_MouseEnter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.button1.MouseLeave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Button_MouseLeave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.button2.MouseEnter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Button_MouseEnter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.button2.MouseLeave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Button_MouseLeave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.button3.MouseEnter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Button_MouseEnter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.button3.MouseLeave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Button_MouseLeave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.button4.MouseEnter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Button_MouseEnter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this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.button4.MouseLeave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Button_MouseLeave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Button_MouseEnter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Button b = sender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Button;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 !=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Button_MouseLeave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Button b = sender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Button;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(b !=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b.Width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2;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5220072" y="548680"/>
            <a:ext cx="2664296" cy="1728192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OBJECT</a:t>
            </a:r>
            <a:endParaRPr lang="he-IL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36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 rot="5400000">
            <a:off x="6325453" y="3043699"/>
            <a:ext cx="4608512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EventObject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353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6864" cy="790110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EVENTARGS</a:t>
            </a:r>
            <a:br>
              <a:rPr lang="he-IL" sz="2800" dirty="0"/>
            </a:br>
            <a:r>
              <a:rPr lang="he-IL" sz="2800" dirty="0"/>
              <a:t>דוגמא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5274" y="874397"/>
            <a:ext cx="7776864" cy="6120680"/>
          </a:xfrm>
        </p:spPr>
        <p:txBody>
          <a:bodyPr>
            <a:normAutofit fontScale="85000" lnSpcReduction="20000"/>
          </a:bodyPr>
          <a:lstStyle/>
          <a:p>
            <a:r>
              <a:rPr lang="he-IL" sz="2000" dirty="0"/>
              <a:t>נניח שבנינו את החלון הבא:</a:t>
            </a:r>
          </a:p>
          <a:p>
            <a:pPr marL="0" indent="0">
              <a:buNone/>
            </a:pPr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r>
              <a:rPr lang="he-IL" sz="2000" dirty="0"/>
              <a:t>החלון מכיל צורת מלבן, רק לצורך הנוחות כדי שנוכל לראות אילו תכונות יש למלבן</a:t>
            </a:r>
          </a:p>
          <a:p>
            <a:r>
              <a:rPr lang="he-IL" sz="2000" dirty="0"/>
              <a:t>ונניח שנרצה לכתוב קוד </a:t>
            </a:r>
            <a:r>
              <a:rPr lang="he-IL" sz="2000" b="1" dirty="0"/>
              <a:t>שכאשר לוחצים על העכבר בכל מיקום שהוא על הקנבס</a:t>
            </a:r>
            <a:r>
              <a:rPr lang="he-IL" sz="2000" dirty="0"/>
              <a:t>, נוצר בנקודת הלחיצה מלבן.</a:t>
            </a:r>
          </a:p>
          <a:p>
            <a:r>
              <a:rPr lang="he-IL" sz="2000" dirty="0"/>
              <a:t>על פי סוג הכפתור שנלחץ (עכבר ימני/שמאלי/אמצעי) נוצר מלבן בצבע אחר.</a:t>
            </a:r>
          </a:p>
          <a:p>
            <a:r>
              <a:rPr lang="he-IL" sz="2000" dirty="0"/>
              <a:t>נשתמש בפרמטר </a:t>
            </a:r>
            <a:r>
              <a:rPr lang="en-US" sz="2000" dirty="0" err="1"/>
              <a:t>EventArgs</a:t>
            </a:r>
            <a:r>
              <a:rPr lang="he-IL" sz="2000" dirty="0"/>
              <a:t> שמתקבל באירוע לחיצת עכבר על הקנבס, כדי לדעת את מיקום העכבר ואת סוג הלחיצה. ולפי הם נייצר מלבן בצבע אחר ונמקם אותו בנקודת הלחיצה.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32" y="1137189"/>
            <a:ext cx="3381747" cy="229181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37</a:t>
            </a:fld>
            <a:endParaRPr lang="he-IL"/>
          </a:p>
        </p:txBody>
      </p:sp>
      <p:sp>
        <p:nvSpPr>
          <p:cNvPr id="9" name="Rectangle 8"/>
          <p:cNvSpPr/>
          <p:nvPr/>
        </p:nvSpPr>
        <p:spPr>
          <a:xfrm rot="5400000">
            <a:off x="6221672" y="3044115"/>
            <a:ext cx="4816073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EventArgsSample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8866B-CF9C-4895-8DB4-6AE00EEE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59447"/>
            <a:ext cx="7409245" cy="1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002" y="906742"/>
            <a:ext cx="6192688" cy="569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myCanvas_MouseDown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MouseButtonEventArgs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e.ChangedButton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Rectangle 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r.Width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r.Height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50;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MouseButton.Left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r.Fill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Brushes.Blue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MouseButton.Middle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r.Fill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Brushes.Red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MouseButton.Right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r.Fill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Brushes.Pink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MouseButton.XButton1: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MouseButton.XButton2: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myCanvas.Children.Add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Point p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Mouse.GetPosition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myCanvas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Canvas.SetTop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p.Y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Canvas.SetLeft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p.X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378374"/>
            <a:ext cx="4009057" cy="26910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38</a:t>
            </a:fld>
            <a:endParaRPr lang="he-IL"/>
          </a:p>
        </p:txBody>
      </p:sp>
      <p:sp>
        <p:nvSpPr>
          <p:cNvPr id="8" name="Rectangle 7"/>
          <p:cNvSpPr/>
          <p:nvPr/>
        </p:nvSpPr>
        <p:spPr>
          <a:xfrm rot="5400000">
            <a:off x="6257247" y="3259723"/>
            <a:ext cx="4816073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EventArgsSample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712DEAF5-EE9E-48EB-8FEC-0150570C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7776864" cy="790110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EVENTARGS</a:t>
            </a:r>
            <a:br>
              <a:rPr lang="he-IL" sz="2800" dirty="0"/>
            </a:br>
            <a:r>
              <a:rPr lang="he-IL" sz="2800" dirty="0"/>
              <a:t>דוגמא 1</a:t>
            </a:r>
          </a:p>
        </p:txBody>
      </p:sp>
    </p:spTree>
    <p:extLst>
      <p:ext uri="{BB962C8B-B14F-4D97-AF65-F5344CB8AC3E}">
        <p14:creationId xmlns:p14="http://schemas.microsoft.com/office/powerpoint/2010/main" val="1257839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6864" cy="790110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EVENTARGS</a:t>
            </a:r>
            <a:br>
              <a:rPr lang="he-IL" sz="2800" dirty="0"/>
            </a:br>
            <a:r>
              <a:rPr lang="he-IL" sz="2800" dirty="0"/>
              <a:t>דוגמא </a:t>
            </a:r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5274" y="874397"/>
            <a:ext cx="7776864" cy="5794963"/>
          </a:xfrm>
        </p:spPr>
        <p:txBody>
          <a:bodyPr>
            <a:noAutofit/>
          </a:bodyPr>
          <a:lstStyle/>
          <a:p>
            <a:r>
              <a:rPr lang="he-IL" sz="1800" dirty="0"/>
              <a:t>נניח שבנינו את החלון הבא:</a:t>
            </a:r>
          </a:p>
          <a:p>
            <a:pPr marL="0" indent="0">
              <a:buNone/>
            </a:pPr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endParaRPr lang="he-IL" sz="1800" dirty="0"/>
          </a:p>
          <a:p>
            <a:pPr marL="0" indent="0">
              <a:buNone/>
            </a:pPr>
            <a:endParaRPr lang="he-IL" sz="1800" dirty="0"/>
          </a:p>
          <a:p>
            <a:r>
              <a:rPr lang="he-IL" sz="1800" dirty="0"/>
              <a:t>נרצה להגביל את התוכן שיוקלד לתוך תיבת הטקסט למקסימום של 9 תוים</a:t>
            </a:r>
          </a:p>
          <a:p>
            <a:pPr lvl="1"/>
            <a:r>
              <a:rPr lang="he-IL" sz="1600" dirty="0"/>
              <a:t>נעשה זאת בעזרת המאפיין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="9"</a:t>
            </a:r>
          </a:p>
          <a:p>
            <a:r>
              <a:rPr lang="he-IL" sz="1800" dirty="0"/>
              <a:t>נרצה שניתן יהיה </a:t>
            </a:r>
            <a:r>
              <a:rPr lang="he-IL" sz="1800" b="1" dirty="0"/>
              <a:t>להקליד רק מספרים</a:t>
            </a:r>
            <a:r>
              <a:rPr lang="he-IL" sz="1800" dirty="0"/>
              <a:t> לתוך תיבת הטקסט הזו</a:t>
            </a:r>
          </a:p>
          <a:p>
            <a:pPr lvl="1"/>
            <a:r>
              <a:rPr lang="he-IL" sz="1600" dirty="0"/>
              <a:t>נירשם לאירוע </a:t>
            </a:r>
            <a:r>
              <a:rPr lang="en-US" sz="1600" dirty="0" err="1"/>
              <a:t>PreviewKeyDown</a:t>
            </a:r>
            <a:r>
              <a:rPr lang="he-IL" sz="1600" dirty="0"/>
              <a:t> של תיבת הטקסט. אירוע זה מתרחש בכל הקלדה של תו לתוך התיבה וטרם כתיבתו ממש לתוכה.</a:t>
            </a:r>
          </a:p>
          <a:p>
            <a:pPr lvl="1"/>
            <a:r>
              <a:rPr lang="he-IL" sz="1600" dirty="0"/>
              <a:t>נשתמש בפרמטר </a:t>
            </a:r>
            <a:r>
              <a:rPr lang="en-US" sz="1600" dirty="0" err="1"/>
              <a:t>EventArgs</a:t>
            </a:r>
            <a:r>
              <a:rPr lang="he-IL" sz="1600" dirty="0"/>
              <a:t> שמתקבל באירוע זה,  כדי לדעת איזה תו הוקלד, נתעלם מכל תו שאינו מספר ונאפשר רק כתיבת מספרים לתוכה.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65274" y="6512768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39</a:t>
            </a:fld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21672" y="3044115"/>
            <a:ext cx="4816073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EventArgsSample</a:t>
            </a:r>
            <a:r>
              <a:rPr lang="en-US" sz="1600" b="1" dirty="0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89027-E606-46DE-9598-77AB400D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53876"/>
            <a:ext cx="5400600" cy="1574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E3933B-4AF9-4D56-B138-C25CD5DD1017}"/>
              </a:ext>
            </a:extLst>
          </p:cNvPr>
          <p:cNvSpPr txBox="1"/>
          <p:nvPr/>
        </p:nvSpPr>
        <p:spPr>
          <a:xfrm>
            <a:off x="274787" y="2944925"/>
            <a:ext cx="7421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="Enter ID number: (maximum 9 digits)"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="366"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FontWeight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="Bold"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="45,64,381,65"/&gt;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PreviewKeyDown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TextBox_OnlyNumbers_PreviewKeyDown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="9"</a:t>
            </a: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="40"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TextWrapping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="Wrap"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="285"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="450,64,57,65"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04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שפת </a:t>
            </a:r>
            <a:r>
              <a:rPr lang="en-US" dirty="0"/>
              <a:t>xml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7355160" cy="484632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XML</a:t>
            </a:r>
            <a:r>
              <a:rPr lang="he-IL" sz="2400" dirty="0"/>
              <a:t> ראשי תיבות של </a:t>
            </a:r>
            <a:r>
              <a:rPr lang="en-US" sz="2400" dirty="0" err="1"/>
              <a:t>e</a:t>
            </a:r>
            <a:r>
              <a:rPr lang="en-US" sz="2400" dirty="0" err="1">
                <a:solidFill>
                  <a:srgbClr val="FF0000"/>
                </a:solidFill>
              </a:rPr>
              <a:t>X</a:t>
            </a:r>
            <a:r>
              <a:rPr lang="en-US" sz="2400" dirty="0" err="1"/>
              <a:t>tensible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arkup </a:t>
            </a:r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/>
              <a:t>anguage </a:t>
            </a:r>
            <a:r>
              <a:rPr lang="he-IL" sz="2400" dirty="0"/>
              <a:t> הוא </a:t>
            </a:r>
            <a:r>
              <a:rPr lang="he-IL" sz="2400" b="1" dirty="0"/>
              <a:t>תקן</a:t>
            </a:r>
            <a:r>
              <a:rPr lang="he-IL" sz="2400" dirty="0"/>
              <a:t> לייצוג נתונים בקובץ טקסט, בצורה שמזכירה עץ.</a:t>
            </a:r>
          </a:p>
          <a:p>
            <a:r>
              <a:rPr lang="he-IL" sz="2400" dirty="0"/>
              <a:t>תקן זה מקל על החלפת נתונים בין מערכות שונות שפועלות על גבי תשתיות שונות. כי יוצר אחידות בהגדרת צורת אחסון המידע.</a:t>
            </a:r>
          </a:p>
          <a:p>
            <a:r>
              <a:rPr lang="he-IL" sz="2400" dirty="0"/>
              <a:t>התקן</a:t>
            </a:r>
            <a:r>
              <a:rPr lang="en-US" sz="2400" dirty="0"/>
              <a:t> </a:t>
            </a:r>
            <a:r>
              <a:rPr lang="he-IL" sz="2400" dirty="0"/>
              <a:t>לא מגדיר איזה מידע יוצג אלא מגדיר כיצד לייצג מידע באופן כללי.</a:t>
            </a:r>
          </a:p>
          <a:p>
            <a:r>
              <a:rPr lang="en-US" sz="2400" dirty="0"/>
              <a:t> </a:t>
            </a:r>
            <a:r>
              <a:rPr lang="he-IL" sz="2400" dirty="0"/>
              <a:t>שייך למשפחת שפת התגיות </a:t>
            </a:r>
            <a:r>
              <a:rPr lang="en-US" sz="2400" dirty="0"/>
              <a:t>markup language</a:t>
            </a:r>
          </a:p>
          <a:p>
            <a:r>
              <a:rPr lang="he-IL" sz="2400" dirty="0"/>
              <a:t>מבחינה טכנית, </a:t>
            </a:r>
            <a:r>
              <a:rPr lang="en-US" sz="2400" dirty="0"/>
              <a:t>XML</a:t>
            </a:r>
            <a:r>
              <a:rPr lang="he-IL" sz="2400" dirty="0"/>
              <a:t> איננה שפה שכן למרות שה</a:t>
            </a:r>
            <a:r>
              <a:rPr lang="en-US" sz="2400" dirty="0"/>
              <a:t>syntax </a:t>
            </a:r>
            <a:r>
              <a:rPr lang="he-IL" sz="2400" dirty="0"/>
              <a:t> שלה מוגדר היטב, אין לה אוצר מילים.</a:t>
            </a:r>
          </a:p>
          <a:p>
            <a:r>
              <a:rPr lang="he-IL" sz="2400" dirty="0"/>
              <a:t>למעשה, ניתן לראות אותה כפורמט ליצירת שפות, שהמפורסמת בהן היא </a:t>
            </a:r>
            <a:r>
              <a:rPr lang="en-US" sz="2400" dirty="0"/>
              <a:t>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537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16216" y="70618"/>
            <a:ext cx="2520280" cy="2244826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he-IL" sz="2800" dirty="0"/>
              <a:t>רישום פקד לאירוע - שימוש בפרמטר  </a:t>
            </a:r>
            <a:r>
              <a:rPr lang="en-US" sz="2800" dirty="0"/>
              <a:t>EVENTARGS</a:t>
            </a:r>
            <a:br>
              <a:rPr lang="he-IL" sz="2800" dirty="0"/>
            </a:br>
            <a:r>
              <a:rPr lang="he-IL" sz="2800" dirty="0"/>
              <a:t>דוגמא </a:t>
            </a:r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6E031-EC2C-456E-B771-FEE6510C543E}"/>
              </a:ext>
            </a:extLst>
          </p:cNvPr>
          <p:cNvSpPr txBox="1"/>
          <p:nvPr/>
        </p:nvSpPr>
        <p:spPr>
          <a:xfrm>
            <a:off x="165274" y="183470"/>
            <a:ext cx="790262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TextBox_OnlyNumbers_PreviewKeyDown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KeyEventArgs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TextBox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sender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TextBox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(text ==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(e ==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//allow get out of the text box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Key.Enter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Key.Tab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//allow list of system keys (add other key here if you want to allow)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Key.Escape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Key.Back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Key.Delete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Key.CapsLock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Key.LeftShift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Key.Home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Key.End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Key.Insert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Key.Down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Key.Right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= (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KeyInterop.VirtualKeyFromKey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e.Key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//allow control system keys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Char.IsControl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(c))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//allow digits (without Shift or Alt)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Char.IsDigit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(c))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Keyboard.IsKeyDown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Key.LeftShift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||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Keyboard.IsKeyDown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Key.RightAlt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//let this key be written inside the textbox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//forbid letters and signs (#,$, %, ...)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e.Handled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//ignore this key. mark event as handled, will not be routed to other controls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65274" y="6512768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40</a:t>
            </a:fld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509211" y="4382136"/>
            <a:ext cx="4379911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EventArgsSample</a:t>
            </a:r>
            <a:r>
              <a:rPr lang="en-US" sz="1600" b="1" dirty="0">
                <a:solidFill>
                  <a:srgbClr val="FF0000"/>
                </a:solidFill>
                <a:latin typeface="Calibri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0E13B0E-0143-4DF8-9E5B-3530A113B68F}"/>
              </a:ext>
            </a:extLst>
          </p:cNvPr>
          <p:cNvSpPr/>
          <p:nvPr/>
        </p:nvSpPr>
        <p:spPr>
          <a:xfrm>
            <a:off x="1446457" y="5611918"/>
            <a:ext cx="6593111" cy="1146389"/>
          </a:xfrm>
          <a:prstGeom prst="wedgeRoundRectCallout">
            <a:avLst>
              <a:gd name="adj1" fmla="val -30798"/>
              <a:gd name="adj2" fmla="val -6492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e-IL" sz="1200" dirty="0"/>
              <a:t>ברירת המחדל היא של האירוע </a:t>
            </a:r>
            <a:r>
              <a:rPr lang="en-US" sz="1200" dirty="0" err="1"/>
              <a:t>e.Handled</a:t>
            </a:r>
            <a:r>
              <a:rPr lang="en-US" sz="1200" dirty="0"/>
              <a:t> = false</a:t>
            </a:r>
          </a:p>
          <a:p>
            <a:r>
              <a:rPr lang="he-IL" sz="1200" dirty="0"/>
              <a:t>כלומר לא סיימנו לטפל בתו ואנחנו מבקשים ממערכת החלונות להשלים את הטיפול.</a:t>
            </a:r>
          </a:p>
          <a:p>
            <a:r>
              <a:rPr lang="he-IL" sz="1200" dirty="0"/>
              <a:t>השלמת הטיפול במקרה הפשוט</a:t>
            </a:r>
            <a:r>
              <a:rPr lang="en-US" sz="1200" dirty="0"/>
              <a:t> </a:t>
            </a:r>
            <a:r>
              <a:rPr lang="he-IL" sz="1200" dirty="0"/>
              <a:t>משמעותה – הוספת התו שהוקלד לתיבת הטקסט.</a:t>
            </a:r>
          </a:p>
          <a:p>
            <a:r>
              <a:rPr lang="he-IL" sz="1200" dirty="0"/>
              <a:t>נאפשר למערכת להשלים את הטיפול רק אם התו שהוקש הוא ספרה או מקש בקרה (חיצים, מחיקה וכו)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אחרת נשים </a:t>
            </a:r>
            <a:r>
              <a:rPr lang="en-US" sz="1200" dirty="0" err="1"/>
              <a:t>e.Handled</a:t>
            </a:r>
            <a:r>
              <a:rPr lang="en-US" sz="1200" dirty="0"/>
              <a:t> = true</a:t>
            </a:r>
            <a:r>
              <a:rPr lang="he-IL" sz="1200" dirty="0"/>
              <a:t> – כלומר סיימנו לטפל בתו, והוא לא יוקלד לתיבת הטקסט.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8008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122924"/>
            <a:ext cx="7632848" cy="882916"/>
          </a:xfrm>
        </p:spPr>
        <p:txBody>
          <a:bodyPr>
            <a:noAutofit/>
          </a:bodyPr>
          <a:lstStyle/>
          <a:p>
            <a:pPr algn="ctr"/>
            <a:r>
              <a:rPr lang="he-IL" sz="2800" dirty="0"/>
              <a:t>פקדים לאוסף נתונים</a:t>
            </a:r>
            <a:br>
              <a:rPr lang="en-US" sz="2800" dirty="0"/>
            </a:br>
            <a:r>
              <a:rPr lang="en-US" sz="2800" dirty="0"/>
              <a:t>LISTBOX COMBOBOX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4089" y="1158140"/>
            <a:ext cx="7632848" cy="51812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dirty="0"/>
              <a:t>פקדים אלו מציגים אוסף של נתונים, כאשר ניתן לבחור מהפריטים ברשימה ולבצע עבורם פעולות.</a:t>
            </a: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en-US" b="1" dirty="0" err="1"/>
              <a:t>ListBox</a:t>
            </a:r>
            <a:r>
              <a:rPr lang="he-IL" b="1" dirty="0"/>
              <a:t> – תיבת רשימה</a:t>
            </a:r>
          </a:p>
          <a:p>
            <a:pPr lvl="1"/>
            <a:r>
              <a:rPr lang="he-IL" dirty="0"/>
              <a:t>מציגה את כל הפריטים</a:t>
            </a:r>
            <a:r>
              <a:rPr lang="en-US" dirty="0"/>
              <a:t> </a:t>
            </a:r>
            <a:r>
              <a:rPr lang="he-IL" dirty="0"/>
              <a:t>בבת אחת, </a:t>
            </a:r>
            <a:r>
              <a:rPr lang="he-IL" b="1" dirty="0"/>
              <a:t>ברשימה פתוחה לרווחה</a:t>
            </a:r>
          </a:p>
          <a:p>
            <a:pPr lvl="2"/>
            <a:r>
              <a:rPr lang="he-IL" b="1" kern="0" dirty="0">
                <a:latin typeface="Consolas" panose="020B0609020204030204" pitchFamily="49" charset="0"/>
              </a:rPr>
              <a:t>מאפיינים רלוונטים: </a:t>
            </a:r>
            <a:r>
              <a:rPr lang="en-US" b="1" kern="0" dirty="0">
                <a:latin typeface="Consolas" panose="020B0609020204030204" pitchFamily="49" charset="0"/>
              </a:rPr>
              <a:t>Items</a:t>
            </a:r>
            <a:r>
              <a:rPr lang="he-IL" b="1" kern="0" dirty="0">
                <a:latin typeface="Consolas" panose="020B0609020204030204" pitchFamily="49" charset="0"/>
              </a:rPr>
              <a:t> ו-</a:t>
            </a:r>
            <a:r>
              <a:rPr lang="en-US" b="1" kern="0" dirty="0" err="1">
                <a:latin typeface="Consolas" panose="020B0609020204030204" pitchFamily="49" charset="0"/>
              </a:rPr>
              <a:t>ListBoxItem</a:t>
            </a:r>
            <a:endParaRPr lang="he-IL" dirty="0"/>
          </a:p>
          <a:p>
            <a:pPr lvl="1"/>
            <a:r>
              <a:rPr lang="he-IL" dirty="0"/>
              <a:t>ניתן לבחור מספר פריטים בתוכה </a:t>
            </a:r>
          </a:p>
          <a:p>
            <a:pPr lvl="2"/>
            <a:r>
              <a:rPr lang="en-US" b="1" kern="0" dirty="0" err="1">
                <a:latin typeface="Consolas" panose="020B0609020204030204" pitchFamily="49" charset="0"/>
              </a:rPr>
              <a:t>SelectionMode</a:t>
            </a:r>
            <a:r>
              <a:rPr lang="en-US" b="1" kern="0" dirty="0">
                <a:latin typeface="Consolas" panose="020B0609020204030204" pitchFamily="49" charset="0"/>
              </a:rPr>
              <a:t>=Single\Multiple\Extended</a:t>
            </a:r>
            <a:endParaRPr lang="he-IL" b="1" kern="0" dirty="0">
              <a:latin typeface="Consolas" panose="020B0609020204030204" pitchFamily="49" charset="0"/>
            </a:endParaRPr>
          </a:p>
          <a:p>
            <a:pPr lvl="1"/>
            <a:r>
              <a:rPr lang="he-IL" dirty="0"/>
              <a:t>ניתן לכלול בתוכה תיבות סימון </a:t>
            </a:r>
            <a:r>
              <a:rPr lang="en-US" dirty="0"/>
              <a:t>(check box)</a:t>
            </a:r>
            <a:endParaRPr lang="he-IL" dirty="0"/>
          </a:p>
          <a:p>
            <a:endParaRPr lang="he-IL" dirty="0"/>
          </a:p>
          <a:p>
            <a:r>
              <a:rPr lang="en-US" b="1" dirty="0" err="1"/>
              <a:t>ComboBox</a:t>
            </a:r>
            <a:r>
              <a:rPr lang="he-IL" b="1" dirty="0"/>
              <a:t> – תיבה משולבת</a:t>
            </a:r>
          </a:p>
          <a:p>
            <a:pPr lvl="1"/>
            <a:r>
              <a:rPr lang="he-IL" dirty="0"/>
              <a:t>מציגה </a:t>
            </a:r>
            <a:r>
              <a:rPr lang="he-IL" b="1" dirty="0"/>
              <a:t>רק פריט יחיד בכל זמן </a:t>
            </a:r>
            <a:r>
              <a:rPr lang="he-IL" dirty="0"/>
              <a:t>(חסכון במקום, אך </a:t>
            </a:r>
            <a:r>
              <a:rPr lang="he-IL" b="1" dirty="0"/>
              <a:t>אין בחירה מרובה</a:t>
            </a:r>
            <a:r>
              <a:rPr lang="he-IL" dirty="0"/>
              <a:t> ואין אפשרות להציג בתוכה פקד של תיבת סימון)</a:t>
            </a:r>
            <a:r>
              <a:rPr lang="en-US" dirty="0"/>
              <a:t>  </a:t>
            </a:r>
          </a:p>
          <a:p>
            <a:pPr lvl="2"/>
            <a:r>
              <a:rPr lang="he-IL" b="1" kern="0" dirty="0">
                <a:latin typeface="Consolas" panose="020B0609020204030204" pitchFamily="49" charset="0"/>
              </a:rPr>
              <a:t>מאפיינים רלוונטים: </a:t>
            </a:r>
            <a:r>
              <a:rPr lang="en-US" b="1" kern="0" dirty="0">
                <a:latin typeface="Consolas" panose="020B0609020204030204" pitchFamily="49" charset="0"/>
              </a:rPr>
              <a:t>Items</a:t>
            </a:r>
            <a:r>
              <a:rPr lang="he-IL" b="1" kern="0" dirty="0">
                <a:latin typeface="Consolas" panose="020B0609020204030204" pitchFamily="49" charset="0"/>
              </a:rPr>
              <a:t> ו-</a:t>
            </a:r>
            <a:r>
              <a:rPr lang="en-US" b="1" kern="0" dirty="0">
                <a:latin typeface="Consolas" panose="020B0609020204030204" pitchFamily="49" charset="0"/>
              </a:rPr>
              <a:t> </a:t>
            </a:r>
            <a:r>
              <a:rPr lang="en-US" b="1" kern="0" dirty="0" err="1">
                <a:latin typeface="Consolas" panose="020B0609020204030204" pitchFamily="49" charset="0"/>
              </a:rPr>
              <a:t>ComboBoxItem</a:t>
            </a:r>
            <a:endParaRPr lang="he-IL" b="1" kern="0" dirty="0">
              <a:latin typeface="Consolas" panose="020B0609020204030204" pitchFamily="49" charset="0"/>
            </a:endParaRPr>
          </a:p>
          <a:p>
            <a:endParaRPr lang="he-IL" dirty="0"/>
          </a:p>
          <a:p>
            <a:r>
              <a:rPr lang="he-IL" b="1" dirty="0"/>
              <a:t>האירוע</a:t>
            </a:r>
            <a:r>
              <a:rPr lang="he-IL" dirty="0"/>
              <a:t> הרלוונטי עבור פקדים אלו הוא שינוי הבחירה </a:t>
            </a:r>
            <a:r>
              <a:rPr lang="en-US" b="1" dirty="0" err="1"/>
              <a:t>SelectionChanged</a:t>
            </a:r>
            <a:endParaRPr lang="he-IL" b="1" dirty="0"/>
          </a:p>
          <a:p>
            <a:pPr lvl="1"/>
            <a:r>
              <a:rPr lang="he-IL" dirty="0"/>
              <a:t>כלומר, שינוי של </a:t>
            </a:r>
            <a:r>
              <a:rPr lang="he-IL" sz="2400" dirty="0"/>
              <a:t>התכונה </a:t>
            </a:r>
            <a:r>
              <a:rPr lang="en-US" sz="2400" dirty="0" err="1"/>
              <a:t>SelectedItems</a:t>
            </a:r>
            <a:endParaRPr lang="he-IL" sz="2400" dirty="0"/>
          </a:p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9048A-7464-48F9-85D2-D141AFD8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800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66C9-8E0B-4653-8FB5-83245F24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20" y="6608137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42</a:t>
            </a:fld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BBBA2-FE8D-4627-BDD2-46CE05888656}"/>
              </a:ext>
            </a:extLst>
          </p:cNvPr>
          <p:cNvSpPr txBox="1"/>
          <p:nvPr/>
        </p:nvSpPr>
        <p:spPr>
          <a:xfrm rot="16200000">
            <a:off x="-1112201" y="4840849"/>
            <a:ext cx="30202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Ex911_SimpleCollection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7A4637-A5C5-450C-83B8-3CF9D970C5CE}"/>
              </a:ext>
            </a:extLst>
          </p:cNvPr>
          <p:cNvGrpSpPr/>
          <p:nvPr/>
        </p:nvGrpSpPr>
        <p:grpSpPr>
          <a:xfrm>
            <a:off x="721831" y="62235"/>
            <a:ext cx="8520092" cy="6906314"/>
            <a:chOff x="836558" y="266888"/>
            <a:chExt cx="8520092" cy="69063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80836-69F8-4BE8-9A18-4FA3A6117C25}"/>
                </a:ext>
              </a:extLst>
            </p:cNvPr>
            <p:cNvSpPr txBox="1"/>
            <p:nvPr/>
          </p:nvSpPr>
          <p:spPr>
            <a:xfrm>
              <a:off x="836558" y="266888"/>
              <a:ext cx="8208913" cy="69063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="lbFromXML"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HorizontalAlignment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="Stretch"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Grid.Row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VerticalAlignment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="Stretch" </a:t>
              </a: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			</a:t>
              </a:r>
              <a:r>
                <a:rPr lang="en-US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SelectionChanged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lbFromXML_SelectionChanged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&gt;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ListBox.Items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1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2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3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ListBox.Items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 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ListBox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="lbFromCode"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SelectionMode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="Multiple"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HorizontalAlignment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="Stretch"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Grid.Row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="3"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VerticalAlignment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="Stretch" /&gt;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 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="cbFromXML"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Grid.Column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HorizontalAlignment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="Left"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Margin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="86,33,0,0"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Grid.Row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VerticalAlignment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="Top"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Width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="180"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Height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="38"&gt;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ComboBox.Items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1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2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ComboBoxItem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Content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="Item 3 from XML" /&gt;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ComboBox.Items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&lt;/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&gt;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 </a:t>
              </a:r>
              <a:endPara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&lt;</a:t>
              </a:r>
              <a:r>
                <a:rPr lang="en-US" sz="110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ComboBox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x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: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Name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="cbFromCode"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Grid.Column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HorizontalAlignment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="Left"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	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Margin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="86,42,0,0"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Grid.Row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="3"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VerticalAlignment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="Top"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Width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="180"</a:t>
              </a:r>
              <a:r>
                <a:rPr lang="en-US" sz="11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Height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="38“</a:t>
              </a:r>
            </a:p>
            <a:p>
              <a:pPr algn="l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			</a:t>
              </a:r>
              <a:r>
                <a:rPr lang="en-US" sz="110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SelectionChanged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en-US" sz="11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cbFromCode_SelectionChanged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1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/&gt;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47376B64-0FCD-4200-A66A-450155322C98}"/>
                </a:ext>
              </a:extLst>
            </p:cNvPr>
            <p:cNvSpPr/>
            <p:nvPr/>
          </p:nvSpPr>
          <p:spPr>
            <a:xfrm>
              <a:off x="4775335" y="794368"/>
              <a:ext cx="4176464" cy="792088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הוספת פריטים ל </a:t>
              </a:r>
              <a:r>
                <a:rPr lang="en-US" dirty="0" err="1"/>
                <a:t>ListBox</a:t>
              </a:r>
              <a:r>
                <a:rPr lang="he-IL" dirty="0"/>
                <a:t> דרך </a:t>
              </a:r>
              <a:r>
                <a:rPr lang="en-US" dirty="0"/>
                <a:t>XAML</a:t>
              </a:r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CAF9E1CC-7B03-4B73-9F20-EF29CF51ECA1}"/>
                </a:ext>
              </a:extLst>
            </p:cNvPr>
            <p:cNvSpPr/>
            <p:nvPr/>
          </p:nvSpPr>
          <p:spPr>
            <a:xfrm>
              <a:off x="4789246" y="4442786"/>
              <a:ext cx="4176464" cy="792088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e-IL" dirty="0"/>
                <a:t>הוספת פריטים ל </a:t>
              </a:r>
              <a:r>
                <a:rPr lang="en-US" dirty="0" err="1"/>
                <a:t>ComboBox</a:t>
              </a:r>
              <a:r>
                <a:rPr lang="he-IL" dirty="0"/>
                <a:t> דרך </a:t>
              </a:r>
              <a:r>
                <a:rPr lang="en-US" dirty="0"/>
                <a:t>XAML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FDA9CABE-55C1-45A0-BA86-505B50AB3416}"/>
                </a:ext>
              </a:extLst>
            </p:cNvPr>
            <p:cNvSpPr/>
            <p:nvPr/>
          </p:nvSpPr>
          <p:spPr>
            <a:xfrm rot="20259760">
              <a:off x="7160406" y="1706709"/>
              <a:ext cx="2196244" cy="1015138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e-IL" sz="1200" dirty="0"/>
                <a:t>ל </a:t>
              </a:r>
              <a:r>
                <a:rPr lang="en-US" sz="1200" b="1" dirty="0" err="1"/>
                <a:t>ListBox</a:t>
              </a:r>
              <a:r>
                <a:rPr lang="he-IL" sz="1200" dirty="0"/>
                <a:t> זו נוסיף פריטים </a:t>
              </a:r>
              <a:r>
                <a:rPr lang="he-IL" sz="1200" b="1" dirty="0"/>
                <a:t>דרך הקוד </a:t>
              </a:r>
              <a:r>
                <a:rPr lang="he-IL" sz="1200" dirty="0"/>
                <a:t>בשקף הבא</a:t>
              </a:r>
              <a:endParaRPr lang="en-US" sz="1200" dirty="0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67D53C3-0D32-4B5B-B9CD-EDA7381D9E50}"/>
                </a:ext>
              </a:extLst>
            </p:cNvPr>
            <p:cNvSpPr/>
            <p:nvPr/>
          </p:nvSpPr>
          <p:spPr>
            <a:xfrm rot="20695252">
              <a:off x="6510972" y="5126181"/>
              <a:ext cx="2353417" cy="1090415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e-IL" sz="1200" dirty="0"/>
                <a:t>ל </a:t>
              </a:r>
              <a:r>
                <a:rPr lang="en-US" sz="1200" b="1" dirty="0" err="1"/>
                <a:t>ComboBox</a:t>
              </a:r>
              <a:r>
                <a:rPr lang="he-IL" sz="1200" dirty="0"/>
                <a:t> זו נוסיף פריטים </a:t>
              </a:r>
              <a:r>
                <a:rPr lang="he-IL" sz="1200" b="1" dirty="0"/>
                <a:t>דרך הקוד </a:t>
              </a:r>
              <a:r>
                <a:rPr lang="he-IL" sz="1200" dirty="0"/>
                <a:t>בשקף הבא</a:t>
              </a:r>
              <a:endParaRPr lang="en-US" sz="12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239EEA-9C12-4123-B88C-19C9E0953BB3}"/>
                </a:ext>
              </a:extLst>
            </p:cNvPr>
            <p:cNvSpPr/>
            <p:nvPr/>
          </p:nvSpPr>
          <p:spPr>
            <a:xfrm>
              <a:off x="1462562" y="285784"/>
              <a:ext cx="1440160" cy="245688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81161A-6E87-4E11-BEC1-84B539B7E53A}"/>
                </a:ext>
              </a:extLst>
            </p:cNvPr>
            <p:cNvSpPr/>
            <p:nvPr/>
          </p:nvSpPr>
          <p:spPr>
            <a:xfrm>
              <a:off x="1115615" y="836712"/>
              <a:ext cx="1440160" cy="245688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CA5F63-E59D-416A-BAF6-D8AE9B71C1AD}"/>
                </a:ext>
              </a:extLst>
            </p:cNvPr>
            <p:cNvSpPr/>
            <p:nvPr/>
          </p:nvSpPr>
          <p:spPr>
            <a:xfrm>
              <a:off x="2970567" y="2791192"/>
              <a:ext cx="2016224" cy="273876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9D7FC1-E56C-4E64-80B0-1DF3B04AEAEB}"/>
                </a:ext>
              </a:extLst>
            </p:cNvPr>
            <p:cNvSpPr/>
            <p:nvPr/>
          </p:nvSpPr>
          <p:spPr>
            <a:xfrm>
              <a:off x="1462562" y="2764041"/>
              <a:ext cx="1505763" cy="302067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6B76528-856F-4DEA-BF40-8EBB8267CACB}"/>
                </a:ext>
              </a:extLst>
            </p:cNvPr>
            <p:cNvSpPr/>
            <p:nvPr/>
          </p:nvSpPr>
          <p:spPr>
            <a:xfrm>
              <a:off x="1549008" y="3612236"/>
              <a:ext cx="1505763" cy="302067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5D1BF96-BCAE-4CBE-B0AD-C5E33C90621B}"/>
                </a:ext>
              </a:extLst>
            </p:cNvPr>
            <p:cNvSpPr/>
            <p:nvPr/>
          </p:nvSpPr>
          <p:spPr>
            <a:xfrm>
              <a:off x="1115615" y="4205654"/>
              <a:ext cx="1440160" cy="245688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529089-B803-4EFD-A1DE-83303147BED5}"/>
                </a:ext>
              </a:extLst>
            </p:cNvPr>
            <p:cNvSpPr/>
            <p:nvPr/>
          </p:nvSpPr>
          <p:spPr>
            <a:xfrm>
              <a:off x="1549008" y="6164728"/>
              <a:ext cx="1448610" cy="302066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019751-7AA5-47E7-BE78-4EFB39828E09}"/>
                </a:ext>
              </a:extLst>
            </p:cNvPr>
            <p:cNvSpPr/>
            <p:nvPr/>
          </p:nvSpPr>
          <p:spPr>
            <a:xfrm>
              <a:off x="1050011" y="1112932"/>
              <a:ext cx="1505764" cy="273876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F092EA-1503-44C7-867C-9CD34AFA48E7}"/>
                </a:ext>
              </a:extLst>
            </p:cNvPr>
            <p:cNvSpPr/>
            <p:nvPr/>
          </p:nvSpPr>
          <p:spPr>
            <a:xfrm>
              <a:off x="3392377" y="480582"/>
              <a:ext cx="3943422" cy="364612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187C09-8D8F-4D47-B595-6ADD82737DDD}"/>
                </a:ext>
              </a:extLst>
            </p:cNvPr>
            <p:cNvSpPr/>
            <p:nvPr/>
          </p:nvSpPr>
          <p:spPr>
            <a:xfrm>
              <a:off x="4427984" y="6740291"/>
              <a:ext cx="3738128" cy="322362"/>
            </a:xfrm>
            <a:prstGeom prst="ellipse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18F9D41D-5D08-47BA-A29F-0B4FC1BC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43559" y="1560987"/>
            <a:ext cx="3020246" cy="432048"/>
          </a:xfrm>
        </p:spPr>
        <p:txBody>
          <a:bodyPr>
            <a:normAutofit/>
          </a:bodyPr>
          <a:lstStyle/>
          <a:p>
            <a:pPr algn="ctr"/>
            <a:r>
              <a:rPr lang="he-IL" sz="2400" dirty="0"/>
              <a:t>הוספת פריטים לאוסף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788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BDC7A-44E9-48AF-9BBA-A5A44656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02032" y="6456261"/>
            <a:ext cx="588336" cy="228600"/>
          </a:xfrm>
        </p:spPr>
        <p:txBody>
          <a:bodyPr/>
          <a:lstStyle/>
          <a:p>
            <a:fld id="{DA68AB41-04B7-4576-9CCA-1D65DDCBA35C}" type="slidenum">
              <a:rPr lang="he-IL" smtClean="0"/>
              <a:t>43</a:t>
            </a:fld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B1A34-453B-4E7D-8DAC-0AEC3933B839}"/>
              </a:ext>
            </a:extLst>
          </p:cNvPr>
          <p:cNvSpPr txBox="1"/>
          <p:nvPr/>
        </p:nvSpPr>
        <p:spPr>
          <a:xfrm>
            <a:off x="877866" y="144809"/>
            <a:ext cx="6214390" cy="63955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MainWindow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InitializeComponent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10; ++i)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ListBoxItem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ListBoxItem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newItem.Content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"Item "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i + </a:t>
            </a:r>
            <a:r>
              <a:rPr lang="en-US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from Code"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lbFromCode.Items.Add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5; ++i)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ComboBoxItem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ComboBoxItem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newItem.Content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"Item "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i + </a:t>
            </a:r>
            <a:r>
              <a:rPr lang="en-US" sz="1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from Code"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cbFromCode.Items.Add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newItem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lbFromXML_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SelectionChanged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SelectionChangedEventArgs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MessageBox.Show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lbFromXML.ToString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cbFromCode_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SelectionChanged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sender,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SelectionChangedEventArgs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MessageBox.Show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cbFromCode.</a:t>
            </a:r>
            <a:r>
              <a:rPr lang="en-US" sz="1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SelectedItem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.ToString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A372028-B67D-44EC-B192-7577ED2420E6}"/>
              </a:ext>
            </a:extLst>
          </p:cNvPr>
          <p:cNvSpPr/>
          <p:nvPr/>
        </p:nvSpPr>
        <p:spPr>
          <a:xfrm>
            <a:off x="4848851" y="1486850"/>
            <a:ext cx="4102374" cy="707943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הוספת פריטים ל </a:t>
            </a:r>
            <a:r>
              <a:rPr lang="en-US" dirty="0" err="1"/>
              <a:t>ListBox</a:t>
            </a:r>
            <a:r>
              <a:rPr lang="he-IL" dirty="0"/>
              <a:t> דרך קוד #</a:t>
            </a:r>
            <a:r>
              <a:rPr lang="en-US" dirty="0"/>
              <a:t>C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456D7B4-38D6-4088-B576-9CDC9447AE5F}"/>
              </a:ext>
            </a:extLst>
          </p:cNvPr>
          <p:cNvSpPr/>
          <p:nvPr/>
        </p:nvSpPr>
        <p:spPr>
          <a:xfrm>
            <a:off x="4716016" y="3103124"/>
            <a:ext cx="4235209" cy="707943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הוספת פריטים ל </a:t>
            </a:r>
            <a:r>
              <a:rPr lang="en-US" dirty="0" err="1"/>
              <a:t>ComboBox</a:t>
            </a:r>
            <a:r>
              <a:rPr lang="he-IL" dirty="0"/>
              <a:t> דרך קוד #</a:t>
            </a:r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ABE95-88EE-4524-A017-3A5AB4720DE6}"/>
              </a:ext>
            </a:extLst>
          </p:cNvPr>
          <p:cNvSpPr txBox="1"/>
          <p:nvPr/>
        </p:nvSpPr>
        <p:spPr>
          <a:xfrm rot="16200000">
            <a:off x="-1112201" y="4840849"/>
            <a:ext cx="30202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Ex911_SimpleCollection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C66B87-FEE9-4D81-A4C6-2CEB7A4084F2}"/>
              </a:ext>
            </a:extLst>
          </p:cNvPr>
          <p:cNvSpPr txBox="1">
            <a:spLocks/>
          </p:cNvSpPr>
          <p:nvPr/>
        </p:nvSpPr>
        <p:spPr>
          <a:xfrm rot="16200000">
            <a:off x="-1143559" y="1560987"/>
            <a:ext cx="3020246" cy="43204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e-IL" sz="2400" dirty="0"/>
              <a:t>הוספת פריטים לאוסף</a:t>
            </a:r>
            <a:endParaRPr lang="en-US" sz="2400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0C866DB-3B20-4CF8-B616-3E82EE41FEA6}"/>
              </a:ext>
            </a:extLst>
          </p:cNvPr>
          <p:cNvSpPr/>
          <p:nvPr/>
        </p:nvSpPr>
        <p:spPr>
          <a:xfrm>
            <a:off x="4716016" y="4629861"/>
            <a:ext cx="4235209" cy="707943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אירוע שינוי בחירת פריט ב </a:t>
            </a:r>
            <a:r>
              <a:rPr lang="en-US" dirty="0" err="1"/>
              <a:t>ListBox</a:t>
            </a:r>
            <a:endParaRPr lang="en-US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3129E85-749C-43AF-A5C9-8E67C51B5E22}"/>
              </a:ext>
            </a:extLst>
          </p:cNvPr>
          <p:cNvSpPr/>
          <p:nvPr/>
        </p:nvSpPr>
        <p:spPr>
          <a:xfrm>
            <a:off x="5076056" y="5748318"/>
            <a:ext cx="3910887" cy="707943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אירוע שינוי בחירת פריט ב </a:t>
            </a:r>
            <a:r>
              <a:rPr lang="en-US" dirty="0" err="1"/>
              <a:t>ComboBox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40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8A29-EF65-4C56-8A94-8EC7A6CE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88" y="242796"/>
            <a:ext cx="7239000" cy="610122"/>
          </a:xfrm>
        </p:spPr>
        <p:txBody>
          <a:bodyPr/>
          <a:lstStyle/>
          <a:p>
            <a:pPr algn="ctr"/>
            <a:r>
              <a:rPr lang="he-IL" dirty="0"/>
              <a:t>חלון התוצאה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3097-CEAD-4A1F-A11C-33766391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44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F841-E4DF-44B8-94EF-C5F17DBC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45" y="1183235"/>
            <a:ext cx="6359538" cy="466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9F58B-0434-4868-834B-31CEE977443E}"/>
              </a:ext>
            </a:extLst>
          </p:cNvPr>
          <p:cNvSpPr txBox="1"/>
          <p:nvPr/>
        </p:nvSpPr>
        <p:spPr>
          <a:xfrm rot="16200000">
            <a:off x="-1112201" y="4840849"/>
            <a:ext cx="30202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Ex911_SimpleCollection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A02CC7-D151-458F-B580-A9F546879238}"/>
              </a:ext>
            </a:extLst>
          </p:cNvPr>
          <p:cNvSpPr txBox="1">
            <a:spLocks/>
          </p:cNvSpPr>
          <p:nvPr/>
        </p:nvSpPr>
        <p:spPr>
          <a:xfrm rot="16200000">
            <a:off x="-1143559" y="1560987"/>
            <a:ext cx="3020246" cy="432048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lvl1pPr algn="l" rtl="1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he-IL" sz="2400" dirty="0"/>
              <a:t>הוספת פריטים לאוסף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3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366868"/>
            <a:ext cx="7239000" cy="626328"/>
          </a:xfrm>
        </p:spPr>
        <p:txBody>
          <a:bodyPr/>
          <a:lstStyle/>
          <a:p>
            <a:pPr algn="ctr"/>
            <a:r>
              <a:rPr lang="he-IL" dirty="0"/>
              <a:t>פקדים נוספים שכדאי להכיר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>
                <a:solidFill>
                  <a:schemeClr val="tx1"/>
                </a:solidFill>
              </a:rPr>
              <a:t>Expander</a:t>
            </a:r>
            <a:endParaRPr lang="he-IL" sz="2600" dirty="0">
              <a:solidFill>
                <a:schemeClr val="tx1"/>
              </a:solidFill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 err="1">
                <a:solidFill>
                  <a:schemeClr val="tx1"/>
                </a:solidFill>
              </a:rPr>
              <a:t>TabControl</a:t>
            </a:r>
            <a:endParaRPr lang="he-IL" sz="2600" dirty="0">
              <a:solidFill>
                <a:schemeClr val="tx1"/>
              </a:solidFill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>
                <a:solidFill>
                  <a:schemeClr val="tx1"/>
                </a:solidFill>
              </a:rPr>
              <a:t>Calendar</a:t>
            </a:r>
            <a:endParaRPr lang="he-IL" sz="2600" dirty="0">
              <a:solidFill>
                <a:schemeClr val="tx1"/>
              </a:solidFill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>
                <a:solidFill>
                  <a:schemeClr val="tx1"/>
                </a:solidFill>
              </a:rPr>
              <a:t>Menu</a:t>
            </a:r>
            <a:endParaRPr lang="he-IL" sz="2600" dirty="0">
              <a:solidFill>
                <a:schemeClr val="tx1"/>
              </a:solidFill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en-US" sz="2600" dirty="0" err="1">
                <a:solidFill>
                  <a:schemeClr val="tx1"/>
                </a:solidFill>
              </a:rPr>
              <a:t>ContextMenu</a:t>
            </a:r>
            <a:endParaRPr lang="he-IL" sz="2600" dirty="0">
              <a:solidFill>
                <a:schemeClr val="tx1"/>
              </a:solidFill>
            </a:endParaRPr>
          </a:p>
          <a:p>
            <a:r>
              <a:rPr lang="en-US" dirty="0" err="1"/>
              <a:t>ContentControl</a:t>
            </a:r>
            <a:endParaRPr lang="he-IL" dirty="0"/>
          </a:p>
          <a:p>
            <a:r>
              <a:rPr lang="he-IL" dirty="0"/>
              <a:t>במקום חלון - </a:t>
            </a:r>
            <a:r>
              <a:rPr lang="en-US" dirty="0"/>
              <a:t>Page</a:t>
            </a:r>
            <a:r>
              <a:rPr lang="he-IL" dirty="0"/>
              <a:t> (ללא כותרת ומעטפת)</a:t>
            </a:r>
          </a:p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25B5-2D48-435C-A711-7FC25B42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407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8" y="188640"/>
            <a:ext cx="7239000" cy="770344"/>
          </a:xfrm>
        </p:spPr>
        <p:txBody>
          <a:bodyPr>
            <a:normAutofit/>
          </a:bodyPr>
          <a:lstStyle/>
          <a:p>
            <a:r>
              <a:rPr lang="he-IL" dirty="0"/>
              <a:t>"מדריך </a:t>
            </a:r>
            <a:r>
              <a:rPr lang="en-US" dirty="0"/>
              <a:t>WPF</a:t>
            </a:r>
            <a:r>
              <a:rPr lang="he-IL" dirty="0"/>
              <a:t>" של אריק פוזננסקי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8999" y="1196752"/>
            <a:ext cx="7239000" cy="3888432"/>
          </a:xfrm>
        </p:spPr>
        <p:txBody>
          <a:bodyPr>
            <a:normAutofit fontScale="92500"/>
          </a:bodyPr>
          <a:lstStyle/>
          <a:p>
            <a:r>
              <a:rPr lang="he-IL" sz="3600" dirty="0"/>
              <a:t> לקבלת רשימה מפורטת עם הסברים </a:t>
            </a:r>
            <a:r>
              <a:rPr lang="he-IL" sz="3600" b="1" dirty="0"/>
              <a:t>מפורטים על רשימת הפקדים</a:t>
            </a:r>
            <a:r>
              <a:rPr lang="he-IL" sz="3600" dirty="0"/>
              <a:t>, יש </a:t>
            </a:r>
            <a:r>
              <a:rPr lang="he-IL" sz="3600" b="1" dirty="0"/>
              <a:t>לקרוא לבד </a:t>
            </a:r>
            <a:r>
              <a:rPr lang="he-IL" sz="3600" dirty="0"/>
              <a:t>את המסמך הנמצא במודל, בשם "מדריך </a:t>
            </a:r>
            <a:r>
              <a:rPr lang="en-US" sz="3600" dirty="0"/>
              <a:t>WPF</a:t>
            </a:r>
            <a:r>
              <a:rPr lang="he-IL" sz="3600" dirty="0"/>
              <a:t>" של אריק פוזננסקי</a:t>
            </a:r>
          </a:p>
          <a:p>
            <a:r>
              <a:rPr lang="he-IL" sz="3600" dirty="0"/>
              <a:t> יש להיעזר בו להיכרות מעמיקה של פקדים לצורך התרגילים, הפרוייקט והמבחן!!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899592" y="5299392"/>
            <a:ext cx="3024336" cy="1080120"/>
          </a:xfrm>
          <a:prstGeom prst="wedgeRoundRectCallout">
            <a:avLst>
              <a:gd name="adj1" fmla="val 49905"/>
              <a:gd name="adj2" fmla="val -1076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חשוב ביותר! לא לוותר!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075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3867"/>
            <a:ext cx="7992888" cy="722480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הוספת חלונות חדשים מעבר לחלון הראשי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5" y="908720"/>
            <a:ext cx="7992888" cy="2808312"/>
          </a:xfrm>
        </p:spPr>
        <p:txBody>
          <a:bodyPr>
            <a:normAutofit/>
          </a:bodyPr>
          <a:lstStyle/>
          <a:p>
            <a:pPr fontAlgn="base"/>
            <a:r>
              <a:rPr lang="he-IL" sz="1600" dirty="0"/>
              <a:t>לרוב יש מספר רב של חלונות שנפתחים ונסגרים במהלך החיים של התוכנה. </a:t>
            </a:r>
            <a:r>
              <a:rPr lang="he-IL" sz="1600" b="1" dirty="0"/>
              <a:t>כיצד נוסיף חלון חדש?</a:t>
            </a:r>
          </a:p>
          <a:p>
            <a:pPr fontAlgn="base"/>
            <a:r>
              <a:rPr lang="he-IL" sz="1600" dirty="0"/>
              <a:t>כדי להוסיף חלון חדש נלך ל</a:t>
            </a:r>
            <a:r>
              <a:rPr lang="en-US" sz="1600" b="1" dirty="0"/>
              <a:t>Solution Explorer</a:t>
            </a:r>
            <a:r>
              <a:rPr lang="en-US" sz="1600" dirty="0"/>
              <a:t> </a:t>
            </a:r>
            <a:r>
              <a:rPr lang="he-IL" sz="1600" dirty="0"/>
              <a:t>, נלחץ עם הכפתור הימני על הפרוייקט ונבחר </a:t>
            </a:r>
            <a:r>
              <a:rPr lang="en-US" sz="1600" dirty="0"/>
              <a:t> </a:t>
            </a:r>
            <a:r>
              <a:rPr lang="en-US" sz="1600" b="1" dirty="0"/>
              <a:t>Add</a:t>
            </a:r>
            <a:r>
              <a:rPr lang="he-IL" sz="1600" b="1" dirty="0"/>
              <a:t>, </a:t>
            </a:r>
            <a:r>
              <a:rPr lang="he-IL" sz="1600" dirty="0"/>
              <a:t>ואז  </a:t>
            </a:r>
            <a:r>
              <a:rPr lang="en-US" sz="1600" b="1" dirty="0"/>
              <a:t>New Item…</a:t>
            </a:r>
          </a:p>
          <a:p>
            <a:r>
              <a:rPr lang="he-IL" sz="1600" dirty="0"/>
              <a:t>נבחר את סוג האלמנט להוספה (</a:t>
            </a:r>
            <a:r>
              <a:rPr lang="en-US" sz="1600" b="1" dirty="0"/>
              <a:t>Window</a:t>
            </a:r>
            <a:r>
              <a:rPr lang="he-IL" sz="1600" dirty="0"/>
              <a:t> של</a:t>
            </a:r>
            <a:r>
              <a:rPr lang="en-US" sz="1600" b="1" dirty="0"/>
              <a:t>WPF</a:t>
            </a:r>
            <a:r>
              <a:rPr lang="en-US" sz="1600" dirty="0"/>
              <a:t> </a:t>
            </a:r>
            <a:r>
              <a:rPr lang="he-IL" sz="1600" dirty="0"/>
              <a:t>) וניתן שם למחלקה של החלון החדש (למשל: </a:t>
            </a:r>
            <a:r>
              <a:rPr lang="en-US" sz="1600" b="1" dirty="0" err="1"/>
              <a:t>SecondWindow</a:t>
            </a:r>
            <a:r>
              <a:rPr lang="he-IL" sz="1600" dirty="0"/>
              <a:t>) .</a:t>
            </a:r>
          </a:p>
          <a:p>
            <a:r>
              <a:rPr lang="he-IL" sz="1600" dirty="0"/>
              <a:t>קיבלנו קובץ </a:t>
            </a:r>
            <a:r>
              <a:rPr lang="en-US" sz="1600" dirty="0"/>
              <a:t>XAML </a:t>
            </a:r>
            <a:r>
              <a:rPr lang="he-IL" sz="1600" dirty="0"/>
              <a:t> חדש שמאפשר לנו לקבוע ולעצב את החלון החדש לפי אותם כללים שעבדנו איתם עד כה. </a:t>
            </a:r>
          </a:p>
          <a:p>
            <a:r>
              <a:rPr lang="he-IL" sz="1600" dirty="0"/>
              <a:t>בנוסף קיבלנו גם קובץ </a:t>
            </a:r>
            <a:r>
              <a:rPr lang="en-US" sz="1600" dirty="0"/>
              <a:t>code-behind </a:t>
            </a:r>
            <a:r>
              <a:rPr lang="he-IL" sz="1600" dirty="0"/>
              <a:t> חדש שיכיל את קוד המחלקה של החלון החדש.</a:t>
            </a:r>
          </a:p>
          <a:p>
            <a:pPr fontAlgn="base"/>
            <a:endParaRPr lang="en-US" sz="1600" dirty="0"/>
          </a:p>
          <a:p>
            <a:endParaRPr lang="he-IL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5" t="18889" r="9014" b="31283"/>
          <a:stretch/>
        </p:blipFill>
        <p:spPr bwMode="auto">
          <a:xfrm>
            <a:off x="846460" y="3573016"/>
            <a:ext cx="6514975" cy="320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608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471576"/>
          </a:xfrm>
        </p:spPr>
        <p:txBody>
          <a:bodyPr>
            <a:noAutofit/>
          </a:bodyPr>
          <a:lstStyle/>
          <a:p>
            <a:pPr algn="ctr"/>
            <a:r>
              <a:rPr lang="he-IL" sz="3200" dirty="0"/>
              <a:t>פתיחה של חלון דרך הקוד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732224"/>
            <a:ext cx="7416824" cy="4846320"/>
          </a:xfrm>
        </p:spPr>
        <p:txBody>
          <a:bodyPr>
            <a:normAutofit/>
          </a:bodyPr>
          <a:lstStyle/>
          <a:p>
            <a:pPr fontAlgn="base"/>
            <a:r>
              <a:rPr lang="he-IL" sz="2000" dirty="0"/>
              <a:t>פתיחת חלון חדש במהלך ריצת התכנית, נעשית באמצעות קוד #</a:t>
            </a:r>
            <a:r>
              <a:rPr lang="en-US" sz="2000" dirty="0"/>
              <a:t>C </a:t>
            </a:r>
            <a:endParaRPr lang="he-IL" sz="2000" dirty="0"/>
          </a:p>
          <a:p>
            <a:pPr fontAlgn="base"/>
            <a:r>
              <a:rPr lang="he-IL" sz="2000" dirty="0"/>
              <a:t>יש ליצור מופע חדש של המחלקה של החלון ולזמן את המתודה </a:t>
            </a:r>
            <a:r>
              <a:rPr lang="en-US" sz="2000" dirty="0"/>
              <a:t>Show</a:t>
            </a:r>
            <a:endParaRPr lang="he-IL" sz="2000" dirty="0"/>
          </a:p>
          <a:p>
            <a:pPr fontAlgn="base"/>
            <a:r>
              <a:rPr lang="he-IL" sz="1800" dirty="0"/>
              <a:t>לדוגמא:</a:t>
            </a:r>
          </a:p>
          <a:p>
            <a:pPr marL="0" indent="0" algn="l" rtl="0" fontAlgn="base">
              <a:buNone/>
            </a:pPr>
            <a:r>
              <a:rPr lang="en-US" sz="1800" dirty="0" err="1"/>
              <a:t>SecondWindow</a:t>
            </a:r>
            <a:r>
              <a:rPr lang="en-US" sz="1800" dirty="0"/>
              <a:t> </a:t>
            </a:r>
            <a:r>
              <a:rPr lang="en-US" sz="1800" dirty="0" err="1"/>
              <a:t>secondWindow</a:t>
            </a:r>
            <a:r>
              <a:rPr lang="en-US" sz="1800" dirty="0"/>
              <a:t> = new </a:t>
            </a:r>
            <a:r>
              <a:rPr lang="en-US" sz="1800" dirty="0" err="1"/>
              <a:t>SecondWindow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 err="1"/>
              <a:t>secondWindow.Show</a:t>
            </a:r>
            <a:r>
              <a:rPr lang="en-US" sz="1800" dirty="0"/>
              <a:t>();</a:t>
            </a:r>
          </a:p>
          <a:p>
            <a:pPr algn="r" fontAlgn="base"/>
            <a:r>
              <a:rPr lang="he-IL" sz="1800" dirty="0"/>
              <a:t>הערה: אם נרצה לפתוח את החלון החדש בצורה שתחסום את הגישה לחלון הקודם, כל עוד השני פתוח. אז במקום </a:t>
            </a:r>
            <a:r>
              <a:rPr lang="en-US" sz="1800" dirty="0"/>
              <a:t>SHOW</a:t>
            </a:r>
            <a:r>
              <a:rPr lang="he-IL" sz="1800" dirty="0"/>
              <a:t>:</a:t>
            </a:r>
          </a:p>
          <a:p>
            <a:pPr marL="0" indent="0" algn="l" rtl="0" fontAlgn="base">
              <a:buNone/>
            </a:pPr>
            <a:r>
              <a:rPr lang="en-US" sz="1800" dirty="0" err="1"/>
              <a:t>secondWindow.ShowDialog</a:t>
            </a:r>
            <a:r>
              <a:rPr lang="en-US" sz="1800" dirty="0"/>
              <a:t>();</a:t>
            </a:r>
          </a:p>
          <a:p>
            <a:pPr marL="0" indent="0" algn="l" rtl="0" fontAlgn="base">
              <a:buNone/>
            </a:pPr>
            <a:endParaRPr lang="he-IL" sz="1800" dirty="0"/>
          </a:p>
          <a:p>
            <a:endParaRPr lang="he-IL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6" t="20141" r="8029" b="11753"/>
          <a:stretch/>
        </p:blipFill>
        <p:spPr bwMode="auto">
          <a:xfrm>
            <a:off x="3836241" y="3356992"/>
            <a:ext cx="4768207" cy="31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5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56283"/>
            <a:ext cx="8568951" cy="492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העברת מידע מחלון פותח לחלון נפתח – אפשרות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548680"/>
            <a:ext cx="7848872" cy="6264696"/>
          </a:xfrm>
        </p:spPr>
        <p:txBody>
          <a:bodyPr>
            <a:noAutofit/>
          </a:bodyPr>
          <a:lstStyle/>
          <a:p>
            <a:pPr fontAlgn="base"/>
            <a:r>
              <a:rPr lang="he-IL" sz="1500" dirty="0"/>
              <a:t>ניצור למחלקה תכונות חדשות שיכילו את המידע המבוקש, ונאתחל תכונות אלו במידע מהחלון הקודם לפני שנציג את החלון החדש.</a:t>
            </a:r>
            <a:r>
              <a:rPr lang="en-US" sz="1500" dirty="0"/>
              <a:t> </a:t>
            </a:r>
            <a:r>
              <a:rPr lang="he-IL" sz="1500" dirty="0"/>
              <a:t>לדוגמא: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WindowsDemo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public partial class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 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 </a:t>
            </a: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	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         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46888" lvl="1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private void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Window_Loaded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246888" lvl="1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246888" lvl="1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this.DataContxt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   //</a:t>
            </a: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שימוש לדוגמא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46888" lvl="1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fontAlgn="base"/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והצבת  הערכים תתבצע מתוך החלון הקודם, לפני הפתיחה של החלון החדש:</a:t>
            </a:r>
          </a:p>
          <a:p>
            <a:pPr marL="0" indent="0" algn="l" rtl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secondWindow.ExtraData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pPr marL="0" indent="0" algn="l" rtl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C3A2145-49A2-4D53-B9A0-B5F85742D0FD}"/>
              </a:ext>
            </a:extLst>
          </p:cNvPr>
          <p:cNvSpPr/>
          <p:nvPr/>
        </p:nvSpPr>
        <p:spPr>
          <a:xfrm>
            <a:off x="6806341" y="1988840"/>
            <a:ext cx="2160240" cy="2448272"/>
          </a:xfrm>
          <a:prstGeom prst="wedgeRoundRectCallout">
            <a:avLst>
              <a:gd name="adj1" fmla="val -143070"/>
              <a:gd name="adj2" fmla="val 429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b="1" dirty="0"/>
              <a:t>שימוש לדוגמא:</a:t>
            </a:r>
          </a:p>
          <a:p>
            <a:pPr algn="ctr"/>
            <a:r>
              <a:rPr lang="he-IL" sz="1200" dirty="0"/>
              <a:t>לאחר שבחרנו פריט מרשימה בחלון הראשי נרצה להציג את פרטיו המלאים בחלון השני.</a:t>
            </a:r>
            <a:endParaRPr lang="en-US" sz="1200" dirty="0"/>
          </a:p>
          <a:p>
            <a:pPr algn="ctr"/>
            <a:endParaRPr lang="he-IL" sz="1200" dirty="0"/>
          </a:p>
          <a:p>
            <a:pPr algn="ctr"/>
            <a:r>
              <a:rPr lang="he-IL" sz="1200" dirty="0"/>
              <a:t>באירוע טעינת החלון, נקבע את הקשר הנתונים של החלון השני להיות אותו פריט.</a:t>
            </a:r>
          </a:p>
          <a:p>
            <a:pPr algn="ctr"/>
            <a:r>
              <a:rPr lang="he-IL" sz="1200" dirty="0"/>
              <a:t>טעינת החלון </a:t>
            </a:r>
            <a:r>
              <a:rPr lang="en-US" sz="1200" dirty="0"/>
              <a:t>(LOADED)</a:t>
            </a:r>
            <a:r>
              <a:rPr lang="he-IL" sz="1200" dirty="0"/>
              <a:t> מתבצעת רגע לפני ההצגה הסופית שלו </a:t>
            </a:r>
            <a:r>
              <a:rPr lang="en-US" sz="1200" dirty="0"/>
              <a:t>(SHOW)</a:t>
            </a:r>
          </a:p>
        </p:txBody>
      </p:sp>
    </p:spTree>
    <p:extLst>
      <p:ext uri="{BB962C8B-B14F-4D97-AF65-F5344CB8AC3E}">
        <p14:creationId xmlns:p14="http://schemas.microsoft.com/office/powerpoint/2010/main" val="29977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710" y="188640"/>
            <a:ext cx="7239000" cy="698336"/>
          </a:xfrm>
        </p:spPr>
        <p:txBody>
          <a:bodyPr/>
          <a:lstStyle/>
          <a:p>
            <a:pPr algn="ctr"/>
            <a:r>
              <a:rPr lang="en-US" dirty="0"/>
              <a:t>Xml Element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24744"/>
            <a:ext cx="7527198" cy="5184576"/>
          </a:xfrm>
        </p:spPr>
        <p:txBody>
          <a:bodyPr>
            <a:normAutofit fontScale="70000" lnSpcReduction="20000"/>
          </a:bodyPr>
          <a:lstStyle/>
          <a:p>
            <a:r>
              <a:rPr lang="he-IL" b="1" dirty="0"/>
              <a:t>אלמנט</a:t>
            </a:r>
            <a:r>
              <a:rPr lang="he-IL" dirty="0"/>
              <a:t> הוא הרכיב הבסיסי והוא חסום בין 2 </a:t>
            </a:r>
            <a:r>
              <a:rPr lang="he-IL" b="1" dirty="0"/>
              <a:t>תגיות</a:t>
            </a:r>
            <a:r>
              <a:rPr lang="he-IL" dirty="0"/>
              <a:t>. </a:t>
            </a:r>
          </a:p>
          <a:p>
            <a:r>
              <a:rPr lang="he-IL" b="1" dirty="0"/>
              <a:t>לאלמנט יש:</a:t>
            </a:r>
          </a:p>
          <a:p>
            <a:pPr lvl="1"/>
            <a:r>
              <a:rPr lang="he-IL" dirty="0"/>
              <a:t>שם</a:t>
            </a:r>
          </a:p>
          <a:p>
            <a:pPr lvl="1"/>
            <a:r>
              <a:rPr lang="he-IL" dirty="0"/>
              <a:t>תגית פותחת : &lt;שם האלמנט&gt;</a:t>
            </a:r>
          </a:p>
          <a:p>
            <a:pPr lvl="1"/>
            <a:r>
              <a:rPr lang="he-IL" dirty="0"/>
              <a:t>תגית סוגרת : &lt;שם האלמנט/&gt;</a:t>
            </a:r>
          </a:p>
          <a:p>
            <a:pPr lvl="1"/>
            <a:r>
              <a:rPr lang="he-IL" dirty="0"/>
              <a:t>אלמנט יכול להכיל בתוך התגית הפותחת </a:t>
            </a:r>
            <a:r>
              <a:rPr lang="en-US" dirty="0"/>
              <a:t>attributes</a:t>
            </a:r>
            <a:endParaRPr lang="he-IL" dirty="0"/>
          </a:p>
          <a:p>
            <a:pPr lvl="1"/>
            <a:r>
              <a:rPr lang="he-IL" dirty="0"/>
              <a:t>אלמנט יכול להכיל בתוכו אלמנטים.</a:t>
            </a:r>
          </a:p>
          <a:p>
            <a:r>
              <a:rPr lang="he-IL" dirty="0"/>
              <a:t>ייתכן גם אלמנט חסר תוכן</a:t>
            </a:r>
          </a:p>
          <a:p>
            <a:pPr lvl="1"/>
            <a:r>
              <a:rPr lang="he-IL" dirty="0"/>
              <a:t>ניתן להגדירו בקיצור &lt;/שם האלמנט&gt;</a:t>
            </a:r>
          </a:p>
          <a:p>
            <a:r>
              <a:rPr lang="he-IL" dirty="0"/>
              <a:t>שמות האלמנטים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case-sensitive</a:t>
            </a:r>
            <a:endParaRPr lang="he-IL" sz="2200" dirty="0"/>
          </a:p>
          <a:p>
            <a:pPr lvl="1"/>
            <a:r>
              <a:rPr lang="he-IL" sz="2200" dirty="0"/>
              <a:t>לא כוללים רווח או תווים מיוחדים</a:t>
            </a:r>
          </a:p>
          <a:p>
            <a:pPr lvl="1"/>
            <a:r>
              <a:rPr lang="he-IL" sz="2200" dirty="0"/>
              <a:t>לא מתחילים בספרה, '-' או '.'</a:t>
            </a:r>
            <a:endParaRPr lang="en-US" sz="2200" dirty="0"/>
          </a:p>
          <a:p>
            <a:r>
              <a:rPr lang="he-IL" sz="2400" dirty="0"/>
              <a:t>בכל קובץ </a:t>
            </a:r>
            <a:r>
              <a:rPr lang="en-US" sz="2400" dirty="0"/>
              <a:t>XML</a:t>
            </a:r>
            <a:r>
              <a:rPr lang="he-IL" sz="2400" dirty="0"/>
              <a:t> חייב!! להיות אלמנט ראשי יחיד – נקרא השורש </a:t>
            </a:r>
            <a:r>
              <a:rPr lang="en-US" sz="2400" dirty="0"/>
              <a:t>(root)</a:t>
            </a:r>
            <a:r>
              <a:rPr lang="he-IL" sz="2400" dirty="0"/>
              <a:t>.</a:t>
            </a:r>
          </a:p>
          <a:p>
            <a:pPr eaLnBrk="1" hangingPunct="1">
              <a:buClr>
                <a:schemeClr val="tx1"/>
              </a:buClr>
            </a:pPr>
            <a:endParaRPr lang="en-US" sz="2400" b="1" kern="0" dirty="0">
              <a:latin typeface="Consolas" panose="020B0609020204030204" pitchFamily="49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he-IL" sz="2400" b="1" kern="0" dirty="0">
                <a:latin typeface="Consolas" panose="020B0609020204030204" pitchFamily="49" charset="0"/>
              </a:rPr>
              <a:t>בתחילת קובץ </a:t>
            </a:r>
            <a:r>
              <a:rPr lang="he-IL" sz="2400" b="1" u="sng" kern="0" dirty="0">
                <a:latin typeface="Consolas" panose="020B0609020204030204" pitchFamily="49" charset="0"/>
              </a:rPr>
              <a:t>בדרך כלל</a:t>
            </a:r>
            <a:r>
              <a:rPr lang="he-IL" sz="2400" b="1" kern="0" dirty="0">
                <a:latin typeface="Consolas" panose="020B0609020204030204" pitchFamily="49" charset="0"/>
              </a:rPr>
              <a:t> כוללים שורת ההגדרה</a:t>
            </a:r>
          </a:p>
          <a:p>
            <a:pPr marL="0" indent="0" algn="l" rtl="0" eaLnBrk="1" hangingPunct="1">
              <a:buClr>
                <a:schemeClr val="tx1"/>
              </a:buClr>
              <a:buNone/>
            </a:pPr>
            <a:r>
              <a:rPr lang="en-US" sz="2000" b="1" kern="0" dirty="0">
                <a:solidFill>
                  <a:srgbClr val="FF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endParaRPr lang="he-IL" sz="2000" b="1" kern="0" dirty="0">
              <a:solidFill>
                <a:srgbClr val="FFCC00"/>
              </a:solidFill>
              <a:latin typeface="Consolas" panose="020B0609020204030204" pitchFamily="49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he-IL" sz="2400" b="1" kern="0" dirty="0">
                <a:latin typeface="Consolas" panose="020B0609020204030204" pitchFamily="49" charset="0"/>
              </a:rPr>
              <a:t>המסמך כולל רק תווי </a:t>
            </a:r>
            <a:r>
              <a:rPr lang="en-US" sz="2400" b="1" kern="0" dirty="0">
                <a:latin typeface="Consolas" panose="020B0609020204030204" pitchFamily="49" charset="0"/>
              </a:rPr>
              <a:t>Unicode</a:t>
            </a:r>
            <a:r>
              <a:rPr lang="he-IL" sz="2400" b="1" kern="0" dirty="0">
                <a:latin typeface="Consolas" panose="020B0609020204030204" pitchFamily="49" charset="0"/>
              </a:rPr>
              <a:t> מקודדים כנדרש</a:t>
            </a:r>
          </a:p>
          <a:p>
            <a:endParaRPr lang="he-IL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687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56283"/>
            <a:ext cx="8568951" cy="49239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he-IL" sz="3200" dirty="0"/>
              <a:t>העברת מידע מחלון פותח לחלון נפתח – אפשרות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548680"/>
            <a:ext cx="7848872" cy="6264696"/>
          </a:xfrm>
        </p:spPr>
        <p:txBody>
          <a:bodyPr>
            <a:noAutofit/>
          </a:bodyPr>
          <a:lstStyle/>
          <a:p>
            <a:pPr fontAlgn="base"/>
            <a:r>
              <a:rPr lang="he-IL" sz="1600" dirty="0"/>
              <a:t>נוסיף לבנאי של </a:t>
            </a:r>
            <a:r>
              <a:rPr lang="en-US" sz="1600" dirty="0" err="1"/>
              <a:t>SeconWindow</a:t>
            </a:r>
            <a:r>
              <a:rPr lang="en-US" sz="1600" dirty="0"/>
              <a:t> </a:t>
            </a:r>
            <a:r>
              <a:rPr lang="he-IL" sz="1600" dirty="0"/>
              <a:t> פרמטר ונעבירו בזמן ימירה של אובייקט מטיפוס החלון החדש. </a:t>
            </a:r>
            <a:r>
              <a:rPr lang="he-IL" sz="1500" dirty="0"/>
              <a:t>נאתחל את התכונות שנרצה במידע שהגיע לבנאי מהחלון הקודם לפני שנציג את החלון החדש.</a:t>
            </a:r>
            <a:r>
              <a:rPr lang="en-US" sz="1500" dirty="0"/>
              <a:t> </a:t>
            </a:r>
            <a:r>
              <a:rPr lang="he-IL" sz="1500" dirty="0"/>
              <a:t>לדוגמא: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namespace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WindowsDemo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public partial class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 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  </a:t>
            </a: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get; set;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he-I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public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extra)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 	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this.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extra;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this.DataContxt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extra;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         </a:t>
            </a: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rtl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(..);</a:t>
            </a:r>
          </a:p>
          <a:p>
            <a:pPr marL="0" indent="0" algn="l" rtl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new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ExtraData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secondWindow.Show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he-I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C3A2145-49A2-4D53-B9A0-B5F85742D0FD}"/>
              </a:ext>
            </a:extLst>
          </p:cNvPr>
          <p:cNvSpPr/>
          <p:nvPr/>
        </p:nvSpPr>
        <p:spPr>
          <a:xfrm>
            <a:off x="6806341" y="1988840"/>
            <a:ext cx="2160240" cy="2448272"/>
          </a:xfrm>
          <a:prstGeom prst="wedgeRoundRectCallout">
            <a:avLst>
              <a:gd name="adj1" fmla="val -143070"/>
              <a:gd name="adj2" fmla="val 4298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b="1" dirty="0"/>
              <a:t>שימוש לדוגמא:</a:t>
            </a:r>
          </a:p>
          <a:p>
            <a:pPr algn="ctr"/>
            <a:r>
              <a:rPr lang="he-IL" sz="1200" dirty="0"/>
              <a:t>לאחר שבחרנו פריט מרשימה בחלון הראשי נרצה להציג את פרטיו המלאים בחלון השני.</a:t>
            </a:r>
            <a:endParaRPr lang="en-US" sz="1200" dirty="0"/>
          </a:p>
          <a:p>
            <a:pPr algn="ctr"/>
            <a:endParaRPr lang="he-IL" sz="1200" dirty="0"/>
          </a:p>
          <a:p>
            <a:pPr algn="ctr"/>
            <a:r>
              <a:rPr lang="he-IL" sz="1200" dirty="0"/>
              <a:t>באירוע טעינת החלון, נקבע את הקשר הנתונים של החלון השני להיות אותו פריט.</a:t>
            </a:r>
          </a:p>
          <a:p>
            <a:pPr algn="ctr"/>
            <a:r>
              <a:rPr lang="he-IL" sz="1200" dirty="0"/>
              <a:t>טעינת החלון </a:t>
            </a:r>
            <a:r>
              <a:rPr lang="en-US" sz="1200" dirty="0"/>
              <a:t>(LOADED)</a:t>
            </a:r>
            <a:r>
              <a:rPr lang="he-IL" sz="1200" dirty="0"/>
              <a:t> מתבצעת רגע לפני ההצגה הסופית שלו </a:t>
            </a:r>
            <a:r>
              <a:rPr lang="en-US" sz="1200" dirty="0"/>
              <a:t>(SHOW)</a:t>
            </a:r>
          </a:p>
        </p:txBody>
      </p:sp>
    </p:spTree>
    <p:extLst>
      <p:ext uri="{BB962C8B-B14F-4D97-AF65-F5344CB8AC3E}">
        <p14:creationId xmlns:p14="http://schemas.microsoft.com/office/powerpoint/2010/main" val="8384660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207A-DCA4-4B89-9543-2EB441CC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מידע שמשותף לכל החלונות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9630-454D-4873-AFDB-9881F3CD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7239000" cy="4846320"/>
          </a:xfrm>
        </p:spPr>
        <p:txBody>
          <a:bodyPr/>
          <a:lstStyle/>
          <a:p>
            <a:r>
              <a:rPr lang="he-IL" dirty="0"/>
              <a:t>אם נגדיר מחלקה ציבורית שמוכרת ל2 החלונות</a:t>
            </a:r>
          </a:p>
          <a:p>
            <a:r>
              <a:rPr lang="he-IL" dirty="0"/>
              <a:t>מחלקה זו יכולה להכיל מידע ש2 החלונות יכולות לחלוק (למשל עדכון/הוספה/מחיקה של פריט מרשימה)</a:t>
            </a:r>
          </a:p>
          <a:p>
            <a:pPr lvl="1"/>
            <a:r>
              <a:rPr lang="he-IL" dirty="0"/>
              <a:t>אם המידע הזה הוא סטטי אז כל אחת מהן תוכל לגשת אליו ואף אחת מהן לא תצטרך לייצר אובייקט של המחלקה המשותפת.</a:t>
            </a:r>
          </a:p>
          <a:p>
            <a:pPr lvl="1"/>
            <a:r>
              <a:rPr lang="he-IL" dirty="0"/>
              <a:t>אחרת, החלון הראשי יכול לייצר אובייקט ממנה ולהעביר מצביע אליה לחלון השני.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F8DE-98CB-4051-8811-988266C4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231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2390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400" dirty="0"/>
              <a:t>סגירת חלון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1124744"/>
            <a:ext cx="7776864" cy="5328592"/>
          </a:xfrm>
        </p:spPr>
        <p:txBody>
          <a:bodyPr>
            <a:noAutofit/>
          </a:bodyPr>
          <a:lstStyle/>
          <a:p>
            <a:pPr fontAlgn="base"/>
            <a:r>
              <a:rPr lang="he-IL" sz="1800" dirty="0"/>
              <a:t>המשתמש יכול לסגור את החלון פשוט ע"י לחיצה על כפתור הסגירה (האיקס). </a:t>
            </a:r>
          </a:p>
          <a:p>
            <a:pPr fontAlgn="base"/>
            <a:r>
              <a:rPr lang="he-IL" sz="1800" dirty="0"/>
              <a:t>אם נרצה לבצע את הסגירה מתוך הקוד, נוכל להשתמש במתודה </a:t>
            </a:r>
            <a:r>
              <a:rPr lang="en-US" sz="1800" b="1" dirty="0"/>
              <a:t>Close</a:t>
            </a:r>
            <a:r>
              <a:rPr lang="he-IL" sz="1800" dirty="0"/>
              <a:t>:</a:t>
            </a:r>
            <a:endParaRPr lang="en-US" sz="1800" dirty="0"/>
          </a:p>
          <a:p>
            <a:pPr marL="0" indent="0" fontAlgn="base">
              <a:buNone/>
            </a:pPr>
            <a:endParaRPr lang="he-IL" sz="1800" dirty="0"/>
          </a:p>
          <a:p>
            <a:pPr marL="0" indent="0" algn="l" rtl="0" fontAlgn="base">
              <a:buNone/>
            </a:pPr>
            <a:r>
              <a:rPr lang="en-US" sz="1600" dirty="0"/>
              <a:t>namespace </a:t>
            </a:r>
            <a:r>
              <a:rPr lang="en-US" sz="1600" dirty="0" err="1"/>
              <a:t>WindowsDemo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    public partial class </a:t>
            </a:r>
            <a:r>
              <a:rPr lang="en-US" sz="1600" dirty="0" err="1"/>
              <a:t>SecondWindow</a:t>
            </a:r>
            <a:r>
              <a:rPr lang="en-US" sz="1600" dirty="0"/>
              <a:t> : Window</a:t>
            </a:r>
            <a:endParaRPr lang="he-IL" sz="1600" dirty="0"/>
          </a:p>
          <a:p>
            <a:pPr marL="0" indent="0" algn="l" rtl="0" fontAlgn="base">
              <a:buNone/>
            </a:pPr>
            <a:r>
              <a:rPr lang="en-US" sz="1600" dirty="0"/>
              <a:t>   {</a:t>
            </a:r>
            <a:br>
              <a:rPr lang="en-US" sz="1600" dirty="0"/>
            </a:br>
            <a:r>
              <a:rPr lang="en-US" sz="1600" dirty="0"/>
              <a:t>   	 public </a:t>
            </a:r>
            <a:r>
              <a:rPr lang="en-US" sz="1600" dirty="0" err="1"/>
              <a:t>SecondWindow</a:t>
            </a:r>
            <a:r>
              <a:rPr lang="en-US" sz="1600" dirty="0"/>
              <a:t>() </a:t>
            </a:r>
            <a:endParaRPr lang="he-IL" sz="1600" dirty="0"/>
          </a:p>
          <a:p>
            <a:pPr marL="0" indent="0" algn="l" rtl="0" fontAlgn="base">
              <a:buNone/>
            </a:pPr>
            <a:r>
              <a:rPr lang="en-US" sz="1600" dirty="0"/>
              <a:t>	 {</a:t>
            </a:r>
            <a:br>
              <a:rPr lang="en-US" sz="1600" dirty="0"/>
            </a:br>
            <a:r>
              <a:rPr lang="en-US" sz="1600" dirty="0"/>
              <a:t>      		</a:t>
            </a:r>
            <a:r>
              <a:rPr lang="en-US" sz="1600" dirty="0" err="1"/>
              <a:t>InitializeComponent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	 }</a:t>
            </a:r>
            <a:br>
              <a:rPr lang="en-US" sz="1600" dirty="0"/>
            </a:br>
            <a:r>
              <a:rPr lang="en-US" sz="1600" dirty="0"/>
              <a:t>   	</a:t>
            </a:r>
            <a:endParaRPr lang="he-IL" sz="1600" dirty="0"/>
          </a:p>
          <a:p>
            <a:pPr marL="0" indent="0" algn="l" rtl="0" fontAlgn="base">
              <a:buNone/>
            </a:pPr>
            <a:r>
              <a:rPr lang="he-IL" sz="1600" dirty="0"/>
              <a:t>	</a:t>
            </a:r>
            <a:r>
              <a:rPr lang="en-US" sz="1600" dirty="0"/>
              <a:t>private void </a:t>
            </a:r>
            <a:r>
              <a:rPr lang="en-US" sz="1600" dirty="0" err="1"/>
              <a:t>closeButton_Click</a:t>
            </a:r>
            <a:r>
              <a:rPr lang="en-US" sz="1600" dirty="0"/>
              <a:t>(object </a:t>
            </a:r>
            <a:r>
              <a:rPr lang="en-US" sz="1600" dirty="0" err="1"/>
              <a:t>sender,RoutedEventArgs</a:t>
            </a:r>
            <a:r>
              <a:rPr lang="en-US" sz="1600" dirty="0"/>
              <a:t> e) </a:t>
            </a:r>
          </a:p>
          <a:p>
            <a:pPr marL="0" indent="0" algn="l" rtl="0" fontAlgn="base">
              <a:buNone/>
            </a:pPr>
            <a:r>
              <a:rPr lang="en-US" sz="1600" dirty="0"/>
              <a:t>            </a:t>
            </a:r>
            <a:r>
              <a:rPr lang="he-IL" sz="1600" dirty="0"/>
              <a:t>	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b="1" dirty="0"/>
              <a:t>     </a:t>
            </a:r>
            <a:r>
              <a:rPr lang="en-US" sz="1600" b="1" dirty="0">
                <a:solidFill>
                  <a:srgbClr val="00B050"/>
                </a:solidFill>
              </a:rPr>
              <a:t>          </a:t>
            </a:r>
            <a:r>
              <a:rPr lang="he-IL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err="1">
                <a:solidFill>
                  <a:srgbClr val="00B050"/>
                </a:solidFill>
              </a:rPr>
              <a:t>this.Close</a:t>
            </a:r>
            <a:r>
              <a:rPr lang="en-US" sz="1600" b="1" dirty="0">
                <a:solidFill>
                  <a:srgbClr val="00B050"/>
                </a:solidFill>
              </a:rPr>
              <a:t>();</a:t>
            </a:r>
            <a:br>
              <a:rPr lang="en-US" sz="1600" b="1" dirty="0">
                <a:solidFill>
                  <a:srgbClr val="00B050"/>
                </a:solidFill>
              </a:rPr>
            </a:br>
            <a:r>
              <a:rPr lang="en-US" sz="1600" dirty="0"/>
              <a:t>            </a:t>
            </a:r>
            <a:r>
              <a:rPr lang="he-IL" sz="1600" dirty="0"/>
              <a:t>	</a:t>
            </a: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   }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br>
              <a:rPr lang="en-US" sz="1600" dirty="0"/>
            </a:b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98839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84118" y="340299"/>
            <a:ext cx="2126432" cy="1867443"/>
          </a:xfrm>
        </p:spPr>
        <p:txBody>
          <a:bodyPr>
            <a:normAutofit/>
          </a:bodyPr>
          <a:lstStyle/>
          <a:p>
            <a:pPr algn="ctr"/>
            <a:r>
              <a:rPr lang="he-IL" sz="2800" dirty="0"/>
              <a:t>סיכום סוגי חלוניות בסביבת </a:t>
            </a:r>
            <a:r>
              <a:rPr lang="en-US" sz="2800" dirty="0"/>
              <a:t>WPF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77507"/>
            <a:ext cx="5760640" cy="2531310"/>
          </a:xfrm>
        </p:spPr>
        <p:txBody>
          <a:bodyPr>
            <a:noAutofit/>
          </a:bodyPr>
          <a:lstStyle/>
          <a:p>
            <a:r>
              <a:rPr lang="he-IL" sz="1400" dirty="0"/>
              <a:t>מעבר ל</a:t>
            </a:r>
            <a:r>
              <a:rPr lang="en-US" sz="1400" dirty="0"/>
              <a:t> 2</a:t>
            </a:r>
            <a:r>
              <a:rPr lang="he-IL" sz="1400" dirty="0"/>
              <a:t>החלוניות הכלליים שהם </a:t>
            </a:r>
            <a:r>
              <a:rPr lang="en-US" sz="1400" dirty="0"/>
              <a:t>Solution Explorer</a:t>
            </a:r>
            <a:r>
              <a:rPr lang="he-IL" sz="1400" dirty="0"/>
              <a:t> ו </a:t>
            </a:r>
            <a:r>
              <a:rPr lang="en-US" sz="1400" dirty="0"/>
              <a:t>Toolbox</a:t>
            </a:r>
            <a:endParaRPr lang="he-IL" sz="1400" dirty="0"/>
          </a:p>
          <a:p>
            <a:r>
              <a:rPr lang="he-IL" sz="1400" dirty="0"/>
              <a:t>יש לנו בעצם 6 חלוניות שונות, </a:t>
            </a:r>
            <a:r>
              <a:rPr lang="he-IL" sz="1400" b="1" dirty="0"/>
              <a:t>עבור כל חלון גרפי </a:t>
            </a:r>
            <a:r>
              <a:rPr lang="he-IL" sz="1400" dirty="0"/>
              <a:t>שאנו יוצרים בתכנית:</a:t>
            </a:r>
          </a:p>
          <a:p>
            <a:pPr lvl="1"/>
            <a:r>
              <a:rPr lang="he-IL" sz="1400" dirty="0"/>
              <a:t>חלונית לייצוג הוויזואלי של החלון הגרפי</a:t>
            </a:r>
          </a:p>
          <a:p>
            <a:pPr lvl="1"/>
            <a:r>
              <a:rPr lang="he-IL" sz="1400" dirty="0"/>
              <a:t>קוד ה </a:t>
            </a:r>
            <a:r>
              <a:rPr lang="en-US" sz="1400" dirty="0"/>
              <a:t>XAML</a:t>
            </a:r>
            <a:endParaRPr lang="he-IL" sz="1400" dirty="0"/>
          </a:p>
          <a:p>
            <a:pPr lvl="1"/>
            <a:r>
              <a:rPr lang="he-IL" sz="1400" dirty="0"/>
              <a:t>חלונית המאפיינים לכל פקד – החלון הגרפי</a:t>
            </a:r>
          </a:p>
          <a:p>
            <a:pPr lvl="1"/>
            <a:r>
              <a:rPr lang="he-IL" sz="1400" dirty="0"/>
              <a:t>חלונית האירועים לכל פקד – חלון האירועים</a:t>
            </a:r>
          </a:p>
          <a:p>
            <a:pPr lvl="1"/>
            <a:r>
              <a:rPr lang="he-IL" sz="1400" dirty="0"/>
              <a:t>חלון ה </a:t>
            </a:r>
            <a:r>
              <a:rPr lang="en-US" sz="1400" dirty="0"/>
              <a:t>code-behind</a:t>
            </a:r>
            <a:r>
              <a:rPr lang="he-IL" sz="1400" dirty="0"/>
              <a:t> (בעצם שניים)</a:t>
            </a:r>
          </a:p>
          <a:p>
            <a:pPr lvl="1"/>
            <a:r>
              <a:rPr lang="he-IL" sz="1400" b="1" dirty="0"/>
              <a:t>חלון נוסף בשם </a:t>
            </a:r>
            <a:r>
              <a:rPr lang="en-US" sz="1400" b="1" dirty="0"/>
              <a:t>Document Outline</a:t>
            </a:r>
            <a:r>
              <a:rPr lang="he-IL" sz="1400" b="1" dirty="0"/>
              <a:t> ש</a:t>
            </a:r>
            <a:r>
              <a:rPr lang="he-IL" sz="1400" b="1" dirty="0">
                <a:solidFill>
                  <a:schemeClr val="tx1"/>
                </a:solidFill>
              </a:rPr>
              <a:t>ניתן לראות דרכו את היררכיית הפקדים, ולבחור בפקד אותו רוצים לעצב. ממש נוח.</a:t>
            </a:r>
            <a:endParaRPr lang="he-IL" sz="1400" b="1" dirty="0"/>
          </a:p>
          <a:p>
            <a:pPr lvl="1"/>
            <a:endParaRPr lang="he-IL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9" t="40499" r="32489" b="55515"/>
          <a:stretch/>
        </p:blipFill>
        <p:spPr bwMode="auto">
          <a:xfrm>
            <a:off x="1763688" y="1112905"/>
            <a:ext cx="356136" cy="46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8" t="40318" r="30407" b="56602"/>
          <a:stretch/>
        </p:blipFill>
        <p:spPr bwMode="auto">
          <a:xfrm>
            <a:off x="1686405" y="1544770"/>
            <a:ext cx="43341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AB483-2D6B-4606-B422-03602D23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9466"/>
            <a:ext cx="9144000" cy="41485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893F-135D-40AB-87DB-7AC2B7EA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2795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Message BOX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he-IL" sz="4000" dirty="0"/>
              <a:t>חלון הודעה למשתמש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he-IL" sz="4000" b="1" dirty="0"/>
              <a:t>לימוד עצמי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09086-7655-46EE-82F4-512E3C932A8D}" type="slidenum">
              <a:rPr lang="he-IL" smtClean="0"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835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תוכן 2"/>
          <p:cNvSpPr>
            <a:spLocks noGrp="1"/>
          </p:cNvSpPr>
          <p:nvPr>
            <p:ph idx="1"/>
          </p:nvPr>
        </p:nvSpPr>
        <p:spPr>
          <a:xfrm>
            <a:off x="575518" y="980728"/>
            <a:ext cx="7239000" cy="5328592"/>
          </a:xfrm>
        </p:spPr>
        <p:txBody>
          <a:bodyPr>
            <a:normAutofit lnSpcReduction="10000"/>
          </a:bodyPr>
          <a:lstStyle/>
          <a:p>
            <a:r>
              <a:rPr lang="he-IL" sz="2400" dirty="0"/>
              <a:t>למחלקה </a:t>
            </a:r>
            <a:r>
              <a:rPr lang="en-US" sz="2400" dirty="0" err="1"/>
              <a:t>MessageBox</a:t>
            </a:r>
            <a:r>
              <a:rPr lang="he-IL" sz="2400" dirty="0"/>
              <a:t> יש מתודה </a:t>
            </a:r>
            <a:r>
              <a:rPr lang="en-US" sz="2400" dirty="0"/>
              <a:t>Show</a:t>
            </a:r>
            <a:r>
              <a:rPr lang="he-IL" sz="2400" dirty="0"/>
              <a:t> אשר לה הרבה העמסות שונות לשימוש בתיבת הודעה.</a:t>
            </a:r>
          </a:p>
          <a:p>
            <a:endParaRPr lang="he-IL" sz="2400" dirty="0"/>
          </a:p>
          <a:p>
            <a:r>
              <a:rPr lang="he-IL" sz="2400" dirty="0"/>
              <a:t>דוגמא לתיבת הודעה פשוטה:</a:t>
            </a:r>
          </a:p>
          <a:p>
            <a:endParaRPr lang="he-IL" sz="2400" dirty="0"/>
          </a:p>
          <a:p>
            <a:pPr marL="0" indent="0" algn="ctr">
              <a:buNone/>
            </a:pPr>
            <a:r>
              <a:rPr lang="en-US" sz="1800" dirty="0"/>
              <a:t>MessageBox.Show("I am a simple Message Box", "Hello World")</a:t>
            </a:r>
          </a:p>
          <a:p>
            <a:endParaRPr lang="he-IL" sz="18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b="1" dirty="0"/>
              <a:t>האפשרויות לפרמטרים הם: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518" y="272408"/>
            <a:ext cx="7239000" cy="476672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/>
              <a:t>MESSAGE BOX </a:t>
            </a:r>
            <a:r>
              <a:rPr lang="he-IL" sz="3200" dirty="0"/>
              <a:t>תיבת הודעה למשתמש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1838325" cy="14097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55</a:t>
            </a:fld>
            <a:endParaRPr lang="he-IL"/>
          </a:p>
        </p:txBody>
      </p:sp>
      <p:sp>
        <p:nvSpPr>
          <p:cNvPr id="7" name="Rectangle 6"/>
          <p:cNvSpPr/>
          <p:nvPr/>
        </p:nvSpPr>
        <p:spPr>
          <a:xfrm rot="5400000">
            <a:off x="6445603" y="2925708"/>
            <a:ext cx="4228514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MsgBox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18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034" y="153888"/>
            <a:ext cx="7239000" cy="476672"/>
          </a:xfrm>
        </p:spPr>
        <p:txBody>
          <a:bodyPr>
            <a:noAutofit/>
          </a:bodyPr>
          <a:lstStyle/>
          <a:p>
            <a:pPr algn="ctr" rtl="0"/>
            <a:r>
              <a:rPr lang="en-US" sz="3200" dirty="0"/>
              <a:t>MESSAGE BOX </a:t>
            </a:r>
            <a:r>
              <a:rPr lang="he-IL" sz="3200" dirty="0"/>
              <a:t>תיבת הודעה למשתמש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48530"/>
              </p:ext>
            </p:extLst>
          </p:nvPr>
        </p:nvGraphicFramePr>
        <p:xfrm>
          <a:off x="179512" y="836712"/>
          <a:ext cx="7776864" cy="5410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42520">
                  <a:extLst>
                    <a:ext uri="{9D8B030D-6E8A-4147-A177-3AD203B41FA5}">
                      <a16:colId xmlns:a16="http://schemas.microsoft.com/office/drawing/2014/main" val="2980078765"/>
                    </a:ext>
                  </a:extLst>
                </a:gridCol>
                <a:gridCol w="5934344">
                  <a:extLst>
                    <a:ext uri="{9D8B030D-6E8A-4147-A177-3AD203B41FA5}">
                      <a16:colId xmlns:a16="http://schemas.microsoft.com/office/drawing/2014/main" val="124488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הפרמטר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הסבר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6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/>
                      <a:r>
                        <a:rPr lang="en-US" sz="1200" dirty="0"/>
                        <a:t>Text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הטקסט שיופיע בגוף חלון ההודעה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99692"/>
                  </a:ext>
                </a:extLst>
              </a:tr>
              <a:tr h="266432">
                <a:tc>
                  <a:txBody>
                    <a:bodyPr/>
                    <a:lstStyle/>
                    <a:p>
                      <a:pPr lvl="0" algn="ctr" rtl="0"/>
                      <a:r>
                        <a:rPr kumimoji="0" lang="en-US" altLang="he-IL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Caption</a:t>
                      </a:r>
                      <a:endParaRPr kumimoji="0" lang="he-IL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כותרת חלון ההודעה</a:t>
                      </a:r>
                      <a:endParaRPr lang="he-IL" altLang="he-IL" sz="700" dirty="0">
                        <a:solidFill>
                          <a:prstClr val="black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altLang="he-IL" sz="1200" dirty="0" err="1">
                          <a:solidFill>
                            <a:srgbClr val="2B91AF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MessageBoxButtons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הכפתור/ים שיופיע/ו בחלון ההודעה,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האפשרויות הן: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altLang="he-IL" sz="1200" kern="1200" dirty="0" err="1">
                          <a:solidFill>
                            <a:srgbClr val="2B91AF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MessageBoxIcon</a:t>
                      </a:r>
                      <a:endParaRPr kumimoji="0" lang="he-IL" sz="1200" kern="1200" dirty="0">
                        <a:solidFill>
                          <a:srgbClr val="2B91AF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האייקון (צלמית) 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שיופיע בחלון,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האפשרויות 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he-IL" sz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השימושיות הן:</a:t>
                      </a: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altLang="he-IL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100" kern="1200" dirty="0" err="1">
                          <a:solidFill>
                            <a:srgbClr val="2B91AF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MessageBoxDefaultButton</a:t>
                      </a:r>
                      <a:endParaRPr kumimoji="0" lang="he-IL" sz="1200" kern="1200" dirty="0">
                        <a:solidFill>
                          <a:srgbClr val="2B91AF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he-IL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כפתור ברירת המחדל מבין הכפתורים שנבחרו לעיל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7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100" kern="1200" dirty="0" err="1">
                          <a:solidFill>
                            <a:srgbClr val="2B91AF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Consolas" panose="020B0609020204030204" pitchFamily="49" charset="0"/>
                        </a:rPr>
                        <a:t>MessageBoxOptions</a:t>
                      </a:r>
                      <a:endParaRPr kumimoji="0" lang="he-IL" sz="1100" kern="1200" dirty="0">
                        <a:solidFill>
                          <a:srgbClr val="2B91AF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1"/>
                      <a:r>
                        <a:rPr kumimoji="0" lang="he-IL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אופציות נוספות לבחירה עם | ביניהן, למשל:</a:t>
                      </a:r>
                    </a:p>
                    <a:p>
                      <a:pPr lvl="1" rtl="1"/>
                      <a:r>
                        <a:rPr kumimoji="0" lang="en-US" sz="1200" kern="1200" dirty="0" err="1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RtlReading</a:t>
                      </a:r>
                      <a:r>
                        <a:rPr kumimoji="0" lang="en-US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he-IL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– קריאת הטקסט מימין לשמאל </a:t>
                      </a:r>
                    </a:p>
                    <a:p>
                      <a:pPr lvl="1" rtl="1"/>
                      <a:r>
                        <a:rPr kumimoji="0" lang="en-US" sz="1200" kern="1200" dirty="0" err="1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RightAlign</a:t>
                      </a:r>
                      <a:r>
                        <a:rPr kumimoji="0" lang="en-US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he-IL" sz="1200" kern="12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– יישור התוכן תיבת ההודעה לצד ימין.</a:t>
                      </a:r>
                      <a:endParaRPr kumimoji="0" lang="en-US" sz="1200" kern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587"/>
                  </a:ext>
                </a:extLst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21321"/>
            <a:ext cx="3853006" cy="14204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45024"/>
            <a:ext cx="4572396" cy="1505843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24628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677" y="141814"/>
            <a:ext cx="7239000" cy="626328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MESSAGE BOX Samples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886976"/>
            <a:ext cx="1885950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7677" y="886976"/>
            <a:ext cx="5326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MessageBox.Show("See you next time",</a:t>
            </a:r>
          </a:p>
          <a:p>
            <a:pPr algn="l" rtl="0"/>
            <a:r>
              <a:rPr lang="en-US" dirty="0"/>
              <a:t>		"By Bye", </a:t>
            </a:r>
          </a:p>
          <a:p>
            <a:pPr algn="l" rtl="0"/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MessageBoxButton</a:t>
            </a:r>
            <a:r>
              <a:rPr lang="en-US" dirty="0" err="1"/>
              <a:t>.OK</a:t>
            </a:r>
            <a:r>
              <a:rPr lang="en-US" dirty="0"/>
              <a:t>, </a:t>
            </a:r>
          </a:p>
          <a:p>
            <a:pPr algn="l" rtl="0"/>
            <a:r>
              <a:rPr lang="en-US" dirty="0"/>
              <a:t>		</a:t>
            </a:r>
            <a:r>
              <a:rPr lang="en-US" dirty="0" err="1"/>
              <a:t>MessageBoxImage.Information</a:t>
            </a:r>
            <a:r>
              <a:rPr lang="en-US" dirty="0"/>
              <a:t>);</a:t>
            </a:r>
            <a:endParaRPr lang="he-I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085184"/>
            <a:ext cx="2952750" cy="1524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23528" y="3081183"/>
            <a:ext cx="8350788" cy="3648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MessageBox.Show(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"press OK to continue, else press Cancel"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"Error Occurred"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MessageBoxButton.OKCancel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MessageBoxImage.Error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MessageBoxResult.Cancel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57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 rot="5400000">
            <a:off x="6498794" y="2271738"/>
            <a:ext cx="4228514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MsgBox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290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8" y="116632"/>
            <a:ext cx="7239000" cy="5543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MESSAGE BOX SAMPLES</a:t>
            </a:r>
            <a:endParaRPr lang="he-IL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27" y="1780881"/>
            <a:ext cx="3190875" cy="152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348" y="670952"/>
            <a:ext cx="7560840" cy="3978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MessageBox.Show(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 you want to continue?"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"Hello"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MessageBoxButton.YesNoCancel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MessageBoxImage.Question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MessageBoxResult.Cancel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mbResult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MessageBoxResult.Yes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MessageBoxResult.Cancel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//...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624" y="5373216"/>
            <a:ext cx="7875049" cy="1244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MessageBox.Show(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e-IL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התוכן</a:t>
            </a:r>
            <a:r>
              <a:rPr lang="he-IL" sz="1400" dirty="0">
                <a:solidFill>
                  <a:srgbClr val="A31515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כאן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he-IL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הכותרת</a:t>
            </a:r>
            <a:r>
              <a:rPr lang="he-IL" sz="1400" dirty="0">
                <a:solidFill>
                  <a:srgbClr val="A31515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e-IL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כאן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MessageBoxButton.YesNo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MessageBoxImage.Question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MessageBoxResult.Yes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MessageBoxOptions.RtlReading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MessageBoxOptions.RightAlign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4" y="4260499"/>
            <a:ext cx="2257425" cy="15716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58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 rot="5400000">
            <a:off x="6445603" y="2925708"/>
            <a:ext cx="4228514" cy="338554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  <a:latin typeface="Calibri"/>
              </a:rPr>
              <a:t>namespace </a:t>
            </a: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MsgBox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WpfApp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Solution)</a:t>
            </a:r>
            <a:endParaRPr lang="he-IL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3699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8" y="116632"/>
            <a:ext cx="7239000" cy="770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MESSAGE BOX builder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03540"/>
            <a:ext cx="7776864" cy="1008112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ניתן להשתמש באפליקציית עזר בשם </a:t>
            </a:r>
            <a:r>
              <a:rPr lang="en-US" dirty="0" err="1"/>
              <a:t>MessageBoxBuilder</a:t>
            </a:r>
            <a:r>
              <a:rPr lang="he-IL" dirty="0"/>
              <a:t> הנמצאת במודל</a:t>
            </a:r>
          </a:p>
          <a:p>
            <a:r>
              <a:rPr lang="he-IL" dirty="0"/>
              <a:t>אפליקצייה ידידותית ליצירת </a:t>
            </a:r>
            <a:r>
              <a:rPr lang="en-US" dirty="0"/>
              <a:t>Message Box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9" y="2129913"/>
            <a:ext cx="6077297" cy="4569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59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07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4478" y="188640"/>
            <a:ext cx="7239000" cy="626328"/>
          </a:xfrm>
        </p:spPr>
        <p:txBody>
          <a:bodyPr/>
          <a:lstStyle/>
          <a:p>
            <a:pPr algn="ctr"/>
            <a:r>
              <a:rPr lang="en-US" dirty="0"/>
              <a:t>XML ATTRIBUTE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84478" y="1124744"/>
            <a:ext cx="7239000" cy="4846320"/>
          </a:xfrm>
        </p:spPr>
        <p:txBody>
          <a:bodyPr>
            <a:normAutofit/>
          </a:bodyPr>
          <a:lstStyle/>
          <a:p>
            <a:r>
              <a:rPr lang="en-US" sz="2400" dirty="0"/>
              <a:t>attribute</a:t>
            </a:r>
            <a:r>
              <a:rPr lang="he-IL" sz="2400" dirty="0"/>
              <a:t> מוכל בתוך התגית הפותחת של אלמנט</a:t>
            </a:r>
          </a:p>
          <a:p>
            <a:r>
              <a:rPr lang="he-IL" sz="2400" dirty="0"/>
              <a:t>מאפיין שמכיל מידע על תכונות נוספות שקיימות לאלמנט.</a:t>
            </a:r>
          </a:p>
          <a:p>
            <a:r>
              <a:rPr lang="he-IL" sz="2400" dirty="0"/>
              <a:t>לאלמנט יכול להיות 0 או יותר </a:t>
            </a:r>
            <a:r>
              <a:rPr lang="en-US" sz="2400" dirty="0"/>
              <a:t>attributes</a:t>
            </a:r>
            <a:endParaRPr lang="he-IL" sz="2400" dirty="0"/>
          </a:p>
          <a:p>
            <a:r>
              <a:rPr lang="en-US" sz="2400" dirty="0"/>
              <a:t>attribute</a:t>
            </a:r>
            <a:r>
              <a:rPr lang="he-IL" sz="2400" dirty="0"/>
              <a:t> ירשם בתגית הפותחת של האלמנט כך:</a:t>
            </a:r>
          </a:p>
          <a:p>
            <a:pPr lvl="1"/>
            <a:r>
              <a:rPr lang="he-IL" sz="2000" dirty="0"/>
              <a:t>שם ה </a:t>
            </a:r>
            <a:r>
              <a:rPr lang="en-US" sz="2000" dirty="0"/>
              <a:t>attribute</a:t>
            </a:r>
            <a:endParaRPr lang="he-IL" sz="2000" dirty="0"/>
          </a:p>
          <a:p>
            <a:pPr lvl="1"/>
            <a:r>
              <a:rPr lang="he-IL" sz="2000" dirty="0"/>
              <a:t>=</a:t>
            </a:r>
          </a:p>
          <a:p>
            <a:pPr lvl="1"/>
            <a:r>
              <a:rPr lang="he-IL" sz="2000" dirty="0"/>
              <a:t>ערך ה </a:t>
            </a:r>
            <a:r>
              <a:rPr lang="en-US" sz="2000" dirty="0"/>
              <a:t>attribute</a:t>
            </a:r>
            <a:r>
              <a:rPr lang="he-IL" sz="2000" dirty="0"/>
              <a:t>, מוקף ב'גרש' או "גרשיים"</a:t>
            </a:r>
          </a:p>
          <a:p>
            <a:pPr lvl="1"/>
            <a:r>
              <a:rPr lang="en-US" sz="2000" dirty="0"/>
              <a:t>attributes</a:t>
            </a:r>
            <a:r>
              <a:rPr lang="he-IL" sz="2000" dirty="0"/>
              <a:t> מופרדים זה מזה בעזרת רווח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887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25996" y="247820"/>
            <a:ext cx="7239000" cy="698336"/>
          </a:xfrm>
        </p:spPr>
        <p:txBody>
          <a:bodyPr/>
          <a:lstStyle/>
          <a:p>
            <a:pPr algn="ctr"/>
            <a:r>
              <a:rPr lang="he-IL" dirty="0"/>
              <a:t>תרגיל 3א ונושאים נוספים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24111" y="1124744"/>
            <a:ext cx="7067128" cy="5256584"/>
          </a:xfrm>
        </p:spPr>
        <p:txBody>
          <a:bodyPr>
            <a:noAutofit/>
          </a:bodyPr>
          <a:lstStyle/>
          <a:p>
            <a:r>
              <a:rPr lang="he-IL" sz="1600" kern="0" dirty="0">
                <a:latin typeface="Arial" pitchFamily="34" charset="0"/>
              </a:rPr>
              <a:t>תרגול ב-</a:t>
            </a:r>
            <a:r>
              <a:rPr lang="en-US" sz="1600" kern="0" dirty="0">
                <a:latin typeface="Arial" pitchFamily="34" charset="0"/>
              </a:rPr>
              <a:t>WPF</a:t>
            </a:r>
            <a:r>
              <a:rPr lang="he-IL" sz="1600" kern="0" dirty="0">
                <a:latin typeface="Arial" pitchFamily="34" charset="0"/>
              </a:rPr>
              <a:t> בשני שלבים:</a:t>
            </a:r>
          </a:p>
          <a:p>
            <a:pPr lvl="1"/>
            <a:r>
              <a:rPr lang="he-IL" sz="1600" kern="0" dirty="0">
                <a:solidFill>
                  <a:schemeClr val="tx1"/>
                </a:solidFill>
                <a:latin typeface="Arial" pitchFamily="34" charset="0"/>
              </a:rPr>
              <a:t>תרגיל 3א – עם הנחיות מפורטות. </a:t>
            </a:r>
            <a:r>
              <a:rPr lang="he-IL" sz="1600" dirty="0">
                <a:solidFill>
                  <a:schemeClr val="tx1"/>
                </a:solidFill>
              </a:rPr>
              <a:t>תרגול קל בנושא </a:t>
            </a:r>
            <a:r>
              <a:rPr lang="en-US" sz="1600" dirty="0">
                <a:solidFill>
                  <a:schemeClr val="tx1"/>
                </a:solidFill>
              </a:rPr>
              <a:t>WPF</a:t>
            </a:r>
            <a:r>
              <a:rPr lang="he-IL" sz="1600" dirty="0">
                <a:solidFill>
                  <a:schemeClr val="tx1"/>
                </a:solidFill>
              </a:rPr>
              <a:t> בסיסי. בשילוב עם המחלקות מתרגיל 2</a:t>
            </a:r>
          </a:p>
          <a:p>
            <a:pPr lvl="2"/>
            <a:r>
              <a:rPr lang="he-IL" sz="1600" dirty="0"/>
              <a:t>בתרגיל מופיעים נושאים נוספים שנקראים:</a:t>
            </a:r>
          </a:p>
          <a:p>
            <a:pPr lvl="3"/>
            <a:r>
              <a:rPr lang="en-US" sz="1600" dirty="0">
                <a:solidFill>
                  <a:schemeClr val="tx1"/>
                </a:solidFill>
              </a:rPr>
              <a:t>Data Binding</a:t>
            </a:r>
          </a:p>
          <a:p>
            <a:pPr lvl="3"/>
            <a:r>
              <a:rPr lang="he-IL" sz="1600" dirty="0">
                <a:solidFill>
                  <a:schemeClr val="tx1"/>
                </a:solidFill>
              </a:rPr>
              <a:t>חיבור לפקדי </a:t>
            </a:r>
            <a:r>
              <a:rPr lang="en-US" sz="1600" dirty="0">
                <a:solidFill>
                  <a:schemeClr val="tx1"/>
                </a:solidFill>
              </a:rPr>
              <a:t>Collection</a:t>
            </a:r>
          </a:p>
          <a:p>
            <a:pPr lvl="2"/>
            <a:r>
              <a:rPr lang="he-IL" sz="1600" dirty="0"/>
              <a:t>את הנושאים אלו אנו נלמד מהקובץ "</a:t>
            </a:r>
            <a:r>
              <a:rPr lang="he-IL" sz="1600" b="1" dirty="0"/>
              <a:t>נושא 8 - נושאים מתקדמים בממשק הגרפי</a:t>
            </a:r>
            <a:r>
              <a:rPr lang="he-IL" sz="1600" dirty="0"/>
              <a:t>" (עד עמוד 22) </a:t>
            </a:r>
          </a:p>
          <a:p>
            <a:pPr lvl="2"/>
            <a:r>
              <a:rPr lang="he-IL" sz="1600" dirty="0"/>
              <a:t>הקובץ נמצא תחת ספריה 8 במודל (בחלק של אפרת). ובהמשך נעבור על כולו!!!!</a:t>
            </a:r>
            <a:endParaRPr lang="en-US" sz="1600" dirty="0"/>
          </a:p>
          <a:p>
            <a:pPr lvl="1"/>
            <a:r>
              <a:rPr lang="he-IL" sz="1600" kern="0" dirty="0">
                <a:solidFill>
                  <a:schemeClr val="tx1"/>
                </a:solidFill>
                <a:latin typeface="Arial" pitchFamily="34" charset="0"/>
              </a:rPr>
              <a:t>תרגיל 3ב – עצמאי, עם חריגות ופונקציונליות מתקדמת. עדיין לא למדנו את כל החומר בשבילו</a:t>
            </a:r>
          </a:p>
          <a:p>
            <a:r>
              <a:rPr lang="he-IL" sz="1600" kern="0" dirty="0">
                <a:latin typeface="Arial" pitchFamily="34" charset="0"/>
              </a:rPr>
              <a:t>ליצור אותם בתוך אותו "פתרון" עם תרגיל מבוא</a:t>
            </a:r>
          </a:p>
          <a:p>
            <a:r>
              <a:rPr lang="he-IL" sz="1600" kern="0" dirty="0">
                <a:latin typeface="Arial" pitchFamily="34" charset="0"/>
              </a:rPr>
              <a:t>שם הפרויקטים:</a:t>
            </a:r>
          </a:p>
          <a:p>
            <a:pPr marL="512064" lvl="2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1600" kern="0" dirty="0">
                <a:latin typeface="Arial" pitchFamily="34" charset="0"/>
              </a:rPr>
              <a:t>תרגיל 3א – </a:t>
            </a:r>
            <a:r>
              <a:rPr lang="en-US" sz="1600" kern="0" dirty="0">
                <a:latin typeface="Arial" pitchFamily="34" charset="0"/>
              </a:rPr>
              <a:t>dotNet578</a:t>
            </a:r>
            <a:r>
              <a:rPr lang="ru-RU" sz="1600" kern="0" dirty="0">
                <a:latin typeface="Arial" pitchFamily="34" charset="0"/>
              </a:rPr>
              <a:t>1</a:t>
            </a:r>
            <a:r>
              <a:rPr lang="en-US" sz="1600" kern="0" dirty="0">
                <a:latin typeface="Arial" pitchFamily="34" charset="0"/>
              </a:rPr>
              <a:t>_0</a:t>
            </a:r>
            <a:r>
              <a:rPr lang="ru-RU" sz="1600" kern="0" dirty="0">
                <a:latin typeface="Arial" pitchFamily="34" charset="0"/>
              </a:rPr>
              <a:t>3а</a:t>
            </a:r>
            <a:r>
              <a:rPr lang="en-US" sz="1600" kern="0" dirty="0">
                <a:latin typeface="Arial" pitchFamily="34" charset="0"/>
              </a:rPr>
              <a:t>_</a:t>
            </a:r>
            <a:r>
              <a:rPr lang="en-US" sz="1600" kern="0" dirty="0" err="1">
                <a:latin typeface="Arial" pitchFamily="34" charset="0"/>
              </a:rPr>
              <a:t>xxxx_yyyy</a:t>
            </a:r>
            <a:endParaRPr lang="en-US" sz="1600" kern="0" dirty="0">
              <a:latin typeface="Arial" pitchFamily="34" charset="0"/>
            </a:endParaRPr>
          </a:p>
          <a:p>
            <a:pPr marL="512064" lvl="2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1600" kern="0" dirty="0">
                <a:latin typeface="Arial" pitchFamily="34" charset="0"/>
              </a:rPr>
              <a:t>תרגיל 3ב – </a:t>
            </a:r>
            <a:r>
              <a:rPr lang="en-US" sz="1600" kern="0" dirty="0">
                <a:latin typeface="Arial" pitchFamily="34" charset="0"/>
              </a:rPr>
              <a:t>dotNet578</a:t>
            </a:r>
            <a:r>
              <a:rPr lang="ru-RU" sz="1600" kern="0" dirty="0">
                <a:latin typeface="Arial" pitchFamily="34" charset="0"/>
              </a:rPr>
              <a:t>1</a:t>
            </a:r>
            <a:r>
              <a:rPr lang="en-US" sz="1600" kern="0" dirty="0">
                <a:latin typeface="Arial" pitchFamily="34" charset="0"/>
              </a:rPr>
              <a:t>_0</a:t>
            </a:r>
            <a:r>
              <a:rPr lang="ru-RU" sz="1600" kern="0" dirty="0">
                <a:latin typeface="Arial" pitchFamily="34" charset="0"/>
              </a:rPr>
              <a:t>3</a:t>
            </a:r>
            <a:r>
              <a:rPr lang="en-US" sz="1600" kern="0" dirty="0" err="1">
                <a:latin typeface="Arial" pitchFamily="34" charset="0"/>
              </a:rPr>
              <a:t>b_xxxx_yyyy</a:t>
            </a:r>
            <a:endParaRPr lang="ru-RU" sz="1600" kern="0" dirty="0">
              <a:latin typeface="Arial" pitchFamily="34" charset="0"/>
            </a:endParaRPr>
          </a:p>
          <a:p>
            <a:r>
              <a:rPr lang="he-IL" sz="1600" kern="0" dirty="0">
                <a:latin typeface="Arial" pitchFamily="34" charset="0"/>
              </a:rPr>
              <a:t>חובה, עבודה בזוגות</a:t>
            </a:r>
            <a:endParaRPr lang="en-US" sz="1600" kern="0" dirty="0">
              <a:latin typeface="Arial" pitchFamily="34" charset="0"/>
            </a:endParaRPr>
          </a:p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</a:pPr>
            <a:r>
              <a:rPr lang="he-IL" sz="1600" kern="0" dirty="0">
                <a:solidFill>
                  <a:schemeClr val="tx1"/>
                </a:solidFill>
                <a:latin typeface="Arial" pitchFamily="34" charset="0"/>
              </a:rPr>
              <a:t>1%</a:t>
            </a:r>
            <a:r>
              <a:rPr lang="en-US" sz="1600" kern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he-IL" sz="1600" kern="0" dirty="0">
                <a:solidFill>
                  <a:schemeClr val="tx1"/>
                </a:solidFill>
                <a:latin typeface="Arial" pitchFamily="34" charset="0"/>
              </a:rPr>
              <a:t> ו-3% מהציון הכללי התאם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D6DCAD8-0910-4151-BBFB-63082A56FBA0}"/>
              </a:ext>
            </a:extLst>
          </p:cNvPr>
          <p:cNvSpPr/>
          <p:nvPr/>
        </p:nvSpPr>
        <p:spPr>
          <a:xfrm>
            <a:off x="611932" y="5501580"/>
            <a:ext cx="1584176" cy="1080120"/>
          </a:xfrm>
          <a:prstGeom prst="wedgeRoundRectCallout">
            <a:avLst>
              <a:gd name="adj1" fmla="val 75368"/>
              <a:gd name="adj2" fmla="val -426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אז יאללה...</a:t>
            </a:r>
          </a:p>
          <a:p>
            <a:pPr algn="ctr"/>
            <a:r>
              <a:rPr lang="he-IL" dirty="0"/>
              <a:t>בואו ניגש לשם...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4F88-A8A0-41D5-B0FC-CB1C93E5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60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592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99635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תשע"ט מועד 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b="1" dirty="0"/>
              <a:t>סמן את הטענה </a:t>
            </a:r>
            <a:r>
              <a:rPr lang="he-IL" sz="2000" b="1" u="sng" dirty="0"/>
              <a:t>הנכונה</a:t>
            </a:r>
            <a:r>
              <a:rPr lang="he-IL" sz="2000" b="1" dirty="0"/>
              <a:t> ביחס לרישום מתודה לאירוע של פקד גרפי באפליקציות </a:t>
            </a:r>
            <a:r>
              <a:rPr lang="en-US" sz="2000" b="1" dirty="0"/>
              <a:t>WPF</a:t>
            </a:r>
            <a:r>
              <a:rPr lang="he-IL" sz="2000" b="1" dirty="0"/>
              <a:t>:</a:t>
            </a:r>
            <a:endParaRPr lang="en-US" sz="2000" dirty="0"/>
          </a:p>
          <a:p>
            <a:r>
              <a:rPr lang="he-IL" sz="2000" dirty="0"/>
              <a:t>רישום מתודה לאירוע נעשה ברמת קוד ה </a:t>
            </a:r>
            <a:r>
              <a:rPr lang="en-US" sz="2000" dirty="0"/>
              <a:t>XAML</a:t>
            </a:r>
            <a:r>
              <a:rPr lang="he-IL" sz="2000" dirty="0"/>
              <a:t> בלבד ואין קוד </a:t>
            </a:r>
            <a:r>
              <a:rPr lang="en-US" sz="2000" dirty="0" err="1"/>
              <a:t>c#</a:t>
            </a:r>
            <a:r>
              <a:rPr lang="he-IL" sz="2000" dirty="0"/>
              <a:t> שבו מתבצע הרישום באמצעות האופרטור </a:t>
            </a:r>
            <a:r>
              <a:rPr lang="en-US" sz="2000" dirty="0"/>
              <a:t>+=</a:t>
            </a:r>
          </a:p>
          <a:p>
            <a:r>
              <a:rPr lang="he-IL" sz="2000" dirty="0"/>
              <a:t>המתכנת בעצמו חייב לרשום את המתודה לאירוע במפורש ב 2 מקומות:  ברמת קוד ה </a:t>
            </a:r>
            <a:r>
              <a:rPr lang="en-US" sz="2000" dirty="0"/>
              <a:t>XAML</a:t>
            </a:r>
            <a:r>
              <a:rPr lang="he-IL" sz="2000" dirty="0"/>
              <a:t> וגם ברמת קוד ה </a:t>
            </a:r>
            <a:r>
              <a:rPr lang="en-US" sz="2000" dirty="0" err="1"/>
              <a:t>c#</a:t>
            </a:r>
            <a:r>
              <a:rPr lang="he-IL" sz="2000" dirty="0"/>
              <a:t> שיבצע את הרישום עם האופרטור </a:t>
            </a:r>
            <a:r>
              <a:rPr lang="en-US" sz="2000" dirty="0"/>
              <a:t>+=</a:t>
            </a:r>
          </a:p>
          <a:p>
            <a:r>
              <a:rPr lang="he-IL" sz="2000" dirty="0"/>
              <a:t>מספיק שהמתכנת ירשום את המתודה לאירוע ברמת קוד ה </a:t>
            </a:r>
            <a:r>
              <a:rPr lang="en-US" sz="2000" dirty="0"/>
              <a:t>XAML</a:t>
            </a:r>
            <a:r>
              <a:rPr lang="he-IL" sz="2000" dirty="0"/>
              <a:t> ואז באופן אוטומטי יתווסף קוד </a:t>
            </a:r>
            <a:r>
              <a:rPr lang="en-US" sz="2000" dirty="0" err="1"/>
              <a:t>c#</a:t>
            </a:r>
            <a:r>
              <a:rPr lang="en-US" sz="2000" b="1" dirty="0"/>
              <a:t> </a:t>
            </a:r>
            <a:r>
              <a:rPr lang="he-IL" sz="2000" b="1" dirty="0"/>
              <a:t> </a:t>
            </a:r>
            <a:r>
              <a:rPr lang="he-IL" sz="2000" dirty="0"/>
              <a:t>שיבצע את הרישום באמצעות האופרטור </a:t>
            </a:r>
            <a:r>
              <a:rPr lang="en-US" sz="2000" dirty="0"/>
              <a:t>+=</a:t>
            </a:r>
          </a:p>
          <a:p>
            <a:r>
              <a:rPr lang="he-IL" sz="2000" dirty="0"/>
              <a:t>אם המתכנת לא ירשום את המתודה לאירוע דרך ה </a:t>
            </a:r>
            <a:r>
              <a:rPr lang="en-US" sz="2000" dirty="0"/>
              <a:t>XAML</a:t>
            </a:r>
            <a:r>
              <a:rPr lang="he-IL" sz="2000" dirty="0"/>
              <a:t> הוא יוכל לרשום אותה בעצמו בקוד ה </a:t>
            </a:r>
            <a:r>
              <a:rPr lang="en-US" sz="2000" dirty="0" err="1"/>
              <a:t>c#</a:t>
            </a:r>
            <a:r>
              <a:rPr lang="he-IL" sz="2000" dirty="0"/>
              <a:t> באמצעות האופרטור </a:t>
            </a:r>
            <a:r>
              <a:rPr lang="en-US" sz="2000" dirty="0"/>
              <a:t>+=</a:t>
            </a:r>
          </a:p>
          <a:p>
            <a:r>
              <a:rPr lang="he-IL" sz="2000" dirty="0"/>
              <a:t>יש יותר מטענה אחת נכונה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F5794-524F-4C51-B96B-D3019192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61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0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B63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B63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26913" y="188640"/>
            <a:ext cx="7239000" cy="770344"/>
          </a:xfrm>
        </p:spPr>
        <p:txBody>
          <a:bodyPr/>
          <a:lstStyle/>
          <a:p>
            <a:pPr algn="ctr"/>
            <a:r>
              <a:rPr lang="he-IL" dirty="0"/>
              <a:t>תש"פ, מועד 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221088"/>
            <a:ext cx="7239000" cy="2234648"/>
          </a:xfrm>
        </p:spPr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איזו טענה </a:t>
            </a:r>
            <a:r>
              <a:rPr lang="he-IL" altLang="he-IL" sz="28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נכונה</a:t>
            </a:r>
            <a:r>
              <a:rPr lang="he-IL" altLang="he-I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ביחס לקוד ה </a:t>
            </a:r>
            <a:r>
              <a:rPr lang="en-US" altLang="he-I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XAML</a:t>
            </a:r>
            <a:r>
              <a:rPr lang="he-IL" altLang="he-I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שלעיל?</a:t>
            </a:r>
            <a:endParaRPr lang="en-US" altLang="he-IL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בהכרח ב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code-behind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צריכה להיות קיימת פונקציה ממומשת בשם 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Rectangle_MouseDown</a:t>
            </a:r>
            <a:endParaRPr lang="en-US" altLang="he-IL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נרצה דרך ה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code-behind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לשנות את צבע המילוי (התכונה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של המלבן לצבע אפור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Brushes</a:t>
            </a:r>
            <a:r>
              <a:rPr lang="en-US" altLang="he-IL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Gray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נוכל לעשות זאת בעזרת שורת הקוד הזאת:</a:t>
            </a:r>
            <a:endParaRPr lang="en-US" altLang="he-IL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he-IL" altLang="he-IL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altLang="he-IL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Brushes</a:t>
            </a:r>
            <a:r>
              <a:rPr lang="en-US" altLang="he-IL" sz="36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altLang="he-IL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Gray</a:t>
            </a:r>
            <a:endParaRPr lang="en-US" altLang="he-IL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אם נרצה להוסיף מלבן נוסף לחלון נוכל להוסיף אותו דרך ה </a:t>
            </a:r>
            <a:r>
              <a:rPr lang="en-US" altLang="he-IL" sz="2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XAML</a:t>
            </a:r>
            <a:r>
              <a:rPr lang="he-IL" altLang="he-IL" sz="27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אבל אז חייבים לקבוע לכל אחד מהם 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את התכונה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x:Name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כדי לתת לכל אחד מהם שם שונה.</a:t>
            </a:r>
            <a:endParaRPr lang="en-US" altLang="he-IL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אם נרצה להוסיף מלבן נוסף לחלון, האפשרות היחידה להוספתו היא דרך ה </a:t>
            </a:r>
            <a:r>
              <a:rPr lang="en-US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XAML</a:t>
            </a: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altLang="he-IL" sz="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he-IL" sz="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יש יותר מטענה אחת נכונה</a:t>
            </a:r>
            <a:endParaRPr lang="he-IL" altLang="he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3" y="1463041"/>
            <a:ext cx="5513239" cy="294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959269" y="34284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BA47-4765-4326-A744-BBDD3203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62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4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72404" y="188640"/>
            <a:ext cx="7239000" cy="626328"/>
          </a:xfrm>
        </p:spPr>
        <p:txBody>
          <a:bodyPr/>
          <a:lstStyle/>
          <a:p>
            <a:pPr algn="ctr" fontAlgn="base"/>
            <a:r>
              <a:rPr lang="en-US" dirty="0"/>
              <a:t>Property Element Syntax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7468" y="980728"/>
            <a:ext cx="7848872" cy="561662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he-IL" sz="2000" dirty="0"/>
              <a:t>לפעמים הערכים שנרצה לשים בתוך</a:t>
            </a:r>
            <a:r>
              <a:rPr lang="en-US" sz="2000" dirty="0"/>
              <a:t>attribute </a:t>
            </a:r>
            <a:r>
              <a:rPr lang="he-IL" sz="2000" dirty="0"/>
              <a:t> אינם פשוטים ולא ניתנים לתיאור במילה אחת מוקפת גרשיים. </a:t>
            </a:r>
            <a:br>
              <a:rPr lang="he-IL" sz="2000" dirty="0"/>
            </a:br>
            <a:r>
              <a:rPr lang="he-IL" sz="2000" dirty="0"/>
              <a:t>בפעמים כאלו ניתן להציג ערכים ע"י שימוש בכתיב הנקרא </a:t>
            </a:r>
            <a:r>
              <a:rPr lang="en-US" sz="2000" b="1" dirty="0"/>
              <a:t>Property Element Syntax</a:t>
            </a:r>
            <a:endParaRPr lang="en-US" sz="2000" dirty="0"/>
          </a:p>
          <a:p>
            <a:pPr fontAlgn="base"/>
            <a:r>
              <a:rPr lang="he-IL" sz="2000" dirty="0"/>
              <a:t>בכתיב זה אנו נכתוב את שם ה</a:t>
            </a:r>
            <a:r>
              <a:rPr lang="en-US" sz="2000" dirty="0"/>
              <a:t>attribute </a:t>
            </a:r>
            <a:r>
              <a:rPr lang="he-IL" sz="2000" dirty="0"/>
              <a:t> כתת-אלמנט של האלמנט שאותו אנו רוצים לשנות.</a:t>
            </a:r>
          </a:p>
          <a:p>
            <a:pPr fontAlgn="base"/>
            <a:r>
              <a:rPr lang="he-IL" sz="2000" dirty="0"/>
              <a:t>לדוגמא הקוד הבא מבצע השמה של הערך </a:t>
            </a:r>
            <a:r>
              <a:rPr lang="en-US" sz="2000" dirty="0"/>
              <a:t>Hello World</a:t>
            </a:r>
            <a:r>
              <a:rPr lang="he-IL" sz="2000" dirty="0"/>
              <a:t> לתכונה/אטריביוט בשם</a:t>
            </a:r>
            <a:r>
              <a:rPr lang="en-US" sz="2000" dirty="0"/>
              <a:t>Content </a:t>
            </a:r>
            <a:r>
              <a:rPr lang="he-IL" sz="2000" dirty="0"/>
              <a:t> ע"י שימוש בכתיב זה:</a:t>
            </a:r>
          </a:p>
          <a:p>
            <a:endParaRPr lang="he-IL" sz="2000" dirty="0"/>
          </a:p>
          <a:p>
            <a:r>
              <a:rPr lang="he-IL" sz="2000" dirty="0"/>
              <a:t>אפשר לכתוב כך, בקצרה:</a:t>
            </a:r>
          </a:p>
          <a:p>
            <a:pPr algn="l" rtl="0"/>
            <a:r>
              <a:rPr lang="en-US" sz="2000" dirty="0"/>
              <a:t>&lt;Label </a:t>
            </a:r>
            <a:r>
              <a:rPr lang="en-US" sz="2000" b="1" dirty="0"/>
              <a:t>Content="Hello World"</a:t>
            </a:r>
            <a:r>
              <a:rPr lang="en-US" sz="2000" dirty="0"/>
              <a:t> /&gt;</a:t>
            </a:r>
            <a:endParaRPr lang="he-IL" sz="2000" dirty="0"/>
          </a:p>
          <a:p>
            <a:endParaRPr lang="he-IL" sz="2000" dirty="0"/>
          </a:p>
          <a:p>
            <a:r>
              <a:rPr lang="he-IL" sz="2000" dirty="0"/>
              <a:t>או ע"י שימוש בכתיב הנקרא </a:t>
            </a:r>
            <a:r>
              <a:rPr lang="en-US" sz="2000" b="1" dirty="0"/>
              <a:t>Property Element Syntax</a:t>
            </a:r>
            <a:r>
              <a:rPr lang="he-IL" sz="2000" dirty="0"/>
              <a:t>: </a:t>
            </a:r>
          </a:p>
          <a:p>
            <a:pPr algn="l" rtl="0"/>
            <a:r>
              <a:rPr lang="en-US" sz="2000" dirty="0"/>
              <a:t>&lt;Label&gt;</a:t>
            </a:r>
            <a:br>
              <a:rPr lang="en-US" sz="2000" dirty="0"/>
            </a:br>
            <a:r>
              <a:rPr lang="en-US" sz="2000" dirty="0"/>
              <a:t>  </a:t>
            </a:r>
            <a:r>
              <a:rPr lang="en-US" sz="2000" b="1" dirty="0"/>
              <a:t>&lt;Label.Content&gt;</a:t>
            </a:r>
            <a:br>
              <a:rPr lang="en-US" sz="2000" b="1" dirty="0"/>
            </a:br>
            <a:r>
              <a:rPr lang="en-US" sz="2000" b="1"/>
              <a:t>    “Hello World”</a:t>
            </a:r>
            <a:br>
              <a:rPr lang="en-US" sz="2000" b="1" dirty="0"/>
            </a:br>
            <a:r>
              <a:rPr lang="en-US" sz="2000" b="1" dirty="0"/>
              <a:t>  &lt;/Label.Content&gt;</a:t>
            </a:r>
            <a:br>
              <a:rPr lang="en-US" sz="2000" b="1" dirty="0"/>
            </a:br>
            <a:r>
              <a:rPr lang="en-US" sz="2000" dirty="0"/>
              <a:t>&lt;/Label&gt;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4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626328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תווים מיוחדים ב </a:t>
            </a:r>
            <a:r>
              <a:rPr lang="en-US" dirty="0"/>
              <a:t>XML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913622"/>
            <a:ext cx="7704856" cy="1907216"/>
          </a:xfrm>
        </p:spPr>
        <p:txBody>
          <a:bodyPr>
            <a:normAutofit/>
          </a:bodyPr>
          <a:lstStyle/>
          <a:p>
            <a:r>
              <a:rPr lang="he-IL" sz="2000" dirty="0"/>
              <a:t>כתיבת הערות: 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00B050"/>
                </a:solidFill>
              </a:rPr>
              <a:t>&lt;!-- This is a comment  --&gt;</a:t>
            </a:r>
          </a:p>
          <a:p>
            <a:pPr algn="r"/>
            <a:r>
              <a:rPr lang="he-IL" sz="2000" dirty="0"/>
              <a:t>התווים הרשמיים ש </a:t>
            </a:r>
            <a:r>
              <a:rPr lang="en-US" sz="2000" dirty="0"/>
              <a:t>XML</a:t>
            </a:r>
            <a:r>
              <a:rPr lang="he-IL" sz="2000" dirty="0"/>
              <a:t> משתמשת הם: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&lt;,&gt;,’,”,&amp;</a:t>
            </a:r>
            <a:r>
              <a:rPr lang="he-I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2000" dirty="0"/>
              <a:t>תווים אלו אסורים בשימוש </a:t>
            </a:r>
            <a:r>
              <a:rPr lang="he-IL" sz="2000" b="1" dirty="0"/>
              <a:t>כתוכן</a:t>
            </a:r>
            <a:r>
              <a:rPr lang="he-IL" sz="2000" dirty="0"/>
              <a:t>.</a:t>
            </a:r>
          </a:p>
          <a:p>
            <a:pPr lvl="1"/>
            <a:r>
              <a:rPr lang="he-IL" sz="2000" dirty="0"/>
              <a:t>לכן, כדי לא ליצור בלבול נייצג אותם באופן מיוחד כך: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4100"/>
              </p:ext>
            </p:extLst>
          </p:nvPr>
        </p:nvGraphicFramePr>
        <p:xfrm>
          <a:off x="1547664" y="2933737"/>
          <a:ext cx="5472608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95016806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520431664"/>
                    </a:ext>
                  </a:extLst>
                </a:gridCol>
              </a:tblGrid>
              <a:tr h="3322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תו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יוגדר כ: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06655"/>
                  </a:ext>
                </a:extLst>
              </a:tr>
              <a:tr h="332245">
                <a:tc>
                  <a:txBody>
                    <a:bodyPr/>
                    <a:lstStyle/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26876"/>
                  </a:ext>
                </a:extLst>
              </a:tr>
              <a:tr h="3322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29576"/>
                  </a:ext>
                </a:extLst>
              </a:tr>
              <a:tr h="3322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&amp;amp;</a:t>
                      </a: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27956"/>
                  </a:ext>
                </a:extLst>
              </a:tr>
              <a:tr h="355001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</a:t>
                      </a:r>
                      <a:endParaRPr lang="he-IL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09244"/>
                  </a:ext>
                </a:extLst>
              </a:tr>
              <a:tr h="33224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r>
                        <a:rPr lang="he-I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7335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8</a:t>
            </a:fld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37A2C-65F2-4F6E-9C40-5BA2DC85CD2E}"/>
              </a:ext>
            </a:extLst>
          </p:cNvPr>
          <p:cNvSpPr/>
          <p:nvPr/>
        </p:nvSpPr>
        <p:spPr>
          <a:xfrm>
            <a:off x="1547664" y="5734287"/>
            <a:ext cx="274626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&lt;</a:t>
            </a:r>
            <a:r>
              <a:rPr lang="en-US" dirty="0" err="1">
                <a:latin typeface="Arial Rounded MT Bold" panose="020F0704030504030204" pitchFamily="34" charset="0"/>
              </a:rPr>
              <a:t>elem</a:t>
            </a:r>
            <a:r>
              <a:rPr lang="en-US" dirty="0">
                <a:latin typeface="Arial Rounded MT Bold" panose="020F0704030504030204" pitchFamily="34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4 &amp;</a:t>
            </a:r>
            <a:r>
              <a:rPr lang="en-US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lt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; 7 </a:t>
            </a:r>
            <a:r>
              <a:rPr lang="en-US" dirty="0">
                <a:latin typeface="Arial Rounded MT Bold" panose="020F0704030504030204" pitchFamily="34" charset="0"/>
              </a:rPr>
              <a:t>&lt;/</a:t>
            </a:r>
            <a:r>
              <a:rPr lang="en-US" dirty="0" err="1">
                <a:latin typeface="Arial Rounded MT Bold" panose="020F0704030504030204" pitchFamily="34" charset="0"/>
              </a:rPr>
              <a:t>elem</a:t>
            </a:r>
            <a:r>
              <a:rPr lang="en-US" dirty="0">
                <a:latin typeface="Arial Rounded MT Bold" panose="020F070403050403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41342-4C14-4363-AB4E-B9E17343E52E}"/>
              </a:ext>
            </a:extLst>
          </p:cNvPr>
          <p:cNvSpPr/>
          <p:nvPr/>
        </p:nvSpPr>
        <p:spPr>
          <a:xfrm>
            <a:off x="1547664" y="6272696"/>
            <a:ext cx="251222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&lt;</a:t>
            </a:r>
            <a:r>
              <a:rPr lang="en-US" dirty="0" err="1">
                <a:latin typeface="Arial Rounded MT Bold" panose="020F0704030504030204" pitchFamily="34" charset="0"/>
              </a:rPr>
              <a:t>elem</a:t>
            </a:r>
            <a:r>
              <a:rPr lang="en-US" dirty="0">
                <a:latin typeface="Arial Rounded MT Bold" panose="020F0704030504030204" pitchFamily="34" charset="0"/>
              </a:rPr>
              <a:t>&gt; </a:t>
            </a:r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4 &lt; 7 </a:t>
            </a:r>
            <a:r>
              <a:rPr lang="en-US" dirty="0">
                <a:latin typeface="Arial Rounded MT Bold" panose="020F0704030504030204" pitchFamily="34" charset="0"/>
              </a:rPr>
              <a:t>&lt;/</a:t>
            </a:r>
            <a:r>
              <a:rPr lang="en-US" dirty="0" err="1">
                <a:latin typeface="Arial Rounded MT Bold" panose="020F0704030504030204" pitchFamily="34" charset="0"/>
              </a:rPr>
              <a:t>elem</a:t>
            </a:r>
            <a:r>
              <a:rPr lang="en-US" dirty="0">
                <a:latin typeface="Arial Rounded MT Bold" panose="020F0704030504030204" pitchFamily="34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716F1-E4EA-4657-927E-B6BD62EE0376}"/>
              </a:ext>
            </a:extLst>
          </p:cNvPr>
          <p:cNvSpPr txBox="1"/>
          <p:nvPr/>
        </p:nvSpPr>
        <p:spPr>
          <a:xfrm>
            <a:off x="3735760" y="501081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b="1" dirty="0"/>
              <a:t>לדוגמא</a:t>
            </a:r>
            <a:r>
              <a:rPr lang="he-IL" sz="2000" dirty="0"/>
              <a:t>:</a:t>
            </a:r>
          </a:p>
          <a:p>
            <a:r>
              <a:rPr lang="he-IL" sz="2000" dirty="0"/>
              <a:t>אם נרצה לייצג את הערך </a:t>
            </a:r>
            <a:r>
              <a:rPr lang="en-US" sz="2000" dirty="0"/>
              <a:t>4 &lt; 7</a:t>
            </a:r>
            <a:r>
              <a:rPr lang="he-IL" sz="2000" dirty="0"/>
              <a:t>, נעשה זאת כך:</a:t>
            </a:r>
          </a:p>
          <a:p>
            <a:endParaRPr lang="he-IL" sz="2000" dirty="0"/>
          </a:p>
          <a:p>
            <a:r>
              <a:rPr lang="he-IL" sz="2000" dirty="0"/>
              <a:t>ולא כך: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8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60032" y="125005"/>
            <a:ext cx="3062536" cy="648072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דוגמא פשוטה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8AB41-04B7-4576-9CCA-1D65DDCBA35C}" type="slidenum">
              <a:rPr lang="he-IL" smtClean="0"/>
              <a:t>9</a:t>
            </a:fld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C7234-00EC-4DD4-B054-8D590237C760}"/>
              </a:ext>
            </a:extLst>
          </p:cNvPr>
          <p:cNvSpPr txBox="1"/>
          <p:nvPr/>
        </p:nvSpPr>
        <p:spPr>
          <a:xfrm>
            <a:off x="145704" y="1768"/>
            <a:ext cx="777686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?&gt;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students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</a:p>
          <a:p>
            <a:pPr algn="l" rtl="0"/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'123456'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oshri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"cohen"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	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 	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'453553'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efrat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levi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95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			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</a:p>
          <a:p>
            <a:pPr algn="l" rtl="0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student.address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street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'4th Halevi Street'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street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"Bat Yam"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country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"Israel"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country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student.address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'432141'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shimi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&lt;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levi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&lt;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80 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lt</a:t>
            </a:r>
            <a:r>
              <a:rPr lang="en-US" sz="12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grade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	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en-US" sz="12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l" rtl="0"/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students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6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פע">
  <a:themeElements>
    <a:clrScheme name="שפע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שפע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פע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10599</TotalTime>
  <Words>7388</Words>
  <Application>Microsoft Office PowerPoint</Application>
  <PresentationFormat>On-screen Show (4:3)</PresentationFormat>
  <Paragraphs>961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Rounded MT Bold</vt:lpstr>
      <vt:lpstr>Calibri</vt:lpstr>
      <vt:lpstr>Consolas</vt:lpstr>
      <vt:lpstr>Courier New</vt:lpstr>
      <vt:lpstr>David</vt:lpstr>
      <vt:lpstr>Trebuchet MS</vt:lpstr>
      <vt:lpstr>Wingdings</vt:lpstr>
      <vt:lpstr>Wingdings 2</vt:lpstr>
      <vt:lpstr>שפע</vt:lpstr>
      <vt:lpstr>מיני פרויקט במערכות חלונות</vt:lpstr>
      <vt:lpstr>ומה היום?</vt:lpstr>
      <vt:lpstr>מבוא ל XML</vt:lpstr>
      <vt:lpstr>שפת xml</vt:lpstr>
      <vt:lpstr>Xml Element</vt:lpstr>
      <vt:lpstr>XML ATTRIBUTE</vt:lpstr>
      <vt:lpstr>Property Element Syntax</vt:lpstr>
      <vt:lpstr>תווים מיוחדים ב XML</vt:lpstr>
      <vt:lpstr>דוגמא פשוטה</vt:lpstr>
      <vt:lpstr>WPF</vt:lpstr>
      <vt:lpstr>wpf בקצרה</vt:lpstr>
      <vt:lpstr>יצירת אפליקציית WPF ראשונה</vt:lpstr>
      <vt:lpstr>סביבת העבודה ב WPF</vt:lpstr>
      <vt:lpstr>חלונית קודי בשפת XAML</vt:lpstr>
      <vt:lpstr>שפת XAML</vt:lpstr>
      <vt:lpstr>3 דרכים - להוספת פקד גרפי לחלון הגרפי הראשי</vt:lpstr>
      <vt:lpstr>הוספת כפתור/לחצן עם מאפיינים לחלון – הפקד Button</vt:lpstr>
      <vt:lpstr>חלונית ה PROPERTIES  לעומת האטריביוטים של האלמנט ב XAML</vt:lpstr>
      <vt:lpstr>הקשר בין קוד Xaml לקוד c#</vt:lpstr>
      <vt:lpstr>הקשר בין קוד Xaml לקוד c#</vt:lpstr>
      <vt:lpstr>הקשר בין קוד Xaml לקוד c#</vt:lpstr>
      <vt:lpstr>המתודה  InitializeComponent();</vt:lpstr>
      <vt:lpstr>מרחבי שמות XML Namespace </vt:lpstr>
      <vt:lpstr>סידור רכיבים על החלון המושג LAYOUT והמושג Panel</vt:lpstr>
      <vt:lpstr>GRID VS. CANVAS</vt:lpstr>
      <vt:lpstr>הגדרת שורות ועמודות ב GRID</vt:lpstr>
      <vt:lpstr>הצבת פקד גרפי בתא מסויים ב GRID</vt:lpstr>
      <vt:lpstr>דוגמא ל GRID עם 4 שורות ו3 עמודות</vt:lpstr>
      <vt:lpstr>דוגמא ל GRID עם 4 שורות ו3 עמודות</vt:lpstr>
      <vt:lpstr>פקדים נוספים בסיסיים</vt:lpstr>
      <vt:lpstr>רישום פקד לאירוע</vt:lpstr>
      <vt:lpstr>אירועים events</vt:lpstr>
      <vt:lpstr>רישום פקד לאירוע (event)</vt:lpstr>
      <vt:lpstr>רישום פקד לאירוע (event)</vt:lpstr>
      <vt:lpstr>רישום פקד לאירוע - שימוש בפרמטר  OBJECT</vt:lpstr>
      <vt:lpstr>רישום פקד לאירוע - שימוש בפרמטר  OBJECT</vt:lpstr>
      <vt:lpstr>רישום פקד לאירוע - שימוש בפרמטר  EVENTARGS דוגמא 1</vt:lpstr>
      <vt:lpstr>רישום פקד לאירוע - שימוש בפרמטר  EVENTARGS דוגמא 1</vt:lpstr>
      <vt:lpstr>רישום פקד לאירוע - שימוש בפרמטר  EVENTARGS דוגמא 2</vt:lpstr>
      <vt:lpstr>רישום פקד לאירוע - שימוש בפרמטר  EVENTARGS דוגמא 2</vt:lpstr>
      <vt:lpstr>פקדים לאוסף נתונים LISTBOX COMBOBOX</vt:lpstr>
      <vt:lpstr>הוספת פריטים לאוסף</vt:lpstr>
      <vt:lpstr>PowerPoint Presentation</vt:lpstr>
      <vt:lpstr>חלון התוצאה</vt:lpstr>
      <vt:lpstr>פקדים נוספים שכדאי להכיר</vt:lpstr>
      <vt:lpstr>"מדריך WPF" של אריק פוזננסקי</vt:lpstr>
      <vt:lpstr>הוספת חלונות חדשים מעבר לחלון הראשי</vt:lpstr>
      <vt:lpstr>פתיחה של חלון דרך הקוד</vt:lpstr>
      <vt:lpstr>העברת מידע מחלון פותח לחלון נפתח – אפשרות 1</vt:lpstr>
      <vt:lpstr>העברת מידע מחלון פותח לחלון נפתח – אפשרות 2</vt:lpstr>
      <vt:lpstr>מידע שמשותף לכל החלונות</vt:lpstr>
      <vt:lpstr>סגירת חלון</vt:lpstr>
      <vt:lpstr>סיכום סוגי חלוניות בסביבת WPF</vt:lpstr>
      <vt:lpstr>Message BOX</vt:lpstr>
      <vt:lpstr>MESSAGE BOX תיבת הודעה למשתמש</vt:lpstr>
      <vt:lpstr>MESSAGE BOX תיבת הודעה למשתמש</vt:lpstr>
      <vt:lpstr>MESSAGE BOX Samples</vt:lpstr>
      <vt:lpstr>MESSAGE BOX SAMPLES</vt:lpstr>
      <vt:lpstr>MESSAGE BOX builder</vt:lpstr>
      <vt:lpstr>תרגיל 3א ונושאים נוספים</vt:lpstr>
      <vt:lpstr>תשע"ט מועד א</vt:lpstr>
      <vt:lpstr>תש"פ, מועד 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מיני פרויקט במערכות חלונות</dc:title>
  <dc:creator>User</dc:creator>
  <cp:lastModifiedBy>Efrat Amar</cp:lastModifiedBy>
  <cp:revision>329</cp:revision>
  <dcterms:created xsi:type="dcterms:W3CDTF">2016-11-28T23:20:35Z</dcterms:created>
  <dcterms:modified xsi:type="dcterms:W3CDTF">2020-12-07T06:22:44Z</dcterms:modified>
</cp:coreProperties>
</file>