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44"/>
  </p:notesMasterIdLst>
  <p:sldIdLst>
    <p:sldId id="676" r:id="rId2"/>
    <p:sldId id="310" r:id="rId3"/>
    <p:sldId id="544" r:id="rId4"/>
    <p:sldId id="552" r:id="rId5"/>
    <p:sldId id="273" r:id="rId6"/>
    <p:sldId id="548" r:id="rId7"/>
    <p:sldId id="297" r:id="rId8"/>
    <p:sldId id="355" r:id="rId9"/>
    <p:sldId id="522" r:id="rId10"/>
    <p:sldId id="503" r:id="rId11"/>
    <p:sldId id="337" r:id="rId12"/>
    <p:sldId id="348" r:id="rId13"/>
    <p:sldId id="350" r:id="rId14"/>
    <p:sldId id="345" r:id="rId15"/>
    <p:sldId id="352" r:id="rId16"/>
    <p:sldId id="353" r:id="rId17"/>
    <p:sldId id="346" r:id="rId18"/>
    <p:sldId id="551" r:id="rId19"/>
    <p:sldId id="351" r:id="rId20"/>
    <p:sldId id="298" r:id="rId21"/>
    <p:sldId id="299" r:id="rId22"/>
    <p:sldId id="338" r:id="rId23"/>
    <p:sldId id="339" r:id="rId24"/>
    <p:sldId id="340" r:id="rId25"/>
    <p:sldId id="301" r:id="rId26"/>
    <p:sldId id="341" r:id="rId27"/>
    <p:sldId id="343" r:id="rId28"/>
    <p:sldId id="535" r:id="rId29"/>
    <p:sldId id="354" r:id="rId30"/>
    <p:sldId id="529" r:id="rId31"/>
    <p:sldId id="530" r:id="rId32"/>
    <p:sldId id="550" r:id="rId33"/>
    <p:sldId id="533" r:id="rId34"/>
    <p:sldId id="536" r:id="rId35"/>
    <p:sldId id="537" r:id="rId36"/>
    <p:sldId id="539" r:id="rId37"/>
    <p:sldId id="540" r:id="rId38"/>
    <p:sldId id="553" r:id="rId39"/>
    <p:sldId id="541" r:id="rId40"/>
    <p:sldId id="542" r:id="rId41"/>
    <p:sldId id="543" r:id="rId42"/>
    <p:sldId id="677" r:id="rId4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me" initials="H" lastIdx="1" clrIdx="0">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4" autoAdjust="0"/>
    <p:restoredTop sz="93450" autoAdjust="0"/>
  </p:normalViewPr>
  <p:slideViewPr>
    <p:cSldViewPr>
      <p:cViewPr varScale="1">
        <p:scale>
          <a:sx n="103" d="100"/>
          <a:sy n="103" d="100"/>
        </p:scale>
        <p:origin x="174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1746651-7014-48D9-AD73-F3A238B7C833}" type="datetimeFigureOut">
              <a:rPr lang="he-IL" smtClean="0"/>
              <a:t>ט"ו/כסלו/תשפ"א</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69E0AA1-8A91-48D1-8D27-206E5A624201}" type="slidenum">
              <a:rPr lang="he-IL" smtClean="0"/>
              <a:t>‹#›</a:t>
            </a:fld>
            <a:endParaRPr lang="he-IL"/>
          </a:p>
        </p:txBody>
      </p:sp>
    </p:spTree>
    <p:extLst>
      <p:ext uri="{BB962C8B-B14F-4D97-AF65-F5344CB8AC3E}">
        <p14:creationId xmlns:p14="http://schemas.microsoft.com/office/powerpoint/2010/main" val="298095557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C69E0AA1-8A91-48D1-8D27-206E5A624201}" type="slidenum">
              <a:rPr lang="he-IL" smtClean="0"/>
              <a:t>5</a:t>
            </a:fld>
            <a:endParaRPr lang="he-IL"/>
          </a:p>
        </p:txBody>
      </p:sp>
    </p:spTree>
    <p:extLst>
      <p:ext uri="{BB962C8B-B14F-4D97-AF65-F5344CB8AC3E}">
        <p14:creationId xmlns:p14="http://schemas.microsoft.com/office/powerpoint/2010/main" val="2200555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33</a:t>
            </a:fld>
            <a:endParaRPr lang="he-IL"/>
          </a:p>
        </p:txBody>
      </p:sp>
    </p:spTree>
    <p:extLst>
      <p:ext uri="{BB962C8B-B14F-4D97-AF65-F5344CB8AC3E}">
        <p14:creationId xmlns:p14="http://schemas.microsoft.com/office/powerpoint/2010/main" val="141198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12B2E794-BAF9-4A98-9D81-19ABF3065FBD}" type="slidenum">
              <a:rPr lang="he-IL" smtClean="0"/>
              <a:t>9</a:t>
            </a:fld>
            <a:endParaRPr lang="he-IL"/>
          </a:p>
        </p:txBody>
      </p:sp>
    </p:spTree>
    <p:extLst>
      <p:ext uri="{BB962C8B-B14F-4D97-AF65-F5344CB8AC3E}">
        <p14:creationId xmlns:p14="http://schemas.microsoft.com/office/powerpoint/2010/main" val="385115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0"/>
            <a:endParaRPr lang="en-US" sz="120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12B2E794-BAF9-4A98-9D81-19ABF3065FBD}" type="slidenum">
              <a:rPr lang="he-IL" smtClean="0"/>
              <a:t>10</a:t>
            </a:fld>
            <a:endParaRPr lang="he-IL"/>
          </a:p>
        </p:txBody>
      </p:sp>
    </p:spTree>
    <p:extLst>
      <p:ext uri="{BB962C8B-B14F-4D97-AF65-F5344CB8AC3E}">
        <p14:creationId xmlns:p14="http://schemas.microsoft.com/office/powerpoint/2010/main" val="286218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12</a:t>
            </a:fld>
            <a:endParaRPr lang="he-IL"/>
          </a:p>
        </p:txBody>
      </p:sp>
    </p:spTree>
    <p:extLst>
      <p:ext uri="{BB962C8B-B14F-4D97-AF65-F5344CB8AC3E}">
        <p14:creationId xmlns:p14="http://schemas.microsoft.com/office/powerpoint/2010/main" val="203037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13</a:t>
            </a:fld>
            <a:endParaRPr lang="he-IL"/>
          </a:p>
        </p:txBody>
      </p:sp>
    </p:spTree>
    <p:extLst>
      <p:ext uri="{BB962C8B-B14F-4D97-AF65-F5344CB8AC3E}">
        <p14:creationId xmlns:p14="http://schemas.microsoft.com/office/powerpoint/2010/main" val="48583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a:t>הערה חשובה:</a:t>
            </a:r>
          </a:p>
          <a:p>
            <a:r>
              <a:rPr lang="he-IL" b="1" dirty="0"/>
              <a:t>אם ננסה להוסיף בסוף:</a:t>
            </a:r>
          </a:p>
          <a:p>
            <a:pPr algn="l" rtl="0"/>
            <a:r>
              <a:rPr lang="en-US" sz="1800" b="1" dirty="0">
                <a:solidFill>
                  <a:srgbClr val="000000"/>
                </a:solidFill>
                <a:latin typeface="Consolas" panose="020B0609020204030204" pitchFamily="49" charset="0"/>
              </a:rPr>
              <a:t>t1.Abort(); </a:t>
            </a:r>
            <a:r>
              <a:rPr lang="en-US" sz="1800" b="1" dirty="0">
                <a:solidFill>
                  <a:srgbClr val="008000"/>
                </a:solidFill>
                <a:latin typeface="Consolas" panose="020B0609020204030204" pitchFamily="49" charset="0"/>
              </a:rPr>
              <a:t>//stop an already stopped thread. nothing will happen!</a:t>
            </a:r>
            <a:endParaRPr lang="en-US" sz="1800" b="1" dirty="0">
              <a:solidFill>
                <a:srgbClr val="000000"/>
              </a:solidFill>
              <a:latin typeface="Consolas" panose="020B0609020204030204" pitchFamily="49" charset="0"/>
            </a:endParaRPr>
          </a:p>
          <a:p>
            <a:pPr algn="l" rtl="0"/>
            <a:r>
              <a:rPr lang="en-US" sz="1800" b="1" dirty="0">
                <a:solidFill>
                  <a:srgbClr val="000000"/>
                </a:solidFill>
                <a:latin typeface="Consolas" panose="020B0609020204030204" pitchFamily="49" charset="0"/>
              </a:rPr>
              <a:t>t1.Start(); </a:t>
            </a:r>
            <a:r>
              <a:rPr lang="en-US" sz="1800" b="1" dirty="0">
                <a:solidFill>
                  <a:srgbClr val="008000"/>
                </a:solidFill>
                <a:latin typeface="Consolas" panose="020B0609020204030204" pitchFamily="49" charset="0"/>
              </a:rPr>
              <a:t>//exception!! cannot Start same thread object twice. even if it already stopped!!!</a:t>
            </a:r>
            <a:endParaRPr lang="en-US" sz="1800" b="1" dirty="0">
              <a:solidFill>
                <a:srgbClr val="000000"/>
              </a:solidFill>
              <a:latin typeface="Consolas" panose="020B0609020204030204" pitchFamily="49" charset="0"/>
            </a:endParaRPr>
          </a:p>
          <a:p>
            <a:endParaRPr lang="he-IL" dirty="0"/>
          </a:p>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14</a:t>
            </a:fld>
            <a:endParaRPr lang="he-IL"/>
          </a:p>
        </p:txBody>
      </p:sp>
    </p:spTree>
    <p:extLst>
      <p:ext uri="{BB962C8B-B14F-4D97-AF65-F5344CB8AC3E}">
        <p14:creationId xmlns:p14="http://schemas.microsoft.com/office/powerpoint/2010/main" val="54082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16</a:t>
            </a:fld>
            <a:endParaRPr lang="he-IL"/>
          </a:p>
        </p:txBody>
      </p:sp>
    </p:spTree>
    <p:extLst>
      <p:ext uri="{BB962C8B-B14F-4D97-AF65-F5344CB8AC3E}">
        <p14:creationId xmlns:p14="http://schemas.microsoft.com/office/powerpoint/2010/main" val="34857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http://dotnetpattern.com/wpf-dispatcher</a:t>
            </a:r>
          </a:p>
          <a:p>
            <a:pPr algn="l" rtl="0" fontAlgn="base"/>
            <a:r>
              <a:rPr lang="en-US" sz="1200" b="1" i="0" kern="1200" dirty="0">
                <a:solidFill>
                  <a:schemeClr val="tx1"/>
                </a:solidFill>
                <a:effectLst/>
                <a:latin typeface="+mn-lt"/>
                <a:ea typeface="+mn-ea"/>
                <a:cs typeface="+mn-cs"/>
              </a:rPr>
              <a:t>Single-Threaded Apartment (STA)</a:t>
            </a:r>
          </a:p>
          <a:p>
            <a:pPr algn="l" rtl="0" fontAlgn="base"/>
            <a:r>
              <a:rPr lang="en-US" sz="1200" b="0" i="0" kern="1200" dirty="0">
                <a:solidFill>
                  <a:schemeClr val="tx1"/>
                </a:solidFill>
                <a:effectLst/>
                <a:latin typeface="+mn-lt"/>
                <a:ea typeface="+mn-ea"/>
                <a:cs typeface="+mn-cs"/>
              </a:rPr>
              <a:t>Single-threaded apartments contains only one thread. All objects in this apartment can receive method calls from only this thread. Objects does not need synchronization because all methods calls are comes synchronously from single thread.</a:t>
            </a:r>
          </a:p>
          <a:p>
            <a:pPr algn="l" rtl="0" fontAlgn="base"/>
            <a:r>
              <a:rPr lang="en-US" sz="1200" b="0" i="0" kern="1200" dirty="0">
                <a:solidFill>
                  <a:schemeClr val="tx1"/>
                </a:solidFill>
                <a:effectLst/>
                <a:latin typeface="+mn-lt"/>
                <a:ea typeface="+mn-ea"/>
                <a:cs typeface="+mn-cs"/>
              </a:rPr>
              <a:t>Single-threaded apartment needs a message queue to handle calls from other threads. When other threads calls an object in STA thread then the method call are queued in the message queue and STA object will receive a call from that message queue.</a:t>
            </a:r>
          </a:p>
          <a:p>
            <a:pPr algn="l" rtl="0" fontAlgn="base"/>
            <a:r>
              <a:rPr lang="en-US" sz="1200" b="1" i="0" kern="1200" dirty="0">
                <a:solidFill>
                  <a:schemeClr val="tx1"/>
                </a:solidFill>
                <a:effectLst/>
                <a:latin typeface="+mn-lt"/>
                <a:ea typeface="+mn-ea"/>
                <a:cs typeface="+mn-cs"/>
              </a:rPr>
              <a:t>Multi-Threaded Apartment (MTA)</a:t>
            </a:r>
          </a:p>
          <a:p>
            <a:pPr algn="l" rtl="0" fontAlgn="base"/>
            <a:r>
              <a:rPr lang="en-US" sz="1200" b="0" i="0" kern="1200" dirty="0">
                <a:solidFill>
                  <a:schemeClr val="tx1"/>
                </a:solidFill>
                <a:effectLst/>
                <a:latin typeface="+mn-lt"/>
                <a:ea typeface="+mn-ea"/>
                <a:cs typeface="+mn-cs"/>
              </a:rPr>
              <a:t>Multi-threaded apartments contains one or more threads. All objects in this apartment can receive calls from any thread. All objects are self responsible for maintaining the synchronization of their data.</a:t>
            </a:r>
          </a:p>
          <a:p>
            <a:pPr algn="l" rtl="0" fontAlgn="base"/>
            <a:r>
              <a:rPr lang="en-US" sz="1200" b="1" i="0" kern="1200" dirty="0">
                <a:solidFill>
                  <a:schemeClr val="tx1"/>
                </a:solidFill>
                <a:effectLst/>
                <a:latin typeface="+mn-lt"/>
                <a:ea typeface="+mn-ea"/>
                <a:cs typeface="+mn-cs"/>
              </a:rPr>
              <a:t>WPF Dispatcher</a:t>
            </a:r>
          </a:p>
          <a:p>
            <a:pPr algn="l" rtl="0" fontAlgn="base"/>
            <a:r>
              <a:rPr lang="en-US" sz="1200" b="0" i="0" kern="1200" dirty="0">
                <a:solidFill>
                  <a:schemeClr val="tx1"/>
                </a:solidFill>
                <a:effectLst/>
                <a:latin typeface="+mn-lt"/>
                <a:ea typeface="+mn-ea"/>
                <a:cs typeface="+mn-cs"/>
              </a:rPr>
              <a:t>A WPF application must start in single-threaded apartment thread. STA have a message queue to synchronize method calls within his apartment. As well as other threads outside the apartment can't update the objects directly. They must place their method call into the message queue to update the objects in STA.</a:t>
            </a:r>
          </a:p>
          <a:p>
            <a:pPr algn="l" rtl="0" fontAlgn="base"/>
            <a:r>
              <a:rPr lang="en-US" sz="1200" b="1" i="1" kern="1200" dirty="0">
                <a:solidFill>
                  <a:schemeClr val="tx1"/>
                </a:solidFill>
                <a:effectLst/>
                <a:latin typeface="+mn-lt"/>
                <a:ea typeface="+mn-ea"/>
                <a:cs typeface="+mn-cs"/>
              </a:rPr>
              <a:t>  Dispatcher owns the message queue for the STA thread.</a:t>
            </a:r>
            <a:endParaRPr lang="en-US" sz="1200" b="0" i="0" kern="1200" dirty="0">
              <a:solidFill>
                <a:schemeClr val="tx1"/>
              </a:solidFill>
              <a:effectLst/>
              <a:latin typeface="+mn-lt"/>
              <a:ea typeface="+mn-ea"/>
              <a:cs typeface="+mn-cs"/>
            </a:endParaRPr>
          </a:p>
          <a:p>
            <a:pPr algn="l" rtl="0"/>
            <a:endParaRPr lang="en-US" dirty="0"/>
          </a:p>
          <a:p>
            <a:pPr algn="l" rtl="0" fontAlgn="base"/>
            <a:r>
              <a:rPr lang="en-US" sz="1200" b="0" i="0" kern="1200" dirty="0">
                <a:solidFill>
                  <a:schemeClr val="tx1"/>
                </a:solidFill>
                <a:effectLst/>
                <a:latin typeface="+mn-lt"/>
                <a:ea typeface="+mn-ea"/>
                <a:cs typeface="+mn-cs"/>
              </a:rPr>
              <a:t>When you execute a WPF application, it automatically create a new Dispatcher object and calls its Run method. Run method is used for initializing the message queue.</a:t>
            </a:r>
          </a:p>
          <a:p>
            <a:pPr algn="l" rtl="0" fontAlgn="base"/>
            <a:r>
              <a:rPr lang="en-US" sz="1200" b="0" i="0" kern="1200" dirty="0">
                <a:solidFill>
                  <a:schemeClr val="tx1"/>
                </a:solidFill>
                <a:effectLst/>
                <a:latin typeface="+mn-lt"/>
                <a:ea typeface="+mn-ea"/>
                <a:cs typeface="+mn-cs"/>
              </a:rPr>
              <a:t>When WPF application starts, it creates two threads:</a:t>
            </a:r>
          </a:p>
          <a:p>
            <a:pPr algn="l" rtl="0" fontAlgn="base"/>
            <a:r>
              <a:rPr lang="en-US" sz="1200" b="0" i="0" kern="1200" dirty="0">
                <a:solidFill>
                  <a:schemeClr val="tx1"/>
                </a:solidFill>
                <a:effectLst/>
                <a:latin typeface="+mn-lt"/>
                <a:ea typeface="+mn-ea"/>
                <a:cs typeface="+mn-cs"/>
              </a:rPr>
              <a:t>Render thread</a:t>
            </a:r>
          </a:p>
          <a:p>
            <a:pPr algn="l" rtl="0" fontAlgn="base"/>
            <a:r>
              <a:rPr lang="en-US" sz="1200" b="0" i="0" kern="1200" dirty="0">
                <a:solidFill>
                  <a:schemeClr val="tx1"/>
                </a:solidFill>
                <a:effectLst/>
                <a:latin typeface="+mn-lt"/>
                <a:ea typeface="+mn-ea"/>
                <a:cs typeface="+mn-cs"/>
              </a:rPr>
              <a:t>UI thread</a:t>
            </a:r>
          </a:p>
          <a:p>
            <a:pPr algn="l" rtl="0" fontAlgn="base"/>
            <a:r>
              <a:rPr lang="en-US" sz="1200" b="0" i="0" kern="1200" dirty="0">
                <a:solidFill>
                  <a:schemeClr val="tx1"/>
                </a:solidFill>
                <a:effectLst/>
                <a:latin typeface="+mn-lt"/>
                <a:ea typeface="+mn-ea"/>
                <a:cs typeface="+mn-cs"/>
              </a:rPr>
              <a:t>UI thread is responsible all the user inputs, handle events, paints screen and run the application code. Render threads runs in the background and used for render the WPF screen.</a:t>
            </a:r>
          </a:p>
          <a:p>
            <a:pPr algn="l" rtl="0" fontAlgn="base"/>
            <a:r>
              <a:rPr lang="en-US" sz="1200" b="0" i="0" kern="1200" dirty="0">
                <a:solidFill>
                  <a:schemeClr val="tx1"/>
                </a:solidFill>
                <a:effectLst/>
                <a:latin typeface="+mn-lt"/>
                <a:ea typeface="+mn-ea"/>
                <a:cs typeface="+mn-cs"/>
              </a:rPr>
              <a:t>WPF Dispatcher is associated with the UI thread. The UI thread queues methods call inside the Dispatcher object. Whenever your changes the screen or any event executes, or call a method in the code-behind all this happen in the UI thread and UI thread queue the called method into the Dispatcher queue. Dispatcher execute its message queue into the synchronous order.</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How all WPF objects refers to single Dispatcher?</a:t>
            </a:r>
          </a:p>
          <a:p>
            <a:pPr algn="l" rtl="0" fontAlgn="base"/>
            <a:r>
              <a:rPr lang="en-US" sz="1200" b="0" i="0" kern="1200" dirty="0">
                <a:solidFill>
                  <a:schemeClr val="tx1"/>
                </a:solidFill>
                <a:effectLst/>
                <a:latin typeface="+mn-lt"/>
                <a:ea typeface="+mn-ea"/>
                <a:cs typeface="+mn-cs"/>
              </a:rPr>
              <a:t>Every WPF control whether it is Window, button or textbox inherits from </a:t>
            </a:r>
            <a:r>
              <a:rPr lang="en-US" sz="1200" b="0" i="0" kern="1200" dirty="0" err="1">
                <a:solidFill>
                  <a:schemeClr val="tx1"/>
                </a:solidFill>
                <a:effectLst/>
                <a:latin typeface="+mn-lt"/>
                <a:ea typeface="+mn-ea"/>
                <a:cs typeface="+mn-cs"/>
              </a:rPr>
              <a:t>DispatcherObject</a:t>
            </a:r>
            <a:r>
              <a:rPr lang="en-US" sz="1200" b="0" i="0" kern="1200" dirty="0">
                <a:solidFill>
                  <a:schemeClr val="tx1"/>
                </a:solidFill>
                <a:effectLst/>
                <a:latin typeface="+mn-lt"/>
                <a:ea typeface="+mn-ea"/>
                <a:cs typeface="+mn-cs"/>
              </a:rPr>
              <a:t>.</a:t>
            </a:r>
          </a:p>
          <a:p>
            <a:pPr algn="l" rtl="0" fontAlgn="base"/>
            <a:r>
              <a:rPr lang="en-US" sz="1200" b="0" i="0" kern="1200" dirty="0">
                <a:solidFill>
                  <a:schemeClr val="tx1"/>
                </a:solidFill>
                <a:effectLst/>
                <a:latin typeface="+mn-lt"/>
                <a:ea typeface="+mn-ea"/>
                <a:cs typeface="+mn-cs"/>
              </a:rPr>
              <a:t>When WPF creates an instance of Button, it calls the protected constructor of </a:t>
            </a:r>
            <a:r>
              <a:rPr lang="en-US" sz="1200" b="0" i="0" kern="1200" dirty="0" err="1">
                <a:solidFill>
                  <a:schemeClr val="tx1"/>
                </a:solidFill>
                <a:effectLst/>
                <a:latin typeface="+mn-lt"/>
                <a:ea typeface="+mn-ea"/>
                <a:cs typeface="+mn-cs"/>
              </a:rPr>
              <a:t>DispatcherObject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DispatcherObject</a:t>
            </a:r>
            <a:r>
              <a:rPr lang="en-US" sz="1200" b="0" i="0" kern="1200" dirty="0">
                <a:solidFill>
                  <a:schemeClr val="tx1"/>
                </a:solidFill>
                <a:effectLst/>
                <a:latin typeface="+mn-lt"/>
                <a:ea typeface="+mn-ea"/>
                <a:cs typeface="+mn-cs"/>
              </a:rPr>
              <a:t> contains a property of type Dispatcher. In the constructor, it save the reference of current thread Dispatcher to Dispatcher property of </a:t>
            </a:r>
            <a:r>
              <a:rPr lang="en-US" sz="1200" b="0" i="0" kern="1200" dirty="0" err="1">
                <a:solidFill>
                  <a:schemeClr val="tx1"/>
                </a:solidFill>
                <a:effectLst/>
                <a:latin typeface="+mn-lt"/>
                <a:ea typeface="+mn-ea"/>
                <a:cs typeface="+mn-cs"/>
              </a:rPr>
              <a:t>DispatcherObject</a:t>
            </a:r>
            <a:r>
              <a:rPr lang="en-US" sz="1200" b="0" i="0" kern="1200" dirty="0">
                <a:solidFill>
                  <a:schemeClr val="tx1"/>
                </a:solidFill>
                <a:effectLst/>
                <a:latin typeface="+mn-lt"/>
                <a:ea typeface="+mn-ea"/>
                <a:cs typeface="+mn-cs"/>
              </a:rPr>
              <a:t>.</a:t>
            </a:r>
          </a:p>
          <a:p>
            <a:pPr algn="l" rtl="0" fontAlgn="base"/>
            <a:endParaRPr lang="en-US" sz="1200" b="1"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Why we need Dispatcher?</a:t>
            </a:r>
          </a:p>
          <a:p>
            <a:pPr algn="l" rtl="0" fontAlgn="base"/>
            <a:r>
              <a:rPr lang="en-US" sz="1200" b="0" i="0" kern="1200" dirty="0">
                <a:solidFill>
                  <a:schemeClr val="tx1"/>
                </a:solidFill>
                <a:effectLst/>
                <a:latin typeface="+mn-lt"/>
                <a:ea typeface="+mn-ea"/>
                <a:cs typeface="+mn-cs"/>
              </a:rPr>
              <a:t>WPF works with Dispatcher object behind the scenes and we don't need to work with Dispatcher when we are working on the UI thread.</a:t>
            </a:r>
          </a:p>
          <a:p>
            <a:pPr algn="l" rtl="0" fontAlgn="base"/>
            <a:r>
              <a:rPr lang="en-US" sz="1200" b="0" i="0" kern="1200" dirty="0">
                <a:solidFill>
                  <a:schemeClr val="tx1"/>
                </a:solidFill>
                <a:effectLst/>
                <a:latin typeface="+mn-lt"/>
                <a:ea typeface="+mn-ea"/>
                <a:cs typeface="+mn-cs"/>
              </a:rPr>
              <a:t>When we create a new thread for offloading the work and want to update the UI from the other thread then we must need Dispatcher. Only Dispatcher can update the objects in the UI from non-UI thread.</a:t>
            </a:r>
          </a:p>
          <a:p>
            <a:pPr algn="l" rtl="0" fontAlgn="base"/>
            <a:r>
              <a:rPr lang="en-US" sz="1200" b="0" i="0" kern="1200" dirty="0">
                <a:solidFill>
                  <a:schemeClr val="tx1"/>
                </a:solidFill>
                <a:effectLst/>
                <a:latin typeface="+mn-lt"/>
                <a:ea typeface="+mn-ea"/>
                <a:cs typeface="+mn-cs"/>
              </a:rPr>
              <a:t>Dispatcher provides two methods for registering method to execute into the message queue.</a:t>
            </a:r>
          </a:p>
          <a:p>
            <a:pPr algn="l" rtl="0" fontAlgn="base"/>
            <a:r>
              <a:rPr lang="en-US" sz="1200" b="0" i="0" kern="1200" dirty="0">
                <a:solidFill>
                  <a:schemeClr val="tx1"/>
                </a:solidFill>
                <a:effectLst/>
                <a:latin typeface="+mn-lt"/>
                <a:ea typeface="+mn-ea"/>
                <a:cs typeface="+mn-cs"/>
              </a:rPr>
              <a:t>Invoke</a:t>
            </a:r>
          </a:p>
          <a:p>
            <a:pPr algn="l" rtl="0" fontAlgn="base"/>
            <a:r>
              <a:rPr lang="en-US" sz="1200" b="0" i="0" kern="1200" dirty="0" err="1">
                <a:solidFill>
                  <a:schemeClr val="tx1"/>
                </a:solidFill>
                <a:effectLst/>
                <a:latin typeface="+mn-lt"/>
                <a:ea typeface="+mn-ea"/>
                <a:cs typeface="+mn-cs"/>
              </a:rPr>
              <a:t>BeginInvoke</a:t>
            </a:r>
            <a:endParaRPr lang="en-US" sz="1200" b="0" i="0" kern="1200" dirty="0">
              <a:solidFill>
                <a:schemeClr val="tx1"/>
              </a:solidFill>
              <a:effectLst/>
              <a:latin typeface="+mn-lt"/>
              <a:ea typeface="+mn-ea"/>
              <a:cs typeface="+mn-cs"/>
            </a:endParaRPr>
          </a:p>
          <a:p>
            <a:pPr algn="l" rtl="0" fontAlgn="base"/>
            <a:r>
              <a:rPr lang="en-US" sz="1200" b="1" i="0" kern="1200" dirty="0">
                <a:solidFill>
                  <a:schemeClr val="tx1"/>
                </a:solidFill>
                <a:effectLst/>
                <a:latin typeface="+mn-lt"/>
                <a:ea typeface="+mn-ea"/>
                <a:cs typeface="+mn-cs"/>
              </a:rPr>
              <a:t>Invoke</a:t>
            </a:r>
          </a:p>
          <a:p>
            <a:pPr algn="l" rtl="0" fontAlgn="base"/>
            <a:r>
              <a:rPr lang="en-US" sz="1200" b="0" i="0" kern="1200" dirty="0">
                <a:solidFill>
                  <a:schemeClr val="tx1"/>
                </a:solidFill>
                <a:effectLst/>
                <a:latin typeface="+mn-lt"/>
                <a:ea typeface="+mn-ea"/>
                <a:cs typeface="+mn-cs"/>
              </a:rPr>
              <a:t>Invoke method takes an Action or Delegate and execute the method synchronously. That means it does not return until the Dispatcher complete the execution of the method.</a:t>
            </a:r>
            <a:endParaRPr lang="he-IL" sz="1200" b="0" i="0" kern="1200" dirty="0">
              <a:solidFill>
                <a:schemeClr val="tx1"/>
              </a:solidFill>
              <a:effectLst/>
              <a:latin typeface="+mn-lt"/>
              <a:ea typeface="+mn-ea"/>
              <a:cs typeface="+mn-cs"/>
            </a:endParaRPr>
          </a:p>
          <a:p>
            <a:pPr algn="l" rtl="0" fontAlgn="base"/>
            <a:r>
              <a:rPr lang="en-US" sz="1200" b="0" i="0" kern="1200" dirty="0">
                <a:solidFill>
                  <a:schemeClr val="tx1"/>
                </a:solidFill>
                <a:effectLst/>
                <a:latin typeface="+mn-lt"/>
                <a:ea typeface="+mn-ea"/>
                <a:cs typeface="+mn-cs"/>
              </a:rPr>
              <a:t>Above code will create a new thread using </a:t>
            </a:r>
            <a:r>
              <a:rPr lang="en-US" sz="1200" b="0" i="0" kern="1200" dirty="0" err="1">
                <a:solidFill>
                  <a:schemeClr val="tx1"/>
                </a:solidFill>
                <a:effectLst/>
                <a:latin typeface="+mn-lt"/>
                <a:ea typeface="+mn-ea"/>
                <a:cs typeface="+mn-cs"/>
              </a:rPr>
              <a:t>Task.Factory</a:t>
            </a:r>
            <a:r>
              <a:rPr lang="en-US" sz="1200" b="0" i="0" kern="1200" dirty="0">
                <a:solidFill>
                  <a:schemeClr val="tx1"/>
                </a:solidFill>
                <a:effectLst/>
                <a:latin typeface="+mn-lt"/>
                <a:ea typeface="+mn-ea"/>
                <a:cs typeface="+mn-cs"/>
              </a:rPr>
              <a:t> and immediately start the thread. In the </a:t>
            </a:r>
            <a:r>
              <a:rPr lang="en-US" sz="1200" b="0" i="0" kern="1200" dirty="0" err="1">
                <a:solidFill>
                  <a:schemeClr val="tx1"/>
                </a:solidFill>
                <a:effectLst/>
                <a:latin typeface="+mn-lt"/>
                <a:ea typeface="+mn-ea"/>
                <a:cs typeface="+mn-cs"/>
              </a:rPr>
              <a:t>InvokeMethodExample</a:t>
            </a:r>
            <a:r>
              <a:rPr lang="en-US" sz="1200" b="0" i="0" kern="1200" dirty="0">
                <a:solidFill>
                  <a:schemeClr val="tx1"/>
                </a:solidFill>
                <a:effectLst/>
                <a:latin typeface="+mn-lt"/>
                <a:ea typeface="+mn-ea"/>
                <a:cs typeface="+mn-cs"/>
              </a:rPr>
              <a:t> if we try to directly call to update the Content property of btn1 object. It will throws a </a:t>
            </a:r>
            <a:r>
              <a:rPr lang="en-US" sz="1200" b="0" i="1" kern="1200" dirty="0" err="1">
                <a:solidFill>
                  <a:schemeClr val="tx1"/>
                </a:solidFill>
                <a:effectLst/>
                <a:latin typeface="+mn-lt"/>
                <a:ea typeface="+mn-ea"/>
                <a:cs typeface="+mn-cs"/>
              </a:rPr>
              <a:t>System.InvalidOperationException</a:t>
            </a:r>
            <a:r>
              <a:rPr lang="en-US" sz="1200" b="0" i="0" kern="1200" dirty="0">
                <a:solidFill>
                  <a:schemeClr val="tx1"/>
                </a:solidFill>
                <a:effectLst/>
                <a:latin typeface="+mn-lt"/>
                <a:ea typeface="+mn-ea"/>
                <a:cs typeface="+mn-cs"/>
              </a:rPr>
              <a:t>. We have used Invoke method of Dispatcher. In the Invoke method, I pass the Action and update the Content property of Button object. It will not throws any error and successfully update the Content property.</a:t>
            </a:r>
          </a:p>
          <a:p>
            <a:pPr algn="l" rtl="0" fontAlgn="base"/>
            <a:r>
              <a:rPr lang="en-US" sz="1200" b="1" i="0" kern="1200" dirty="0" err="1">
                <a:solidFill>
                  <a:schemeClr val="tx1"/>
                </a:solidFill>
                <a:effectLst/>
                <a:latin typeface="+mn-lt"/>
                <a:ea typeface="+mn-ea"/>
                <a:cs typeface="+mn-cs"/>
              </a:rPr>
              <a:t>BeginInvoke</a:t>
            </a:r>
            <a:endParaRPr lang="en-US" sz="1200" b="1" i="0" kern="1200" dirty="0">
              <a:solidFill>
                <a:schemeClr val="tx1"/>
              </a:solidFill>
              <a:effectLst/>
              <a:latin typeface="+mn-lt"/>
              <a:ea typeface="+mn-ea"/>
              <a:cs typeface="+mn-cs"/>
            </a:endParaRPr>
          </a:p>
          <a:p>
            <a:pPr algn="l" rtl="0" fontAlgn="base"/>
            <a:r>
              <a:rPr lang="en-US" sz="1200" b="0" i="0" kern="1200" dirty="0" err="1">
                <a:solidFill>
                  <a:schemeClr val="tx1"/>
                </a:solidFill>
                <a:effectLst/>
                <a:latin typeface="+mn-lt"/>
                <a:ea typeface="+mn-ea"/>
                <a:cs typeface="+mn-cs"/>
              </a:rPr>
              <a:t>BeginInvoke</a:t>
            </a:r>
            <a:r>
              <a:rPr lang="en-US" sz="1200" b="0" i="0" kern="1200" dirty="0">
                <a:solidFill>
                  <a:schemeClr val="tx1"/>
                </a:solidFill>
                <a:effectLst/>
                <a:latin typeface="+mn-lt"/>
                <a:ea typeface="+mn-ea"/>
                <a:cs typeface="+mn-cs"/>
              </a:rPr>
              <a:t> method take a Delegate but it executes the method asynchronously. That means it immediately returns before calling the method.</a:t>
            </a:r>
          </a:p>
          <a:p>
            <a:pPr algn="l" rtl="0" fontAlgn="base"/>
            <a:r>
              <a:rPr lang="en-US" sz="1200" b="0" i="0" kern="1200" dirty="0" err="1">
                <a:solidFill>
                  <a:schemeClr val="tx1"/>
                </a:solidFill>
                <a:effectLst/>
                <a:latin typeface="+mn-lt"/>
                <a:ea typeface="+mn-ea"/>
                <a:cs typeface="+mn-cs"/>
              </a:rPr>
              <a:t>BeginInvoke</a:t>
            </a:r>
            <a:r>
              <a:rPr lang="en-US" sz="1200" b="0" i="0" kern="1200" dirty="0">
                <a:solidFill>
                  <a:schemeClr val="tx1"/>
                </a:solidFill>
                <a:effectLst/>
                <a:latin typeface="+mn-lt"/>
                <a:ea typeface="+mn-ea"/>
                <a:cs typeface="+mn-cs"/>
              </a:rPr>
              <a:t> returns a </a:t>
            </a:r>
            <a:r>
              <a:rPr lang="en-US" sz="1200" b="0" i="0" kern="1200" dirty="0" err="1">
                <a:solidFill>
                  <a:schemeClr val="tx1"/>
                </a:solidFill>
                <a:effectLst/>
                <a:latin typeface="+mn-lt"/>
                <a:ea typeface="+mn-ea"/>
                <a:cs typeface="+mn-cs"/>
              </a:rPr>
              <a:t>DispatcherOperation</a:t>
            </a:r>
            <a:r>
              <a:rPr lang="en-US" sz="1200" b="0" i="0" kern="1200" dirty="0">
                <a:solidFill>
                  <a:schemeClr val="tx1"/>
                </a:solidFill>
                <a:effectLst/>
                <a:latin typeface="+mn-lt"/>
                <a:ea typeface="+mn-ea"/>
                <a:cs typeface="+mn-cs"/>
              </a:rPr>
              <a:t> object. This object can be used for knowing the status of operation whether it is completed or not. It also provides two event Aborted and Completed.</a:t>
            </a:r>
          </a:p>
          <a:p>
            <a:pPr algn="l" rtl="0"/>
            <a:endParaRPr lang="he-IL" dirty="0"/>
          </a:p>
        </p:txBody>
      </p:sp>
      <p:sp>
        <p:nvSpPr>
          <p:cNvPr id="4" name="Slide Number Placeholder 3"/>
          <p:cNvSpPr>
            <a:spLocks noGrp="1"/>
          </p:cNvSpPr>
          <p:nvPr>
            <p:ph type="sldNum" sz="quarter" idx="10"/>
          </p:nvPr>
        </p:nvSpPr>
        <p:spPr/>
        <p:txBody>
          <a:bodyPr/>
          <a:lstStyle/>
          <a:p>
            <a:fld id="{C69E0AA1-8A91-48D1-8D27-206E5A624201}" type="slidenum">
              <a:rPr lang="he-IL" smtClean="0"/>
              <a:t>26</a:t>
            </a:fld>
            <a:endParaRPr lang="he-IL"/>
          </a:p>
        </p:txBody>
      </p:sp>
    </p:spTree>
    <p:extLst>
      <p:ext uri="{BB962C8B-B14F-4D97-AF65-F5344CB8AC3E}">
        <p14:creationId xmlns:p14="http://schemas.microsoft.com/office/powerpoint/2010/main" val="407857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9E0AA1-8A91-48D1-8D27-206E5A624201}" type="slidenum">
              <a:rPr lang="he-IL" smtClean="0"/>
              <a:t>27</a:t>
            </a:fld>
            <a:endParaRPr lang="he-IL"/>
          </a:p>
        </p:txBody>
      </p:sp>
    </p:spTree>
    <p:extLst>
      <p:ext uri="{BB962C8B-B14F-4D97-AF65-F5344CB8AC3E}">
        <p14:creationId xmlns:p14="http://schemas.microsoft.com/office/powerpoint/2010/main" val="352798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1"/>
      </p:bgRef>
    </p:bg>
    <p:spTree>
      <p:nvGrpSpPr>
        <p:cNvPr id="1" name=""/>
        <p:cNvGrpSpPr/>
        <p:nvPr/>
      </p:nvGrpSpPr>
      <p:grpSpPr>
        <a:xfrm>
          <a:off x="0" y="0"/>
          <a:ext cx="0" cy="0"/>
          <a:chOff x="0" y="0"/>
          <a:chExt cx="0" cy="0"/>
        </a:xfrm>
      </p:grpSpPr>
      <p:sp>
        <p:nvSpPr>
          <p:cNvPr id="8" name="מלבן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חבר ישר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he-IL"/>
              <a:t>לחץ כדי לערוך סגנון כותרת של תבנית בסיס</a:t>
            </a:r>
            <a:endParaRPr kumimoji="0" lang="en-US"/>
          </a:p>
        </p:txBody>
      </p:sp>
      <p:sp>
        <p:nvSpPr>
          <p:cNvPr id="25" name="כותרת משנה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e-IL"/>
              <a:t>לחץ כדי לערוך סגנון כותרת משנה של תבנית בסיס</a:t>
            </a:r>
            <a:endParaRPr kumimoji="0" lang="en-US"/>
          </a:p>
        </p:txBody>
      </p:sp>
      <p:sp>
        <p:nvSpPr>
          <p:cNvPr id="31" name="מציין מיקום של תאריך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CF4FC16-5C22-4AC2-83A0-7DA96B6151ED}" type="datetime8">
              <a:rPr lang="he-IL" smtClean="0"/>
              <a:t>01 דצמבר 20</a:t>
            </a:fld>
            <a:endParaRPr lang="he-IL"/>
          </a:p>
        </p:txBody>
      </p:sp>
      <p:sp>
        <p:nvSpPr>
          <p:cNvPr id="18" name="מציין מיקום של כותרת תחתונה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he-IL"/>
          </a:p>
        </p:txBody>
      </p:sp>
      <p:sp>
        <p:nvSpPr>
          <p:cNvPr id="29" name="מציין מיקום של מספר שקופית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68AB41-04B7-4576-9CCA-1D65DDCBA35C}"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E78594CC-F2EE-495E-9767-94AEFD1A507A}"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274955"/>
            <a:ext cx="1524000" cy="5851525"/>
          </a:xfrm>
        </p:spPr>
        <p:txBody>
          <a:bodyPr vert="eaVert" ancho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42"/>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4242816" y="6557946"/>
            <a:ext cx="2002464" cy="226902"/>
          </a:xfrm>
        </p:spPr>
        <p:txBody>
          <a:bodyPr/>
          <a:lstStyle/>
          <a:p>
            <a:fld id="{7F0E9D18-36EB-4863-B4DD-FD9DC75C90A3}" type="datetime8">
              <a:rPr lang="he-IL" smtClean="0"/>
              <a:t>01 דצמבר 20</a:t>
            </a:fld>
            <a:endParaRPr lang="he-IL"/>
          </a:p>
        </p:txBody>
      </p:sp>
      <p:sp>
        <p:nvSpPr>
          <p:cNvPr id="5" name="מציין מיקום של כותרת תחתונה 4"/>
          <p:cNvSpPr>
            <a:spLocks noGrp="1"/>
          </p:cNvSpPr>
          <p:nvPr>
            <p:ph type="ftr" sz="quarter" idx="11"/>
          </p:nvPr>
        </p:nvSpPr>
        <p:spPr>
          <a:xfrm>
            <a:off x="457200" y="6556248"/>
            <a:ext cx="3657600" cy="228600"/>
          </a:xfrm>
        </p:spPr>
        <p:txBody>
          <a:bodyPr/>
          <a:lstStyle/>
          <a:p>
            <a:endParaRPr lang="he-IL"/>
          </a:p>
        </p:txBody>
      </p:sp>
      <p:sp>
        <p:nvSpPr>
          <p:cNvPr id="6" name="מציין מיקום של מספר שקופית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68AB41-04B7-4576-9CCA-1D65DDCBA35C}"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EC1F1E2B-4E27-470D-8E75-6AB7583A65C1}" type="datetime8">
              <a:rPr lang="he-IL" smtClean="0"/>
              <a:t>01 דצמבר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56B64F4-ADDB-4927-B65B-DD0193C3FA17}" type="datetime8">
              <a:rPr lang="he-IL" smtClean="0"/>
              <a:t>01 דצמבר 20</a:t>
            </a:fld>
            <a:endParaRPr lang="he-IL"/>
          </a:p>
        </p:txBody>
      </p:sp>
      <p:sp>
        <p:nvSpPr>
          <p:cNvPr id="5" name="מציין מיקום של כותרת תחתונה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he-IL"/>
          </a:p>
        </p:txBody>
      </p:sp>
      <p:sp>
        <p:nvSpPr>
          <p:cNvPr id="6" name="מציין מיקום של מספר שקופית 5"/>
          <p:cNvSpPr>
            <a:spLocks noGrp="1"/>
          </p:cNvSpPr>
          <p:nvPr>
            <p:ph type="sldNum" sz="quarter" idx="12"/>
          </p:nvPr>
        </p:nvSpPr>
        <p:spPr>
          <a:xfrm>
            <a:off x="6733952" y="6555112"/>
            <a:ext cx="588336" cy="228600"/>
          </a:xfrm>
        </p:spPr>
        <p:txBody>
          <a:bodyPr/>
          <a:lstStyle/>
          <a:p>
            <a:fld id="{DA68AB41-04B7-4576-9CCA-1D65DDCBA35C}"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255A0BEB-0FEA-466D-B87B-215F3E052030}" type="datetime8">
              <a:rPr lang="he-IL" smtClean="0"/>
              <a:t>01 דצמבר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nchor="b"/>
          <a:lstStyle>
            <a:lvl1pPr>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810A3962-180E-4AEA-8893-AA672E145380}" type="datetime8">
              <a:rPr lang="he-IL" smtClean="0"/>
              <a:t>01 דצמבר 20</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DC4435B4-CB3A-4538-BE20-B71E16E8ACB5}" type="datetime8">
              <a:rPr lang="he-IL" smtClean="0"/>
              <a:t>01 דצמבר 20</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solidFill>
                  <a:schemeClr val="tx2"/>
                </a:solidFill>
              </a:defRPr>
            </a:lvl1pPr>
            <a:extLst/>
          </a:lstStyle>
          <a:p>
            <a:fld id="{A0ACB033-172E-404F-A1C2-89EC99FF53A3}" type="datetime8">
              <a:rPr lang="he-IL" smtClean="0"/>
              <a:t>01 דצמבר 20</a:t>
            </a:fld>
            <a:endParaRPr lang="he-IL"/>
          </a:p>
        </p:txBody>
      </p:sp>
      <p:sp>
        <p:nvSpPr>
          <p:cNvPr id="3" name="מציין מיקום של כותרת תחתונה 2"/>
          <p:cNvSpPr>
            <a:spLocks noGrp="1"/>
          </p:cNvSpPr>
          <p:nvPr>
            <p:ph type="ftr" sz="quarter" idx="11"/>
          </p:nvPr>
        </p:nvSpPr>
        <p:spPr/>
        <p:txBody>
          <a:bodyPr/>
          <a:lstStyle>
            <a:lvl1pPr>
              <a:defRPr>
                <a:solidFill>
                  <a:schemeClr val="tx2"/>
                </a:solidFill>
              </a:defRPr>
            </a:lvl1pPr>
            <a:extLst/>
          </a:lstStyle>
          <a:p>
            <a:endParaRPr lang="he-IL"/>
          </a:p>
        </p:txBody>
      </p:sp>
      <p:sp>
        <p:nvSpPr>
          <p:cNvPr id="4" name="מציין מיקום של מספר שקופית 3"/>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EFE7CC69-3FC2-4DE9-B0A6-C504F2E42C23}" type="datetime8">
              <a:rPr lang="he-IL" smtClean="0"/>
              <a:t>01 דצמבר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68AB41-04B7-4576-9CCA-1D65DDCBA35C}"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2">
        <a:schemeClr val="bg2"/>
      </p:bgRef>
    </p:bg>
    <p:spTree>
      <p:nvGrpSpPr>
        <p:cNvPr id="1" name=""/>
        <p:cNvGrpSpPr/>
        <p:nvPr/>
      </p:nvGrpSpPr>
      <p:grpSpPr>
        <a:xfrm>
          <a:off x="0" y="0"/>
          <a:ext cx="0" cy="0"/>
          <a:chOff x="0" y="0"/>
          <a:chExt cx="0" cy="0"/>
        </a:xfrm>
      </p:grpSpPr>
      <p:sp>
        <p:nvSpPr>
          <p:cNvPr id="8" name="מלבן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he-IL"/>
              <a:t>לחץ כדי לערוך סגנון כותרת של תבנית בסיס</a:t>
            </a:r>
            <a:endParaRPr kumimoji="0" lang="en-US" dirty="0"/>
          </a:p>
        </p:txBody>
      </p:sp>
      <p:sp>
        <p:nvSpPr>
          <p:cNvPr id="4" name="מציין מיקום טקסט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7B4ACCA-81F9-44EF-86E4-EFC8530CFED6}" type="datetime8">
              <a:rPr lang="he-IL" smtClean="0"/>
              <a:t>01 דצמבר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68AB41-04B7-4576-9CCA-1D65DDCBA35C}" type="slidenum">
              <a:rPr lang="he-IL" smtClean="0"/>
              <a:t>‹#›</a:t>
            </a:fld>
            <a:endParaRPr lang="he-IL"/>
          </a:p>
        </p:txBody>
      </p:sp>
      <p:sp>
        <p:nvSpPr>
          <p:cNvPr id="10" name="מציין מיקום של תמונה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he-IL"/>
              <a:t>לחץ על הסמל כדי להוסיף תמונה</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כותרת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he-IL"/>
              <a:t>לחץ כדי לערוך סגנון כותרת של תבנית בסיס</a:t>
            </a:r>
            <a:endParaRPr kumimoji="0" lang="en-US"/>
          </a:p>
        </p:txBody>
      </p:sp>
      <p:sp>
        <p:nvSpPr>
          <p:cNvPr id="31" name="מציין מיקום טקסט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27" name="מציין מיקום של תאריך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6514772-786B-45AB-B080-A9E26A6D564F}" type="datetime8">
              <a:rPr lang="he-IL" smtClean="0"/>
              <a:t>01 דצמבר 20</a:t>
            </a:fld>
            <a:endParaRPr lang="he-IL"/>
          </a:p>
        </p:txBody>
      </p:sp>
      <p:sp>
        <p:nvSpPr>
          <p:cNvPr id="4" name="מציין מיקום של כותרת תחתונה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he-IL"/>
          </a:p>
        </p:txBody>
      </p:sp>
      <p:sp>
        <p:nvSpPr>
          <p:cNvPr id="16" name="מציין מיקום של מספר שקופית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68AB41-04B7-4576-9CCA-1D65DDCBA35C}"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363820" y="568555"/>
            <a:ext cx="5105400" cy="1448029"/>
          </a:xfrm>
        </p:spPr>
        <p:txBody>
          <a:bodyPr/>
          <a:lstStyle/>
          <a:p>
            <a:pPr algn="ctr"/>
            <a:r>
              <a:rPr lang="he-IL" dirty="0"/>
              <a:t>מיני פרויקט	במערכות חלונות</a:t>
            </a:r>
          </a:p>
        </p:txBody>
      </p:sp>
      <p:sp>
        <p:nvSpPr>
          <p:cNvPr id="3" name="כותרת משנה 2"/>
          <p:cNvSpPr>
            <a:spLocks noGrp="1"/>
          </p:cNvSpPr>
          <p:nvPr>
            <p:ph type="subTitle" idx="1"/>
          </p:nvPr>
        </p:nvSpPr>
        <p:spPr>
          <a:xfrm>
            <a:off x="2915816" y="2348880"/>
            <a:ext cx="5976664" cy="1938992"/>
          </a:xfrm>
        </p:spPr>
        <p:txBody>
          <a:bodyPr>
            <a:normAutofit/>
          </a:bodyPr>
          <a:lstStyle/>
          <a:p>
            <a:pPr algn="ctr"/>
            <a:r>
              <a:rPr lang="he-IL" dirty="0"/>
              <a:t>שם חיבה: </a:t>
            </a:r>
            <a:r>
              <a:rPr lang="en-US" dirty="0"/>
              <a:t>C# </a:t>
            </a:r>
            <a:r>
              <a:rPr lang="en-US" dirty="0" err="1"/>
              <a:t>.Net</a:t>
            </a:r>
            <a:endParaRPr lang="he-IL" dirty="0"/>
          </a:p>
          <a:p>
            <a:pPr algn="ctr"/>
            <a:r>
              <a:rPr lang="he-IL" dirty="0"/>
              <a:t>סי שרפ דוט נט</a:t>
            </a:r>
            <a:endParaRPr lang="en-US" dirty="0"/>
          </a:p>
          <a:p>
            <a:pPr algn="ctr"/>
            <a:endParaRPr lang="he-IL" dirty="0"/>
          </a:p>
          <a:p>
            <a:pPr algn="ctr"/>
            <a:r>
              <a:rPr lang="he-IL" sz="2800" b="1" dirty="0"/>
              <a:t>נושא מספר 9 – תהליכונים </a:t>
            </a:r>
            <a:r>
              <a:rPr lang="en-US" sz="2800" b="1" dirty="0"/>
              <a:t>Threads</a:t>
            </a:r>
            <a:endParaRPr lang="he-IL" sz="2800" b="1" dirty="0"/>
          </a:p>
        </p:txBody>
      </p:sp>
      <p:sp>
        <p:nvSpPr>
          <p:cNvPr id="4" name="Slide Number Placeholder 3"/>
          <p:cNvSpPr>
            <a:spLocks noGrp="1"/>
          </p:cNvSpPr>
          <p:nvPr>
            <p:ph type="sldNum" sz="quarter" idx="12"/>
          </p:nvPr>
        </p:nvSpPr>
        <p:spPr/>
        <p:txBody>
          <a:bodyPr/>
          <a:lstStyle/>
          <a:p>
            <a:fld id="{5EC9654E-5318-4238-B03D-55CEA01D4D35}" type="slidenum">
              <a:rPr lang="he-IL" smtClean="0"/>
              <a:t>1</a:t>
            </a:fld>
            <a:endParaRPr lang="he-IL"/>
          </a:p>
        </p:txBody>
      </p:sp>
      <p:sp>
        <p:nvSpPr>
          <p:cNvPr id="7" name="TextBox 6">
            <a:extLst>
              <a:ext uri="{FF2B5EF4-FFF2-40B4-BE49-F238E27FC236}">
                <a16:creationId xmlns:a16="http://schemas.microsoft.com/office/drawing/2014/main" id="{5A2163EB-4349-4875-BF92-1F867642B59F}"/>
              </a:ext>
            </a:extLst>
          </p:cNvPr>
          <p:cNvSpPr txBox="1"/>
          <p:nvPr/>
        </p:nvSpPr>
        <p:spPr>
          <a:xfrm>
            <a:off x="3053104" y="4567617"/>
            <a:ext cx="5726832" cy="212365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he-IL" sz="1200" b="1" dirty="0">
                <a:solidFill>
                  <a:prstClr val="black">
                    <a:lumMod val="75000"/>
                    <a:lumOff val="25000"/>
                  </a:prstClr>
                </a:solidFill>
              </a:rPr>
              <a:t>הערה חשובה:</a:t>
            </a:r>
          </a:p>
          <a:p>
            <a:endParaRPr lang="he-IL" sz="1200" b="1" dirty="0">
              <a:solidFill>
                <a:prstClr val="black">
                  <a:lumMod val="75000"/>
                  <a:lumOff val="25000"/>
                </a:prstClr>
              </a:solidFill>
            </a:endParaRPr>
          </a:p>
          <a:p>
            <a:pPr marL="285750" indent="-285750">
              <a:buFont typeface="Arial" panose="020B0604020202020204" pitchFamily="34" charset="0"/>
              <a:buChar char="•"/>
            </a:pPr>
            <a:r>
              <a:rPr lang="he-IL" sz="1200" dirty="0">
                <a:solidFill>
                  <a:prstClr val="black">
                    <a:lumMod val="75000"/>
                    <a:lumOff val="25000"/>
                  </a:prstClr>
                </a:solidFill>
              </a:rPr>
              <a:t>מצגת זו נערכה על ידי והיא שילוב של רעיונות ושקפים שנלקחו ברובם מ:</a:t>
            </a:r>
          </a:p>
          <a:p>
            <a:pPr marL="742950" lvl="1" indent="-285750">
              <a:buFont typeface="Arial" panose="020B0604020202020204" pitchFamily="34" charset="0"/>
              <a:buChar char="•"/>
            </a:pPr>
            <a:r>
              <a:rPr lang="he-IL" sz="1200" dirty="0">
                <a:solidFill>
                  <a:prstClr val="black">
                    <a:lumMod val="75000"/>
                    <a:lumOff val="25000"/>
                  </a:prstClr>
                </a:solidFill>
              </a:rPr>
              <a:t>המצגות של נורית גרינברג </a:t>
            </a:r>
            <a:endParaRPr lang="en-US" sz="1200" dirty="0">
              <a:solidFill>
                <a:prstClr val="black">
                  <a:lumMod val="75000"/>
                  <a:lumOff val="25000"/>
                </a:prstClr>
              </a:solidFill>
            </a:endParaRPr>
          </a:p>
          <a:p>
            <a:pPr marL="742950" lvl="1" indent="-285750">
              <a:buFont typeface="Arial" panose="020B0604020202020204" pitchFamily="34" charset="0"/>
              <a:buChar char="•"/>
            </a:pPr>
            <a:r>
              <a:rPr lang="he-IL" sz="1200" dirty="0"/>
              <a:t>החומרים </a:t>
            </a:r>
            <a:r>
              <a:rPr lang="en-US" sz="1200" dirty="0"/>
              <a:t>(OSF)</a:t>
            </a:r>
            <a:r>
              <a:rPr lang="he-IL" sz="1200" dirty="0"/>
              <a:t> וצילומי הוידאו של אושרי כהן.</a:t>
            </a:r>
          </a:p>
          <a:p>
            <a:pPr marL="742950" lvl="1" indent="-285750">
              <a:buFont typeface="Arial" panose="020B0604020202020204" pitchFamily="34" charset="0"/>
              <a:buChar char="•"/>
            </a:pPr>
            <a:r>
              <a:rPr lang="he-IL" sz="1200" dirty="0">
                <a:solidFill>
                  <a:prstClr val="black">
                    <a:lumMod val="75000"/>
                    <a:lumOff val="25000"/>
                  </a:prstClr>
                </a:solidFill>
              </a:rPr>
              <a:t>המצגות של דן זילברשטיין.</a:t>
            </a:r>
          </a:p>
          <a:p>
            <a:pPr marL="285750" indent="-285750">
              <a:buFont typeface="Arial" panose="020B0604020202020204" pitchFamily="34" charset="0"/>
              <a:buChar char="•"/>
            </a:pPr>
            <a:r>
              <a:rPr lang="he-IL" sz="1200" dirty="0">
                <a:solidFill>
                  <a:prstClr val="black">
                    <a:lumMod val="75000"/>
                    <a:lumOff val="25000"/>
                  </a:prstClr>
                </a:solidFill>
              </a:rPr>
              <a:t>ט.ל.ח – ייתכן ונפלו טעויות וב"ה הן יתוקנו בע"פ בהרצאה שלי. בלי נדר, לאחר ההרצאה אם נוצרו עדכונים אני מעלה את המצגת שוב למודל. אך איני מתחייבת לכך.</a:t>
            </a:r>
          </a:p>
          <a:p>
            <a:pPr marL="285750" indent="-285750">
              <a:buFont typeface="Arial" panose="020B0604020202020204" pitchFamily="34" charset="0"/>
              <a:buChar char="•"/>
            </a:pPr>
            <a:r>
              <a:rPr lang="he-IL" sz="1200" dirty="0">
                <a:solidFill>
                  <a:prstClr val="black">
                    <a:lumMod val="75000"/>
                    <a:lumOff val="25000"/>
                  </a:prstClr>
                </a:solidFill>
              </a:rPr>
              <a:t>המצגת לבדה אינה מספיקה, אלא בשילוב הערותיי בע"פ בהרצאה.</a:t>
            </a:r>
          </a:p>
          <a:p>
            <a:endParaRPr lang="he-IL" sz="1200" dirty="0">
              <a:solidFill>
                <a:prstClr val="black">
                  <a:lumMod val="75000"/>
                  <a:lumOff val="25000"/>
                </a:prstClr>
              </a:solidFill>
            </a:endParaRPr>
          </a:p>
          <a:p>
            <a:r>
              <a:rPr lang="he-IL" sz="1200" b="1" dirty="0">
                <a:solidFill>
                  <a:prstClr val="black">
                    <a:lumMod val="75000"/>
                    <a:lumOff val="25000"/>
                  </a:prstClr>
                </a:solidFill>
              </a:rPr>
              <a:t>אפרת עמר</a:t>
            </a:r>
          </a:p>
        </p:txBody>
      </p:sp>
    </p:spTree>
    <p:extLst>
      <p:ext uri="{BB962C8B-B14F-4D97-AF65-F5344CB8AC3E}">
        <p14:creationId xmlns:p14="http://schemas.microsoft.com/office/powerpoint/2010/main" val="250726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9511" y="235516"/>
            <a:ext cx="7239000" cy="626328"/>
          </a:xfrm>
        </p:spPr>
        <p:txBody>
          <a:bodyPr>
            <a:normAutofit fontScale="90000"/>
          </a:bodyPr>
          <a:lstStyle/>
          <a:p>
            <a:pPr algn="ctr"/>
            <a:r>
              <a:rPr lang="he-IL" sz="4400" dirty="0"/>
              <a:t>איך זה עובד?</a:t>
            </a:r>
          </a:p>
        </p:txBody>
      </p:sp>
      <p:sp>
        <p:nvSpPr>
          <p:cNvPr id="3" name="מציין מיקום תוכן 2"/>
          <p:cNvSpPr>
            <a:spLocks noGrp="1"/>
          </p:cNvSpPr>
          <p:nvPr>
            <p:ph idx="1"/>
          </p:nvPr>
        </p:nvSpPr>
        <p:spPr>
          <a:xfrm>
            <a:off x="459837" y="1268760"/>
            <a:ext cx="7465368" cy="4608512"/>
          </a:xfrm>
        </p:spPr>
        <p:txBody>
          <a:bodyPr>
            <a:normAutofit/>
          </a:bodyPr>
          <a:lstStyle/>
          <a:p>
            <a:r>
              <a:rPr lang="he-IL" sz="2000" b="1" dirty="0"/>
              <a:t>יצירת תהליכון </a:t>
            </a:r>
            <a:r>
              <a:rPr lang="he-IL" sz="2000" dirty="0"/>
              <a:t>- באמצעות בנאי של המחלקה </a:t>
            </a:r>
            <a:r>
              <a:rPr lang="en-US" sz="2000" dirty="0"/>
              <a:t>Thread</a:t>
            </a:r>
            <a:r>
              <a:rPr lang="he-IL" sz="2000" dirty="0"/>
              <a:t>.</a:t>
            </a:r>
            <a:r>
              <a:rPr lang="en-US" sz="2000" dirty="0"/>
              <a:t> </a:t>
            </a:r>
            <a:endParaRPr lang="he-IL" sz="2000" dirty="0"/>
          </a:p>
          <a:p>
            <a:pPr lvl="1"/>
            <a:r>
              <a:rPr lang="he-IL" sz="1800" dirty="0"/>
              <a:t>יש לספק לבנאי שלו </a:t>
            </a:r>
            <a:r>
              <a:rPr lang="he-IL" sz="1800" b="1" dirty="0"/>
              <a:t>מצביע למתודה </a:t>
            </a:r>
            <a:r>
              <a:rPr lang="he-IL" sz="1800" dirty="0"/>
              <a:t>שתהיה בעצם </a:t>
            </a:r>
            <a:r>
              <a:rPr lang="he-IL" sz="1800" b="1" dirty="0"/>
              <a:t>התהליך שירוץ </a:t>
            </a:r>
            <a:r>
              <a:rPr lang="he-IL" sz="1800" dirty="0"/>
              <a:t>ברקע.</a:t>
            </a:r>
          </a:p>
          <a:p>
            <a:r>
              <a:rPr lang="he-IL" sz="2000" b="1" dirty="0"/>
              <a:t>התחלת תהליכון </a:t>
            </a:r>
            <a:r>
              <a:rPr lang="he-IL" sz="2000" dirty="0"/>
              <a:t>– קריאה למתודה </a:t>
            </a:r>
            <a:r>
              <a:rPr lang="en-US" sz="2000" b="1" dirty="0"/>
              <a:t>Start()</a:t>
            </a:r>
            <a:r>
              <a:rPr lang="he-IL" sz="2000" b="1" dirty="0"/>
              <a:t> </a:t>
            </a:r>
            <a:r>
              <a:rPr lang="he-IL" sz="2000" dirty="0"/>
              <a:t>שמפעילה את המתודה שהתהליך קיבל בבנאי.</a:t>
            </a:r>
            <a:endParaRPr lang="en-US" sz="2000" dirty="0"/>
          </a:p>
          <a:p>
            <a:r>
              <a:rPr lang="he-IL" sz="2000" b="1" dirty="0"/>
              <a:t>השהיית תהליכון </a:t>
            </a:r>
            <a:r>
              <a:rPr lang="he-IL" sz="2000" dirty="0"/>
              <a:t>– קריאה למתודה </a:t>
            </a:r>
            <a:r>
              <a:rPr lang="en-US" sz="2000" b="1" dirty="0"/>
              <a:t>Sleep()</a:t>
            </a:r>
            <a:r>
              <a:rPr lang="he-IL" sz="2000" dirty="0"/>
              <a:t> שמקבלת את משך הזמן (באלפיות-שניה) בהן התהליך </a:t>
            </a:r>
            <a:r>
              <a:rPr lang="he-IL" sz="2000" b="1" dirty="0"/>
              <a:t>לא רץ/מושהה</a:t>
            </a:r>
            <a:r>
              <a:rPr lang="he-IL" sz="2000" dirty="0"/>
              <a:t>.</a:t>
            </a:r>
            <a:endParaRPr lang="he-IL" sz="2000" b="1" dirty="0"/>
          </a:p>
          <a:p>
            <a:r>
              <a:rPr lang="he-IL" sz="2000" b="1" dirty="0"/>
              <a:t>סיום תהליכון </a:t>
            </a:r>
            <a:r>
              <a:rPr lang="he-IL" sz="2000" dirty="0"/>
              <a:t>- תהליכון מסתיים עם </a:t>
            </a:r>
            <a:r>
              <a:rPr lang="he-IL" sz="2000" b="1" dirty="0"/>
              <a:t>סיום המתודה </a:t>
            </a:r>
            <a:r>
              <a:rPr lang="he-IL" sz="2000" dirty="0"/>
              <a:t>שהוא מבצע. או בצורה מפורשת וכוחנית שאינה מומלצת.</a:t>
            </a:r>
          </a:p>
          <a:p>
            <a:endParaRPr lang="he-IL" sz="2000" dirty="0"/>
          </a:p>
          <a:p>
            <a:endParaRPr lang="he-IL" sz="2000" dirty="0"/>
          </a:p>
        </p:txBody>
      </p:sp>
      <p:sp>
        <p:nvSpPr>
          <p:cNvPr id="4" name="Slide Number Placeholder 3">
            <a:extLst>
              <a:ext uri="{FF2B5EF4-FFF2-40B4-BE49-F238E27FC236}">
                <a16:creationId xmlns:a16="http://schemas.microsoft.com/office/drawing/2014/main" id="{1F1D8833-2B59-4B09-BB13-435E5C053269}"/>
              </a:ext>
            </a:extLst>
          </p:cNvPr>
          <p:cNvSpPr>
            <a:spLocks noGrp="1"/>
          </p:cNvSpPr>
          <p:nvPr>
            <p:ph type="sldNum" sz="quarter" idx="12"/>
          </p:nvPr>
        </p:nvSpPr>
        <p:spPr/>
        <p:txBody>
          <a:bodyPr/>
          <a:lstStyle/>
          <a:p>
            <a:fld id="{DA68AB41-04B7-4576-9CCA-1D65DDCBA35C}" type="slidenum">
              <a:rPr lang="he-IL" smtClean="0"/>
              <a:t>10</a:t>
            </a:fld>
            <a:endParaRPr lang="he-IL"/>
          </a:p>
        </p:txBody>
      </p:sp>
    </p:spTree>
    <p:extLst>
      <p:ext uri="{BB962C8B-B14F-4D97-AF65-F5344CB8AC3E}">
        <p14:creationId xmlns:p14="http://schemas.microsoft.com/office/powerpoint/2010/main" val="33205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he-IL" dirty="0"/>
              <a:t>תהליכונים</a:t>
            </a:r>
          </a:p>
        </p:txBody>
      </p:sp>
      <p:sp>
        <p:nvSpPr>
          <p:cNvPr id="3" name="כותרת משנה 2"/>
          <p:cNvSpPr>
            <a:spLocks noGrp="1"/>
          </p:cNvSpPr>
          <p:nvPr>
            <p:ph type="subTitle" idx="1"/>
          </p:nvPr>
        </p:nvSpPr>
        <p:spPr/>
        <p:txBody>
          <a:bodyPr>
            <a:normAutofit/>
          </a:bodyPr>
          <a:lstStyle/>
          <a:p>
            <a:r>
              <a:rPr lang="he-IL" sz="5400" dirty="0"/>
              <a:t>המחלקה </a:t>
            </a:r>
            <a:r>
              <a:rPr lang="en-US" sz="5400" dirty="0"/>
              <a:t>Thread</a:t>
            </a:r>
            <a:endParaRPr lang="he-IL" sz="5400" dirty="0"/>
          </a:p>
        </p:txBody>
      </p:sp>
      <p:sp>
        <p:nvSpPr>
          <p:cNvPr id="5" name="Slide Number Placeholder 4"/>
          <p:cNvSpPr>
            <a:spLocks noGrp="1"/>
          </p:cNvSpPr>
          <p:nvPr>
            <p:ph type="sldNum" sz="quarter" idx="12"/>
          </p:nvPr>
        </p:nvSpPr>
        <p:spPr/>
        <p:txBody>
          <a:bodyPr/>
          <a:lstStyle/>
          <a:p>
            <a:fld id="{04F09086-7655-46EE-82F4-512E3C932A8D}" type="slidenum">
              <a:rPr lang="he-IL" smtClean="0"/>
              <a:t>11</a:t>
            </a:fld>
            <a:endParaRPr lang="he-IL"/>
          </a:p>
        </p:txBody>
      </p:sp>
    </p:spTree>
    <p:extLst>
      <p:ext uri="{BB962C8B-B14F-4D97-AF65-F5344CB8AC3E}">
        <p14:creationId xmlns:p14="http://schemas.microsoft.com/office/powerpoint/2010/main" val="318752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759410-0CAE-4DAD-9AD3-87794AF697DD}"/>
              </a:ext>
            </a:extLst>
          </p:cNvPr>
          <p:cNvSpPr>
            <a:spLocks noGrp="1"/>
          </p:cNvSpPr>
          <p:nvPr>
            <p:ph type="sldNum" sz="quarter" idx="12"/>
          </p:nvPr>
        </p:nvSpPr>
        <p:spPr/>
        <p:txBody>
          <a:bodyPr/>
          <a:lstStyle/>
          <a:p>
            <a:fld id="{DA68AB41-04B7-4576-9CCA-1D65DDCBA35C}" type="slidenum">
              <a:rPr lang="he-IL" smtClean="0"/>
              <a:t>12</a:t>
            </a:fld>
            <a:endParaRPr lang="he-IL"/>
          </a:p>
        </p:txBody>
      </p:sp>
      <p:sp>
        <p:nvSpPr>
          <p:cNvPr id="5" name="Rectangle 4">
            <a:extLst>
              <a:ext uri="{FF2B5EF4-FFF2-40B4-BE49-F238E27FC236}">
                <a16:creationId xmlns:a16="http://schemas.microsoft.com/office/drawing/2014/main" id="{584E3915-8EA3-4439-AE08-FE16F89A4255}"/>
              </a:ext>
            </a:extLst>
          </p:cNvPr>
          <p:cNvSpPr>
            <a:spLocks noGrp="1" noChangeArrowheads="1"/>
          </p:cNvSpPr>
          <p:nvPr/>
        </p:nvSpPr>
        <p:spPr bwMode="auto">
          <a:xfrm>
            <a:off x="212259" y="140942"/>
            <a:ext cx="7772400" cy="762000"/>
          </a:xfrm>
          <a:prstGeom prst="rect">
            <a:avLst/>
          </a:prstGeo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0" rIns="45720" bIns="0" anchor="b" anchorCtr="0">
            <a:normAutofit/>
          </a:bodyPr>
          <a:lstStyle>
            <a:lvl1pPr algn="ctr" rtl="0" eaLnBrk="0" fontAlgn="base" hangingPunct="0">
              <a:spcBef>
                <a:spcPct val="0"/>
              </a:spcBef>
              <a:spcAft>
                <a:spcPct val="0"/>
              </a:spcAft>
              <a:defRPr sz="3200" b="1" kern="1200">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ahoma" panose="020B0604030504040204" pitchFamily="34" charset="0"/>
              </a:defRPr>
            </a:lvl2pPr>
            <a:lvl3pPr algn="ctr" rtl="0" eaLnBrk="0" fontAlgn="base" hangingPunct="0">
              <a:spcBef>
                <a:spcPct val="0"/>
              </a:spcBef>
              <a:spcAft>
                <a:spcPct val="0"/>
              </a:spcAft>
              <a:defRPr sz="3200" b="1">
                <a:solidFill>
                  <a:schemeClr val="accent2"/>
                </a:solidFill>
                <a:latin typeface="Tahoma" panose="020B0604030504040204" pitchFamily="34" charset="0"/>
              </a:defRPr>
            </a:lvl3pPr>
            <a:lvl4pPr algn="ctr" rtl="0" eaLnBrk="0" fontAlgn="base" hangingPunct="0">
              <a:spcBef>
                <a:spcPct val="0"/>
              </a:spcBef>
              <a:spcAft>
                <a:spcPct val="0"/>
              </a:spcAft>
              <a:defRPr sz="3200" b="1">
                <a:solidFill>
                  <a:schemeClr val="accent2"/>
                </a:solidFill>
                <a:latin typeface="Tahoma" panose="020B0604030504040204" pitchFamily="34" charset="0"/>
              </a:defRPr>
            </a:lvl4pPr>
            <a:lvl5pPr algn="ctr" rtl="0" eaLnBrk="0" fontAlgn="base" hangingPunct="0">
              <a:spcBef>
                <a:spcPct val="0"/>
              </a:spcBef>
              <a:spcAft>
                <a:spcPct val="0"/>
              </a:spcAft>
              <a:defRPr sz="3200" b="1">
                <a:solidFill>
                  <a:schemeClr val="accent2"/>
                </a:solidFill>
                <a:latin typeface="Tahoma" panose="020B0604030504040204" pitchFamily="34" charset="0"/>
              </a:defRPr>
            </a:lvl5pPr>
            <a:lvl6pPr marL="457200" algn="ctr" rtl="0" eaLnBrk="0" fontAlgn="base" hangingPunct="0">
              <a:spcBef>
                <a:spcPct val="0"/>
              </a:spcBef>
              <a:spcAft>
                <a:spcPct val="0"/>
              </a:spcAft>
              <a:defRPr sz="3200" b="1">
                <a:solidFill>
                  <a:schemeClr val="accent2"/>
                </a:solidFill>
                <a:latin typeface="Tahoma" panose="020B0604030504040204" pitchFamily="34" charset="0"/>
              </a:defRPr>
            </a:lvl6pPr>
            <a:lvl7pPr marL="914400" algn="ctr" rtl="0" eaLnBrk="0" fontAlgn="base" hangingPunct="0">
              <a:spcBef>
                <a:spcPct val="0"/>
              </a:spcBef>
              <a:spcAft>
                <a:spcPct val="0"/>
              </a:spcAft>
              <a:defRPr sz="3200" b="1">
                <a:solidFill>
                  <a:schemeClr val="accent2"/>
                </a:solidFill>
                <a:latin typeface="Tahoma" panose="020B0604030504040204" pitchFamily="34" charset="0"/>
              </a:defRPr>
            </a:lvl7pPr>
            <a:lvl8pPr marL="1371600" algn="ctr" rtl="0" eaLnBrk="0" fontAlgn="base" hangingPunct="0">
              <a:spcBef>
                <a:spcPct val="0"/>
              </a:spcBef>
              <a:spcAft>
                <a:spcPct val="0"/>
              </a:spcAft>
              <a:defRPr sz="3200" b="1">
                <a:solidFill>
                  <a:schemeClr val="accent2"/>
                </a:solidFill>
                <a:latin typeface="Tahoma" panose="020B0604030504040204" pitchFamily="34" charset="0"/>
              </a:defRPr>
            </a:lvl8pPr>
            <a:lvl9pPr marL="1828800" algn="ctr" rtl="0" eaLnBrk="0" fontAlgn="base" hangingPunct="0">
              <a:spcBef>
                <a:spcPct val="0"/>
              </a:spcBef>
              <a:spcAft>
                <a:spcPct val="0"/>
              </a:spcAft>
              <a:defRPr sz="3200" b="1">
                <a:solidFill>
                  <a:schemeClr val="accent2"/>
                </a:solidFill>
                <a:latin typeface="Tahoma" panose="020B0604030504040204" pitchFamily="34" charset="0"/>
              </a:defRPr>
            </a:lvl9pPr>
          </a:lstStyle>
          <a:p>
            <a:pPr rtl="1"/>
            <a:r>
              <a:rPr lang="he-IL" altLang="en-US" sz="3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בנאים של המחלקה </a:t>
            </a:r>
            <a:r>
              <a:rPr lang="en-US" altLang="en-US" sz="3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Thread</a:t>
            </a:r>
          </a:p>
        </p:txBody>
      </p:sp>
      <p:sp>
        <p:nvSpPr>
          <p:cNvPr id="6" name="Rectangle 5">
            <a:extLst>
              <a:ext uri="{FF2B5EF4-FFF2-40B4-BE49-F238E27FC236}">
                <a16:creationId xmlns:a16="http://schemas.microsoft.com/office/drawing/2014/main" id="{EE759A5B-CF38-4523-B63F-46FF794E804E}"/>
              </a:ext>
            </a:extLst>
          </p:cNvPr>
          <p:cNvSpPr>
            <a:spLocks noGrp="1" noChangeArrowheads="1"/>
          </p:cNvSpPr>
          <p:nvPr/>
        </p:nvSpPr>
        <p:spPr bwMode="auto">
          <a:xfrm>
            <a:off x="580815" y="1412776"/>
            <a:ext cx="7362393" cy="45307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ormAutofit/>
          </a:bodyPr>
          <a:lstStyle>
            <a:lvl1pPr marL="342900" indent="-342900" algn="l" rtl="0" eaLnBrk="0" fontAlgn="base" hangingPunct="0">
              <a:spcBef>
                <a:spcPct val="20000"/>
              </a:spcBef>
              <a:spcAft>
                <a:spcPct val="0"/>
              </a:spcAft>
              <a:buClr>
                <a:schemeClr val="tx1"/>
              </a:buClr>
              <a:buSzPct val="75000"/>
              <a:buFont typeface="Symbol" panose="05050102010706020507" pitchFamily="18" charset="2"/>
              <a:buChar char="·"/>
              <a:defRPr sz="2000" kern="1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kern="1200">
                <a:solidFill>
                  <a:schemeClr val="accent2"/>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1600" kern="1200">
                <a:solidFill>
                  <a:schemeClr val="accent2"/>
                </a:solidFill>
                <a:latin typeface="+mn-lt"/>
                <a:ea typeface="+mn-ea"/>
                <a:cs typeface="+mn-cs"/>
              </a:defRPr>
            </a:lvl3pPr>
            <a:lvl4pPr marL="1600200" indent="-228600" algn="l" rtl="0" eaLnBrk="0" fontAlgn="base" hangingPunct="0">
              <a:spcBef>
                <a:spcPct val="20000"/>
              </a:spcBef>
              <a:spcAft>
                <a:spcPct val="0"/>
              </a:spcAft>
              <a:buClr>
                <a:schemeClr val="tx1"/>
              </a:buClr>
              <a:buSzPct val="65000"/>
              <a:buChar char="–"/>
              <a:defRPr sz="1600" kern="1200">
                <a:solidFill>
                  <a:schemeClr val="accent2"/>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16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spcBef>
                <a:spcPts val="600"/>
              </a:spcBef>
              <a:buClr>
                <a:schemeClr val="tx2"/>
              </a:buClr>
              <a:buSzPct val="73000"/>
              <a:buFont typeface="Wingdings 2"/>
              <a:buChar char=""/>
            </a:pPr>
            <a:endParaRPr lang="en-US" altLang="en-US" sz="2600" dirty="0">
              <a:solidFill>
                <a:schemeClr val="tx1"/>
              </a:solidFill>
            </a:endParaRPr>
          </a:p>
        </p:txBody>
      </p:sp>
      <p:sp>
        <p:nvSpPr>
          <p:cNvPr id="9" name="Rectangle 8">
            <a:extLst>
              <a:ext uri="{FF2B5EF4-FFF2-40B4-BE49-F238E27FC236}">
                <a16:creationId xmlns:a16="http://schemas.microsoft.com/office/drawing/2014/main" id="{7B20B7A0-7E2E-4CC1-8E71-8D6A9FF65135}"/>
              </a:ext>
            </a:extLst>
          </p:cNvPr>
          <p:cNvSpPr/>
          <p:nvPr/>
        </p:nvSpPr>
        <p:spPr>
          <a:xfrm>
            <a:off x="189206" y="4156678"/>
            <a:ext cx="7772400" cy="1504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ormAutofit/>
          </a:bodyPr>
          <a:lstStyle/>
          <a:p>
            <a:pPr algn="ctr" eaLnBrk="0" fontAlgn="base" hangingPunct="0">
              <a:spcBef>
                <a:spcPts val="600"/>
              </a:spcBef>
              <a:spcAft>
                <a:spcPct val="0"/>
              </a:spcAft>
              <a:buClr>
                <a:schemeClr val="tx2"/>
              </a:buClr>
              <a:buSzPct val="73000"/>
            </a:pPr>
            <a:r>
              <a:rPr lang="he-IL" sz="1600" dirty="0"/>
              <a:t>בנאי שיוצר אובייקט של התהליכון ומקבל מצביע למתודה שמחזירה </a:t>
            </a:r>
            <a:r>
              <a:rPr lang="en-US" sz="1600" dirty="0"/>
              <a:t>void </a:t>
            </a:r>
            <a:r>
              <a:rPr lang="he-IL" sz="1600" dirty="0"/>
              <a:t> </a:t>
            </a:r>
            <a:r>
              <a:rPr lang="he-IL" sz="1600" u="sng" dirty="0"/>
              <a:t>ומקבלת</a:t>
            </a:r>
            <a:r>
              <a:rPr lang="he-IL" sz="1600" dirty="0"/>
              <a:t> פרמטר</a:t>
            </a:r>
            <a:endParaRPr lang="en-US" sz="1600" dirty="0"/>
          </a:p>
          <a:p>
            <a:pPr algn="ctr" eaLnBrk="0" fontAlgn="base" hangingPunct="0">
              <a:spcBef>
                <a:spcPts val="600"/>
              </a:spcBef>
              <a:spcAft>
                <a:spcPct val="0"/>
              </a:spcAft>
              <a:buClr>
                <a:schemeClr val="tx2"/>
              </a:buClr>
              <a:buSzPct val="73000"/>
            </a:pPr>
            <a:endParaRPr lang="he-IL" sz="1600" dirty="0"/>
          </a:p>
          <a:p>
            <a:pPr algn="ctr" rtl="0" eaLnBrk="0" fontAlgn="base" hangingPunct="0">
              <a:spcBef>
                <a:spcPts val="600"/>
              </a:spcBef>
              <a:spcAft>
                <a:spcPct val="0"/>
              </a:spcAft>
              <a:buClr>
                <a:schemeClr val="tx2"/>
              </a:buClr>
              <a:buSzPct val="73000"/>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ParameterizedThreadStart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obj);</a:t>
            </a:r>
            <a:endParaRPr lang="he-IL"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ctr" rtl="0" eaLnBrk="0" fontAlgn="base" hangingPunct="0">
              <a:spcBef>
                <a:spcPts val="600"/>
              </a:spcBef>
              <a:spcAft>
                <a:spcPct val="0"/>
              </a:spcAft>
              <a:buClr>
                <a:schemeClr val="tx2"/>
              </a:buClr>
              <a:buSzPct val="73000"/>
            </a:pPr>
            <a:r>
              <a:rPr lang="he-IL" sz="1600" dirty="0"/>
              <a:t>המתודה הזו היא בעצם התהליכון שירוץ. בשלב זה התהליך עדיין לא רץ בפועל.</a:t>
            </a:r>
            <a:endParaRPr lang="en-US" sz="1600" dirty="0"/>
          </a:p>
        </p:txBody>
      </p:sp>
      <p:sp>
        <p:nvSpPr>
          <p:cNvPr id="2" name="TextBox 1">
            <a:extLst>
              <a:ext uri="{FF2B5EF4-FFF2-40B4-BE49-F238E27FC236}">
                <a16:creationId xmlns:a16="http://schemas.microsoft.com/office/drawing/2014/main" id="{6BA814F8-1A3C-45F5-922B-42AA8CF5100F}"/>
              </a:ext>
            </a:extLst>
          </p:cNvPr>
          <p:cNvSpPr txBox="1"/>
          <p:nvPr/>
        </p:nvSpPr>
        <p:spPr>
          <a:xfrm>
            <a:off x="720309" y="1322062"/>
            <a:ext cx="6742414" cy="40665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rtl="0">
              <a:lnSpc>
                <a:spcPct val="107000"/>
              </a:lnSpc>
            </a:pP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a:t>
            </a:r>
            <a:r>
              <a:rPr lang="en-US" sz="2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ThreadStart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start);</a:t>
            </a:r>
            <a:endParaRPr lang="en-US" sz="2000" b="1" dirty="0">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BB2358C-65A7-4071-B084-7FDAE9001A22}"/>
              </a:ext>
            </a:extLst>
          </p:cNvPr>
          <p:cNvSpPr txBox="1"/>
          <p:nvPr/>
        </p:nvSpPr>
        <p:spPr>
          <a:xfrm>
            <a:off x="720308" y="3650803"/>
            <a:ext cx="6742415" cy="40665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rtl="0">
              <a:lnSpc>
                <a:spcPct val="107000"/>
              </a:lnSpc>
            </a:pP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a:t>
            </a:r>
            <a:r>
              <a:rPr lang="en-US" sz="20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ParameterizedThreadStart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start);</a:t>
            </a:r>
            <a:endParaRPr lang="en-US" sz="2000" b="1"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F4E75E2-49E3-4EFC-9B1C-E24499547033}"/>
              </a:ext>
            </a:extLst>
          </p:cNvPr>
          <p:cNvSpPr/>
          <p:nvPr/>
        </p:nvSpPr>
        <p:spPr>
          <a:xfrm>
            <a:off x="180007" y="1819427"/>
            <a:ext cx="7754001" cy="132154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a:noAutofit/>
          </a:bodyPr>
          <a:lstStyle/>
          <a:p>
            <a:pPr algn="ctr" eaLnBrk="0" fontAlgn="base" hangingPunct="0">
              <a:spcBef>
                <a:spcPts val="600"/>
              </a:spcBef>
              <a:spcAft>
                <a:spcPct val="0"/>
              </a:spcAft>
              <a:buClr>
                <a:schemeClr val="tx2"/>
              </a:buClr>
              <a:buSzPct val="73000"/>
            </a:pPr>
            <a:r>
              <a:rPr lang="he-IL" sz="1600" dirty="0"/>
              <a:t>בנאי שיוצר אובייקט של תהליכון ומקבל מצביע למתודה שמחזירה </a:t>
            </a:r>
            <a:r>
              <a:rPr lang="en-US" sz="1600" dirty="0"/>
              <a:t>void</a:t>
            </a:r>
            <a:r>
              <a:rPr lang="he-IL" sz="1600" dirty="0"/>
              <a:t> </a:t>
            </a:r>
            <a:r>
              <a:rPr lang="he-IL" sz="1600" u="sng" dirty="0"/>
              <a:t>ולא</a:t>
            </a:r>
            <a:r>
              <a:rPr lang="he-IL" sz="1600" dirty="0"/>
              <a:t> </a:t>
            </a:r>
            <a:r>
              <a:rPr lang="he-IL" sz="1600" u="sng" dirty="0"/>
              <a:t>מקבלת</a:t>
            </a:r>
            <a:r>
              <a:rPr lang="he-IL" sz="1600" dirty="0"/>
              <a:t> פרמטרים</a:t>
            </a:r>
          </a:p>
          <a:p>
            <a:pPr algn="ctr" eaLnBrk="0" fontAlgn="base" hangingPunct="0">
              <a:spcBef>
                <a:spcPts val="600"/>
              </a:spcBef>
              <a:spcAft>
                <a:spcPct val="0"/>
              </a:spcAft>
              <a:buClr>
                <a:schemeClr val="tx2"/>
              </a:buClr>
              <a:buSzPct val="73000"/>
            </a:pPr>
            <a:endParaRPr lang="he-IL" sz="1600" dirty="0"/>
          </a:p>
          <a:p>
            <a:pPr algn="ctr" eaLnBrk="0" fontAlgn="base" hangingPunct="0">
              <a:spcBef>
                <a:spcPts val="600"/>
              </a:spcBef>
              <a:spcAft>
                <a:spcPct val="0"/>
              </a:spcAft>
              <a:buClr>
                <a:schemeClr val="tx2"/>
              </a:buClr>
              <a:buSzPct val="73000"/>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delegate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ThreadStart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ctr" eaLnBrk="0" fontAlgn="base" hangingPunct="0">
              <a:spcBef>
                <a:spcPts val="600"/>
              </a:spcBef>
              <a:spcAft>
                <a:spcPct val="0"/>
              </a:spcAft>
              <a:buClr>
                <a:schemeClr val="tx2"/>
              </a:buClr>
              <a:buSzPct val="73000"/>
            </a:pPr>
            <a:r>
              <a:rPr lang="en-US" sz="1600" dirty="0">
                <a:latin typeface="Calibri" panose="020F0502020204030204" pitchFamily="34" charset="0"/>
                <a:ea typeface="Calibri" panose="020F0502020204030204" pitchFamily="34" charset="0"/>
                <a:cs typeface="Arial" panose="020B0604020202020204" pitchFamily="34" charset="0"/>
              </a:rPr>
              <a:t> </a:t>
            </a:r>
            <a:r>
              <a:rPr lang="he-IL" sz="1600" dirty="0"/>
              <a:t>המתודה הזו היא בעצם התהליכון שירוץ. בשלב זה התהליך עדיין לא רץ בפועל.</a:t>
            </a:r>
            <a:endParaRPr lang="en-US" sz="1600" dirty="0"/>
          </a:p>
        </p:txBody>
      </p:sp>
      <p:sp>
        <p:nvSpPr>
          <p:cNvPr id="10" name="Rectangle 9">
            <a:extLst>
              <a:ext uri="{FF2B5EF4-FFF2-40B4-BE49-F238E27FC236}">
                <a16:creationId xmlns:a16="http://schemas.microsoft.com/office/drawing/2014/main" id="{84E07210-6FBD-4DAC-9175-162C31E8E208}"/>
              </a:ext>
            </a:extLst>
          </p:cNvPr>
          <p:cNvSpPr/>
          <p:nvPr/>
        </p:nvSpPr>
        <p:spPr>
          <a:xfrm>
            <a:off x="720308" y="5854537"/>
            <a:ext cx="6742415" cy="492443"/>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lvl="0" algn="ctr">
              <a:spcBef>
                <a:spcPts val="600"/>
              </a:spcBef>
              <a:buClr>
                <a:srgbClr val="B13F9A"/>
              </a:buClr>
              <a:buSzPct val="73000"/>
            </a:pPr>
            <a:r>
              <a:rPr lang="he-IL" sz="2600" dirty="0">
                <a:solidFill>
                  <a:schemeClr val="bg1"/>
                </a:solidFill>
              </a:rPr>
              <a:t>נדרש:	</a:t>
            </a:r>
            <a:r>
              <a:rPr lang="en-US" sz="2600" dirty="0">
                <a:solidFill>
                  <a:schemeClr val="bg1"/>
                </a:solidFill>
              </a:rPr>
              <a:t>using System.Threading;</a:t>
            </a:r>
          </a:p>
        </p:txBody>
      </p:sp>
    </p:spTree>
    <p:extLst>
      <p:ext uri="{BB962C8B-B14F-4D97-AF65-F5344CB8AC3E}">
        <p14:creationId xmlns:p14="http://schemas.microsoft.com/office/powerpoint/2010/main" val="419557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759410-0CAE-4DAD-9AD3-87794AF697DD}"/>
              </a:ext>
            </a:extLst>
          </p:cNvPr>
          <p:cNvSpPr>
            <a:spLocks noGrp="1"/>
          </p:cNvSpPr>
          <p:nvPr>
            <p:ph type="sldNum" sz="quarter" idx="12"/>
          </p:nvPr>
        </p:nvSpPr>
        <p:spPr/>
        <p:txBody>
          <a:bodyPr/>
          <a:lstStyle/>
          <a:p>
            <a:fld id="{DA68AB41-04B7-4576-9CCA-1D65DDCBA35C}" type="slidenum">
              <a:rPr lang="he-IL" smtClean="0"/>
              <a:t>13</a:t>
            </a:fld>
            <a:endParaRPr lang="he-IL"/>
          </a:p>
        </p:txBody>
      </p:sp>
      <p:sp>
        <p:nvSpPr>
          <p:cNvPr id="5" name="Rectangle 4">
            <a:extLst>
              <a:ext uri="{FF2B5EF4-FFF2-40B4-BE49-F238E27FC236}">
                <a16:creationId xmlns:a16="http://schemas.microsoft.com/office/drawing/2014/main" id="{584E3915-8EA3-4439-AE08-FE16F89A4255}"/>
              </a:ext>
            </a:extLst>
          </p:cNvPr>
          <p:cNvSpPr>
            <a:spLocks noGrp="1" noChangeArrowheads="1"/>
          </p:cNvSpPr>
          <p:nvPr/>
        </p:nvSpPr>
        <p:spPr bwMode="auto">
          <a:xfrm>
            <a:off x="395536" y="210472"/>
            <a:ext cx="7369032" cy="468283"/>
          </a:xfrm>
          <a:prstGeom prst="rect">
            <a:avLst/>
          </a:prstGeo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0" rIns="45720" bIns="0" anchor="b" anchorCtr="0">
            <a:normAutofit/>
          </a:bodyPr>
          <a:lstStyle>
            <a:lvl1pPr algn="ctr" rtl="0" eaLnBrk="0" fontAlgn="base" hangingPunct="0">
              <a:spcBef>
                <a:spcPct val="0"/>
              </a:spcBef>
              <a:spcAft>
                <a:spcPct val="0"/>
              </a:spcAft>
              <a:defRPr sz="3200" b="1" kern="1200">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ahoma" panose="020B0604030504040204" pitchFamily="34" charset="0"/>
              </a:defRPr>
            </a:lvl2pPr>
            <a:lvl3pPr algn="ctr" rtl="0" eaLnBrk="0" fontAlgn="base" hangingPunct="0">
              <a:spcBef>
                <a:spcPct val="0"/>
              </a:spcBef>
              <a:spcAft>
                <a:spcPct val="0"/>
              </a:spcAft>
              <a:defRPr sz="3200" b="1">
                <a:solidFill>
                  <a:schemeClr val="accent2"/>
                </a:solidFill>
                <a:latin typeface="Tahoma" panose="020B0604030504040204" pitchFamily="34" charset="0"/>
              </a:defRPr>
            </a:lvl3pPr>
            <a:lvl4pPr algn="ctr" rtl="0" eaLnBrk="0" fontAlgn="base" hangingPunct="0">
              <a:spcBef>
                <a:spcPct val="0"/>
              </a:spcBef>
              <a:spcAft>
                <a:spcPct val="0"/>
              </a:spcAft>
              <a:defRPr sz="3200" b="1">
                <a:solidFill>
                  <a:schemeClr val="accent2"/>
                </a:solidFill>
                <a:latin typeface="Tahoma" panose="020B0604030504040204" pitchFamily="34" charset="0"/>
              </a:defRPr>
            </a:lvl4pPr>
            <a:lvl5pPr algn="ctr" rtl="0" eaLnBrk="0" fontAlgn="base" hangingPunct="0">
              <a:spcBef>
                <a:spcPct val="0"/>
              </a:spcBef>
              <a:spcAft>
                <a:spcPct val="0"/>
              </a:spcAft>
              <a:defRPr sz="3200" b="1">
                <a:solidFill>
                  <a:schemeClr val="accent2"/>
                </a:solidFill>
                <a:latin typeface="Tahoma" panose="020B0604030504040204" pitchFamily="34" charset="0"/>
              </a:defRPr>
            </a:lvl5pPr>
            <a:lvl6pPr marL="457200" algn="ctr" rtl="0" eaLnBrk="0" fontAlgn="base" hangingPunct="0">
              <a:spcBef>
                <a:spcPct val="0"/>
              </a:spcBef>
              <a:spcAft>
                <a:spcPct val="0"/>
              </a:spcAft>
              <a:defRPr sz="3200" b="1">
                <a:solidFill>
                  <a:schemeClr val="accent2"/>
                </a:solidFill>
                <a:latin typeface="Tahoma" panose="020B0604030504040204" pitchFamily="34" charset="0"/>
              </a:defRPr>
            </a:lvl6pPr>
            <a:lvl7pPr marL="914400" algn="ctr" rtl="0" eaLnBrk="0" fontAlgn="base" hangingPunct="0">
              <a:spcBef>
                <a:spcPct val="0"/>
              </a:spcBef>
              <a:spcAft>
                <a:spcPct val="0"/>
              </a:spcAft>
              <a:defRPr sz="3200" b="1">
                <a:solidFill>
                  <a:schemeClr val="accent2"/>
                </a:solidFill>
                <a:latin typeface="Tahoma" panose="020B0604030504040204" pitchFamily="34" charset="0"/>
              </a:defRPr>
            </a:lvl7pPr>
            <a:lvl8pPr marL="1371600" algn="ctr" rtl="0" eaLnBrk="0" fontAlgn="base" hangingPunct="0">
              <a:spcBef>
                <a:spcPct val="0"/>
              </a:spcBef>
              <a:spcAft>
                <a:spcPct val="0"/>
              </a:spcAft>
              <a:defRPr sz="3200" b="1">
                <a:solidFill>
                  <a:schemeClr val="accent2"/>
                </a:solidFill>
                <a:latin typeface="Tahoma" panose="020B0604030504040204" pitchFamily="34" charset="0"/>
              </a:defRPr>
            </a:lvl8pPr>
            <a:lvl9pPr marL="1828800" algn="ctr" rtl="0" eaLnBrk="0" fontAlgn="base" hangingPunct="0">
              <a:spcBef>
                <a:spcPct val="0"/>
              </a:spcBef>
              <a:spcAft>
                <a:spcPct val="0"/>
              </a:spcAft>
              <a:defRPr sz="3200" b="1">
                <a:solidFill>
                  <a:schemeClr val="accent2"/>
                </a:solidFill>
                <a:latin typeface="Tahoma" panose="020B0604030504040204" pitchFamily="34" charset="0"/>
              </a:defRPr>
            </a:lvl9pPr>
          </a:lstStyle>
          <a:p>
            <a:r>
              <a:rPr lang="en-US"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Thread </a:t>
            </a:r>
            <a:r>
              <a:rPr lang="he-IL"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פעולות של המחלקה</a:t>
            </a:r>
            <a:endParaRPr lang="en-US"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graphicFrame>
        <p:nvGraphicFramePr>
          <p:cNvPr id="2" name="Table 2">
            <a:extLst>
              <a:ext uri="{FF2B5EF4-FFF2-40B4-BE49-F238E27FC236}">
                <a16:creationId xmlns:a16="http://schemas.microsoft.com/office/drawing/2014/main" id="{16AAFD54-F42A-489D-9CD0-D626735E316C}"/>
              </a:ext>
            </a:extLst>
          </p:cNvPr>
          <p:cNvGraphicFramePr>
            <a:graphicFrameLocks noGrp="1"/>
          </p:cNvGraphicFramePr>
          <p:nvPr>
            <p:extLst>
              <p:ext uri="{D42A27DB-BD31-4B8C-83A1-F6EECF244321}">
                <p14:modId xmlns:p14="http://schemas.microsoft.com/office/powerpoint/2010/main" val="1233848399"/>
              </p:ext>
            </p:extLst>
          </p:nvPr>
        </p:nvGraphicFramePr>
        <p:xfrm>
          <a:off x="395536" y="673923"/>
          <a:ext cx="7369032" cy="3424776"/>
        </p:xfrm>
        <a:graphic>
          <a:graphicData uri="http://schemas.openxmlformats.org/drawingml/2006/table">
            <a:tbl>
              <a:tblPr firstRow="1" bandRow="1">
                <a:tableStyleId>{5C22544A-7EE6-4342-B048-85BDC9FD1C3A}</a:tableStyleId>
              </a:tblPr>
              <a:tblGrid>
                <a:gridCol w="2044904">
                  <a:extLst>
                    <a:ext uri="{9D8B030D-6E8A-4147-A177-3AD203B41FA5}">
                      <a16:colId xmlns:a16="http://schemas.microsoft.com/office/drawing/2014/main" val="2337029339"/>
                    </a:ext>
                  </a:extLst>
                </a:gridCol>
                <a:gridCol w="5324128">
                  <a:extLst>
                    <a:ext uri="{9D8B030D-6E8A-4147-A177-3AD203B41FA5}">
                      <a16:colId xmlns:a16="http://schemas.microsoft.com/office/drawing/2014/main" val="2385805569"/>
                    </a:ext>
                  </a:extLst>
                </a:gridCol>
              </a:tblGrid>
              <a:tr h="357084">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87701315"/>
                  </a:ext>
                </a:extLst>
              </a:tr>
              <a:tr h="357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Start()</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גורמת לתהליכון להתחיל לרוץ (קוראת למתודה של התהליך </a:t>
                      </a:r>
                      <a:r>
                        <a:rPr lang="he-IL" sz="1200" b="1" dirty="0"/>
                        <a:t>ללא</a:t>
                      </a:r>
                      <a:r>
                        <a:rPr lang="he-IL" sz="1200" dirty="0"/>
                        <a:t> פרמטר)</a:t>
                      </a:r>
                      <a:endParaRPr lang="he-IL" sz="1200" b="1" dirty="0"/>
                    </a:p>
                  </a:txBody>
                  <a:tcPr/>
                </a:tc>
                <a:extLst>
                  <a:ext uri="{0D108BD9-81ED-4DB2-BD59-A6C34878D82A}">
                    <a16:rowId xmlns:a16="http://schemas.microsoft.com/office/drawing/2014/main" val="2464750851"/>
                  </a:ext>
                </a:extLst>
              </a:tr>
              <a:tr h="865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Start(Object)</a:t>
                      </a:r>
                    </a:p>
                  </a:txBody>
                  <a:tcPr/>
                </a:tc>
                <a:tc>
                  <a:txBody>
                    <a:bodyPr/>
                    <a:lstStyle/>
                    <a:p>
                      <a:pPr eaLnBrk="0" fontAlgn="base" hangingPunct="0">
                        <a:spcBef>
                          <a:spcPts val="600"/>
                        </a:spcBef>
                        <a:spcAft>
                          <a:spcPct val="0"/>
                        </a:spcAft>
                        <a:buClr>
                          <a:schemeClr val="tx2"/>
                        </a:buClr>
                        <a:buSzPct val="73000"/>
                      </a:pPr>
                      <a:r>
                        <a:rPr lang="he-IL" sz="1200" dirty="0"/>
                        <a:t>גורמת לתהליכון להתחיל לרוץ (קוראת למתודה שלו </a:t>
                      </a:r>
                      <a:r>
                        <a:rPr lang="he-IL" sz="1200" b="1" dirty="0"/>
                        <a:t>ושולחת לה פרמטר </a:t>
                      </a:r>
                      <a:r>
                        <a:rPr lang="he-IL" sz="1200" dirty="0"/>
                        <a:t>מסוג </a:t>
                      </a:r>
                      <a:r>
                        <a:rPr lang="en-US" sz="1200" dirty="0"/>
                        <a:t>Object</a:t>
                      </a:r>
                      <a:r>
                        <a:rPr lang="he-IL" sz="1200" dirty="0"/>
                        <a:t>).</a:t>
                      </a:r>
                    </a:p>
                    <a:p>
                      <a:pPr eaLnBrk="0" fontAlgn="base" hangingPunct="0">
                        <a:spcBef>
                          <a:spcPts val="600"/>
                        </a:spcBef>
                        <a:spcAft>
                          <a:spcPct val="0"/>
                        </a:spcAft>
                        <a:buClr>
                          <a:schemeClr val="tx2"/>
                        </a:buClr>
                        <a:buSzPct val="73000"/>
                      </a:pPr>
                      <a:r>
                        <a:rPr lang="he-IL" sz="1200" b="0" dirty="0">
                          <a:solidFill>
                            <a:srgbClr val="FF0000"/>
                          </a:solidFill>
                        </a:rPr>
                        <a:t>במחלקה </a:t>
                      </a:r>
                      <a:r>
                        <a:rPr lang="en-US" sz="1200" b="0" dirty="0">
                          <a:solidFill>
                            <a:srgbClr val="FF0000"/>
                          </a:solidFill>
                        </a:rPr>
                        <a:t>Thread</a:t>
                      </a:r>
                      <a:r>
                        <a:rPr lang="he-IL" sz="1200" b="0" dirty="0">
                          <a:solidFill>
                            <a:srgbClr val="FF0000"/>
                          </a:solidFill>
                        </a:rPr>
                        <a:t> </a:t>
                      </a:r>
                      <a:r>
                        <a:rPr lang="he-IL" sz="1200" b="1" dirty="0">
                          <a:solidFill>
                            <a:srgbClr val="FF0000"/>
                          </a:solidFill>
                        </a:rPr>
                        <a:t>לא ניתן לקרוא למתודה </a:t>
                      </a:r>
                      <a:r>
                        <a:rPr lang="en-US" sz="1200" b="1" dirty="0">
                          <a:solidFill>
                            <a:srgbClr val="FF0000"/>
                          </a:solidFill>
                        </a:rPr>
                        <a:t>Start</a:t>
                      </a:r>
                      <a:r>
                        <a:rPr lang="he-IL" sz="1200" b="1" dirty="0">
                          <a:solidFill>
                            <a:srgbClr val="FF0000"/>
                          </a:solidFill>
                        </a:rPr>
                        <a:t> פעמיים</a:t>
                      </a:r>
                      <a:r>
                        <a:rPr lang="en-US" sz="1200" b="1" dirty="0">
                          <a:solidFill>
                            <a:srgbClr val="FF0000"/>
                          </a:solidFill>
                        </a:rPr>
                        <a:t> </a:t>
                      </a:r>
                      <a:r>
                        <a:rPr lang="he-IL" sz="1200" b="1" dirty="0">
                          <a:solidFill>
                            <a:srgbClr val="FF0000"/>
                          </a:solidFill>
                        </a:rPr>
                        <a:t>על אותו אובייקט </a:t>
                      </a:r>
                      <a:r>
                        <a:rPr lang="en-US" sz="1200" b="1" dirty="0">
                          <a:solidFill>
                            <a:srgbClr val="FF0000"/>
                          </a:solidFill>
                        </a:rPr>
                        <a:t>Thread</a:t>
                      </a:r>
                      <a:r>
                        <a:rPr lang="he-IL" sz="1200" b="1" dirty="0">
                          <a:solidFill>
                            <a:srgbClr val="FF0000"/>
                          </a:solidFill>
                        </a:rPr>
                        <a:t>, לפני שהתהליכון הסתיים</a:t>
                      </a:r>
                      <a:r>
                        <a:rPr lang="en-US" sz="1200" b="1" dirty="0">
                          <a:solidFill>
                            <a:srgbClr val="FF0000"/>
                          </a:solidFill>
                        </a:rPr>
                        <a:t> </a:t>
                      </a:r>
                      <a:r>
                        <a:rPr lang="he-IL" sz="1200" b="1" u="sng" dirty="0">
                          <a:solidFill>
                            <a:srgbClr val="FF0000"/>
                          </a:solidFill>
                        </a:rPr>
                        <a:t>וגם אם התהליך כבר הסתיים</a:t>
                      </a:r>
                      <a:r>
                        <a:rPr lang="he-IL" sz="1200" b="0" u="sng" dirty="0">
                          <a:solidFill>
                            <a:srgbClr val="FF0000"/>
                          </a:solidFill>
                        </a:rPr>
                        <a:t>. </a:t>
                      </a:r>
                      <a:r>
                        <a:rPr lang="he-IL" sz="1200" b="0" dirty="0">
                          <a:solidFill>
                            <a:srgbClr val="FF0000"/>
                          </a:solidFill>
                        </a:rPr>
                        <a:t>אם נעשה זאת תהיה שגיאת זמן ריצה. חריגה </a:t>
                      </a:r>
                      <a:r>
                        <a:rPr lang="en-US" sz="1200" b="0" dirty="0" err="1">
                          <a:solidFill>
                            <a:srgbClr val="FF0000"/>
                          </a:solidFill>
                        </a:rPr>
                        <a:t>ThreadStateException</a:t>
                      </a:r>
                      <a:r>
                        <a:rPr lang="he-IL" sz="1200" b="0" dirty="0">
                          <a:solidFill>
                            <a:srgbClr val="FF0000"/>
                          </a:solidFill>
                        </a:rPr>
                        <a:t>.</a:t>
                      </a:r>
                      <a:endParaRPr lang="en-US" sz="1200" b="0" dirty="0">
                        <a:solidFill>
                          <a:srgbClr val="FF0000"/>
                        </a:solidFill>
                      </a:endParaRPr>
                    </a:p>
                  </a:txBody>
                  <a:tcPr/>
                </a:tc>
                <a:extLst>
                  <a:ext uri="{0D108BD9-81ED-4DB2-BD59-A6C34878D82A}">
                    <a16:rowId xmlns:a16="http://schemas.microsoft.com/office/drawing/2014/main" val="4236039027"/>
                  </a:ext>
                </a:extLst>
              </a:tr>
              <a:tr h="440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Abort()</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שיטה כוחנית להפסקת תהליכון שלא מאפשרת למשאבים שלו להסגר בצורה מסודרת. לא מומלצת.</a:t>
                      </a:r>
                      <a:endParaRPr lang="en-US" sz="1200" dirty="0"/>
                    </a:p>
                  </a:txBody>
                  <a:tcPr/>
                </a:tc>
                <a:extLst>
                  <a:ext uri="{0D108BD9-81ED-4DB2-BD59-A6C34878D82A}">
                    <a16:rowId xmlns:a16="http://schemas.microsoft.com/office/drawing/2014/main" val="3568643845"/>
                  </a:ext>
                </a:extLst>
              </a:tr>
              <a:tr h="357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t>Thread.Sleep</a:t>
                      </a:r>
                      <a:r>
                        <a:rPr lang="en-US" sz="1200" b="1" dirty="0"/>
                        <a:t>(int)</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מתודה </a:t>
                      </a:r>
                      <a:r>
                        <a:rPr lang="he-IL" sz="1200" b="1" dirty="0"/>
                        <a:t>סטטית</a:t>
                      </a:r>
                      <a:r>
                        <a:rPr lang="he-IL" sz="1200" dirty="0"/>
                        <a:t>. משהה את התהליכון הנוכחי למספר מילי-שניות.</a:t>
                      </a:r>
                    </a:p>
                  </a:txBody>
                  <a:tcPr/>
                </a:tc>
                <a:extLst>
                  <a:ext uri="{0D108BD9-81ED-4DB2-BD59-A6C34878D82A}">
                    <a16:rowId xmlns:a16="http://schemas.microsoft.com/office/drawing/2014/main" val="106802387"/>
                  </a:ext>
                </a:extLst>
              </a:tr>
              <a:tr h="440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Join()</a:t>
                      </a:r>
                    </a:p>
                    <a:p>
                      <a:pPr algn="l" rtl="0"/>
                      <a:endParaRPr lang="en-US" sz="12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מחכה במתודה הקוראת (התהליכון הנוכחי) עד לסיומו של התהליך עליו המתודה </a:t>
                      </a:r>
                      <a:r>
                        <a:rPr lang="en-US" sz="1200" dirty="0"/>
                        <a:t>Join</a:t>
                      </a:r>
                      <a:r>
                        <a:rPr lang="he-IL" sz="1200" dirty="0"/>
                        <a:t> מופעלת.</a:t>
                      </a:r>
                      <a:endParaRPr lang="en-US" sz="1200" dirty="0"/>
                    </a:p>
                  </a:txBody>
                  <a:tcPr/>
                </a:tc>
                <a:extLst>
                  <a:ext uri="{0D108BD9-81ED-4DB2-BD59-A6C34878D82A}">
                    <a16:rowId xmlns:a16="http://schemas.microsoft.com/office/drawing/2014/main" val="3815139075"/>
                  </a:ext>
                </a:extLst>
              </a:tr>
              <a:tr h="357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200" b="1" dirty="0"/>
                        <a:t>ועוד רבות...</a:t>
                      </a:r>
                      <a:endParaRPr lang="he-IL" sz="1200" dirty="0"/>
                    </a:p>
                  </a:txBody>
                  <a:tcPr/>
                </a:tc>
                <a:tc>
                  <a:txBody>
                    <a:bodyPr/>
                    <a:lstStyle/>
                    <a:p>
                      <a:endParaRPr lang="en-US" sz="1200" dirty="0"/>
                    </a:p>
                  </a:txBody>
                  <a:tcPr/>
                </a:tc>
                <a:extLst>
                  <a:ext uri="{0D108BD9-81ED-4DB2-BD59-A6C34878D82A}">
                    <a16:rowId xmlns:a16="http://schemas.microsoft.com/office/drawing/2014/main" val="1430027807"/>
                  </a:ext>
                </a:extLst>
              </a:tr>
            </a:tbl>
          </a:graphicData>
        </a:graphic>
      </p:graphicFrame>
      <p:sp>
        <p:nvSpPr>
          <p:cNvPr id="6" name="Rectangle 5">
            <a:extLst>
              <a:ext uri="{FF2B5EF4-FFF2-40B4-BE49-F238E27FC236}">
                <a16:creationId xmlns:a16="http://schemas.microsoft.com/office/drawing/2014/main" id="{2217992B-9485-472A-BB5A-92AA56A35984}"/>
              </a:ext>
            </a:extLst>
          </p:cNvPr>
          <p:cNvSpPr>
            <a:spLocks noGrp="1" noChangeArrowheads="1"/>
          </p:cNvSpPr>
          <p:nvPr/>
        </p:nvSpPr>
        <p:spPr bwMode="auto">
          <a:xfrm>
            <a:off x="395536" y="3959759"/>
            <a:ext cx="7369032" cy="468284"/>
          </a:xfrm>
          <a:prstGeom prst="rect">
            <a:avLst/>
          </a:prstGeom>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0" rIns="45720" bIns="0" anchor="b" anchorCtr="0">
            <a:normAutofit/>
          </a:bodyPr>
          <a:lstStyle>
            <a:lvl1pPr algn="ctr" rtl="0" eaLnBrk="0" fontAlgn="base" hangingPunct="0">
              <a:spcBef>
                <a:spcPct val="0"/>
              </a:spcBef>
              <a:spcAft>
                <a:spcPct val="0"/>
              </a:spcAft>
              <a:defRPr sz="3200" b="1" kern="1200">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ahoma" panose="020B0604030504040204" pitchFamily="34" charset="0"/>
              </a:defRPr>
            </a:lvl2pPr>
            <a:lvl3pPr algn="ctr" rtl="0" eaLnBrk="0" fontAlgn="base" hangingPunct="0">
              <a:spcBef>
                <a:spcPct val="0"/>
              </a:spcBef>
              <a:spcAft>
                <a:spcPct val="0"/>
              </a:spcAft>
              <a:defRPr sz="3200" b="1">
                <a:solidFill>
                  <a:schemeClr val="accent2"/>
                </a:solidFill>
                <a:latin typeface="Tahoma" panose="020B0604030504040204" pitchFamily="34" charset="0"/>
              </a:defRPr>
            </a:lvl3pPr>
            <a:lvl4pPr algn="ctr" rtl="0" eaLnBrk="0" fontAlgn="base" hangingPunct="0">
              <a:spcBef>
                <a:spcPct val="0"/>
              </a:spcBef>
              <a:spcAft>
                <a:spcPct val="0"/>
              </a:spcAft>
              <a:defRPr sz="3200" b="1">
                <a:solidFill>
                  <a:schemeClr val="accent2"/>
                </a:solidFill>
                <a:latin typeface="Tahoma" panose="020B0604030504040204" pitchFamily="34" charset="0"/>
              </a:defRPr>
            </a:lvl4pPr>
            <a:lvl5pPr algn="ctr" rtl="0" eaLnBrk="0" fontAlgn="base" hangingPunct="0">
              <a:spcBef>
                <a:spcPct val="0"/>
              </a:spcBef>
              <a:spcAft>
                <a:spcPct val="0"/>
              </a:spcAft>
              <a:defRPr sz="3200" b="1">
                <a:solidFill>
                  <a:schemeClr val="accent2"/>
                </a:solidFill>
                <a:latin typeface="Tahoma" panose="020B0604030504040204" pitchFamily="34" charset="0"/>
              </a:defRPr>
            </a:lvl5pPr>
            <a:lvl6pPr marL="457200" algn="ctr" rtl="0" eaLnBrk="0" fontAlgn="base" hangingPunct="0">
              <a:spcBef>
                <a:spcPct val="0"/>
              </a:spcBef>
              <a:spcAft>
                <a:spcPct val="0"/>
              </a:spcAft>
              <a:defRPr sz="3200" b="1">
                <a:solidFill>
                  <a:schemeClr val="accent2"/>
                </a:solidFill>
                <a:latin typeface="Tahoma" panose="020B0604030504040204" pitchFamily="34" charset="0"/>
              </a:defRPr>
            </a:lvl6pPr>
            <a:lvl7pPr marL="914400" algn="ctr" rtl="0" eaLnBrk="0" fontAlgn="base" hangingPunct="0">
              <a:spcBef>
                <a:spcPct val="0"/>
              </a:spcBef>
              <a:spcAft>
                <a:spcPct val="0"/>
              </a:spcAft>
              <a:defRPr sz="3200" b="1">
                <a:solidFill>
                  <a:schemeClr val="accent2"/>
                </a:solidFill>
                <a:latin typeface="Tahoma" panose="020B0604030504040204" pitchFamily="34" charset="0"/>
              </a:defRPr>
            </a:lvl7pPr>
            <a:lvl8pPr marL="1371600" algn="ctr" rtl="0" eaLnBrk="0" fontAlgn="base" hangingPunct="0">
              <a:spcBef>
                <a:spcPct val="0"/>
              </a:spcBef>
              <a:spcAft>
                <a:spcPct val="0"/>
              </a:spcAft>
              <a:defRPr sz="3200" b="1">
                <a:solidFill>
                  <a:schemeClr val="accent2"/>
                </a:solidFill>
                <a:latin typeface="Tahoma" panose="020B0604030504040204" pitchFamily="34" charset="0"/>
              </a:defRPr>
            </a:lvl8pPr>
            <a:lvl9pPr marL="1828800" algn="ctr" rtl="0" eaLnBrk="0" fontAlgn="base" hangingPunct="0">
              <a:spcBef>
                <a:spcPct val="0"/>
              </a:spcBef>
              <a:spcAft>
                <a:spcPct val="0"/>
              </a:spcAft>
              <a:defRPr sz="3200" b="1">
                <a:solidFill>
                  <a:schemeClr val="accent2"/>
                </a:solidFill>
                <a:latin typeface="Tahoma" panose="020B0604030504040204" pitchFamily="34" charset="0"/>
              </a:defRPr>
            </a:lvl9pPr>
          </a:lstStyle>
          <a:p>
            <a:r>
              <a:rPr lang="en-US"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Thread </a:t>
            </a:r>
            <a:r>
              <a:rPr lang="he-IL"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מאפיינים של המחלקה</a:t>
            </a:r>
            <a:endParaRPr lang="en-US" altLang="en-US" sz="2800"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graphicFrame>
        <p:nvGraphicFramePr>
          <p:cNvPr id="7" name="Table 2">
            <a:extLst>
              <a:ext uri="{FF2B5EF4-FFF2-40B4-BE49-F238E27FC236}">
                <a16:creationId xmlns:a16="http://schemas.microsoft.com/office/drawing/2014/main" id="{DBF2D81E-4FE0-425E-91AB-E040BF9CC852}"/>
              </a:ext>
            </a:extLst>
          </p:cNvPr>
          <p:cNvGraphicFramePr>
            <a:graphicFrameLocks noGrp="1"/>
          </p:cNvGraphicFramePr>
          <p:nvPr>
            <p:extLst>
              <p:ext uri="{D42A27DB-BD31-4B8C-83A1-F6EECF244321}">
                <p14:modId xmlns:p14="http://schemas.microsoft.com/office/powerpoint/2010/main" val="3669513886"/>
              </p:ext>
            </p:extLst>
          </p:nvPr>
        </p:nvGraphicFramePr>
        <p:xfrm>
          <a:off x="395536" y="4428043"/>
          <a:ext cx="7369032" cy="1854200"/>
        </p:xfrm>
        <a:graphic>
          <a:graphicData uri="http://schemas.openxmlformats.org/drawingml/2006/table">
            <a:tbl>
              <a:tblPr firstRow="1" bandRow="1">
                <a:tableStyleId>{5C22544A-7EE6-4342-B048-85BDC9FD1C3A}</a:tableStyleId>
              </a:tblPr>
              <a:tblGrid>
                <a:gridCol w="2548960">
                  <a:extLst>
                    <a:ext uri="{9D8B030D-6E8A-4147-A177-3AD203B41FA5}">
                      <a16:colId xmlns:a16="http://schemas.microsoft.com/office/drawing/2014/main" val="2337029339"/>
                    </a:ext>
                  </a:extLst>
                </a:gridCol>
                <a:gridCol w="4820072">
                  <a:extLst>
                    <a:ext uri="{9D8B030D-6E8A-4147-A177-3AD203B41FA5}">
                      <a16:colId xmlns:a16="http://schemas.microsoft.com/office/drawing/2014/main" val="2385805569"/>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877013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tx1"/>
                          </a:solidFill>
                        </a:rPr>
                        <a:t>Name</a:t>
                      </a:r>
                      <a:r>
                        <a:rPr lang="he-IL" altLang="en-US" sz="1200" b="1" dirty="0">
                          <a:solidFill>
                            <a:schemeClr val="tx1"/>
                          </a:solidFill>
                        </a:rPr>
                        <a:t> </a:t>
                      </a:r>
                      <a:r>
                        <a:rPr lang="en-US" altLang="en-US" sz="1200" dirty="0">
                          <a:solidFill>
                            <a:schemeClr val="tx1"/>
                          </a:solidFill>
                        </a:rPr>
                        <a:t>– get, set</a:t>
                      </a:r>
                      <a:endParaRPr lang="en-US" sz="1200" b="1" dirty="0"/>
                    </a:p>
                  </a:txBody>
                  <a:tcPr/>
                </a:tc>
                <a:tc>
                  <a:txBody>
                    <a:bodyPr/>
                    <a:lstStyle/>
                    <a:p>
                      <a:pPr marL="0" indent="0" algn="r" rtl="1">
                        <a:spcBef>
                          <a:spcPts val="600"/>
                        </a:spcBef>
                        <a:buClr>
                          <a:schemeClr val="tx2"/>
                        </a:buClr>
                        <a:buSzPct val="73000"/>
                        <a:buNone/>
                      </a:pPr>
                      <a:r>
                        <a:rPr lang="he-IL" altLang="en-US" sz="1200" dirty="0">
                          <a:solidFill>
                            <a:schemeClr val="tx1"/>
                          </a:solidFill>
                        </a:rPr>
                        <a:t>ניתן לקבוע שם לתהליך ולקבלו. אם לא קבענו יתקבל </a:t>
                      </a:r>
                      <a:r>
                        <a:rPr lang="en-US" altLang="en-US" sz="1200" dirty="0">
                          <a:solidFill>
                            <a:schemeClr val="tx1"/>
                          </a:solidFill>
                        </a:rPr>
                        <a:t>null</a:t>
                      </a:r>
                      <a:r>
                        <a:rPr lang="he-IL" altLang="en-US" sz="1200" dirty="0">
                          <a:solidFill>
                            <a:schemeClr val="tx1"/>
                          </a:solidFill>
                        </a:rPr>
                        <a:t>.</a:t>
                      </a:r>
                    </a:p>
                  </a:txBody>
                  <a:tcPr/>
                </a:tc>
                <a:extLst>
                  <a:ext uri="{0D108BD9-81ED-4DB2-BD59-A6C34878D82A}">
                    <a16:rowId xmlns:a16="http://schemas.microsoft.com/office/drawing/2014/main" val="2464750851"/>
                  </a:ext>
                </a:extLst>
              </a:tr>
              <a:tr h="370840">
                <a:tc>
                  <a:txBody>
                    <a:bodyPr/>
                    <a:lstStyle/>
                    <a:p>
                      <a:pPr marL="0" indent="0" algn="l" rtl="0">
                        <a:spcBef>
                          <a:spcPts val="600"/>
                        </a:spcBef>
                        <a:buClr>
                          <a:schemeClr val="tx2"/>
                        </a:buClr>
                        <a:buSzPct val="73000"/>
                        <a:buFont typeface="Wingdings 2"/>
                        <a:buNone/>
                      </a:pPr>
                      <a:r>
                        <a:rPr lang="en-US" altLang="en-US" sz="1200" b="1" dirty="0" err="1">
                          <a:solidFill>
                            <a:schemeClr val="tx1"/>
                          </a:solidFill>
                        </a:rPr>
                        <a:t>CurrentThread</a:t>
                      </a:r>
                      <a:r>
                        <a:rPr lang="en-US" altLang="en-US" sz="1200" dirty="0">
                          <a:solidFill>
                            <a:schemeClr val="tx1"/>
                          </a:solidFill>
                        </a:rPr>
                        <a:t> – get, static</a:t>
                      </a:r>
                    </a:p>
                  </a:txBody>
                  <a:tcPr/>
                </a:tc>
                <a:tc>
                  <a:txBody>
                    <a:bodyPr/>
                    <a:lstStyle/>
                    <a:p>
                      <a:pPr marL="0" indent="0" algn="r" rtl="1">
                        <a:spcBef>
                          <a:spcPts val="600"/>
                        </a:spcBef>
                        <a:buClr>
                          <a:schemeClr val="tx2"/>
                        </a:buClr>
                        <a:buSzPct val="73000"/>
                        <a:buNone/>
                      </a:pPr>
                      <a:r>
                        <a:rPr lang="he-IL" altLang="en-US" sz="1200" dirty="0">
                          <a:solidFill>
                            <a:schemeClr val="tx1"/>
                          </a:solidFill>
                        </a:rPr>
                        <a:t>מחזיר מצביע לאובייקט של התהליך הנוכחי</a:t>
                      </a:r>
                      <a:endParaRPr lang="en-US" altLang="en-US" sz="1200" dirty="0">
                        <a:solidFill>
                          <a:schemeClr val="tx1"/>
                        </a:solidFill>
                      </a:endParaRPr>
                    </a:p>
                  </a:txBody>
                  <a:tcPr/>
                </a:tc>
                <a:extLst>
                  <a:ext uri="{0D108BD9-81ED-4DB2-BD59-A6C34878D82A}">
                    <a16:rowId xmlns:a16="http://schemas.microsoft.com/office/drawing/2014/main" val="4236039027"/>
                  </a:ext>
                </a:extLst>
              </a:tr>
              <a:tr h="370840">
                <a:tc>
                  <a:txBody>
                    <a:bodyPr/>
                    <a:lstStyle/>
                    <a:p>
                      <a:pPr marL="0" indent="0" algn="l" rtl="0">
                        <a:spcBef>
                          <a:spcPts val="600"/>
                        </a:spcBef>
                        <a:buClr>
                          <a:schemeClr val="tx2"/>
                        </a:buClr>
                        <a:buSzPct val="73000"/>
                        <a:buFont typeface="Wingdings 2"/>
                        <a:buNone/>
                      </a:pPr>
                      <a:r>
                        <a:rPr lang="en-US" altLang="en-US" sz="1200" b="1" dirty="0" err="1">
                          <a:solidFill>
                            <a:schemeClr val="tx1"/>
                          </a:solidFill>
                        </a:rPr>
                        <a:t>IsAlive</a:t>
                      </a:r>
                      <a:r>
                        <a:rPr lang="en-US" altLang="en-US" sz="1200" dirty="0">
                          <a:solidFill>
                            <a:schemeClr val="tx1"/>
                          </a:solidFill>
                        </a:rPr>
                        <a:t> – get</a:t>
                      </a:r>
                    </a:p>
                  </a:txBody>
                  <a:tcPr/>
                </a:tc>
                <a:tc>
                  <a:txBody>
                    <a:bodyPr/>
                    <a:lstStyle/>
                    <a:p>
                      <a:pPr marL="0" indent="0" algn="r" rtl="1">
                        <a:spcBef>
                          <a:spcPts val="600"/>
                        </a:spcBef>
                        <a:buClr>
                          <a:schemeClr val="tx2"/>
                        </a:buClr>
                        <a:buSzPct val="73000"/>
                        <a:buNone/>
                      </a:pPr>
                      <a:r>
                        <a:rPr lang="he-IL" altLang="en-US" sz="1200" dirty="0">
                          <a:solidFill>
                            <a:schemeClr val="tx1"/>
                          </a:solidFill>
                        </a:rPr>
                        <a:t>מחזירה אמת אם התהליך שמשוייך לאובייקט עדיין רץ</a:t>
                      </a:r>
                      <a:endParaRPr lang="en-US" altLang="en-US" sz="1200" dirty="0">
                        <a:solidFill>
                          <a:schemeClr val="tx1"/>
                        </a:solidFill>
                      </a:endParaRPr>
                    </a:p>
                  </a:txBody>
                  <a:tcPr/>
                </a:tc>
                <a:extLst>
                  <a:ext uri="{0D108BD9-81ED-4DB2-BD59-A6C34878D82A}">
                    <a16:rowId xmlns:a16="http://schemas.microsoft.com/office/drawing/2014/main" val="35686438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err="1">
                          <a:solidFill>
                            <a:schemeClr val="tx1"/>
                          </a:solidFill>
                        </a:rPr>
                        <a:t>ThreadState</a:t>
                      </a:r>
                      <a:r>
                        <a:rPr lang="en-US" altLang="en-US" sz="1200" dirty="0">
                          <a:solidFill>
                            <a:schemeClr val="tx1"/>
                          </a:solidFill>
                        </a:rPr>
                        <a:t> – get</a:t>
                      </a:r>
                      <a:endParaRPr lang="en-US" sz="1200" b="1" dirty="0"/>
                    </a:p>
                  </a:txBody>
                  <a:tcPr/>
                </a:tc>
                <a:tc>
                  <a:txBody>
                    <a:bodyPr/>
                    <a:lstStyle/>
                    <a:p>
                      <a:pPr marL="292608" lvl="1" indent="0" algn="l" rtl="0">
                        <a:spcBef>
                          <a:spcPts val="500"/>
                        </a:spcBef>
                        <a:buClr>
                          <a:schemeClr val="accent4"/>
                        </a:buClr>
                        <a:buSzPct val="80000"/>
                        <a:buFont typeface="Wingdings 2"/>
                        <a:buNone/>
                      </a:pPr>
                      <a:r>
                        <a:rPr lang="en-US" altLang="en-US" sz="1200" dirty="0" err="1">
                          <a:solidFill>
                            <a:schemeClr val="tx1"/>
                          </a:solidFill>
                        </a:rPr>
                        <a:t>Unstarted</a:t>
                      </a:r>
                      <a:r>
                        <a:rPr lang="en-US" altLang="en-US" sz="1200" dirty="0">
                          <a:solidFill>
                            <a:schemeClr val="tx1"/>
                          </a:solidFill>
                        </a:rPr>
                        <a:t>, Running, Suspended, Stopped, </a:t>
                      </a:r>
                      <a:r>
                        <a:rPr lang="en-US" altLang="en-US" sz="1200" dirty="0" err="1">
                          <a:solidFill>
                            <a:schemeClr val="tx1"/>
                          </a:solidFill>
                        </a:rPr>
                        <a:t>WaitSleepJoin</a:t>
                      </a:r>
                      <a:r>
                        <a:rPr lang="en-US" altLang="en-US" sz="1200" dirty="0">
                          <a:solidFill>
                            <a:schemeClr val="tx1"/>
                          </a:solidFill>
                        </a:rPr>
                        <a:t>, ..</a:t>
                      </a:r>
                    </a:p>
                  </a:txBody>
                  <a:tcPr/>
                </a:tc>
                <a:extLst>
                  <a:ext uri="{0D108BD9-81ED-4DB2-BD59-A6C34878D82A}">
                    <a16:rowId xmlns:a16="http://schemas.microsoft.com/office/drawing/2014/main" val="106802387"/>
                  </a:ext>
                </a:extLst>
              </a:tr>
            </a:tbl>
          </a:graphicData>
        </a:graphic>
      </p:graphicFrame>
    </p:spTree>
    <p:extLst>
      <p:ext uri="{BB962C8B-B14F-4D97-AF65-F5344CB8AC3E}">
        <p14:creationId xmlns:p14="http://schemas.microsoft.com/office/powerpoint/2010/main" val="383553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Left 6">
            <a:extLst>
              <a:ext uri="{FF2B5EF4-FFF2-40B4-BE49-F238E27FC236}">
                <a16:creationId xmlns:a16="http://schemas.microsoft.com/office/drawing/2014/main" id="{FB551D62-6BA6-44DC-9817-FE87199C7F02}"/>
              </a:ext>
            </a:extLst>
          </p:cNvPr>
          <p:cNvSpPr/>
          <p:nvPr/>
        </p:nvSpPr>
        <p:spPr>
          <a:xfrm>
            <a:off x="5061353" y="2414793"/>
            <a:ext cx="3744416" cy="1841272"/>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400" dirty="0"/>
              <a:t>יצירת מופע של התהליכון שמקושר אל המתודה </a:t>
            </a:r>
            <a:r>
              <a:rPr lang="en-US" sz="1400" dirty="0"/>
              <a:t>Second</a:t>
            </a:r>
            <a:r>
              <a:rPr lang="he-IL" sz="1400" dirty="0"/>
              <a:t> </a:t>
            </a:r>
          </a:p>
          <a:p>
            <a:pPr algn="ctr"/>
            <a:r>
              <a:rPr lang="he-IL" sz="1400" dirty="0"/>
              <a:t>שלא מקבלת פרמטרים.</a:t>
            </a:r>
          </a:p>
          <a:p>
            <a:pPr algn="ctr"/>
            <a:r>
              <a:rPr lang="he-IL" sz="1400" dirty="0"/>
              <a:t>ולאחר מכן הפעלת התהליכון.</a:t>
            </a:r>
            <a:endParaRPr lang="en-US" sz="1400" dirty="0"/>
          </a:p>
        </p:txBody>
      </p:sp>
      <p:sp>
        <p:nvSpPr>
          <p:cNvPr id="2" name="Title 1">
            <a:extLst>
              <a:ext uri="{FF2B5EF4-FFF2-40B4-BE49-F238E27FC236}">
                <a16:creationId xmlns:a16="http://schemas.microsoft.com/office/drawing/2014/main" id="{FEFAEDCB-C4A1-4116-B2C6-D2DE1E506DF0}"/>
              </a:ext>
            </a:extLst>
          </p:cNvPr>
          <p:cNvSpPr>
            <a:spLocks noGrp="1"/>
          </p:cNvSpPr>
          <p:nvPr>
            <p:ph type="title"/>
          </p:nvPr>
        </p:nvSpPr>
        <p:spPr>
          <a:xfrm>
            <a:off x="3779912" y="108078"/>
            <a:ext cx="5256584" cy="576064"/>
          </a:xfrm>
          <a:solidFill>
            <a:schemeClr val="bg1"/>
          </a:solidFill>
        </p:spPr>
        <p:txBody>
          <a:bodyPr>
            <a:normAutofit fontScale="90000"/>
          </a:bodyPr>
          <a:lstStyle/>
          <a:p>
            <a:pPr algn="ctr"/>
            <a:r>
              <a:rPr lang="he-IL" dirty="0"/>
              <a:t>דוגמא 1 –</a:t>
            </a:r>
            <a:r>
              <a:rPr lang="en-US" dirty="0"/>
              <a:t> </a:t>
            </a:r>
            <a:r>
              <a:rPr lang="he-IL" dirty="0"/>
              <a:t>שימוש בתהליכון</a:t>
            </a:r>
            <a:endParaRPr lang="en-US" dirty="0"/>
          </a:p>
        </p:txBody>
      </p:sp>
      <p:sp>
        <p:nvSpPr>
          <p:cNvPr id="4" name="Slide Number Placeholder 3">
            <a:extLst>
              <a:ext uri="{FF2B5EF4-FFF2-40B4-BE49-F238E27FC236}">
                <a16:creationId xmlns:a16="http://schemas.microsoft.com/office/drawing/2014/main" id="{79CDA6FB-5BA1-4DF5-9385-CBA4025AF6D1}"/>
              </a:ext>
            </a:extLst>
          </p:cNvPr>
          <p:cNvSpPr>
            <a:spLocks noGrp="1"/>
          </p:cNvSpPr>
          <p:nvPr>
            <p:ph type="sldNum" sz="quarter" idx="12"/>
          </p:nvPr>
        </p:nvSpPr>
        <p:spPr>
          <a:xfrm>
            <a:off x="7447452" y="6565336"/>
            <a:ext cx="588336" cy="228600"/>
          </a:xfrm>
        </p:spPr>
        <p:txBody>
          <a:bodyPr/>
          <a:lstStyle/>
          <a:p>
            <a:fld id="{DA68AB41-04B7-4576-9CCA-1D65DDCBA35C}" type="slidenum">
              <a:rPr lang="he-IL" smtClean="0"/>
              <a:t>14</a:t>
            </a:fld>
            <a:endParaRPr lang="he-IL" dirty="0"/>
          </a:p>
        </p:txBody>
      </p:sp>
      <p:sp>
        <p:nvSpPr>
          <p:cNvPr id="5" name="Arrow: Left 4">
            <a:extLst>
              <a:ext uri="{FF2B5EF4-FFF2-40B4-BE49-F238E27FC236}">
                <a16:creationId xmlns:a16="http://schemas.microsoft.com/office/drawing/2014/main" id="{D68781B4-34CB-4D9A-B5C1-C8CC7D93BA3E}"/>
              </a:ext>
            </a:extLst>
          </p:cNvPr>
          <p:cNvSpPr/>
          <p:nvPr/>
        </p:nvSpPr>
        <p:spPr>
          <a:xfrm>
            <a:off x="3347864" y="970916"/>
            <a:ext cx="5256584" cy="576064"/>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dirty="0"/>
              <a:t>זאת המתודה שהיא בעצם התהליכון</a:t>
            </a:r>
            <a:endParaRPr lang="en-US" dirty="0"/>
          </a:p>
        </p:txBody>
      </p:sp>
      <p:sp>
        <p:nvSpPr>
          <p:cNvPr id="6" name="Arrow: Left 5">
            <a:extLst>
              <a:ext uri="{FF2B5EF4-FFF2-40B4-BE49-F238E27FC236}">
                <a16:creationId xmlns:a16="http://schemas.microsoft.com/office/drawing/2014/main" id="{1E6E4806-F31F-4E8A-AD45-685100AFCFDB}"/>
              </a:ext>
            </a:extLst>
          </p:cNvPr>
          <p:cNvSpPr/>
          <p:nvPr/>
        </p:nvSpPr>
        <p:spPr>
          <a:xfrm>
            <a:off x="5327616" y="1484816"/>
            <a:ext cx="3276832" cy="576064"/>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dirty="0"/>
              <a:t>השהיית התהליכון לשניה אחת</a:t>
            </a:r>
            <a:endParaRPr lang="en-US" dirty="0"/>
          </a:p>
        </p:txBody>
      </p:sp>
      <p:sp>
        <p:nvSpPr>
          <p:cNvPr id="8" name="Arrow: Left 7">
            <a:extLst>
              <a:ext uri="{FF2B5EF4-FFF2-40B4-BE49-F238E27FC236}">
                <a16:creationId xmlns:a16="http://schemas.microsoft.com/office/drawing/2014/main" id="{F42291FC-3D54-4C8F-BA1D-22FFE013D342}"/>
              </a:ext>
            </a:extLst>
          </p:cNvPr>
          <p:cNvSpPr/>
          <p:nvPr/>
        </p:nvSpPr>
        <p:spPr>
          <a:xfrm>
            <a:off x="2790016" y="5693252"/>
            <a:ext cx="6048672" cy="387664"/>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600" dirty="0"/>
              <a:t>עצירת התהליכון ע"י הפיכת הדגל לשקר</a:t>
            </a:r>
            <a:endParaRPr lang="en-US" sz="1600" dirty="0"/>
          </a:p>
        </p:txBody>
      </p:sp>
      <p:sp>
        <p:nvSpPr>
          <p:cNvPr id="12" name="Rectangle 11">
            <a:extLst>
              <a:ext uri="{FF2B5EF4-FFF2-40B4-BE49-F238E27FC236}">
                <a16:creationId xmlns:a16="http://schemas.microsoft.com/office/drawing/2014/main" id="{8A149B98-AB7D-478B-B6AE-C7A3038D8F4A}"/>
              </a:ext>
            </a:extLst>
          </p:cNvPr>
          <p:cNvSpPr/>
          <p:nvPr/>
        </p:nvSpPr>
        <p:spPr>
          <a:xfrm>
            <a:off x="305312" y="64689"/>
            <a:ext cx="7327028" cy="6786281"/>
          </a:xfrm>
          <a:prstGeom prst="rect">
            <a:avLst/>
          </a:prstGeom>
        </p:spPr>
        <p:txBody>
          <a:bodyPr wrap="square">
            <a:spAutoFit/>
          </a:bodyPr>
          <a:lstStyle/>
          <a:p>
            <a:pPr algn="l" rtl="0">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Second()</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Thread.CurrentThread.Name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(1000);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"Bye </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 from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Thread.CurrentThread.Name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Thread.CurrentThread.Name</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b="1" dirty="0">
                <a:solidFill>
                  <a:srgbClr val="A31515"/>
                </a:solidFill>
                <a:latin typeface="Consolas" panose="020B0609020204030204" pitchFamily="49" charset="0"/>
                <a:ea typeface="Calibri" panose="020F0502020204030204" pitchFamily="34" charset="0"/>
                <a:cs typeface="Consolas" panose="020B0609020204030204" pitchFamily="49" charset="0"/>
              </a:rPr>
              <a:t>"Main Thread"</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Thread t1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Thread(Second);</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t1.Name = </a:t>
            </a:r>
            <a:r>
              <a:rPr lang="en-US" sz="1100" b="1" dirty="0">
                <a:solidFill>
                  <a:srgbClr val="A31515"/>
                </a:solidFill>
                <a:latin typeface="Consolas" panose="020B0609020204030204" pitchFamily="49" charset="0"/>
                <a:ea typeface="Calibri" panose="020F0502020204030204" pitchFamily="34" charset="0"/>
                <a:cs typeface="Consolas" panose="020B0609020204030204" pitchFamily="49" charset="0"/>
              </a:rPr>
              <a:t>"Second Thread"</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t1.Start();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 Main Thread continue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"Stop the Second Thread? (Y/N)"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"Y"</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(2000);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"Stop the Second Thread? (Y/N)"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"Bye </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 from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Thread.CurrentThread.Name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Console.ReadKey</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CE26594-624C-4F33-A358-54B1537F169B}"/>
              </a:ext>
            </a:extLst>
          </p:cNvPr>
          <p:cNvSpPr txBox="1"/>
          <p:nvPr/>
        </p:nvSpPr>
        <p:spPr>
          <a:xfrm>
            <a:off x="7422931" y="6138460"/>
            <a:ext cx="145790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000000"/>
                </a:solidFill>
                <a:latin typeface="Consolas" panose="020B0609020204030204" pitchFamily="49" charset="0"/>
              </a:rPr>
              <a:t>Ex1_Thread</a:t>
            </a:r>
            <a:endParaRPr lang="en-US" dirty="0"/>
          </a:p>
        </p:txBody>
      </p:sp>
    </p:spTree>
    <p:extLst>
      <p:ext uri="{BB962C8B-B14F-4D97-AF65-F5344CB8AC3E}">
        <p14:creationId xmlns:p14="http://schemas.microsoft.com/office/powerpoint/2010/main" val="334850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EDCB-C4A1-4116-B2C6-D2DE1E506DF0}"/>
              </a:ext>
            </a:extLst>
          </p:cNvPr>
          <p:cNvSpPr>
            <a:spLocks noGrp="1"/>
          </p:cNvSpPr>
          <p:nvPr>
            <p:ph type="title"/>
          </p:nvPr>
        </p:nvSpPr>
        <p:spPr>
          <a:xfrm>
            <a:off x="5364088" y="181957"/>
            <a:ext cx="3569911" cy="2676872"/>
          </a:xfrm>
          <a:solidFill>
            <a:schemeClr val="bg1"/>
          </a:solidFill>
        </p:spPr>
        <p:txBody>
          <a:bodyPr>
            <a:normAutofit fontScale="90000"/>
          </a:bodyPr>
          <a:lstStyle/>
          <a:p>
            <a:pPr algn="ctr"/>
            <a:r>
              <a:rPr lang="he-IL" dirty="0"/>
              <a:t>דוגמא 1 –</a:t>
            </a:r>
            <a:r>
              <a:rPr lang="en-US" dirty="0"/>
              <a:t> </a:t>
            </a:r>
            <a:r>
              <a:rPr lang="he-IL" dirty="0"/>
              <a:t>שימוש בתהליכון.</a:t>
            </a:r>
            <a:br>
              <a:rPr lang="he-IL" dirty="0"/>
            </a:br>
            <a:br>
              <a:rPr lang="he-IL" dirty="0"/>
            </a:br>
            <a:r>
              <a:rPr lang="he-IL" dirty="0"/>
              <a:t>פלט </a:t>
            </a:r>
            <a:r>
              <a:rPr lang="he-IL" sz="4900" u="sng" dirty="0"/>
              <a:t>אפשרי</a:t>
            </a:r>
            <a:r>
              <a:rPr lang="he-IL" dirty="0"/>
              <a:t>:</a:t>
            </a:r>
            <a:endParaRPr lang="en-US" dirty="0"/>
          </a:p>
        </p:txBody>
      </p:sp>
      <p:sp>
        <p:nvSpPr>
          <p:cNvPr id="4" name="Slide Number Placeholder 3">
            <a:extLst>
              <a:ext uri="{FF2B5EF4-FFF2-40B4-BE49-F238E27FC236}">
                <a16:creationId xmlns:a16="http://schemas.microsoft.com/office/drawing/2014/main" id="{79CDA6FB-5BA1-4DF5-9385-CBA4025AF6D1}"/>
              </a:ext>
            </a:extLst>
          </p:cNvPr>
          <p:cNvSpPr>
            <a:spLocks noGrp="1"/>
          </p:cNvSpPr>
          <p:nvPr>
            <p:ph type="sldNum" sz="quarter" idx="12"/>
          </p:nvPr>
        </p:nvSpPr>
        <p:spPr/>
        <p:txBody>
          <a:bodyPr/>
          <a:lstStyle/>
          <a:p>
            <a:fld id="{DA68AB41-04B7-4576-9CCA-1D65DDCBA35C}" type="slidenum">
              <a:rPr lang="he-IL" smtClean="0"/>
              <a:t>15</a:t>
            </a:fld>
            <a:endParaRPr lang="he-IL"/>
          </a:p>
        </p:txBody>
      </p:sp>
      <p:sp>
        <p:nvSpPr>
          <p:cNvPr id="11" name="Rectangle 10">
            <a:extLst>
              <a:ext uri="{FF2B5EF4-FFF2-40B4-BE49-F238E27FC236}">
                <a16:creationId xmlns:a16="http://schemas.microsoft.com/office/drawing/2014/main" id="{E184A2C6-8D26-4149-88F5-420336DCF23F}"/>
              </a:ext>
            </a:extLst>
          </p:cNvPr>
          <p:cNvSpPr/>
          <p:nvPr/>
        </p:nvSpPr>
        <p:spPr>
          <a:xfrm>
            <a:off x="606553" y="181957"/>
            <a:ext cx="4572000" cy="649408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l" rtl="0"/>
            <a:r>
              <a:rPr lang="en-US" sz="1600" dirty="0">
                <a:solidFill>
                  <a:schemeClr val="tx1"/>
                </a:solidFill>
                <a:latin typeface="Consolas" panose="020B0609020204030204" pitchFamily="49" charset="0"/>
              </a:rPr>
              <a:t>***** Main Thread continue ******</a:t>
            </a:r>
          </a:p>
          <a:p>
            <a:pPr algn="l" rtl="0"/>
            <a:r>
              <a:rPr lang="en-US" sz="1600" dirty="0">
                <a:solidFill>
                  <a:schemeClr val="tx1"/>
                </a:solidFill>
                <a:latin typeface="Consolas" panose="020B0609020204030204" pitchFamily="49" charset="0"/>
              </a:rPr>
              <a:t>Stop the Second Thread? (Y/N)</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N</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Stop the Second Thread? (Y/N)</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N</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Stop the Second Thread? (Y/N)</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Second Thread</a:t>
            </a:r>
          </a:p>
          <a:p>
            <a:pPr algn="l" rtl="0"/>
            <a:r>
              <a:rPr lang="en-US" sz="1600" dirty="0">
                <a:solidFill>
                  <a:schemeClr val="tx1"/>
                </a:solidFill>
                <a:latin typeface="Consolas" panose="020B0609020204030204" pitchFamily="49" charset="0"/>
              </a:rPr>
              <a:t>Y</a:t>
            </a:r>
          </a:p>
          <a:p>
            <a:pPr algn="l" rtl="0"/>
            <a:r>
              <a:rPr lang="en-US" sz="1600" dirty="0">
                <a:solidFill>
                  <a:schemeClr val="tx1"/>
                </a:solidFill>
                <a:latin typeface="Consolas" panose="020B0609020204030204" pitchFamily="49" charset="0"/>
              </a:rPr>
              <a:t>Second Thread</a:t>
            </a:r>
          </a:p>
          <a:p>
            <a:pPr algn="l" rtl="0"/>
            <a:endParaRPr lang="en-US" sz="1600" dirty="0">
              <a:solidFill>
                <a:schemeClr val="tx1"/>
              </a:solidFill>
              <a:latin typeface="Consolas" panose="020B0609020204030204" pitchFamily="49" charset="0"/>
            </a:endParaRPr>
          </a:p>
          <a:p>
            <a:pPr algn="l" rtl="0"/>
            <a:r>
              <a:rPr lang="en-US" sz="1600" dirty="0">
                <a:solidFill>
                  <a:schemeClr val="tx1"/>
                </a:solidFill>
                <a:latin typeface="Consolas" panose="020B0609020204030204" pitchFamily="49" charset="0"/>
              </a:rPr>
              <a:t>Bye </a:t>
            </a:r>
            <a:r>
              <a:rPr lang="en-US" sz="1600" dirty="0" err="1">
                <a:solidFill>
                  <a:schemeClr val="tx1"/>
                </a:solidFill>
                <a:latin typeface="Consolas" panose="020B0609020204030204" pitchFamily="49" charset="0"/>
              </a:rPr>
              <a:t>Bye</a:t>
            </a:r>
            <a:r>
              <a:rPr lang="en-US" sz="1600" dirty="0">
                <a:solidFill>
                  <a:schemeClr val="tx1"/>
                </a:solidFill>
                <a:latin typeface="Consolas" panose="020B0609020204030204" pitchFamily="49" charset="0"/>
              </a:rPr>
              <a:t> from Second Thread</a:t>
            </a:r>
          </a:p>
          <a:p>
            <a:pPr algn="l" rtl="0"/>
            <a:r>
              <a:rPr lang="en-US" sz="1600" dirty="0">
                <a:solidFill>
                  <a:schemeClr val="tx1"/>
                </a:solidFill>
                <a:latin typeface="Consolas" panose="020B0609020204030204" pitchFamily="49" charset="0"/>
              </a:rPr>
              <a:t>Bye </a:t>
            </a:r>
            <a:r>
              <a:rPr lang="en-US" sz="1600" dirty="0" err="1">
                <a:solidFill>
                  <a:schemeClr val="tx1"/>
                </a:solidFill>
                <a:latin typeface="Consolas" panose="020B0609020204030204" pitchFamily="49" charset="0"/>
              </a:rPr>
              <a:t>Bye</a:t>
            </a:r>
            <a:r>
              <a:rPr lang="en-US" sz="1600" dirty="0">
                <a:solidFill>
                  <a:schemeClr val="tx1"/>
                </a:solidFill>
                <a:latin typeface="Consolas" panose="020B0609020204030204" pitchFamily="49" charset="0"/>
              </a:rPr>
              <a:t> from Thread</a:t>
            </a:r>
          </a:p>
        </p:txBody>
      </p:sp>
    </p:spTree>
    <p:extLst>
      <p:ext uri="{BB962C8B-B14F-4D97-AF65-F5344CB8AC3E}">
        <p14:creationId xmlns:p14="http://schemas.microsoft.com/office/powerpoint/2010/main" val="392796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Left 6">
            <a:extLst>
              <a:ext uri="{FF2B5EF4-FFF2-40B4-BE49-F238E27FC236}">
                <a16:creationId xmlns:a16="http://schemas.microsoft.com/office/drawing/2014/main" id="{FB551D62-6BA6-44DC-9817-FE87199C7F02}"/>
              </a:ext>
            </a:extLst>
          </p:cNvPr>
          <p:cNvSpPr/>
          <p:nvPr/>
        </p:nvSpPr>
        <p:spPr>
          <a:xfrm>
            <a:off x="3623289" y="2996952"/>
            <a:ext cx="5463780" cy="1471684"/>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400" dirty="0"/>
              <a:t>יצירת 2 מופעים של התהליכון שמקושרים אל המתודה </a:t>
            </a:r>
            <a:r>
              <a:rPr lang="en-US" sz="1400" dirty="0"/>
              <a:t>run</a:t>
            </a:r>
            <a:endParaRPr lang="he-IL" sz="1400" dirty="0"/>
          </a:p>
          <a:p>
            <a:pPr algn="ctr"/>
            <a:r>
              <a:rPr lang="he-IL" sz="1400" dirty="0"/>
              <a:t>שמקבלת פרמטר אחד.</a:t>
            </a:r>
          </a:p>
          <a:p>
            <a:pPr algn="ctr"/>
            <a:r>
              <a:rPr lang="he-IL" sz="1400" dirty="0"/>
              <a:t>ולאחר מכן הפעלת התהליכון פעמיים כל אחד עם פרמטר אחר.</a:t>
            </a:r>
          </a:p>
        </p:txBody>
      </p:sp>
      <p:sp>
        <p:nvSpPr>
          <p:cNvPr id="2" name="Title 1">
            <a:extLst>
              <a:ext uri="{FF2B5EF4-FFF2-40B4-BE49-F238E27FC236}">
                <a16:creationId xmlns:a16="http://schemas.microsoft.com/office/drawing/2014/main" id="{FEFAEDCB-C4A1-4116-B2C6-D2DE1E506DF0}"/>
              </a:ext>
            </a:extLst>
          </p:cNvPr>
          <p:cNvSpPr>
            <a:spLocks noGrp="1"/>
          </p:cNvSpPr>
          <p:nvPr>
            <p:ph type="title"/>
          </p:nvPr>
        </p:nvSpPr>
        <p:spPr>
          <a:xfrm>
            <a:off x="2843808" y="82143"/>
            <a:ext cx="6156683" cy="524444"/>
          </a:xfrm>
          <a:solidFill>
            <a:schemeClr val="bg1"/>
          </a:solidFill>
        </p:spPr>
        <p:txBody>
          <a:bodyPr>
            <a:normAutofit fontScale="90000"/>
          </a:bodyPr>
          <a:lstStyle/>
          <a:p>
            <a:pPr algn="ctr"/>
            <a:r>
              <a:rPr lang="he-IL" dirty="0"/>
              <a:t>דוגמא 2 –</a:t>
            </a:r>
            <a:r>
              <a:rPr lang="en-US" dirty="0"/>
              <a:t> </a:t>
            </a:r>
            <a:r>
              <a:rPr lang="he-IL" dirty="0"/>
              <a:t>שימוש בתהליכון</a:t>
            </a:r>
            <a:endParaRPr lang="en-US" dirty="0"/>
          </a:p>
        </p:txBody>
      </p:sp>
      <p:sp>
        <p:nvSpPr>
          <p:cNvPr id="3" name="Content Placeholder 2">
            <a:extLst>
              <a:ext uri="{FF2B5EF4-FFF2-40B4-BE49-F238E27FC236}">
                <a16:creationId xmlns:a16="http://schemas.microsoft.com/office/drawing/2014/main" id="{666C1E07-6584-4F01-89FA-3433A5A72DEF}"/>
              </a:ext>
            </a:extLst>
          </p:cNvPr>
          <p:cNvSpPr>
            <a:spLocks noGrp="1"/>
          </p:cNvSpPr>
          <p:nvPr>
            <p:ph idx="1"/>
          </p:nvPr>
        </p:nvSpPr>
        <p:spPr>
          <a:xfrm>
            <a:off x="107504" y="108078"/>
            <a:ext cx="4464496" cy="6654344"/>
          </a:xfrm>
        </p:spPr>
        <p:txBody>
          <a:bodyPr>
            <a:noAutofit/>
          </a:bodyPr>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run(</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obj)</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(obj);</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(1000);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 t1 =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Thread(run);</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t1.Start(</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"A"</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 t2 =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Thread(run);</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t2.Start(100);</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he-IL"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6000</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t2.Abort();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(6000);</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t1.Abort();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Console.ReadKey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9CDA6FB-5BA1-4DF5-9385-CBA4025AF6D1}"/>
              </a:ext>
            </a:extLst>
          </p:cNvPr>
          <p:cNvSpPr>
            <a:spLocks noGrp="1"/>
          </p:cNvSpPr>
          <p:nvPr>
            <p:ph type="sldNum" sz="quarter" idx="12"/>
          </p:nvPr>
        </p:nvSpPr>
        <p:spPr/>
        <p:txBody>
          <a:bodyPr/>
          <a:lstStyle/>
          <a:p>
            <a:fld id="{DA68AB41-04B7-4576-9CCA-1D65DDCBA35C}" type="slidenum">
              <a:rPr lang="he-IL" smtClean="0"/>
              <a:t>16</a:t>
            </a:fld>
            <a:endParaRPr lang="he-IL"/>
          </a:p>
        </p:txBody>
      </p:sp>
      <p:sp>
        <p:nvSpPr>
          <p:cNvPr id="5" name="Arrow: Left 4">
            <a:extLst>
              <a:ext uri="{FF2B5EF4-FFF2-40B4-BE49-F238E27FC236}">
                <a16:creationId xmlns:a16="http://schemas.microsoft.com/office/drawing/2014/main" id="{D68781B4-34CB-4D9A-B5C1-C8CC7D93BA3E}"/>
              </a:ext>
            </a:extLst>
          </p:cNvPr>
          <p:cNvSpPr/>
          <p:nvPr/>
        </p:nvSpPr>
        <p:spPr>
          <a:xfrm>
            <a:off x="4088277" y="829323"/>
            <a:ext cx="4680520" cy="918929"/>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600" dirty="0"/>
              <a:t>זאת המתודה שהיא בעצם התהליכון.</a:t>
            </a:r>
          </a:p>
          <a:p>
            <a:pPr algn="ctr"/>
            <a:r>
              <a:rPr lang="he-IL" sz="1600" dirty="0"/>
              <a:t>מקבלת פרמטר אחד</a:t>
            </a:r>
            <a:endParaRPr lang="en-US" sz="1600" dirty="0"/>
          </a:p>
        </p:txBody>
      </p:sp>
      <p:sp>
        <p:nvSpPr>
          <p:cNvPr id="6" name="Arrow: Left 5">
            <a:extLst>
              <a:ext uri="{FF2B5EF4-FFF2-40B4-BE49-F238E27FC236}">
                <a16:creationId xmlns:a16="http://schemas.microsoft.com/office/drawing/2014/main" id="{1E6E4806-F31F-4E8A-AD45-685100AFCFDB}"/>
              </a:ext>
            </a:extLst>
          </p:cNvPr>
          <p:cNvSpPr/>
          <p:nvPr/>
        </p:nvSpPr>
        <p:spPr>
          <a:xfrm>
            <a:off x="3007689" y="4428029"/>
            <a:ext cx="3832095" cy="445473"/>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600" dirty="0"/>
              <a:t>השהיית התהליכון הראשי ל 6 שניות</a:t>
            </a:r>
            <a:endParaRPr lang="en-US" sz="1600" dirty="0"/>
          </a:p>
        </p:txBody>
      </p:sp>
      <p:sp>
        <p:nvSpPr>
          <p:cNvPr id="8" name="Arrow: Left 7">
            <a:extLst>
              <a:ext uri="{FF2B5EF4-FFF2-40B4-BE49-F238E27FC236}">
                <a16:creationId xmlns:a16="http://schemas.microsoft.com/office/drawing/2014/main" id="{F42291FC-3D54-4C8F-BA1D-22FFE013D342}"/>
              </a:ext>
            </a:extLst>
          </p:cNvPr>
          <p:cNvSpPr/>
          <p:nvPr/>
        </p:nvSpPr>
        <p:spPr>
          <a:xfrm>
            <a:off x="2303280" y="4816375"/>
            <a:ext cx="4536504" cy="445473"/>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600" dirty="0"/>
              <a:t>עצירת התהליכון בצורה כוחנית ולא מומלצת</a:t>
            </a:r>
            <a:endParaRPr lang="en-US" sz="1600" dirty="0"/>
          </a:p>
        </p:txBody>
      </p:sp>
      <p:sp>
        <p:nvSpPr>
          <p:cNvPr id="9" name="Rectangle 8">
            <a:extLst>
              <a:ext uri="{FF2B5EF4-FFF2-40B4-BE49-F238E27FC236}">
                <a16:creationId xmlns:a16="http://schemas.microsoft.com/office/drawing/2014/main" id="{F96EC845-F3F7-4ECD-B377-1B8045AE014E}"/>
              </a:ext>
            </a:extLst>
          </p:cNvPr>
          <p:cNvSpPr/>
          <p:nvPr/>
        </p:nvSpPr>
        <p:spPr>
          <a:xfrm>
            <a:off x="3269741" y="5642803"/>
            <a:ext cx="561109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he-IL" dirty="0"/>
              <a:t>פלט אפשרי:  </a:t>
            </a:r>
            <a:r>
              <a:rPr lang="en-US" dirty="0"/>
              <a:t>A100A100A100A100A100A100AAAAAAA</a:t>
            </a:r>
          </a:p>
        </p:txBody>
      </p:sp>
      <p:sp>
        <p:nvSpPr>
          <p:cNvPr id="10" name="TextBox 9">
            <a:extLst>
              <a:ext uri="{FF2B5EF4-FFF2-40B4-BE49-F238E27FC236}">
                <a16:creationId xmlns:a16="http://schemas.microsoft.com/office/drawing/2014/main" id="{988B30A0-1FBB-45E0-ABA4-CB3933BA88A3}"/>
              </a:ext>
            </a:extLst>
          </p:cNvPr>
          <p:cNvSpPr txBox="1"/>
          <p:nvPr/>
        </p:nvSpPr>
        <p:spPr>
          <a:xfrm>
            <a:off x="7422931" y="6138460"/>
            <a:ext cx="145790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000000"/>
                </a:solidFill>
                <a:latin typeface="Consolas" panose="020B0609020204030204" pitchFamily="49" charset="0"/>
              </a:rPr>
              <a:t>Ex2_Thread</a:t>
            </a:r>
            <a:endParaRPr lang="en-US" dirty="0"/>
          </a:p>
        </p:txBody>
      </p:sp>
    </p:spTree>
    <p:extLst>
      <p:ext uri="{BB962C8B-B14F-4D97-AF65-F5344CB8AC3E}">
        <p14:creationId xmlns:p14="http://schemas.microsoft.com/office/powerpoint/2010/main" val="328768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9982-8E68-4411-9BBB-626694616E3D}"/>
              </a:ext>
            </a:extLst>
          </p:cNvPr>
          <p:cNvSpPr>
            <a:spLocks noGrp="1"/>
          </p:cNvSpPr>
          <p:nvPr>
            <p:ph type="title"/>
          </p:nvPr>
        </p:nvSpPr>
        <p:spPr>
          <a:xfrm>
            <a:off x="2586013" y="73152"/>
            <a:ext cx="6385117" cy="608815"/>
          </a:xfrm>
          <a:solidFill>
            <a:schemeClr val="bg1"/>
          </a:solidFill>
        </p:spPr>
        <p:txBody>
          <a:bodyPr>
            <a:normAutofit fontScale="90000"/>
          </a:bodyPr>
          <a:lstStyle/>
          <a:p>
            <a:pPr algn="ctr"/>
            <a:r>
              <a:rPr lang="he-IL" dirty="0"/>
              <a:t>תהליכון אנונימי – ביטוי למבדה</a:t>
            </a:r>
            <a:endParaRPr lang="en-US" dirty="0"/>
          </a:p>
        </p:txBody>
      </p:sp>
      <p:sp>
        <p:nvSpPr>
          <p:cNvPr id="3" name="Content Placeholder 2">
            <a:extLst>
              <a:ext uri="{FF2B5EF4-FFF2-40B4-BE49-F238E27FC236}">
                <a16:creationId xmlns:a16="http://schemas.microsoft.com/office/drawing/2014/main" id="{CBEF5A45-E2A3-47B5-AB25-7261CB0FFF0D}"/>
              </a:ext>
            </a:extLst>
          </p:cNvPr>
          <p:cNvSpPr>
            <a:spLocks noGrp="1"/>
          </p:cNvSpPr>
          <p:nvPr>
            <p:ph idx="1"/>
          </p:nvPr>
        </p:nvSpPr>
        <p:spPr>
          <a:xfrm>
            <a:off x="172870" y="681967"/>
            <a:ext cx="7239000" cy="5552957"/>
          </a:xfrm>
        </p:spPr>
        <p:txBody>
          <a:bodyPr>
            <a:normAutofit fontScale="92500" lnSpcReduction="10000"/>
          </a:bodyPr>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//lambda expression for smaller thread methods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Thread(() </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"I'm running on another thread!"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(1000);</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b="1" dirty="0" err="1">
                <a:solidFill>
                  <a:srgbClr val="A31515"/>
                </a:solidFill>
                <a:latin typeface="Consolas" panose="020B0609020204030204" pitchFamily="49" charset="0"/>
                <a:ea typeface="Calibri" panose="020F0502020204030204" pitchFamily="34" charset="0"/>
                <a:cs typeface="Consolas" panose="020B0609020204030204" pitchFamily="49" charset="0"/>
              </a:rPr>
              <a:t>ByeBye</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A31515"/>
                </a:solidFill>
                <a:latin typeface="Consolas" panose="020B0609020204030204" pitchFamily="49" charset="0"/>
                <a:ea typeface="Calibri" panose="020F0502020204030204" pitchFamily="34" charset="0"/>
                <a:cs typeface="Consolas" panose="020B0609020204030204" pitchFamily="49" charset="0"/>
              </a:rPr>
              <a:t>Anonymouse</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 Thread"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}).Start();</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"Waiting the anonymous thread to Stop..."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(6000);</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bContinue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ByeBye</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Main Thread"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Console.ReadKey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en-US" sz="1200" dirty="0"/>
          </a:p>
        </p:txBody>
      </p:sp>
      <p:sp>
        <p:nvSpPr>
          <p:cNvPr id="4" name="Slide Number Placeholder 3">
            <a:extLst>
              <a:ext uri="{FF2B5EF4-FFF2-40B4-BE49-F238E27FC236}">
                <a16:creationId xmlns:a16="http://schemas.microsoft.com/office/drawing/2014/main" id="{6B8A815F-48EF-4C67-BEF6-2FFDEDC0A2F2}"/>
              </a:ext>
            </a:extLst>
          </p:cNvPr>
          <p:cNvSpPr>
            <a:spLocks noGrp="1"/>
          </p:cNvSpPr>
          <p:nvPr>
            <p:ph type="sldNum" sz="quarter" idx="12"/>
          </p:nvPr>
        </p:nvSpPr>
        <p:spPr/>
        <p:txBody>
          <a:bodyPr/>
          <a:lstStyle/>
          <a:p>
            <a:fld id="{DA68AB41-04B7-4576-9CCA-1D65DDCBA35C}" type="slidenum">
              <a:rPr lang="he-IL" smtClean="0"/>
              <a:t>17</a:t>
            </a:fld>
            <a:endParaRPr lang="he-IL"/>
          </a:p>
        </p:txBody>
      </p:sp>
      <p:sp>
        <p:nvSpPr>
          <p:cNvPr id="5" name="Rectangle 4">
            <a:extLst>
              <a:ext uri="{FF2B5EF4-FFF2-40B4-BE49-F238E27FC236}">
                <a16:creationId xmlns:a16="http://schemas.microsoft.com/office/drawing/2014/main" id="{0D30163B-FAB6-4963-BA1D-DBD0C37D282A}"/>
              </a:ext>
            </a:extLst>
          </p:cNvPr>
          <p:cNvSpPr/>
          <p:nvPr/>
        </p:nvSpPr>
        <p:spPr>
          <a:xfrm>
            <a:off x="4938682" y="4617256"/>
            <a:ext cx="4032448" cy="193899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r"/>
            <a:r>
              <a:rPr lang="he-IL" sz="1200" b="1" dirty="0"/>
              <a:t>פלט אפשרי:</a:t>
            </a:r>
          </a:p>
          <a:p>
            <a:pPr algn="l" rtl="0"/>
            <a:r>
              <a:rPr lang="en-US" sz="1200" dirty="0"/>
              <a:t>I'm running on another thread!</a:t>
            </a:r>
          </a:p>
          <a:p>
            <a:pPr algn="l" rtl="0"/>
            <a:r>
              <a:rPr lang="en-US" sz="1200" dirty="0"/>
              <a:t>Waiting the anonymous thread to Stop...</a:t>
            </a:r>
          </a:p>
          <a:p>
            <a:pPr algn="l" rtl="0"/>
            <a:r>
              <a:rPr lang="en-US" sz="1200" dirty="0"/>
              <a:t>I'm running on another thread!</a:t>
            </a:r>
          </a:p>
          <a:p>
            <a:pPr algn="l" rtl="0"/>
            <a:r>
              <a:rPr lang="en-US" sz="1200" dirty="0"/>
              <a:t>I'm running on another thread!</a:t>
            </a:r>
          </a:p>
          <a:p>
            <a:pPr algn="l" rtl="0"/>
            <a:r>
              <a:rPr lang="en-US" sz="1200" dirty="0"/>
              <a:t>I'm running on another thread!</a:t>
            </a:r>
          </a:p>
          <a:p>
            <a:pPr algn="l" rtl="0"/>
            <a:r>
              <a:rPr lang="en-US" sz="1200" dirty="0"/>
              <a:t>I'm running on another thread!</a:t>
            </a:r>
          </a:p>
          <a:p>
            <a:pPr algn="l" rtl="0"/>
            <a:r>
              <a:rPr lang="en-US" sz="1200" dirty="0"/>
              <a:t>I'm running on another thread!</a:t>
            </a:r>
          </a:p>
          <a:p>
            <a:pPr algn="l" rtl="0"/>
            <a:r>
              <a:rPr lang="en-US" sz="1200" dirty="0" err="1"/>
              <a:t>ByeBye</a:t>
            </a:r>
            <a:r>
              <a:rPr lang="en-US" sz="1200" dirty="0"/>
              <a:t> Main Thread</a:t>
            </a:r>
          </a:p>
          <a:p>
            <a:pPr algn="l" rtl="0"/>
            <a:r>
              <a:rPr lang="en-US" sz="1200" dirty="0" err="1"/>
              <a:t>ByeBye</a:t>
            </a:r>
            <a:r>
              <a:rPr lang="en-US" sz="1200" dirty="0"/>
              <a:t> </a:t>
            </a:r>
            <a:r>
              <a:rPr lang="en-US" sz="1200" dirty="0" err="1"/>
              <a:t>Anonymouse</a:t>
            </a:r>
            <a:r>
              <a:rPr lang="en-US" sz="1200" dirty="0"/>
              <a:t> Thread</a:t>
            </a:r>
          </a:p>
        </p:txBody>
      </p:sp>
      <p:sp>
        <p:nvSpPr>
          <p:cNvPr id="7" name="TextBox 6">
            <a:extLst>
              <a:ext uri="{FF2B5EF4-FFF2-40B4-BE49-F238E27FC236}">
                <a16:creationId xmlns:a16="http://schemas.microsoft.com/office/drawing/2014/main" id="{057A3882-C3CE-4042-9412-8A6AEDC20440}"/>
              </a:ext>
            </a:extLst>
          </p:cNvPr>
          <p:cNvSpPr txBox="1"/>
          <p:nvPr/>
        </p:nvSpPr>
        <p:spPr>
          <a:xfrm>
            <a:off x="238518" y="6234924"/>
            <a:ext cx="269585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1800" dirty="0">
                <a:solidFill>
                  <a:srgbClr val="000000"/>
                </a:solidFill>
                <a:latin typeface="Consolas" panose="020B0609020204030204" pitchFamily="49" charset="0"/>
              </a:rPr>
              <a:t>Ex3_ThreadAnonymous</a:t>
            </a:r>
            <a:endParaRPr lang="en-US" dirty="0"/>
          </a:p>
        </p:txBody>
      </p:sp>
    </p:spTree>
    <p:extLst>
      <p:ext uri="{BB962C8B-B14F-4D97-AF65-F5344CB8AC3E}">
        <p14:creationId xmlns:p14="http://schemas.microsoft.com/office/powerpoint/2010/main" val="184853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E3A-6333-4A3F-B858-41409367BD7A}"/>
              </a:ext>
            </a:extLst>
          </p:cNvPr>
          <p:cNvSpPr>
            <a:spLocks noGrp="1"/>
          </p:cNvSpPr>
          <p:nvPr>
            <p:ph type="title"/>
          </p:nvPr>
        </p:nvSpPr>
        <p:spPr>
          <a:xfrm>
            <a:off x="6732240" y="106946"/>
            <a:ext cx="1707826" cy="717050"/>
          </a:xfrm>
        </p:spPr>
        <p:txBody>
          <a:bodyPr>
            <a:normAutofit/>
          </a:bodyPr>
          <a:lstStyle/>
          <a:p>
            <a:r>
              <a:rPr lang="en-US" dirty="0" err="1"/>
              <a:t>JoIN</a:t>
            </a:r>
            <a:r>
              <a:rPr lang="en-US" dirty="0"/>
              <a:t>()</a:t>
            </a:r>
          </a:p>
        </p:txBody>
      </p:sp>
      <p:sp>
        <p:nvSpPr>
          <p:cNvPr id="4" name="Slide Number Placeholder 3">
            <a:extLst>
              <a:ext uri="{FF2B5EF4-FFF2-40B4-BE49-F238E27FC236}">
                <a16:creationId xmlns:a16="http://schemas.microsoft.com/office/drawing/2014/main" id="{2A5F25DB-FFAA-4D56-9815-CD0E9548A734}"/>
              </a:ext>
            </a:extLst>
          </p:cNvPr>
          <p:cNvSpPr>
            <a:spLocks noGrp="1"/>
          </p:cNvSpPr>
          <p:nvPr>
            <p:ph type="sldNum" sz="quarter" idx="12"/>
          </p:nvPr>
        </p:nvSpPr>
        <p:spPr>
          <a:xfrm>
            <a:off x="755576" y="6542934"/>
            <a:ext cx="588336" cy="228600"/>
          </a:xfrm>
        </p:spPr>
        <p:txBody>
          <a:bodyPr/>
          <a:lstStyle/>
          <a:p>
            <a:fld id="{DA68AB41-04B7-4576-9CCA-1D65DDCBA35C}" type="slidenum">
              <a:rPr lang="he-IL" smtClean="0"/>
              <a:t>18</a:t>
            </a:fld>
            <a:endParaRPr lang="he-IL"/>
          </a:p>
        </p:txBody>
      </p:sp>
      <p:sp>
        <p:nvSpPr>
          <p:cNvPr id="5" name="Rectangle 4">
            <a:extLst>
              <a:ext uri="{FF2B5EF4-FFF2-40B4-BE49-F238E27FC236}">
                <a16:creationId xmlns:a16="http://schemas.microsoft.com/office/drawing/2014/main" id="{56B48304-83D9-4126-84B9-856E5521C01A}"/>
              </a:ext>
            </a:extLst>
          </p:cNvPr>
          <p:cNvSpPr/>
          <p:nvPr/>
        </p:nvSpPr>
        <p:spPr>
          <a:xfrm>
            <a:off x="224848" y="134597"/>
            <a:ext cx="6363376" cy="6547562"/>
          </a:xfrm>
          <a:prstGeom prst="rect">
            <a:avLst/>
          </a:prstGeom>
        </p:spPr>
        <p:txBody>
          <a:bodyPr wrap="square">
            <a:spAutoFit/>
          </a:bodyPr>
          <a:lstStyle/>
          <a:p>
            <a:pPr algn="l" rtl="0">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stopwatch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Stopwatch.StartNew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"Time: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an array of Thread references.</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Thread[] array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Thread[4];</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array.Length</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Start the thread with a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ThreadStart</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array[</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Thread(</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ThreadStart</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(Try)</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array[</a:t>
            </a:r>
            <a:r>
              <a:rPr lang="en-US" sz="11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].Start();</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"Time: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Join all the threads.</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array.Length</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"Waiting for thread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 to finish..."</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array[</a:t>
            </a:r>
            <a:r>
              <a:rPr lang="en-US" sz="11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].Join();</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"Time: "</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"DONE: {0}"</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b="1" dirty="0">
                <a:solidFill>
                  <a:srgbClr val="000000"/>
                </a:solidFill>
                <a:latin typeface="Consolas" panose="020B0609020204030204" pitchFamily="49" charset="0"/>
                <a:ea typeface="Calibri" panose="020F0502020204030204" pitchFamily="34" charset="0"/>
                <a:cs typeface="Consolas" panose="020B0609020204030204" pitchFamily="49" charset="0"/>
              </a:rPr>
              <a:t> Try()</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This method takes </a:t>
            </a:r>
            <a:r>
              <a:rPr lang="he-IL" sz="1100" dirty="0">
                <a:solidFill>
                  <a:srgbClr val="008000"/>
                </a:solidFill>
                <a:latin typeface="Consolas" panose="020B0609020204030204" pitchFamily="49" charset="0"/>
                <a:ea typeface="Calibri" panose="020F0502020204030204" pitchFamily="34" charset="0"/>
                <a:cs typeface="Consolas" panose="020B0609020204030204" pitchFamily="49" charset="0"/>
              </a:rPr>
              <a:t>10</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seconds to terminate.</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(10000);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BA841A5-51BA-483A-9877-13C0AEB456FB}"/>
              </a:ext>
            </a:extLst>
          </p:cNvPr>
          <p:cNvSpPr/>
          <p:nvPr/>
        </p:nvSpPr>
        <p:spPr>
          <a:xfrm>
            <a:off x="6078070" y="926685"/>
            <a:ext cx="2807291" cy="276998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eaLnBrk="0" fontAlgn="base" hangingPunct="0">
              <a:spcBef>
                <a:spcPts val="600"/>
              </a:spcBef>
              <a:spcAft>
                <a:spcPct val="0"/>
              </a:spcAft>
              <a:buClr>
                <a:schemeClr val="tx2"/>
              </a:buClr>
              <a:buSzPct val="73000"/>
              <a:buFont typeface="Wingdings" panose="05000000000000000000" pitchFamily="2" charset="2"/>
              <a:buChar char="§"/>
            </a:pPr>
            <a:r>
              <a:rPr lang="he-IL" sz="1600" dirty="0"/>
              <a:t>כשמעונינים לחכות בתהליכון הנוכחי עד לסיומו של תהליכון קודם, לפני שממשיכים הלאה.</a:t>
            </a:r>
          </a:p>
          <a:p>
            <a:pPr marL="342900" indent="-342900" eaLnBrk="0" fontAlgn="base" hangingPunct="0">
              <a:spcBef>
                <a:spcPts val="600"/>
              </a:spcBef>
              <a:spcAft>
                <a:spcPct val="0"/>
              </a:spcAft>
              <a:buClr>
                <a:schemeClr val="tx2"/>
              </a:buClr>
              <a:buSzPct val="73000"/>
              <a:buFont typeface="Wingdings" panose="05000000000000000000" pitchFamily="2" charset="2"/>
              <a:buChar char="§"/>
            </a:pPr>
            <a:r>
              <a:rPr lang="en-US" sz="1600" dirty="0"/>
              <a:t>JOIN</a:t>
            </a:r>
            <a:r>
              <a:rPr lang="he-IL" sz="1600" dirty="0"/>
              <a:t> מחכה במתודה הקוראת (התהליכון הנוכחי) עד לסיומו של התהליכון עליו המתודה </a:t>
            </a:r>
            <a:r>
              <a:rPr lang="en-US" sz="1600" dirty="0"/>
              <a:t>Join</a:t>
            </a:r>
            <a:r>
              <a:rPr lang="he-IL" sz="1600" dirty="0"/>
              <a:t> מופעלת.</a:t>
            </a:r>
          </a:p>
          <a:p>
            <a:pPr marL="342900" indent="-342900" eaLnBrk="0" fontAlgn="base" hangingPunct="0">
              <a:spcBef>
                <a:spcPts val="600"/>
              </a:spcBef>
              <a:spcAft>
                <a:spcPct val="0"/>
              </a:spcAft>
              <a:buClr>
                <a:schemeClr val="tx2"/>
              </a:buClr>
              <a:buSzPct val="73000"/>
              <a:buFont typeface="Wingdings" panose="05000000000000000000" pitchFamily="2" charset="2"/>
              <a:buChar char="§"/>
            </a:pPr>
            <a:r>
              <a:rPr lang="he-IL" sz="1600" dirty="0"/>
              <a:t>ורק לאחר מכן ממשיכה לשורות הבאות אחריה.</a:t>
            </a:r>
            <a:endParaRPr lang="en-US" sz="1600" dirty="0"/>
          </a:p>
        </p:txBody>
      </p:sp>
      <p:sp>
        <p:nvSpPr>
          <p:cNvPr id="7" name="Rectangle 6">
            <a:extLst>
              <a:ext uri="{FF2B5EF4-FFF2-40B4-BE49-F238E27FC236}">
                <a16:creationId xmlns:a16="http://schemas.microsoft.com/office/drawing/2014/main" id="{5DDAD93D-E096-4576-845C-47653D75AE42}"/>
              </a:ext>
            </a:extLst>
          </p:cNvPr>
          <p:cNvSpPr/>
          <p:nvPr/>
        </p:nvSpPr>
        <p:spPr>
          <a:xfrm>
            <a:off x="6061118" y="4373835"/>
            <a:ext cx="2862064" cy="230832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r"/>
            <a:r>
              <a:rPr lang="he-IL" sz="1200" b="1" dirty="0"/>
              <a:t>פלט אפשרי:</a:t>
            </a:r>
          </a:p>
          <a:p>
            <a:pPr algn="l" rtl="0"/>
            <a:r>
              <a:rPr lang="en-US" sz="1200" dirty="0"/>
              <a:t>Time: 0</a:t>
            </a:r>
          </a:p>
          <a:p>
            <a:pPr algn="l" rtl="0"/>
            <a:r>
              <a:rPr lang="en-US" sz="1200" dirty="0"/>
              <a:t>Time: 8</a:t>
            </a:r>
          </a:p>
          <a:p>
            <a:pPr algn="l" rtl="0"/>
            <a:r>
              <a:rPr lang="en-US" sz="1200" dirty="0"/>
              <a:t>Waiting for thread 0 to finish...</a:t>
            </a:r>
          </a:p>
          <a:p>
            <a:pPr algn="l" rtl="0"/>
            <a:r>
              <a:rPr lang="en-US" sz="1200" dirty="0"/>
              <a:t>Time: 10007</a:t>
            </a:r>
          </a:p>
          <a:p>
            <a:pPr algn="l" rtl="0"/>
            <a:r>
              <a:rPr lang="en-US" sz="1200" dirty="0"/>
              <a:t>Waiting for thread 1 to finish...</a:t>
            </a:r>
          </a:p>
          <a:p>
            <a:pPr algn="l" rtl="0"/>
            <a:r>
              <a:rPr lang="en-US" sz="1200" dirty="0"/>
              <a:t>Time: 10007</a:t>
            </a:r>
          </a:p>
          <a:p>
            <a:pPr algn="l" rtl="0"/>
            <a:r>
              <a:rPr lang="en-US" sz="1200" dirty="0"/>
              <a:t>Waiting for thread 2 to finish...</a:t>
            </a:r>
          </a:p>
          <a:p>
            <a:pPr algn="l" rtl="0"/>
            <a:r>
              <a:rPr lang="en-US" sz="1200" dirty="0"/>
              <a:t>Time: 10009</a:t>
            </a:r>
          </a:p>
          <a:p>
            <a:pPr algn="l" rtl="0"/>
            <a:r>
              <a:rPr lang="en-US" sz="1200" dirty="0"/>
              <a:t>Waiting for thread 3 to finish...</a:t>
            </a:r>
          </a:p>
          <a:p>
            <a:pPr algn="l" rtl="0"/>
            <a:r>
              <a:rPr lang="en-US" sz="1200" dirty="0"/>
              <a:t>Time: 10010</a:t>
            </a:r>
          </a:p>
          <a:p>
            <a:pPr algn="l" rtl="0"/>
            <a:r>
              <a:rPr lang="en-US" sz="1200" dirty="0"/>
              <a:t>DONE: 10010</a:t>
            </a:r>
            <a:endParaRPr lang="en-US" sz="1000" dirty="0"/>
          </a:p>
        </p:txBody>
      </p:sp>
      <p:sp>
        <p:nvSpPr>
          <p:cNvPr id="8" name="TextBox 7">
            <a:extLst>
              <a:ext uri="{FF2B5EF4-FFF2-40B4-BE49-F238E27FC236}">
                <a16:creationId xmlns:a16="http://schemas.microsoft.com/office/drawing/2014/main" id="{EB8695D7-BEF4-46C4-9B48-4FE10B76240C}"/>
              </a:ext>
            </a:extLst>
          </p:cNvPr>
          <p:cNvSpPr txBox="1"/>
          <p:nvPr/>
        </p:nvSpPr>
        <p:spPr>
          <a:xfrm>
            <a:off x="3779444" y="6320791"/>
            <a:ext cx="208823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1800" dirty="0">
                <a:solidFill>
                  <a:srgbClr val="000000"/>
                </a:solidFill>
                <a:latin typeface="Consolas" panose="020B0609020204030204" pitchFamily="49" charset="0"/>
              </a:rPr>
              <a:t>Ex4_ThreadJoin</a:t>
            </a:r>
            <a:endParaRPr lang="en-US" dirty="0"/>
          </a:p>
        </p:txBody>
      </p:sp>
    </p:spTree>
    <p:extLst>
      <p:ext uri="{BB962C8B-B14F-4D97-AF65-F5344CB8AC3E}">
        <p14:creationId xmlns:p14="http://schemas.microsoft.com/office/powerpoint/2010/main" val="383573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he-IL" sz="4400" dirty="0"/>
              <a:t>תהליכונים</a:t>
            </a:r>
          </a:p>
        </p:txBody>
      </p:sp>
      <p:sp>
        <p:nvSpPr>
          <p:cNvPr id="3" name="כותרת משנה 2"/>
          <p:cNvSpPr>
            <a:spLocks noGrp="1"/>
          </p:cNvSpPr>
          <p:nvPr>
            <p:ph type="subTitle" idx="1"/>
          </p:nvPr>
        </p:nvSpPr>
        <p:spPr>
          <a:xfrm>
            <a:off x="3354442" y="3539864"/>
            <a:ext cx="5114778" cy="1833352"/>
          </a:xfrm>
        </p:spPr>
        <p:txBody>
          <a:bodyPr>
            <a:normAutofit lnSpcReduction="10000"/>
          </a:bodyPr>
          <a:lstStyle/>
          <a:p>
            <a:pPr algn="ctr"/>
            <a:r>
              <a:rPr lang="he-IL" sz="4000" dirty="0"/>
              <a:t>המחלקה </a:t>
            </a:r>
            <a:r>
              <a:rPr lang="en-US" sz="4000" dirty="0"/>
              <a:t>Thread</a:t>
            </a:r>
          </a:p>
          <a:p>
            <a:pPr algn="ctr"/>
            <a:r>
              <a:rPr lang="he-IL" sz="4000" b="1" dirty="0"/>
              <a:t>בשילוב</a:t>
            </a:r>
            <a:r>
              <a:rPr lang="he-IL" sz="4000" dirty="0"/>
              <a:t> עם אפליקציית </a:t>
            </a:r>
            <a:r>
              <a:rPr lang="en-US" sz="4000" dirty="0"/>
              <a:t>WPF</a:t>
            </a:r>
            <a:endParaRPr lang="he-IL" sz="4000" dirty="0"/>
          </a:p>
        </p:txBody>
      </p:sp>
      <p:sp>
        <p:nvSpPr>
          <p:cNvPr id="5" name="Slide Number Placeholder 4"/>
          <p:cNvSpPr>
            <a:spLocks noGrp="1"/>
          </p:cNvSpPr>
          <p:nvPr>
            <p:ph type="sldNum" sz="quarter" idx="12"/>
          </p:nvPr>
        </p:nvSpPr>
        <p:spPr/>
        <p:txBody>
          <a:bodyPr/>
          <a:lstStyle/>
          <a:p>
            <a:fld id="{04F09086-7655-46EE-82F4-512E3C932A8D}" type="slidenum">
              <a:rPr lang="he-IL" smtClean="0"/>
              <a:t>19</a:t>
            </a:fld>
            <a:endParaRPr lang="he-IL"/>
          </a:p>
        </p:txBody>
      </p:sp>
      <p:sp>
        <p:nvSpPr>
          <p:cNvPr id="4" name="Cloud 3">
            <a:extLst>
              <a:ext uri="{FF2B5EF4-FFF2-40B4-BE49-F238E27FC236}">
                <a16:creationId xmlns:a16="http://schemas.microsoft.com/office/drawing/2014/main" id="{21EA20DF-B330-4BBC-BAEA-5937CC00AEF1}"/>
              </a:ext>
            </a:extLst>
          </p:cNvPr>
          <p:cNvSpPr/>
          <p:nvPr/>
        </p:nvSpPr>
        <p:spPr>
          <a:xfrm>
            <a:off x="395536" y="541479"/>
            <a:ext cx="3672408" cy="203150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3200" b="1" dirty="0"/>
              <a:t>חומר רשות</a:t>
            </a:r>
            <a:endParaRPr lang="en-US" sz="3200" b="1" dirty="0"/>
          </a:p>
        </p:txBody>
      </p:sp>
    </p:spTree>
    <p:extLst>
      <p:ext uri="{BB962C8B-B14F-4D97-AF65-F5344CB8AC3E}">
        <p14:creationId xmlns:p14="http://schemas.microsoft.com/office/powerpoint/2010/main" val="12944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11560" y="293391"/>
            <a:ext cx="7239000" cy="698336"/>
          </a:xfrm>
        </p:spPr>
        <p:txBody>
          <a:bodyPr/>
          <a:lstStyle/>
          <a:p>
            <a:pPr algn="ctr"/>
            <a:r>
              <a:rPr lang="he-IL" dirty="0"/>
              <a:t>ומה היום?</a:t>
            </a:r>
          </a:p>
        </p:txBody>
      </p:sp>
      <p:sp>
        <p:nvSpPr>
          <p:cNvPr id="3" name="מציין מיקום תוכן 2"/>
          <p:cNvSpPr>
            <a:spLocks noGrp="1"/>
          </p:cNvSpPr>
          <p:nvPr>
            <p:ph idx="1"/>
          </p:nvPr>
        </p:nvSpPr>
        <p:spPr>
          <a:xfrm>
            <a:off x="611270" y="1628800"/>
            <a:ext cx="7239000" cy="4752528"/>
          </a:xfrm>
        </p:spPr>
        <p:txBody>
          <a:bodyPr>
            <a:normAutofit/>
          </a:bodyPr>
          <a:lstStyle/>
          <a:p>
            <a:r>
              <a:rPr lang="he-IL" dirty="0"/>
              <a:t>תהליכונים, המחלקה </a:t>
            </a:r>
            <a:r>
              <a:rPr lang="en-US" dirty="0"/>
              <a:t>Thread</a:t>
            </a:r>
            <a:endParaRPr lang="he-IL" dirty="0"/>
          </a:p>
          <a:p>
            <a:r>
              <a:rPr lang="he-IL" dirty="0">
                <a:solidFill>
                  <a:srgbClr val="FF0000"/>
                </a:solidFill>
              </a:rPr>
              <a:t>המחלקה </a:t>
            </a:r>
            <a:r>
              <a:rPr lang="en-US" dirty="0">
                <a:solidFill>
                  <a:srgbClr val="FF0000"/>
                </a:solidFill>
              </a:rPr>
              <a:t>Thread</a:t>
            </a:r>
            <a:r>
              <a:rPr lang="he-IL" dirty="0">
                <a:solidFill>
                  <a:srgbClr val="FF0000"/>
                </a:solidFill>
              </a:rPr>
              <a:t> בשילוב עם </a:t>
            </a:r>
            <a:r>
              <a:rPr lang="en-US" dirty="0">
                <a:solidFill>
                  <a:srgbClr val="FF0000"/>
                </a:solidFill>
              </a:rPr>
              <a:t>WPF</a:t>
            </a:r>
            <a:r>
              <a:rPr lang="he-IL" dirty="0">
                <a:solidFill>
                  <a:srgbClr val="FF0000"/>
                </a:solidFill>
              </a:rPr>
              <a:t> – רשות למבחן</a:t>
            </a:r>
          </a:p>
          <a:p>
            <a:r>
              <a:rPr lang="he-IL" dirty="0"/>
              <a:t> </a:t>
            </a:r>
            <a:r>
              <a:rPr lang="en-US" dirty="0"/>
              <a:t>STA + DISPATCHER</a:t>
            </a:r>
            <a:r>
              <a:rPr lang="he-IL" dirty="0"/>
              <a:t> - </a:t>
            </a:r>
            <a:r>
              <a:rPr lang="he-IL" b="1" dirty="0"/>
              <a:t>בקצרה</a:t>
            </a:r>
            <a:endParaRPr lang="en-US" b="1" dirty="0"/>
          </a:p>
          <a:p>
            <a:r>
              <a:rPr lang="he-IL" dirty="0"/>
              <a:t>תהליכונים, המחלקה </a:t>
            </a:r>
            <a:r>
              <a:rPr lang="en-US" dirty="0"/>
              <a:t>BackgroundWorker</a:t>
            </a:r>
          </a:p>
          <a:p>
            <a:endParaRPr lang="he-IL" dirty="0"/>
          </a:p>
          <a:p>
            <a:endParaRPr lang="he-IL" dirty="0"/>
          </a:p>
          <a:p>
            <a:pPr marL="292608" lvl="1" indent="0">
              <a:buNone/>
            </a:pPr>
            <a:endParaRPr lang="he-IL" dirty="0"/>
          </a:p>
          <a:p>
            <a:pPr marL="0" indent="0">
              <a:buNone/>
            </a:pPr>
            <a:endParaRPr lang="he-IL" dirty="0"/>
          </a:p>
        </p:txBody>
      </p:sp>
      <p:sp>
        <p:nvSpPr>
          <p:cNvPr id="7" name="Slide Number Placeholder 6"/>
          <p:cNvSpPr>
            <a:spLocks noGrp="1"/>
          </p:cNvSpPr>
          <p:nvPr>
            <p:ph type="sldNum" sz="quarter" idx="12"/>
          </p:nvPr>
        </p:nvSpPr>
        <p:spPr/>
        <p:txBody>
          <a:bodyPr/>
          <a:lstStyle/>
          <a:p>
            <a:fld id="{04F09086-7655-46EE-82F4-512E3C932A8D}" type="slidenum">
              <a:rPr lang="he-IL" smtClean="0"/>
              <a:t>2</a:t>
            </a:fld>
            <a:endParaRPr lang="he-IL"/>
          </a:p>
        </p:txBody>
      </p:sp>
    </p:spTree>
    <p:extLst>
      <p:ext uri="{BB962C8B-B14F-4D97-AF65-F5344CB8AC3E}">
        <p14:creationId xmlns:p14="http://schemas.microsoft.com/office/powerpoint/2010/main" val="331574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116632"/>
            <a:ext cx="7704856" cy="1080120"/>
          </a:xfrm>
        </p:spPr>
        <p:txBody>
          <a:bodyPr>
            <a:noAutofit/>
          </a:bodyPr>
          <a:lstStyle/>
          <a:p>
            <a:pPr algn="r"/>
            <a:r>
              <a:rPr lang="he-IL" sz="2400" dirty="0"/>
              <a:t>דוגמא:</a:t>
            </a:r>
            <a:br>
              <a:rPr lang="he-IL" sz="2400" dirty="0"/>
            </a:br>
            <a:r>
              <a:rPr lang="he-IL" sz="2400" dirty="0"/>
              <a:t>הצגת שעון עצר שמתקדם/מפסיק</a:t>
            </a:r>
            <a:br>
              <a:rPr lang="he-IL" sz="2400" dirty="0"/>
            </a:br>
            <a:r>
              <a:rPr lang="he-IL" sz="2400" dirty="0"/>
              <a:t>בלחיצה על כפתור </a:t>
            </a:r>
            <a:r>
              <a:rPr lang="en-US" sz="2400" dirty="0"/>
              <a:t>start/Stop</a:t>
            </a:r>
            <a:endParaRPr lang="he-IL" sz="2400" dirty="0"/>
          </a:p>
        </p:txBody>
      </p:sp>
      <p:sp>
        <p:nvSpPr>
          <p:cNvPr id="4" name="Slide Number Placeholder 3"/>
          <p:cNvSpPr>
            <a:spLocks noGrp="1"/>
          </p:cNvSpPr>
          <p:nvPr>
            <p:ph type="sldNum" sz="quarter" idx="12"/>
          </p:nvPr>
        </p:nvSpPr>
        <p:spPr/>
        <p:txBody>
          <a:bodyPr/>
          <a:lstStyle/>
          <a:p>
            <a:fld id="{DA68AB41-04B7-4576-9CCA-1D65DDCBA35C}" type="slidenum">
              <a:rPr lang="he-IL" smtClean="0"/>
              <a:t>20</a:t>
            </a:fld>
            <a:endParaRPr lang="he-IL"/>
          </a:p>
        </p:txBody>
      </p:sp>
      <p:pic>
        <p:nvPicPr>
          <p:cNvPr id="7" name="Picture 6"/>
          <p:cNvPicPr>
            <a:picLocks noChangeAspect="1"/>
          </p:cNvPicPr>
          <p:nvPr/>
        </p:nvPicPr>
        <p:blipFill>
          <a:blip r:embed="rId2"/>
          <a:stretch>
            <a:fillRect/>
          </a:stretch>
        </p:blipFill>
        <p:spPr>
          <a:xfrm>
            <a:off x="0" y="1374648"/>
            <a:ext cx="8134350" cy="5181600"/>
          </a:xfrm>
          <a:prstGeom prst="rect">
            <a:avLst/>
          </a:prstGeom>
        </p:spPr>
      </p:pic>
      <p:sp>
        <p:nvSpPr>
          <p:cNvPr id="6" name="Cloud 5">
            <a:extLst>
              <a:ext uri="{FF2B5EF4-FFF2-40B4-BE49-F238E27FC236}">
                <a16:creationId xmlns:a16="http://schemas.microsoft.com/office/drawing/2014/main" id="{DF2A5F04-3A4F-4233-92AD-49BB48FA46D0}"/>
              </a:ext>
            </a:extLst>
          </p:cNvPr>
          <p:cNvSpPr/>
          <p:nvPr/>
        </p:nvSpPr>
        <p:spPr>
          <a:xfrm>
            <a:off x="287524" y="128489"/>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9" name="TextBox 8">
            <a:extLst>
              <a:ext uri="{FF2B5EF4-FFF2-40B4-BE49-F238E27FC236}">
                <a16:creationId xmlns:a16="http://schemas.microsoft.com/office/drawing/2014/main" id="{B26F69FF-16AC-43A7-8859-A792AD19C8EF}"/>
              </a:ext>
            </a:extLst>
          </p:cNvPr>
          <p:cNvSpPr txBox="1"/>
          <p:nvPr/>
        </p:nvSpPr>
        <p:spPr>
          <a:xfrm>
            <a:off x="5724128" y="6142982"/>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2854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3582" y="119007"/>
            <a:ext cx="8604448" cy="626328"/>
          </a:xfrm>
        </p:spPr>
        <p:txBody>
          <a:bodyPr>
            <a:noAutofit/>
          </a:bodyPr>
          <a:lstStyle/>
          <a:p>
            <a:pPr algn="ctr"/>
            <a:r>
              <a:rPr lang="he-IL" sz="3200" dirty="0"/>
              <a:t>מדוע צריך </a:t>
            </a:r>
            <a:r>
              <a:rPr lang="en-US" sz="3200" dirty="0"/>
              <a:t>Thread</a:t>
            </a:r>
            <a:r>
              <a:rPr lang="he-IL" sz="3200" dirty="0"/>
              <a:t> בדוגמא זו?</a:t>
            </a:r>
          </a:p>
        </p:txBody>
      </p:sp>
      <p:sp>
        <p:nvSpPr>
          <p:cNvPr id="3" name="מציין מיקום תוכן 2"/>
          <p:cNvSpPr>
            <a:spLocks noGrp="1"/>
          </p:cNvSpPr>
          <p:nvPr>
            <p:ph idx="1"/>
          </p:nvPr>
        </p:nvSpPr>
        <p:spPr>
          <a:xfrm>
            <a:off x="251519" y="1043101"/>
            <a:ext cx="7754245" cy="3898067"/>
          </a:xfrm>
        </p:spPr>
        <p:txBody>
          <a:bodyPr>
            <a:noAutofit/>
          </a:bodyPr>
          <a:lstStyle/>
          <a:p>
            <a:pPr marL="0" indent="0">
              <a:buNone/>
            </a:pPr>
            <a:r>
              <a:rPr lang="he-IL" sz="1800" b="1" dirty="0"/>
              <a:t>הבעיה:</a:t>
            </a:r>
          </a:p>
          <a:p>
            <a:r>
              <a:rPr lang="he-IL" sz="1800" dirty="0"/>
              <a:t>כתיבת השניות המתקדמות בתוך התווית שבחלון הראשי אמורה לעבוד במקביל לשאר הפעולות, אם התכנית תתעסק בזה לא תוכל לעשות פעולות נוספות, למשל: לא תוכל להגיב ללחיצה על </a:t>
            </a:r>
            <a:r>
              <a:rPr lang="en-US" sz="1800" dirty="0"/>
              <a:t>stop</a:t>
            </a:r>
            <a:endParaRPr lang="he-IL" sz="1800" dirty="0"/>
          </a:p>
          <a:p>
            <a:pPr marL="0" indent="0">
              <a:buNone/>
            </a:pPr>
            <a:endParaRPr lang="he-IL" sz="1800" b="1" dirty="0"/>
          </a:p>
          <a:p>
            <a:pPr marL="0" indent="0">
              <a:buNone/>
            </a:pPr>
            <a:r>
              <a:rPr lang="he-IL" sz="1800" b="1" dirty="0"/>
              <a:t>הפתרון:</a:t>
            </a:r>
          </a:p>
          <a:p>
            <a:r>
              <a:rPr lang="he-IL" sz="1800" b="1" dirty="0"/>
              <a:t>לכן לא נוכל להסתפק בקריאה רגילה למתודה </a:t>
            </a:r>
            <a:r>
              <a:rPr lang="en-US" sz="1800" b="1" dirty="0" err="1"/>
              <a:t>runTimer</a:t>
            </a:r>
            <a:r>
              <a:rPr lang="en-US" sz="1800" b="1" dirty="0"/>
              <a:t>()</a:t>
            </a:r>
            <a:r>
              <a:rPr lang="he-IL" sz="1800" b="1" dirty="0"/>
              <a:t> מתוך אירוע הלחיצה על כפתור </a:t>
            </a:r>
            <a:r>
              <a:rPr lang="en-US" sz="1800" b="1" dirty="0"/>
              <a:t>Start</a:t>
            </a:r>
            <a:r>
              <a:rPr lang="he-IL" sz="1800" b="1" dirty="0"/>
              <a:t> אלא יש להוסיף תהליכון </a:t>
            </a:r>
            <a:r>
              <a:rPr lang="en-US" sz="1800" b="1" dirty="0"/>
              <a:t>(Thread)</a:t>
            </a:r>
            <a:r>
              <a:rPr lang="he-IL" sz="1800" b="1" dirty="0"/>
              <a:t> נפרד</a:t>
            </a:r>
          </a:p>
          <a:p>
            <a:r>
              <a:rPr lang="he-IL" sz="1800" dirty="0"/>
              <a:t>בשימוש בתהליכונים יש לבצע</a:t>
            </a:r>
            <a:r>
              <a:rPr lang="en-US" sz="1800" dirty="0"/>
              <a:t>using </a:t>
            </a:r>
            <a:r>
              <a:rPr lang="en-US" sz="1800" dirty="0" err="1"/>
              <a:t>System.Windows.Threading</a:t>
            </a:r>
            <a:r>
              <a:rPr lang="en-US" sz="1800" dirty="0"/>
              <a:t>;  </a:t>
            </a:r>
            <a:endParaRPr lang="he-IL" sz="1800" dirty="0"/>
          </a:p>
          <a:p>
            <a:pPr algn="r"/>
            <a:r>
              <a:rPr lang="he-IL" sz="1800" dirty="0"/>
              <a:t>כדי ליצור תהליכון </a:t>
            </a:r>
            <a:r>
              <a:rPr lang="en-US" sz="1800" dirty="0"/>
              <a:t>(Thread)</a:t>
            </a:r>
            <a:r>
              <a:rPr lang="he-IL" sz="1800" dirty="0"/>
              <a:t> יש לספק בבנאי שלו מצביע למתודה שתהיה בעצם התהליך שירוץ ברקע (בד"כ בלולאה עם דגל)</a:t>
            </a:r>
          </a:p>
          <a:p>
            <a:r>
              <a:rPr lang="he-IL" sz="1800" dirty="0"/>
              <a:t>לאחר יצירת ה </a:t>
            </a:r>
            <a:r>
              <a:rPr lang="en-US" sz="1800" dirty="0"/>
              <a:t>Thread</a:t>
            </a:r>
            <a:r>
              <a:rPr lang="he-IL" sz="1800" dirty="0"/>
              <a:t>,  נוכל להפעילו בעזרת במתודה </a:t>
            </a:r>
            <a:r>
              <a:rPr lang="en-US" sz="1800" dirty="0"/>
              <a:t>Start</a:t>
            </a:r>
            <a:endParaRPr lang="he-IL" sz="1800" dirty="0"/>
          </a:p>
        </p:txBody>
      </p:sp>
      <p:sp>
        <p:nvSpPr>
          <p:cNvPr id="4" name="Slide Number Placeholder 3"/>
          <p:cNvSpPr>
            <a:spLocks noGrp="1"/>
          </p:cNvSpPr>
          <p:nvPr>
            <p:ph type="sldNum" sz="quarter" idx="12"/>
          </p:nvPr>
        </p:nvSpPr>
        <p:spPr/>
        <p:txBody>
          <a:bodyPr/>
          <a:lstStyle/>
          <a:p>
            <a:fld id="{DA68AB41-04B7-4576-9CCA-1D65DDCBA35C}" type="slidenum">
              <a:rPr lang="he-IL" smtClean="0"/>
              <a:t>21</a:t>
            </a:fld>
            <a:endParaRPr lang="he-IL"/>
          </a:p>
        </p:txBody>
      </p:sp>
      <p:pic>
        <p:nvPicPr>
          <p:cNvPr id="6" name="Picture 5"/>
          <p:cNvPicPr>
            <a:picLocks noChangeAspect="1"/>
          </p:cNvPicPr>
          <p:nvPr/>
        </p:nvPicPr>
        <p:blipFill>
          <a:blip r:embed="rId2"/>
          <a:stretch>
            <a:fillRect/>
          </a:stretch>
        </p:blipFill>
        <p:spPr>
          <a:xfrm>
            <a:off x="2230501" y="5074808"/>
            <a:ext cx="3796280" cy="988505"/>
          </a:xfrm>
          <a:prstGeom prst="rect">
            <a:avLst/>
          </a:prstGeom>
        </p:spPr>
      </p:pic>
      <p:sp>
        <p:nvSpPr>
          <p:cNvPr id="8" name="Cloud 7">
            <a:extLst>
              <a:ext uri="{FF2B5EF4-FFF2-40B4-BE49-F238E27FC236}">
                <a16:creationId xmlns:a16="http://schemas.microsoft.com/office/drawing/2014/main" id="{FA6B102A-218E-4E68-AC25-4D46C8D3B3CB}"/>
              </a:ext>
            </a:extLst>
          </p:cNvPr>
          <p:cNvSpPr/>
          <p:nvPr/>
        </p:nvSpPr>
        <p:spPr>
          <a:xfrm>
            <a:off x="503548" y="5737799"/>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9" name="TextBox 8">
            <a:extLst>
              <a:ext uri="{FF2B5EF4-FFF2-40B4-BE49-F238E27FC236}">
                <a16:creationId xmlns:a16="http://schemas.microsoft.com/office/drawing/2014/main" id="{94BB067F-9EE5-44E6-AC29-E9D934919B23}"/>
              </a:ext>
            </a:extLst>
          </p:cNvPr>
          <p:cNvSpPr txBox="1"/>
          <p:nvPr/>
        </p:nvSpPr>
        <p:spPr>
          <a:xfrm>
            <a:off x="5724128" y="6142982"/>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195174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116632"/>
            <a:ext cx="7704856" cy="1080120"/>
          </a:xfrm>
        </p:spPr>
        <p:txBody>
          <a:bodyPr>
            <a:noAutofit/>
          </a:bodyPr>
          <a:lstStyle/>
          <a:p>
            <a:pPr algn="r"/>
            <a:r>
              <a:rPr lang="he-IL" sz="2400" dirty="0"/>
              <a:t>דוגמא:</a:t>
            </a:r>
            <a:br>
              <a:rPr lang="he-IL" sz="2400" dirty="0"/>
            </a:br>
            <a:r>
              <a:rPr lang="he-IL" sz="2400" dirty="0"/>
              <a:t>הצגת שעון עצר שמתקדם/מפסיק</a:t>
            </a:r>
            <a:br>
              <a:rPr lang="he-IL" sz="2400" dirty="0"/>
            </a:br>
            <a:r>
              <a:rPr lang="he-IL" sz="2400" dirty="0"/>
              <a:t>בלחיצה על כפתור </a:t>
            </a:r>
            <a:r>
              <a:rPr lang="en-US" sz="2400" dirty="0"/>
              <a:t>start/Stop</a:t>
            </a:r>
            <a:endParaRPr lang="he-IL" sz="2400" dirty="0"/>
          </a:p>
        </p:txBody>
      </p:sp>
      <p:sp>
        <p:nvSpPr>
          <p:cNvPr id="4" name="Slide Number Placeholder 3"/>
          <p:cNvSpPr>
            <a:spLocks noGrp="1"/>
          </p:cNvSpPr>
          <p:nvPr>
            <p:ph type="sldNum" sz="quarter" idx="12"/>
          </p:nvPr>
        </p:nvSpPr>
        <p:spPr/>
        <p:txBody>
          <a:bodyPr/>
          <a:lstStyle/>
          <a:p>
            <a:fld id="{DA68AB41-04B7-4576-9CCA-1D65DDCBA35C}" type="slidenum">
              <a:rPr lang="he-IL" smtClean="0"/>
              <a:t>22</a:t>
            </a:fld>
            <a:endParaRPr lang="he-IL"/>
          </a:p>
        </p:txBody>
      </p:sp>
      <p:pic>
        <p:nvPicPr>
          <p:cNvPr id="3" name="Picture 2"/>
          <p:cNvPicPr>
            <a:picLocks noChangeAspect="1"/>
          </p:cNvPicPr>
          <p:nvPr/>
        </p:nvPicPr>
        <p:blipFill>
          <a:blip r:embed="rId2"/>
          <a:stretch>
            <a:fillRect/>
          </a:stretch>
        </p:blipFill>
        <p:spPr>
          <a:xfrm>
            <a:off x="799343" y="1484784"/>
            <a:ext cx="6753225" cy="4895850"/>
          </a:xfrm>
          <a:prstGeom prst="rect">
            <a:avLst/>
          </a:prstGeom>
        </p:spPr>
      </p:pic>
      <p:sp>
        <p:nvSpPr>
          <p:cNvPr id="7" name="Cloud 6">
            <a:extLst>
              <a:ext uri="{FF2B5EF4-FFF2-40B4-BE49-F238E27FC236}">
                <a16:creationId xmlns:a16="http://schemas.microsoft.com/office/drawing/2014/main" id="{BCEEEB12-8C94-4180-BA9F-5FB6BEA79B87}"/>
              </a:ext>
            </a:extLst>
          </p:cNvPr>
          <p:cNvSpPr/>
          <p:nvPr/>
        </p:nvSpPr>
        <p:spPr>
          <a:xfrm>
            <a:off x="287524" y="128489"/>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8" name="TextBox 7">
            <a:extLst>
              <a:ext uri="{FF2B5EF4-FFF2-40B4-BE49-F238E27FC236}">
                <a16:creationId xmlns:a16="http://schemas.microsoft.com/office/drawing/2014/main" id="{81B9C23C-F9ED-487B-9576-E2B281E9ECDA}"/>
              </a:ext>
            </a:extLst>
          </p:cNvPr>
          <p:cNvSpPr txBox="1"/>
          <p:nvPr/>
        </p:nvSpPr>
        <p:spPr>
          <a:xfrm>
            <a:off x="395536" y="6099109"/>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420193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A1B14B-4C01-4F7A-9F50-A87107C3FD96}"/>
              </a:ext>
            </a:extLst>
          </p:cNvPr>
          <p:cNvPicPr>
            <a:picLocks noChangeAspect="1"/>
          </p:cNvPicPr>
          <p:nvPr/>
        </p:nvPicPr>
        <p:blipFill>
          <a:blip r:embed="rId2"/>
          <a:stretch>
            <a:fillRect/>
          </a:stretch>
        </p:blipFill>
        <p:spPr>
          <a:xfrm>
            <a:off x="99712" y="147133"/>
            <a:ext cx="6981825" cy="6581775"/>
          </a:xfrm>
          <a:prstGeom prst="rect">
            <a:avLst/>
          </a:prstGeom>
        </p:spPr>
      </p:pic>
      <p:sp>
        <p:nvSpPr>
          <p:cNvPr id="4" name="Slide Number Placeholder 3"/>
          <p:cNvSpPr>
            <a:spLocks noGrp="1"/>
          </p:cNvSpPr>
          <p:nvPr>
            <p:ph type="sldNum" sz="quarter" idx="12"/>
          </p:nvPr>
        </p:nvSpPr>
        <p:spPr/>
        <p:txBody>
          <a:bodyPr/>
          <a:lstStyle/>
          <a:p>
            <a:fld id="{DA68AB41-04B7-4576-9CCA-1D65DDCBA35C}" type="slidenum">
              <a:rPr lang="he-IL" smtClean="0"/>
              <a:t>23</a:t>
            </a:fld>
            <a:endParaRPr lang="he-IL"/>
          </a:p>
        </p:txBody>
      </p:sp>
      <p:sp>
        <p:nvSpPr>
          <p:cNvPr id="2" name="כותרת 1"/>
          <p:cNvSpPr>
            <a:spLocks noGrp="1"/>
          </p:cNvSpPr>
          <p:nvPr>
            <p:ph type="title"/>
          </p:nvPr>
        </p:nvSpPr>
        <p:spPr>
          <a:xfrm>
            <a:off x="395536" y="908720"/>
            <a:ext cx="7704856" cy="1080120"/>
          </a:xfrm>
        </p:spPr>
        <p:txBody>
          <a:bodyPr>
            <a:noAutofit/>
          </a:bodyPr>
          <a:lstStyle/>
          <a:p>
            <a:pPr algn="r"/>
            <a:r>
              <a:rPr lang="he-IL" sz="2400" dirty="0"/>
              <a:t>דוגמא:</a:t>
            </a:r>
            <a:br>
              <a:rPr lang="he-IL" sz="2400" dirty="0"/>
            </a:br>
            <a:r>
              <a:rPr lang="he-IL" sz="2400" dirty="0"/>
              <a:t>הצגת שעון עצר שמתקדם/מפסיק</a:t>
            </a:r>
            <a:br>
              <a:rPr lang="he-IL" sz="2400" dirty="0"/>
            </a:br>
            <a:r>
              <a:rPr lang="he-IL" sz="2400" dirty="0"/>
              <a:t>בלחיצה על כפתור </a:t>
            </a:r>
            <a:r>
              <a:rPr lang="en-US" sz="2400" dirty="0"/>
              <a:t>start/Stop</a:t>
            </a:r>
            <a:endParaRPr lang="he-IL" sz="2400" dirty="0"/>
          </a:p>
        </p:txBody>
      </p:sp>
      <p:sp>
        <p:nvSpPr>
          <p:cNvPr id="3" name="Rounded Rectangular Callout 2"/>
          <p:cNvSpPr/>
          <p:nvPr/>
        </p:nvSpPr>
        <p:spPr>
          <a:xfrm>
            <a:off x="5220072" y="3284984"/>
            <a:ext cx="3528392" cy="576064"/>
          </a:xfrm>
          <a:prstGeom prst="wedgeRoundRectCallout">
            <a:avLst>
              <a:gd name="adj1" fmla="val -89536"/>
              <a:gd name="adj2" fmla="val 81030"/>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200" dirty="0">
                <a:solidFill>
                  <a:schemeClr val="tx1"/>
                </a:solidFill>
              </a:rPr>
              <a:t>שימו לב!</a:t>
            </a:r>
          </a:p>
          <a:p>
            <a:pPr algn="ctr"/>
            <a:r>
              <a:rPr lang="he-IL" sz="1200" dirty="0">
                <a:solidFill>
                  <a:schemeClr val="tx1"/>
                </a:solidFill>
              </a:rPr>
              <a:t>לא ניתן להפעיל שוב את המתודה </a:t>
            </a:r>
            <a:r>
              <a:rPr lang="en-US" sz="1200" dirty="0">
                <a:solidFill>
                  <a:schemeClr val="tx1"/>
                </a:solidFill>
              </a:rPr>
              <a:t>Start</a:t>
            </a:r>
            <a:r>
              <a:rPr lang="he-IL" sz="1200" dirty="0">
                <a:solidFill>
                  <a:schemeClr val="tx1"/>
                </a:solidFill>
              </a:rPr>
              <a:t> על אותו אובייקט, גם אם התהליך כבר הסתיים.</a:t>
            </a:r>
          </a:p>
        </p:txBody>
      </p:sp>
      <p:sp>
        <p:nvSpPr>
          <p:cNvPr id="7" name="Cloud 6">
            <a:extLst>
              <a:ext uri="{FF2B5EF4-FFF2-40B4-BE49-F238E27FC236}">
                <a16:creationId xmlns:a16="http://schemas.microsoft.com/office/drawing/2014/main" id="{600C57DB-FCF6-4951-A5D1-48BBB94C27F1}"/>
              </a:ext>
            </a:extLst>
          </p:cNvPr>
          <p:cNvSpPr/>
          <p:nvPr/>
        </p:nvSpPr>
        <p:spPr>
          <a:xfrm>
            <a:off x="7272300" y="4560576"/>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9" name="TextBox 8">
            <a:extLst>
              <a:ext uri="{FF2B5EF4-FFF2-40B4-BE49-F238E27FC236}">
                <a16:creationId xmlns:a16="http://schemas.microsoft.com/office/drawing/2014/main" id="{0DED0389-B629-4D3C-A8F1-C3AEF939B72F}"/>
              </a:ext>
            </a:extLst>
          </p:cNvPr>
          <p:cNvSpPr txBox="1"/>
          <p:nvPr/>
        </p:nvSpPr>
        <p:spPr>
          <a:xfrm>
            <a:off x="5994146" y="183994"/>
            <a:ext cx="295232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2827275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A68AB41-04B7-4576-9CCA-1D65DDCBA35C}" type="slidenum">
              <a:rPr lang="he-IL" smtClean="0"/>
              <a:t>24</a:t>
            </a:fld>
            <a:endParaRPr lang="he-IL"/>
          </a:p>
        </p:txBody>
      </p:sp>
      <p:sp>
        <p:nvSpPr>
          <p:cNvPr id="2" name="כותרת 1"/>
          <p:cNvSpPr>
            <a:spLocks noGrp="1"/>
          </p:cNvSpPr>
          <p:nvPr>
            <p:ph type="title"/>
          </p:nvPr>
        </p:nvSpPr>
        <p:spPr>
          <a:xfrm>
            <a:off x="395536" y="188640"/>
            <a:ext cx="7704856" cy="1080120"/>
          </a:xfrm>
        </p:spPr>
        <p:txBody>
          <a:bodyPr>
            <a:noAutofit/>
          </a:bodyPr>
          <a:lstStyle/>
          <a:p>
            <a:pPr algn="r"/>
            <a:r>
              <a:rPr lang="he-IL" sz="2400" dirty="0"/>
              <a:t>דוגמא:</a:t>
            </a:r>
            <a:br>
              <a:rPr lang="he-IL" sz="2400" dirty="0"/>
            </a:br>
            <a:r>
              <a:rPr lang="he-IL" sz="2400" dirty="0"/>
              <a:t>הצגת שעון עצר שמתקדם/מפסיק</a:t>
            </a:r>
            <a:br>
              <a:rPr lang="he-IL" sz="2400" dirty="0"/>
            </a:br>
            <a:r>
              <a:rPr lang="he-IL" sz="2400" dirty="0"/>
              <a:t>בלחיצה על כפתור </a:t>
            </a:r>
            <a:r>
              <a:rPr lang="en-US" sz="2400" dirty="0"/>
              <a:t>start/Stop</a:t>
            </a:r>
            <a:endParaRPr lang="he-IL" sz="2400" dirty="0"/>
          </a:p>
        </p:txBody>
      </p:sp>
      <p:pic>
        <p:nvPicPr>
          <p:cNvPr id="9" name="Picture 8"/>
          <p:cNvPicPr>
            <a:picLocks noChangeAspect="1"/>
          </p:cNvPicPr>
          <p:nvPr/>
        </p:nvPicPr>
        <p:blipFill>
          <a:blip r:embed="rId2"/>
          <a:stretch>
            <a:fillRect/>
          </a:stretch>
        </p:blipFill>
        <p:spPr>
          <a:xfrm>
            <a:off x="4815" y="1571537"/>
            <a:ext cx="8572500" cy="4695825"/>
          </a:xfrm>
          <a:prstGeom prst="rect">
            <a:avLst/>
          </a:prstGeom>
        </p:spPr>
      </p:pic>
      <p:sp>
        <p:nvSpPr>
          <p:cNvPr id="6" name="Rounded Rectangular Callout 5"/>
          <p:cNvSpPr/>
          <p:nvPr/>
        </p:nvSpPr>
        <p:spPr>
          <a:xfrm>
            <a:off x="4436144" y="2996952"/>
            <a:ext cx="4680520" cy="648072"/>
          </a:xfrm>
          <a:prstGeom prst="wedgeRoundRectCallout">
            <a:avLst>
              <a:gd name="adj1" fmla="val -45040"/>
              <a:gd name="adj2" fmla="val 105684"/>
              <a:gd name="adj3" fmla="val 16667"/>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he-IL" sz="1200" dirty="0">
                <a:solidFill>
                  <a:schemeClr val="tx1"/>
                </a:solidFill>
              </a:rPr>
              <a:t>שימו לב!</a:t>
            </a:r>
          </a:p>
          <a:p>
            <a:pPr algn="ctr"/>
            <a:r>
              <a:rPr lang="he-IL" sz="1200" dirty="0">
                <a:solidFill>
                  <a:schemeClr val="tx1"/>
                </a:solidFill>
              </a:rPr>
              <a:t>ברגע ש</a:t>
            </a:r>
            <a:r>
              <a:rPr lang="en-US" sz="1200" dirty="0" err="1">
                <a:solidFill>
                  <a:schemeClr val="tx1"/>
                </a:solidFill>
              </a:rPr>
              <a:t>isTimerRun</a:t>
            </a:r>
            <a:r>
              <a:rPr lang="en-US" sz="1200" dirty="0">
                <a:solidFill>
                  <a:schemeClr val="tx1"/>
                </a:solidFill>
              </a:rPr>
              <a:t> </a:t>
            </a:r>
            <a:r>
              <a:rPr lang="he-IL" sz="1200" dirty="0">
                <a:solidFill>
                  <a:schemeClr val="tx1"/>
                </a:solidFill>
              </a:rPr>
              <a:t> הופך ל </a:t>
            </a:r>
            <a:r>
              <a:rPr lang="en-US" sz="1200" dirty="0">
                <a:solidFill>
                  <a:schemeClr val="tx1"/>
                </a:solidFill>
              </a:rPr>
              <a:t>False</a:t>
            </a:r>
            <a:r>
              <a:rPr lang="he-IL" sz="1200" dirty="0">
                <a:solidFill>
                  <a:schemeClr val="tx1"/>
                </a:solidFill>
              </a:rPr>
              <a:t> המתודה מסתיימת וזה נחשב </a:t>
            </a:r>
            <a:r>
              <a:rPr lang="he-IL" sz="1200" b="1" dirty="0">
                <a:solidFill>
                  <a:schemeClr val="tx1"/>
                </a:solidFill>
              </a:rPr>
              <a:t>שהתהליך הסתיים </a:t>
            </a:r>
            <a:r>
              <a:rPr lang="he-IL" sz="1200" dirty="0">
                <a:solidFill>
                  <a:schemeClr val="tx1"/>
                </a:solidFill>
              </a:rPr>
              <a:t>באופן תקין.</a:t>
            </a:r>
          </a:p>
        </p:txBody>
      </p:sp>
      <p:sp>
        <p:nvSpPr>
          <p:cNvPr id="7" name="Cloud 6">
            <a:extLst>
              <a:ext uri="{FF2B5EF4-FFF2-40B4-BE49-F238E27FC236}">
                <a16:creationId xmlns:a16="http://schemas.microsoft.com/office/drawing/2014/main" id="{39CF15F0-EFDE-488C-ADDF-977178F2A554}"/>
              </a:ext>
            </a:extLst>
          </p:cNvPr>
          <p:cNvSpPr/>
          <p:nvPr/>
        </p:nvSpPr>
        <p:spPr>
          <a:xfrm>
            <a:off x="287524" y="128489"/>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8" name="TextBox 7">
            <a:extLst>
              <a:ext uri="{FF2B5EF4-FFF2-40B4-BE49-F238E27FC236}">
                <a16:creationId xmlns:a16="http://schemas.microsoft.com/office/drawing/2014/main" id="{4220D444-14FE-4B67-B632-9D107C1D2DD9}"/>
              </a:ext>
            </a:extLst>
          </p:cNvPr>
          <p:cNvSpPr txBox="1"/>
          <p:nvPr/>
        </p:nvSpPr>
        <p:spPr>
          <a:xfrm>
            <a:off x="395536" y="6334057"/>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388382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631767"/>
            <a:ext cx="8100392" cy="5924481"/>
          </a:xfrm>
        </p:spPr>
        <p:txBody>
          <a:bodyPr>
            <a:noAutofit/>
          </a:bodyPr>
          <a:lstStyle/>
          <a:p>
            <a:pPr marL="0" indent="0">
              <a:buNone/>
            </a:pPr>
            <a:r>
              <a:rPr lang="he-IL" sz="1600" b="1" dirty="0"/>
              <a:t>הבעיה:</a:t>
            </a:r>
          </a:p>
          <a:p>
            <a:r>
              <a:rPr lang="he-IL" sz="1600" dirty="0"/>
              <a:t>אם ננסה לעדכן את התווית </a:t>
            </a:r>
            <a:r>
              <a:rPr lang="en-US" sz="1600" dirty="0" err="1"/>
              <a:t>timerTextBlock</a:t>
            </a:r>
            <a:r>
              <a:rPr lang="he-IL" sz="1600" dirty="0"/>
              <a:t> באופן ישיר מתוך התהליכון </a:t>
            </a:r>
            <a:r>
              <a:rPr lang="en-US" sz="1600" dirty="0"/>
              <a:t>(Thread)</a:t>
            </a:r>
            <a:r>
              <a:rPr lang="he-IL" sz="1600" dirty="0"/>
              <a:t> הפרטי שיצרנו, נקבל שגיאת ריצה.</a:t>
            </a:r>
          </a:p>
          <a:p>
            <a:endParaRPr lang="he-IL" sz="1600" dirty="0"/>
          </a:p>
          <a:p>
            <a:endParaRPr lang="he-IL" sz="1600" dirty="0"/>
          </a:p>
          <a:p>
            <a:endParaRPr lang="he-IL" sz="1600" dirty="0"/>
          </a:p>
          <a:p>
            <a:pPr marL="0" indent="0">
              <a:buNone/>
            </a:pPr>
            <a:endParaRPr lang="he-IL" sz="1600" dirty="0"/>
          </a:p>
          <a:p>
            <a:endParaRPr lang="he-IL" sz="1600" dirty="0"/>
          </a:p>
          <a:p>
            <a:endParaRPr lang="he-IL" sz="1600" dirty="0"/>
          </a:p>
          <a:p>
            <a:endParaRPr lang="he-IL" sz="1600" dirty="0"/>
          </a:p>
          <a:p>
            <a:pPr marL="0" indent="0">
              <a:buNone/>
            </a:pPr>
            <a:endParaRPr lang="he-IL" sz="1600" dirty="0"/>
          </a:p>
          <a:p>
            <a:endParaRPr lang="en-US" sz="1600" dirty="0"/>
          </a:p>
          <a:p>
            <a:r>
              <a:rPr lang="he-IL" sz="1600" dirty="0"/>
              <a:t>הפקדים שבחלון הראשי שייכים לתהליכון הראשי שנקרא </a:t>
            </a:r>
            <a:r>
              <a:rPr lang="en-US" sz="1600" dirty="0"/>
              <a:t> UI thread </a:t>
            </a:r>
            <a:r>
              <a:rPr lang="he-IL" sz="1600" dirty="0"/>
              <a:t>ומתוך התהליכון שיצרנו בעצמנו </a:t>
            </a:r>
            <a:r>
              <a:rPr lang="he-IL" sz="1600" b="1" dirty="0"/>
              <a:t>לא ניתן לעדכן </a:t>
            </a:r>
            <a:r>
              <a:rPr lang="he-IL" sz="1600" dirty="0"/>
              <a:t>רכיב גרפי ששייך לתהליכון הראשי של ה </a:t>
            </a:r>
            <a:r>
              <a:rPr lang="en-US" sz="1600" dirty="0"/>
              <a:t>UI</a:t>
            </a:r>
            <a:endParaRPr lang="he-IL" sz="1600" dirty="0"/>
          </a:p>
          <a:p>
            <a:pPr marL="0" indent="0">
              <a:buNone/>
            </a:pPr>
            <a:r>
              <a:rPr lang="he-IL" sz="1600" b="1" dirty="0"/>
              <a:t>הפתרון:</a:t>
            </a:r>
          </a:p>
          <a:p>
            <a:r>
              <a:rPr lang="he-IL" sz="1600" dirty="0"/>
              <a:t>נשתמש במשגר </a:t>
            </a:r>
            <a:r>
              <a:rPr lang="en-US" sz="1600" dirty="0"/>
              <a:t>Dispatcher</a:t>
            </a:r>
            <a:r>
              <a:rPr lang="he-IL" sz="1600" dirty="0"/>
              <a:t> המאפשר גישה ל</a:t>
            </a:r>
            <a:r>
              <a:rPr lang="en-US" sz="1600" dirty="0"/>
              <a:t>UI</a:t>
            </a:r>
            <a:r>
              <a:rPr lang="he-IL" sz="1600" dirty="0"/>
              <a:t> (התהליך הראשי) דרך שליחת המתודה לתור הודעות מסונכרן.</a:t>
            </a:r>
          </a:p>
          <a:p>
            <a:pPr lvl="1" algn="l" rtl="0"/>
            <a:r>
              <a:rPr lang="en-US" sz="1400" dirty="0" err="1"/>
              <a:t>DispatcherOperation</a:t>
            </a:r>
            <a:r>
              <a:rPr lang="en-US" sz="1400" dirty="0"/>
              <a:t> </a:t>
            </a:r>
            <a:r>
              <a:rPr lang="en-US" sz="1400" dirty="0" err="1"/>
              <a:t>BeginInvoke</a:t>
            </a:r>
            <a:r>
              <a:rPr lang="en-US" sz="1400" dirty="0"/>
              <a:t>(Delegate method, </a:t>
            </a:r>
            <a:r>
              <a:rPr lang="en-US" sz="1400" dirty="0" err="1"/>
              <a:t>params</a:t>
            </a:r>
            <a:r>
              <a:rPr lang="en-US" sz="1400" dirty="0"/>
              <a:t> object[] </a:t>
            </a:r>
            <a:r>
              <a:rPr lang="en-US" sz="1400" dirty="0" err="1"/>
              <a:t>args</a:t>
            </a:r>
            <a:r>
              <a:rPr lang="en-US" sz="1400" dirty="0"/>
              <a:t>);</a:t>
            </a:r>
          </a:p>
        </p:txBody>
      </p:sp>
      <p:sp>
        <p:nvSpPr>
          <p:cNvPr id="4" name="Slide Number Placeholder 3"/>
          <p:cNvSpPr>
            <a:spLocks noGrp="1"/>
          </p:cNvSpPr>
          <p:nvPr>
            <p:ph type="sldNum" sz="quarter" idx="12"/>
          </p:nvPr>
        </p:nvSpPr>
        <p:spPr/>
        <p:txBody>
          <a:bodyPr/>
          <a:lstStyle/>
          <a:p>
            <a:fld id="{DA68AB41-04B7-4576-9CCA-1D65DDCBA35C}" type="slidenum">
              <a:rPr lang="he-IL" smtClean="0"/>
              <a:t>25</a:t>
            </a:fld>
            <a:endParaRPr lang="he-IL"/>
          </a:p>
        </p:txBody>
      </p:sp>
      <p:pic>
        <p:nvPicPr>
          <p:cNvPr id="5" name="Picture 4"/>
          <p:cNvPicPr>
            <a:picLocks noChangeAspect="1"/>
          </p:cNvPicPr>
          <p:nvPr/>
        </p:nvPicPr>
        <p:blipFill>
          <a:blip r:embed="rId2"/>
          <a:stretch>
            <a:fillRect/>
          </a:stretch>
        </p:blipFill>
        <p:spPr>
          <a:xfrm>
            <a:off x="971600" y="1661542"/>
            <a:ext cx="6425348" cy="2808313"/>
          </a:xfrm>
          <a:prstGeom prst="rect">
            <a:avLst/>
          </a:prstGeom>
        </p:spPr>
      </p:pic>
      <p:sp>
        <p:nvSpPr>
          <p:cNvPr id="7" name="כותרת 1"/>
          <p:cNvSpPr txBox="1">
            <a:spLocks/>
          </p:cNvSpPr>
          <p:nvPr/>
        </p:nvSpPr>
        <p:spPr>
          <a:xfrm>
            <a:off x="179511" y="73152"/>
            <a:ext cx="7876501" cy="558615"/>
          </a:xfrm>
          <a:prstGeom prst="rect">
            <a:avLst/>
          </a:prstGeom>
        </p:spPr>
        <p:txBody>
          <a:bodyPr vert="horz" lIns="45720" tIns="0" rIns="45720" bIns="0" anchor="b" anchorCtr="0">
            <a:noAutofit/>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sz="2800" dirty="0"/>
              <a:t>הסבר הדוגמא – מדוע צריך את ה </a:t>
            </a:r>
            <a:r>
              <a:rPr lang="en-US" sz="2800" dirty="0"/>
              <a:t>Dispatcher</a:t>
            </a:r>
            <a:r>
              <a:rPr lang="he-IL" sz="2800" dirty="0"/>
              <a:t> ?</a:t>
            </a:r>
          </a:p>
        </p:txBody>
      </p:sp>
      <p:sp>
        <p:nvSpPr>
          <p:cNvPr id="9" name="Cloud 8">
            <a:extLst>
              <a:ext uri="{FF2B5EF4-FFF2-40B4-BE49-F238E27FC236}">
                <a16:creationId xmlns:a16="http://schemas.microsoft.com/office/drawing/2014/main" id="{B6411C55-78B4-45C0-815F-4D81953C10C0}"/>
              </a:ext>
            </a:extLst>
          </p:cNvPr>
          <p:cNvSpPr/>
          <p:nvPr/>
        </p:nvSpPr>
        <p:spPr>
          <a:xfrm>
            <a:off x="7308304" y="5866193"/>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10" name="TextBox 9">
            <a:extLst>
              <a:ext uri="{FF2B5EF4-FFF2-40B4-BE49-F238E27FC236}">
                <a16:creationId xmlns:a16="http://schemas.microsoft.com/office/drawing/2014/main" id="{7868B0BD-88A3-4820-9250-2D4BE697AFA7}"/>
              </a:ext>
            </a:extLst>
          </p:cNvPr>
          <p:cNvSpPr txBox="1"/>
          <p:nvPr/>
        </p:nvSpPr>
        <p:spPr>
          <a:xfrm>
            <a:off x="179512" y="6347969"/>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4122419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0"/>
            <a:ext cx="7776864" cy="626328"/>
          </a:xfrm>
        </p:spPr>
        <p:txBody>
          <a:bodyPr>
            <a:noAutofit/>
          </a:bodyPr>
          <a:lstStyle/>
          <a:p>
            <a:pPr algn="ctr"/>
            <a:r>
              <a:rPr lang="he-IL" sz="2800" dirty="0"/>
              <a:t>הסבר הדוגמא – מדוע צריך את ה </a:t>
            </a:r>
            <a:r>
              <a:rPr lang="en-US" sz="2800" dirty="0"/>
              <a:t>Dispatcher</a:t>
            </a:r>
            <a:r>
              <a:rPr lang="he-IL" sz="2800" dirty="0"/>
              <a:t> ?</a:t>
            </a:r>
          </a:p>
        </p:txBody>
      </p:sp>
      <p:sp>
        <p:nvSpPr>
          <p:cNvPr id="4" name="Slide Number Placeholder 3"/>
          <p:cNvSpPr>
            <a:spLocks noGrp="1"/>
          </p:cNvSpPr>
          <p:nvPr>
            <p:ph type="sldNum" sz="quarter" idx="12"/>
          </p:nvPr>
        </p:nvSpPr>
        <p:spPr/>
        <p:txBody>
          <a:bodyPr/>
          <a:lstStyle/>
          <a:p>
            <a:fld id="{DA68AB41-04B7-4576-9CCA-1D65DDCBA35C}" type="slidenum">
              <a:rPr lang="he-IL" smtClean="0"/>
              <a:t>26</a:t>
            </a:fld>
            <a:endParaRPr lang="he-IL"/>
          </a:p>
        </p:txBody>
      </p:sp>
      <p:pic>
        <p:nvPicPr>
          <p:cNvPr id="7" name="Picture 6"/>
          <p:cNvPicPr>
            <a:picLocks noChangeAspect="1"/>
          </p:cNvPicPr>
          <p:nvPr/>
        </p:nvPicPr>
        <p:blipFill>
          <a:blip r:embed="rId3"/>
          <a:stretch>
            <a:fillRect/>
          </a:stretch>
        </p:blipFill>
        <p:spPr>
          <a:xfrm>
            <a:off x="0" y="720071"/>
            <a:ext cx="9041081" cy="5742434"/>
          </a:xfrm>
          <a:prstGeom prst="rect">
            <a:avLst/>
          </a:prstGeom>
        </p:spPr>
      </p:pic>
      <p:sp>
        <p:nvSpPr>
          <p:cNvPr id="5" name="Cloud 4">
            <a:extLst>
              <a:ext uri="{FF2B5EF4-FFF2-40B4-BE49-F238E27FC236}">
                <a16:creationId xmlns:a16="http://schemas.microsoft.com/office/drawing/2014/main" id="{54DBE199-101D-488A-8962-7DC49D13184E}"/>
              </a:ext>
            </a:extLst>
          </p:cNvPr>
          <p:cNvSpPr/>
          <p:nvPr/>
        </p:nvSpPr>
        <p:spPr>
          <a:xfrm>
            <a:off x="7405657" y="6102465"/>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Tree>
    <p:extLst>
      <p:ext uri="{BB962C8B-B14F-4D97-AF65-F5344CB8AC3E}">
        <p14:creationId xmlns:p14="http://schemas.microsoft.com/office/powerpoint/2010/main" val="4108800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1520" y="6377984"/>
            <a:ext cx="588336" cy="228600"/>
          </a:xfrm>
        </p:spPr>
        <p:txBody>
          <a:bodyPr/>
          <a:lstStyle/>
          <a:p>
            <a:fld id="{DA68AB41-04B7-4576-9CCA-1D65DDCBA35C}" type="slidenum">
              <a:rPr lang="he-IL" smtClean="0"/>
              <a:t>27</a:t>
            </a:fld>
            <a:endParaRPr lang="he-IL" dirty="0"/>
          </a:p>
        </p:txBody>
      </p:sp>
      <p:sp>
        <p:nvSpPr>
          <p:cNvPr id="5" name="Rectangle 4"/>
          <p:cNvSpPr/>
          <p:nvPr/>
        </p:nvSpPr>
        <p:spPr>
          <a:xfrm>
            <a:off x="251520" y="116632"/>
            <a:ext cx="6588264" cy="5485156"/>
          </a:xfrm>
          <a:prstGeom prst="rect">
            <a:avLst/>
          </a:prstGeom>
          <a:ln w="34925">
            <a:solidFill>
              <a:schemeClr val="accent1"/>
            </a:solidFill>
          </a:ln>
        </p:spPr>
        <p:txBody>
          <a:bodyPr wrap="square">
            <a:spAutoFit/>
          </a:bodyPr>
          <a:lstStyle/>
          <a:p>
            <a:pPr algn="l" rtl="0">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runTimer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stopwatch.Elapsed.ToString</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00:00:00.000000 ==&gt; 00:00:00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timerText.Substring</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(0, 8);</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this.timerTextBlock.Text</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//will not work in case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//the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runTimer</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function is run from a different thread</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Action&lt;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&gt; action = setTextInvok_opt1;</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8000"/>
                </a:solidFill>
                <a:latin typeface="Consolas" panose="020B0609020204030204" pitchFamily="49" charset="0"/>
                <a:ea typeface="Calibri" panose="020F0502020204030204" pitchFamily="34" charset="0"/>
                <a:cs typeface="Consolas" panose="020B0609020204030204" pitchFamily="49" charset="0"/>
              </a:rPr>
              <a:t>//option 1.A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get the UI main Dispatcher from the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MainWindow</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//and run the function setTextInvok_opt1 using it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this.Dispatcher.BeginInvoke</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(action,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8000"/>
                </a:solidFill>
                <a:latin typeface="Consolas" panose="020B0609020204030204" pitchFamily="49" charset="0"/>
                <a:ea typeface="Calibri" panose="020F0502020204030204" pitchFamily="34" charset="0"/>
                <a:cs typeface="Consolas" panose="020B0609020204030204" pitchFamily="49" charset="0"/>
              </a:rPr>
              <a:t>//option 1.B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get the UI main Dispatcher from the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timerTextBlock</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//and run the function setTextInvok_opt1 using it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timerTextBlock.Dispatcher.BeginInvoke</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(action, </a:t>
            </a:r>
            <a:r>
              <a:rPr lang="en-US" sz="1100" dirty="0" err="1">
                <a:solidFill>
                  <a:srgbClr val="008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//option 1</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b="1" dirty="0">
                <a:solidFill>
                  <a:srgbClr val="008000"/>
                </a:solidFill>
                <a:latin typeface="Consolas" panose="020B0609020204030204" pitchFamily="49" charset="0"/>
                <a:ea typeface="Calibri" panose="020F0502020204030204" pitchFamily="34" charset="0"/>
                <a:cs typeface="Consolas" panose="020B0609020204030204" pitchFamily="49" charset="0"/>
              </a:rPr>
              <a:t>//option 2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call the setTextInvok_opt2 and inside this function</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//it will get the UI main Dispatcher</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setTextInvok_opt2(</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//pause the current thread for 1 second,</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//to enable action of other threads</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(1000);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4787556" y="4005064"/>
            <a:ext cx="4104456" cy="2741776"/>
          </a:xfrm>
          <a:prstGeom prst="rect">
            <a:avLst/>
          </a:prstGeom>
          <a:solidFill>
            <a:schemeClr val="bg1"/>
          </a:solidFill>
          <a:ln w="34925">
            <a:solidFill>
              <a:schemeClr val="accent1"/>
            </a:solidFill>
          </a:ln>
        </p:spPr>
        <p:txBody>
          <a:bodyPr wrap="square">
            <a:spAutoFit/>
          </a:bodyPr>
          <a:lstStyle/>
          <a:p>
            <a:pPr lvl="0" algn="l" rtl="0">
              <a:lnSpc>
                <a:spcPct val="107000"/>
              </a:lnSpc>
            </a:pP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setTextInvok_opt1(</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text)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lvl="0" algn="l" rtl="0">
              <a:lnSpc>
                <a:spcPct val="107000"/>
              </a:lnSpc>
            </a:pP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.timerTextBlock.Text</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 text;</a:t>
            </a: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setTextInvok_opt2(</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text)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CheckAccess</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Action&lt;</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&gt; d = setTextInvok_opt2;</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Dispatcher.BeginInvoke</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(d, </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 text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95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.timerTextBlock.Text</a:t>
            </a: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 text;</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lnSpc>
                <a:spcPct val="107000"/>
              </a:lnSpc>
            </a:pPr>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dirty="0">
              <a:solidFill>
                <a:prstClr val="black"/>
              </a:solidFill>
              <a:latin typeface="Calibri" panose="020F0502020204030204" pitchFamily="34" charset="0"/>
              <a:ea typeface="Calibri" panose="020F0502020204030204" pitchFamily="34" charset="0"/>
              <a:cs typeface="Arial" panose="020B0604020202020204" pitchFamily="34" charset="0"/>
            </a:endParaRPr>
          </a:p>
          <a:p>
            <a:pPr lvl="0" algn="l" rtl="0"/>
            <a:r>
              <a:rPr lang="en-US" sz="9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he-IL" dirty="0">
              <a:solidFill>
                <a:prstClr val="black"/>
              </a:solidFill>
            </a:endParaRPr>
          </a:p>
        </p:txBody>
      </p:sp>
      <p:sp>
        <p:nvSpPr>
          <p:cNvPr id="2" name="Title 1"/>
          <p:cNvSpPr>
            <a:spLocks noGrp="1"/>
          </p:cNvSpPr>
          <p:nvPr>
            <p:ph type="title"/>
          </p:nvPr>
        </p:nvSpPr>
        <p:spPr>
          <a:xfrm>
            <a:off x="5363620" y="180386"/>
            <a:ext cx="3744416" cy="1224136"/>
          </a:xfrm>
          <a:solidFill>
            <a:schemeClr val="bg1"/>
          </a:solidFill>
        </p:spPr>
        <p:txBody>
          <a:bodyPr>
            <a:noAutofit/>
          </a:bodyPr>
          <a:lstStyle/>
          <a:p>
            <a:pPr algn="ctr"/>
            <a:r>
              <a:rPr lang="he-IL" sz="2000" dirty="0"/>
              <a:t>3 אפשרויות לשגר את עדכון הטקסט מתוך התהליכון לעבר התהליכון הראשי.</a:t>
            </a:r>
            <a:br>
              <a:rPr lang="he-IL" sz="2000" dirty="0"/>
            </a:br>
            <a:r>
              <a:rPr lang="he-IL" sz="2000" dirty="0"/>
              <a:t>באמצעות ה </a:t>
            </a:r>
            <a:r>
              <a:rPr lang="en-US" sz="2000" dirty="0"/>
              <a:t>DISPATCHER</a:t>
            </a:r>
            <a:endParaRPr lang="he-IL" sz="2000" dirty="0"/>
          </a:p>
        </p:txBody>
      </p:sp>
      <p:sp>
        <p:nvSpPr>
          <p:cNvPr id="8" name="Cloud 7">
            <a:extLst>
              <a:ext uri="{FF2B5EF4-FFF2-40B4-BE49-F238E27FC236}">
                <a16:creationId xmlns:a16="http://schemas.microsoft.com/office/drawing/2014/main" id="{3075F49E-BA49-4890-8563-23D0213141B2}"/>
              </a:ext>
            </a:extLst>
          </p:cNvPr>
          <p:cNvSpPr/>
          <p:nvPr/>
        </p:nvSpPr>
        <p:spPr>
          <a:xfrm>
            <a:off x="7235828" y="2038719"/>
            <a:ext cx="1656184" cy="72008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חומר רשות</a:t>
            </a:r>
            <a:endParaRPr lang="en-US" b="1" dirty="0"/>
          </a:p>
        </p:txBody>
      </p:sp>
      <p:sp>
        <p:nvSpPr>
          <p:cNvPr id="9" name="TextBox 8">
            <a:extLst>
              <a:ext uri="{FF2B5EF4-FFF2-40B4-BE49-F238E27FC236}">
                <a16:creationId xmlns:a16="http://schemas.microsoft.com/office/drawing/2014/main" id="{08375047-048D-4655-A20B-C6B1E716E1C3}"/>
              </a:ext>
            </a:extLst>
          </p:cNvPr>
          <p:cNvSpPr txBox="1"/>
          <p:nvPr/>
        </p:nvSpPr>
        <p:spPr>
          <a:xfrm>
            <a:off x="1225747" y="6122952"/>
            <a:ext cx="322210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Ex4_Thread_TimerWindow</a:t>
            </a:r>
          </a:p>
        </p:txBody>
      </p:sp>
    </p:spTree>
    <p:extLst>
      <p:ext uri="{BB962C8B-B14F-4D97-AF65-F5344CB8AC3E}">
        <p14:creationId xmlns:p14="http://schemas.microsoft.com/office/powerpoint/2010/main" val="229979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2947-F0C2-4491-80D4-4F628BE8EECF}"/>
              </a:ext>
            </a:extLst>
          </p:cNvPr>
          <p:cNvSpPr>
            <a:spLocks noGrp="1"/>
          </p:cNvSpPr>
          <p:nvPr>
            <p:ph type="title"/>
          </p:nvPr>
        </p:nvSpPr>
        <p:spPr>
          <a:xfrm>
            <a:off x="107504" y="188640"/>
            <a:ext cx="8147248" cy="753001"/>
          </a:xfrm>
        </p:spPr>
        <p:txBody>
          <a:bodyPr>
            <a:normAutofit/>
          </a:bodyPr>
          <a:lstStyle/>
          <a:p>
            <a:r>
              <a:rPr lang="en-US" sz="4000" dirty="0"/>
              <a:t>STA – Single thread apartment</a:t>
            </a:r>
          </a:p>
        </p:txBody>
      </p:sp>
      <p:sp>
        <p:nvSpPr>
          <p:cNvPr id="3" name="Content Placeholder 2">
            <a:extLst>
              <a:ext uri="{FF2B5EF4-FFF2-40B4-BE49-F238E27FC236}">
                <a16:creationId xmlns:a16="http://schemas.microsoft.com/office/drawing/2014/main" id="{2A3236DF-42EE-41E7-BBE1-5753D13C1145}"/>
              </a:ext>
            </a:extLst>
          </p:cNvPr>
          <p:cNvSpPr>
            <a:spLocks noGrp="1"/>
          </p:cNvSpPr>
          <p:nvPr>
            <p:ph idx="1"/>
          </p:nvPr>
        </p:nvSpPr>
        <p:spPr>
          <a:xfrm>
            <a:off x="494792" y="1284672"/>
            <a:ext cx="7372672" cy="4928544"/>
          </a:xfrm>
        </p:spPr>
        <p:txBody>
          <a:bodyPr>
            <a:normAutofit/>
          </a:bodyPr>
          <a:lstStyle/>
          <a:p>
            <a:r>
              <a:rPr lang="he-IL" sz="2400" dirty="0"/>
              <a:t>אפליקציות </a:t>
            </a:r>
            <a:r>
              <a:rPr lang="en-US" sz="2400" dirty="0"/>
              <a:t>WPF</a:t>
            </a:r>
            <a:r>
              <a:rPr lang="he-IL" sz="2400" dirty="0"/>
              <a:t> מבוססות על מודל ה </a:t>
            </a:r>
            <a:r>
              <a:rPr lang="en-US" sz="2400" dirty="0"/>
              <a:t>STA</a:t>
            </a:r>
            <a:endParaRPr lang="he-IL" sz="2400" dirty="0"/>
          </a:p>
          <a:p>
            <a:r>
              <a:rPr lang="he-IL" sz="2400" dirty="0"/>
              <a:t>אובייקטים שנוצרים ב </a:t>
            </a:r>
            <a:r>
              <a:rPr lang="en-US" sz="2400" dirty="0"/>
              <a:t>STA</a:t>
            </a:r>
            <a:r>
              <a:rPr lang="he-IL" sz="2400" dirty="0"/>
              <a:t> אינם </a:t>
            </a:r>
            <a:r>
              <a:rPr lang="en-US" sz="2400" dirty="0"/>
              <a:t>Thread Safe</a:t>
            </a:r>
            <a:r>
              <a:rPr lang="he-IL" sz="2400" dirty="0"/>
              <a:t> ולכן כשרצים כמה תהליכונים במקביל שמנסים לגשת לאובייקטים צריך מנגנון שיסנכרן את הגישה לאובייקטים.</a:t>
            </a:r>
          </a:p>
          <a:p>
            <a:r>
              <a:rPr lang="he-IL" sz="2400" dirty="0"/>
              <a:t>לכן, </a:t>
            </a:r>
            <a:r>
              <a:rPr lang="en-US" sz="2400" dirty="0"/>
              <a:t>STA</a:t>
            </a:r>
            <a:r>
              <a:rPr lang="he-IL" sz="2400" dirty="0"/>
              <a:t> מכיל תהליכון עיקרי שמנהל את הגישה לאובייקטים מתוך תהליכונים אחרים.</a:t>
            </a:r>
          </a:p>
          <a:p>
            <a:r>
              <a:rPr lang="he-IL" sz="2400" dirty="0"/>
              <a:t>ה </a:t>
            </a:r>
            <a:r>
              <a:rPr lang="en-US" sz="2400" dirty="0"/>
              <a:t>UI</a:t>
            </a:r>
            <a:r>
              <a:rPr lang="he-IL" sz="2400" dirty="0"/>
              <a:t> שייך לתהליכון הראשי וכאשר תהליכונים אחרים מעויינים לעדכן אובייקטים של </a:t>
            </a:r>
            <a:r>
              <a:rPr lang="en-US" sz="2400" dirty="0"/>
              <a:t>UI</a:t>
            </a:r>
            <a:r>
              <a:rPr lang="he-IL" sz="2400" dirty="0"/>
              <a:t> הם יעשו זאת דרך המשגר </a:t>
            </a:r>
            <a:r>
              <a:rPr lang="en-US" sz="2400" dirty="0"/>
              <a:t>Dispatcher</a:t>
            </a:r>
            <a:r>
              <a:rPr lang="he-IL" sz="2400" dirty="0"/>
              <a:t> המאפשר גישה ל</a:t>
            </a:r>
            <a:r>
              <a:rPr lang="en-US" sz="2400" dirty="0"/>
              <a:t>UI</a:t>
            </a:r>
            <a:r>
              <a:rPr lang="he-IL" sz="2400" dirty="0"/>
              <a:t> (התהליך הראשי) דרך שליחת המתודה לתור הודעות מסונכרן.</a:t>
            </a:r>
          </a:p>
          <a:p>
            <a:endParaRPr lang="en-US" sz="2400" dirty="0"/>
          </a:p>
        </p:txBody>
      </p:sp>
      <p:sp>
        <p:nvSpPr>
          <p:cNvPr id="4" name="Slide Number Placeholder 3">
            <a:extLst>
              <a:ext uri="{FF2B5EF4-FFF2-40B4-BE49-F238E27FC236}">
                <a16:creationId xmlns:a16="http://schemas.microsoft.com/office/drawing/2014/main" id="{B97E03B5-E4E2-436B-994B-11E4628FA762}"/>
              </a:ext>
            </a:extLst>
          </p:cNvPr>
          <p:cNvSpPr>
            <a:spLocks noGrp="1"/>
          </p:cNvSpPr>
          <p:nvPr>
            <p:ph type="sldNum" sz="quarter" idx="12"/>
          </p:nvPr>
        </p:nvSpPr>
        <p:spPr/>
        <p:txBody>
          <a:bodyPr/>
          <a:lstStyle/>
          <a:p>
            <a:fld id="{DA68AB41-04B7-4576-9CCA-1D65DDCBA35C}" type="slidenum">
              <a:rPr lang="he-IL" smtClean="0"/>
              <a:t>28</a:t>
            </a:fld>
            <a:endParaRPr lang="he-IL"/>
          </a:p>
        </p:txBody>
      </p:sp>
      <p:sp>
        <p:nvSpPr>
          <p:cNvPr id="5" name="Cloud 4">
            <a:extLst>
              <a:ext uri="{FF2B5EF4-FFF2-40B4-BE49-F238E27FC236}">
                <a16:creationId xmlns:a16="http://schemas.microsoft.com/office/drawing/2014/main" id="{39CF15F0-EFDE-488C-ADDF-977178F2A554}"/>
              </a:ext>
            </a:extLst>
          </p:cNvPr>
          <p:cNvSpPr/>
          <p:nvPr/>
        </p:nvSpPr>
        <p:spPr>
          <a:xfrm>
            <a:off x="480841" y="5399078"/>
            <a:ext cx="2016224" cy="814138"/>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b="1" dirty="0"/>
              <a:t>מכאן חומר חובה</a:t>
            </a:r>
            <a:endParaRPr lang="en-US" b="1" dirty="0"/>
          </a:p>
        </p:txBody>
      </p:sp>
    </p:spTree>
    <p:extLst>
      <p:ext uri="{BB962C8B-B14F-4D97-AF65-F5344CB8AC3E}">
        <p14:creationId xmlns:p14="http://schemas.microsoft.com/office/powerpoint/2010/main" val="231522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he-IL" sz="6000" dirty="0"/>
              <a:t>תהליכונים</a:t>
            </a:r>
          </a:p>
        </p:txBody>
      </p:sp>
      <p:sp>
        <p:nvSpPr>
          <p:cNvPr id="3" name="כותרת משנה 2"/>
          <p:cNvSpPr>
            <a:spLocks noGrp="1"/>
          </p:cNvSpPr>
          <p:nvPr>
            <p:ph type="subTitle" idx="1"/>
          </p:nvPr>
        </p:nvSpPr>
        <p:spPr>
          <a:xfrm>
            <a:off x="3275856" y="3539864"/>
            <a:ext cx="5193364" cy="2337408"/>
          </a:xfrm>
        </p:spPr>
        <p:txBody>
          <a:bodyPr>
            <a:normAutofit fontScale="85000" lnSpcReduction="10000"/>
          </a:bodyPr>
          <a:lstStyle/>
          <a:p>
            <a:pPr algn="ctr"/>
            <a:r>
              <a:rPr lang="he-IL" sz="5400" dirty="0"/>
              <a:t>המחלקה</a:t>
            </a:r>
            <a:endParaRPr lang="en-US" sz="5400" dirty="0"/>
          </a:p>
          <a:p>
            <a:pPr algn="ctr"/>
            <a:r>
              <a:rPr lang="he-IL" sz="5400" dirty="0"/>
              <a:t> </a:t>
            </a:r>
            <a:r>
              <a:rPr lang="en-US" sz="5400" dirty="0"/>
              <a:t>BackgroundWorker</a:t>
            </a:r>
            <a:endParaRPr lang="he-IL" sz="5400" dirty="0"/>
          </a:p>
          <a:p>
            <a:pPr algn="ctr"/>
            <a:endParaRPr lang="he-IL" sz="5400" dirty="0"/>
          </a:p>
        </p:txBody>
      </p:sp>
      <p:sp>
        <p:nvSpPr>
          <p:cNvPr id="5" name="Slide Number Placeholder 4"/>
          <p:cNvSpPr>
            <a:spLocks noGrp="1"/>
          </p:cNvSpPr>
          <p:nvPr>
            <p:ph type="sldNum" sz="quarter" idx="12"/>
          </p:nvPr>
        </p:nvSpPr>
        <p:spPr/>
        <p:txBody>
          <a:bodyPr/>
          <a:lstStyle/>
          <a:p>
            <a:fld id="{04F09086-7655-46EE-82F4-512E3C932A8D}" type="slidenum">
              <a:rPr lang="he-IL" smtClean="0"/>
              <a:t>29</a:t>
            </a:fld>
            <a:endParaRPr lang="he-IL"/>
          </a:p>
        </p:txBody>
      </p:sp>
    </p:spTree>
    <p:extLst>
      <p:ext uri="{BB962C8B-B14F-4D97-AF65-F5344CB8AC3E}">
        <p14:creationId xmlns:p14="http://schemas.microsoft.com/office/powerpoint/2010/main" val="263525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he-IL" dirty="0" err="1"/>
              <a:t>תהליכונים</a:t>
            </a:r>
            <a:r>
              <a:rPr lang="he-IL" dirty="0"/>
              <a:t> </a:t>
            </a:r>
            <a:r>
              <a:rPr lang="en-US" dirty="0"/>
              <a:t>Threads</a:t>
            </a:r>
            <a:endParaRPr lang="he-IL" dirty="0"/>
          </a:p>
        </p:txBody>
      </p:sp>
      <p:sp>
        <p:nvSpPr>
          <p:cNvPr id="3" name="כותרת משנה 2"/>
          <p:cNvSpPr>
            <a:spLocks noGrp="1"/>
          </p:cNvSpPr>
          <p:nvPr>
            <p:ph type="subTitle" idx="1"/>
          </p:nvPr>
        </p:nvSpPr>
        <p:spPr/>
        <p:txBody>
          <a:bodyPr>
            <a:normAutofit/>
          </a:bodyPr>
          <a:lstStyle/>
          <a:p>
            <a:pPr algn="ctr"/>
            <a:r>
              <a:rPr lang="he-IL" sz="5400" dirty="0"/>
              <a:t>רקע</a:t>
            </a:r>
          </a:p>
        </p:txBody>
      </p:sp>
      <p:sp>
        <p:nvSpPr>
          <p:cNvPr id="5" name="Slide Number Placeholder 4"/>
          <p:cNvSpPr>
            <a:spLocks noGrp="1"/>
          </p:cNvSpPr>
          <p:nvPr>
            <p:ph type="sldNum" sz="quarter" idx="12"/>
          </p:nvPr>
        </p:nvSpPr>
        <p:spPr/>
        <p:txBody>
          <a:bodyPr/>
          <a:lstStyle/>
          <a:p>
            <a:fld id="{04F09086-7655-46EE-82F4-512E3C932A8D}" type="slidenum">
              <a:rPr lang="he-IL" smtClean="0"/>
              <a:t>3</a:t>
            </a:fld>
            <a:endParaRPr lang="he-IL"/>
          </a:p>
        </p:txBody>
      </p:sp>
    </p:spTree>
    <p:extLst>
      <p:ext uri="{BB962C8B-B14F-4D97-AF65-F5344CB8AC3E}">
        <p14:creationId xmlns:p14="http://schemas.microsoft.com/office/powerpoint/2010/main" val="159895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23292" y="141724"/>
            <a:ext cx="7239000" cy="770344"/>
          </a:xfrm>
        </p:spPr>
        <p:txBody>
          <a:bodyPr>
            <a:normAutofit fontScale="90000"/>
          </a:bodyPr>
          <a:lstStyle/>
          <a:p>
            <a:pPr algn="ctr"/>
            <a:r>
              <a:rPr lang="he-IL" dirty="0"/>
              <a:t>המחלקה </a:t>
            </a:r>
            <a:r>
              <a:rPr lang="en-US" dirty="0"/>
              <a:t>Background Worker</a:t>
            </a:r>
            <a:endParaRPr lang="he-IL" dirty="0"/>
          </a:p>
        </p:txBody>
      </p:sp>
      <p:sp>
        <p:nvSpPr>
          <p:cNvPr id="3" name="מציין מיקום תוכן 2"/>
          <p:cNvSpPr>
            <a:spLocks noGrp="1"/>
          </p:cNvSpPr>
          <p:nvPr>
            <p:ph idx="1"/>
          </p:nvPr>
        </p:nvSpPr>
        <p:spPr>
          <a:xfrm>
            <a:off x="426368" y="1268760"/>
            <a:ext cx="7632848" cy="4680520"/>
          </a:xfrm>
        </p:spPr>
        <p:txBody>
          <a:bodyPr>
            <a:normAutofit fontScale="92500" lnSpcReduction="10000"/>
          </a:bodyPr>
          <a:lstStyle/>
          <a:p>
            <a:r>
              <a:rPr lang="he-IL" sz="2000" dirty="0"/>
              <a:t>המחלקה </a:t>
            </a:r>
            <a:r>
              <a:rPr lang="en-US" sz="2000" b="1" dirty="0"/>
              <a:t>BackgroundWorker</a:t>
            </a:r>
            <a:r>
              <a:rPr lang="he-IL" sz="2000" dirty="0"/>
              <a:t> מממשת את העבודה עם </a:t>
            </a:r>
            <a:r>
              <a:rPr lang="he-IL" sz="2000" dirty="0" err="1"/>
              <a:t>תהליכונים</a:t>
            </a:r>
            <a:r>
              <a:rPr lang="he-IL" dirty="0"/>
              <a:t> </a:t>
            </a:r>
            <a:r>
              <a:rPr lang="he-IL" b="1" dirty="0"/>
              <a:t>תוך שימוש במנגנון </a:t>
            </a:r>
            <a:r>
              <a:rPr lang="en-US" b="1" dirty="0"/>
              <a:t>events</a:t>
            </a:r>
            <a:r>
              <a:rPr lang="he-IL" b="1" dirty="0"/>
              <a:t>.</a:t>
            </a:r>
            <a:r>
              <a:rPr lang="he-IL" sz="2000" b="1" dirty="0"/>
              <a:t> </a:t>
            </a:r>
          </a:p>
          <a:p>
            <a:endParaRPr lang="he-IL" sz="2000" dirty="0"/>
          </a:p>
          <a:p>
            <a:r>
              <a:rPr lang="he-IL" sz="2000" dirty="0"/>
              <a:t>ניתן להשתמש בה גם לאפליקציות </a:t>
            </a:r>
            <a:r>
              <a:rPr lang="en-US" b="1" dirty="0"/>
              <a:t>console</a:t>
            </a:r>
            <a:r>
              <a:rPr lang="he-IL" sz="2000" dirty="0"/>
              <a:t> רגילות וגם לאפליקציות </a:t>
            </a:r>
            <a:r>
              <a:rPr lang="en-US" sz="2000" dirty="0"/>
              <a:t>GUI</a:t>
            </a:r>
            <a:r>
              <a:rPr lang="he-IL" sz="2000" dirty="0"/>
              <a:t> גרפיות של </a:t>
            </a:r>
            <a:r>
              <a:rPr lang="en-US" b="1" dirty="0"/>
              <a:t>WPF</a:t>
            </a:r>
            <a:r>
              <a:rPr lang="he-IL" sz="2000" dirty="0"/>
              <a:t>.</a:t>
            </a:r>
          </a:p>
          <a:p>
            <a:r>
              <a:rPr lang="he-IL" sz="2000" dirty="0"/>
              <a:t>אך מחלקה זו מותאמת ונוחה לעבודה עם </a:t>
            </a:r>
            <a:r>
              <a:rPr lang="en-US" sz="2000" dirty="0"/>
              <a:t>GUI</a:t>
            </a:r>
            <a:r>
              <a:rPr lang="he-IL" sz="2000" dirty="0"/>
              <a:t>, </a:t>
            </a:r>
            <a:r>
              <a:rPr lang="he-IL" sz="3000" dirty="0"/>
              <a:t>יותר</a:t>
            </a:r>
            <a:r>
              <a:rPr lang="he-IL" sz="2000" dirty="0"/>
              <a:t> מאשר עבודה דרך מחלקת </a:t>
            </a:r>
            <a:r>
              <a:rPr lang="en-US" sz="2000" dirty="0"/>
              <a:t>Thread </a:t>
            </a:r>
            <a:r>
              <a:rPr lang="he-IL" sz="2000" dirty="0"/>
              <a:t> הרגילה.</a:t>
            </a:r>
          </a:p>
          <a:p>
            <a:r>
              <a:rPr lang="he-IL" sz="2000" dirty="0"/>
              <a:t>מחלקה זו נועדה כדי </a:t>
            </a:r>
            <a:r>
              <a:rPr lang="he-IL" sz="2000" b="1" dirty="0"/>
              <a:t>להקל</a:t>
            </a:r>
            <a:r>
              <a:rPr lang="he-IL" sz="2000" dirty="0"/>
              <a:t> על עבודה עם תהליכונים, בדרך פשוטה ונוחה יותר מעבודה עם </a:t>
            </a:r>
            <a:r>
              <a:rPr lang="en-US" sz="2000" dirty="0"/>
              <a:t>Thread</a:t>
            </a:r>
            <a:r>
              <a:rPr lang="he-IL" sz="2000" dirty="0"/>
              <a:t>. ובעיקר בסביבה גרפית.</a:t>
            </a:r>
            <a:endParaRPr lang="en-US" sz="2000" dirty="0"/>
          </a:p>
          <a:p>
            <a:r>
              <a:rPr lang="he-IL" sz="2000" b="1" dirty="0"/>
              <a:t>המחלקה מספקת את האפשרות לתהליך רקע שאינו התהליך הראשי לבצע שינויים בממשק הגרפי בבטחה.</a:t>
            </a:r>
            <a:r>
              <a:rPr lang="he-IL" sz="2000" dirty="0"/>
              <a:t> </a:t>
            </a:r>
            <a:endParaRPr lang="en-US" sz="2000" dirty="0"/>
          </a:p>
          <a:p>
            <a:pPr marL="0" indent="0">
              <a:buNone/>
            </a:pPr>
            <a:endParaRPr lang="he-IL" sz="2000" dirty="0"/>
          </a:p>
          <a:p>
            <a:r>
              <a:rPr lang="he-IL" sz="2000" dirty="0"/>
              <a:t>מחלקת </a:t>
            </a:r>
            <a:r>
              <a:rPr lang="en-US" sz="2000" b="1" dirty="0"/>
              <a:t>BackgroundWorker</a:t>
            </a:r>
            <a:r>
              <a:rPr lang="he-IL" sz="2000" dirty="0"/>
              <a:t> נקראת כך כי היא </a:t>
            </a:r>
            <a:r>
              <a:rPr lang="he-IL" sz="2000" b="1" dirty="0"/>
              <a:t>פועלת ברקע</a:t>
            </a:r>
            <a:r>
              <a:rPr lang="he-IL" sz="2000" dirty="0"/>
              <a:t> – </a:t>
            </a:r>
            <a:r>
              <a:rPr lang="he-IL" sz="2000" b="1" dirty="0"/>
              <a:t>והיא זו שדואגת לסנכרן את כל התהליכונים מול התהליכון הראשי.</a:t>
            </a:r>
            <a:endParaRPr lang="en-US" sz="2000" b="1" dirty="0"/>
          </a:p>
        </p:txBody>
      </p:sp>
      <p:sp>
        <p:nvSpPr>
          <p:cNvPr id="5" name="Slide Number Placeholder 4">
            <a:extLst>
              <a:ext uri="{FF2B5EF4-FFF2-40B4-BE49-F238E27FC236}">
                <a16:creationId xmlns:a16="http://schemas.microsoft.com/office/drawing/2014/main" id="{4C188091-C995-4D8C-979D-FC6EB27DC96F}"/>
              </a:ext>
            </a:extLst>
          </p:cNvPr>
          <p:cNvSpPr>
            <a:spLocks noGrp="1"/>
          </p:cNvSpPr>
          <p:nvPr>
            <p:ph type="sldNum" sz="quarter" idx="12"/>
          </p:nvPr>
        </p:nvSpPr>
        <p:spPr/>
        <p:txBody>
          <a:bodyPr/>
          <a:lstStyle/>
          <a:p>
            <a:fld id="{DA68AB41-04B7-4576-9CCA-1D65DDCBA35C}" type="slidenum">
              <a:rPr lang="he-IL" smtClean="0"/>
              <a:t>30</a:t>
            </a:fld>
            <a:endParaRPr lang="he-IL"/>
          </a:p>
        </p:txBody>
      </p:sp>
    </p:spTree>
    <p:extLst>
      <p:ext uri="{BB962C8B-B14F-4D97-AF65-F5344CB8AC3E}">
        <p14:creationId xmlns:p14="http://schemas.microsoft.com/office/powerpoint/2010/main" val="1949208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152758"/>
            <a:ext cx="8640960" cy="638494"/>
          </a:xfrm>
          <a:solidFill>
            <a:schemeClr val="bg1"/>
          </a:solidFill>
        </p:spPr>
        <p:txBody>
          <a:bodyPr>
            <a:normAutofit fontScale="90000"/>
          </a:bodyPr>
          <a:lstStyle/>
          <a:p>
            <a:pPr algn="ctr"/>
            <a:r>
              <a:rPr lang="he-IL" sz="3600" dirty="0"/>
              <a:t>3</a:t>
            </a:r>
            <a:r>
              <a:rPr lang="he-IL" sz="2800" dirty="0"/>
              <a:t> </a:t>
            </a:r>
            <a:r>
              <a:rPr lang="he-IL" sz="4000" dirty="0"/>
              <a:t>אירועים</a:t>
            </a:r>
            <a:r>
              <a:rPr lang="he-IL" sz="2800" dirty="0"/>
              <a:t> שקיימים במחלקה </a:t>
            </a:r>
            <a:r>
              <a:rPr lang="en-US" sz="2800" dirty="0"/>
              <a:t>Background worker</a:t>
            </a:r>
            <a:endParaRPr lang="he-IL" sz="2800" dirty="0"/>
          </a:p>
        </p:txBody>
      </p:sp>
      <p:sp>
        <p:nvSpPr>
          <p:cNvPr id="3" name="מציין מיקום תוכן 2"/>
          <p:cNvSpPr>
            <a:spLocks noGrp="1"/>
          </p:cNvSpPr>
          <p:nvPr>
            <p:ph idx="1"/>
          </p:nvPr>
        </p:nvSpPr>
        <p:spPr>
          <a:xfrm>
            <a:off x="179512" y="4711476"/>
            <a:ext cx="8784976" cy="864096"/>
          </a:xfrm>
        </p:spPr>
        <p:style>
          <a:lnRef idx="2">
            <a:schemeClr val="accent5"/>
          </a:lnRef>
          <a:fillRef idx="1">
            <a:schemeClr val="lt1"/>
          </a:fillRef>
          <a:effectRef idx="0">
            <a:schemeClr val="accent5"/>
          </a:effectRef>
          <a:fontRef idx="minor">
            <a:schemeClr val="dk1"/>
          </a:fontRef>
        </p:style>
        <p:txBody>
          <a:bodyPr>
            <a:normAutofit fontScale="92500"/>
          </a:bodyPr>
          <a:lstStyle/>
          <a:p>
            <a:pPr marL="0" indent="0" algn="ctr" rtl="0">
              <a:lnSpc>
                <a:spcPct val="107000"/>
              </a:lnSpc>
              <a:buNone/>
            </a:pPr>
            <a:r>
              <a:rPr lang="en-US" sz="2000" dirty="0">
                <a:solidFill>
                  <a:srgbClr val="0000FF"/>
                </a:solidFill>
                <a:latin typeface="Consolas"/>
                <a:ea typeface="Calibri"/>
                <a:cs typeface="Consolas"/>
              </a:rPr>
              <a:t>public</a:t>
            </a:r>
            <a:r>
              <a:rPr lang="en-US" sz="2000" dirty="0">
                <a:solidFill>
                  <a:srgbClr val="000000"/>
                </a:solidFill>
                <a:latin typeface="Consolas"/>
                <a:ea typeface="Calibri"/>
                <a:cs typeface="Consolas"/>
              </a:rPr>
              <a:t> </a:t>
            </a:r>
            <a:r>
              <a:rPr lang="en-US" sz="2000" dirty="0">
                <a:solidFill>
                  <a:srgbClr val="0000FF"/>
                </a:solidFill>
                <a:latin typeface="Consolas"/>
                <a:ea typeface="Calibri"/>
                <a:cs typeface="Consolas"/>
              </a:rPr>
              <a:t>event</a:t>
            </a:r>
            <a:r>
              <a:rPr lang="en-US" sz="2000" dirty="0">
                <a:solidFill>
                  <a:srgbClr val="000000"/>
                </a:solidFill>
                <a:latin typeface="Consolas"/>
                <a:ea typeface="Calibri"/>
                <a:cs typeface="Consolas"/>
              </a:rPr>
              <a:t> </a:t>
            </a:r>
            <a:r>
              <a:rPr lang="en-US" sz="2000" dirty="0" err="1">
                <a:solidFill>
                  <a:srgbClr val="000000"/>
                </a:solidFill>
                <a:latin typeface="Consolas"/>
                <a:ea typeface="Calibri"/>
                <a:cs typeface="Consolas"/>
              </a:rPr>
              <a:t>RunWorkerCompletedEventHandler</a:t>
            </a:r>
            <a:r>
              <a:rPr lang="en-US" sz="2000" dirty="0">
                <a:solidFill>
                  <a:srgbClr val="000000"/>
                </a:solidFill>
                <a:latin typeface="Consolas"/>
                <a:ea typeface="Calibri"/>
                <a:cs typeface="Consolas"/>
              </a:rPr>
              <a:t> </a:t>
            </a:r>
            <a:r>
              <a:rPr lang="en-US" sz="2000" b="1" dirty="0" err="1">
                <a:solidFill>
                  <a:srgbClr val="000000"/>
                </a:solidFill>
                <a:latin typeface="Consolas"/>
                <a:ea typeface="Calibri"/>
                <a:cs typeface="Consolas"/>
              </a:rPr>
              <a:t>RunWorkerCompleted</a:t>
            </a:r>
            <a:r>
              <a:rPr lang="en-US" sz="2000" dirty="0">
                <a:solidFill>
                  <a:srgbClr val="000000"/>
                </a:solidFill>
                <a:latin typeface="Consolas"/>
                <a:ea typeface="Calibri"/>
                <a:cs typeface="Consolas"/>
              </a:rPr>
              <a:t>;</a:t>
            </a:r>
            <a:endParaRPr lang="he-IL" sz="2400" dirty="0"/>
          </a:p>
          <a:p>
            <a:pPr marL="0" indent="0" algn="ctr">
              <a:buNone/>
            </a:pPr>
            <a:r>
              <a:rPr lang="he-IL" sz="2000" dirty="0"/>
              <a:t>אירוע שהתהליכון הראשי נרשם אליו, המופעל בסיומו של </a:t>
            </a:r>
            <a:r>
              <a:rPr lang="he-IL" sz="2000" b="1" dirty="0"/>
              <a:t>תהליכון הרקע</a:t>
            </a:r>
          </a:p>
        </p:txBody>
      </p:sp>
      <p:sp>
        <p:nvSpPr>
          <p:cNvPr id="4" name="Rectangle 3">
            <a:extLst>
              <a:ext uri="{FF2B5EF4-FFF2-40B4-BE49-F238E27FC236}">
                <a16:creationId xmlns:a16="http://schemas.microsoft.com/office/drawing/2014/main" id="{7C44B317-4C15-472B-9330-F56BE3249DA5}"/>
              </a:ext>
            </a:extLst>
          </p:cNvPr>
          <p:cNvSpPr/>
          <p:nvPr/>
        </p:nvSpPr>
        <p:spPr>
          <a:xfrm>
            <a:off x="1259632" y="928393"/>
            <a:ext cx="5715026" cy="461665"/>
          </a:xfrm>
          <a:prstGeom prst="rect">
            <a:avLst/>
          </a:prstGeom>
        </p:spPr>
        <p:txBody>
          <a:bodyPr wrap="none">
            <a:spAutoFit/>
          </a:bodyPr>
          <a:lstStyle/>
          <a:p>
            <a:r>
              <a:rPr lang="he-IL" sz="2400" dirty="0"/>
              <a:t>(כמובן - יש ליצור מופע של המחלקה בתכנית)</a:t>
            </a:r>
          </a:p>
        </p:txBody>
      </p:sp>
      <p:sp>
        <p:nvSpPr>
          <p:cNvPr id="6" name="Rectangle 5">
            <a:extLst>
              <a:ext uri="{FF2B5EF4-FFF2-40B4-BE49-F238E27FC236}">
                <a16:creationId xmlns:a16="http://schemas.microsoft.com/office/drawing/2014/main" id="{FA36057B-9F92-45C5-B57C-54E56982CBE2}"/>
              </a:ext>
            </a:extLst>
          </p:cNvPr>
          <p:cNvSpPr/>
          <p:nvPr/>
        </p:nvSpPr>
        <p:spPr>
          <a:xfrm>
            <a:off x="179512" y="1772816"/>
            <a:ext cx="8784976" cy="10372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en-US" sz="2000" dirty="0">
                <a:solidFill>
                  <a:srgbClr val="0000FF"/>
                </a:solidFill>
                <a:latin typeface="Consolas"/>
                <a:ea typeface="Calibri"/>
                <a:cs typeface="Consolas"/>
              </a:rPr>
              <a:t>public</a:t>
            </a:r>
            <a:r>
              <a:rPr lang="en-US" sz="2000" dirty="0">
                <a:solidFill>
                  <a:srgbClr val="000000"/>
                </a:solidFill>
                <a:latin typeface="Consolas"/>
                <a:ea typeface="Calibri"/>
                <a:cs typeface="Consolas"/>
              </a:rPr>
              <a:t> </a:t>
            </a:r>
            <a:r>
              <a:rPr lang="en-US" sz="2000" dirty="0">
                <a:solidFill>
                  <a:srgbClr val="0000FF"/>
                </a:solidFill>
                <a:latin typeface="Consolas"/>
                <a:ea typeface="Calibri"/>
                <a:cs typeface="Consolas"/>
              </a:rPr>
              <a:t>event</a:t>
            </a:r>
            <a:r>
              <a:rPr lang="en-US" sz="2000" dirty="0">
                <a:solidFill>
                  <a:srgbClr val="000000"/>
                </a:solidFill>
                <a:latin typeface="Consolas"/>
                <a:ea typeface="Calibri"/>
                <a:cs typeface="Consolas"/>
              </a:rPr>
              <a:t> </a:t>
            </a:r>
            <a:r>
              <a:rPr lang="en-US" sz="2000" dirty="0" err="1">
                <a:solidFill>
                  <a:srgbClr val="000000"/>
                </a:solidFill>
                <a:latin typeface="Consolas"/>
                <a:ea typeface="Calibri"/>
                <a:cs typeface="Consolas"/>
              </a:rPr>
              <a:t>DoWorkEventHandler</a:t>
            </a:r>
            <a:r>
              <a:rPr lang="en-US" sz="2000" dirty="0">
                <a:solidFill>
                  <a:srgbClr val="000000"/>
                </a:solidFill>
                <a:latin typeface="Consolas"/>
                <a:ea typeface="Calibri"/>
                <a:cs typeface="Consolas"/>
              </a:rPr>
              <a:t> </a:t>
            </a:r>
            <a:r>
              <a:rPr lang="en-US" sz="2000" b="1" dirty="0" err="1">
                <a:solidFill>
                  <a:srgbClr val="000000"/>
                </a:solidFill>
                <a:latin typeface="Consolas"/>
                <a:ea typeface="Calibri"/>
                <a:cs typeface="Consolas"/>
              </a:rPr>
              <a:t>DoWork</a:t>
            </a:r>
            <a:r>
              <a:rPr lang="en-US" sz="2000" dirty="0">
                <a:solidFill>
                  <a:srgbClr val="000000"/>
                </a:solidFill>
                <a:latin typeface="Consolas"/>
                <a:ea typeface="Calibri"/>
                <a:cs typeface="Consolas"/>
              </a:rPr>
              <a:t>;</a:t>
            </a:r>
            <a:endParaRPr lang="en-US" sz="3200" dirty="0">
              <a:latin typeface="Calibri"/>
              <a:ea typeface="Calibri"/>
              <a:cs typeface="Arial"/>
            </a:endParaRPr>
          </a:p>
          <a:p>
            <a:pPr algn="ctr"/>
            <a:r>
              <a:rPr lang="he-IL" sz="2000" b="1" dirty="0"/>
              <a:t>אירוע שהתהליכון הראשי נרשם אליו </a:t>
            </a:r>
            <a:r>
              <a:rPr lang="he-IL" sz="2000" dirty="0"/>
              <a:t>עם המתודה שתופעל ברקע (שתהווה את </a:t>
            </a:r>
            <a:r>
              <a:rPr lang="he-IL" sz="2000" b="1" dirty="0"/>
              <a:t>תהליכון הרקע</a:t>
            </a:r>
            <a:r>
              <a:rPr lang="he-IL" sz="2000" dirty="0"/>
              <a:t>)</a:t>
            </a:r>
          </a:p>
        </p:txBody>
      </p:sp>
      <p:sp>
        <p:nvSpPr>
          <p:cNvPr id="7" name="Rectangle 6">
            <a:extLst>
              <a:ext uri="{FF2B5EF4-FFF2-40B4-BE49-F238E27FC236}">
                <a16:creationId xmlns:a16="http://schemas.microsoft.com/office/drawing/2014/main" id="{9F3C29A7-8D31-4165-9E83-91B2C012BC31}"/>
              </a:ext>
            </a:extLst>
          </p:cNvPr>
          <p:cNvSpPr/>
          <p:nvPr/>
        </p:nvSpPr>
        <p:spPr>
          <a:xfrm>
            <a:off x="179512" y="3075463"/>
            <a:ext cx="8784976" cy="10372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lnSpc>
                <a:spcPct val="107000"/>
              </a:lnSpc>
            </a:pPr>
            <a:r>
              <a:rPr lang="en-US" sz="2000" dirty="0">
                <a:solidFill>
                  <a:srgbClr val="0000FF"/>
                </a:solidFill>
                <a:latin typeface="Consolas"/>
                <a:ea typeface="Calibri"/>
                <a:cs typeface="Consolas"/>
              </a:rPr>
              <a:t>public</a:t>
            </a:r>
            <a:r>
              <a:rPr lang="en-US" sz="2000" dirty="0">
                <a:solidFill>
                  <a:srgbClr val="000000"/>
                </a:solidFill>
                <a:latin typeface="Consolas"/>
                <a:ea typeface="Calibri"/>
                <a:cs typeface="Consolas"/>
              </a:rPr>
              <a:t> </a:t>
            </a:r>
            <a:r>
              <a:rPr lang="en-US" sz="2000" dirty="0">
                <a:solidFill>
                  <a:srgbClr val="0000FF"/>
                </a:solidFill>
                <a:latin typeface="Consolas"/>
                <a:ea typeface="Calibri"/>
                <a:cs typeface="Consolas"/>
              </a:rPr>
              <a:t>event</a:t>
            </a:r>
            <a:r>
              <a:rPr lang="en-US" sz="2000" dirty="0">
                <a:solidFill>
                  <a:srgbClr val="000000"/>
                </a:solidFill>
                <a:latin typeface="Consolas"/>
                <a:ea typeface="Calibri"/>
                <a:cs typeface="Consolas"/>
              </a:rPr>
              <a:t> </a:t>
            </a:r>
            <a:r>
              <a:rPr lang="en-US" sz="2000" dirty="0" err="1">
                <a:solidFill>
                  <a:srgbClr val="000000"/>
                </a:solidFill>
                <a:latin typeface="Consolas"/>
                <a:ea typeface="Calibri"/>
                <a:cs typeface="Consolas"/>
              </a:rPr>
              <a:t>ProgressChangedEventHandler</a:t>
            </a:r>
            <a:r>
              <a:rPr lang="en-US" sz="2000" dirty="0">
                <a:solidFill>
                  <a:srgbClr val="000000"/>
                </a:solidFill>
                <a:latin typeface="Consolas"/>
                <a:ea typeface="Calibri"/>
                <a:cs typeface="Consolas"/>
              </a:rPr>
              <a:t> </a:t>
            </a:r>
            <a:r>
              <a:rPr lang="en-US" sz="2000" b="1" dirty="0" err="1">
                <a:solidFill>
                  <a:srgbClr val="000000"/>
                </a:solidFill>
                <a:latin typeface="Consolas"/>
                <a:ea typeface="Calibri"/>
                <a:cs typeface="Consolas"/>
              </a:rPr>
              <a:t>ProgressChanged</a:t>
            </a:r>
            <a:r>
              <a:rPr lang="en-US" sz="2000" dirty="0">
                <a:solidFill>
                  <a:srgbClr val="000000"/>
                </a:solidFill>
                <a:latin typeface="Consolas"/>
                <a:ea typeface="Calibri"/>
                <a:cs typeface="Consolas"/>
              </a:rPr>
              <a:t>;</a:t>
            </a:r>
            <a:endParaRPr lang="en-US" sz="3200" dirty="0">
              <a:latin typeface="Calibri"/>
              <a:ea typeface="Calibri"/>
              <a:cs typeface="Arial"/>
            </a:endParaRPr>
          </a:p>
          <a:p>
            <a:pPr algn="ctr"/>
            <a:r>
              <a:rPr lang="he-IL" sz="2000" b="1" dirty="0"/>
              <a:t>אירוע שהתהליכון הראשי נרשם אליו</a:t>
            </a:r>
            <a:r>
              <a:rPr lang="he-IL" sz="2000" dirty="0"/>
              <a:t>, שמופעל ע"י ותוך כדי ביצוע של תהליכון הרקע, בכל פעם </a:t>
            </a:r>
            <a:r>
              <a:rPr lang="he-IL" sz="2000" b="1" dirty="0"/>
              <a:t>שתהליכון הרקע </a:t>
            </a:r>
            <a:r>
              <a:rPr lang="he-IL" sz="2000" dirty="0"/>
              <a:t>מדווח על שינוי דרך התכונה </a:t>
            </a:r>
            <a:r>
              <a:rPr lang="en-US" sz="2000" b="1" dirty="0" err="1"/>
              <a:t>ReportProgress</a:t>
            </a:r>
            <a:endParaRPr lang="he-IL" sz="2000" b="1" dirty="0"/>
          </a:p>
        </p:txBody>
      </p:sp>
      <p:sp>
        <p:nvSpPr>
          <p:cNvPr id="5" name="Slide Number Placeholder 4">
            <a:extLst>
              <a:ext uri="{FF2B5EF4-FFF2-40B4-BE49-F238E27FC236}">
                <a16:creationId xmlns:a16="http://schemas.microsoft.com/office/drawing/2014/main" id="{C53EA4CA-96C9-4B83-B3F3-6A2BDD18CD49}"/>
              </a:ext>
            </a:extLst>
          </p:cNvPr>
          <p:cNvSpPr>
            <a:spLocks noGrp="1"/>
          </p:cNvSpPr>
          <p:nvPr>
            <p:ph type="sldNum" sz="quarter" idx="12"/>
          </p:nvPr>
        </p:nvSpPr>
        <p:spPr/>
        <p:txBody>
          <a:bodyPr/>
          <a:lstStyle/>
          <a:p>
            <a:fld id="{DA68AB41-04B7-4576-9CCA-1D65DDCBA35C}" type="slidenum">
              <a:rPr lang="he-IL" smtClean="0"/>
              <a:t>31</a:t>
            </a:fld>
            <a:endParaRPr lang="he-IL"/>
          </a:p>
        </p:txBody>
      </p:sp>
      <p:sp>
        <p:nvSpPr>
          <p:cNvPr id="8" name="Rectangle 7">
            <a:extLst>
              <a:ext uri="{FF2B5EF4-FFF2-40B4-BE49-F238E27FC236}">
                <a16:creationId xmlns:a16="http://schemas.microsoft.com/office/drawing/2014/main" id="{E91DB604-9B46-434F-A169-F0D4AE12BC39}"/>
              </a:ext>
            </a:extLst>
          </p:cNvPr>
          <p:cNvSpPr/>
          <p:nvPr/>
        </p:nvSpPr>
        <p:spPr>
          <a:xfrm>
            <a:off x="689434" y="5949757"/>
            <a:ext cx="7045052" cy="46166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algn="ctr"/>
            <a:r>
              <a:rPr lang="he-IL" sz="2400" dirty="0"/>
              <a:t>נדרש:	</a:t>
            </a:r>
            <a:r>
              <a:rPr lang="en-US" sz="2400" dirty="0"/>
              <a:t>using </a:t>
            </a:r>
            <a:r>
              <a:rPr lang="en-US" sz="2400" dirty="0" err="1"/>
              <a:t>System.ComponentModel</a:t>
            </a:r>
            <a:r>
              <a:rPr lang="en-US" sz="2400" dirty="0"/>
              <a:t>;</a:t>
            </a:r>
          </a:p>
        </p:txBody>
      </p:sp>
    </p:spTree>
    <p:extLst>
      <p:ext uri="{BB962C8B-B14F-4D97-AF65-F5344CB8AC3E}">
        <p14:creationId xmlns:p14="http://schemas.microsoft.com/office/powerpoint/2010/main" val="96772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404664"/>
            <a:ext cx="3672408" cy="648072"/>
          </a:xfrm>
          <a:solidFill>
            <a:schemeClr val="bg1"/>
          </a:solidFill>
        </p:spPr>
        <p:txBody>
          <a:bodyPr/>
          <a:lstStyle/>
          <a:p>
            <a:r>
              <a:rPr lang="he-IL" dirty="0"/>
              <a:t>הגדרת המחלקה:</a:t>
            </a:r>
            <a:endParaRPr lang="en-US" dirty="0"/>
          </a:p>
        </p:txBody>
      </p:sp>
      <p:sp>
        <p:nvSpPr>
          <p:cNvPr id="3" name="Content Placeholder 2"/>
          <p:cNvSpPr>
            <a:spLocks noGrp="1"/>
          </p:cNvSpPr>
          <p:nvPr>
            <p:ph idx="1"/>
          </p:nvPr>
        </p:nvSpPr>
        <p:spPr>
          <a:xfrm>
            <a:off x="107504" y="39944"/>
            <a:ext cx="8496944" cy="6818055"/>
          </a:xfrm>
        </p:spPr>
        <p:txBody>
          <a:bodyPr>
            <a:noAutofit/>
          </a:bodyPr>
          <a:lstStyle/>
          <a:p>
            <a:pPr marL="0" indent="0" algn="l" rtl="0">
              <a:lnSpc>
                <a:spcPct val="107000"/>
              </a:lnSpc>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System.ComponentModel</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2B91AF"/>
                </a:solidFill>
                <a:latin typeface="Consolas" panose="020B0609020204030204" pitchFamily="49" charset="0"/>
                <a:ea typeface="Calibri" panose="020F0502020204030204" pitchFamily="34" charset="0"/>
                <a:cs typeface="Consolas" panose="020B0609020204030204" pitchFamily="49" charset="0"/>
              </a:rPr>
              <a:t>BackgroundWorker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Component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BackgroundWorker();</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CancellationPending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IsBusy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WorkerReportsProgress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WorkerSupportsCancellation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182880" indent="0" algn="l" rtl="0">
              <a:lnSpc>
                <a:spcPct val="107000"/>
              </a:lnSpc>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      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DoWorkEventHandler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DoWork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ProgressChangedEventHandler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event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RunWorkerCompletedEventHandler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CancelAsync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ReportProgress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percentProgress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ReportProgress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percentProgress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userState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RunWorkerAsync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RunWorkerAsync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argument);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OnDoWork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DoWorkEventArgs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OnProgressChanged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virtual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OnRunWorkerCompleted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RunWorkerCompletedEventArgs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en-US" sz="1200" dirty="0"/>
          </a:p>
        </p:txBody>
      </p:sp>
      <p:sp>
        <p:nvSpPr>
          <p:cNvPr id="4" name="Slide Number Placeholder 3"/>
          <p:cNvSpPr>
            <a:spLocks noGrp="1"/>
          </p:cNvSpPr>
          <p:nvPr>
            <p:ph type="sldNum" sz="quarter" idx="12"/>
          </p:nvPr>
        </p:nvSpPr>
        <p:spPr/>
        <p:txBody>
          <a:bodyPr/>
          <a:lstStyle/>
          <a:p>
            <a:fld id="{DA68AB41-04B7-4576-9CCA-1D65DDCBA35C}" type="slidenum">
              <a:rPr lang="he-IL" smtClean="0"/>
              <a:t>32</a:t>
            </a:fld>
            <a:endParaRPr lang="he-IL"/>
          </a:p>
        </p:txBody>
      </p:sp>
    </p:spTree>
    <p:extLst>
      <p:ext uri="{BB962C8B-B14F-4D97-AF65-F5344CB8AC3E}">
        <p14:creationId xmlns:p14="http://schemas.microsoft.com/office/powerpoint/2010/main" val="2412204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080" y="728783"/>
            <a:ext cx="5169286" cy="2192908"/>
          </a:xfrm>
          <a:prstGeom prst="rect">
            <a:avLst/>
          </a:prstGeom>
          <a:noFill/>
          <a:ln w="25400">
            <a:solidFill>
              <a:schemeClr val="accent1"/>
            </a:solidFill>
          </a:ln>
        </p:spPr>
        <p:txBody>
          <a:bodyPr wrap="square" rtlCol="1">
            <a:spAutoFit/>
          </a:bodyPr>
          <a:lstStyle/>
          <a:p>
            <a:pPr algn="l" rtl="0"/>
            <a:r>
              <a:rPr lang="en-US" sz="1050" dirty="0">
                <a:solidFill>
                  <a:srgbClr val="000000"/>
                </a:solidFill>
                <a:latin typeface="Consolas"/>
              </a:rPr>
              <a:t>BackgroundWorker worker;</a:t>
            </a:r>
          </a:p>
          <a:p>
            <a:pPr algn="l" rtl="0"/>
            <a:endParaRPr lang="he-IL" sz="1050" dirty="0">
              <a:solidFill>
                <a:srgbClr val="000000"/>
              </a:solidFill>
              <a:latin typeface="Consolas"/>
            </a:endParaRPr>
          </a:p>
          <a:p>
            <a:pPr algn="l" rtl="0"/>
            <a:r>
              <a:rPr lang="en-US" sz="1050" dirty="0">
                <a:solidFill>
                  <a:srgbClr val="0000FF"/>
                </a:solidFill>
                <a:latin typeface="Consolas"/>
              </a:rPr>
              <a:t>public</a:t>
            </a:r>
            <a:r>
              <a:rPr lang="en-US" sz="1050" dirty="0">
                <a:solidFill>
                  <a:srgbClr val="000000"/>
                </a:solidFill>
                <a:latin typeface="Consolas"/>
              </a:rPr>
              <a:t> </a:t>
            </a:r>
            <a:r>
              <a:rPr lang="en-US" sz="1050" dirty="0" err="1">
                <a:solidFill>
                  <a:srgbClr val="000000"/>
                </a:solidFill>
                <a:latin typeface="Consolas"/>
              </a:rPr>
              <a:t>MainWindow</a:t>
            </a:r>
            <a:r>
              <a:rPr lang="en-US" sz="1050" dirty="0">
                <a:solidFill>
                  <a:srgbClr val="000000"/>
                </a:solidFill>
                <a:latin typeface="Consolas"/>
              </a:rPr>
              <a:t>()</a:t>
            </a:r>
          </a:p>
          <a:p>
            <a:pPr algn="l" rtl="0"/>
            <a:r>
              <a:rPr lang="en-US" sz="1050" dirty="0">
                <a:solidFill>
                  <a:srgbClr val="000000"/>
                </a:solidFill>
                <a:latin typeface="Consolas"/>
              </a:rPr>
              <a:t>{</a:t>
            </a:r>
            <a:endParaRPr lang="he-IL" sz="1050" dirty="0">
              <a:solidFill>
                <a:srgbClr val="000000"/>
              </a:solidFill>
              <a:latin typeface="Consolas"/>
            </a:endParaRPr>
          </a:p>
          <a:p>
            <a:pPr algn="l" rtl="0"/>
            <a:r>
              <a:rPr lang="en-US" sz="1050" dirty="0">
                <a:solidFill>
                  <a:srgbClr val="000000"/>
                </a:solidFill>
                <a:latin typeface="Consolas"/>
              </a:rPr>
              <a:t>            </a:t>
            </a:r>
            <a:r>
              <a:rPr lang="en-US" sz="1050" dirty="0" err="1">
                <a:solidFill>
                  <a:srgbClr val="000000"/>
                </a:solidFill>
                <a:latin typeface="Consolas"/>
              </a:rPr>
              <a:t>InitializeComponent</a:t>
            </a:r>
            <a:r>
              <a:rPr lang="en-US" sz="1050" dirty="0">
                <a:solidFill>
                  <a:srgbClr val="000000"/>
                </a:solidFill>
                <a:latin typeface="Consolas"/>
              </a:rPr>
              <a:t>();</a:t>
            </a:r>
          </a:p>
          <a:p>
            <a:pPr algn="l" rtl="0"/>
            <a:r>
              <a:rPr lang="en-US" sz="1050" dirty="0">
                <a:solidFill>
                  <a:srgbClr val="000000"/>
                </a:solidFill>
                <a:latin typeface="Consolas"/>
              </a:rPr>
              <a:t>            worker = </a:t>
            </a:r>
            <a:r>
              <a:rPr lang="en-US" sz="1050" dirty="0">
                <a:solidFill>
                  <a:srgbClr val="0000FF"/>
                </a:solidFill>
                <a:latin typeface="Consolas"/>
              </a:rPr>
              <a:t>new</a:t>
            </a:r>
            <a:r>
              <a:rPr lang="en-US" sz="1050" dirty="0">
                <a:solidFill>
                  <a:srgbClr val="000000"/>
                </a:solidFill>
                <a:latin typeface="Consolas"/>
              </a:rPr>
              <a:t> BackgroundWorker();</a:t>
            </a:r>
          </a:p>
          <a:p>
            <a:pPr algn="l" rtl="0"/>
            <a:r>
              <a:rPr lang="en-US" sz="1050" dirty="0">
                <a:solidFill>
                  <a:srgbClr val="000000"/>
                </a:solidFill>
                <a:latin typeface="Consolas"/>
              </a:rPr>
              <a:t>            </a:t>
            </a:r>
            <a:r>
              <a:rPr lang="en-US" sz="1050" dirty="0" err="1">
                <a:solidFill>
                  <a:srgbClr val="000000"/>
                </a:solidFill>
                <a:latin typeface="Consolas"/>
              </a:rPr>
              <a:t>worker.</a:t>
            </a:r>
            <a:r>
              <a:rPr lang="en-US" sz="1050" b="1" dirty="0" err="1">
                <a:solidFill>
                  <a:srgbClr val="FF0000"/>
                </a:solidFill>
                <a:latin typeface="Consolas"/>
              </a:rPr>
              <a:t>DoWork</a:t>
            </a:r>
            <a:r>
              <a:rPr lang="en-US" sz="1050" dirty="0">
                <a:solidFill>
                  <a:srgbClr val="000000"/>
                </a:solidFill>
                <a:latin typeface="Consolas"/>
              </a:rPr>
              <a:t> += </a:t>
            </a:r>
            <a:r>
              <a:rPr lang="en-US" sz="1050" b="1" dirty="0">
                <a:solidFill>
                  <a:srgbClr val="FF0000"/>
                </a:solidFill>
                <a:latin typeface="Consolas"/>
              </a:rPr>
              <a:t>Worker_DoWork</a:t>
            </a:r>
            <a:r>
              <a:rPr lang="en-US" sz="1050" dirty="0">
                <a:solidFill>
                  <a:srgbClr val="000000"/>
                </a:solidFill>
                <a:latin typeface="Consolas"/>
              </a:rPr>
              <a:t>;</a:t>
            </a:r>
          </a:p>
          <a:p>
            <a:pPr algn="l" rtl="0"/>
            <a:r>
              <a:rPr lang="en-US" sz="1050" dirty="0">
                <a:solidFill>
                  <a:srgbClr val="000000"/>
                </a:solidFill>
                <a:latin typeface="Consolas"/>
              </a:rPr>
              <a:t>            </a:t>
            </a:r>
            <a:r>
              <a:rPr lang="en-US" sz="1050" dirty="0" err="1">
                <a:solidFill>
                  <a:srgbClr val="000000"/>
                </a:solidFill>
                <a:latin typeface="Consolas"/>
              </a:rPr>
              <a:t>worker.</a:t>
            </a:r>
            <a:r>
              <a:rPr lang="en-US" sz="1050" b="1" dirty="0" err="1">
                <a:solidFill>
                  <a:srgbClr val="00B050"/>
                </a:solidFill>
                <a:latin typeface="Consolas"/>
              </a:rPr>
              <a:t>ProgressChanged</a:t>
            </a:r>
            <a:r>
              <a:rPr lang="en-US" sz="1050" dirty="0">
                <a:solidFill>
                  <a:srgbClr val="000000"/>
                </a:solidFill>
                <a:latin typeface="Consolas"/>
              </a:rPr>
              <a:t> += </a:t>
            </a:r>
            <a:r>
              <a:rPr lang="en-US" sz="1050" b="1" dirty="0">
                <a:solidFill>
                  <a:srgbClr val="00B050"/>
                </a:solidFill>
                <a:latin typeface="Consolas"/>
              </a:rPr>
              <a:t>Worker_ProgressChanged</a:t>
            </a:r>
            <a:r>
              <a:rPr lang="en-US" sz="1050" dirty="0">
                <a:solidFill>
                  <a:srgbClr val="000000"/>
                </a:solidFill>
                <a:latin typeface="Consolas"/>
              </a:rPr>
              <a:t>;</a:t>
            </a:r>
          </a:p>
          <a:p>
            <a:pPr algn="l" rtl="0"/>
            <a:r>
              <a:rPr lang="en-US" sz="1050" dirty="0">
                <a:solidFill>
                  <a:srgbClr val="000000"/>
                </a:solidFill>
                <a:latin typeface="Consolas"/>
              </a:rPr>
              <a:t>            </a:t>
            </a:r>
            <a:r>
              <a:rPr lang="en-US" sz="1050" dirty="0" err="1">
                <a:solidFill>
                  <a:srgbClr val="000000"/>
                </a:solidFill>
                <a:latin typeface="Consolas"/>
              </a:rPr>
              <a:t>worker.</a:t>
            </a:r>
            <a:r>
              <a:rPr lang="en-US" sz="1050" b="1" dirty="0" err="1">
                <a:solidFill>
                  <a:srgbClr val="0070C0"/>
                </a:solidFill>
                <a:latin typeface="Consolas"/>
              </a:rPr>
              <a:t>RunWorkerCompleted</a:t>
            </a:r>
            <a:r>
              <a:rPr lang="en-US" sz="1050" dirty="0">
                <a:solidFill>
                  <a:srgbClr val="000000"/>
                </a:solidFill>
                <a:latin typeface="Consolas"/>
              </a:rPr>
              <a:t> += </a:t>
            </a:r>
            <a:r>
              <a:rPr lang="en-US" sz="1050" b="1" dirty="0">
                <a:solidFill>
                  <a:srgbClr val="0070C0"/>
                </a:solidFill>
                <a:latin typeface="Consolas"/>
              </a:rPr>
              <a:t>Worker_RunWorkerCompleted</a:t>
            </a:r>
            <a:r>
              <a:rPr lang="en-US" sz="1050" dirty="0">
                <a:solidFill>
                  <a:srgbClr val="000000"/>
                </a:solidFill>
                <a:latin typeface="Consolas"/>
              </a:rPr>
              <a:t>;</a:t>
            </a:r>
          </a:p>
          <a:p>
            <a:pPr algn="l" rtl="0"/>
            <a:endParaRPr lang="he-IL" sz="1050" dirty="0">
              <a:solidFill>
                <a:srgbClr val="000000"/>
              </a:solidFill>
              <a:latin typeface="Consolas"/>
            </a:endParaRPr>
          </a:p>
          <a:p>
            <a:pPr algn="l" rtl="0"/>
            <a:r>
              <a:rPr lang="en-US" sz="1050" dirty="0">
                <a:solidFill>
                  <a:srgbClr val="000000"/>
                </a:solidFill>
                <a:latin typeface="Consolas"/>
              </a:rPr>
              <a:t>            worker.</a:t>
            </a:r>
            <a:r>
              <a:rPr lang="en-US" sz="1050" b="1" dirty="0">
                <a:solidFill>
                  <a:srgbClr val="00B050"/>
                </a:solidFill>
                <a:latin typeface="Consolas"/>
              </a:rPr>
              <a:t>WorkerReportsProgress</a:t>
            </a:r>
            <a:r>
              <a:rPr lang="en-US" sz="1050" dirty="0">
                <a:solidFill>
                  <a:srgbClr val="000000"/>
                </a:solidFill>
                <a:latin typeface="Consolas"/>
              </a:rPr>
              <a:t> = </a:t>
            </a:r>
            <a:r>
              <a:rPr lang="en-US" sz="1050" dirty="0">
                <a:solidFill>
                  <a:srgbClr val="0000FF"/>
                </a:solidFill>
                <a:latin typeface="Consolas"/>
              </a:rPr>
              <a:t>true</a:t>
            </a:r>
            <a:r>
              <a:rPr lang="en-US" sz="1050" dirty="0">
                <a:solidFill>
                  <a:srgbClr val="000000"/>
                </a:solidFill>
                <a:latin typeface="Consolas"/>
              </a:rPr>
              <a:t>;</a:t>
            </a:r>
          </a:p>
          <a:p>
            <a:pPr algn="l" rtl="0"/>
            <a:r>
              <a:rPr lang="en-US" sz="1050" dirty="0">
                <a:solidFill>
                  <a:srgbClr val="000000"/>
                </a:solidFill>
                <a:latin typeface="Consolas"/>
              </a:rPr>
              <a:t>            </a:t>
            </a:r>
            <a:r>
              <a:rPr lang="en-US" sz="1050" dirty="0" err="1">
                <a:solidFill>
                  <a:srgbClr val="000000"/>
                </a:solidFill>
                <a:latin typeface="Consolas"/>
              </a:rPr>
              <a:t>worker.</a:t>
            </a:r>
            <a:r>
              <a:rPr lang="en-US" sz="1050" b="1" dirty="0" err="1">
                <a:solidFill>
                  <a:srgbClr val="FF0000"/>
                </a:solidFill>
                <a:latin typeface="Consolas"/>
              </a:rPr>
              <a:t>RunWorkerAsync</a:t>
            </a:r>
            <a:r>
              <a:rPr lang="en-US" sz="1050" dirty="0">
                <a:solidFill>
                  <a:srgbClr val="000000"/>
                </a:solidFill>
                <a:latin typeface="Consolas"/>
              </a:rPr>
              <a:t>(</a:t>
            </a:r>
            <a:r>
              <a:rPr lang="en-US" sz="1050" dirty="0">
                <a:solidFill>
                  <a:srgbClr val="A31515"/>
                </a:solidFill>
                <a:latin typeface="Consolas"/>
              </a:rPr>
              <a:t>"hello"</a:t>
            </a:r>
            <a:r>
              <a:rPr lang="en-US" sz="1050" dirty="0">
                <a:solidFill>
                  <a:srgbClr val="000000"/>
                </a:solidFill>
                <a:latin typeface="Consolas"/>
              </a:rPr>
              <a:t>);</a:t>
            </a:r>
          </a:p>
          <a:p>
            <a:pPr algn="l" rtl="0"/>
            <a:r>
              <a:rPr lang="en-US" sz="1050" dirty="0">
                <a:solidFill>
                  <a:srgbClr val="000000"/>
                </a:solidFill>
                <a:latin typeface="Consolas"/>
              </a:rPr>
              <a:t>}</a:t>
            </a:r>
            <a:endParaRPr lang="he-IL" sz="1050" dirty="0"/>
          </a:p>
        </p:txBody>
      </p:sp>
      <p:sp>
        <p:nvSpPr>
          <p:cNvPr id="5" name="TextBox 4"/>
          <p:cNvSpPr txBox="1"/>
          <p:nvPr/>
        </p:nvSpPr>
        <p:spPr>
          <a:xfrm>
            <a:off x="459079" y="3097981"/>
            <a:ext cx="5169285" cy="1384995"/>
          </a:xfrm>
          <a:prstGeom prst="rect">
            <a:avLst/>
          </a:prstGeom>
          <a:noFill/>
          <a:ln w="25400">
            <a:solidFill>
              <a:schemeClr val="accent1"/>
            </a:solidFill>
          </a:ln>
        </p:spPr>
        <p:txBody>
          <a:bodyPr wrap="square" rtlCol="1">
            <a:spAutoFit/>
          </a:bodyPr>
          <a:lstStyle/>
          <a:p>
            <a:pPr algn="l" rtl="0"/>
            <a:r>
              <a:rPr lang="en-US" sz="1050" dirty="0">
                <a:solidFill>
                  <a:srgbClr val="0000FF"/>
                </a:solidFill>
                <a:latin typeface="Consolas"/>
              </a:rPr>
              <a:t>private</a:t>
            </a:r>
            <a:r>
              <a:rPr lang="en-US" sz="1050" dirty="0">
                <a:solidFill>
                  <a:srgbClr val="000000"/>
                </a:solidFill>
                <a:latin typeface="Consolas"/>
              </a:rPr>
              <a:t> </a:t>
            </a:r>
            <a:r>
              <a:rPr lang="en-US" sz="1050" dirty="0">
                <a:solidFill>
                  <a:srgbClr val="0000FF"/>
                </a:solidFill>
                <a:latin typeface="Consolas"/>
              </a:rPr>
              <a:t>void</a:t>
            </a:r>
            <a:r>
              <a:rPr lang="en-US" sz="1050" dirty="0">
                <a:solidFill>
                  <a:srgbClr val="000000"/>
                </a:solidFill>
                <a:latin typeface="Consolas"/>
              </a:rPr>
              <a:t> </a:t>
            </a:r>
            <a:r>
              <a:rPr lang="en-US" sz="1050" b="1" dirty="0">
                <a:solidFill>
                  <a:srgbClr val="FF0000"/>
                </a:solidFill>
                <a:latin typeface="Consolas"/>
              </a:rPr>
              <a:t>Worker_DoWork</a:t>
            </a:r>
            <a:r>
              <a:rPr lang="en-US" sz="1050" dirty="0">
                <a:solidFill>
                  <a:srgbClr val="000000"/>
                </a:solidFill>
                <a:latin typeface="Consolas"/>
              </a:rPr>
              <a:t>(</a:t>
            </a:r>
            <a:r>
              <a:rPr lang="en-US" sz="1050" dirty="0">
                <a:solidFill>
                  <a:srgbClr val="0000FF"/>
                </a:solidFill>
                <a:latin typeface="Consolas"/>
              </a:rPr>
              <a:t>object</a:t>
            </a:r>
            <a:r>
              <a:rPr lang="en-US" sz="1050" dirty="0">
                <a:solidFill>
                  <a:srgbClr val="000000"/>
                </a:solidFill>
                <a:latin typeface="Consolas"/>
              </a:rPr>
              <a:t> sender, </a:t>
            </a:r>
            <a:r>
              <a:rPr lang="en-US" sz="1050" dirty="0" err="1">
                <a:solidFill>
                  <a:srgbClr val="000000"/>
                </a:solidFill>
                <a:latin typeface="Consolas"/>
              </a:rPr>
              <a:t>DoWorkEventArgs</a:t>
            </a:r>
            <a:r>
              <a:rPr lang="en-US" sz="1050" dirty="0">
                <a:solidFill>
                  <a:srgbClr val="000000"/>
                </a:solidFill>
                <a:latin typeface="Consolas"/>
              </a:rPr>
              <a:t> e)</a:t>
            </a:r>
          </a:p>
          <a:p>
            <a:pPr algn="l" rtl="0"/>
            <a:r>
              <a:rPr lang="en-US" sz="1050" dirty="0">
                <a:solidFill>
                  <a:srgbClr val="000000"/>
                </a:solidFill>
                <a:latin typeface="Consolas"/>
              </a:rPr>
              <a:t>{</a:t>
            </a:r>
          </a:p>
          <a:p>
            <a:pPr algn="l" rtl="0"/>
            <a:r>
              <a:rPr lang="en-US" sz="1050" b="1" dirty="0">
                <a:solidFill>
                  <a:srgbClr val="0000FF"/>
                </a:solidFill>
                <a:latin typeface="Consolas"/>
              </a:rPr>
              <a:t>	object</a:t>
            </a:r>
            <a:r>
              <a:rPr lang="en-US" sz="1050" b="1" dirty="0">
                <a:solidFill>
                  <a:srgbClr val="000000"/>
                </a:solidFill>
                <a:latin typeface="Consolas"/>
              </a:rPr>
              <a:t> obj = </a:t>
            </a:r>
            <a:r>
              <a:rPr lang="en-US" sz="1050" b="1" dirty="0" err="1">
                <a:solidFill>
                  <a:srgbClr val="000000"/>
                </a:solidFill>
                <a:latin typeface="Consolas"/>
              </a:rPr>
              <a:t>e.Argument</a:t>
            </a:r>
            <a:r>
              <a:rPr lang="en-US" sz="1050" b="1" dirty="0">
                <a:solidFill>
                  <a:srgbClr val="000000"/>
                </a:solidFill>
                <a:latin typeface="Consolas"/>
              </a:rPr>
              <a:t>;</a:t>
            </a:r>
          </a:p>
          <a:p>
            <a:pPr algn="l" rtl="0"/>
            <a:endParaRPr lang="he-IL" sz="1050" dirty="0">
              <a:solidFill>
                <a:srgbClr val="000000"/>
              </a:solidFill>
              <a:latin typeface="Consolas"/>
            </a:endParaRPr>
          </a:p>
          <a:p>
            <a:pPr algn="l" rtl="0"/>
            <a:r>
              <a:rPr lang="en-US" sz="1050" dirty="0">
                <a:solidFill>
                  <a:srgbClr val="000000"/>
                </a:solidFill>
                <a:latin typeface="Consolas"/>
              </a:rPr>
              <a:t>            </a:t>
            </a:r>
            <a:r>
              <a:rPr lang="en-US" sz="1050" dirty="0" err="1">
                <a:solidFill>
                  <a:srgbClr val="000000"/>
                </a:solidFill>
                <a:latin typeface="Consolas"/>
              </a:rPr>
              <a:t>worker.</a:t>
            </a:r>
            <a:r>
              <a:rPr lang="en-US" sz="1050" b="1" dirty="0" err="1">
                <a:solidFill>
                  <a:srgbClr val="00B050"/>
                </a:solidFill>
                <a:latin typeface="Consolas"/>
              </a:rPr>
              <a:t>ReportProgress</a:t>
            </a:r>
            <a:r>
              <a:rPr lang="en-US" sz="1050" dirty="0">
                <a:solidFill>
                  <a:srgbClr val="000000"/>
                </a:solidFill>
                <a:latin typeface="Consolas"/>
              </a:rPr>
              <a:t>(23);</a:t>
            </a:r>
          </a:p>
          <a:p>
            <a:pPr algn="l" rtl="0"/>
            <a:r>
              <a:rPr lang="he-IL" sz="1050" dirty="0">
                <a:solidFill>
                  <a:srgbClr val="000000"/>
                </a:solidFill>
                <a:latin typeface="Consolas"/>
              </a:rPr>
              <a:t>           </a:t>
            </a:r>
          </a:p>
          <a:p>
            <a:pPr algn="l" rtl="0"/>
            <a:r>
              <a:rPr lang="en-US" sz="1050" dirty="0">
                <a:solidFill>
                  <a:srgbClr val="000000"/>
                </a:solidFill>
                <a:latin typeface="Consolas"/>
              </a:rPr>
              <a:t>            </a:t>
            </a:r>
            <a:r>
              <a:rPr lang="en-US" sz="1050" dirty="0" err="1">
                <a:solidFill>
                  <a:srgbClr val="000000"/>
                </a:solidFill>
                <a:latin typeface="Consolas"/>
              </a:rPr>
              <a:t>e.</a:t>
            </a:r>
            <a:r>
              <a:rPr lang="en-US" sz="1000" b="1" dirty="0" err="1">
                <a:solidFill>
                  <a:srgbClr val="0070C0"/>
                </a:solidFill>
                <a:latin typeface="Consolas"/>
              </a:rPr>
              <a:t>Result</a:t>
            </a:r>
            <a:r>
              <a:rPr lang="en-US" sz="1050" dirty="0">
                <a:solidFill>
                  <a:srgbClr val="000000"/>
                </a:solidFill>
                <a:latin typeface="Consolas"/>
              </a:rPr>
              <a:t> = </a:t>
            </a:r>
            <a:r>
              <a:rPr lang="en-US" sz="1050" dirty="0">
                <a:solidFill>
                  <a:srgbClr val="A31515"/>
                </a:solidFill>
                <a:latin typeface="Consolas"/>
              </a:rPr>
              <a:t>"finished ok!"</a:t>
            </a:r>
            <a:r>
              <a:rPr lang="en-US" sz="1050" dirty="0">
                <a:solidFill>
                  <a:srgbClr val="000000"/>
                </a:solidFill>
                <a:latin typeface="Consolas"/>
              </a:rPr>
              <a:t>;</a:t>
            </a:r>
          </a:p>
          <a:p>
            <a:pPr algn="l" rtl="0"/>
            <a:r>
              <a:rPr lang="en-US" sz="1050" dirty="0">
                <a:solidFill>
                  <a:srgbClr val="000000"/>
                </a:solidFill>
                <a:latin typeface="Consolas"/>
              </a:rPr>
              <a:t>}</a:t>
            </a:r>
          </a:p>
        </p:txBody>
      </p:sp>
      <p:sp>
        <p:nvSpPr>
          <p:cNvPr id="7" name="TextBox 6"/>
          <p:cNvSpPr txBox="1"/>
          <p:nvPr/>
        </p:nvSpPr>
        <p:spPr>
          <a:xfrm>
            <a:off x="465607" y="4682351"/>
            <a:ext cx="6033714" cy="738664"/>
          </a:xfrm>
          <a:prstGeom prst="rect">
            <a:avLst/>
          </a:prstGeom>
          <a:noFill/>
          <a:ln w="25400">
            <a:solidFill>
              <a:schemeClr val="accent1"/>
            </a:solidFill>
          </a:ln>
        </p:spPr>
        <p:txBody>
          <a:bodyPr wrap="square" rtlCol="1">
            <a:spAutoFit/>
          </a:bodyPr>
          <a:lstStyle/>
          <a:p>
            <a:pPr algn="l" rtl="0"/>
            <a:r>
              <a:rPr lang="en-US" sz="1050" dirty="0">
                <a:solidFill>
                  <a:srgbClr val="0000FF"/>
                </a:solidFill>
                <a:latin typeface="Consolas"/>
              </a:rPr>
              <a:t>private</a:t>
            </a:r>
            <a:r>
              <a:rPr lang="en-US" sz="1050" dirty="0">
                <a:solidFill>
                  <a:srgbClr val="000000"/>
                </a:solidFill>
                <a:latin typeface="Consolas"/>
              </a:rPr>
              <a:t> </a:t>
            </a:r>
            <a:r>
              <a:rPr lang="en-US" sz="1050" dirty="0">
                <a:solidFill>
                  <a:srgbClr val="0000FF"/>
                </a:solidFill>
                <a:latin typeface="Consolas"/>
              </a:rPr>
              <a:t>void</a:t>
            </a:r>
            <a:r>
              <a:rPr lang="en-US" sz="1050" dirty="0">
                <a:solidFill>
                  <a:srgbClr val="000000"/>
                </a:solidFill>
                <a:latin typeface="Consolas"/>
              </a:rPr>
              <a:t> </a:t>
            </a:r>
            <a:r>
              <a:rPr lang="en-US" sz="1050" b="1" dirty="0" err="1">
                <a:solidFill>
                  <a:srgbClr val="00B050"/>
                </a:solidFill>
                <a:latin typeface="Consolas"/>
              </a:rPr>
              <a:t>Worker_ProgressChanged</a:t>
            </a:r>
            <a:r>
              <a:rPr lang="en-US" sz="1050" dirty="0">
                <a:solidFill>
                  <a:srgbClr val="000000"/>
                </a:solidFill>
                <a:latin typeface="Consolas"/>
              </a:rPr>
              <a:t>(</a:t>
            </a:r>
            <a:r>
              <a:rPr lang="en-US" sz="1050" dirty="0">
                <a:solidFill>
                  <a:srgbClr val="0000FF"/>
                </a:solidFill>
                <a:latin typeface="Consolas"/>
              </a:rPr>
              <a:t>object</a:t>
            </a:r>
            <a:r>
              <a:rPr lang="en-US" sz="1050" dirty="0">
                <a:solidFill>
                  <a:srgbClr val="000000"/>
                </a:solidFill>
                <a:latin typeface="Consolas"/>
              </a:rPr>
              <a:t> sender, </a:t>
            </a:r>
            <a:r>
              <a:rPr lang="en-US" sz="1050" dirty="0" err="1">
                <a:solidFill>
                  <a:srgbClr val="000000"/>
                </a:solidFill>
                <a:latin typeface="Consolas"/>
              </a:rPr>
              <a:t>ProgressChangedEventArgs</a:t>
            </a:r>
            <a:r>
              <a:rPr lang="en-US" sz="1050" dirty="0">
                <a:solidFill>
                  <a:srgbClr val="000000"/>
                </a:solidFill>
                <a:latin typeface="Consolas"/>
              </a:rPr>
              <a:t> e)</a:t>
            </a:r>
          </a:p>
          <a:p>
            <a:pPr algn="l" rtl="0"/>
            <a:r>
              <a:rPr lang="en-US" sz="1050" dirty="0">
                <a:solidFill>
                  <a:srgbClr val="000000"/>
                </a:solidFill>
                <a:latin typeface="Consolas"/>
              </a:rPr>
              <a:t>{</a:t>
            </a:r>
          </a:p>
          <a:p>
            <a:pPr algn="l" rtl="0"/>
            <a:r>
              <a:rPr lang="en-US" sz="1050" dirty="0">
                <a:solidFill>
                  <a:srgbClr val="000000"/>
                </a:solidFill>
                <a:latin typeface="Consolas"/>
              </a:rPr>
              <a:t>            </a:t>
            </a:r>
            <a:r>
              <a:rPr lang="en-US" sz="1050" dirty="0">
                <a:solidFill>
                  <a:srgbClr val="0000FF"/>
                </a:solidFill>
                <a:latin typeface="Consolas"/>
              </a:rPr>
              <a:t>int</a:t>
            </a:r>
            <a:r>
              <a:rPr lang="en-US" sz="1050" dirty="0">
                <a:solidFill>
                  <a:srgbClr val="000000"/>
                </a:solidFill>
                <a:latin typeface="Consolas"/>
              </a:rPr>
              <a:t> progress = </a:t>
            </a:r>
            <a:r>
              <a:rPr lang="en-US" sz="1050" dirty="0" err="1">
                <a:solidFill>
                  <a:srgbClr val="000000"/>
                </a:solidFill>
                <a:latin typeface="Consolas"/>
              </a:rPr>
              <a:t>e.</a:t>
            </a:r>
            <a:r>
              <a:rPr lang="en-US" sz="1050" b="1" dirty="0" err="1">
                <a:solidFill>
                  <a:srgbClr val="000000"/>
                </a:solidFill>
                <a:latin typeface="Consolas"/>
              </a:rPr>
              <a:t>ProgressPercentage</a:t>
            </a:r>
            <a:r>
              <a:rPr lang="en-US" sz="1050" dirty="0">
                <a:solidFill>
                  <a:srgbClr val="000000"/>
                </a:solidFill>
                <a:latin typeface="Consolas"/>
              </a:rPr>
              <a:t>;</a:t>
            </a:r>
          </a:p>
          <a:p>
            <a:pPr algn="l" rtl="0"/>
            <a:r>
              <a:rPr lang="en-US" sz="1050" dirty="0">
                <a:solidFill>
                  <a:srgbClr val="000000"/>
                </a:solidFill>
                <a:latin typeface="Consolas"/>
              </a:rPr>
              <a:t>}</a:t>
            </a:r>
          </a:p>
        </p:txBody>
      </p:sp>
      <p:sp>
        <p:nvSpPr>
          <p:cNvPr id="8" name="TextBox 7"/>
          <p:cNvSpPr txBox="1"/>
          <p:nvPr/>
        </p:nvSpPr>
        <p:spPr>
          <a:xfrm>
            <a:off x="425127" y="5733605"/>
            <a:ext cx="6074194" cy="715581"/>
          </a:xfrm>
          <a:prstGeom prst="rect">
            <a:avLst/>
          </a:prstGeom>
          <a:noFill/>
          <a:ln w="25400">
            <a:solidFill>
              <a:schemeClr val="accent1"/>
            </a:solidFill>
          </a:ln>
        </p:spPr>
        <p:txBody>
          <a:bodyPr wrap="square" rtlCol="1">
            <a:spAutoFit/>
          </a:bodyPr>
          <a:lstStyle/>
          <a:p>
            <a:pPr algn="l" rtl="0"/>
            <a:r>
              <a:rPr lang="en-US" sz="1000" dirty="0">
                <a:solidFill>
                  <a:srgbClr val="0000FF"/>
                </a:solidFill>
                <a:latin typeface="Consolas"/>
              </a:rPr>
              <a:t>private</a:t>
            </a:r>
            <a:r>
              <a:rPr lang="en-US" sz="1000" dirty="0">
                <a:solidFill>
                  <a:srgbClr val="000000"/>
                </a:solidFill>
                <a:latin typeface="Consolas"/>
              </a:rPr>
              <a:t> </a:t>
            </a:r>
            <a:r>
              <a:rPr lang="en-US" sz="1000" dirty="0">
                <a:solidFill>
                  <a:srgbClr val="0000FF"/>
                </a:solidFill>
                <a:latin typeface="Consolas"/>
              </a:rPr>
              <a:t>void</a:t>
            </a:r>
            <a:r>
              <a:rPr lang="en-US" sz="1000" dirty="0">
                <a:solidFill>
                  <a:srgbClr val="000000"/>
                </a:solidFill>
                <a:latin typeface="Consolas"/>
              </a:rPr>
              <a:t> </a:t>
            </a:r>
            <a:r>
              <a:rPr lang="en-US" sz="1000" b="1" dirty="0" err="1">
                <a:solidFill>
                  <a:srgbClr val="0070C0"/>
                </a:solidFill>
                <a:latin typeface="Consolas"/>
              </a:rPr>
              <a:t>Worker_RunWorkerCompleted</a:t>
            </a:r>
            <a:r>
              <a:rPr lang="en-US" sz="1000" dirty="0">
                <a:solidFill>
                  <a:srgbClr val="000000"/>
                </a:solidFill>
                <a:latin typeface="Consolas"/>
              </a:rPr>
              <a:t>(</a:t>
            </a:r>
            <a:r>
              <a:rPr lang="en-US" sz="1000" dirty="0">
                <a:solidFill>
                  <a:srgbClr val="0000FF"/>
                </a:solidFill>
                <a:latin typeface="Consolas"/>
              </a:rPr>
              <a:t>object</a:t>
            </a:r>
            <a:r>
              <a:rPr lang="en-US" sz="1000" dirty="0">
                <a:solidFill>
                  <a:srgbClr val="000000"/>
                </a:solidFill>
                <a:latin typeface="Consolas"/>
              </a:rPr>
              <a:t> sender, </a:t>
            </a:r>
            <a:r>
              <a:rPr lang="en-US" sz="1000" dirty="0" err="1">
                <a:solidFill>
                  <a:srgbClr val="000000"/>
                </a:solidFill>
                <a:latin typeface="Consolas"/>
              </a:rPr>
              <a:t>RunWorkerCompletedEventArgs</a:t>
            </a:r>
            <a:r>
              <a:rPr lang="en-US" sz="1000" dirty="0">
                <a:solidFill>
                  <a:srgbClr val="000000"/>
                </a:solidFill>
                <a:latin typeface="Consolas"/>
              </a:rPr>
              <a:t> e)</a:t>
            </a:r>
          </a:p>
          <a:p>
            <a:pPr algn="l" rtl="0"/>
            <a:r>
              <a:rPr lang="en-US" sz="1000" dirty="0">
                <a:solidFill>
                  <a:srgbClr val="000000"/>
                </a:solidFill>
                <a:latin typeface="Consolas"/>
              </a:rPr>
              <a:t>{</a:t>
            </a:r>
          </a:p>
          <a:p>
            <a:pPr algn="l" rtl="0"/>
            <a:r>
              <a:rPr lang="en-US" sz="1000" dirty="0">
                <a:solidFill>
                  <a:srgbClr val="000000"/>
                </a:solidFill>
                <a:latin typeface="Consolas"/>
              </a:rPr>
              <a:t>            </a:t>
            </a:r>
            <a:r>
              <a:rPr lang="en-US" sz="1000" dirty="0">
                <a:solidFill>
                  <a:srgbClr val="0000FF"/>
                </a:solidFill>
                <a:latin typeface="Consolas"/>
              </a:rPr>
              <a:t>object</a:t>
            </a:r>
            <a:r>
              <a:rPr lang="en-US" sz="1000" dirty="0">
                <a:solidFill>
                  <a:srgbClr val="000000"/>
                </a:solidFill>
                <a:latin typeface="Consolas"/>
              </a:rPr>
              <a:t> result = </a:t>
            </a:r>
            <a:r>
              <a:rPr lang="en-US" sz="1000" dirty="0" err="1">
                <a:solidFill>
                  <a:srgbClr val="000000"/>
                </a:solidFill>
                <a:latin typeface="Consolas"/>
              </a:rPr>
              <a:t>e.</a:t>
            </a:r>
            <a:r>
              <a:rPr lang="en-US" sz="1000" b="1" dirty="0" err="1">
                <a:solidFill>
                  <a:srgbClr val="0070C0"/>
                </a:solidFill>
                <a:latin typeface="Consolas"/>
              </a:rPr>
              <a:t>Result</a:t>
            </a:r>
            <a:r>
              <a:rPr lang="en-US" sz="1000" dirty="0">
                <a:solidFill>
                  <a:srgbClr val="000000"/>
                </a:solidFill>
                <a:latin typeface="Consolas"/>
              </a:rPr>
              <a:t>;</a:t>
            </a:r>
          </a:p>
          <a:p>
            <a:pPr algn="l" rtl="0"/>
            <a:r>
              <a:rPr lang="en-US" sz="1000" dirty="0">
                <a:solidFill>
                  <a:srgbClr val="000000"/>
                </a:solidFill>
                <a:latin typeface="Consolas"/>
              </a:rPr>
              <a:t>}</a:t>
            </a:r>
          </a:p>
        </p:txBody>
      </p:sp>
      <p:sp>
        <p:nvSpPr>
          <p:cNvPr id="13" name="צורה חופשית 12"/>
          <p:cNvSpPr/>
          <p:nvPr/>
        </p:nvSpPr>
        <p:spPr>
          <a:xfrm>
            <a:off x="114181" y="1940192"/>
            <a:ext cx="1036024" cy="1294089"/>
          </a:xfrm>
          <a:custGeom>
            <a:avLst/>
            <a:gdLst>
              <a:gd name="connsiteX0" fmla="*/ 1445158 w 1445158"/>
              <a:gd name="connsiteY0" fmla="*/ 0 h 1841679"/>
              <a:gd name="connsiteX1" fmla="*/ 28482 w 1445158"/>
              <a:gd name="connsiteY1" fmla="*/ 1094704 h 1841679"/>
              <a:gd name="connsiteX2" fmla="*/ 633789 w 1445158"/>
              <a:gd name="connsiteY2" fmla="*/ 1841679 h 1841679"/>
            </a:gdLst>
            <a:ahLst/>
            <a:cxnLst>
              <a:cxn ang="0">
                <a:pos x="connsiteX0" y="connsiteY0"/>
              </a:cxn>
              <a:cxn ang="0">
                <a:pos x="connsiteX1" y="connsiteY1"/>
              </a:cxn>
              <a:cxn ang="0">
                <a:pos x="connsiteX2" y="connsiteY2"/>
              </a:cxn>
            </a:cxnLst>
            <a:rect l="l" t="t" r="r" b="b"/>
            <a:pathLst>
              <a:path w="1445158" h="1841679">
                <a:moveTo>
                  <a:pt x="1445158" y="0"/>
                </a:moveTo>
                <a:cubicBezTo>
                  <a:pt x="804434" y="393879"/>
                  <a:pt x="163710" y="787758"/>
                  <a:pt x="28482" y="1094704"/>
                </a:cubicBezTo>
                <a:cubicBezTo>
                  <a:pt x="-106746" y="1401650"/>
                  <a:pt x="263521" y="1621664"/>
                  <a:pt x="633789" y="1841679"/>
                </a:cubicBezTo>
              </a:path>
            </a:pathLst>
          </a:custGeom>
          <a:noFill/>
          <a:ln w="25400">
            <a:solidFill>
              <a:srgbClr val="00B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צורה חופשית 13"/>
          <p:cNvSpPr/>
          <p:nvPr/>
        </p:nvSpPr>
        <p:spPr>
          <a:xfrm>
            <a:off x="346482" y="2030239"/>
            <a:ext cx="979392" cy="2694905"/>
          </a:xfrm>
          <a:custGeom>
            <a:avLst/>
            <a:gdLst>
              <a:gd name="connsiteX0" fmla="*/ 1445158 w 1445158"/>
              <a:gd name="connsiteY0" fmla="*/ 0 h 1841679"/>
              <a:gd name="connsiteX1" fmla="*/ 28482 w 1445158"/>
              <a:gd name="connsiteY1" fmla="*/ 1094704 h 1841679"/>
              <a:gd name="connsiteX2" fmla="*/ 633789 w 1445158"/>
              <a:gd name="connsiteY2" fmla="*/ 1841679 h 1841679"/>
              <a:gd name="connsiteX0" fmla="*/ 1440002 w 1440002"/>
              <a:gd name="connsiteY0" fmla="*/ 0 h 3065172"/>
              <a:gd name="connsiteX1" fmla="*/ 23326 w 1440002"/>
              <a:gd name="connsiteY1" fmla="*/ 1094704 h 3065172"/>
              <a:gd name="connsiteX2" fmla="*/ 680148 w 1440002"/>
              <a:gd name="connsiteY2" fmla="*/ 3065172 h 3065172"/>
              <a:gd name="connsiteX0" fmla="*/ 1477064 w 1477064"/>
              <a:gd name="connsiteY0" fmla="*/ 0 h 3065172"/>
              <a:gd name="connsiteX1" fmla="*/ 21752 w 1477064"/>
              <a:gd name="connsiteY1" fmla="*/ 1983347 h 3065172"/>
              <a:gd name="connsiteX2" fmla="*/ 717210 w 1477064"/>
              <a:gd name="connsiteY2" fmla="*/ 3065172 h 3065172"/>
              <a:gd name="connsiteX0" fmla="*/ 1423233 w 1423233"/>
              <a:gd name="connsiteY0" fmla="*/ 0 h 3078051"/>
              <a:gd name="connsiteX1" fmla="*/ 19436 w 1423233"/>
              <a:gd name="connsiteY1" fmla="*/ 1996226 h 3078051"/>
              <a:gd name="connsiteX2" fmla="*/ 714894 w 1423233"/>
              <a:gd name="connsiteY2" fmla="*/ 3078051 h 3078051"/>
            </a:gdLst>
            <a:ahLst/>
            <a:cxnLst>
              <a:cxn ang="0">
                <a:pos x="connsiteX0" y="connsiteY0"/>
              </a:cxn>
              <a:cxn ang="0">
                <a:pos x="connsiteX1" y="connsiteY1"/>
              </a:cxn>
              <a:cxn ang="0">
                <a:pos x="connsiteX2" y="connsiteY2"/>
              </a:cxn>
            </a:cxnLst>
            <a:rect l="l" t="t" r="r" b="b"/>
            <a:pathLst>
              <a:path w="1423233" h="3078051">
                <a:moveTo>
                  <a:pt x="1423233" y="0"/>
                </a:moveTo>
                <a:cubicBezTo>
                  <a:pt x="782509" y="393879"/>
                  <a:pt x="137492" y="1483218"/>
                  <a:pt x="19436" y="1996226"/>
                </a:cubicBezTo>
                <a:cubicBezTo>
                  <a:pt x="-98620" y="2509234"/>
                  <a:pt x="344626" y="2858036"/>
                  <a:pt x="714894" y="3078051"/>
                </a:cubicBezTo>
              </a:path>
            </a:pathLst>
          </a:custGeom>
          <a:noFill/>
          <a:ln w="25400">
            <a:solidFill>
              <a:srgbClr val="00B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צורה חופשית 14"/>
          <p:cNvSpPr/>
          <p:nvPr/>
        </p:nvSpPr>
        <p:spPr>
          <a:xfrm>
            <a:off x="385847" y="2180090"/>
            <a:ext cx="940028" cy="3553515"/>
          </a:xfrm>
          <a:custGeom>
            <a:avLst/>
            <a:gdLst>
              <a:gd name="connsiteX0" fmla="*/ 1445158 w 1445158"/>
              <a:gd name="connsiteY0" fmla="*/ 0 h 1841679"/>
              <a:gd name="connsiteX1" fmla="*/ 28482 w 1445158"/>
              <a:gd name="connsiteY1" fmla="*/ 1094704 h 1841679"/>
              <a:gd name="connsiteX2" fmla="*/ 633789 w 1445158"/>
              <a:gd name="connsiteY2" fmla="*/ 1841679 h 1841679"/>
              <a:gd name="connsiteX0" fmla="*/ 1448096 w 1448096"/>
              <a:gd name="connsiteY0" fmla="*/ 0 h 3902299"/>
              <a:gd name="connsiteX1" fmla="*/ 31420 w 1448096"/>
              <a:gd name="connsiteY1" fmla="*/ 1094704 h 3902299"/>
              <a:gd name="connsiteX2" fmla="*/ 610969 w 1448096"/>
              <a:gd name="connsiteY2" fmla="*/ 3902299 h 3902299"/>
              <a:gd name="connsiteX0" fmla="*/ 1566286 w 1566286"/>
              <a:gd name="connsiteY0" fmla="*/ 0 h 3902299"/>
              <a:gd name="connsiteX1" fmla="*/ 149610 w 1566286"/>
              <a:gd name="connsiteY1" fmla="*/ 1094704 h 3902299"/>
              <a:gd name="connsiteX2" fmla="*/ 107261 w 1566286"/>
              <a:gd name="connsiteY2" fmla="*/ 2877520 h 3902299"/>
              <a:gd name="connsiteX3" fmla="*/ 729159 w 1566286"/>
              <a:gd name="connsiteY3" fmla="*/ 3902299 h 3902299"/>
              <a:gd name="connsiteX0" fmla="*/ 1858376 w 1858376"/>
              <a:gd name="connsiteY0" fmla="*/ 0 h 3902299"/>
              <a:gd name="connsiteX1" fmla="*/ 68213 w 1858376"/>
              <a:gd name="connsiteY1" fmla="*/ 2846230 h 3902299"/>
              <a:gd name="connsiteX2" fmla="*/ 399351 w 1858376"/>
              <a:gd name="connsiteY2" fmla="*/ 2877520 h 3902299"/>
              <a:gd name="connsiteX3" fmla="*/ 1021249 w 1858376"/>
              <a:gd name="connsiteY3" fmla="*/ 3902299 h 3902299"/>
              <a:gd name="connsiteX0" fmla="*/ 1928595 w 1928595"/>
              <a:gd name="connsiteY0" fmla="*/ 0 h 3902299"/>
              <a:gd name="connsiteX1" fmla="*/ 138432 w 1928595"/>
              <a:gd name="connsiteY1" fmla="*/ 2846230 h 3902299"/>
              <a:gd name="connsiteX2" fmla="*/ 186235 w 1928595"/>
              <a:gd name="connsiteY2" fmla="*/ 3637373 h 3902299"/>
              <a:gd name="connsiteX3" fmla="*/ 1091468 w 1928595"/>
              <a:gd name="connsiteY3" fmla="*/ 3902299 h 3902299"/>
              <a:gd name="connsiteX0" fmla="*/ 1847229 w 1847229"/>
              <a:gd name="connsiteY0" fmla="*/ 0 h 3902299"/>
              <a:gd name="connsiteX1" fmla="*/ 185854 w 1847229"/>
              <a:gd name="connsiteY1" fmla="*/ 2884867 h 3902299"/>
              <a:gd name="connsiteX2" fmla="*/ 104869 w 1847229"/>
              <a:gd name="connsiteY2" fmla="*/ 3637373 h 3902299"/>
              <a:gd name="connsiteX3" fmla="*/ 1010102 w 1847229"/>
              <a:gd name="connsiteY3" fmla="*/ 3902299 h 3902299"/>
              <a:gd name="connsiteX0" fmla="*/ 1732602 w 1732602"/>
              <a:gd name="connsiteY0" fmla="*/ 0 h 3902299"/>
              <a:gd name="connsiteX1" fmla="*/ 71227 w 1732602"/>
              <a:gd name="connsiteY1" fmla="*/ 2884867 h 3902299"/>
              <a:gd name="connsiteX2" fmla="*/ 337972 w 1732602"/>
              <a:gd name="connsiteY2" fmla="*/ 3457069 h 3902299"/>
              <a:gd name="connsiteX3" fmla="*/ 895475 w 1732602"/>
              <a:gd name="connsiteY3" fmla="*/ 3902299 h 3902299"/>
            </a:gdLst>
            <a:ahLst/>
            <a:cxnLst>
              <a:cxn ang="0">
                <a:pos x="connsiteX0" y="connsiteY0"/>
              </a:cxn>
              <a:cxn ang="0">
                <a:pos x="connsiteX1" y="connsiteY1"/>
              </a:cxn>
              <a:cxn ang="0">
                <a:pos x="connsiteX2" y="connsiteY2"/>
              </a:cxn>
              <a:cxn ang="0">
                <a:pos x="connsiteX3" y="connsiteY3"/>
              </a:cxn>
            </a:cxnLst>
            <a:rect l="l" t="t" r="r" b="b"/>
            <a:pathLst>
              <a:path w="1732602" h="3902299">
                <a:moveTo>
                  <a:pt x="1732602" y="0"/>
                </a:moveTo>
                <a:cubicBezTo>
                  <a:pt x="1091878" y="393879"/>
                  <a:pt x="303665" y="2308689"/>
                  <a:pt x="71227" y="2884867"/>
                </a:cubicBezTo>
                <a:cubicBezTo>
                  <a:pt x="-161211" y="3461045"/>
                  <a:pt x="241380" y="2989136"/>
                  <a:pt x="337972" y="3457069"/>
                </a:cubicBezTo>
                <a:cubicBezTo>
                  <a:pt x="434564" y="3925002"/>
                  <a:pt x="798265" y="3441728"/>
                  <a:pt x="895475" y="3902299"/>
                </a:cubicBezTo>
              </a:path>
            </a:pathLst>
          </a:custGeom>
          <a:noFill/>
          <a:ln w="25400">
            <a:solidFill>
              <a:srgbClr val="00B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צורה חופשית 15"/>
          <p:cNvSpPr/>
          <p:nvPr/>
        </p:nvSpPr>
        <p:spPr>
          <a:xfrm>
            <a:off x="3168502" y="3678408"/>
            <a:ext cx="2459864" cy="904255"/>
          </a:xfrm>
          <a:custGeom>
            <a:avLst/>
            <a:gdLst>
              <a:gd name="connsiteX0" fmla="*/ 0 w 1034475"/>
              <a:gd name="connsiteY0" fmla="*/ 115252 h 1312988"/>
              <a:gd name="connsiteX1" fmla="*/ 1017431 w 1034475"/>
              <a:gd name="connsiteY1" fmla="*/ 115252 h 1312988"/>
              <a:gd name="connsiteX2" fmla="*/ 540913 w 1034475"/>
              <a:gd name="connsiteY2" fmla="*/ 1312988 h 1312988"/>
              <a:gd name="connsiteX0" fmla="*/ 0 w 1659644"/>
              <a:gd name="connsiteY0" fmla="*/ 93836 h 982479"/>
              <a:gd name="connsiteX1" fmla="*/ 1017431 w 1659644"/>
              <a:gd name="connsiteY1" fmla="*/ 93836 h 982479"/>
              <a:gd name="connsiteX2" fmla="*/ 1584102 w 1659644"/>
              <a:gd name="connsiteY2" fmla="*/ 982479 h 982479"/>
              <a:gd name="connsiteX0" fmla="*/ 0 w 1901372"/>
              <a:gd name="connsiteY0" fmla="*/ 90360 h 927488"/>
              <a:gd name="connsiteX1" fmla="*/ 1017431 w 1901372"/>
              <a:gd name="connsiteY1" fmla="*/ 90360 h 927488"/>
              <a:gd name="connsiteX2" fmla="*/ 1841679 w 1901372"/>
              <a:gd name="connsiteY2" fmla="*/ 927488 h 927488"/>
              <a:gd name="connsiteX0" fmla="*/ 0 w 2499468"/>
              <a:gd name="connsiteY0" fmla="*/ 91225 h 941232"/>
              <a:gd name="connsiteX1" fmla="*/ 1017431 w 2499468"/>
              <a:gd name="connsiteY1" fmla="*/ 91225 h 941232"/>
              <a:gd name="connsiteX2" fmla="*/ 2459864 w 2499468"/>
              <a:gd name="connsiteY2" fmla="*/ 941232 h 941232"/>
              <a:gd name="connsiteX0" fmla="*/ 0 w 2459864"/>
              <a:gd name="connsiteY0" fmla="*/ 91225 h 941232"/>
              <a:gd name="connsiteX1" fmla="*/ 1017431 w 2459864"/>
              <a:gd name="connsiteY1" fmla="*/ 91225 h 941232"/>
              <a:gd name="connsiteX2" fmla="*/ 2459864 w 2459864"/>
              <a:gd name="connsiteY2" fmla="*/ 941232 h 941232"/>
              <a:gd name="connsiteX0" fmla="*/ 0 w 2459864"/>
              <a:gd name="connsiteY0" fmla="*/ 54248 h 904255"/>
              <a:gd name="connsiteX1" fmla="*/ 1017431 w 2459864"/>
              <a:gd name="connsiteY1" fmla="*/ 54248 h 904255"/>
              <a:gd name="connsiteX2" fmla="*/ 2459864 w 2459864"/>
              <a:gd name="connsiteY2" fmla="*/ 904255 h 904255"/>
            </a:gdLst>
            <a:ahLst/>
            <a:cxnLst>
              <a:cxn ang="0">
                <a:pos x="connsiteX0" y="connsiteY0"/>
              </a:cxn>
              <a:cxn ang="0">
                <a:pos x="connsiteX1" y="connsiteY1"/>
              </a:cxn>
              <a:cxn ang="0">
                <a:pos x="connsiteX2" y="connsiteY2"/>
              </a:cxn>
            </a:cxnLst>
            <a:rect l="l" t="t" r="r" b="b"/>
            <a:pathLst>
              <a:path w="2459864" h="904255">
                <a:moveTo>
                  <a:pt x="0" y="54248"/>
                </a:moveTo>
                <a:cubicBezTo>
                  <a:pt x="463639" y="-45564"/>
                  <a:pt x="607454" y="15611"/>
                  <a:pt x="1017431" y="54248"/>
                </a:cubicBezTo>
                <a:cubicBezTo>
                  <a:pt x="1427408" y="92885"/>
                  <a:pt x="2434106" y="327925"/>
                  <a:pt x="2459864" y="904255"/>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צורה חופשית 16"/>
          <p:cNvSpPr/>
          <p:nvPr/>
        </p:nvSpPr>
        <p:spPr>
          <a:xfrm>
            <a:off x="3168502" y="4235827"/>
            <a:ext cx="552415" cy="1893390"/>
          </a:xfrm>
          <a:custGeom>
            <a:avLst/>
            <a:gdLst>
              <a:gd name="connsiteX0" fmla="*/ 0 w 1034475"/>
              <a:gd name="connsiteY0" fmla="*/ 115252 h 1312988"/>
              <a:gd name="connsiteX1" fmla="*/ 1017431 w 1034475"/>
              <a:gd name="connsiteY1" fmla="*/ 115252 h 1312988"/>
              <a:gd name="connsiteX2" fmla="*/ 540913 w 1034475"/>
              <a:gd name="connsiteY2" fmla="*/ 1312988 h 1312988"/>
              <a:gd name="connsiteX0" fmla="*/ 0 w 1659644"/>
              <a:gd name="connsiteY0" fmla="*/ 93836 h 982479"/>
              <a:gd name="connsiteX1" fmla="*/ 1017431 w 1659644"/>
              <a:gd name="connsiteY1" fmla="*/ 93836 h 982479"/>
              <a:gd name="connsiteX2" fmla="*/ 1584102 w 1659644"/>
              <a:gd name="connsiteY2" fmla="*/ 982479 h 982479"/>
              <a:gd name="connsiteX0" fmla="*/ 0 w 1901372"/>
              <a:gd name="connsiteY0" fmla="*/ 90360 h 927488"/>
              <a:gd name="connsiteX1" fmla="*/ 1017431 w 1901372"/>
              <a:gd name="connsiteY1" fmla="*/ 90360 h 927488"/>
              <a:gd name="connsiteX2" fmla="*/ 1841679 w 1901372"/>
              <a:gd name="connsiteY2" fmla="*/ 927488 h 927488"/>
              <a:gd name="connsiteX0" fmla="*/ 0 w 2499468"/>
              <a:gd name="connsiteY0" fmla="*/ 91225 h 941232"/>
              <a:gd name="connsiteX1" fmla="*/ 1017431 w 2499468"/>
              <a:gd name="connsiteY1" fmla="*/ 91225 h 941232"/>
              <a:gd name="connsiteX2" fmla="*/ 2459864 w 2499468"/>
              <a:gd name="connsiteY2" fmla="*/ 941232 h 941232"/>
              <a:gd name="connsiteX0" fmla="*/ 0 w 2459864"/>
              <a:gd name="connsiteY0" fmla="*/ 91225 h 941232"/>
              <a:gd name="connsiteX1" fmla="*/ 1017431 w 2459864"/>
              <a:gd name="connsiteY1" fmla="*/ 91225 h 941232"/>
              <a:gd name="connsiteX2" fmla="*/ 2459864 w 2459864"/>
              <a:gd name="connsiteY2" fmla="*/ 941232 h 941232"/>
              <a:gd name="connsiteX0" fmla="*/ 0 w 2459864"/>
              <a:gd name="connsiteY0" fmla="*/ 54248 h 904255"/>
              <a:gd name="connsiteX1" fmla="*/ 1017431 w 2459864"/>
              <a:gd name="connsiteY1" fmla="*/ 54248 h 904255"/>
              <a:gd name="connsiteX2" fmla="*/ 2459864 w 2459864"/>
              <a:gd name="connsiteY2" fmla="*/ 904255 h 904255"/>
              <a:gd name="connsiteX0" fmla="*/ 64841 w 1082422"/>
              <a:gd name="connsiteY0" fmla="*/ 165151 h 2058346"/>
              <a:gd name="connsiteX1" fmla="*/ 1082272 w 1082422"/>
              <a:gd name="connsiteY1" fmla="*/ 165151 h 2058346"/>
              <a:gd name="connsiteX2" fmla="*/ 446 w 1082422"/>
              <a:gd name="connsiteY2" fmla="*/ 2058346 h 2058346"/>
              <a:gd name="connsiteX0" fmla="*/ 65799 w 373275"/>
              <a:gd name="connsiteY0" fmla="*/ 104260 h 1997455"/>
              <a:gd name="connsiteX1" fmla="*/ 323377 w 373275"/>
              <a:gd name="connsiteY1" fmla="*/ 207291 h 1997455"/>
              <a:gd name="connsiteX2" fmla="*/ 1404 w 373275"/>
              <a:gd name="connsiteY2" fmla="*/ 1997455 h 1997455"/>
              <a:gd name="connsiteX0" fmla="*/ 65623 w 353008"/>
              <a:gd name="connsiteY0" fmla="*/ 60650 h 1953845"/>
              <a:gd name="connsiteX1" fmla="*/ 323201 w 353008"/>
              <a:gd name="connsiteY1" fmla="*/ 163681 h 1953845"/>
              <a:gd name="connsiteX2" fmla="*/ 1228 w 353008"/>
              <a:gd name="connsiteY2" fmla="*/ 1953845 h 1953845"/>
              <a:gd name="connsiteX0" fmla="*/ 65456 w 338907"/>
              <a:gd name="connsiteY0" fmla="*/ 42453 h 1935648"/>
              <a:gd name="connsiteX1" fmla="*/ 323034 w 338907"/>
              <a:gd name="connsiteY1" fmla="*/ 145484 h 1935648"/>
              <a:gd name="connsiteX2" fmla="*/ 1061 w 338907"/>
              <a:gd name="connsiteY2" fmla="*/ 1935648 h 1935648"/>
              <a:gd name="connsiteX0" fmla="*/ 65376 w 349367"/>
              <a:gd name="connsiteY0" fmla="*/ 29542 h 1922737"/>
              <a:gd name="connsiteX1" fmla="*/ 322954 w 349367"/>
              <a:gd name="connsiteY1" fmla="*/ 132573 h 1922737"/>
              <a:gd name="connsiteX2" fmla="*/ 981 w 349367"/>
              <a:gd name="connsiteY2" fmla="*/ 1922737 h 1922737"/>
              <a:gd name="connsiteX0" fmla="*/ 65307 w 361178"/>
              <a:gd name="connsiteY0" fmla="*/ 15351 h 1908546"/>
              <a:gd name="connsiteX1" fmla="*/ 322885 w 361178"/>
              <a:gd name="connsiteY1" fmla="*/ 118382 h 1908546"/>
              <a:gd name="connsiteX2" fmla="*/ 912 w 361178"/>
              <a:gd name="connsiteY2" fmla="*/ 1908546 h 1908546"/>
              <a:gd name="connsiteX0" fmla="*/ 65622 w 353007"/>
              <a:gd name="connsiteY0" fmla="*/ 23903 h 1917098"/>
              <a:gd name="connsiteX1" fmla="*/ 323200 w 353007"/>
              <a:gd name="connsiteY1" fmla="*/ 126934 h 1917098"/>
              <a:gd name="connsiteX2" fmla="*/ 1227 w 353007"/>
              <a:gd name="connsiteY2" fmla="*/ 1917098 h 1917098"/>
            </a:gdLst>
            <a:ahLst/>
            <a:cxnLst>
              <a:cxn ang="0">
                <a:pos x="connsiteX0" y="connsiteY0"/>
              </a:cxn>
              <a:cxn ang="0">
                <a:pos x="connsiteX1" y="connsiteY1"/>
              </a:cxn>
              <a:cxn ang="0">
                <a:pos x="connsiteX2" y="connsiteY2"/>
              </a:cxn>
            </a:cxnLst>
            <a:rect l="l" t="t" r="r" b="b"/>
            <a:pathLst>
              <a:path w="353007" h="1917098">
                <a:moveTo>
                  <a:pt x="65622" y="23903"/>
                </a:moveTo>
                <a:cubicBezTo>
                  <a:pt x="529261" y="-75909"/>
                  <a:pt x="282416" y="172011"/>
                  <a:pt x="323200" y="126934"/>
                </a:cubicBezTo>
                <a:cubicBezTo>
                  <a:pt x="363984" y="81857"/>
                  <a:pt x="-24531" y="1340768"/>
                  <a:pt x="1227" y="1917098"/>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צורה חופשית 17"/>
          <p:cNvSpPr/>
          <p:nvPr/>
        </p:nvSpPr>
        <p:spPr>
          <a:xfrm>
            <a:off x="3639470" y="2615265"/>
            <a:ext cx="779172" cy="481096"/>
          </a:xfrm>
          <a:custGeom>
            <a:avLst/>
            <a:gdLst>
              <a:gd name="connsiteX0" fmla="*/ 0 w 1034475"/>
              <a:gd name="connsiteY0" fmla="*/ 115252 h 1312988"/>
              <a:gd name="connsiteX1" fmla="*/ 1017431 w 1034475"/>
              <a:gd name="connsiteY1" fmla="*/ 115252 h 1312988"/>
              <a:gd name="connsiteX2" fmla="*/ 540913 w 1034475"/>
              <a:gd name="connsiteY2" fmla="*/ 1312988 h 1312988"/>
              <a:gd name="connsiteX0" fmla="*/ 0 w 1659644"/>
              <a:gd name="connsiteY0" fmla="*/ 93836 h 982479"/>
              <a:gd name="connsiteX1" fmla="*/ 1017431 w 1659644"/>
              <a:gd name="connsiteY1" fmla="*/ 93836 h 982479"/>
              <a:gd name="connsiteX2" fmla="*/ 1584102 w 1659644"/>
              <a:gd name="connsiteY2" fmla="*/ 982479 h 982479"/>
              <a:gd name="connsiteX0" fmla="*/ 0 w 1901372"/>
              <a:gd name="connsiteY0" fmla="*/ 90360 h 927488"/>
              <a:gd name="connsiteX1" fmla="*/ 1017431 w 1901372"/>
              <a:gd name="connsiteY1" fmla="*/ 90360 h 927488"/>
              <a:gd name="connsiteX2" fmla="*/ 1841679 w 1901372"/>
              <a:gd name="connsiteY2" fmla="*/ 927488 h 927488"/>
              <a:gd name="connsiteX0" fmla="*/ 0 w 2499468"/>
              <a:gd name="connsiteY0" fmla="*/ 91225 h 941232"/>
              <a:gd name="connsiteX1" fmla="*/ 1017431 w 2499468"/>
              <a:gd name="connsiteY1" fmla="*/ 91225 h 941232"/>
              <a:gd name="connsiteX2" fmla="*/ 2459864 w 2499468"/>
              <a:gd name="connsiteY2" fmla="*/ 941232 h 941232"/>
              <a:gd name="connsiteX0" fmla="*/ 0 w 2459864"/>
              <a:gd name="connsiteY0" fmla="*/ 91225 h 941232"/>
              <a:gd name="connsiteX1" fmla="*/ 1017431 w 2459864"/>
              <a:gd name="connsiteY1" fmla="*/ 91225 h 941232"/>
              <a:gd name="connsiteX2" fmla="*/ 2459864 w 2459864"/>
              <a:gd name="connsiteY2" fmla="*/ 941232 h 941232"/>
              <a:gd name="connsiteX0" fmla="*/ 0 w 2459864"/>
              <a:gd name="connsiteY0" fmla="*/ 54248 h 904255"/>
              <a:gd name="connsiteX1" fmla="*/ 1017431 w 2459864"/>
              <a:gd name="connsiteY1" fmla="*/ 54248 h 904255"/>
              <a:gd name="connsiteX2" fmla="*/ 2459864 w 2459864"/>
              <a:gd name="connsiteY2" fmla="*/ 904255 h 904255"/>
            </a:gdLst>
            <a:ahLst/>
            <a:cxnLst>
              <a:cxn ang="0">
                <a:pos x="connsiteX0" y="connsiteY0"/>
              </a:cxn>
              <a:cxn ang="0">
                <a:pos x="connsiteX1" y="connsiteY1"/>
              </a:cxn>
              <a:cxn ang="0">
                <a:pos x="connsiteX2" y="connsiteY2"/>
              </a:cxn>
            </a:cxnLst>
            <a:rect l="l" t="t" r="r" b="b"/>
            <a:pathLst>
              <a:path w="2459864" h="904255">
                <a:moveTo>
                  <a:pt x="0" y="54248"/>
                </a:moveTo>
                <a:cubicBezTo>
                  <a:pt x="463639" y="-45564"/>
                  <a:pt x="607454" y="15611"/>
                  <a:pt x="1017431" y="54248"/>
                </a:cubicBezTo>
                <a:cubicBezTo>
                  <a:pt x="1427408" y="92885"/>
                  <a:pt x="2434106" y="327925"/>
                  <a:pt x="2459864" y="904255"/>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כותרת 1">
            <a:extLst>
              <a:ext uri="{FF2B5EF4-FFF2-40B4-BE49-F238E27FC236}">
                <a16:creationId xmlns:a16="http://schemas.microsoft.com/office/drawing/2014/main" id="{1F8BB49C-27BE-4D76-941D-EF0E6632A968}"/>
              </a:ext>
            </a:extLst>
          </p:cNvPr>
          <p:cNvSpPr txBox="1">
            <a:spLocks/>
          </p:cNvSpPr>
          <p:nvPr/>
        </p:nvSpPr>
        <p:spPr>
          <a:xfrm>
            <a:off x="674296" y="118789"/>
            <a:ext cx="4452764" cy="568071"/>
          </a:xfrm>
          <a:prstGeom prst="rect">
            <a:avLst/>
          </a:prstGeom>
        </p:spPr>
        <p:txBody>
          <a:bodyPr>
            <a:normAutofit fontScale="90000" lnSpcReduction="10000"/>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dirty="0"/>
              <a:t>איך זה עובד?</a:t>
            </a:r>
          </a:p>
        </p:txBody>
      </p:sp>
      <p:sp>
        <p:nvSpPr>
          <p:cNvPr id="3" name="Slide Number Placeholder 2">
            <a:extLst>
              <a:ext uri="{FF2B5EF4-FFF2-40B4-BE49-F238E27FC236}">
                <a16:creationId xmlns:a16="http://schemas.microsoft.com/office/drawing/2014/main" id="{D774E847-9407-4E96-B122-3A08FEF68258}"/>
              </a:ext>
            </a:extLst>
          </p:cNvPr>
          <p:cNvSpPr>
            <a:spLocks noGrp="1"/>
          </p:cNvSpPr>
          <p:nvPr>
            <p:ph type="sldNum" sz="quarter" idx="12"/>
          </p:nvPr>
        </p:nvSpPr>
        <p:spPr>
          <a:xfrm>
            <a:off x="5910985" y="6556248"/>
            <a:ext cx="588336" cy="228600"/>
          </a:xfrm>
        </p:spPr>
        <p:txBody>
          <a:bodyPr/>
          <a:lstStyle/>
          <a:p>
            <a:fld id="{DA68AB41-04B7-4576-9CCA-1D65DDCBA35C}" type="slidenum">
              <a:rPr lang="he-IL" smtClean="0"/>
              <a:t>33</a:t>
            </a:fld>
            <a:endParaRPr lang="he-IL" dirty="0"/>
          </a:p>
        </p:txBody>
      </p:sp>
      <p:sp>
        <p:nvSpPr>
          <p:cNvPr id="6" name="Callout: Bent Line 5">
            <a:extLst>
              <a:ext uri="{FF2B5EF4-FFF2-40B4-BE49-F238E27FC236}">
                <a16:creationId xmlns:a16="http://schemas.microsoft.com/office/drawing/2014/main" id="{15202F9A-A07D-4795-92BC-201371DE7845}"/>
              </a:ext>
            </a:extLst>
          </p:cNvPr>
          <p:cNvSpPr/>
          <p:nvPr/>
        </p:nvSpPr>
        <p:spPr>
          <a:xfrm>
            <a:off x="5701596" y="260648"/>
            <a:ext cx="3190884" cy="792088"/>
          </a:xfrm>
          <a:prstGeom prst="borderCallout2">
            <a:avLst>
              <a:gd name="adj1" fmla="val 18750"/>
              <a:gd name="adj2" fmla="val -8333"/>
              <a:gd name="adj3" fmla="val 18750"/>
              <a:gd name="adj4" fmla="val -16667"/>
              <a:gd name="adj5" fmla="val 157263"/>
              <a:gd name="adj6" fmla="val -65260"/>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kern="1200" cap="none" spc="0" normalizeH="0" baseline="0" noProof="0" dirty="0">
                <a:ln>
                  <a:noFill/>
                </a:ln>
                <a:solidFill>
                  <a:prstClr val="black"/>
                </a:solidFill>
                <a:effectLst/>
                <a:uLnTx/>
                <a:uFillTx/>
                <a:latin typeface="Trebuchet MS"/>
                <a:ea typeface="+mn-ea"/>
                <a:cs typeface="Gisha" panose="020B0502040204020203" pitchFamily="34" charset="-79"/>
              </a:rPr>
              <a:t>המחלקה שלנו מייצרת אובייקט מטיפוס </a:t>
            </a:r>
            <a:r>
              <a:rPr kumimoji="0" lang="en-US" sz="1200" b="0" i="0" u="none" strike="noStrike" kern="1200" cap="none" spc="0" normalizeH="0" baseline="0" noProof="0" dirty="0">
                <a:ln>
                  <a:noFill/>
                </a:ln>
                <a:solidFill>
                  <a:prstClr val="black"/>
                </a:solidFill>
                <a:effectLst/>
                <a:uLnTx/>
                <a:uFillTx/>
                <a:latin typeface="Trebuchet MS"/>
                <a:ea typeface="+mn-ea"/>
                <a:cs typeface="+mn-cs"/>
              </a:rPr>
              <a:t>BW</a:t>
            </a:r>
            <a:endParaRPr kumimoji="0" lang="he-IL" sz="1200" b="0" i="0" u="none" strike="noStrike" kern="1200" cap="none" spc="0" normalizeH="0" baseline="0" noProof="0" dirty="0">
              <a:ln>
                <a:noFill/>
              </a:ln>
              <a:solidFill>
                <a:prstClr val="black"/>
              </a:solidFill>
              <a:effectLst/>
              <a:uLnTx/>
              <a:uFillTx/>
              <a:latin typeface="Trebuchet MS"/>
              <a:ea typeface="+mn-ea"/>
              <a:cs typeface="Gisha" panose="020B0502040204020203" pitchFamily="34" charset="-79"/>
            </a:endParaRPr>
          </a:p>
          <a:p>
            <a:pPr marL="285750" marR="0" lvl="0" indent="-2857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sz="1200" b="0" i="0" u="none" strike="noStrike" kern="1200" cap="none" spc="0" normalizeH="0" baseline="0" noProof="0" dirty="0">
                <a:ln>
                  <a:noFill/>
                </a:ln>
                <a:solidFill>
                  <a:prstClr val="black"/>
                </a:solidFill>
                <a:effectLst/>
                <a:uLnTx/>
                <a:uFillTx/>
                <a:latin typeface="Trebuchet MS"/>
                <a:ea typeface="+mn-ea"/>
                <a:cs typeface="Gisha" panose="020B0502040204020203" pitchFamily="34" charset="-79"/>
              </a:rPr>
              <a:t>לאחר מכן היא נרשמת ל 3 אירועים שקיימים במחלקת </a:t>
            </a:r>
            <a:r>
              <a:rPr kumimoji="0" lang="en-US" sz="1200" b="0" i="0" u="none" strike="noStrike" kern="1200" cap="none" spc="0" normalizeH="0" baseline="0" noProof="0" dirty="0">
                <a:ln>
                  <a:noFill/>
                </a:ln>
                <a:solidFill>
                  <a:prstClr val="black"/>
                </a:solidFill>
                <a:effectLst/>
                <a:uLnTx/>
                <a:uFillTx/>
                <a:latin typeface="Trebuchet MS"/>
                <a:ea typeface="+mn-ea"/>
                <a:cs typeface="+mn-cs"/>
              </a:rPr>
              <a:t>BW</a:t>
            </a:r>
            <a:r>
              <a:rPr kumimoji="0" lang="he-IL" sz="1200" b="0" i="0" u="none" strike="noStrike" kern="1200" cap="none" spc="0" normalizeH="0" baseline="0" noProof="0" dirty="0">
                <a:ln>
                  <a:noFill/>
                </a:ln>
                <a:solidFill>
                  <a:prstClr val="black"/>
                </a:solidFill>
                <a:effectLst/>
                <a:uLnTx/>
                <a:uFillTx/>
                <a:latin typeface="Trebuchet MS"/>
                <a:ea typeface="+mn-ea"/>
                <a:cs typeface="Gisha" panose="020B0502040204020203" pitchFamily="34" charset="-79"/>
              </a:rPr>
              <a:t>. ומשקיפה עליהם.</a:t>
            </a:r>
            <a:endParaRPr kumimoji="0" lang="en-US" sz="12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20" name="Callout: Bent Line 19">
            <a:extLst>
              <a:ext uri="{FF2B5EF4-FFF2-40B4-BE49-F238E27FC236}">
                <a16:creationId xmlns:a16="http://schemas.microsoft.com/office/drawing/2014/main" id="{ECB806C7-FD3E-4F6B-8005-634F1983CBDD}"/>
              </a:ext>
            </a:extLst>
          </p:cNvPr>
          <p:cNvSpPr/>
          <p:nvPr/>
        </p:nvSpPr>
        <p:spPr>
          <a:xfrm>
            <a:off x="5691196" y="1197064"/>
            <a:ext cx="3190884" cy="792088"/>
          </a:xfrm>
          <a:prstGeom prst="borderCallout2">
            <a:avLst>
              <a:gd name="adj1" fmla="val 18750"/>
              <a:gd name="adj2" fmla="val -8333"/>
              <a:gd name="adj3" fmla="val 18750"/>
              <a:gd name="adj4" fmla="val -16667"/>
              <a:gd name="adj5" fmla="val 75982"/>
              <a:gd name="adj6" fmla="val -60274"/>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he-IL" sz="1000" dirty="0"/>
              <a:t>לאחר שנרשום את המתודה שאנו רוצים שתתבצע בתהליכון הרקע לאירוע </a:t>
            </a:r>
            <a:r>
              <a:rPr lang="en-US" sz="1000" b="1" dirty="0" err="1">
                <a:solidFill>
                  <a:srgbClr val="FF0000"/>
                </a:solidFill>
              </a:rPr>
              <a:t>DoWork</a:t>
            </a:r>
            <a:endParaRPr lang="he-IL" sz="1000" b="1" dirty="0">
              <a:solidFill>
                <a:srgbClr val="FF0000"/>
              </a:solidFill>
            </a:endParaRPr>
          </a:p>
          <a:p>
            <a:pPr marL="285750" indent="-285750">
              <a:buFont typeface="Arial" panose="020B0604020202020204" pitchFamily="34" charset="0"/>
              <a:buChar char="•"/>
            </a:pPr>
            <a:r>
              <a:rPr lang="he-IL" sz="1000" dirty="0"/>
              <a:t>התהליכון עצמו מופעל ע"י המתודה </a:t>
            </a:r>
            <a:r>
              <a:rPr lang="en-US" sz="1000" b="1" dirty="0" err="1">
                <a:solidFill>
                  <a:srgbClr val="FF0000"/>
                </a:solidFill>
              </a:rPr>
              <a:t>RunWorkerAsync</a:t>
            </a:r>
            <a:r>
              <a:rPr lang="en-US" sz="1000" dirty="0"/>
              <a:t> </a:t>
            </a:r>
            <a:r>
              <a:rPr lang="he-IL" sz="1000" dirty="0"/>
              <a:t> שמפעילה את המתודה שנרשמה לאירוע </a:t>
            </a:r>
            <a:r>
              <a:rPr lang="en-US" sz="1000" b="1" dirty="0" err="1">
                <a:solidFill>
                  <a:srgbClr val="FF0000"/>
                </a:solidFill>
              </a:rPr>
              <a:t>Worker_DoWork</a:t>
            </a:r>
            <a:r>
              <a:rPr lang="he-IL" sz="1000" b="1" dirty="0">
                <a:solidFill>
                  <a:srgbClr val="FF0000"/>
                </a:solidFill>
              </a:rPr>
              <a:t> </a:t>
            </a:r>
          </a:p>
        </p:txBody>
      </p:sp>
      <p:sp>
        <p:nvSpPr>
          <p:cNvPr id="22" name="Callout: Bent Line 21">
            <a:extLst>
              <a:ext uri="{FF2B5EF4-FFF2-40B4-BE49-F238E27FC236}">
                <a16:creationId xmlns:a16="http://schemas.microsoft.com/office/drawing/2014/main" id="{3157BDFC-2E2E-42EA-9A20-AEB899808E09}"/>
              </a:ext>
            </a:extLst>
          </p:cNvPr>
          <p:cNvSpPr/>
          <p:nvPr/>
        </p:nvSpPr>
        <p:spPr>
          <a:xfrm>
            <a:off x="5701596" y="2129603"/>
            <a:ext cx="3190884" cy="966758"/>
          </a:xfrm>
          <a:prstGeom prst="borderCallout2">
            <a:avLst>
              <a:gd name="adj1" fmla="val 18750"/>
              <a:gd name="adj2" fmla="val -8333"/>
              <a:gd name="adj3" fmla="val 18750"/>
              <a:gd name="adj4" fmla="val -16667"/>
              <a:gd name="adj5" fmla="val 37208"/>
              <a:gd name="adj6" fmla="val -48869"/>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he-IL" sz="1000" dirty="0"/>
              <a:t>אם הדגל </a:t>
            </a:r>
            <a:r>
              <a:rPr lang="en-US" sz="1000" b="1" dirty="0" err="1">
                <a:solidFill>
                  <a:srgbClr val="00B050"/>
                </a:solidFill>
                <a:latin typeface="Consolas"/>
              </a:rPr>
              <a:t>WorkerReportsProgress</a:t>
            </a:r>
            <a:r>
              <a:rPr lang="en-US" sz="1000" b="1" dirty="0">
                <a:solidFill>
                  <a:srgbClr val="000000"/>
                </a:solidFill>
                <a:latin typeface="Consolas"/>
              </a:rPr>
              <a:t> </a:t>
            </a:r>
            <a:r>
              <a:rPr lang="he-IL" sz="1000" b="1" dirty="0">
                <a:solidFill>
                  <a:srgbClr val="000000"/>
                </a:solidFill>
                <a:latin typeface="Consolas"/>
              </a:rPr>
              <a:t> הוא </a:t>
            </a:r>
            <a:r>
              <a:rPr lang="en-US" sz="1000" b="1" dirty="0">
                <a:solidFill>
                  <a:srgbClr val="000000"/>
                </a:solidFill>
                <a:latin typeface="Consolas"/>
              </a:rPr>
              <a:t>true</a:t>
            </a:r>
            <a:r>
              <a:rPr lang="he-IL" sz="1000" b="1" dirty="0">
                <a:solidFill>
                  <a:srgbClr val="000000"/>
                </a:solidFill>
                <a:latin typeface="Consolas"/>
              </a:rPr>
              <a:t> אזי </a:t>
            </a:r>
            <a:r>
              <a:rPr lang="he-IL" sz="1000" dirty="0"/>
              <a:t>תהליכון הרקע יכול לשלוח עדכונים על מצב ההתקדמות שלו ע"י שיקרא למתודה</a:t>
            </a:r>
            <a:r>
              <a:rPr lang="en-US" sz="1000" b="1" dirty="0">
                <a:solidFill>
                  <a:srgbClr val="00B050"/>
                </a:solidFill>
                <a:latin typeface="Consolas"/>
              </a:rPr>
              <a:t> </a:t>
            </a:r>
            <a:r>
              <a:rPr lang="en-US" sz="1000" b="1" dirty="0" err="1">
                <a:solidFill>
                  <a:srgbClr val="00B050"/>
                </a:solidFill>
                <a:latin typeface="Consolas"/>
              </a:rPr>
              <a:t>ReportProgress</a:t>
            </a:r>
            <a:r>
              <a:rPr lang="en-US" sz="1000" b="1" dirty="0">
                <a:solidFill>
                  <a:srgbClr val="00B050"/>
                </a:solidFill>
                <a:latin typeface="Consolas"/>
              </a:rPr>
              <a:t>()</a:t>
            </a:r>
            <a:r>
              <a:rPr lang="he-IL" sz="1000" b="1" dirty="0">
                <a:solidFill>
                  <a:srgbClr val="00B050"/>
                </a:solidFill>
                <a:latin typeface="Consolas"/>
              </a:rPr>
              <a:t> </a:t>
            </a:r>
            <a:r>
              <a:rPr lang="he-IL" sz="1000" dirty="0"/>
              <a:t>שתקרא למתודה  </a:t>
            </a:r>
            <a:r>
              <a:rPr lang="en-US" sz="1000" b="1" dirty="0" err="1">
                <a:solidFill>
                  <a:srgbClr val="00B050"/>
                </a:solidFill>
                <a:latin typeface="Consolas"/>
              </a:rPr>
              <a:t>Worker_ProgressChanged</a:t>
            </a:r>
            <a:r>
              <a:rPr lang="he-IL" sz="1000" dirty="0"/>
              <a:t> שנרשמה לאירוע </a:t>
            </a:r>
            <a:r>
              <a:rPr lang="en-US" sz="1000" b="1" dirty="0" err="1">
                <a:solidFill>
                  <a:srgbClr val="00B050"/>
                </a:solidFill>
                <a:latin typeface="Consolas"/>
              </a:rPr>
              <a:t>ProgressChanged</a:t>
            </a:r>
            <a:r>
              <a:rPr lang="he-IL" sz="1000" dirty="0"/>
              <a:t>.</a:t>
            </a:r>
          </a:p>
        </p:txBody>
      </p:sp>
      <p:sp>
        <p:nvSpPr>
          <p:cNvPr id="24" name="Callout: Bent Line 23">
            <a:extLst>
              <a:ext uri="{FF2B5EF4-FFF2-40B4-BE49-F238E27FC236}">
                <a16:creationId xmlns:a16="http://schemas.microsoft.com/office/drawing/2014/main" id="{B8B17653-B718-4C92-B7F7-A7E260818194}"/>
              </a:ext>
            </a:extLst>
          </p:cNvPr>
          <p:cNvSpPr/>
          <p:nvPr/>
        </p:nvSpPr>
        <p:spPr>
          <a:xfrm>
            <a:off x="5691196" y="3190340"/>
            <a:ext cx="3190884" cy="1485364"/>
          </a:xfrm>
          <a:prstGeom prst="borderCallout2">
            <a:avLst>
              <a:gd name="adj1" fmla="val 18750"/>
              <a:gd name="adj2" fmla="val -8333"/>
              <a:gd name="adj3" fmla="val 18750"/>
              <a:gd name="adj4" fmla="val -16667"/>
              <a:gd name="adj5" fmla="val 63590"/>
              <a:gd name="adj6" fmla="val -70509"/>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he-IL" sz="1000" dirty="0"/>
              <a:t>התהליך יסתיים כשתסתיים המתודה </a:t>
            </a:r>
            <a:r>
              <a:rPr lang="en-US" sz="1000" b="1" dirty="0" err="1">
                <a:solidFill>
                  <a:srgbClr val="FF0000"/>
                </a:solidFill>
              </a:rPr>
              <a:t>Worker_DoWork</a:t>
            </a:r>
            <a:endParaRPr lang="he-IL" sz="1000" b="1" dirty="0">
              <a:solidFill>
                <a:srgbClr val="FF0000"/>
              </a:solidFill>
            </a:endParaRPr>
          </a:p>
          <a:p>
            <a:pPr marL="285750" indent="-285750">
              <a:buFont typeface="Arial" panose="020B0604020202020204" pitchFamily="34" charset="0"/>
              <a:buChar char="•"/>
            </a:pPr>
            <a:r>
              <a:rPr lang="he-IL" sz="1000" dirty="0"/>
              <a:t>לפני סיומה של מתודה זו, היא יכולה לשלוח נתונים בשדה </a:t>
            </a:r>
            <a:r>
              <a:rPr lang="en-US" sz="1000" b="1" dirty="0">
                <a:solidFill>
                  <a:srgbClr val="0070C0"/>
                </a:solidFill>
                <a:latin typeface="Consolas"/>
              </a:rPr>
              <a:t>Result</a:t>
            </a:r>
            <a:r>
              <a:rPr lang="he-IL" sz="1000" dirty="0"/>
              <a:t> (שדה בתוך הפרמטר שקיבלה) לאירוע שיתרחש בסיום התהליך</a:t>
            </a:r>
          </a:p>
          <a:p>
            <a:pPr marL="285750" indent="-285750">
              <a:buFont typeface="Arial" panose="020B0604020202020204" pitchFamily="34" charset="0"/>
              <a:buChar char="•"/>
            </a:pPr>
            <a:r>
              <a:rPr lang="he-IL" sz="1000" dirty="0"/>
              <a:t>בסיום התהליך תקרא המתודה </a:t>
            </a:r>
            <a:r>
              <a:rPr lang="en-US" sz="1000" b="1" dirty="0" err="1">
                <a:solidFill>
                  <a:srgbClr val="0070C0"/>
                </a:solidFill>
                <a:latin typeface="Consolas"/>
              </a:rPr>
              <a:t>Worker_RunWorkerCompleted</a:t>
            </a:r>
            <a:r>
              <a:rPr lang="en-US" sz="1000" b="1" dirty="0">
                <a:solidFill>
                  <a:srgbClr val="0070C0"/>
                </a:solidFill>
                <a:latin typeface="Consolas"/>
              </a:rPr>
              <a:t> </a:t>
            </a:r>
            <a:r>
              <a:rPr lang="he-IL" sz="1000" b="1" dirty="0">
                <a:solidFill>
                  <a:srgbClr val="0070C0"/>
                </a:solidFill>
                <a:latin typeface="Consolas"/>
              </a:rPr>
              <a:t> </a:t>
            </a:r>
            <a:r>
              <a:rPr lang="he-IL" sz="1000" dirty="0"/>
              <a:t>שנרשמה לאירוע </a:t>
            </a:r>
            <a:r>
              <a:rPr lang="en-US" sz="1000" b="1" dirty="0" err="1">
                <a:solidFill>
                  <a:srgbClr val="0070C0"/>
                </a:solidFill>
                <a:latin typeface="Consolas"/>
              </a:rPr>
              <a:t>RunWorkerCompleted</a:t>
            </a:r>
            <a:r>
              <a:rPr lang="he-IL" sz="1000" b="1" dirty="0">
                <a:solidFill>
                  <a:srgbClr val="0070C0"/>
                </a:solidFill>
                <a:latin typeface="Consolas"/>
              </a:rPr>
              <a:t> </a:t>
            </a:r>
            <a:r>
              <a:rPr lang="he-IL" sz="1000" dirty="0"/>
              <a:t>והיא תקבל את ה </a:t>
            </a:r>
            <a:r>
              <a:rPr lang="en-US" sz="1000" b="1" dirty="0">
                <a:solidFill>
                  <a:srgbClr val="0070C0"/>
                </a:solidFill>
                <a:latin typeface="Consolas"/>
              </a:rPr>
              <a:t>Result</a:t>
            </a:r>
            <a:r>
              <a:rPr lang="he-IL" sz="1000" b="1" dirty="0">
                <a:solidFill>
                  <a:srgbClr val="0070C0"/>
                </a:solidFill>
                <a:latin typeface="Consolas"/>
              </a:rPr>
              <a:t>.</a:t>
            </a:r>
            <a:endParaRPr lang="he-IL" sz="1000" dirty="0"/>
          </a:p>
        </p:txBody>
      </p:sp>
    </p:spTree>
    <p:extLst>
      <p:ext uri="{BB962C8B-B14F-4D97-AF65-F5344CB8AC3E}">
        <p14:creationId xmlns:p14="http://schemas.microsoft.com/office/powerpoint/2010/main" val="23496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4"/>
                                        </p:tgtEl>
                                      </p:cBhvr>
                                      <p:by x="70000" y="7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5"/>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1" nodeType="clickEffect">
                                  <p:stCondLst>
                                    <p:cond delay="0"/>
                                  </p:stCondLst>
                                  <p:childTnLst>
                                    <p:animScale>
                                      <p:cBhvr>
                                        <p:cTn id="18" dur="2000" fill="hold"/>
                                        <p:tgtEl>
                                          <p:spTgt spid="5"/>
                                        </p:tgtEl>
                                      </p:cBhvr>
                                      <p:by x="70000" y="7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7"/>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1" nodeType="clickEffect">
                                  <p:stCondLst>
                                    <p:cond delay="0"/>
                                  </p:stCondLst>
                                  <p:childTnLst>
                                    <p:animScale>
                                      <p:cBhvr>
                                        <p:cTn id="26" dur="2000" fill="hold"/>
                                        <p:tgtEl>
                                          <p:spTgt spid="7"/>
                                        </p:tgtEl>
                                      </p:cBhvr>
                                      <p:by x="50000" y="50000"/>
                                    </p:animScale>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8"/>
                                        </p:tgtEl>
                                      </p:cBhvr>
                                      <p:by x="150000" y="150000"/>
                                    </p:animScale>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1" nodeType="clickEffect">
                                  <p:stCondLst>
                                    <p:cond delay="0"/>
                                  </p:stCondLst>
                                  <p:childTnLst>
                                    <p:animScale>
                                      <p:cBhvr>
                                        <p:cTn id="34" dur="2000" fill="hold"/>
                                        <p:tgtEl>
                                          <p:spTgt spid="8"/>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116632"/>
            <a:ext cx="7239000" cy="842352"/>
          </a:xfrm>
        </p:spPr>
        <p:txBody>
          <a:bodyPr/>
          <a:lstStyle/>
          <a:p>
            <a:pPr algn="ctr"/>
            <a:r>
              <a:rPr lang="he-IL" dirty="0"/>
              <a:t>דוגמא 1</a:t>
            </a:r>
          </a:p>
        </p:txBody>
      </p:sp>
      <p:sp>
        <p:nvSpPr>
          <p:cNvPr id="3" name="מציין מיקום תוכן 2"/>
          <p:cNvSpPr>
            <a:spLocks noGrp="1"/>
          </p:cNvSpPr>
          <p:nvPr>
            <p:ph idx="1"/>
          </p:nvPr>
        </p:nvSpPr>
        <p:spPr>
          <a:xfrm>
            <a:off x="395536" y="1138797"/>
            <a:ext cx="7455024" cy="1498115"/>
          </a:xfrm>
        </p:spPr>
        <p:txBody>
          <a:bodyPr>
            <a:normAutofit/>
          </a:bodyPr>
          <a:lstStyle/>
          <a:p>
            <a:r>
              <a:rPr lang="he-IL" sz="2000" dirty="0"/>
              <a:t>דוגמא לאפליקציה שמריצה תהליך תוך שימוש ב </a:t>
            </a:r>
            <a:r>
              <a:rPr lang="en-US" sz="2000" dirty="0"/>
              <a:t>BackgroundWorker</a:t>
            </a:r>
            <a:r>
              <a:rPr lang="he-IL" sz="2000" dirty="0"/>
              <a:t>, הדוגמא לקוחה  מה </a:t>
            </a:r>
            <a:r>
              <a:rPr lang="en-US" sz="2000" dirty="0"/>
              <a:t>MSDN</a:t>
            </a:r>
            <a:r>
              <a:rPr lang="he-IL" sz="2000" dirty="0"/>
              <a:t>.</a:t>
            </a:r>
            <a:endParaRPr lang="en-US" sz="2000" dirty="0"/>
          </a:p>
          <a:p>
            <a:r>
              <a:rPr lang="he-IL" sz="2000" b="1" dirty="0"/>
              <a:t>ניתן למוצאה גם במודל </a:t>
            </a:r>
            <a:r>
              <a:rPr lang="en-US" sz="2000" b="1" dirty="0"/>
              <a:t>Ex5_BW</a:t>
            </a:r>
            <a:endParaRPr lang="he-IL" sz="2000" b="1" dirty="0"/>
          </a:p>
        </p:txBody>
      </p:sp>
      <p:pic>
        <p:nvPicPr>
          <p:cNvPr id="8" name="Picture 7">
            <a:extLst>
              <a:ext uri="{FF2B5EF4-FFF2-40B4-BE49-F238E27FC236}">
                <a16:creationId xmlns:a16="http://schemas.microsoft.com/office/drawing/2014/main" id="{719F6AE9-661E-451D-9C11-2F2DD7519191}"/>
              </a:ext>
            </a:extLst>
          </p:cNvPr>
          <p:cNvPicPr>
            <a:picLocks noChangeAspect="1"/>
          </p:cNvPicPr>
          <p:nvPr/>
        </p:nvPicPr>
        <p:blipFill>
          <a:blip r:embed="rId2"/>
          <a:stretch>
            <a:fillRect/>
          </a:stretch>
        </p:blipFill>
        <p:spPr>
          <a:xfrm>
            <a:off x="539983" y="2636912"/>
            <a:ext cx="7305675" cy="3171825"/>
          </a:xfrm>
          <a:prstGeom prst="rect">
            <a:avLst/>
          </a:prstGeom>
        </p:spPr>
      </p:pic>
      <p:sp>
        <p:nvSpPr>
          <p:cNvPr id="4" name="Slide Number Placeholder 3">
            <a:extLst>
              <a:ext uri="{FF2B5EF4-FFF2-40B4-BE49-F238E27FC236}">
                <a16:creationId xmlns:a16="http://schemas.microsoft.com/office/drawing/2014/main" id="{9690BE57-0715-457C-8407-C1B0F156CFC4}"/>
              </a:ext>
            </a:extLst>
          </p:cNvPr>
          <p:cNvSpPr>
            <a:spLocks noGrp="1"/>
          </p:cNvSpPr>
          <p:nvPr>
            <p:ph type="sldNum" sz="quarter" idx="12"/>
          </p:nvPr>
        </p:nvSpPr>
        <p:spPr/>
        <p:txBody>
          <a:bodyPr/>
          <a:lstStyle/>
          <a:p>
            <a:fld id="{DA68AB41-04B7-4576-9CCA-1D65DDCBA35C}" type="slidenum">
              <a:rPr lang="he-IL" smtClean="0"/>
              <a:t>34</a:t>
            </a:fld>
            <a:endParaRPr lang="he-IL"/>
          </a:p>
        </p:txBody>
      </p:sp>
      <p:sp>
        <p:nvSpPr>
          <p:cNvPr id="6" name="TextBox 5">
            <a:extLst>
              <a:ext uri="{FF2B5EF4-FFF2-40B4-BE49-F238E27FC236}">
                <a16:creationId xmlns:a16="http://schemas.microsoft.com/office/drawing/2014/main" id="{04E9F485-792D-48C8-9DDC-8ECAA0F77A3B}"/>
              </a:ext>
            </a:extLst>
          </p:cNvPr>
          <p:cNvSpPr txBox="1"/>
          <p:nvPr/>
        </p:nvSpPr>
        <p:spPr>
          <a:xfrm>
            <a:off x="7490346" y="5998515"/>
            <a:ext cx="1198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Ex5_BW</a:t>
            </a:r>
          </a:p>
        </p:txBody>
      </p:sp>
    </p:spTree>
    <p:extLst>
      <p:ext uri="{BB962C8B-B14F-4D97-AF65-F5344CB8AC3E}">
        <p14:creationId xmlns:p14="http://schemas.microsoft.com/office/powerpoint/2010/main" val="2697115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A230-9C72-4A7C-9726-A761E777319D}"/>
              </a:ext>
            </a:extLst>
          </p:cNvPr>
          <p:cNvSpPr>
            <a:spLocks noGrp="1"/>
          </p:cNvSpPr>
          <p:nvPr>
            <p:ph type="title"/>
          </p:nvPr>
        </p:nvSpPr>
        <p:spPr>
          <a:xfrm>
            <a:off x="481140" y="199472"/>
            <a:ext cx="7239000" cy="698336"/>
          </a:xfrm>
        </p:spPr>
        <p:txBody>
          <a:bodyPr/>
          <a:lstStyle/>
          <a:p>
            <a:pPr algn="ctr"/>
            <a:r>
              <a:rPr lang="he-IL" dirty="0"/>
              <a:t>דוגמא 1</a:t>
            </a:r>
            <a:endParaRPr lang="en-US" dirty="0"/>
          </a:p>
        </p:txBody>
      </p:sp>
      <p:sp>
        <p:nvSpPr>
          <p:cNvPr id="3" name="Content Placeholder 2">
            <a:extLst>
              <a:ext uri="{FF2B5EF4-FFF2-40B4-BE49-F238E27FC236}">
                <a16:creationId xmlns:a16="http://schemas.microsoft.com/office/drawing/2014/main" id="{7F597658-4C59-4EBF-8C4A-2E119FDDFB64}"/>
              </a:ext>
            </a:extLst>
          </p:cNvPr>
          <p:cNvSpPr>
            <a:spLocks noGrp="1"/>
          </p:cNvSpPr>
          <p:nvPr>
            <p:ph idx="1"/>
          </p:nvPr>
        </p:nvSpPr>
        <p:spPr>
          <a:xfrm>
            <a:off x="179512" y="1005840"/>
            <a:ext cx="8712968" cy="3503280"/>
          </a:xfrm>
        </p:spPr>
        <p:txBody>
          <a:bodyPr>
            <a:normAutofit/>
          </a:bodyPr>
          <a:lstStyle/>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partial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MainWindow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Window</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BackgroundWorker worker;</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MainWindow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InitializeComponent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worker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BackgroundWorker();</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worker.DoWork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Worker_DoWork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Worker_ProgressChanged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Worker_RunWorkerCompleted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a:t>
            </a:r>
            <a:r>
              <a:rPr lang="en-US" sz="1400" b="1" dirty="0" err="1">
                <a:solidFill>
                  <a:srgbClr val="00B050"/>
                </a:solidFill>
                <a:latin typeface="Consolas" panose="020B0609020204030204" pitchFamily="49" charset="0"/>
                <a:ea typeface="Calibri" panose="020F0502020204030204" pitchFamily="34" charset="0"/>
                <a:cs typeface="Consolas" panose="020B0609020204030204" pitchFamily="49" charset="0"/>
              </a:rPr>
              <a:t>WorkerReportsProgress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a:t>
            </a:r>
            <a:r>
              <a:rPr lang="en-US" sz="1400" b="1" dirty="0" err="1">
                <a:solidFill>
                  <a:srgbClr val="0070C0"/>
                </a:solidFill>
                <a:latin typeface="Consolas"/>
              </a:rPr>
              <a:t>WorkerSupportsCancellation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lgn="l" rtl="0">
              <a:lnSpc>
                <a:spcPct val="107000"/>
              </a:lnSpc>
              <a:spcBef>
                <a:spcPts val="0"/>
              </a:spcBef>
              <a:buNone/>
            </a:pPr>
            <a:endParaRPr lang="en-US" sz="1800" dirty="0">
              <a:solidFill>
                <a:srgbClr val="000000"/>
              </a:solidFill>
              <a:latin typeface="Consolas" panose="020B0609020204030204" pitchFamily="49" charset="0"/>
            </a:endParaRPr>
          </a:p>
        </p:txBody>
      </p:sp>
      <p:sp>
        <p:nvSpPr>
          <p:cNvPr id="6" name="Speech Bubble: Rectangle with Corners Rounded 5">
            <a:extLst>
              <a:ext uri="{FF2B5EF4-FFF2-40B4-BE49-F238E27FC236}">
                <a16:creationId xmlns:a16="http://schemas.microsoft.com/office/drawing/2014/main" id="{16FC21E7-0302-489D-9F59-D2E5463749B0}"/>
              </a:ext>
            </a:extLst>
          </p:cNvPr>
          <p:cNvSpPr/>
          <p:nvPr/>
        </p:nvSpPr>
        <p:spPr>
          <a:xfrm>
            <a:off x="5544108" y="158744"/>
            <a:ext cx="3384376" cy="2450016"/>
          </a:xfrm>
          <a:prstGeom prst="wedgeRoundRectCallout">
            <a:avLst>
              <a:gd name="adj1" fmla="val -60649"/>
              <a:gd name="adj2" fmla="val 7031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400" b="1" u="sng" dirty="0"/>
              <a:t>חשוב!</a:t>
            </a:r>
          </a:p>
          <a:p>
            <a:pPr algn="ctr"/>
            <a:endParaRPr lang="he-IL" sz="1400" b="1" u="sng" dirty="0"/>
          </a:p>
          <a:p>
            <a:pPr algn="ctr"/>
            <a:r>
              <a:rPr lang="he-IL" sz="1400" b="1" u="sng" dirty="0"/>
              <a:t>רק</a:t>
            </a:r>
            <a:r>
              <a:rPr lang="he-IL" sz="1400" dirty="0"/>
              <a:t> המתודות שנרשמו לאירוע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he-IL" sz="1400" dirty="0"/>
              <a:t>ולאירוע</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he-IL" sz="1400" b="1" dirty="0"/>
              <a:t>יכולות לבצע שינויים בממשק הגרפי בבטחה.</a:t>
            </a:r>
          </a:p>
          <a:p>
            <a:pPr algn="ctr"/>
            <a:r>
              <a:rPr lang="he-IL" sz="1400" b="1" dirty="0"/>
              <a:t>כי הן שייכות לתהליכון הראשי.</a:t>
            </a:r>
          </a:p>
          <a:p>
            <a:pPr algn="ctr"/>
            <a:endParaRPr lang="en-US" sz="1400" b="1" dirty="0"/>
          </a:p>
          <a:p>
            <a:pPr algn="ctr"/>
            <a:r>
              <a:rPr lang="he-IL" sz="1400" b="1" dirty="0"/>
              <a:t>בשונה מ </a:t>
            </a:r>
            <a:r>
              <a:rPr lang="en-US" sz="1400" b="1" dirty="0"/>
              <a:t>!</a:t>
            </a:r>
            <a:r>
              <a:rPr lang="en-US" sz="1400" b="1" dirty="0" err="1"/>
              <a:t>DoWork</a:t>
            </a:r>
            <a:r>
              <a:rPr lang="he-IL" sz="1400" b="1" dirty="0"/>
              <a:t> שהיא בתהליכון נפרד!!</a:t>
            </a:r>
            <a:endParaRPr lang="en-US" sz="1400" b="1" dirty="0"/>
          </a:p>
        </p:txBody>
      </p:sp>
      <p:sp>
        <p:nvSpPr>
          <p:cNvPr id="7" name="Speech Bubble: Rectangle with Corners Rounded 6">
            <a:extLst>
              <a:ext uri="{FF2B5EF4-FFF2-40B4-BE49-F238E27FC236}">
                <a16:creationId xmlns:a16="http://schemas.microsoft.com/office/drawing/2014/main" id="{B50FADA0-ABA5-4807-B703-CE3854CA773B}"/>
              </a:ext>
            </a:extLst>
          </p:cNvPr>
          <p:cNvSpPr/>
          <p:nvPr/>
        </p:nvSpPr>
        <p:spPr>
          <a:xfrm>
            <a:off x="323528" y="4595986"/>
            <a:ext cx="8208912" cy="1902104"/>
          </a:xfrm>
          <a:prstGeom prst="wedgeRoundRectCallout">
            <a:avLst>
              <a:gd name="adj1" fmla="val 5724"/>
              <a:gd name="adj2" fmla="val -743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l" rtl="0"/>
            <a:endParaRPr lang="en-US" sz="1050" dirty="0"/>
          </a:p>
          <a:p>
            <a:pPr algn="l" rtl="0"/>
            <a:r>
              <a:rPr lang="en-US" sz="1050" dirty="0"/>
              <a:t>Set the </a:t>
            </a:r>
            <a:r>
              <a:rPr lang="en-US" sz="1050" b="1" dirty="0" err="1">
                <a:solidFill>
                  <a:srgbClr val="0070C0"/>
                </a:solidFill>
              </a:rPr>
              <a:t>WorkerSupportsCancellation</a:t>
            </a:r>
            <a:r>
              <a:rPr lang="en-US" sz="1050" dirty="0"/>
              <a:t> property to true if you want the BackgroundWorker to support cancellation.</a:t>
            </a:r>
          </a:p>
          <a:p>
            <a:pPr algn="l" rtl="0"/>
            <a:r>
              <a:rPr lang="en-US" sz="1050" dirty="0"/>
              <a:t>When this property is true, you can call the </a:t>
            </a:r>
            <a:r>
              <a:rPr lang="en-US" sz="1050" b="1" dirty="0" err="1">
                <a:solidFill>
                  <a:srgbClr val="0070C0"/>
                </a:solidFill>
              </a:rPr>
              <a:t>CancelAsync</a:t>
            </a:r>
            <a:r>
              <a:rPr lang="en-US" sz="1050" dirty="0"/>
              <a:t> method to interrupt a background operation.</a:t>
            </a:r>
          </a:p>
          <a:p>
            <a:pPr algn="l" rtl="0"/>
            <a:r>
              <a:rPr lang="en-US" sz="1050" dirty="0"/>
              <a:t>If the user code call the </a:t>
            </a:r>
            <a:r>
              <a:rPr lang="en-US" sz="1050" b="1" dirty="0" err="1">
                <a:solidFill>
                  <a:srgbClr val="0070C0"/>
                </a:solidFill>
              </a:rPr>
              <a:t>CancelAsync</a:t>
            </a:r>
            <a:r>
              <a:rPr lang="en-US" sz="1050" dirty="0"/>
              <a:t> when this property is set to </a:t>
            </a:r>
            <a:r>
              <a:rPr lang="en-US" sz="1050" b="1" dirty="0"/>
              <a:t>false</a:t>
            </a:r>
            <a:r>
              <a:rPr lang="en-US" sz="1050" dirty="0"/>
              <a:t> then </a:t>
            </a:r>
            <a:r>
              <a:rPr lang="en-US" sz="1050" dirty="0">
                <a:solidFill>
                  <a:srgbClr val="FF0000"/>
                </a:solidFill>
              </a:rPr>
              <a:t>exception is occurred (run time error)</a:t>
            </a:r>
            <a:endParaRPr lang="en-US" sz="1050" dirty="0"/>
          </a:p>
          <a:p>
            <a:pPr algn="l" rtl="0"/>
            <a:endParaRPr lang="en-US" sz="1050" dirty="0"/>
          </a:p>
          <a:p>
            <a:pPr algn="l" rtl="0"/>
            <a:r>
              <a:rPr lang="en-US" sz="1050" dirty="0"/>
              <a:t>Set the </a:t>
            </a:r>
            <a:r>
              <a:rPr lang="en-US" sz="1050" b="1" dirty="0" err="1">
                <a:solidFill>
                  <a:srgbClr val="00B050"/>
                </a:solidFill>
              </a:rPr>
              <a:t>WorkerReportsProgress</a:t>
            </a:r>
            <a:r>
              <a:rPr lang="en-US" sz="1050" dirty="0"/>
              <a:t> property to </a:t>
            </a:r>
            <a:r>
              <a:rPr lang="en-US" sz="1050" b="1" dirty="0"/>
              <a:t>true</a:t>
            </a:r>
            <a:r>
              <a:rPr lang="en-US" sz="1050" dirty="0"/>
              <a:t> if you want the BackgroundWorker to support progress updates.</a:t>
            </a:r>
          </a:p>
          <a:p>
            <a:pPr algn="l" rtl="0"/>
            <a:r>
              <a:rPr lang="en-US" sz="1050" dirty="0"/>
              <a:t>When this property is true, user code can call the </a:t>
            </a:r>
            <a:r>
              <a:rPr lang="en-US" sz="1050" b="1" dirty="0" err="1">
                <a:solidFill>
                  <a:srgbClr val="00B050"/>
                </a:solidFill>
              </a:rPr>
              <a:t>ReportProgress</a:t>
            </a:r>
            <a:r>
              <a:rPr lang="en-US" sz="1050" dirty="0"/>
              <a:t> method to raise the </a:t>
            </a:r>
            <a:r>
              <a:rPr lang="en-US" sz="1050" b="1" dirty="0" err="1">
                <a:solidFill>
                  <a:srgbClr val="00B050"/>
                </a:solidFill>
              </a:rPr>
              <a:t>ProgressChanged</a:t>
            </a:r>
            <a:r>
              <a:rPr lang="en-US" sz="1050" dirty="0"/>
              <a:t> event.</a:t>
            </a:r>
          </a:p>
          <a:p>
            <a:pPr algn="l" rtl="0"/>
            <a:r>
              <a:rPr lang="en-US" sz="1050" dirty="0"/>
              <a:t>If the user code call the </a:t>
            </a:r>
            <a:r>
              <a:rPr lang="en-US" sz="1050" b="1" dirty="0" err="1">
                <a:solidFill>
                  <a:srgbClr val="00B050"/>
                </a:solidFill>
              </a:rPr>
              <a:t>ReportProgress</a:t>
            </a:r>
            <a:r>
              <a:rPr lang="en-US" sz="1050" dirty="0"/>
              <a:t> when this property is set to </a:t>
            </a:r>
            <a:r>
              <a:rPr lang="en-US" sz="1050" b="1" dirty="0"/>
              <a:t>false</a:t>
            </a:r>
            <a:r>
              <a:rPr lang="en-US" sz="1050" dirty="0"/>
              <a:t> then </a:t>
            </a:r>
            <a:r>
              <a:rPr lang="en-US" sz="1050" dirty="0">
                <a:solidFill>
                  <a:srgbClr val="FF0000"/>
                </a:solidFill>
              </a:rPr>
              <a:t>exception is occurred (run time error) and the BW thread is terminated with error.</a:t>
            </a:r>
          </a:p>
          <a:p>
            <a:pPr algn="l" rtl="0"/>
            <a:endParaRPr lang="he-IL" sz="1050" dirty="0"/>
          </a:p>
          <a:p>
            <a:pPr algn="l" rtl="0"/>
            <a:r>
              <a:rPr lang="en-US" sz="1050" b="1" dirty="0"/>
              <a:t>The default of both property is false.</a:t>
            </a:r>
            <a:endParaRPr lang="he-IL" sz="1050" b="1" dirty="0"/>
          </a:p>
          <a:p>
            <a:pPr algn="l" rtl="0"/>
            <a:endParaRPr lang="en-US" sz="1050" dirty="0"/>
          </a:p>
        </p:txBody>
      </p:sp>
      <p:sp>
        <p:nvSpPr>
          <p:cNvPr id="4" name="Slide Number Placeholder 3">
            <a:extLst>
              <a:ext uri="{FF2B5EF4-FFF2-40B4-BE49-F238E27FC236}">
                <a16:creationId xmlns:a16="http://schemas.microsoft.com/office/drawing/2014/main" id="{FE7935F8-A320-41F3-8B85-5A3DF4C9C175}"/>
              </a:ext>
            </a:extLst>
          </p:cNvPr>
          <p:cNvSpPr>
            <a:spLocks noGrp="1"/>
          </p:cNvSpPr>
          <p:nvPr>
            <p:ph type="sldNum" sz="quarter" idx="12"/>
          </p:nvPr>
        </p:nvSpPr>
        <p:spPr>
          <a:xfrm>
            <a:off x="6713170" y="6584956"/>
            <a:ext cx="588336" cy="228600"/>
          </a:xfrm>
        </p:spPr>
        <p:txBody>
          <a:bodyPr/>
          <a:lstStyle/>
          <a:p>
            <a:fld id="{DA68AB41-04B7-4576-9CCA-1D65DDCBA35C}" type="slidenum">
              <a:rPr lang="he-IL" smtClean="0"/>
              <a:t>35</a:t>
            </a:fld>
            <a:endParaRPr lang="he-IL" dirty="0"/>
          </a:p>
        </p:txBody>
      </p:sp>
      <p:sp>
        <p:nvSpPr>
          <p:cNvPr id="8" name="TextBox 7">
            <a:extLst>
              <a:ext uri="{FF2B5EF4-FFF2-40B4-BE49-F238E27FC236}">
                <a16:creationId xmlns:a16="http://schemas.microsoft.com/office/drawing/2014/main" id="{6CB01672-BB81-42B5-ACE7-2A998D157890}"/>
              </a:ext>
            </a:extLst>
          </p:cNvPr>
          <p:cNvSpPr txBox="1"/>
          <p:nvPr/>
        </p:nvSpPr>
        <p:spPr>
          <a:xfrm>
            <a:off x="7490346" y="5998515"/>
            <a:ext cx="1198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Ex5_BW</a:t>
            </a:r>
          </a:p>
        </p:txBody>
      </p:sp>
    </p:spTree>
    <p:extLst>
      <p:ext uri="{BB962C8B-B14F-4D97-AF65-F5344CB8AC3E}">
        <p14:creationId xmlns:p14="http://schemas.microsoft.com/office/powerpoint/2010/main" val="2993180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A230-9C72-4A7C-9726-A761E777319D}"/>
              </a:ext>
            </a:extLst>
          </p:cNvPr>
          <p:cNvSpPr>
            <a:spLocks noGrp="1"/>
          </p:cNvSpPr>
          <p:nvPr>
            <p:ph type="title"/>
          </p:nvPr>
        </p:nvSpPr>
        <p:spPr>
          <a:xfrm>
            <a:off x="5589750" y="76487"/>
            <a:ext cx="2500068" cy="637240"/>
          </a:xfrm>
        </p:spPr>
        <p:txBody>
          <a:bodyPr/>
          <a:lstStyle/>
          <a:p>
            <a:pPr algn="ctr"/>
            <a:r>
              <a:rPr lang="he-IL" dirty="0"/>
              <a:t>דוגמא 1</a:t>
            </a:r>
            <a:endParaRPr lang="en-US" dirty="0"/>
          </a:p>
        </p:txBody>
      </p:sp>
      <p:sp>
        <p:nvSpPr>
          <p:cNvPr id="3" name="Content Placeholder 2">
            <a:extLst>
              <a:ext uri="{FF2B5EF4-FFF2-40B4-BE49-F238E27FC236}">
                <a16:creationId xmlns:a16="http://schemas.microsoft.com/office/drawing/2014/main" id="{7F597658-4C59-4EBF-8C4A-2E119FDDFB64}"/>
              </a:ext>
            </a:extLst>
          </p:cNvPr>
          <p:cNvSpPr>
            <a:spLocks noGrp="1"/>
          </p:cNvSpPr>
          <p:nvPr>
            <p:ph idx="1"/>
          </p:nvPr>
        </p:nvSpPr>
        <p:spPr>
          <a:xfrm>
            <a:off x="200403" y="170763"/>
            <a:ext cx="7683965" cy="6614086"/>
          </a:xfrm>
        </p:spPr>
        <p:txBody>
          <a:bodyPr>
            <a:noAutofit/>
          </a:bodyPr>
          <a:lstStyle/>
          <a:p>
            <a:pPr marL="0" indent="0" algn="l" rtl="0">
              <a:lnSpc>
                <a:spcPct val="107000"/>
              </a:lnSpc>
              <a:spcBef>
                <a:spcPts val="0"/>
              </a:spcBef>
              <a:buNone/>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Worker_DoWork</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DoWorkEventArgs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Stopwatch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Stopwatch();</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stopwatch.Start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BackgroundWorker worker = sender as BackgroundWorker;</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length =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e.Argument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&lt;= length;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worker.CancellationPending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e.Cancel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e.Result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Unnecessary</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Perform a time consuming operation and report progress.</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System.Threading.Thread.Sleep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(500);</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worker.ReportProgress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100 / length);</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e.Result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stopwatch.ElapsedMilliseconds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he-IL"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he-IL" sz="12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he-IL" sz="12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Worker_ProgressChanged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progress =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e.ProgressPercentage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resultLabel.Content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(progress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resultProgressBar.Value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progress;</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E7935F8-A320-41F3-8B85-5A3DF4C9C175}"/>
              </a:ext>
            </a:extLst>
          </p:cNvPr>
          <p:cNvSpPr>
            <a:spLocks noGrp="1"/>
          </p:cNvSpPr>
          <p:nvPr>
            <p:ph type="sldNum" sz="quarter" idx="12"/>
          </p:nvPr>
        </p:nvSpPr>
        <p:spPr/>
        <p:txBody>
          <a:bodyPr/>
          <a:lstStyle/>
          <a:p>
            <a:fld id="{DA68AB41-04B7-4576-9CCA-1D65DDCBA35C}" type="slidenum">
              <a:rPr lang="he-IL" smtClean="0"/>
              <a:t>36</a:t>
            </a:fld>
            <a:endParaRPr lang="he-IL"/>
          </a:p>
        </p:txBody>
      </p:sp>
      <p:sp>
        <p:nvSpPr>
          <p:cNvPr id="5" name="Speech Bubble: Rectangle with Corners Rounded 4">
            <a:extLst>
              <a:ext uri="{FF2B5EF4-FFF2-40B4-BE49-F238E27FC236}">
                <a16:creationId xmlns:a16="http://schemas.microsoft.com/office/drawing/2014/main" id="{343DDF05-1481-4180-A32E-72C625B45494}"/>
              </a:ext>
            </a:extLst>
          </p:cNvPr>
          <p:cNvSpPr/>
          <p:nvPr/>
        </p:nvSpPr>
        <p:spPr>
          <a:xfrm>
            <a:off x="5535831" y="4149080"/>
            <a:ext cx="3608169" cy="1080120"/>
          </a:xfrm>
          <a:prstGeom prst="wedgeRoundRectCallout">
            <a:avLst>
              <a:gd name="adj1" fmla="val -62327"/>
              <a:gd name="adj2" fmla="val -4491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he-IL" sz="1200" dirty="0"/>
              <a:t>קורא למתודה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Worker_ProgressChanged</a:t>
            </a:r>
            <a:r>
              <a:rPr lang="he-IL" sz="1200" dirty="0"/>
              <a:t> שנרשמה לאירוע </a:t>
            </a:r>
            <a:r>
              <a:rPr lang="en-US" sz="1200" b="1" dirty="0" err="1"/>
              <a:t>ProgressChanged</a:t>
            </a:r>
            <a:r>
              <a:rPr lang="he-IL" sz="1200" dirty="0"/>
              <a:t>.</a:t>
            </a:r>
            <a:endParaRPr lang="en-US" sz="1200" dirty="0"/>
          </a:p>
          <a:p>
            <a:r>
              <a:rPr lang="he-IL" sz="1200" dirty="0"/>
              <a:t>מותר לקרוא ל </a:t>
            </a:r>
            <a:r>
              <a:rPr lang="en-US" sz="1200" dirty="0" err="1"/>
              <a:t>ReportProgress</a:t>
            </a:r>
            <a:r>
              <a:rPr lang="en-US" sz="1200" dirty="0"/>
              <a:t> </a:t>
            </a:r>
            <a:r>
              <a:rPr lang="he-IL" sz="1200" dirty="0"/>
              <a:t> בזכות שהדלקנו את הדגל </a:t>
            </a:r>
            <a:r>
              <a:rPr lang="en-US" sz="1200" b="1" dirty="0" err="1"/>
              <a:t>WorkerReportsProgress</a:t>
            </a:r>
            <a:r>
              <a:rPr lang="he-IL" sz="1200" dirty="0"/>
              <a:t> בתוכנית הראשית.</a:t>
            </a:r>
            <a:endParaRPr lang="en-US" sz="1200" dirty="0"/>
          </a:p>
        </p:txBody>
      </p:sp>
      <p:sp>
        <p:nvSpPr>
          <p:cNvPr id="6" name="Speech Bubble: Rectangle with Corners Rounded 5">
            <a:extLst>
              <a:ext uri="{FF2B5EF4-FFF2-40B4-BE49-F238E27FC236}">
                <a16:creationId xmlns:a16="http://schemas.microsoft.com/office/drawing/2014/main" id="{A258201E-77AE-4093-AAD3-E8E251C8CDA2}"/>
              </a:ext>
            </a:extLst>
          </p:cNvPr>
          <p:cNvSpPr/>
          <p:nvPr/>
        </p:nvSpPr>
        <p:spPr>
          <a:xfrm>
            <a:off x="5589750" y="1412776"/>
            <a:ext cx="3381637" cy="792088"/>
          </a:xfrm>
          <a:prstGeom prst="wedgeRoundRectCallout">
            <a:avLst>
              <a:gd name="adj1" fmla="val -67400"/>
              <a:gd name="adj2" fmla="val 3404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he-IL" sz="1200" dirty="0"/>
              <a:t>הדגל הזה דלוק אם המתודה </a:t>
            </a:r>
            <a:r>
              <a:rPr lang="en-US" sz="1200" b="1" dirty="0" err="1"/>
              <a:t>CancelAsync</a:t>
            </a:r>
            <a:r>
              <a:rPr lang="he-IL" sz="1200" dirty="0"/>
              <a:t> נקראה.</a:t>
            </a:r>
          </a:p>
          <a:p>
            <a:r>
              <a:rPr lang="he-IL" sz="1200" dirty="0"/>
              <a:t>כלומר התהליך צריך להסתיים כי המשתמש לחץ על ביטול.</a:t>
            </a:r>
            <a:endParaRPr lang="en-US" sz="1200" dirty="0"/>
          </a:p>
        </p:txBody>
      </p:sp>
      <p:sp>
        <p:nvSpPr>
          <p:cNvPr id="8" name="TextBox 7">
            <a:extLst>
              <a:ext uri="{FF2B5EF4-FFF2-40B4-BE49-F238E27FC236}">
                <a16:creationId xmlns:a16="http://schemas.microsoft.com/office/drawing/2014/main" id="{7BB6D1BA-F6A9-481D-A0FF-7E5D33903BD6}"/>
              </a:ext>
            </a:extLst>
          </p:cNvPr>
          <p:cNvSpPr txBox="1"/>
          <p:nvPr/>
        </p:nvSpPr>
        <p:spPr>
          <a:xfrm>
            <a:off x="7490346" y="5998515"/>
            <a:ext cx="1198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Ex5_BW</a:t>
            </a:r>
          </a:p>
        </p:txBody>
      </p:sp>
    </p:spTree>
    <p:extLst>
      <p:ext uri="{BB962C8B-B14F-4D97-AF65-F5344CB8AC3E}">
        <p14:creationId xmlns:p14="http://schemas.microsoft.com/office/powerpoint/2010/main" val="1202963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A230-9C72-4A7C-9726-A761E777319D}"/>
              </a:ext>
            </a:extLst>
          </p:cNvPr>
          <p:cNvSpPr>
            <a:spLocks noGrp="1"/>
          </p:cNvSpPr>
          <p:nvPr>
            <p:ph type="title"/>
          </p:nvPr>
        </p:nvSpPr>
        <p:spPr>
          <a:xfrm>
            <a:off x="6430477" y="692696"/>
            <a:ext cx="2500068" cy="637240"/>
          </a:xfrm>
          <a:solidFill>
            <a:schemeClr val="bg1"/>
          </a:solidFill>
        </p:spPr>
        <p:txBody>
          <a:bodyPr/>
          <a:lstStyle/>
          <a:p>
            <a:pPr algn="ctr"/>
            <a:r>
              <a:rPr lang="he-IL" dirty="0"/>
              <a:t>דוגמא 1</a:t>
            </a:r>
            <a:endParaRPr lang="en-US" dirty="0"/>
          </a:p>
        </p:txBody>
      </p:sp>
      <p:sp>
        <p:nvSpPr>
          <p:cNvPr id="3" name="Content Placeholder 2">
            <a:extLst>
              <a:ext uri="{FF2B5EF4-FFF2-40B4-BE49-F238E27FC236}">
                <a16:creationId xmlns:a16="http://schemas.microsoft.com/office/drawing/2014/main" id="{7F597658-4C59-4EBF-8C4A-2E119FDDFB64}"/>
              </a:ext>
            </a:extLst>
          </p:cNvPr>
          <p:cNvSpPr>
            <a:spLocks noGrp="1"/>
          </p:cNvSpPr>
          <p:nvPr>
            <p:ph idx="1"/>
          </p:nvPr>
        </p:nvSpPr>
        <p:spPr>
          <a:xfrm>
            <a:off x="179512" y="121957"/>
            <a:ext cx="7683965" cy="6614086"/>
          </a:xfrm>
        </p:spPr>
        <p:txBody>
          <a:bodyPr>
            <a:noAutofit/>
          </a:bodyPr>
          <a:lstStyle/>
          <a:p>
            <a:pPr marL="0" marR="0" indent="0" algn="l" rtl="0">
              <a:lnSpc>
                <a:spcPct val="107000"/>
              </a:lnSpc>
              <a:spcBef>
                <a:spcPts val="0"/>
              </a:spcBef>
              <a:spcAft>
                <a:spcPts val="0"/>
              </a:spcAft>
              <a:buNone/>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Worker_RunWorkerCompleted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RunWorkerCompletedEventArgs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e.Cancelled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e.Result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throw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System.InvalidOperationException</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resultLabel.Content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"Canceled!"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e.Error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e.Result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throw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System.Reflection.TargetInvocationException</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resultLabel.Content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"Error: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e.Error.Message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//Exception Message</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long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long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e.Result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(result &lt; 1000)</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resultLabel.Content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"Done after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result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ms.</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resultLabel.Content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"Done after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result / 1000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sec."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E7935F8-A320-41F3-8B85-5A3DF4C9C175}"/>
              </a:ext>
            </a:extLst>
          </p:cNvPr>
          <p:cNvSpPr>
            <a:spLocks noGrp="1"/>
          </p:cNvSpPr>
          <p:nvPr>
            <p:ph type="sldNum" sz="quarter" idx="12"/>
          </p:nvPr>
        </p:nvSpPr>
        <p:spPr/>
        <p:txBody>
          <a:bodyPr/>
          <a:lstStyle/>
          <a:p>
            <a:fld id="{DA68AB41-04B7-4576-9CCA-1D65DDCBA35C}" type="slidenum">
              <a:rPr lang="he-IL" smtClean="0"/>
              <a:t>37</a:t>
            </a:fld>
            <a:endParaRPr lang="he-IL"/>
          </a:p>
        </p:txBody>
      </p:sp>
      <p:sp>
        <p:nvSpPr>
          <p:cNvPr id="5" name="Speech Bubble: Rectangle with Corners Rounded 4">
            <a:extLst>
              <a:ext uri="{FF2B5EF4-FFF2-40B4-BE49-F238E27FC236}">
                <a16:creationId xmlns:a16="http://schemas.microsoft.com/office/drawing/2014/main" id="{44F60A14-BB37-4A4D-AD4E-0D4F349F7467}"/>
              </a:ext>
            </a:extLst>
          </p:cNvPr>
          <p:cNvSpPr/>
          <p:nvPr/>
        </p:nvSpPr>
        <p:spPr>
          <a:xfrm>
            <a:off x="755576" y="4700425"/>
            <a:ext cx="3456384" cy="1512168"/>
          </a:xfrm>
          <a:prstGeom prst="wedgeRoundRectCallout">
            <a:avLst>
              <a:gd name="adj1" fmla="val 43565"/>
              <a:gd name="adj2" fmla="val -8169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he-IL" sz="1600" dirty="0"/>
              <a:t>מתודה זו תקרא כאשר תהליכון הרקע יסתיים.</a:t>
            </a:r>
          </a:p>
          <a:p>
            <a:pPr algn="ctr"/>
            <a:r>
              <a:rPr lang="he-IL" sz="1600" dirty="0"/>
              <a:t>כאן נבדוק מה סיבת סיום התהליך.</a:t>
            </a:r>
          </a:p>
          <a:p>
            <a:pPr algn="ctr"/>
            <a:r>
              <a:rPr lang="he-IL" sz="1600" dirty="0"/>
              <a:t>האם הוא הסתיים בעקבות ביטול, שגיאה, או סיום תקין.</a:t>
            </a:r>
            <a:endParaRPr lang="en-US" sz="1600" dirty="0"/>
          </a:p>
        </p:txBody>
      </p:sp>
      <p:sp>
        <p:nvSpPr>
          <p:cNvPr id="6" name="TextBox 5">
            <a:extLst>
              <a:ext uri="{FF2B5EF4-FFF2-40B4-BE49-F238E27FC236}">
                <a16:creationId xmlns:a16="http://schemas.microsoft.com/office/drawing/2014/main" id="{AC72AD23-A3E0-44C7-87E0-0680ACE8DD2C}"/>
              </a:ext>
            </a:extLst>
          </p:cNvPr>
          <p:cNvSpPr txBox="1"/>
          <p:nvPr/>
        </p:nvSpPr>
        <p:spPr>
          <a:xfrm>
            <a:off x="7490346" y="5998515"/>
            <a:ext cx="1198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Ex5_BW</a:t>
            </a:r>
          </a:p>
        </p:txBody>
      </p:sp>
    </p:spTree>
    <p:extLst>
      <p:ext uri="{BB962C8B-B14F-4D97-AF65-F5344CB8AC3E}">
        <p14:creationId xmlns:p14="http://schemas.microsoft.com/office/powerpoint/2010/main" val="591762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A230-9C72-4A7C-9726-A761E777319D}"/>
              </a:ext>
            </a:extLst>
          </p:cNvPr>
          <p:cNvSpPr>
            <a:spLocks noGrp="1"/>
          </p:cNvSpPr>
          <p:nvPr>
            <p:ph type="title"/>
          </p:nvPr>
        </p:nvSpPr>
        <p:spPr>
          <a:xfrm>
            <a:off x="6430477" y="692696"/>
            <a:ext cx="2500068" cy="637240"/>
          </a:xfrm>
          <a:solidFill>
            <a:schemeClr val="bg1"/>
          </a:solidFill>
        </p:spPr>
        <p:txBody>
          <a:bodyPr/>
          <a:lstStyle/>
          <a:p>
            <a:pPr algn="ctr"/>
            <a:r>
              <a:rPr lang="he-IL" dirty="0"/>
              <a:t>דוגמא 1</a:t>
            </a:r>
            <a:endParaRPr lang="en-US" dirty="0"/>
          </a:p>
        </p:txBody>
      </p:sp>
      <p:sp>
        <p:nvSpPr>
          <p:cNvPr id="3" name="Content Placeholder 2">
            <a:extLst>
              <a:ext uri="{FF2B5EF4-FFF2-40B4-BE49-F238E27FC236}">
                <a16:creationId xmlns:a16="http://schemas.microsoft.com/office/drawing/2014/main" id="{7F597658-4C59-4EBF-8C4A-2E119FDDFB64}"/>
              </a:ext>
            </a:extLst>
          </p:cNvPr>
          <p:cNvSpPr>
            <a:spLocks noGrp="1"/>
          </p:cNvSpPr>
          <p:nvPr>
            <p:ph idx="1"/>
          </p:nvPr>
        </p:nvSpPr>
        <p:spPr>
          <a:xfrm>
            <a:off x="179512" y="121957"/>
            <a:ext cx="8136904" cy="6614086"/>
          </a:xfrm>
        </p:spPr>
        <p:txBody>
          <a:bodyPr>
            <a:noAutofit/>
          </a:bodyPr>
          <a:lstStyle/>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StartButton_Click</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RoutedEventArgs</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6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worker.IsBusy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Start the asynchronous operation. </a:t>
            </a:r>
          </a:p>
          <a:p>
            <a:pPr marL="0" marR="0" indent="0" algn="l" rtl="0">
              <a:lnSpc>
                <a:spcPct val="107000"/>
              </a:lnSpc>
              <a:spcBef>
                <a:spcPts val="0"/>
              </a:spcBef>
              <a:spcAft>
                <a:spcPts val="0"/>
              </a:spcAft>
              <a:buNone/>
            </a:pP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worker.RunWorkerAsync</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(12);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endPar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CancelButton_Click</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RoutedEventArgs</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6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WorkerSupportsCancellation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gn="l" rtl="0">
              <a:lnSpc>
                <a:spcPct val="107000"/>
              </a:lnSpc>
              <a:spcBef>
                <a:spcPts val="0"/>
              </a:spcBef>
              <a:spcAft>
                <a:spcPts val="0"/>
              </a:spcAft>
              <a:buNone/>
            </a:pP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 Cancel the asynchronous operation.</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worker.CancelAsync</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None/>
            </a:pP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E7935F8-A320-41F3-8B85-5A3DF4C9C175}"/>
              </a:ext>
            </a:extLst>
          </p:cNvPr>
          <p:cNvSpPr>
            <a:spLocks noGrp="1"/>
          </p:cNvSpPr>
          <p:nvPr>
            <p:ph type="sldNum" sz="quarter" idx="12"/>
          </p:nvPr>
        </p:nvSpPr>
        <p:spPr/>
        <p:txBody>
          <a:bodyPr/>
          <a:lstStyle/>
          <a:p>
            <a:fld id="{DA68AB41-04B7-4576-9CCA-1D65DDCBA35C}" type="slidenum">
              <a:rPr lang="he-IL" smtClean="0"/>
              <a:t>38</a:t>
            </a:fld>
            <a:endParaRPr lang="he-IL"/>
          </a:p>
        </p:txBody>
      </p:sp>
      <p:sp>
        <p:nvSpPr>
          <p:cNvPr id="5" name="Speech Bubble: Rectangle with Corners Rounded 4">
            <a:extLst>
              <a:ext uri="{FF2B5EF4-FFF2-40B4-BE49-F238E27FC236}">
                <a16:creationId xmlns:a16="http://schemas.microsoft.com/office/drawing/2014/main" id="{44F60A14-BB37-4A4D-AD4E-0D4F349F7467}"/>
              </a:ext>
            </a:extLst>
          </p:cNvPr>
          <p:cNvSpPr/>
          <p:nvPr/>
        </p:nvSpPr>
        <p:spPr>
          <a:xfrm>
            <a:off x="3479140" y="5286806"/>
            <a:ext cx="5544616" cy="1269442"/>
          </a:xfrm>
          <a:prstGeom prst="wedgeRoundRectCallout">
            <a:avLst>
              <a:gd name="adj1" fmla="val -58898"/>
              <a:gd name="adj2" fmla="val -5031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1050" b="1" dirty="0" err="1"/>
              <a:t>CancelAsync</a:t>
            </a:r>
            <a:r>
              <a:rPr lang="en-US" sz="1050" dirty="0"/>
              <a:t> submits a request to terminate the pending background operation and sets the </a:t>
            </a:r>
            <a:r>
              <a:rPr lang="en-US" sz="1050" b="1" dirty="0" err="1"/>
              <a:t>CancellationPending</a:t>
            </a:r>
            <a:r>
              <a:rPr lang="en-US" sz="1050" dirty="0"/>
              <a:t> property to true.</a:t>
            </a:r>
          </a:p>
          <a:p>
            <a:pPr algn="l"/>
            <a:endParaRPr lang="en-US" sz="1050" dirty="0"/>
          </a:p>
          <a:p>
            <a:pPr algn="l"/>
            <a:r>
              <a:rPr lang="en-US" sz="1050" dirty="0"/>
              <a:t>When you call </a:t>
            </a:r>
            <a:r>
              <a:rPr lang="en-US" sz="1050" dirty="0" err="1"/>
              <a:t>CancelAsync</a:t>
            </a:r>
            <a:r>
              <a:rPr lang="en-US" sz="1050" dirty="0"/>
              <a:t>, your worker method has an opportunity to stop its execution and exit. The worker code should periodically check the </a:t>
            </a:r>
            <a:r>
              <a:rPr lang="en-US" sz="1050" dirty="0" err="1"/>
              <a:t>CancellationPending</a:t>
            </a:r>
            <a:r>
              <a:rPr lang="en-US" sz="1050" dirty="0"/>
              <a:t> property to see if it has been set to true.</a:t>
            </a:r>
          </a:p>
        </p:txBody>
      </p:sp>
      <p:sp>
        <p:nvSpPr>
          <p:cNvPr id="6" name="Rounded Rectangular Callout 2">
            <a:extLst>
              <a:ext uri="{FF2B5EF4-FFF2-40B4-BE49-F238E27FC236}">
                <a16:creationId xmlns:a16="http://schemas.microsoft.com/office/drawing/2014/main" id="{A42FBBC5-2E2E-465A-B346-D01CF3F53C1B}"/>
              </a:ext>
            </a:extLst>
          </p:cNvPr>
          <p:cNvSpPr/>
          <p:nvPr/>
        </p:nvSpPr>
        <p:spPr>
          <a:xfrm>
            <a:off x="2678696" y="2079121"/>
            <a:ext cx="6285792" cy="1269442"/>
          </a:xfrm>
          <a:prstGeom prst="wedgeRoundRectCallout">
            <a:avLst>
              <a:gd name="adj1" fmla="val -33756"/>
              <a:gd name="adj2" fmla="val -6357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he-IL" sz="1050" b="1" dirty="0"/>
              <a:t>שימו לב!</a:t>
            </a:r>
            <a:endParaRPr lang="en-US" sz="1050" b="1" dirty="0"/>
          </a:p>
          <a:p>
            <a:r>
              <a:rPr lang="he-IL" sz="1050" dirty="0"/>
              <a:t>במחלקה </a:t>
            </a:r>
            <a:r>
              <a:rPr lang="en-US" sz="1050" dirty="0"/>
              <a:t>Thread</a:t>
            </a:r>
            <a:r>
              <a:rPr lang="he-IL" sz="1050" dirty="0"/>
              <a:t>: לא ניתן להפעיל שוב את המתודה </a:t>
            </a:r>
            <a:r>
              <a:rPr lang="en-US" sz="1050" dirty="0"/>
              <a:t>Start</a:t>
            </a:r>
            <a:r>
              <a:rPr lang="he-IL" sz="1050" dirty="0"/>
              <a:t> על אותו אובייקט </a:t>
            </a:r>
            <a:r>
              <a:rPr lang="en-US" sz="1050" dirty="0"/>
              <a:t>Thread</a:t>
            </a:r>
            <a:r>
              <a:rPr lang="he-IL" sz="1050" dirty="0"/>
              <a:t>, גם אם התהליך כבר הסתיים</a:t>
            </a:r>
            <a:r>
              <a:rPr lang="he-IL" sz="1050" b="1" dirty="0"/>
              <a:t>. תיווצר שגיאת ריצה.</a:t>
            </a:r>
            <a:endParaRPr lang="en-US" sz="1050" b="1" dirty="0"/>
          </a:p>
          <a:p>
            <a:r>
              <a:rPr lang="he-IL" sz="1050" b="1" dirty="0"/>
              <a:t>אבל במחלקה </a:t>
            </a:r>
            <a:r>
              <a:rPr lang="en-US" sz="1050" b="1" dirty="0" err="1"/>
              <a:t>BackgroundWorker</a:t>
            </a:r>
            <a:r>
              <a:rPr lang="he-IL" sz="1050" b="1" dirty="0"/>
              <a:t>: הפעלה של </a:t>
            </a:r>
            <a:r>
              <a:rPr lang="en-US" sz="1050" b="1" dirty="0" err="1"/>
              <a:t>RunWorkerAsync</a:t>
            </a:r>
            <a:r>
              <a:rPr lang="he-IL" sz="1050" b="1" dirty="0"/>
              <a:t> תייצר </a:t>
            </a:r>
            <a:r>
              <a:rPr lang="en-US" sz="1050" b="1" dirty="0"/>
              <a:t>Thread</a:t>
            </a:r>
            <a:r>
              <a:rPr lang="he-IL" sz="1050" b="1" dirty="0"/>
              <a:t> חדש בכל פעם ולכן ניתן להפעילה שוב על אותו אובייקט </a:t>
            </a:r>
            <a:r>
              <a:rPr lang="en-US" sz="1050" b="1" dirty="0" err="1"/>
              <a:t>BackgroundWorker</a:t>
            </a:r>
            <a:r>
              <a:rPr lang="he-IL" sz="1050" b="1" dirty="0"/>
              <a:t>.</a:t>
            </a:r>
          </a:p>
          <a:p>
            <a:endParaRPr lang="he-IL" sz="1050" dirty="0"/>
          </a:p>
          <a:p>
            <a:r>
              <a:rPr lang="he-IL" sz="1050" dirty="0"/>
              <a:t>כאן הפעלנו רק פעם אחרת, אבל אפשרי להפעיל יותר מפעם אחת וייוצר תהליכון חדש בכל הפעלה.</a:t>
            </a:r>
            <a:endParaRPr lang="en-US" sz="1050" dirty="0"/>
          </a:p>
        </p:txBody>
      </p:sp>
      <p:sp>
        <p:nvSpPr>
          <p:cNvPr id="7" name="TextBox 6">
            <a:extLst>
              <a:ext uri="{FF2B5EF4-FFF2-40B4-BE49-F238E27FC236}">
                <a16:creationId xmlns:a16="http://schemas.microsoft.com/office/drawing/2014/main" id="{2A256E86-C496-43EE-B2CB-F8A56EADF129}"/>
              </a:ext>
            </a:extLst>
          </p:cNvPr>
          <p:cNvSpPr txBox="1"/>
          <p:nvPr/>
        </p:nvSpPr>
        <p:spPr>
          <a:xfrm>
            <a:off x="294570" y="6186916"/>
            <a:ext cx="1198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Ex5_BW</a:t>
            </a:r>
          </a:p>
        </p:txBody>
      </p:sp>
    </p:spTree>
    <p:extLst>
      <p:ext uri="{BB962C8B-B14F-4D97-AF65-F5344CB8AC3E}">
        <p14:creationId xmlns:p14="http://schemas.microsoft.com/office/powerpoint/2010/main" val="73941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77FE-497A-42D7-8E5D-DADEBCD1CD80}"/>
              </a:ext>
            </a:extLst>
          </p:cNvPr>
          <p:cNvSpPr>
            <a:spLocks noGrp="1"/>
          </p:cNvSpPr>
          <p:nvPr>
            <p:ph type="title"/>
          </p:nvPr>
        </p:nvSpPr>
        <p:spPr>
          <a:xfrm>
            <a:off x="467087" y="260648"/>
            <a:ext cx="7239000" cy="698336"/>
          </a:xfrm>
        </p:spPr>
        <p:txBody>
          <a:bodyPr/>
          <a:lstStyle/>
          <a:p>
            <a:pPr algn="ctr"/>
            <a:r>
              <a:rPr lang="he-IL" dirty="0"/>
              <a:t>דוגמא 2</a:t>
            </a:r>
            <a:endParaRPr lang="en-US" dirty="0"/>
          </a:p>
        </p:txBody>
      </p:sp>
      <p:sp>
        <p:nvSpPr>
          <p:cNvPr id="3" name="Content Placeholder 2">
            <a:extLst>
              <a:ext uri="{FF2B5EF4-FFF2-40B4-BE49-F238E27FC236}">
                <a16:creationId xmlns:a16="http://schemas.microsoft.com/office/drawing/2014/main" id="{6DF76F61-EDC6-462D-A71E-5B6B5F5F4DB0}"/>
              </a:ext>
            </a:extLst>
          </p:cNvPr>
          <p:cNvSpPr>
            <a:spLocks noGrp="1"/>
          </p:cNvSpPr>
          <p:nvPr>
            <p:ph idx="1"/>
          </p:nvPr>
        </p:nvSpPr>
        <p:spPr>
          <a:xfrm>
            <a:off x="439095" y="1552917"/>
            <a:ext cx="7561297" cy="1440160"/>
          </a:xfrm>
        </p:spPr>
        <p:txBody>
          <a:bodyPr>
            <a:normAutofit/>
          </a:bodyPr>
          <a:lstStyle/>
          <a:p>
            <a:r>
              <a:rPr lang="he-IL" sz="2000" dirty="0"/>
              <a:t>בחומר הרשות ישנה דוגמא של </a:t>
            </a:r>
            <a:r>
              <a:rPr lang="en-US" sz="2000" dirty="0"/>
              <a:t>Timer</a:t>
            </a:r>
            <a:r>
              <a:rPr lang="he-IL" sz="2000" dirty="0"/>
              <a:t> תוך שימוש ב</a:t>
            </a:r>
            <a:r>
              <a:rPr lang="en-US" sz="2000" b="1" dirty="0"/>
              <a:t>Thread</a:t>
            </a:r>
            <a:r>
              <a:rPr lang="en-US" sz="2000" dirty="0"/>
              <a:t> </a:t>
            </a:r>
            <a:r>
              <a:rPr lang="he-IL" sz="2000" dirty="0"/>
              <a:t>.</a:t>
            </a:r>
            <a:endParaRPr lang="en-US" sz="2000" dirty="0"/>
          </a:p>
          <a:p>
            <a:r>
              <a:rPr lang="he-IL" sz="2000" dirty="0"/>
              <a:t>עכשיו נראה, את אותו </a:t>
            </a:r>
            <a:r>
              <a:rPr lang="en-US" sz="2000" dirty="0"/>
              <a:t>Timer</a:t>
            </a:r>
            <a:r>
              <a:rPr lang="he-IL" sz="2000" dirty="0"/>
              <a:t> אבל תוך שימוש ב </a:t>
            </a:r>
            <a:r>
              <a:rPr lang="en-US" sz="2000" b="1" dirty="0" err="1"/>
              <a:t>BackgroundWorker</a:t>
            </a:r>
            <a:r>
              <a:rPr lang="he-IL" sz="2000" dirty="0"/>
              <a:t>.</a:t>
            </a:r>
            <a:endParaRPr lang="en-US" sz="2000" dirty="0"/>
          </a:p>
          <a:p>
            <a:r>
              <a:rPr lang="he-IL" sz="2000" b="1" dirty="0"/>
              <a:t>ניתן למוצאה גם במודל </a:t>
            </a:r>
            <a:r>
              <a:rPr lang="en-US" sz="2000" b="1" dirty="0"/>
              <a:t>Ex6_BW_Timer</a:t>
            </a:r>
          </a:p>
          <a:p>
            <a:endParaRPr lang="en-US" sz="2000" dirty="0"/>
          </a:p>
        </p:txBody>
      </p:sp>
      <p:sp>
        <p:nvSpPr>
          <p:cNvPr id="4" name="Slide Number Placeholder 3">
            <a:extLst>
              <a:ext uri="{FF2B5EF4-FFF2-40B4-BE49-F238E27FC236}">
                <a16:creationId xmlns:a16="http://schemas.microsoft.com/office/drawing/2014/main" id="{9FCDBAF7-EDD1-4C83-BE85-5D03D2CF4821}"/>
              </a:ext>
            </a:extLst>
          </p:cNvPr>
          <p:cNvSpPr>
            <a:spLocks noGrp="1"/>
          </p:cNvSpPr>
          <p:nvPr>
            <p:ph type="sldNum" sz="quarter" idx="12"/>
          </p:nvPr>
        </p:nvSpPr>
        <p:spPr/>
        <p:txBody>
          <a:bodyPr/>
          <a:lstStyle/>
          <a:p>
            <a:fld id="{DA68AB41-04B7-4576-9CCA-1D65DDCBA35C}" type="slidenum">
              <a:rPr lang="he-IL" smtClean="0"/>
              <a:t>39</a:t>
            </a:fld>
            <a:endParaRPr lang="he-IL"/>
          </a:p>
        </p:txBody>
      </p:sp>
      <p:pic>
        <p:nvPicPr>
          <p:cNvPr id="6" name="Picture 5">
            <a:extLst>
              <a:ext uri="{FF2B5EF4-FFF2-40B4-BE49-F238E27FC236}">
                <a16:creationId xmlns:a16="http://schemas.microsoft.com/office/drawing/2014/main" id="{1A6E0D5D-2E16-41B6-9AEB-09353D498314}"/>
              </a:ext>
            </a:extLst>
          </p:cNvPr>
          <p:cNvPicPr/>
          <p:nvPr/>
        </p:nvPicPr>
        <p:blipFill>
          <a:blip r:embed="rId2"/>
          <a:stretch>
            <a:fillRect/>
          </a:stretch>
        </p:blipFill>
        <p:spPr>
          <a:xfrm>
            <a:off x="2532756" y="3861048"/>
            <a:ext cx="3479403" cy="1440160"/>
          </a:xfrm>
          <a:prstGeom prst="rect">
            <a:avLst/>
          </a:prstGeom>
        </p:spPr>
      </p:pic>
      <p:sp>
        <p:nvSpPr>
          <p:cNvPr id="7" name="TextBox 6">
            <a:extLst>
              <a:ext uri="{FF2B5EF4-FFF2-40B4-BE49-F238E27FC236}">
                <a16:creationId xmlns:a16="http://schemas.microsoft.com/office/drawing/2014/main" id="{2DB7AB1F-AE14-4D04-BF31-C9E6130136FE}"/>
              </a:ext>
            </a:extLst>
          </p:cNvPr>
          <p:cNvSpPr txBox="1"/>
          <p:nvPr/>
        </p:nvSpPr>
        <p:spPr>
          <a:xfrm>
            <a:off x="6815115" y="5877272"/>
            <a:ext cx="1781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Ex6_BW_Timer</a:t>
            </a:r>
          </a:p>
        </p:txBody>
      </p:sp>
    </p:spTree>
    <p:extLst>
      <p:ext uri="{BB962C8B-B14F-4D97-AF65-F5344CB8AC3E}">
        <p14:creationId xmlns:p14="http://schemas.microsoft.com/office/powerpoint/2010/main" val="375965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B62A-9CB1-4314-8B17-CE4249C7156A}"/>
              </a:ext>
            </a:extLst>
          </p:cNvPr>
          <p:cNvSpPr>
            <a:spLocks noGrp="1"/>
          </p:cNvSpPr>
          <p:nvPr>
            <p:ph type="title"/>
          </p:nvPr>
        </p:nvSpPr>
        <p:spPr>
          <a:xfrm>
            <a:off x="274137" y="100663"/>
            <a:ext cx="7704856" cy="698336"/>
          </a:xfrm>
        </p:spPr>
        <p:txBody>
          <a:bodyPr>
            <a:normAutofit/>
          </a:bodyPr>
          <a:lstStyle/>
          <a:p>
            <a:pPr algn="ctr"/>
            <a:r>
              <a:rPr lang="he-IL" dirty="0" err="1"/>
              <a:t>תהליכונים</a:t>
            </a:r>
            <a:r>
              <a:rPr lang="he-IL" dirty="0"/>
              <a:t> - הצורך</a:t>
            </a:r>
            <a:endParaRPr lang="en-US" dirty="0"/>
          </a:p>
        </p:txBody>
      </p:sp>
      <p:sp>
        <p:nvSpPr>
          <p:cNvPr id="3" name="Content Placeholder 2">
            <a:extLst>
              <a:ext uri="{FF2B5EF4-FFF2-40B4-BE49-F238E27FC236}">
                <a16:creationId xmlns:a16="http://schemas.microsoft.com/office/drawing/2014/main" id="{B9C8A8E0-F7F1-4DFD-A8EB-6B534BEE616D}"/>
              </a:ext>
            </a:extLst>
          </p:cNvPr>
          <p:cNvSpPr>
            <a:spLocks noGrp="1"/>
          </p:cNvSpPr>
          <p:nvPr>
            <p:ph idx="1"/>
          </p:nvPr>
        </p:nvSpPr>
        <p:spPr>
          <a:xfrm>
            <a:off x="167444" y="831452"/>
            <a:ext cx="7803538" cy="5724795"/>
          </a:xfrm>
        </p:spPr>
        <p:txBody>
          <a:bodyPr>
            <a:noAutofit/>
          </a:bodyPr>
          <a:lstStyle/>
          <a:p>
            <a:r>
              <a:rPr lang="he-IL" sz="1600" dirty="0">
                <a:latin typeface="Arial" charset="0"/>
              </a:rPr>
              <a:t>עד היום כל תוכנית הרצנו פעלה כרצף של פקודות. כלומר, הפעולות בוצעו </a:t>
            </a:r>
            <a:r>
              <a:rPr lang="he-IL" sz="1600" b="1" dirty="0">
                <a:latin typeface="Arial" charset="0"/>
              </a:rPr>
              <a:t>אחת אחרי השניה</a:t>
            </a:r>
            <a:r>
              <a:rPr lang="he-IL" sz="1600" dirty="0">
                <a:latin typeface="Arial" charset="0"/>
              </a:rPr>
              <a:t>.</a:t>
            </a:r>
          </a:p>
          <a:p>
            <a:r>
              <a:rPr lang="he-IL" sz="1600" dirty="0">
                <a:latin typeface="Arial" charset="0"/>
              </a:rPr>
              <a:t>הכרנו גם מושג של </a:t>
            </a:r>
            <a:r>
              <a:rPr lang="he-IL" sz="1600" b="1" dirty="0">
                <a:latin typeface="Arial" charset="0"/>
              </a:rPr>
              <a:t>אירועים</a:t>
            </a:r>
            <a:r>
              <a:rPr lang="he-IL" sz="1600" dirty="0">
                <a:latin typeface="Arial" charset="0"/>
              </a:rPr>
              <a:t> – המשקיף "ממתין" להתרחשות אירוע באמצעות רישום מתודה שלו לאירוע. המתודה הזו תיקרא כשהאירוע מתרחש.</a:t>
            </a:r>
          </a:p>
          <a:p>
            <a:r>
              <a:rPr lang="he-IL" sz="1600" dirty="0">
                <a:latin typeface="Arial" charset="0"/>
              </a:rPr>
              <a:t>כל הפעולות שהכרנו עד היום התרחשו באופן סינכרוני, </a:t>
            </a:r>
            <a:r>
              <a:rPr lang="he-IL" sz="1600" b="1" dirty="0">
                <a:latin typeface="Arial" charset="0"/>
              </a:rPr>
              <a:t>כל אחת בתורה.</a:t>
            </a:r>
          </a:p>
          <a:p>
            <a:r>
              <a:rPr lang="he-IL" sz="1600" dirty="0">
                <a:latin typeface="Arial" charset="0"/>
              </a:rPr>
              <a:t>כעת נלמד להריץ כמה פעולות </a:t>
            </a:r>
            <a:r>
              <a:rPr lang="he-IL" sz="1600" b="1" dirty="0">
                <a:latin typeface="Arial" charset="0"/>
              </a:rPr>
              <a:t>בו-זמנית</a:t>
            </a:r>
            <a:r>
              <a:rPr lang="he-IL" sz="1600" dirty="0">
                <a:latin typeface="Arial" charset="0"/>
              </a:rPr>
              <a:t>. </a:t>
            </a:r>
            <a:r>
              <a:rPr lang="he-IL" sz="1600" b="1" dirty="0">
                <a:latin typeface="Arial" charset="0"/>
              </a:rPr>
              <a:t>במקביל.</a:t>
            </a:r>
          </a:p>
          <a:p>
            <a:pPr marL="0" indent="0">
              <a:buNone/>
            </a:pPr>
            <a:endParaRPr lang="he-IL" sz="1600" dirty="0"/>
          </a:p>
          <a:p>
            <a:pPr marL="0" indent="0">
              <a:buNone/>
            </a:pPr>
            <a:r>
              <a:rPr lang="he-IL" sz="1600" b="1" dirty="0"/>
              <a:t>למה נרצה מקביליות?</a:t>
            </a:r>
          </a:p>
          <a:p>
            <a:r>
              <a:rPr lang="he-IL" sz="1600" dirty="0"/>
              <a:t>מערכות תוכנה מטפלות ב</a:t>
            </a:r>
            <a:r>
              <a:rPr lang="he-IL" sz="1600" b="1" dirty="0"/>
              <a:t>מידע</a:t>
            </a:r>
            <a:r>
              <a:rPr lang="he-IL" sz="1600" dirty="0"/>
              <a:t> </a:t>
            </a:r>
            <a:r>
              <a:rPr lang="he-IL" sz="1600" b="1" dirty="0"/>
              <a:t>המגיע בו זמנית</a:t>
            </a:r>
            <a:r>
              <a:rPr lang="he-IL" sz="1600" dirty="0"/>
              <a:t> ממקורות רבים.</a:t>
            </a:r>
          </a:p>
          <a:p>
            <a:pPr lvl="1"/>
            <a:r>
              <a:rPr lang="he-IL" sz="1400" dirty="0"/>
              <a:t>מסדי נתונים חיצוניים</a:t>
            </a:r>
          </a:p>
          <a:p>
            <a:pPr lvl="1"/>
            <a:r>
              <a:rPr lang="he-IL" sz="1400" dirty="0"/>
              <a:t>מסדי נתונים פנימיים</a:t>
            </a:r>
          </a:p>
          <a:p>
            <a:pPr lvl="1"/>
            <a:r>
              <a:rPr lang="he-IL" sz="1400" dirty="0"/>
              <a:t>שירותי רשת</a:t>
            </a:r>
          </a:p>
          <a:p>
            <a:pPr lvl="1"/>
            <a:r>
              <a:rPr lang="he-IL" sz="1400" dirty="0"/>
              <a:t>קבצי </a:t>
            </a:r>
            <a:r>
              <a:rPr lang="en-US" sz="1400" dirty="0"/>
              <a:t>XML</a:t>
            </a:r>
            <a:r>
              <a:rPr lang="he-IL" sz="1400" dirty="0"/>
              <a:t> </a:t>
            </a:r>
          </a:p>
          <a:p>
            <a:pPr lvl="1"/>
            <a:r>
              <a:rPr lang="he-IL" sz="1400" dirty="0"/>
              <a:t>ועוד...</a:t>
            </a:r>
          </a:p>
          <a:p>
            <a:r>
              <a:rPr lang="he-IL" sz="1600" dirty="0"/>
              <a:t>מערכות תוכנה עושות שימוש בממשק משתמש עשיר הדורש </a:t>
            </a:r>
            <a:r>
              <a:rPr lang="he-IL" sz="1600" b="1" dirty="0"/>
              <a:t>חישובים רבים בו זמנית. </a:t>
            </a:r>
            <a:r>
              <a:rPr lang="he-IL" sz="1600" dirty="0">
                <a:latin typeface="Arial" charset="0"/>
              </a:rPr>
              <a:t>במיוחד במערכת </a:t>
            </a:r>
            <a:r>
              <a:rPr lang="en-US" sz="1600" dirty="0">
                <a:latin typeface="Arial" charset="0"/>
              </a:rPr>
              <a:t>GUI</a:t>
            </a:r>
            <a:r>
              <a:rPr lang="he-IL" sz="1600" dirty="0">
                <a:latin typeface="Arial" charset="0"/>
              </a:rPr>
              <a:t>.</a:t>
            </a:r>
          </a:p>
          <a:p>
            <a:pPr lvl="1"/>
            <a:r>
              <a:rPr lang="he-IL" sz="1400" dirty="0"/>
              <a:t>שעון של תכנית שממשיך להתקדם כל הזמן.</a:t>
            </a:r>
          </a:p>
          <a:p>
            <a:pPr lvl="1"/>
            <a:r>
              <a:rPr lang="he-IL" sz="1400" dirty="0"/>
              <a:t>יכולת לגשת לכמה חלונות במקביל.</a:t>
            </a:r>
          </a:p>
          <a:p>
            <a:pPr lvl="1"/>
            <a:r>
              <a:rPr lang="he-IL" sz="1400" dirty="0"/>
              <a:t>יכולת לבצע המשך פעילות כאשר התכנה שלנו מורידה מידע מהרשת.</a:t>
            </a:r>
          </a:p>
          <a:p>
            <a:pPr lvl="1"/>
            <a:r>
              <a:rPr lang="he-IL" sz="1400" dirty="0"/>
              <a:t>ועוד...</a:t>
            </a:r>
          </a:p>
        </p:txBody>
      </p:sp>
      <p:sp>
        <p:nvSpPr>
          <p:cNvPr id="4" name="Slide Number Placeholder 3">
            <a:extLst>
              <a:ext uri="{FF2B5EF4-FFF2-40B4-BE49-F238E27FC236}">
                <a16:creationId xmlns:a16="http://schemas.microsoft.com/office/drawing/2014/main" id="{BB63F168-4C7B-467D-9D24-3C6E3E7C792C}"/>
              </a:ext>
            </a:extLst>
          </p:cNvPr>
          <p:cNvSpPr>
            <a:spLocks noGrp="1"/>
          </p:cNvSpPr>
          <p:nvPr>
            <p:ph type="sldNum" sz="quarter" idx="12"/>
          </p:nvPr>
        </p:nvSpPr>
        <p:spPr>
          <a:xfrm>
            <a:off x="274137" y="6474400"/>
            <a:ext cx="588336" cy="228600"/>
          </a:xfrm>
        </p:spPr>
        <p:txBody>
          <a:bodyPr/>
          <a:lstStyle/>
          <a:p>
            <a:fld id="{DA68AB41-04B7-4576-9CCA-1D65DDCBA35C}" type="slidenum">
              <a:rPr lang="he-IL" smtClean="0"/>
              <a:t>4</a:t>
            </a:fld>
            <a:endParaRPr lang="he-IL" dirty="0"/>
          </a:p>
        </p:txBody>
      </p:sp>
    </p:spTree>
    <p:extLst>
      <p:ext uri="{BB962C8B-B14F-4D97-AF65-F5344CB8AC3E}">
        <p14:creationId xmlns:p14="http://schemas.microsoft.com/office/powerpoint/2010/main" val="492060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77FE-497A-42D7-8E5D-DADEBCD1CD80}"/>
              </a:ext>
            </a:extLst>
          </p:cNvPr>
          <p:cNvSpPr>
            <a:spLocks noGrp="1"/>
          </p:cNvSpPr>
          <p:nvPr>
            <p:ph type="title"/>
          </p:nvPr>
        </p:nvSpPr>
        <p:spPr>
          <a:xfrm>
            <a:off x="4932040" y="188640"/>
            <a:ext cx="3096801" cy="698336"/>
          </a:xfrm>
        </p:spPr>
        <p:txBody>
          <a:bodyPr/>
          <a:lstStyle/>
          <a:p>
            <a:pPr algn="ctr"/>
            <a:r>
              <a:rPr lang="he-IL" dirty="0"/>
              <a:t>דוגמא 2</a:t>
            </a:r>
            <a:endParaRPr lang="en-US" dirty="0"/>
          </a:p>
        </p:txBody>
      </p:sp>
      <p:sp>
        <p:nvSpPr>
          <p:cNvPr id="3" name="Content Placeholder 2">
            <a:extLst>
              <a:ext uri="{FF2B5EF4-FFF2-40B4-BE49-F238E27FC236}">
                <a16:creationId xmlns:a16="http://schemas.microsoft.com/office/drawing/2014/main" id="{6DF76F61-EDC6-462D-A71E-5B6B5F5F4DB0}"/>
              </a:ext>
            </a:extLst>
          </p:cNvPr>
          <p:cNvSpPr>
            <a:spLocks noGrp="1"/>
          </p:cNvSpPr>
          <p:nvPr>
            <p:ph idx="1"/>
          </p:nvPr>
        </p:nvSpPr>
        <p:spPr>
          <a:xfrm>
            <a:off x="107961" y="73152"/>
            <a:ext cx="7560383" cy="6730496"/>
          </a:xfrm>
        </p:spPr>
        <p:txBody>
          <a:bodyPr>
            <a:noAutofit/>
          </a:bodyPr>
          <a:lstStyle/>
          <a:p>
            <a:pPr marL="0" marR="0" indent="0" algn="l" rtl="0">
              <a:lnSpc>
                <a:spcPct val="107000"/>
              </a:lnSpc>
              <a:spcBef>
                <a:spcPts val="0"/>
              </a:spcBef>
              <a:spcAft>
                <a:spcPts val="0"/>
              </a:spcAft>
              <a:buNone/>
            </a:pP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partial</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TimerWindow</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 Window</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Stopwatch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BackgroundWorker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TimerWindow</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InitializeComponent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Stopwatch();</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BackgroundWorker();</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timerworker.DoWork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Worker_DoWork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timerworker.ProgressChanged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Worker_ProgressChanged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timerworker.WorkerReportsProgress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startTimerButton_Click</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RoutedEventArgs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stopWatch.Restart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timerworker.RunWorkerAsync</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stopTimerButton_Click</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RoutedEventArgs</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12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stopWatch.Stop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FCDBAF7-EDD1-4C83-BE85-5D03D2CF4821}"/>
              </a:ext>
            </a:extLst>
          </p:cNvPr>
          <p:cNvSpPr>
            <a:spLocks noGrp="1"/>
          </p:cNvSpPr>
          <p:nvPr>
            <p:ph type="sldNum" sz="quarter" idx="12"/>
          </p:nvPr>
        </p:nvSpPr>
        <p:spPr/>
        <p:txBody>
          <a:bodyPr/>
          <a:lstStyle/>
          <a:p>
            <a:fld id="{DA68AB41-04B7-4576-9CCA-1D65DDCBA35C}" type="slidenum">
              <a:rPr lang="he-IL" smtClean="0"/>
              <a:t>40</a:t>
            </a:fld>
            <a:endParaRPr lang="he-IL"/>
          </a:p>
        </p:txBody>
      </p:sp>
      <p:sp>
        <p:nvSpPr>
          <p:cNvPr id="5" name="TextBox 4">
            <a:extLst>
              <a:ext uri="{FF2B5EF4-FFF2-40B4-BE49-F238E27FC236}">
                <a16:creationId xmlns:a16="http://schemas.microsoft.com/office/drawing/2014/main" id="{A27D7718-A991-4F85-81CE-F49BAA61C6C3}"/>
              </a:ext>
            </a:extLst>
          </p:cNvPr>
          <p:cNvSpPr txBox="1"/>
          <p:nvPr/>
        </p:nvSpPr>
        <p:spPr>
          <a:xfrm>
            <a:off x="6815115" y="5877272"/>
            <a:ext cx="1781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Ex6_BW_Timer</a:t>
            </a:r>
          </a:p>
        </p:txBody>
      </p:sp>
      <p:sp>
        <p:nvSpPr>
          <p:cNvPr id="6" name="Rounded Rectangular Callout 2">
            <a:extLst>
              <a:ext uri="{FF2B5EF4-FFF2-40B4-BE49-F238E27FC236}">
                <a16:creationId xmlns:a16="http://schemas.microsoft.com/office/drawing/2014/main" id="{44F58AF0-9C45-4707-A977-0D9F23275624}"/>
              </a:ext>
            </a:extLst>
          </p:cNvPr>
          <p:cNvSpPr/>
          <p:nvPr/>
        </p:nvSpPr>
        <p:spPr>
          <a:xfrm>
            <a:off x="4715559" y="3645024"/>
            <a:ext cx="4320480" cy="1152128"/>
          </a:xfrm>
          <a:prstGeom prst="wedgeRoundRectCallout">
            <a:avLst>
              <a:gd name="adj1" fmla="val -62250"/>
              <a:gd name="adj2" fmla="val 29197"/>
              <a:gd name="adj3" fmla="val 16667"/>
            </a:avLst>
          </a:prstGeom>
          <a:ln/>
        </p:spPr>
        <p:style>
          <a:lnRef idx="1">
            <a:schemeClr val="accent5"/>
          </a:lnRef>
          <a:fillRef idx="2">
            <a:schemeClr val="accent5"/>
          </a:fillRef>
          <a:effectRef idx="1">
            <a:schemeClr val="accent5"/>
          </a:effectRef>
          <a:fontRef idx="minor">
            <a:schemeClr val="dk1"/>
          </a:fontRef>
        </p:style>
        <p:txBody>
          <a:bodyPr wrap="square" rtlCol="1" anchor="ctr">
            <a:noAutofit/>
          </a:bodyPr>
          <a:lstStyle/>
          <a:p>
            <a:pPr marL="0" marR="0" algn="ctr" rtl="1">
              <a:spcBef>
                <a:spcPts val="0"/>
              </a:spcBef>
              <a:spcAft>
                <a:spcPts val="0"/>
              </a:spcAft>
            </a:pP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שימו לב!</a:t>
            </a:r>
            <a:endParaRPr lang="en-US" sz="1100" dirty="0">
              <a:effectLst/>
              <a:latin typeface="Times New Roman" panose="02020603050405020304" pitchFamily="18" charset="0"/>
              <a:ea typeface="Times New Roman" panose="02020603050405020304" pitchFamily="18" charset="0"/>
            </a:endParaRPr>
          </a:p>
          <a:p>
            <a:pPr marL="0" marR="0" algn="ctr" rtl="1">
              <a:spcBef>
                <a:spcPts val="0"/>
              </a:spcBef>
              <a:spcAft>
                <a:spcPts val="0"/>
              </a:spcAft>
            </a:pP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לא ניתן להפעיל שוב את המתודה </a:t>
            </a:r>
            <a:r>
              <a:rPr lang="en-US"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Start</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על אותו אובייקט </a:t>
            </a:r>
            <a:r>
              <a:rPr lang="en-US"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Thread</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lang="he-IL" sz="1100"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גם אם התהליך כבר הסתיים</a:t>
            </a:r>
            <a:r>
              <a:rPr lang="en-US" sz="1100"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a:t>
            </a:r>
            <a:r>
              <a:rPr lang="he-IL" sz="1100" kern="12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FF0000"/>
              </a:solidFill>
              <a:effectLst/>
              <a:latin typeface="Times New Roman" panose="02020603050405020304" pitchFamily="18" charset="0"/>
              <a:ea typeface="Times New Roman" panose="02020603050405020304" pitchFamily="18" charset="0"/>
            </a:endParaRPr>
          </a:p>
          <a:p>
            <a:pPr marL="0" marR="0" algn="ctr" rtl="1">
              <a:spcBef>
                <a:spcPts val="0"/>
              </a:spcBef>
              <a:spcAft>
                <a:spcPts val="0"/>
              </a:spcAft>
            </a:pP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אבל ב </a:t>
            </a:r>
            <a:r>
              <a:rPr lang="en-US"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BackgroundWorker</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הפעלה של </a:t>
            </a:r>
            <a:r>
              <a:rPr lang="en-US" sz="1100" kern="12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RunWorkerAsync</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מייצרת </a:t>
            </a:r>
            <a:r>
              <a:rPr lang="en-US"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Thread</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חדש בכל פעם ולכן ניתן להפעילה שוב על אותו אובייקט </a:t>
            </a:r>
            <a:r>
              <a:rPr lang="en-US" sz="1100" kern="12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BackgroundWorker</a:t>
            </a:r>
            <a:r>
              <a:rPr lang="he-IL" sz="11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2672692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77FE-497A-42D7-8E5D-DADEBCD1CD80}"/>
              </a:ext>
            </a:extLst>
          </p:cNvPr>
          <p:cNvSpPr>
            <a:spLocks noGrp="1"/>
          </p:cNvSpPr>
          <p:nvPr>
            <p:ph type="title"/>
          </p:nvPr>
        </p:nvSpPr>
        <p:spPr>
          <a:xfrm>
            <a:off x="2483768" y="127504"/>
            <a:ext cx="3096801" cy="698336"/>
          </a:xfrm>
        </p:spPr>
        <p:txBody>
          <a:bodyPr/>
          <a:lstStyle/>
          <a:p>
            <a:pPr algn="ctr"/>
            <a:r>
              <a:rPr lang="he-IL" dirty="0"/>
              <a:t>דוגמא 2</a:t>
            </a:r>
            <a:endParaRPr lang="en-US" dirty="0"/>
          </a:p>
        </p:txBody>
      </p:sp>
      <p:sp>
        <p:nvSpPr>
          <p:cNvPr id="3" name="Content Placeholder 2">
            <a:extLst>
              <a:ext uri="{FF2B5EF4-FFF2-40B4-BE49-F238E27FC236}">
                <a16:creationId xmlns:a16="http://schemas.microsoft.com/office/drawing/2014/main" id="{6DF76F61-EDC6-462D-A71E-5B6B5F5F4DB0}"/>
              </a:ext>
            </a:extLst>
          </p:cNvPr>
          <p:cNvSpPr>
            <a:spLocks noGrp="1"/>
          </p:cNvSpPr>
          <p:nvPr>
            <p:ph idx="1"/>
          </p:nvPr>
        </p:nvSpPr>
        <p:spPr>
          <a:xfrm>
            <a:off x="107504" y="1207668"/>
            <a:ext cx="8064895" cy="3949524"/>
          </a:xfrm>
        </p:spPr>
        <p:txBody>
          <a:bodyPr>
            <a:noAutofit/>
          </a:bodyPr>
          <a:lstStyle/>
          <a:p>
            <a:pPr marL="0" marR="0" indent="0" algn="l" rtl="0">
              <a:lnSpc>
                <a:spcPct val="107000"/>
              </a:lnSpc>
              <a:spcBef>
                <a:spcPts val="0"/>
              </a:spcBef>
              <a:spcAft>
                <a:spcPts val="0"/>
              </a:spcAft>
              <a:buNone/>
            </a:pP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Worker_ProgressChanged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ProgressChangedEventArgs</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24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stopWatch.Elapsed.ToString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timerText.Substring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 8);</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.timerTextBlock.Text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timerText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Worker_DoWork</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DoWorkEventArgs</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24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isTimerRun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timerworker.ReportProgress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Thread.Sleep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(1000);</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FCDBAF7-EDD1-4C83-BE85-5D03D2CF4821}"/>
              </a:ext>
            </a:extLst>
          </p:cNvPr>
          <p:cNvSpPr>
            <a:spLocks noGrp="1"/>
          </p:cNvSpPr>
          <p:nvPr>
            <p:ph type="sldNum" sz="quarter" idx="12"/>
          </p:nvPr>
        </p:nvSpPr>
        <p:spPr/>
        <p:txBody>
          <a:bodyPr/>
          <a:lstStyle/>
          <a:p>
            <a:fld id="{DA68AB41-04B7-4576-9CCA-1D65DDCBA35C}" type="slidenum">
              <a:rPr lang="he-IL" smtClean="0"/>
              <a:t>41</a:t>
            </a:fld>
            <a:endParaRPr lang="he-IL"/>
          </a:p>
        </p:txBody>
      </p:sp>
      <p:sp>
        <p:nvSpPr>
          <p:cNvPr id="6" name="TextBox 5">
            <a:extLst>
              <a:ext uri="{FF2B5EF4-FFF2-40B4-BE49-F238E27FC236}">
                <a16:creationId xmlns:a16="http://schemas.microsoft.com/office/drawing/2014/main" id="{A72CA747-6EBA-43D7-A58E-B1184CD0D37A}"/>
              </a:ext>
            </a:extLst>
          </p:cNvPr>
          <p:cNvSpPr txBox="1"/>
          <p:nvPr/>
        </p:nvSpPr>
        <p:spPr>
          <a:xfrm>
            <a:off x="6815115" y="5877272"/>
            <a:ext cx="178194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Ex6_BW_Timer</a:t>
            </a:r>
          </a:p>
        </p:txBody>
      </p:sp>
    </p:spTree>
    <p:extLst>
      <p:ext uri="{BB962C8B-B14F-4D97-AF65-F5344CB8AC3E}">
        <p14:creationId xmlns:p14="http://schemas.microsoft.com/office/powerpoint/2010/main" val="2397504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F817-314B-4F54-A006-5EA0757C8498}"/>
              </a:ext>
            </a:extLst>
          </p:cNvPr>
          <p:cNvSpPr>
            <a:spLocks noGrp="1"/>
          </p:cNvSpPr>
          <p:nvPr>
            <p:ph type="title"/>
          </p:nvPr>
        </p:nvSpPr>
        <p:spPr>
          <a:xfrm>
            <a:off x="251520" y="320040"/>
            <a:ext cx="7632848" cy="1188864"/>
          </a:xfrm>
        </p:spPr>
        <p:txBody>
          <a:bodyPr>
            <a:normAutofit/>
          </a:bodyPr>
          <a:lstStyle/>
          <a:p>
            <a:pPr algn="ctr"/>
            <a:r>
              <a:rPr lang="he-IL" dirty="0"/>
              <a:t>דוגמא נוספת - מימוש חשבון בנק עם תהליכונים</a:t>
            </a:r>
            <a:endParaRPr lang="en-US" dirty="0"/>
          </a:p>
        </p:txBody>
      </p:sp>
      <p:sp>
        <p:nvSpPr>
          <p:cNvPr id="3" name="Content Placeholder 2">
            <a:extLst>
              <a:ext uri="{FF2B5EF4-FFF2-40B4-BE49-F238E27FC236}">
                <a16:creationId xmlns:a16="http://schemas.microsoft.com/office/drawing/2014/main" id="{52023D0D-0022-49A7-B92C-63A86EE5ADBD}"/>
              </a:ext>
            </a:extLst>
          </p:cNvPr>
          <p:cNvSpPr>
            <a:spLocks noGrp="1"/>
          </p:cNvSpPr>
          <p:nvPr>
            <p:ph idx="1"/>
          </p:nvPr>
        </p:nvSpPr>
        <p:spPr/>
        <p:txBody>
          <a:bodyPr>
            <a:normAutofit/>
          </a:bodyPr>
          <a:lstStyle/>
          <a:p>
            <a:pPr marL="0" indent="0" algn="ctr">
              <a:buNone/>
            </a:pPr>
            <a:r>
              <a:rPr lang="he-IL" sz="3600" dirty="0"/>
              <a:t>עליכן לקרוא קובץ נוסף עם דוגמא חשובה ומעניינת בנושא תהליכונים בשם:</a:t>
            </a:r>
          </a:p>
          <a:p>
            <a:pPr marL="0" indent="0" algn="ctr">
              <a:buNone/>
            </a:pPr>
            <a:endParaRPr lang="he-IL" sz="3600" dirty="0"/>
          </a:p>
          <a:p>
            <a:pPr marL="0" indent="0" algn="ctr">
              <a:buNone/>
            </a:pPr>
            <a:r>
              <a:rPr lang="he-IL" sz="3600" dirty="0"/>
              <a:t>"</a:t>
            </a:r>
            <a:r>
              <a:rPr lang="he-IL" sz="3600" b="1" dirty="0"/>
              <a:t>תהליכונים תשעו 2.0.</a:t>
            </a:r>
            <a:r>
              <a:rPr lang="en-US" sz="3600" b="1" dirty="0"/>
              <a:t>pdf</a:t>
            </a:r>
            <a:r>
              <a:rPr lang="he-IL" sz="3600" dirty="0"/>
              <a:t>",</a:t>
            </a:r>
          </a:p>
          <a:p>
            <a:pPr marL="0" indent="0" algn="ctr">
              <a:buNone/>
            </a:pPr>
            <a:endParaRPr lang="he-IL" sz="3600" dirty="0"/>
          </a:p>
          <a:p>
            <a:pPr marL="0" indent="0" algn="ctr">
              <a:buNone/>
            </a:pPr>
            <a:r>
              <a:rPr lang="he-IL" sz="3600" dirty="0"/>
              <a:t>נכתבה ע"י דן זילברשטיין</a:t>
            </a:r>
          </a:p>
        </p:txBody>
      </p:sp>
      <p:sp>
        <p:nvSpPr>
          <p:cNvPr id="4" name="Slide Number Placeholder 3">
            <a:extLst>
              <a:ext uri="{FF2B5EF4-FFF2-40B4-BE49-F238E27FC236}">
                <a16:creationId xmlns:a16="http://schemas.microsoft.com/office/drawing/2014/main" id="{79C1C113-A7FC-429E-91DD-5C76904AD86C}"/>
              </a:ext>
            </a:extLst>
          </p:cNvPr>
          <p:cNvSpPr>
            <a:spLocks noGrp="1"/>
          </p:cNvSpPr>
          <p:nvPr>
            <p:ph type="sldNum" sz="quarter" idx="12"/>
          </p:nvPr>
        </p:nvSpPr>
        <p:spPr/>
        <p:txBody>
          <a:bodyPr/>
          <a:lstStyle/>
          <a:p>
            <a:fld id="{DA68AB41-04B7-4576-9CCA-1D65DDCBA35C}" type="slidenum">
              <a:rPr lang="he-IL" smtClean="0"/>
              <a:t>42</a:t>
            </a:fld>
            <a:endParaRPr lang="he-IL"/>
          </a:p>
        </p:txBody>
      </p:sp>
    </p:spTree>
    <p:extLst>
      <p:ext uri="{BB962C8B-B14F-4D97-AF65-F5344CB8AC3E}">
        <p14:creationId xmlns:p14="http://schemas.microsoft.com/office/powerpoint/2010/main" val="4588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51449" t="34611" r="21112" b="27584"/>
          <a:stretch/>
        </p:blipFill>
        <p:spPr>
          <a:xfrm>
            <a:off x="350743" y="4581128"/>
            <a:ext cx="2483204" cy="1924483"/>
          </a:xfrm>
          <a:prstGeom prst="rect">
            <a:avLst/>
          </a:prstGeom>
        </p:spPr>
      </p:pic>
      <p:sp>
        <p:nvSpPr>
          <p:cNvPr id="2" name="Title 1"/>
          <p:cNvSpPr>
            <a:spLocks noGrp="1"/>
          </p:cNvSpPr>
          <p:nvPr>
            <p:ph type="title"/>
          </p:nvPr>
        </p:nvSpPr>
        <p:spPr>
          <a:xfrm>
            <a:off x="539552" y="165521"/>
            <a:ext cx="7239000" cy="622301"/>
          </a:xfrm>
        </p:spPr>
        <p:txBody>
          <a:bodyPr vert="horz" lIns="45720" tIns="0" rIns="45720" bIns="0" anchor="b" anchorCtr="0">
            <a:normAutofit fontScale="90000"/>
          </a:bodyPr>
          <a:lstStyle/>
          <a:p>
            <a:pPr algn="ctr"/>
            <a:r>
              <a:rPr lang="he-IL" sz="4400" dirty="0" err="1"/>
              <a:t>תהליכונים</a:t>
            </a:r>
            <a:endParaRPr lang="he-IL" sz="4400" dirty="0"/>
          </a:p>
        </p:txBody>
      </p:sp>
      <p:sp>
        <p:nvSpPr>
          <p:cNvPr id="3" name="Content Placeholder 2"/>
          <p:cNvSpPr>
            <a:spLocks noGrp="1"/>
          </p:cNvSpPr>
          <p:nvPr>
            <p:ph idx="1"/>
          </p:nvPr>
        </p:nvSpPr>
        <p:spPr>
          <a:xfrm>
            <a:off x="355003" y="872584"/>
            <a:ext cx="7704856" cy="3686743"/>
          </a:xfrm>
        </p:spPr>
        <p:txBody>
          <a:bodyPr>
            <a:noAutofit/>
          </a:bodyPr>
          <a:lstStyle/>
          <a:p>
            <a:r>
              <a:rPr lang="he-IL" sz="1600" b="1" dirty="0"/>
              <a:t>תוכנית, קובץ/קבצי קוד השמור בדיסק, אשר בזמן ריצה מורכב מ:</a:t>
            </a:r>
          </a:p>
          <a:p>
            <a:pPr lvl="1"/>
            <a:r>
              <a:rPr lang="he-IL" sz="1600" b="1" dirty="0"/>
              <a:t>תהליך </a:t>
            </a:r>
            <a:r>
              <a:rPr lang="en-US" sz="1600" b="1" dirty="0"/>
              <a:t>(Process/Task)</a:t>
            </a:r>
            <a:r>
              <a:rPr lang="he-IL" sz="1600" b="1" dirty="0"/>
              <a:t> - תהליכון</a:t>
            </a:r>
            <a:r>
              <a:rPr lang="he-IL" sz="1600" dirty="0"/>
              <a:t> ראשי. </a:t>
            </a:r>
            <a:r>
              <a:rPr lang="he-IL" sz="1600" b="1" dirty="0"/>
              <a:t>יחידת ריצה של תוכנית </a:t>
            </a:r>
            <a:r>
              <a:rPr lang="he-IL" sz="1600" dirty="0"/>
              <a:t>שרצה בפועל.</a:t>
            </a:r>
          </a:p>
          <a:p>
            <a:pPr lvl="1"/>
            <a:r>
              <a:rPr lang="he-IL" sz="1600" b="1" dirty="0"/>
              <a:t>תהליכונים </a:t>
            </a:r>
            <a:r>
              <a:rPr lang="en-US" sz="1600" b="1" dirty="0"/>
              <a:t>(Threads)</a:t>
            </a:r>
            <a:r>
              <a:rPr lang="he-IL" sz="1600" dirty="0"/>
              <a:t> </a:t>
            </a:r>
            <a:r>
              <a:rPr lang="en-US" sz="1600" dirty="0"/>
              <a:t>–</a:t>
            </a:r>
            <a:r>
              <a:rPr lang="he-IL" sz="1600" dirty="0"/>
              <a:t> תהליכונים נוספים הנוצרים על ידי התהליכון הראשי </a:t>
            </a:r>
            <a:r>
              <a:rPr lang="he-IL" sz="1600" b="1" dirty="0"/>
              <a:t>ורצים במקביל אליו.</a:t>
            </a:r>
          </a:p>
          <a:p>
            <a:r>
              <a:rPr lang="he-IL" sz="1600" dirty="0"/>
              <a:t>אפשר להריץ את אותה תכנית מספר פעמים, ואף במקביל לעצמה.</a:t>
            </a:r>
          </a:p>
          <a:p>
            <a:endParaRPr lang="he-IL" sz="1600" dirty="0"/>
          </a:p>
          <a:p>
            <a:r>
              <a:rPr lang="he-IL" sz="1600" dirty="0"/>
              <a:t>לפעמים נרצה לנתק קטעי ביצוע של אותה תוכנית </a:t>
            </a:r>
            <a:r>
              <a:rPr lang="he-IL" sz="1600" b="1" dirty="0"/>
              <a:t>לתהליכונים (ליחידות שיכולות לרוץ </a:t>
            </a:r>
            <a:r>
              <a:rPr lang="he-IL" sz="1600" b="1" u="sng" dirty="0"/>
              <a:t>במקביל)</a:t>
            </a:r>
            <a:r>
              <a:rPr lang="he-IL" sz="1600" dirty="0"/>
              <a:t> ועדיין להשתמש במשאבים \ נתונים משותפים.</a:t>
            </a:r>
          </a:p>
          <a:p>
            <a:pPr lvl="1"/>
            <a:r>
              <a:rPr lang="he-IL" sz="1600" dirty="0"/>
              <a:t>כל התהליכונים משתמשים באותו מרחב כתובות (אזור נתונים סטטיים ודינאמיים)</a:t>
            </a:r>
          </a:p>
          <a:p>
            <a:pPr lvl="1"/>
            <a:r>
              <a:rPr lang="he-IL" sz="1600" dirty="0"/>
              <a:t>אך לכל תהליכון</a:t>
            </a:r>
            <a:r>
              <a:rPr lang="en-US" sz="1600" dirty="0"/>
              <a:t>PC (program counter) </a:t>
            </a:r>
            <a:r>
              <a:rPr lang="he-IL" sz="1600" dirty="0"/>
              <a:t> ומחסנית משלו.</a:t>
            </a:r>
          </a:p>
          <a:p>
            <a:pPr lvl="1"/>
            <a:r>
              <a:rPr lang="he-IL" sz="1600" dirty="0"/>
              <a:t>בכל סביבה ושפה כלים שונים ליצירה וניהול התהליכונים</a:t>
            </a:r>
          </a:p>
          <a:p>
            <a:pPr lvl="1"/>
            <a:r>
              <a:rPr lang="he-IL" sz="1600" kern="0" dirty="0">
                <a:latin typeface="Consolas" panose="020B0609020204030204" pitchFamily="49" charset="0"/>
              </a:rPr>
              <a:t>מבחינת המחשב (ומערכת הפעלה) אלו משימות שונות</a:t>
            </a:r>
          </a:p>
        </p:txBody>
      </p:sp>
      <p:sp>
        <p:nvSpPr>
          <p:cNvPr id="4" name="Speech Bubble: Rectangle with Corners Rounded 3">
            <a:extLst>
              <a:ext uri="{FF2B5EF4-FFF2-40B4-BE49-F238E27FC236}">
                <a16:creationId xmlns:a16="http://schemas.microsoft.com/office/drawing/2014/main" id="{B2FDC7CD-D862-4DA6-B911-5EC68395947E}"/>
              </a:ext>
            </a:extLst>
          </p:cNvPr>
          <p:cNvSpPr/>
          <p:nvPr/>
        </p:nvSpPr>
        <p:spPr>
          <a:xfrm>
            <a:off x="3995936" y="5949280"/>
            <a:ext cx="4952290" cy="504056"/>
          </a:xfrm>
          <a:prstGeom prst="wedgeRoundRectCallout">
            <a:avLst>
              <a:gd name="adj1" fmla="val -40676"/>
              <a:gd name="adj2" fmla="val -12776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171450" indent="-171450">
              <a:buFont typeface="Arial" panose="020B0604020202020204" pitchFamily="34" charset="0"/>
              <a:buChar char="•"/>
            </a:pPr>
            <a:r>
              <a:rPr lang="he-IL" sz="1200" b="1" dirty="0"/>
              <a:t>בקורס הזה אנחנו נוגעים בנושא התהליכונים באופן מצומצם יחסית.</a:t>
            </a:r>
          </a:p>
          <a:p>
            <a:pPr marL="171450" indent="-171450">
              <a:buFont typeface="Arial" panose="020B0604020202020204" pitchFamily="34" charset="0"/>
              <a:buChar char="•"/>
            </a:pPr>
            <a:r>
              <a:rPr lang="he-IL" sz="1200" b="1" dirty="0"/>
              <a:t>נושא זה ידון בהרחבה בקורס מערכות הפעלה</a:t>
            </a:r>
            <a:endParaRPr lang="en-US" sz="1200" b="1" dirty="0"/>
          </a:p>
        </p:txBody>
      </p:sp>
      <p:sp>
        <p:nvSpPr>
          <p:cNvPr id="5" name="Slide Number Placeholder 4">
            <a:extLst>
              <a:ext uri="{FF2B5EF4-FFF2-40B4-BE49-F238E27FC236}">
                <a16:creationId xmlns:a16="http://schemas.microsoft.com/office/drawing/2014/main" id="{431646CC-C10C-40E0-B504-49AEB1B0D3EC}"/>
              </a:ext>
            </a:extLst>
          </p:cNvPr>
          <p:cNvSpPr>
            <a:spLocks noGrp="1"/>
          </p:cNvSpPr>
          <p:nvPr>
            <p:ph type="sldNum" sz="quarter" idx="12"/>
          </p:nvPr>
        </p:nvSpPr>
        <p:spPr/>
        <p:txBody>
          <a:bodyPr/>
          <a:lstStyle/>
          <a:p>
            <a:fld id="{DA68AB41-04B7-4576-9CCA-1D65DDCBA35C}" type="slidenum">
              <a:rPr lang="he-IL" smtClean="0"/>
              <a:t>5</a:t>
            </a:fld>
            <a:endParaRPr lang="he-IL"/>
          </a:p>
        </p:txBody>
      </p:sp>
    </p:spTree>
    <p:extLst>
      <p:ext uri="{BB962C8B-B14F-4D97-AF65-F5344CB8AC3E}">
        <p14:creationId xmlns:p14="http://schemas.microsoft.com/office/powerpoint/2010/main" val="298820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47" y="108851"/>
            <a:ext cx="7239000" cy="770344"/>
          </a:xfrm>
        </p:spPr>
        <p:txBody>
          <a:bodyPr/>
          <a:lstStyle/>
          <a:p>
            <a:pPr algn="ctr"/>
            <a:r>
              <a:rPr lang="he-IL" dirty="0"/>
              <a:t>תהליך מול </a:t>
            </a:r>
            <a:r>
              <a:rPr lang="he-IL" dirty="0" err="1"/>
              <a:t>תהליכון</a:t>
            </a:r>
            <a:endParaRPr lang="he-IL" dirty="0"/>
          </a:p>
        </p:txBody>
      </p:sp>
      <p:sp>
        <p:nvSpPr>
          <p:cNvPr id="3" name="Content Placeholder 2"/>
          <p:cNvSpPr>
            <a:spLocks noGrp="1"/>
          </p:cNvSpPr>
          <p:nvPr>
            <p:ph idx="1"/>
          </p:nvPr>
        </p:nvSpPr>
        <p:spPr>
          <a:xfrm>
            <a:off x="323528" y="1268760"/>
            <a:ext cx="7560839" cy="4846320"/>
          </a:xfrm>
        </p:spPr>
        <p:txBody>
          <a:bodyPr>
            <a:normAutofit fontScale="77500" lnSpcReduction="20000"/>
          </a:bodyPr>
          <a:lstStyle/>
          <a:p>
            <a:r>
              <a:rPr lang="he-IL" b="1" dirty="0"/>
              <a:t>תהליך</a:t>
            </a:r>
            <a:r>
              <a:rPr lang="he-IL" dirty="0"/>
              <a:t> – תוכנית ראשית של אפליקציה מסוימת שרצה במחשב. </a:t>
            </a:r>
            <a:r>
              <a:rPr lang="he-IL" b="1" dirty="0"/>
              <a:t>התהליכון הראשון והראשי. </a:t>
            </a:r>
          </a:p>
          <a:p>
            <a:r>
              <a:rPr lang="he-IL" b="1" dirty="0"/>
              <a:t>תהליכון</a:t>
            </a:r>
            <a:r>
              <a:rPr lang="he-IL" dirty="0"/>
              <a:t> – תת תהליך של התהליכון הראשי מסוים שרץ תחת אותו התהליך ובמקביל אליו.</a:t>
            </a:r>
          </a:p>
          <a:p>
            <a:endParaRPr lang="he-IL" dirty="0"/>
          </a:p>
          <a:p>
            <a:r>
              <a:rPr lang="he-IL" dirty="0"/>
              <a:t>דוגמא לתהליכים שונים:</a:t>
            </a:r>
          </a:p>
          <a:p>
            <a:pPr lvl="1"/>
            <a:r>
              <a:rPr lang="he-IL" dirty="0"/>
              <a:t>הרצת תוכנת כתיבה כמו </a:t>
            </a:r>
            <a:r>
              <a:rPr lang="en-US" dirty="0"/>
              <a:t>WORD</a:t>
            </a:r>
            <a:endParaRPr lang="he-IL" dirty="0"/>
          </a:p>
          <a:p>
            <a:pPr lvl="1"/>
            <a:r>
              <a:rPr lang="he-IL" dirty="0"/>
              <a:t>הרצת דפדפן כמו </a:t>
            </a:r>
            <a:r>
              <a:rPr lang="en-US" dirty="0"/>
              <a:t>explorer</a:t>
            </a:r>
            <a:endParaRPr lang="he-IL" dirty="0"/>
          </a:p>
          <a:p>
            <a:pPr lvl="1"/>
            <a:r>
              <a:rPr lang="he-IL" dirty="0"/>
              <a:t>הרצת </a:t>
            </a:r>
            <a:r>
              <a:rPr lang="he-IL" dirty="0" err="1"/>
              <a:t>תוכנית</a:t>
            </a:r>
            <a:r>
              <a:rPr lang="he-IL" dirty="0"/>
              <a:t> ב</a:t>
            </a:r>
            <a:r>
              <a:rPr lang="en-US" dirty="0"/>
              <a:t>C</a:t>
            </a:r>
            <a:r>
              <a:rPr lang="he-IL" dirty="0"/>
              <a:t>#</a:t>
            </a:r>
          </a:p>
          <a:p>
            <a:pPr marL="292608" lvl="1" indent="0">
              <a:buNone/>
            </a:pPr>
            <a:endParaRPr lang="he-IL" dirty="0"/>
          </a:p>
          <a:p>
            <a:r>
              <a:rPr lang="he-IL" dirty="0"/>
              <a:t>דוגמא </a:t>
            </a:r>
            <a:r>
              <a:rPr lang="he-IL" dirty="0" err="1"/>
              <a:t>לתהליכונים</a:t>
            </a:r>
            <a:r>
              <a:rPr lang="he-IL" dirty="0"/>
              <a:t> של תהליך מסוים:</a:t>
            </a:r>
          </a:p>
          <a:p>
            <a:pPr lvl="1"/>
            <a:r>
              <a:rPr lang="en-US" dirty="0"/>
              <a:t>WORD</a:t>
            </a:r>
            <a:r>
              <a:rPr lang="he-IL" dirty="0"/>
              <a:t> – בדיקת איות הנעשה במקביל לכתיבת המילים</a:t>
            </a:r>
          </a:p>
          <a:p>
            <a:pPr lvl="1"/>
            <a:r>
              <a:rPr lang="en-US" dirty="0"/>
              <a:t>explorer</a:t>
            </a:r>
            <a:r>
              <a:rPr lang="he-IL" dirty="0"/>
              <a:t> – פתיחת לשוניות שונות, כל לשונית נפתחת </a:t>
            </a:r>
            <a:r>
              <a:rPr lang="he-IL" dirty="0" err="1"/>
              <a:t>בתהליכון</a:t>
            </a:r>
            <a:r>
              <a:rPr lang="he-IL" dirty="0"/>
              <a:t> נפרד</a:t>
            </a:r>
          </a:p>
          <a:p>
            <a:pPr lvl="1"/>
            <a:r>
              <a:rPr lang="he-IL" dirty="0" err="1"/>
              <a:t>תוכנית</a:t>
            </a:r>
            <a:r>
              <a:rPr lang="he-IL" dirty="0"/>
              <a:t> ב </a:t>
            </a:r>
            <a:r>
              <a:rPr lang="en-US" dirty="0"/>
              <a:t>C</a:t>
            </a:r>
            <a:r>
              <a:rPr lang="he-IL" dirty="0"/>
              <a:t># שמשמיעה ברקע שיר, וגם ברקע מחליפה תמונות עבור פרסומות.</a:t>
            </a:r>
          </a:p>
          <a:p>
            <a:pPr lvl="1"/>
            <a:endParaRPr lang="he-IL" dirty="0"/>
          </a:p>
          <a:p>
            <a:pPr lvl="1"/>
            <a:endParaRPr lang="he-IL" dirty="0"/>
          </a:p>
          <a:p>
            <a:pPr lvl="1"/>
            <a:endParaRPr lang="he-IL" dirty="0"/>
          </a:p>
        </p:txBody>
      </p:sp>
      <p:sp>
        <p:nvSpPr>
          <p:cNvPr id="4" name="Slide Number Placeholder 3"/>
          <p:cNvSpPr>
            <a:spLocks noGrp="1"/>
          </p:cNvSpPr>
          <p:nvPr>
            <p:ph type="sldNum" sz="quarter" idx="12"/>
          </p:nvPr>
        </p:nvSpPr>
        <p:spPr/>
        <p:txBody>
          <a:bodyPr/>
          <a:lstStyle/>
          <a:p>
            <a:fld id="{DA68AB41-04B7-4576-9CCA-1D65DDCBA35C}" type="slidenum">
              <a:rPr lang="he-IL" smtClean="0"/>
              <a:t>6</a:t>
            </a:fld>
            <a:endParaRPr lang="he-IL"/>
          </a:p>
        </p:txBody>
      </p:sp>
    </p:spTree>
    <p:extLst>
      <p:ext uri="{BB962C8B-B14F-4D97-AF65-F5344CB8AC3E}">
        <p14:creationId xmlns:p14="http://schemas.microsoft.com/office/powerpoint/2010/main" val="21828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6474" y="116632"/>
            <a:ext cx="7239000" cy="770344"/>
          </a:xfrm>
        </p:spPr>
        <p:txBody>
          <a:bodyPr>
            <a:normAutofit/>
          </a:bodyPr>
          <a:lstStyle/>
          <a:p>
            <a:pPr algn="ctr"/>
            <a:r>
              <a:rPr lang="he-IL" sz="4000" dirty="0"/>
              <a:t>תהליכונים ב </a:t>
            </a:r>
            <a:r>
              <a:rPr lang="en-US" sz="4000" dirty="0"/>
              <a:t>C#</a:t>
            </a:r>
            <a:endParaRPr lang="he-IL" sz="4000" dirty="0"/>
          </a:p>
        </p:txBody>
      </p:sp>
      <p:sp>
        <p:nvSpPr>
          <p:cNvPr id="3" name="מציין מיקום תוכן 2"/>
          <p:cNvSpPr>
            <a:spLocks noGrp="1"/>
          </p:cNvSpPr>
          <p:nvPr>
            <p:ph idx="1"/>
          </p:nvPr>
        </p:nvSpPr>
        <p:spPr>
          <a:xfrm>
            <a:off x="436473" y="1052736"/>
            <a:ext cx="7559471" cy="4752528"/>
          </a:xfrm>
        </p:spPr>
        <p:txBody>
          <a:bodyPr>
            <a:normAutofit/>
          </a:bodyPr>
          <a:lstStyle/>
          <a:p>
            <a:pPr>
              <a:lnSpc>
                <a:spcPct val="110000"/>
              </a:lnSpc>
            </a:pPr>
            <a:r>
              <a:rPr lang="he-IL" sz="1800" dirty="0"/>
              <a:t>תכנות במקביל מתאפשר בעזרת שיפורים טכנולוגיים הן בחומרה והן בתוכנה:</a:t>
            </a:r>
          </a:p>
          <a:p>
            <a:pPr lvl="1">
              <a:lnSpc>
                <a:spcPct val="110000"/>
              </a:lnSpc>
            </a:pPr>
            <a:r>
              <a:rPr lang="he-IL" sz="1800" b="1" dirty="0"/>
              <a:t>בחומרה</a:t>
            </a:r>
            <a:r>
              <a:rPr lang="he-IL" sz="1800" dirty="0"/>
              <a:t> -  השיפור העיקרי הם מעבדים מרובי ליבות המאפשרים מקביליות אמתית. </a:t>
            </a:r>
          </a:p>
          <a:p>
            <a:pPr lvl="1">
              <a:lnSpc>
                <a:spcPct val="110000"/>
              </a:lnSpc>
            </a:pPr>
            <a:r>
              <a:rPr lang="he-IL" sz="1800" b="1" dirty="0"/>
              <a:t>בתוכנה</a:t>
            </a:r>
            <a:r>
              <a:rPr lang="he-IL" sz="1800" dirty="0"/>
              <a:t>  - שיפור ושדרוג תשתיות תוכנה המאפשרות ניצול היכולת של המעבדים החדישים.</a:t>
            </a:r>
            <a:r>
              <a:rPr lang="en-US" sz="1800" dirty="0"/>
              <a:t> </a:t>
            </a:r>
            <a:r>
              <a:rPr lang="he-IL" sz="1800" dirty="0"/>
              <a:t>מחלקות שמפשטות עבודה עם תהליכונים.</a:t>
            </a:r>
          </a:p>
          <a:p>
            <a:pPr>
              <a:lnSpc>
                <a:spcPct val="110000"/>
              </a:lnSpc>
            </a:pPr>
            <a:r>
              <a:rPr lang="he-IL" sz="1800" b="1" dirty="0"/>
              <a:t>בדוט נט</a:t>
            </a:r>
            <a:r>
              <a:rPr lang="he-IL" sz="1800" dirty="0"/>
              <a:t>, התהליכונים לא פועלים מול מערכת ההפעלה אלא מול </a:t>
            </a:r>
            <a:r>
              <a:rPr lang="he-IL" sz="1800" b="1" dirty="0"/>
              <a:t>הפלטפורמה</a:t>
            </a:r>
            <a:r>
              <a:rPr lang="he-IL" sz="1800" dirty="0"/>
              <a:t> </a:t>
            </a:r>
            <a:r>
              <a:rPr lang="en-US" sz="1800" dirty="0"/>
              <a:t>(CLR – Common Language Runtime)</a:t>
            </a:r>
            <a:r>
              <a:rPr lang="he-IL" sz="1800" dirty="0"/>
              <a:t> שמנהלת את התהליכונים, ומנצלת את ריבוי המעבדים.</a:t>
            </a:r>
          </a:p>
          <a:p>
            <a:r>
              <a:rPr lang="he-IL" sz="1800" dirty="0"/>
              <a:t>הפלטפורמה מאפשרת </a:t>
            </a:r>
            <a:r>
              <a:rPr lang="en-US" sz="1800" dirty="0"/>
              <a:t>Multi-Threading</a:t>
            </a:r>
            <a:r>
              <a:rPr lang="he-IL" sz="1800" dirty="0"/>
              <a:t>, כאשר התהליכון הראשי הוא התכנית הראשית, אך ניתן להריץ תהליכונים נוספים.</a:t>
            </a:r>
          </a:p>
          <a:p>
            <a:r>
              <a:rPr lang="he-IL" sz="1800" dirty="0"/>
              <a:t>התכנית/האפליקציה שרצה היא התהליך (</a:t>
            </a:r>
            <a:r>
              <a:rPr lang="en-US" sz="1800" dirty="0"/>
              <a:t>process</a:t>
            </a:r>
            <a:r>
              <a:rPr lang="he-IL" sz="1800" dirty="0"/>
              <a:t>) ובתוכה רצים תהליכונים (</a:t>
            </a:r>
            <a:r>
              <a:rPr lang="en-US" sz="1800" dirty="0"/>
              <a:t>Threads</a:t>
            </a:r>
            <a:r>
              <a:rPr lang="he-IL" sz="1800" dirty="0"/>
              <a:t>),</a:t>
            </a:r>
          </a:p>
          <a:p>
            <a:r>
              <a:rPr lang="he-IL" sz="1800" dirty="0"/>
              <a:t>זמן המעבד מחולק בין התהליכונים שבאותה תכנית.</a:t>
            </a:r>
            <a:endParaRPr lang="en-US" sz="1800" dirty="0"/>
          </a:p>
        </p:txBody>
      </p:sp>
      <p:sp>
        <p:nvSpPr>
          <p:cNvPr id="4" name="Slide Number Placeholder 3"/>
          <p:cNvSpPr>
            <a:spLocks noGrp="1"/>
          </p:cNvSpPr>
          <p:nvPr>
            <p:ph type="sldNum" sz="quarter" idx="12"/>
          </p:nvPr>
        </p:nvSpPr>
        <p:spPr/>
        <p:txBody>
          <a:bodyPr/>
          <a:lstStyle/>
          <a:p>
            <a:fld id="{DA68AB41-04B7-4576-9CCA-1D65DDCBA35C}" type="slidenum">
              <a:rPr lang="he-IL" smtClean="0"/>
              <a:t>7</a:t>
            </a:fld>
            <a:endParaRPr lang="he-IL"/>
          </a:p>
        </p:txBody>
      </p:sp>
    </p:spTree>
    <p:extLst>
      <p:ext uri="{BB962C8B-B14F-4D97-AF65-F5344CB8AC3E}">
        <p14:creationId xmlns:p14="http://schemas.microsoft.com/office/powerpoint/2010/main" val="236831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6474" y="116632"/>
            <a:ext cx="7239000" cy="770344"/>
          </a:xfrm>
        </p:spPr>
        <p:txBody>
          <a:bodyPr>
            <a:normAutofit/>
          </a:bodyPr>
          <a:lstStyle/>
          <a:p>
            <a:pPr algn="ctr"/>
            <a:r>
              <a:rPr lang="he-IL" sz="4000" dirty="0"/>
              <a:t>תהליכונים ב </a:t>
            </a:r>
            <a:r>
              <a:rPr lang="en-US" sz="4000" dirty="0"/>
              <a:t>C#</a:t>
            </a:r>
            <a:endParaRPr lang="he-IL" sz="4000" dirty="0"/>
          </a:p>
        </p:txBody>
      </p:sp>
      <p:sp>
        <p:nvSpPr>
          <p:cNvPr id="3" name="מציין מיקום תוכן 2"/>
          <p:cNvSpPr>
            <a:spLocks noGrp="1"/>
          </p:cNvSpPr>
          <p:nvPr>
            <p:ph idx="1"/>
          </p:nvPr>
        </p:nvSpPr>
        <p:spPr>
          <a:xfrm>
            <a:off x="668033" y="1700808"/>
            <a:ext cx="6775882" cy="3240360"/>
          </a:xfrm>
        </p:spPr>
        <p:txBody>
          <a:bodyPr>
            <a:normAutofit/>
          </a:bodyPr>
          <a:lstStyle/>
          <a:p>
            <a:r>
              <a:rPr lang="he-IL" sz="3200" dirty="0"/>
              <a:t>נראה 2 דרכים ליישום תהליכונים ב</a:t>
            </a:r>
            <a:r>
              <a:rPr lang="en-US" sz="3200" dirty="0"/>
              <a:t>C</a:t>
            </a:r>
            <a:r>
              <a:rPr lang="he-IL" sz="3200" dirty="0"/>
              <a:t>#:</a:t>
            </a:r>
          </a:p>
          <a:p>
            <a:pPr lvl="1"/>
            <a:endParaRPr lang="he-IL" sz="3200" dirty="0"/>
          </a:p>
          <a:p>
            <a:pPr lvl="1"/>
            <a:r>
              <a:rPr lang="he-IL" sz="3200" dirty="0"/>
              <a:t>המחלקה </a:t>
            </a:r>
            <a:r>
              <a:rPr lang="en-US" sz="3200" dirty="0"/>
              <a:t>Thread</a:t>
            </a:r>
            <a:endParaRPr lang="he-IL" sz="3200" dirty="0"/>
          </a:p>
          <a:p>
            <a:pPr marL="292608" lvl="1" indent="0">
              <a:buNone/>
            </a:pPr>
            <a:endParaRPr lang="he-IL" sz="3200" dirty="0"/>
          </a:p>
          <a:p>
            <a:pPr lvl="1"/>
            <a:r>
              <a:rPr lang="he-IL" sz="3200" dirty="0"/>
              <a:t>המחלקה </a:t>
            </a:r>
            <a:r>
              <a:rPr lang="en-US" sz="3200" dirty="0" err="1"/>
              <a:t>BackgroundWorker</a:t>
            </a:r>
            <a:endParaRPr lang="en-US" sz="3200" dirty="0"/>
          </a:p>
        </p:txBody>
      </p:sp>
      <p:sp>
        <p:nvSpPr>
          <p:cNvPr id="4" name="Slide Number Placeholder 3"/>
          <p:cNvSpPr>
            <a:spLocks noGrp="1"/>
          </p:cNvSpPr>
          <p:nvPr>
            <p:ph type="sldNum" sz="quarter" idx="12"/>
          </p:nvPr>
        </p:nvSpPr>
        <p:spPr/>
        <p:txBody>
          <a:bodyPr/>
          <a:lstStyle/>
          <a:p>
            <a:fld id="{DA68AB41-04B7-4576-9CCA-1D65DDCBA35C}" type="slidenum">
              <a:rPr lang="he-IL" smtClean="0"/>
              <a:t>8</a:t>
            </a:fld>
            <a:endParaRPr lang="he-IL"/>
          </a:p>
        </p:txBody>
      </p:sp>
    </p:spTree>
    <p:extLst>
      <p:ext uri="{BB962C8B-B14F-4D97-AF65-F5344CB8AC3E}">
        <p14:creationId xmlns:p14="http://schemas.microsoft.com/office/powerpoint/2010/main" val="181685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0466" y="260648"/>
            <a:ext cx="7239000" cy="695936"/>
          </a:xfrm>
        </p:spPr>
        <p:txBody>
          <a:bodyPr/>
          <a:lstStyle/>
          <a:p>
            <a:pPr algn="ctr"/>
            <a:r>
              <a:rPr lang="he-IL" dirty="0"/>
              <a:t>מספר מזהה של תהליכון</a:t>
            </a:r>
          </a:p>
        </p:txBody>
      </p:sp>
      <p:sp>
        <p:nvSpPr>
          <p:cNvPr id="3" name="מציין מיקום תוכן 2"/>
          <p:cNvSpPr>
            <a:spLocks noGrp="1"/>
          </p:cNvSpPr>
          <p:nvPr>
            <p:ph idx="1"/>
          </p:nvPr>
        </p:nvSpPr>
        <p:spPr>
          <a:xfrm>
            <a:off x="683568" y="1268760"/>
            <a:ext cx="7239000" cy="4824536"/>
          </a:xfrm>
        </p:spPr>
        <p:txBody>
          <a:bodyPr/>
          <a:lstStyle/>
          <a:p>
            <a:r>
              <a:rPr lang="he-IL" dirty="0"/>
              <a:t>כאשר אנו מריצים תכנית, הפלטפורמה מריצה מאחורי הקלעים </a:t>
            </a:r>
            <a:r>
              <a:rPr lang="he-IL" dirty="0" err="1"/>
              <a:t>תהליכון</a:t>
            </a:r>
            <a:r>
              <a:rPr lang="he-IL" dirty="0"/>
              <a:t>.</a:t>
            </a:r>
          </a:p>
          <a:p>
            <a:r>
              <a:rPr lang="he-IL" dirty="0"/>
              <a:t>לכל תהליכון יש </a:t>
            </a:r>
            <a:r>
              <a:rPr lang="he-IL" b="1" dirty="0"/>
              <a:t>מספר</a:t>
            </a:r>
            <a:r>
              <a:rPr lang="he-IL" dirty="0"/>
              <a:t> </a:t>
            </a:r>
            <a:r>
              <a:rPr lang="he-IL" b="1" dirty="0"/>
              <a:t>מזהה</a:t>
            </a:r>
            <a:r>
              <a:rPr lang="he-IL" dirty="0"/>
              <a:t>.</a:t>
            </a:r>
          </a:p>
          <a:p>
            <a:r>
              <a:rPr lang="he-IL" dirty="0"/>
              <a:t>המזהה של התכנית הראשית (</a:t>
            </a:r>
            <a:r>
              <a:rPr lang="he-IL" dirty="0" err="1"/>
              <a:t>התהליכון</a:t>
            </a:r>
            <a:r>
              <a:rPr lang="he-IL" dirty="0"/>
              <a:t> הראשי) הוא </a:t>
            </a:r>
            <a:r>
              <a:rPr lang="he-IL" b="1" dirty="0"/>
              <a:t>1</a:t>
            </a:r>
          </a:p>
          <a:p>
            <a:endParaRPr lang="he-IL" dirty="0"/>
          </a:p>
          <a:p>
            <a:r>
              <a:rPr lang="he-IL" dirty="0" err="1"/>
              <a:t>התהליכון</a:t>
            </a:r>
            <a:r>
              <a:rPr lang="he-IL" dirty="0"/>
              <a:t> הראשי כמעט שווה זכויות לאחרים.</a:t>
            </a:r>
          </a:p>
          <a:p>
            <a:pPr lvl="1"/>
            <a:r>
              <a:rPr lang="he-IL" dirty="0"/>
              <a:t>ה"זכות" היחידה שלו – היא לקבוע שכאשר </a:t>
            </a:r>
            <a:r>
              <a:rPr lang="he-IL" b="1" dirty="0"/>
              <a:t>הוא מסתיים </a:t>
            </a:r>
            <a:r>
              <a:rPr lang="he-IL" dirty="0"/>
              <a:t>– יש לסיים את כל התהליכונים האחרים.</a:t>
            </a:r>
          </a:p>
        </p:txBody>
      </p:sp>
      <p:sp>
        <p:nvSpPr>
          <p:cNvPr id="4" name="Slide Number Placeholder 3">
            <a:extLst>
              <a:ext uri="{FF2B5EF4-FFF2-40B4-BE49-F238E27FC236}">
                <a16:creationId xmlns:a16="http://schemas.microsoft.com/office/drawing/2014/main" id="{511EFD79-9E69-4AB5-941D-E8AF338C3862}"/>
              </a:ext>
            </a:extLst>
          </p:cNvPr>
          <p:cNvSpPr>
            <a:spLocks noGrp="1"/>
          </p:cNvSpPr>
          <p:nvPr>
            <p:ph type="sldNum" sz="quarter" idx="12"/>
          </p:nvPr>
        </p:nvSpPr>
        <p:spPr/>
        <p:txBody>
          <a:bodyPr/>
          <a:lstStyle/>
          <a:p>
            <a:fld id="{DA68AB41-04B7-4576-9CCA-1D65DDCBA35C}" type="slidenum">
              <a:rPr lang="he-IL" smtClean="0"/>
              <a:t>9</a:t>
            </a:fld>
            <a:endParaRPr lang="he-IL"/>
          </a:p>
        </p:txBody>
      </p:sp>
    </p:spTree>
    <p:extLst>
      <p:ext uri="{BB962C8B-B14F-4D97-AF65-F5344CB8AC3E}">
        <p14:creationId xmlns:p14="http://schemas.microsoft.com/office/powerpoint/2010/main" val="395796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פע">
  <a:themeElements>
    <a:clrScheme name="שפע">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שפע">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פע">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8133</TotalTime>
  <Words>5438</Words>
  <Application>Microsoft Office PowerPoint</Application>
  <PresentationFormat>On-screen Show (4:3)</PresentationFormat>
  <Paragraphs>813</Paragraphs>
  <Slides>42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Times New Roman</vt:lpstr>
      <vt:lpstr>Trebuchet MS</vt:lpstr>
      <vt:lpstr>Wingdings</vt:lpstr>
      <vt:lpstr>Wingdings 2</vt:lpstr>
      <vt:lpstr>שפע</vt:lpstr>
      <vt:lpstr>מיני פרויקט במערכות חלונות</vt:lpstr>
      <vt:lpstr>ומה היום?</vt:lpstr>
      <vt:lpstr>תהליכונים Threads</vt:lpstr>
      <vt:lpstr>תהליכונים - הצורך</vt:lpstr>
      <vt:lpstr>תהליכונים</vt:lpstr>
      <vt:lpstr>תהליך מול תהליכון</vt:lpstr>
      <vt:lpstr>תהליכונים ב C#</vt:lpstr>
      <vt:lpstr>תהליכונים ב C#</vt:lpstr>
      <vt:lpstr>מספר מזהה של תהליכון</vt:lpstr>
      <vt:lpstr>איך זה עובד?</vt:lpstr>
      <vt:lpstr>תהליכונים</vt:lpstr>
      <vt:lpstr>PowerPoint Presentation</vt:lpstr>
      <vt:lpstr>PowerPoint Presentation</vt:lpstr>
      <vt:lpstr>דוגמא 1 – שימוש בתהליכון</vt:lpstr>
      <vt:lpstr>דוגמא 1 – שימוש בתהליכון.  פלט אפשרי:</vt:lpstr>
      <vt:lpstr>דוגמא 2 – שימוש בתהליכון</vt:lpstr>
      <vt:lpstr>תהליכון אנונימי – ביטוי למבדה</vt:lpstr>
      <vt:lpstr>JoIN()</vt:lpstr>
      <vt:lpstr>תהליכונים</vt:lpstr>
      <vt:lpstr>דוגמא: הצגת שעון עצר שמתקדם/מפסיק בלחיצה על כפתור start/Stop</vt:lpstr>
      <vt:lpstr>מדוע צריך Thread בדוגמא זו?</vt:lpstr>
      <vt:lpstr>דוגמא: הצגת שעון עצר שמתקדם/מפסיק בלחיצה על כפתור start/Stop</vt:lpstr>
      <vt:lpstr>דוגמא: הצגת שעון עצר שמתקדם/מפסיק בלחיצה על כפתור start/Stop</vt:lpstr>
      <vt:lpstr>דוגמא: הצגת שעון עצר שמתקדם/מפסיק בלחיצה על כפתור start/Stop</vt:lpstr>
      <vt:lpstr>PowerPoint Presentation</vt:lpstr>
      <vt:lpstr>הסבר הדוגמא – מדוע צריך את ה Dispatcher ?</vt:lpstr>
      <vt:lpstr>3 אפשרויות לשגר את עדכון הטקסט מתוך התהליכון לעבר התהליכון הראשי. באמצעות ה DISPATCHER</vt:lpstr>
      <vt:lpstr>STA – Single thread apartment</vt:lpstr>
      <vt:lpstr>תהליכונים</vt:lpstr>
      <vt:lpstr>המחלקה Background Worker</vt:lpstr>
      <vt:lpstr>3 אירועים שקיימים במחלקה Background worker</vt:lpstr>
      <vt:lpstr>הגדרת המחלקה:</vt:lpstr>
      <vt:lpstr>PowerPoint Presentation</vt:lpstr>
      <vt:lpstr>דוגמא 1</vt:lpstr>
      <vt:lpstr>דוגמא 1</vt:lpstr>
      <vt:lpstr>דוגמא 1</vt:lpstr>
      <vt:lpstr>דוגמא 1</vt:lpstr>
      <vt:lpstr>דוגמא 1</vt:lpstr>
      <vt:lpstr>דוגמא 2</vt:lpstr>
      <vt:lpstr>דוגמא 2</vt:lpstr>
      <vt:lpstr>דוגמא 2</vt:lpstr>
      <vt:lpstr>דוגמא נוספת - מימוש חשבון בנק עם תהליכונים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מיני פרויקט במערכות חלונות</dc:title>
  <dc:creator>User</dc:creator>
  <cp:lastModifiedBy>Efrat Amar</cp:lastModifiedBy>
  <cp:revision>381</cp:revision>
  <dcterms:created xsi:type="dcterms:W3CDTF">2016-11-28T23:20:35Z</dcterms:created>
  <dcterms:modified xsi:type="dcterms:W3CDTF">2020-12-01T10:40:24Z</dcterms:modified>
</cp:coreProperties>
</file>