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notesMasterIdLst>
    <p:notesMasterId r:id="rId3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things are crucial details and cause delays in development
developers are blocked until further details are added - or they might have to guess
leading to changes that aren't accounted for in the design and suboptimal experiences for users
for teams that are distributed or working across timezones, this effect is magnified even further and you could be waiting a while for the situation to be resolved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that we've seen with teams that excel at this, is that they establish a shared definition for ready for dev
this will look different across teams as you each have different concerns - but it allows you to set up an expectation for design for what key details ALWAYS need to be considered before sharing a design with developers
for example, does the design take into account responsive breakpoints
does it cover example edge cases, like missing internet connection, errors from the backend
is the design using components from the design system when possible
and are design tokens being used when possible
by standardizing your definition of ready for dev ahead of time, teams can make sure they have all the key details needed for building ahead of time
this will help prevent blocks and reduce the cycles of back and forth that you'd have to go through in the building process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is to bring developer input earlier in the design process
if you're only getting invited into the design when things are ready to be built, ask to be invited earlier
You can help designers uncover their blindspots when creating designs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Tooling helps but communication and collaboration are key to a better process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can Figma help?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ambiguous design specs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Some things to remember
Share developer input early in the design process
You can help design uncover their blind spots when it comes to development and set yourself up for success
Align on shared language for developers and designers
designers and developers have the same goal, to build a great product
Leverage the power of extensibility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off with a little bit more about me - I'm a developer advocate at Figma
In my career I've put on multiple hats as a business analyst, an amateur designer, and as an iOS and Web Engineer
At Figma, I use what I've learned to help bridge the gap between design and development for the teams that we talk to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with Dev Mode, we've made it easier for developers to be involved
by being in the file, developers can leave feedback on designs directly and in context
designers can also use dev mode features to organize and highlight details for handoff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any gap in this process, it causes a lot of friction
missing information can lead to a chaotic workflow and additional cycles of back and forth between design and development
when I worked as a frontend engineer, one of the issues I ran into often was missing crucial details when building a feature
I'd realize, sometimes after already starting work on the design, that I there were missing details like how a design should look at certain breakpoints, or how the design should behave in an edge case 
I needed these details to continue my work - so sometimes it meant that I was blocked on my project
Other times, if I was on a particularly tight deadline, I'd make my best guess at what they intended - but that led to further thrash down the line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can Figma help?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we hear most often from development teams, are that designs are missing key details resulting in extra cycles
this could be as minor as figuring out what's ready to build among a sea of designs and explorations
or things like missing edge cases or responsive considerations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constantly hearing from teams looking to optimize their Product, Design, and Engineer processes
One of the areas we hear about most is streamlining the design to development workflow
how can they bridge the gap from design to code and do it with less pain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we hear most often from development teams, are that designs are missing key details resulting in extra cycles
this could be as minor as figuring out what's ready to build among a sea of designs and explorations
or things like missing edge cases or responsive considerations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listening
you can grab a copy of this talk and check out all the resources I mentioned via the link on the screen or by scanning the QR code
I hope you're able to take some of these practices to make your designer-developer process smoother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we hear most often from development teams, are that designs are missing key details resulting in extra cycles
this could be as minor as figuring out what's ready to build among a sea of designs and explorations
or things like missing edge cases or responsive considerations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going to talk about a few focus areas today
we're going to talk about how to deal with ambiguous design specs
establishing a shared language between designers and developers
and opportunities to automate to make your process smoother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figma has robust extensibility APIs to help you 
set your team up for success including a plugin api, REST API, and Code Connect
here are a few use cases that you can approach with these APIs
syncing design tokens
improving design workflows
Efficiently surfacing design system details in a design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exactly is that pain?
Traditionally, at most companies - teams go through a process like this
Designers create a design, share a spec with the developer, and a developer builds those designs and wa-la you shipped your product
It's typically viewed as a linear process, but the trouble is, it never quite works like that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can we solve for this?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things are crucial details and cause delays in development
developers are blocked until further details are added - or they might have to guess
leading to changes that aren't accounted for in the design and suboptimal experiences for users
for teams that are distributed or working across timezones, this effect is magnified even further and you could be waiting a while for the situation to be resolved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slideLayout" Target="../slideLayouts/slideLayout1.xml"/><Relationship Id="rId8"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slideLayout" Target="../slideLayouts/slideLayout1.xml"/><Relationship Id="rId7"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slideLayout" Target="../slideLayouts/slideLayout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slideLayout" Target="../slideLayouts/slideLayout1.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slideLayout" Target="../slideLayouts/slideLayout1.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6161D"/>
        </a:solidFill>
      </p:bgPr>
    </p:bg>
    <p:spTree>
      <p:nvGrpSpPr>
        <p:cNvPr id="1" name=""/>
        <p:cNvGrpSpPr/>
        <p:nvPr/>
      </p:nvGrpSpPr>
      <p:grpSpPr>
        <a:xfrm>
          <a:off x="0" y="0"/>
          <a:ext cx="0" cy="0"/>
          <a:chOff x="0" y="0"/>
          <a:chExt cx="0" cy="0"/>
        </a:xfrm>
      </p:grpSpPr>
      <p:sp>
        <p:nvSpPr>
          <p:cNvPr id="2" name="Text 0"/>
          <p:cNvSpPr/>
          <p:nvPr/>
        </p:nvSpPr>
        <p:spPr>
          <a:xfrm>
            <a:off x="1409700" y="1876425"/>
            <a:ext cx="6786563" cy="857250"/>
          </a:xfrm>
          <a:prstGeom prst="rect">
            <a:avLst/>
          </a:prstGeom>
          <a:noFill/>
          <a:ln/>
        </p:spPr>
        <p:txBody>
          <a:bodyPr wrap="square" rtlCol="0" anchor="ctr"/>
          <a:lstStyle/>
          <a:p>
            <a:pPr algn="ctr" indent="0" marL="0">
              <a:lnSpc>
                <a:spcPts val="6750"/>
              </a:lnSpc>
              <a:buNone/>
            </a:pPr>
            <a:r>
              <a:rPr lang="en-US" sz="6750" spc="-202" kern="0" dirty="0">
                <a:solidFill>
                  <a:srgbClr val="F8F8FF">
                    <a:alpha val="99000"/>
                  </a:srgbClr>
                </a:solidFill>
                <a:latin typeface="Closer Text" pitchFamily="34" charset="0"/>
                <a:ea typeface="Closer Text" pitchFamily="34" charset="-122"/>
                <a:cs typeface="Closer Text" pitchFamily="34" charset="-120"/>
              </a:rPr>
              <a:t>TechTrek Web</a:t>
            </a:r>
            <a:endParaRPr lang="en-US" sz="6750" dirty="0"/>
          </a:p>
        </p:txBody>
      </p:sp>
      <p:sp>
        <p:nvSpPr>
          <p:cNvPr id="3" name="Text 1"/>
          <p:cNvSpPr/>
          <p:nvPr/>
        </p:nvSpPr>
        <p:spPr>
          <a:xfrm>
            <a:off x="1409700" y="2867025"/>
            <a:ext cx="6786563" cy="552450"/>
          </a:xfrm>
          <a:prstGeom prst="rect">
            <a:avLst/>
          </a:prstGeom>
          <a:noFill/>
          <a:ln/>
        </p:spPr>
        <p:txBody>
          <a:bodyPr wrap="square" rtlCol="0" anchor="ctr"/>
          <a:lstStyle/>
          <a:p>
            <a:pPr algn="ctr" indent="0" marL="0">
              <a:lnSpc>
                <a:spcPts val="2160"/>
              </a:lnSpc>
              <a:buNone/>
            </a:pPr>
            <a:r>
              <a:rPr lang="en-US" sz="1800" spc="-18" kern="0" dirty="0">
                <a:solidFill>
                  <a:srgbClr val="D2D2FF">
                    <a:alpha val="99000"/>
                  </a:srgbClr>
                </a:solidFill>
                <a:latin typeface="Closer Text" pitchFamily="34" charset="0"/>
                <a:ea typeface="Closer Text" pitchFamily="34" charset="-122"/>
                <a:cs typeface="Closer Text" pitchFamily="34" charset="-120"/>
              </a:rPr>
              <a:t>Цифровая адаптация настольной игры  по созданию стартапа</a:t>
            </a:r>
            <a:endParaRPr lang="en-US" sz="1800" dirty="0"/>
          </a:p>
        </p:txBody>
      </p:sp>
      <p:sp>
        <p:nvSpPr>
          <p:cNvPr id="4" name="Text 2"/>
          <p:cNvSpPr/>
          <p:nvPr/>
        </p:nvSpPr>
        <p:spPr>
          <a:xfrm>
            <a:off x="928688" y="4476750"/>
            <a:ext cx="7853362" cy="228600"/>
          </a:xfrm>
          <a:prstGeom prst="rect">
            <a:avLst/>
          </a:prstGeom>
          <a:noFill/>
          <a:ln/>
        </p:spPr>
        <p:txBody>
          <a:bodyPr wrap="square" rtlCol="0" anchor="ctr"/>
          <a:lstStyle/>
          <a:p>
            <a:pPr algn="ctr" indent="0" marL="0">
              <a:lnSpc>
                <a:spcPts val="1800"/>
              </a:lnSpc>
              <a:buNone/>
            </a:pPr>
            <a:r>
              <a:rPr lang="en-US" sz="1500" spc="-7" kern="0" dirty="0">
                <a:solidFill>
                  <a:srgbClr val="FFFFFF">
                    <a:alpha val="99000"/>
                  </a:srgbClr>
                </a:solidFill>
                <a:latin typeface="Montserrat" pitchFamily="34" charset="0"/>
                <a:ea typeface="Montserrat" pitchFamily="34" charset="-122"/>
                <a:cs typeface="Montserrat" pitchFamily="34" charset="-120"/>
              </a:rPr>
              <a:t>Выполнили: команда 4 (ск #1), группы 4 &amp; 6</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6161D"/>
        </a:solidFill>
      </p:bgPr>
    </p:bg>
    <p:spTree>
      <p:nvGrpSpPr>
        <p:cNvPr id="1" name=""/>
        <p:cNvGrpSpPr/>
        <p:nvPr/>
      </p:nvGrpSpPr>
      <p:grpSpPr>
        <a:xfrm>
          <a:off x="0" y="0"/>
          <a:ext cx="0" cy="0"/>
          <a:chOff x="0" y="0"/>
          <a:chExt cx="0" cy="0"/>
        </a:xfrm>
      </p:grpSpPr>
      <p:pic>
        <p:nvPicPr>
          <p:cNvPr id="3" name="Image 0" descr="preencoded.png">    </p:cNvPr>
          <p:cNvPicPr>
            <a:picLocks noChangeAspect="1"/>
          </p:cNvPicPr>
          <p:nvPr/>
        </p:nvPicPr>
        <p:blipFill>
          <a:blip r:embed="rId1"/>
          <a:stretch>
            <a:fillRect/>
          </a:stretch>
        </p:blipFill>
        <p:spPr>
          <a:xfrm>
            <a:off x="1733550" y="2388394"/>
            <a:ext cx="5681663" cy="366713"/>
          </a:xfrm>
          <a:prstGeom prst="rect">
            <a:avLst/>
          </a:prstGeom>
        </p:spPr>
      </p:pic>
      <p:pic>
        <p:nvPicPr>
          <p:cNvPr id="4" name="Image 1" descr="preencoded.png">    </p:cNvPr>
          <p:cNvPicPr>
            <a:picLocks noChangeAspect="1"/>
          </p:cNvPicPr>
          <p:nvPr/>
        </p:nvPicPr>
        <p:blipFill>
          <a:blip r:embed="rId2"/>
          <a:stretch>
            <a:fillRect/>
          </a:stretch>
        </p:blipFill>
        <p:spPr>
          <a:xfrm>
            <a:off x="4872038" y="900113"/>
            <a:ext cx="3343275" cy="3343275"/>
          </a:xfrm>
          <a:prstGeom prst="rect">
            <a:avLst/>
          </a:prstGeom>
        </p:spPr>
      </p:pic>
      <p:sp>
        <p:nvSpPr>
          <p:cNvPr id="5" name="Text 0"/>
          <p:cNvSpPr/>
          <p:nvPr/>
        </p:nvSpPr>
        <p:spPr>
          <a:xfrm>
            <a:off x="371475" y="2219325"/>
            <a:ext cx="2457450" cy="685800"/>
          </a:xfrm>
          <a:prstGeom prst="rect">
            <a:avLst/>
          </a:prstGeom>
          <a:noFill/>
          <a:ln/>
        </p:spPr>
        <p:txBody>
          <a:bodyPr wrap="square" rtlCol="0" anchor="ctr"/>
          <a:lstStyle/>
          <a:p>
            <a:pPr algn="l" indent="0" marL="0">
              <a:lnSpc>
                <a:spcPts val="2700"/>
              </a:lnSpc>
              <a:buNone/>
            </a:pPr>
            <a:r>
              <a:rPr lang="en-US" sz="2250" b="1" spc="-22" kern="0" dirty="0">
                <a:solidFill>
                  <a:srgbClr val="FFFFFF">
                    <a:alpha val="99000"/>
                  </a:srgbClr>
                </a:solidFill>
                <a:latin typeface="Montserrat" pitchFamily="34" charset="0"/>
                <a:ea typeface="Montserrat" pitchFamily="34" charset="-122"/>
                <a:cs typeface="Montserrat" pitchFamily="34" charset="-120"/>
              </a:rPr>
              <a:t>Обучение через игру</a:t>
            </a:r>
            <a:endParaRPr lang="en-US" sz="2250" dirty="0"/>
          </a:p>
        </p:txBody>
      </p:sp>
      <p:sp>
        <p:nvSpPr>
          <p:cNvPr id="6" name="Text 1"/>
          <p:cNvSpPr/>
          <p:nvPr/>
        </p:nvSpPr>
        <p:spPr>
          <a:xfrm>
            <a:off x="271463" y="4638675"/>
            <a:ext cx="1095375"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10/31</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4629150" y="0"/>
            <a:ext cx="4514850" cy="5143500"/>
          </a:xfrm>
          <a:prstGeom prst="rect">
            <a:avLst/>
          </a:prstGeom>
          <a:solidFill>
            <a:srgbClr val="16161D"/>
          </a:solidFill>
          <a:ln/>
        </p:spPr>
      </p:sp>
      <p:sp>
        <p:nvSpPr>
          <p:cNvPr id="4" name="Shape 1"/>
          <p:cNvSpPr/>
          <p:nvPr/>
        </p:nvSpPr>
        <p:spPr>
          <a:xfrm>
            <a:off x="285750" y="2228850"/>
            <a:ext cx="3505200" cy="685800"/>
          </a:xfrm>
          <a:prstGeom prst="rect">
            <a:avLst/>
          </a:prstGeom>
          <a:noFill/>
          <a:ln/>
        </p:spPr>
      </p:sp>
      <p:sp>
        <p:nvSpPr>
          <p:cNvPr id="5" name="Shape 2"/>
          <p:cNvSpPr/>
          <p:nvPr/>
        </p:nvSpPr>
        <p:spPr>
          <a:xfrm>
            <a:off x="5757863" y="1485900"/>
            <a:ext cx="2767013" cy="2628900"/>
          </a:xfrm>
          <a:prstGeom prst="rect">
            <a:avLst/>
          </a:prstGeom>
          <a:solidFill>
            <a:srgbClr val="F8F8FF"/>
          </a:solidFill>
          <a:ln/>
        </p:spPr>
      </p:sp>
      <p:sp>
        <p:nvSpPr>
          <p:cNvPr id="6" name="Shape 3"/>
          <p:cNvSpPr/>
          <p:nvPr/>
        </p:nvSpPr>
        <p:spPr>
          <a:xfrm>
            <a:off x="5872163" y="1657350"/>
            <a:ext cx="676275" cy="150019"/>
          </a:xfrm>
          <a:prstGeom prst="rect">
            <a:avLst/>
          </a:prstGeom>
          <a:noFill/>
          <a:ln/>
        </p:spPr>
      </p:sp>
      <p:sp>
        <p:nvSpPr>
          <p:cNvPr id="7" name="Shape 4"/>
          <p:cNvSpPr/>
          <p:nvPr/>
        </p:nvSpPr>
        <p:spPr>
          <a:xfrm>
            <a:off x="5872163" y="1950244"/>
            <a:ext cx="938213" cy="150019"/>
          </a:xfrm>
          <a:prstGeom prst="rect">
            <a:avLst/>
          </a:prstGeom>
          <a:noFill/>
          <a:ln/>
        </p:spPr>
      </p:sp>
      <p:sp>
        <p:nvSpPr>
          <p:cNvPr id="8" name="Shape 5"/>
          <p:cNvSpPr/>
          <p:nvPr/>
        </p:nvSpPr>
        <p:spPr>
          <a:xfrm>
            <a:off x="5872163" y="2243138"/>
            <a:ext cx="738188" cy="150019"/>
          </a:xfrm>
          <a:prstGeom prst="rect">
            <a:avLst/>
          </a:prstGeom>
          <a:noFill/>
          <a:ln/>
        </p:spPr>
      </p:sp>
      <p:sp>
        <p:nvSpPr>
          <p:cNvPr id="9" name="Shape 6"/>
          <p:cNvSpPr/>
          <p:nvPr/>
        </p:nvSpPr>
        <p:spPr>
          <a:xfrm>
            <a:off x="5872163" y="2536031"/>
            <a:ext cx="2481263" cy="150019"/>
          </a:xfrm>
          <a:prstGeom prst="rect">
            <a:avLst/>
          </a:prstGeom>
          <a:noFill/>
          <a:ln/>
        </p:spPr>
      </p:sp>
      <p:sp>
        <p:nvSpPr>
          <p:cNvPr id="10" name="Shape 7"/>
          <p:cNvSpPr/>
          <p:nvPr/>
        </p:nvSpPr>
        <p:spPr>
          <a:xfrm>
            <a:off x="5872163" y="2536031"/>
            <a:ext cx="150019" cy="150019"/>
          </a:xfrm>
          <a:prstGeom prst="rect">
            <a:avLst/>
          </a:prstGeom>
          <a:noFill/>
          <a:ln/>
        </p:spPr>
      </p:sp>
      <p:sp>
        <p:nvSpPr>
          <p:cNvPr id="11" name="Shape 8"/>
          <p:cNvSpPr/>
          <p:nvPr/>
        </p:nvSpPr>
        <p:spPr>
          <a:xfrm>
            <a:off x="5872163" y="2536031"/>
            <a:ext cx="150019" cy="150019"/>
          </a:xfrm>
          <a:prstGeom prst="ellipse">
            <a:avLst/>
          </a:prstGeom>
          <a:noFill/>
          <a:ln w="19050">
            <a:solidFill>
              <a:srgbClr val="000000"/>
            </a:solidFill>
            <a:prstDash val="solid"/>
          </a:ln>
        </p:spPr>
      </p:sp>
      <p:sp>
        <p:nvSpPr>
          <p:cNvPr id="12" name="Shape 9"/>
          <p:cNvSpPr/>
          <p:nvPr/>
        </p:nvSpPr>
        <p:spPr>
          <a:xfrm>
            <a:off x="5872163" y="2243138"/>
            <a:ext cx="150019" cy="150019"/>
          </a:xfrm>
          <a:prstGeom prst="rect">
            <a:avLst/>
          </a:prstGeom>
          <a:noFill/>
          <a:ln/>
        </p:spPr>
      </p:sp>
      <p:sp>
        <p:nvSpPr>
          <p:cNvPr id="13" name="Shape 10"/>
          <p:cNvSpPr/>
          <p:nvPr/>
        </p:nvSpPr>
        <p:spPr>
          <a:xfrm>
            <a:off x="5872163" y="2243138"/>
            <a:ext cx="150019" cy="150019"/>
          </a:xfrm>
          <a:prstGeom prst="ellipse">
            <a:avLst/>
          </a:prstGeom>
          <a:noFill/>
          <a:ln w="19050">
            <a:solidFill>
              <a:srgbClr val="000000"/>
            </a:solidFill>
            <a:prstDash val="solid"/>
          </a:ln>
        </p:spPr>
      </p:sp>
      <p:sp>
        <p:nvSpPr>
          <p:cNvPr id="14" name="Shape 11"/>
          <p:cNvSpPr/>
          <p:nvPr/>
        </p:nvSpPr>
        <p:spPr>
          <a:xfrm>
            <a:off x="5872163" y="1950244"/>
            <a:ext cx="150019" cy="150019"/>
          </a:xfrm>
          <a:prstGeom prst="rect">
            <a:avLst/>
          </a:prstGeom>
          <a:noFill/>
          <a:ln/>
        </p:spPr>
      </p:sp>
      <p:sp>
        <p:nvSpPr>
          <p:cNvPr id="15" name="Shape 12"/>
          <p:cNvSpPr/>
          <p:nvPr/>
        </p:nvSpPr>
        <p:spPr>
          <a:xfrm>
            <a:off x="5872163" y="1950244"/>
            <a:ext cx="150019" cy="150019"/>
          </a:xfrm>
          <a:prstGeom prst="ellipse">
            <a:avLst/>
          </a:prstGeom>
          <a:solidFill>
            <a:srgbClr val="A9EBCC"/>
          </a:solidFill>
          <a:ln/>
        </p:spPr>
      </p:sp>
      <p:sp>
        <p:nvSpPr>
          <p:cNvPr id="16" name="Shape 13"/>
          <p:cNvSpPr/>
          <p:nvPr/>
        </p:nvSpPr>
        <p:spPr>
          <a:xfrm>
            <a:off x="5872163" y="1657350"/>
            <a:ext cx="150019" cy="150019"/>
          </a:xfrm>
          <a:prstGeom prst="rect">
            <a:avLst/>
          </a:prstGeom>
          <a:noFill/>
          <a:ln/>
        </p:spPr>
      </p:sp>
      <p:sp>
        <p:nvSpPr>
          <p:cNvPr id="17" name="Shape 14"/>
          <p:cNvSpPr/>
          <p:nvPr/>
        </p:nvSpPr>
        <p:spPr>
          <a:xfrm>
            <a:off x="5872163" y="1657350"/>
            <a:ext cx="150019" cy="150019"/>
          </a:xfrm>
          <a:prstGeom prst="ellipse">
            <a:avLst/>
          </a:prstGeom>
          <a:solidFill>
            <a:srgbClr val="A9EBCC"/>
          </a:solidFill>
          <a:ln/>
        </p:spPr>
      </p:sp>
      <p:pic>
        <p:nvPicPr>
          <p:cNvPr id="18" name="Image 0" descr="preencoded.png">    </p:cNvPr>
          <p:cNvPicPr>
            <a:picLocks noChangeAspect="1"/>
          </p:cNvPicPr>
          <p:nvPr/>
        </p:nvPicPr>
        <p:blipFill>
          <a:blip r:embed="rId1"/>
          <a:stretch>
            <a:fillRect/>
          </a:stretch>
        </p:blipFill>
        <p:spPr>
          <a:xfrm>
            <a:off x="5915025" y="1998464"/>
            <a:ext cx="59796" cy="53315"/>
          </a:xfrm>
          <a:prstGeom prst="rect">
            <a:avLst/>
          </a:prstGeom>
        </p:spPr>
      </p:pic>
      <p:pic>
        <p:nvPicPr>
          <p:cNvPr id="19" name="Image 1" descr="preencoded.png">    </p:cNvPr>
          <p:cNvPicPr>
            <a:picLocks noChangeAspect="1"/>
          </p:cNvPicPr>
          <p:nvPr/>
        </p:nvPicPr>
        <p:blipFill>
          <a:blip r:embed="rId2"/>
          <a:stretch>
            <a:fillRect/>
          </a:stretch>
        </p:blipFill>
        <p:spPr>
          <a:xfrm>
            <a:off x="5915025" y="1705570"/>
            <a:ext cx="59796" cy="53315"/>
          </a:xfrm>
          <a:prstGeom prst="rect">
            <a:avLst/>
          </a:prstGeom>
        </p:spPr>
      </p:pic>
      <p:sp>
        <p:nvSpPr>
          <p:cNvPr id="20" name="Text 15"/>
          <p:cNvSpPr/>
          <p:nvPr/>
        </p:nvSpPr>
        <p:spPr>
          <a:xfrm>
            <a:off x="271463" y="4648200"/>
            <a:ext cx="1038225"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11/31</a:t>
            </a:r>
            <a:endParaRPr lang="en-US" sz="1800" dirty="0"/>
          </a:p>
        </p:txBody>
      </p:sp>
      <p:sp>
        <p:nvSpPr>
          <p:cNvPr id="21" name="Text 16"/>
          <p:cNvSpPr/>
          <p:nvPr/>
        </p:nvSpPr>
        <p:spPr>
          <a:xfrm>
            <a:off x="6129338" y="2549128"/>
            <a:ext cx="2681288" cy="123825"/>
          </a:xfrm>
          <a:prstGeom prst="rect">
            <a:avLst/>
          </a:prstGeom>
          <a:noFill/>
          <a:ln/>
        </p:spPr>
        <p:txBody>
          <a:bodyPr wrap="square" rtlCol="0" anchor="ctr"/>
          <a:lstStyle/>
          <a:p>
            <a:pPr algn="l" indent="0" marL="0">
              <a:lnSpc>
                <a:spcPts val="984"/>
              </a:lnSpc>
              <a:buNone/>
            </a:pPr>
            <a:r>
              <a:rPr lang="en-US" sz="788" dirty="0">
                <a:solidFill>
                  <a:srgbClr val="000000">
                    <a:alpha val="99000"/>
                  </a:srgbClr>
                </a:solidFill>
                <a:latin typeface="Figma Hand" pitchFamily="34" charset="0"/>
                <a:ea typeface="Figma Hand" pitchFamily="34" charset="-122"/>
                <a:cs typeface="Figma Hand" pitchFamily="34" charset="-120"/>
              </a:rPr>
              <a:t>Gametech              </a:t>
            </a:r>
            <a:pPr algn="l" indent="0" marL="0">
              <a:lnSpc>
                <a:spcPts val="984"/>
              </a:lnSpc>
              <a:buNone/>
            </a:pPr>
            <a:r>
              <a:rPr lang="en-US" sz="788" dirty="0">
                <a:solidFill>
                  <a:srgbClr val="F5F5F5">
                    <a:alpha val="99000"/>
                  </a:srgbClr>
                </a:solidFill>
                <a:latin typeface="Figma Hand" pitchFamily="34" charset="0"/>
                <a:ea typeface="Figma Hand" pitchFamily="34" charset="-122"/>
                <a:cs typeface="Figma Hand" pitchFamily="34" charset="-120"/>
              </a:rPr>
              <a:t> .  </a:t>
            </a:r>
            <a:pPr algn="l" indent="0" marL="0">
              <a:lnSpc>
                <a:spcPts val="984"/>
              </a:lnSpc>
              <a:buNone/>
            </a:pPr>
            <a:r>
              <a:rPr lang="en-US" sz="788" dirty="0">
                <a:solidFill>
                  <a:srgbClr val="F8F8FF">
                    <a:alpha val="99000"/>
                  </a:srgbClr>
                </a:solidFill>
                <a:latin typeface="Figma Hand" pitchFamily="34" charset="0"/>
                <a:ea typeface="Figma Hand" pitchFamily="34" charset="-122"/>
                <a:cs typeface="Figma Hand" pitchFamily="34" charset="-120"/>
              </a:rPr>
              <a:t> &amp;&amp;&amp;&amp;&amp;&amp;&amp;&amp;&amp;&amp;</a:t>
            </a:r>
            <a:endParaRPr lang="en-US" sz="788" dirty="0"/>
          </a:p>
        </p:txBody>
      </p:sp>
      <p:sp>
        <p:nvSpPr>
          <p:cNvPr id="22" name="Text 17"/>
          <p:cNvSpPr/>
          <p:nvPr/>
        </p:nvSpPr>
        <p:spPr>
          <a:xfrm>
            <a:off x="6129338" y="2256234"/>
            <a:ext cx="938212" cy="123825"/>
          </a:xfrm>
          <a:prstGeom prst="rect">
            <a:avLst/>
          </a:prstGeom>
          <a:noFill/>
          <a:ln/>
        </p:spPr>
        <p:txBody>
          <a:bodyPr wrap="square" rtlCol="0" anchor="ctr"/>
          <a:lstStyle/>
          <a:p>
            <a:pPr algn="l" indent="0" marL="0">
              <a:lnSpc>
                <a:spcPts val="984"/>
              </a:lnSpc>
              <a:buNone/>
            </a:pPr>
            <a:r>
              <a:rPr lang="en-US" sz="788" dirty="0">
                <a:solidFill>
                  <a:srgbClr val="000000">
                    <a:alpha val="99000"/>
                  </a:srgbClr>
                </a:solidFill>
                <a:latin typeface="Figma Hand" pitchFamily="34" charset="0"/>
                <a:ea typeface="Figma Hand" pitchFamily="34" charset="-122"/>
                <a:cs typeface="Figma Hand" pitchFamily="34" charset="-120"/>
              </a:rPr>
              <a:t>Agrotech</a:t>
            </a:r>
            <a:endParaRPr lang="en-US" sz="788" dirty="0"/>
          </a:p>
        </p:txBody>
      </p:sp>
      <p:sp>
        <p:nvSpPr>
          <p:cNvPr id="23" name="Text 18"/>
          <p:cNvSpPr/>
          <p:nvPr/>
        </p:nvSpPr>
        <p:spPr>
          <a:xfrm>
            <a:off x="6129338" y="1963341"/>
            <a:ext cx="1138237" cy="123825"/>
          </a:xfrm>
          <a:prstGeom prst="rect">
            <a:avLst/>
          </a:prstGeom>
          <a:noFill/>
          <a:ln/>
        </p:spPr>
        <p:txBody>
          <a:bodyPr wrap="square" rtlCol="0" anchor="ctr"/>
          <a:lstStyle/>
          <a:p>
            <a:pPr algn="l" indent="0" marL="0">
              <a:lnSpc>
                <a:spcPts val="984"/>
              </a:lnSpc>
              <a:buNone/>
            </a:pPr>
            <a:r>
              <a:rPr lang="en-US" sz="788" dirty="0">
                <a:solidFill>
                  <a:srgbClr val="000000">
                    <a:alpha val="99000"/>
                  </a:srgbClr>
                </a:solidFill>
                <a:latin typeface="Figma Hand" pitchFamily="34" charset="0"/>
                <a:ea typeface="Figma Hand" pitchFamily="34" charset="-122"/>
                <a:cs typeface="Figma Hand" pitchFamily="34" charset="-120"/>
              </a:rPr>
              <a:t>E-commecrce</a:t>
            </a:r>
            <a:endParaRPr lang="en-US" sz="788" dirty="0"/>
          </a:p>
        </p:txBody>
      </p:sp>
      <p:sp>
        <p:nvSpPr>
          <p:cNvPr id="24" name="Text 19"/>
          <p:cNvSpPr/>
          <p:nvPr/>
        </p:nvSpPr>
        <p:spPr>
          <a:xfrm>
            <a:off x="6129338" y="1670447"/>
            <a:ext cx="876300" cy="123825"/>
          </a:xfrm>
          <a:prstGeom prst="rect">
            <a:avLst/>
          </a:prstGeom>
          <a:noFill/>
          <a:ln/>
        </p:spPr>
        <p:txBody>
          <a:bodyPr wrap="square" rtlCol="0" anchor="ctr"/>
          <a:lstStyle/>
          <a:p>
            <a:pPr algn="l" indent="0" marL="0">
              <a:lnSpc>
                <a:spcPts val="984"/>
              </a:lnSpc>
              <a:buNone/>
            </a:pPr>
            <a:r>
              <a:rPr lang="en-US" sz="788" dirty="0">
                <a:solidFill>
                  <a:srgbClr val="000000">
                    <a:alpha val="99000"/>
                  </a:srgbClr>
                </a:solidFill>
                <a:latin typeface="Figma Hand" pitchFamily="34" charset="0"/>
                <a:ea typeface="Figma Hand" pitchFamily="34" charset="-122"/>
                <a:cs typeface="Figma Hand" pitchFamily="34" charset="-120"/>
              </a:rPr>
              <a:t>Fintech</a:t>
            </a:r>
            <a:endParaRPr lang="en-US" sz="788" dirty="0"/>
          </a:p>
        </p:txBody>
      </p:sp>
      <p:sp>
        <p:nvSpPr>
          <p:cNvPr id="25" name="Text 20"/>
          <p:cNvSpPr/>
          <p:nvPr/>
        </p:nvSpPr>
        <p:spPr>
          <a:xfrm>
            <a:off x="285750" y="2228850"/>
            <a:ext cx="3962400" cy="6858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Сценарии для разных сфер стартапов</a:t>
            </a:r>
            <a:endParaRPr lang="en-US" sz="22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285750" y="2057400"/>
            <a:ext cx="3505200" cy="1028700"/>
          </a:xfrm>
          <a:prstGeom prst="rect">
            <a:avLst/>
          </a:prstGeom>
          <a:noFill/>
          <a:ln/>
        </p:spPr>
      </p:sp>
      <p:sp>
        <p:nvSpPr>
          <p:cNvPr id="4" name="Shape 1"/>
          <p:cNvSpPr/>
          <p:nvPr/>
        </p:nvSpPr>
        <p:spPr>
          <a:xfrm>
            <a:off x="4629150" y="0"/>
            <a:ext cx="4514850" cy="5143500"/>
          </a:xfrm>
          <a:prstGeom prst="rect">
            <a:avLst/>
          </a:prstGeom>
          <a:solidFill>
            <a:srgbClr val="16161D"/>
          </a:solidFill>
          <a:ln/>
        </p:spPr>
      </p:sp>
      <p:pic>
        <p:nvPicPr>
          <p:cNvPr id="5" name="Image 0" descr="preencoded.png">    </p:cNvPr>
          <p:cNvPicPr>
            <a:picLocks noChangeAspect="1"/>
          </p:cNvPicPr>
          <p:nvPr/>
        </p:nvPicPr>
        <p:blipFill>
          <a:blip r:embed="rId1"/>
          <a:stretch>
            <a:fillRect/>
          </a:stretch>
        </p:blipFill>
        <p:spPr>
          <a:xfrm>
            <a:off x="6577013" y="3314700"/>
            <a:ext cx="1779412" cy="521098"/>
          </a:xfrm>
          <a:prstGeom prst="rect">
            <a:avLst/>
          </a:prstGeom>
        </p:spPr>
      </p:pic>
      <p:pic>
        <p:nvPicPr>
          <p:cNvPr id="6" name="Image 1" descr="preencoded.png">    </p:cNvPr>
          <p:cNvPicPr>
            <a:picLocks noChangeAspect="1"/>
          </p:cNvPicPr>
          <p:nvPr/>
        </p:nvPicPr>
        <p:blipFill>
          <a:blip r:embed="rId2"/>
          <a:stretch>
            <a:fillRect/>
          </a:stretch>
        </p:blipFill>
        <p:spPr>
          <a:xfrm>
            <a:off x="5381625" y="1309688"/>
            <a:ext cx="1807987" cy="521098"/>
          </a:xfrm>
          <a:prstGeom prst="rect">
            <a:avLst/>
          </a:prstGeom>
        </p:spPr>
      </p:pic>
      <p:sp>
        <p:nvSpPr>
          <p:cNvPr id="7" name="Text 2"/>
          <p:cNvSpPr/>
          <p:nvPr/>
        </p:nvSpPr>
        <p:spPr>
          <a:xfrm>
            <a:off x="271463" y="4648200"/>
            <a:ext cx="1081087"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12/31</a:t>
            </a:r>
            <a:endParaRPr lang="en-US" sz="1800" dirty="0"/>
          </a:p>
        </p:txBody>
      </p:sp>
      <p:sp>
        <p:nvSpPr>
          <p:cNvPr id="8" name="Text 3"/>
          <p:cNvSpPr/>
          <p:nvPr/>
        </p:nvSpPr>
        <p:spPr>
          <a:xfrm>
            <a:off x="285750" y="2057400"/>
            <a:ext cx="3962400" cy="10287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Тестирование  и развитие идей  с обратной связью</a:t>
            </a:r>
            <a:endParaRPr lang="en-US" sz="22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1728788" y="3200400"/>
            <a:ext cx="5681663" cy="685800"/>
          </a:xfrm>
          <a:prstGeom prst="rect">
            <a:avLst/>
          </a:prstGeom>
          <a:noFill/>
          <a:ln/>
        </p:spPr>
      </p:sp>
      <p:sp>
        <p:nvSpPr>
          <p:cNvPr id="4" name="Shape 1"/>
          <p:cNvSpPr/>
          <p:nvPr/>
        </p:nvSpPr>
        <p:spPr>
          <a:xfrm rot="-7200000">
            <a:off x="4549965" y="1411477"/>
            <a:ext cx="61756" cy="61756"/>
          </a:xfrm>
          <a:prstGeom prst="ellipse">
            <a:avLst/>
          </a:prstGeom>
          <a:solidFill>
            <a:srgbClr val="F8F8FF"/>
          </a:solidFill>
          <a:ln w="27447">
            <a:solidFill>
              <a:srgbClr val="000000"/>
            </a:solidFill>
            <a:prstDash val="solid"/>
          </a:ln>
        </p:spPr>
      </p:sp>
      <p:sp>
        <p:nvSpPr>
          <p:cNvPr id="5" name="Shape 2"/>
          <p:cNvSpPr/>
          <p:nvPr/>
        </p:nvSpPr>
        <p:spPr>
          <a:xfrm rot="-7200000">
            <a:off x="4288027" y="2759265"/>
            <a:ext cx="61756" cy="61756"/>
          </a:xfrm>
          <a:prstGeom prst="ellipse">
            <a:avLst/>
          </a:prstGeom>
          <a:solidFill>
            <a:srgbClr val="F8F8FF"/>
          </a:solidFill>
          <a:ln w="27447">
            <a:solidFill>
              <a:srgbClr val="000000"/>
            </a:solidFill>
            <a:prstDash val="solid"/>
          </a:ln>
        </p:spPr>
      </p:sp>
      <p:sp>
        <p:nvSpPr>
          <p:cNvPr id="6" name="Shape 3"/>
          <p:cNvSpPr/>
          <p:nvPr/>
        </p:nvSpPr>
        <p:spPr>
          <a:xfrm rot="-7200000">
            <a:off x="4021327" y="1692465"/>
            <a:ext cx="61756" cy="61756"/>
          </a:xfrm>
          <a:prstGeom prst="ellipse">
            <a:avLst/>
          </a:prstGeom>
          <a:solidFill>
            <a:srgbClr val="F8F8FF"/>
          </a:solidFill>
          <a:ln w="27447">
            <a:solidFill>
              <a:srgbClr val="000000"/>
            </a:solidFill>
            <a:prstDash val="solid"/>
          </a:ln>
        </p:spPr>
      </p:sp>
      <p:sp>
        <p:nvSpPr>
          <p:cNvPr id="7" name="Shape 4"/>
          <p:cNvSpPr/>
          <p:nvPr/>
        </p:nvSpPr>
        <p:spPr>
          <a:xfrm rot="-7200000">
            <a:off x="4021327" y="2525902"/>
            <a:ext cx="61756" cy="61756"/>
          </a:xfrm>
          <a:prstGeom prst="ellipse">
            <a:avLst/>
          </a:prstGeom>
          <a:solidFill>
            <a:srgbClr val="F8F8FF"/>
          </a:solidFill>
          <a:ln w="27447">
            <a:solidFill>
              <a:srgbClr val="000000"/>
            </a:solidFill>
            <a:prstDash val="solid"/>
          </a:ln>
        </p:spPr>
      </p:sp>
      <p:sp>
        <p:nvSpPr>
          <p:cNvPr id="8" name="Shape 5"/>
          <p:cNvSpPr/>
          <p:nvPr/>
        </p:nvSpPr>
        <p:spPr>
          <a:xfrm rot="-7200000">
            <a:off x="3254565" y="2106802"/>
            <a:ext cx="61756" cy="61756"/>
          </a:xfrm>
          <a:prstGeom prst="ellipse">
            <a:avLst/>
          </a:prstGeom>
          <a:solidFill>
            <a:srgbClr val="F8F8FF"/>
          </a:solidFill>
          <a:ln w="27447">
            <a:solidFill>
              <a:srgbClr val="000000"/>
            </a:solidFill>
            <a:prstDash val="solid"/>
          </a:ln>
        </p:spPr>
      </p:sp>
      <p:sp>
        <p:nvSpPr>
          <p:cNvPr id="9" name="Shape 6"/>
          <p:cNvSpPr/>
          <p:nvPr/>
        </p:nvSpPr>
        <p:spPr>
          <a:xfrm rot="-3600000">
            <a:off x="4821427" y="1692465"/>
            <a:ext cx="61756" cy="61756"/>
          </a:xfrm>
          <a:prstGeom prst="ellipse">
            <a:avLst/>
          </a:prstGeom>
          <a:solidFill>
            <a:srgbClr val="F8F8FF"/>
          </a:solidFill>
          <a:ln w="27447">
            <a:solidFill>
              <a:srgbClr val="000000"/>
            </a:solidFill>
            <a:prstDash val="solid"/>
          </a:ln>
        </p:spPr>
      </p:sp>
      <p:sp>
        <p:nvSpPr>
          <p:cNvPr id="10" name="Shape 7"/>
          <p:cNvSpPr/>
          <p:nvPr/>
        </p:nvSpPr>
        <p:spPr>
          <a:xfrm rot="-3600000">
            <a:off x="4821427" y="2525902"/>
            <a:ext cx="61756" cy="61756"/>
          </a:xfrm>
          <a:prstGeom prst="ellipse">
            <a:avLst/>
          </a:prstGeom>
          <a:solidFill>
            <a:srgbClr val="F8F8FF"/>
          </a:solidFill>
          <a:ln w="27447">
            <a:solidFill>
              <a:srgbClr val="000000"/>
            </a:solidFill>
            <a:prstDash val="solid"/>
          </a:ln>
        </p:spPr>
      </p:sp>
      <p:sp>
        <p:nvSpPr>
          <p:cNvPr id="11" name="Shape 8"/>
          <p:cNvSpPr/>
          <p:nvPr/>
        </p:nvSpPr>
        <p:spPr>
          <a:xfrm rot="-3600000">
            <a:off x="5588190" y="2106802"/>
            <a:ext cx="61756" cy="61756"/>
          </a:xfrm>
          <a:prstGeom prst="ellipse">
            <a:avLst/>
          </a:prstGeom>
          <a:solidFill>
            <a:srgbClr val="F8F8FF"/>
          </a:solidFill>
          <a:ln w="27447">
            <a:solidFill>
              <a:srgbClr val="000000"/>
            </a:solidFill>
            <a:prstDash val="solid"/>
          </a:ln>
        </p:spPr>
      </p:sp>
      <p:pic>
        <p:nvPicPr>
          <p:cNvPr id="12" name="Image 0" descr="preencoded.png">    </p:cNvPr>
          <p:cNvPicPr>
            <a:picLocks noChangeAspect="1"/>
          </p:cNvPicPr>
          <p:nvPr/>
        </p:nvPicPr>
        <p:blipFill>
          <a:blip r:embed="rId1"/>
          <a:stretch>
            <a:fillRect/>
          </a:stretch>
        </p:blipFill>
        <p:spPr>
          <a:xfrm>
            <a:off x="4321494" y="1444469"/>
            <a:ext cx="261307" cy="1358796"/>
          </a:xfrm>
          <a:prstGeom prst="rect">
            <a:avLst/>
          </a:prstGeom>
        </p:spPr>
      </p:pic>
      <p:pic>
        <p:nvPicPr>
          <p:cNvPr id="13" name="Image 1" descr="preencoded.png">    </p:cNvPr>
          <p:cNvPicPr>
            <a:picLocks noChangeAspect="1"/>
          </p:cNvPicPr>
          <p:nvPr/>
        </p:nvPicPr>
        <p:blipFill>
          <a:blip r:embed="rId2"/>
          <a:stretch>
            <a:fillRect/>
          </a:stretch>
        </p:blipFill>
        <p:spPr>
          <a:xfrm>
            <a:off x="4321494" y="1444469"/>
            <a:ext cx="261307" cy="1358796"/>
          </a:xfrm>
          <a:prstGeom prst="rect">
            <a:avLst/>
          </a:prstGeom>
        </p:spPr>
      </p:pic>
      <p:pic>
        <p:nvPicPr>
          <p:cNvPr id="14" name="Image 2" descr="preencoded.png">    </p:cNvPr>
          <p:cNvPicPr>
            <a:picLocks noChangeAspect="1"/>
          </p:cNvPicPr>
          <p:nvPr/>
        </p:nvPicPr>
        <p:blipFill>
          <a:blip r:embed="rId3"/>
          <a:stretch>
            <a:fillRect/>
          </a:stretch>
        </p:blipFill>
        <p:spPr>
          <a:xfrm>
            <a:off x="3278718" y="1726962"/>
            <a:ext cx="776858" cy="833357"/>
          </a:xfrm>
          <a:prstGeom prst="rect">
            <a:avLst/>
          </a:prstGeom>
        </p:spPr>
      </p:pic>
      <p:pic>
        <p:nvPicPr>
          <p:cNvPr id="15" name="Image 3" descr="preencoded.png">    </p:cNvPr>
          <p:cNvPicPr>
            <a:picLocks noChangeAspect="1"/>
          </p:cNvPicPr>
          <p:nvPr/>
        </p:nvPicPr>
        <p:blipFill>
          <a:blip r:embed="rId4"/>
          <a:stretch>
            <a:fillRect/>
          </a:stretch>
        </p:blipFill>
        <p:spPr>
          <a:xfrm>
            <a:off x="3278718" y="1726962"/>
            <a:ext cx="776858" cy="833357"/>
          </a:xfrm>
          <a:prstGeom prst="rect">
            <a:avLst/>
          </a:prstGeom>
        </p:spPr>
      </p:pic>
      <p:pic>
        <p:nvPicPr>
          <p:cNvPr id="16" name="Image 4" descr="preencoded.png">    </p:cNvPr>
          <p:cNvPicPr>
            <a:picLocks noChangeAspect="1"/>
          </p:cNvPicPr>
          <p:nvPr/>
        </p:nvPicPr>
        <p:blipFill>
          <a:blip r:embed="rId5"/>
          <a:stretch>
            <a:fillRect/>
          </a:stretch>
        </p:blipFill>
        <p:spPr>
          <a:xfrm>
            <a:off x="4855406" y="1726962"/>
            <a:ext cx="776858" cy="833357"/>
          </a:xfrm>
          <a:prstGeom prst="rect">
            <a:avLst/>
          </a:prstGeom>
        </p:spPr>
      </p:pic>
      <p:pic>
        <p:nvPicPr>
          <p:cNvPr id="17" name="Image 5" descr="preencoded.png">    </p:cNvPr>
          <p:cNvPicPr>
            <a:picLocks noChangeAspect="1"/>
          </p:cNvPicPr>
          <p:nvPr/>
        </p:nvPicPr>
        <p:blipFill>
          <a:blip r:embed="rId6"/>
          <a:stretch>
            <a:fillRect/>
          </a:stretch>
        </p:blipFill>
        <p:spPr>
          <a:xfrm>
            <a:off x="4855406" y="1726962"/>
            <a:ext cx="776858" cy="833357"/>
          </a:xfrm>
          <a:prstGeom prst="rect">
            <a:avLst/>
          </a:prstGeom>
        </p:spPr>
      </p:pic>
      <p:sp>
        <p:nvSpPr>
          <p:cNvPr id="18" name="Text 9"/>
          <p:cNvSpPr/>
          <p:nvPr/>
        </p:nvSpPr>
        <p:spPr>
          <a:xfrm>
            <a:off x="271463" y="4652963"/>
            <a:ext cx="1085850"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13/31</a:t>
            </a:r>
            <a:endParaRPr lang="en-US" sz="1800" dirty="0"/>
          </a:p>
        </p:txBody>
      </p:sp>
      <p:sp>
        <p:nvSpPr>
          <p:cNvPr id="19" name="Text 10"/>
          <p:cNvSpPr/>
          <p:nvPr/>
        </p:nvSpPr>
        <p:spPr>
          <a:xfrm>
            <a:off x="1728788" y="3200400"/>
            <a:ext cx="6138863" cy="685800"/>
          </a:xfrm>
          <a:prstGeom prst="rect">
            <a:avLst/>
          </a:prstGeom>
          <a:noFill/>
          <a:ln/>
        </p:spPr>
        <p:txBody>
          <a:bodyPr wrap="square" rtlCol="0" anchor="ctr"/>
          <a:lstStyle/>
          <a:p>
            <a:pPr algn="ctr" indent="0" marL="0">
              <a:lnSpc>
                <a:spcPts val="2700"/>
              </a:lnSpc>
              <a:buNone/>
            </a:pPr>
            <a:r>
              <a:rPr lang="en-US" sz="2250" spc="-11" kern="0" dirty="0">
                <a:solidFill>
                  <a:srgbClr val="F8F8FF">
                    <a:alpha val="99000"/>
                  </a:srgbClr>
                </a:solidFill>
                <a:latin typeface="Closer Text" pitchFamily="34" charset="0"/>
                <a:ea typeface="Closer Text" pitchFamily="34" charset="-122"/>
                <a:cs typeface="Closer Text" pitchFamily="34" charset="-120"/>
              </a:rPr>
              <a:t>Аналитика каждой игры и разбор решений от ИИ</a:t>
            </a:r>
            <a:endParaRPr lang="en-US" sz="22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285750" y="2321719"/>
            <a:ext cx="5681663" cy="500063"/>
          </a:xfrm>
          <a:prstGeom prst="rect">
            <a:avLst/>
          </a:prstGeom>
          <a:noFill/>
          <a:ln/>
        </p:spPr>
      </p:sp>
      <p:sp>
        <p:nvSpPr>
          <p:cNvPr id="4" name="Text 1"/>
          <p:cNvSpPr/>
          <p:nvPr/>
        </p:nvSpPr>
        <p:spPr>
          <a:xfrm>
            <a:off x="271463" y="4638675"/>
            <a:ext cx="1085850"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14/31</a:t>
            </a:r>
            <a:endParaRPr lang="en-US" sz="1800" dirty="0"/>
          </a:p>
        </p:txBody>
      </p:sp>
      <p:sp>
        <p:nvSpPr>
          <p:cNvPr id="5" name="Text 2"/>
          <p:cNvSpPr/>
          <p:nvPr/>
        </p:nvSpPr>
        <p:spPr>
          <a:xfrm>
            <a:off x="285750" y="2321719"/>
            <a:ext cx="6138863" cy="500063"/>
          </a:xfrm>
          <a:prstGeom prst="rect">
            <a:avLst/>
          </a:prstGeom>
          <a:noFill/>
          <a:ln/>
        </p:spPr>
        <p:txBody>
          <a:bodyPr wrap="square" rtlCol="0" anchor="ctr"/>
          <a:lstStyle/>
          <a:p>
            <a:pPr algn="l" indent="0" marL="0">
              <a:lnSpc>
                <a:spcPts val="3937"/>
              </a:lnSpc>
              <a:buNone/>
            </a:pPr>
            <a:r>
              <a:rPr lang="en-US" sz="3750" spc="-75" kern="0" dirty="0">
                <a:solidFill>
                  <a:srgbClr val="D2D2FF">
                    <a:alpha val="99000"/>
                  </a:srgbClr>
                </a:solidFill>
                <a:latin typeface="Closer Text" pitchFamily="34" charset="0"/>
                <a:ea typeface="Closer Text" pitchFamily="34" charset="-122"/>
                <a:cs typeface="Closer Text" pitchFamily="34" charset="-120"/>
              </a:rPr>
              <a:t>Анализ конкурентов</a:t>
            </a:r>
            <a:endParaRPr lang="en-US" sz="3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5F5F5"/>
        </a:solidFill>
      </p:bgPr>
    </p:bg>
    <p:spTree>
      <p:nvGrpSpPr>
        <p:cNvPr id="1" name=""/>
        <p:cNvGrpSpPr/>
        <p:nvPr/>
      </p:nvGrpSpPr>
      <p:grpSpPr>
        <a:xfrm>
          <a:off x="0" y="0"/>
          <a:ext cx="0" cy="0"/>
          <a:chOff x="0" y="0"/>
          <a:chExt cx="0" cy="0"/>
        </a:xfrm>
      </p:grpSpPr>
      <p:graphicFrame>
        <p:nvGraphicFramePr>
          <p:cNvPr id="16" name="Table 0"/>
          <p:cNvGraphicFramePr>
            <a:graphicFrameLocks noGrp="1"/>
          </p:cNvGraphicFramePr>
          <p:nvPr>
            <p:extLst>
              <p:ext uri="{D42A27DB-BD31-4B8C-83A1-F6EECF244321}">
                <p14:modId xmlns:p14="http://schemas.microsoft.com/office/powerpoint/2010/main" val="1579011935"/>
              </p:ext>
            </p:extLst>
          </p:nvPr>
        </p:nvGraphicFramePr>
        <p:xfrm>
          <a:off x="-27873977800320000" y="104775"/>
          <a:ext cx="9482138" cy="4714875"/>
        </p:xfrm>
        <a:graphic>
          <a:graphicData uri="http://schemas.openxmlformats.org/drawingml/2006/table">
            <a:tbl>
              <a:tblPr/>
              <a:tblGrid>
                <a:gridCol w="1852612"/>
                <a:gridCol w="1852612"/>
                <a:gridCol w="1728788"/>
                <a:gridCol w="1852612"/>
                <a:gridCol w="2195513"/>
              </a:tblGrid>
              <a:tr h="619125">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Критерий</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Стартап-конструктор (Банда умников)</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Симулятор IT-стартапа (SberCloud)</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Virtonomica</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Мы  (TechTrek Web)</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AFF"/>
                    </a:solidFill>
                  </a:tcPr>
                </a:tc>
              </a:tr>
              <a:tr h="404813">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Выбор идеи стартапа</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Без проработки </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Только IT-сфера</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Есть</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  Есть</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AFF"/>
                    </a:solidFill>
                  </a:tcPr>
                </a:tc>
              </a:tr>
              <a:tr h="619125">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Игровая механика</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Придумывание  идеи + комментарии</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Выбор  из 2-х вариантов</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Развитие стартапа через “ферму”</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 Полноценная  бизнес-симуляция</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AFF"/>
                    </a:solidFill>
                  </a:tcPr>
                </a:tc>
              </a:tr>
              <a:tr h="619125">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Обратная связь</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Долго ждать  фидбэк от игроков</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 </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 ИИ анализирует  решения игрока</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AFF"/>
                    </a:solidFill>
                  </a:tcPr>
                </a:tc>
              </a:tr>
              <a:tr h="404813">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Кризисные ситуации</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Есть</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Цикличные задания</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 Динамические вызовы</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AFF"/>
                    </a:solidFill>
                  </a:tcPr>
                </a:tc>
              </a:tr>
              <a:tr h="404813">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Этап презентации</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 Есть защита идей</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AFF"/>
                    </a:solidFill>
                  </a:tcPr>
                </a:tc>
              </a:tr>
              <a:tr h="619125">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Глубокий разбор решений</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  Анализ  и комментарии от ИИ</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AFF"/>
                    </a:solidFill>
                  </a:tcPr>
                </a:tc>
              </a:tr>
              <a:tr h="619125">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Адаптивность  под игрока</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 ИИ подстраивает  сценарии под игрока</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AFF"/>
                    </a:solidFill>
                  </a:tcPr>
                </a:tc>
              </a:tr>
              <a:tr h="404813">
                <a:tc>
                  <a:txBody>
                    <a:bodyPr/>
                    <a:lstStyle/>
                    <a:p>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Монетизация</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Нет</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5F5F5"/>
                    </a:solidFill>
                  </a:tcPr>
                </a:tc>
                <a:tc>
                  <a:txBody>
                    <a:bodyPr/>
                    <a:lstStyle/>
                    <a:p>
                      <a:pPr algn="l" indent="0" marL="0">
                        <a:lnSpc>
                          <a:spcPts val="1688"/>
                        </a:lnSpc>
                        <a:buNone/>
                      </a:pPr>
                      <a:r>
                        <a:rPr lang="en-US" sz="1125" spc="-12" kern="0" dirty="0">
                          <a:solidFill>
                            <a:srgbClr val="000000">
                              <a:alpha val="99000"/>
                            </a:srgbClr>
                          </a:solidFill>
                          <a:latin typeface="Inter" pitchFamily="34" charset="0"/>
                          <a:ea typeface="Inter" pitchFamily="34" charset="-122"/>
                          <a:cs typeface="Inter" pitchFamily="34" charset="-120"/>
                        </a:rPr>
                        <a:t>❌ </a:t>
                      </a:r>
                      <a:pPr algn="l" indent="0" marL="0">
                        <a:lnSpc>
                          <a:spcPts val="1688"/>
                        </a:lnSpc>
                        <a:buNone/>
                      </a:pPr>
                      <a:r>
                        <a:rPr lang="en-US" sz="1125" b="1" spc="-12" kern="0" dirty="0">
                          <a:solidFill>
                            <a:srgbClr val="000000">
                              <a:alpha val="99000"/>
                            </a:srgbClr>
                          </a:solidFill>
                          <a:latin typeface="Inter" pitchFamily="34" charset="0"/>
                          <a:ea typeface="Inter" pitchFamily="34" charset="-122"/>
                          <a:cs typeface="Inter" pitchFamily="34" charset="-120"/>
                        </a:rPr>
                        <a:t>Нет. Но планируем!</a:t>
                      </a:r>
                      <a:endParaRPr lang="en-US" sz="1200" dirty="0"/>
                    </a:p>
                  </a:txBody>
                  <a:tcPr marL="91440" marR="91440" marT="45720" marB="4572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A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285750" y="285750"/>
            <a:ext cx="1785938" cy="500063"/>
          </a:xfrm>
          <a:prstGeom prst="rect">
            <a:avLst/>
          </a:prstGeom>
          <a:noFill/>
          <a:ln/>
        </p:spPr>
      </p:sp>
      <p:pic>
        <p:nvPicPr>
          <p:cNvPr id="4" name="Image 0" descr="preencoded.png">    </p:cNvPr>
          <p:cNvPicPr>
            <a:picLocks noChangeAspect="1"/>
          </p:cNvPicPr>
          <p:nvPr/>
        </p:nvPicPr>
        <p:blipFill>
          <a:blip r:embed="rId1"/>
          <a:stretch>
            <a:fillRect/>
          </a:stretch>
        </p:blipFill>
        <p:spPr>
          <a:xfrm>
            <a:off x="3943350" y="2028825"/>
            <a:ext cx="1204913" cy="1238250"/>
          </a:xfrm>
          <a:prstGeom prst="rect">
            <a:avLst/>
          </a:prstGeom>
        </p:spPr>
      </p:pic>
      <p:pic>
        <p:nvPicPr>
          <p:cNvPr id="5" name="Image 1" descr="preencoded.png">    </p:cNvPr>
          <p:cNvPicPr>
            <a:picLocks noChangeAspect="1"/>
          </p:cNvPicPr>
          <p:nvPr/>
        </p:nvPicPr>
        <p:blipFill>
          <a:blip r:embed="rId2"/>
          <a:stretch>
            <a:fillRect/>
          </a:stretch>
        </p:blipFill>
        <p:spPr>
          <a:xfrm>
            <a:off x="5772150" y="2081212"/>
            <a:ext cx="1362075" cy="976312"/>
          </a:xfrm>
          <a:prstGeom prst="rect">
            <a:avLst/>
          </a:prstGeom>
        </p:spPr>
      </p:pic>
      <p:pic>
        <p:nvPicPr>
          <p:cNvPr id="6" name="Image 2" descr="preencoded.png">    </p:cNvPr>
          <p:cNvPicPr>
            <a:picLocks noChangeAspect="1"/>
          </p:cNvPicPr>
          <p:nvPr/>
        </p:nvPicPr>
        <p:blipFill>
          <a:blip r:embed="rId3"/>
          <a:stretch>
            <a:fillRect/>
          </a:stretch>
        </p:blipFill>
        <p:spPr>
          <a:xfrm>
            <a:off x="314325" y="2043113"/>
            <a:ext cx="1495425" cy="1062038"/>
          </a:xfrm>
          <a:prstGeom prst="rect">
            <a:avLst/>
          </a:prstGeom>
        </p:spPr>
      </p:pic>
      <p:pic>
        <p:nvPicPr>
          <p:cNvPr id="7" name="Image 3" descr="preencoded.png">    </p:cNvPr>
          <p:cNvPicPr>
            <a:picLocks noChangeAspect="1"/>
          </p:cNvPicPr>
          <p:nvPr/>
        </p:nvPicPr>
        <p:blipFill>
          <a:blip r:embed="rId4"/>
          <a:stretch>
            <a:fillRect/>
          </a:stretch>
        </p:blipFill>
        <p:spPr>
          <a:xfrm>
            <a:off x="2095500" y="2057400"/>
            <a:ext cx="1500188" cy="1057275"/>
          </a:xfrm>
          <a:prstGeom prst="rect">
            <a:avLst/>
          </a:prstGeom>
        </p:spPr>
      </p:pic>
      <p:pic>
        <p:nvPicPr>
          <p:cNvPr id="8" name="Image 4" descr="preencoded.png">    </p:cNvPr>
          <p:cNvPicPr>
            <a:picLocks noChangeAspect="1"/>
          </p:cNvPicPr>
          <p:nvPr/>
        </p:nvPicPr>
        <p:blipFill>
          <a:blip r:embed="rId5"/>
          <a:stretch>
            <a:fillRect/>
          </a:stretch>
        </p:blipFill>
        <p:spPr>
          <a:xfrm>
            <a:off x="7629525" y="2081212"/>
            <a:ext cx="1090613" cy="1081088"/>
          </a:xfrm>
          <a:prstGeom prst="rect">
            <a:avLst/>
          </a:prstGeom>
        </p:spPr>
      </p:pic>
      <p:sp>
        <p:nvSpPr>
          <p:cNvPr id="9" name="Text 1"/>
          <p:cNvSpPr/>
          <p:nvPr/>
        </p:nvSpPr>
        <p:spPr>
          <a:xfrm>
            <a:off x="2447925" y="3448050"/>
            <a:ext cx="1252537" cy="314325"/>
          </a:xfrm>
          <a:prstGeom prst="rect">
            <a:avLst/>
          </a:prstGeom>
          <a:noFill/>
          <a:ln/>
        </p:spPr>
        <p:txBody>
          <a:bodyPr wrap="square" rtlCol="0" anchor="ctr"/>
          <a:lstStyle/>
          <a:p>
            <a:pPr algn="ctr" indent="0" marL="0">
              <a:lnSpc>
                <a:spcPts val="2475"/>
              </a:lnSpc>
              <a:buNone/>
            </a:pPr>
            <a:r>
              <a:rPr lang="en-US" sz="2063" spc="-10" kern="0" dirty="0">
                <a:solidFill>
                  <a:srgbClr val="F8F8FF">
                    <a:alpha val="99000"/>
                  </a:srgbClr>
                </a:solidFill>
                <a:latin typeface="Closer Text" pitchFamily="34" charset="0"/>
                <a:ea typeface="Closer Text" pitchFamily="34" charset="-122"/>
                <a:cs typeface="Closer Text" pitchFamily="34" charset="-120"/>
              </a:rPr>
              <a:t>React</a:t>
            </a:r>
            <a:endParaRPr lang="en-US" sz="2063" dirty="0"/>
          </a:p>
        </p:txBody>
      </p:sp>
      <p:sp>
        <p:nvSpPr>
          <p:cNvPr id="10" name="Text 2"/>
          <p:cNvSpPr/>
          <p:nvPr/>
        </p:nvSpPr>
        <p:spPr>
          <a:xfrm>
            <a:off x="3705225" y="3448050"/>
            <a:ext cx="2114550" cy="314325"/>
          </a:xfrm>
          <a:prstGeom prst="rect">
            <a:avLst/>
          </a:prstGeom>
          <a:noFill/>
          <a:ln/>
        </p:spPr>
        <p:txBody>
          <a:bodyPr wrap="square" rtlCol="0" anchor="ctr"/>
          <a:lstStyle/>
          <a:p>
            <a:pPr algn="ctr" indent="0" marL="0">
              <a:lnSpc>
                <a:spcPts val="2475"/>
              </a:lnSpc>
              <a:buNone/>
            </a:pPr>
            <a:r>
              <a:rPr lang="en-US" sz="2063" spc="-10" kern="0" dirty="0">
                <a:solidFill>
                  <a:srgbClr val="F8F8FF">
                    <a:alpha val="99000"/>
                  </a:srgbClr>
                </a:solidFill>
                <a:latin typeface="Closer Text" pitchFamily="34" charset="0"/>
                <a:ea typeface="Closer Text" pitchFamily="34" charset="-122"/>
                <a:cs typeface="Closer Text" pitchFamily="34" charset="-120"/>
              </a:rPr>
              <a:t>PostgreSQL</a:t>
            </a:r>
            <a:endParaRPr lang="en-US" sz="2063" dirty="0"/>
          </a:p>
        </p:txBody>
      </p:sp>
      <p:sp>
        <p:nvSpPr>
          <p:cNvPr id="11" name="Text 3"/>
          <p:cNvSpPr/>
          <p:nvPr/>
        </p:nvSpPr>
        <p:spPr>
          <a:xfrm>
            <a:off x="5919788" y="3448050"/>
            <a:ext cx="1390650" cy="314325"/>
          </a:xfrm>
          <a:prstGeom prst="rect">
            <a:avLst/>
          </a:prstGeom>
          <a:noFill/>
          <a:ln/>
        </p:spPr>
        <p:txBody>
          <a:bodyPr wrap="square" rtlCol="0" anchor="ctr"/>
          <a:lstStyle/>
          <a:p>
            <a:pPr algn="ctr" indent="0" marL="0">
              <a:lnSpc>
                <a:spcPts val="2475"/>
              </a:lnSpc>
              <a:buNone/>
            </a:pPr>
            <a:r>
              <a:rPr lang="en-US" sz="2063" spc="-10" kern="0" dirty="0">
                <a:solidFill>
                  <a:srgbClr val="F8F8FF">
                    <a:alpha val="99000"/>
                  </a:srgbClr>
                </a:solidFill>
                <a:latin typeface="Closer Text" pitchFamily="34" charset="0"/>
                <a:ea typeface="Closer Text" pitchFamily="34" charset="-122"/>
                <a:cs typeface="Closer Text" pitchFamily="34" charset="-120"/>
              </a:rPr>
              <a:t>Docker</a:t>
            </a:r>
            <a:endParaRPr lang="en-US" sz="2063" dirty="0"/>
          </a:p>
        </p:txBody>
      </p:sp>
      <p:sp>
        <p:nvSpPr>
          <p:cNvPr id="12" name="Text 4"/>
          <p:cNvSpPr/>
          <p:nvPr/>
        </p:nvSpPr>
        <p:spPr>
          <a:xfrm>
            <a:off x="7424737" y="3448050"/>
            <a:ext cx="1957388" cy="314325"/>
          </a:xfrm>
          <a:prstGeom prst="rect">
            <a:avLst/>
          </a:prstGeom>
          <a:noFill/>
          <a:ln/>
        </p:spPr>
        <p:txBody>
          <a:bodyPr wrap="square" rtlCol="0" anchor="ctr"/>
          <a:lstStyle/>
          <a:p>
            <a:pPr algn="ctr" indent="0" marL="0">
              <a:lnSpc>
                <a:spcPts val="2475"/>
              </a:lnSpc>
              <a:buNone/>
            </a:pPr>
            <a:r>
              <a:rPr lang="en-US" sz="2063" spc="-10" kern="0" dirty="0">
                <a:solidFill>
                  <a:srgbClr val="F8F8FF">
                    <a:alpha val="99000"/>
                  </a:srgbClr>
                </a:solidFill>
                <a:latin typeface="Closer Text" pitchFamily="34" charset="0"/>
                <a:ea typeface="Closer Text" pitchFamily="34" charset="-122"/>
                <a:cs typeface="Closer Text" pitchFamily="34" charset="-120"/>
              </a:rPr>
              <a:t>Qwen 2.5</a:t>
            </a:r>
            <a:endParaRPr lang="en-US" sz="2063" dirty="0"/>
          </a:p>
        </p:txBody>
      </p:sp>
      <p:sp>
        <p:nvSpPr>
          <p:cNvPr id="13" name="Text 5"/>
          <p:cNvSpPr/>
          <p:nvPr/>
        </p:nvSpPr>
        <p:spPr>
          <a:xfrm>
            <a:off x="685800" y="3448050"/>
            <a:ext cx="1290638" cy="314325"/>
          </a:xfrm>
          <a:prstGeom prst="rect">
            <a:avLst/>
          </a:prstGeom>
          <a:noFill/>
          <a:ln/>
        </p:spPr>
        <p:txBody>
          <a:bodyPr wrap="square" rtlCol="0" anchor="ctr"/>
          <a:lstStyle/>
          <a:p>
            <a:pPr algn="l" indent="0" marL="0">
              <a:lnSpc>
                <a:spcPts val="2475"/>
              </a:lnSpc>
              <a:buNone/>
            </a:pPr>
            <a:r>
              <a:rPr lang="en-US" sz="2063" spc="-10" kern="0" dirty="0">
                <a:solidFill>
                  <a:srgbClr val="F8F8FF">
                    <a:alpha val="99000"/>
                  </a:srgbClr>
                </a:solidFill>
                <a:latin typeface="Closer Text" pitchFamily="34" charset="0"/>
                <a:ea typeface="Closer Text" pitchFamily="34" charset="-122"/>
                <a:cs typeface="Closer Text" pitchFamily="34" charset="-120"/>
              </a:rPr>
              <a:t>Spring</a:t>
            </a:r>
            <a:endParaRPr lang="en-US" sz="2063" dirty="0"/>
          </a:p>
        </p:txBody>
      </p:sp>
      <p:sp>
        <p:nvSpPr>
          <p:cNvPr id="14" name="Text 6"/>
          <p:cNvSpPr/>
          <p:nvPr/>
        </p:nvSpPr>
        <p:spPr>
          <a:xfrm>
            <a:off x="271463" y="4638675"/>
            <a:ext cx="1085850"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16/31</a:t>
            </a:r>
            <a:endParaRPr lang="en-US" sz="1800" dirty="0"/>
          </a:p>
        </p:txBody>
      </p:sp>
      <p:sp>
        <p:nvSpPr>
          <p:cNvPr id="15" name="Text 7"/>
          <p:cNvSpPr/>
          <p:nvPr/>
        </p:nvSpPr>
        <p:spPr>
          <a:xfrm>
            <a:off x="285750" y="285750"/>
            <a:ext cx="4705350" cy="500063"/>
          </a:xfrm>
          <a:prstGeom prst="rect">
            <a:avLst/>
          </a:prstGeom>
          <a:noFill/>
          <a:ln/>
        </p:spPr>
        <p:txBody>
          <a:bodyPr wrap="square" rtlCol="0" anchor="ctr"/>
          <a:lstStyle/>
          <a:p>
            <a:pPr algn="l" indent="0" marL="0">
              <a:lnSpc>
                <a:spcPts val="3937"/>
              </a:lnSpc>
              <a:buNone/>
            </a:pPr>
            <a:r>
              <a:rPr lang="en-US" sz="3750" spc="-75" kern="0" dirty="0">
                <a:solidFill>
                  <a:srgbClr val="F8F8FF">
                    <a:alpha val="99000"/>
                  </a:srgbClr>
                </a:solidFill>
                <a:latin typeface="Closer Text" pitchFamily="34" charset="0"/>
                <a:ea typeface="Closer Text" pitchFamily="34" charset="-122"/>
                <a:cs typeface="Closer Text" pitchFamily="34" charset="-120"/>
              </a:rPr>
              <a:t>Стек технологий</a:t>
            </a:r>
            <a:endParaRPr lang="en-US" sz="3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0FA958"/>
          </a:solidFill>
          <a:ln>
            <a:solidFill>
              <a:srgbClr val="0FA958"/>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38138"/>
            <a:ext cx="8128000" cy="4572000"/>
          </a:xfrm>
          <a:prstGeom prst="rect">
            <a:avLst/>
          </a:prstGeom>
        </p:spPr>
      </p:pic>
      <p:sp>
        <p:nvSpPr>
          <p:cNvPr id="5" name="Text 1"/>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6" name="Text 2"/>
          <p:cNvSpPr/>
          <p:nvPr/>
        </p:nvSpPr>
        <p:spPr>
          <a:xfrm>
            <a:off x="285750" y="2209800"/>
            <a:ext cx="1738313" cy="3429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Старт</a:t>
            </a:r>
            <a:endParaRPr lang="en-US" sz="2250" dirty="0"/>
          </a:p>
        </p:txBody>
      </p:sp>
      <p:sp>
        <p:nvSpPr>
          <p:cNvPr id="7" name="Text 3"/>
          <p:cNvSpPr/>
          <p:nvPr/>
        </p:nvSpPr>
        <p:spPr>
          <a:xfrm>
            <a:off x="285750" y="2652713"/>
            <a:ext cx="1790700" cy="700088"/>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Выбор разнообразных сфер</a:t>
            </a:r>
            <a:endParaRPr lang="en-US" sz="1313" dirty="0"/>
          </a:p>
        </p:txBody>
      </p:sp>
      <p:sp>
        <p:nvSpPr>
          <p:cNvPr id="8" name="Text 4"/>
          <p:cNvSpPr/>
          <p:nvPr/>
        </p:nvSpPr>
        <p:spPr>
          <a:xfrm>
            <a:off x="271463" y="4638675"/>
            <a:ext cx="1062038"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17/31</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0FA958"/>
          </a:solidFill>
          <a:ln>
            <a:solidFill>
              <a:srgbClr val="0FA958"/>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38138"/>
            <a:ext cx="8128000" cy="4572000"/>
          </a:xfrm>
          <a:prstGeom prst="rect">
            <a:avLst/>
          </a:prstGeom>
        </p:spPr>
      </p:pic>
      <p:sp>
        <p:nvSpPr>
          <p:cNvPr id="5" name="Text 1"/>
          <p:cNvSpPr/>
          <p:nvPr/>
        </p:nvSpPr>
        <p:spPr>
          <a:xfrm>
            <a:off x="285750" y="2209800"/>
            <a:ext cx="1738313" cy="3429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Старт</a:t>
            </a:r>
            <a:endParaRPr lang="en-US" sz="2250" dirty="0"/>
          </a:p>
        </p:txBody>
      </p:sp>
      <p:sp>
        <p:nvSpPr>
          <p:cNvPr id="6" name="Text 2"/>
          <p:cNvSpPr/>
          <p:nvPr/>
        </p:nvSpPr>
        <p:spPr>
          <a:xfrm>
            <a:off x="285750" y="2652713"/>
            <a:ext cx="1790700" cy="933450"/>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Ресурсы, обзоры рынка, конкуренты, тренды</a:t>
            </a:r>
            <a:endParaRPr lang="en-US" sz="1313" dirty="0"/>
          </a:p>
        </p:txBody>
      </p:sp>
      <p:sp>
        <p:nvSpPr>
          <p:cNvPr id="7" name="Text 3"/>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8" name="Text 4"/>
          <p:cNvSpPr/>
          <p:nvPr/>
        </p:nvSpPr>
        <p:spPr>
          <a:xfrm>
            <a:off x="271463" y="4638675"/>
            <a:ext cx="1081087"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18/31</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00B6FF"/>
          </a:solidFill>
          <a:ln>
            <a:solidFill>
              <a:srgbClr val="00B6FF"/>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28613"/>
            <a:ext cx="8128000" cy="4572000"/>
          </a:xfrm>
          <a:prstGeom prst="rect">
            <a:avLst/>
          </a:prstGeom>
        </p:spPr>
      </p:pic>
      <p:sp>
        <p:nvSpPr>
          <p:cNvPr id="5" name="Text 1"/>
          <p:cNvSpPr/>
          <p:nvPr/>
        </p:nvSpPr>
        <p:spPr>
          <a:xfrm>
            <a:off x="285750" y="2219325"/>
            <a:ext cx="1738313" cy="6858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Игровой</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ход</a:t>
            </a:r>
            <a:endParaRPr lang="en-US" sz="2250" dirty="0"/>
          </a:p>
        </p:txBody>
      </p:sp>
      <p:sp>
        <p:nvSpPr>
          <p:cNvPr id="6" name="Text 2"/>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7" name="Text 3"/>
          <p:cNvSpPr/>
          <p:nvPr/>
        </p:nvSpPr>
        <p:spPr>
          <a:xfrm>
            <a:off x="285750" y="3024188"/>
            <a:ext cx="1790700" cy="466725"/>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Разрешение кризисов</a:t>
            </a:r>
            <a:endParaRPr lang="en-US" sz="1313" dirty="0"/>
          </a:p>
        </p:txBody>
      </p:sp>
      <p:sp>
        <p:nvSpPr>
          <p:cNvPr id="8" name="Text 4"/>
          <p:cNvSpPr/>
          <p:nvPr/>
        </p:nvSpPr>
        <p:spPr>
          <a:xfrm>
            <a:off x="271463" y="4638675"/>
            <a:ext cx="1085850"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19/31</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565682" y="1994079"/>
            <a:ext cx="1890181" cy="590550"/>
          </a:xfrm>
          <a:prstGeom prst="rect">
            <a:avLst/>
          </a:prstGeom>
          <a:noFill/>
          <a:ln/>
        </p:spPr>
      </p:sp>
      <p:sp>
        <p:nvSpPr>
          <p:cNvPr id="4" name="Shape 1"/>
          <p:cNvSpPr/>
          <p:nvPr/>
        </p:nvSpPr>
        <p:spPr>
          <a:xfrm>
            <a:off x="2838450" y="2028825"/>
            <a:ext cx="1890181" cy="590550"/>
          </a:xfrm>
          <a:prstGeom prst="rect">
            <a:avLst/>
          </a:prstGeom>
          <a:noFill/>
          <a:ln/>
        </p:spPr>
      </p:sp>
      <p:sp>
        <p:nvSpPr>
          <p:cNvPr id="5" name="Shape 2"/>
          <p:cNvSpPr/>
          <p:nvPr/>
        </p:nvSpPr>
        <p:spPr>
          <a:xfrm>
            <a:off x="5081588" y="1975029"/>
            <a:ext cx="1890181" cy="590550"/>
          </a:xfrm>
          <a:prstGeom prst="rect">
            <a:avLst/>
          </a:prstGeom>
          <a:noFill/>
          <a:ln/>
        </p:spPr>
      </p:sp>
      <p:sp>
        <p:nvSpPr>
          <p:cNvPr id="6" name="Shape 3"/>
          <p:cNvSpPr/>
          <p:nvPr/>
        </p:nvSpPr>
        <p:spPr>
          <a:xfrm>
            <a:off x="2305050" y="4333875"/>
            <a:ext cx="1890181" cy="428625"/>
          </a:xfrm>
          <a:prstGeom prst="rect">
            <a:avLst/>
          </a:prstGeom>
          <a:noFill/>
          <a:ln/>
        </p:spPr>
      </p:sp>
      <p:sp>
        <p:nvSpPr>
          <p:cNvPr id="7" name="Shape 4"/>
          <p:cNvSpPr/>
          <p:nvPr/>
        </p:nvSpPr>
        <p:spPr>
          <a:xfrm>
            <a:off x="6781800" y="4333875"/>
            <a:ext cx="2085975" cy="590550"/>
          </a:xfrm>
          <a:prstGeom prst="rect">
            <a:avLst/>
          </a:prstGeom>
          <a:noFill/>
          <a:ln/>
        </p:spPr>
      </p:sp>
      <p:sp>
        <p:nvSpPr>
          <p:cNvPr id="8" name="Shape 5"/>
          <p:cNvSpPr/>
          <p:nvPr/>
        </p:nvSpPr>
        <p:spPr>
          <a:xfrm>
            <a:off x="4557713" y="4333875"/>
            <a:ext cx="1890713" cy="819150"/>
          </a:xfrm>
          <a:prstGeom prst="rect">
            <a:avLst/>
          </a:prstGeom>
          <a:noFill/>
          <a:ln/>
        </p:spPr>
      </p:sp>
      <p:pic>
        <p:nvPicPr>
          <p:cNvPr id="9" name="Image 0" descr="preencoded.png">    </p:cNvPr>
          <p:cNvPicPr>
            <a:picLocks noChangeAspect="1"/>
          </p:cNvPicPr>
          <p:nvPr/>
        </p:nvPicPr>
        <p:blipFill>
          <a:blip r:embed="rId1"/>
          <a:stretch>
            <a:fillRect/>
          </a:stretch>
        </p:blipFill>
        <p:spPr>
          <a:xfrm>
            <a:off x="561975" y="423863"/>
            <a:ext cx="1457325" cy="1457325"/>
          </a:xfrm>
          <a:prstGeom prst="rect">
            <a:avLst/>
          </a:prstGeom>
        </p:spPr>
      </p:pic>
      <p:pic>
        <p:nvPicPr>
          <p:cNvPr id="10" name="Image 1" descr="preencoded.png">    </p:cNvPr>
          <p:cNvPicPr>
            <a:picLocks noChangeAspect="1"/>
          </p:cNvPicPr>
          <p:nvPr/>
        </p:nvPicPr>
        <p:blipFill>
          <a:blip r:embed="rId2"/>
          <a:stretch>
            <a:fillRect/>
          </a:stretch>
        </p:blipFill>
        <p:spPr>
          <a:xfrm>
            <a:off x="4557713" y="2733675"/>
            <a:ext cx="1466850" cy="1466850"/>
          </a:xfrm>
          <a:prstGeom prst="rect">
            <a:avLst/>
          </a:prstGeom>
        </p:spPr>
      </p:pic>
      <p:pic>
        <p:nvPicPr>
          <p:cNvPr id="11" name="Image 2" descr="preencoded.png">    </p:cNvPr>
          <p:cNvPicPr>
            <a:picLocks noChangeAspect="1"/>
          </p:cNvPicPr>
          <p:nvPr/>
        </p:nvPicPr>
        <p:blipFill>
          <a:blip r:embed="rId3"/>
          <a:stretch>
            <a:fillRect/>
          </a:stretch>
        </p:blipFill>
        <p:spPr>
          <a:xfrm>
            <a:off x="5082643" y="423863"/>
            <a:ext cx="1438275" cy="1438275"/>
          </a:xfrm>
          <a:prstGeom prst="rect">
            <a:avLst/>
          </a:prstGeom>
        </p:spPr>
      </p:pic>
      <p:pic>
        <p:nvPicPr>
          <p:cNvPr id="12" name="Image 3" descr="preencoded.png">    </p:cNvPr>
          <p:cNvPicPr>
            <a:picLocks noChangeAspect="1"/>
          </p:cNvPicPr>
          <p:nvPr/>
        </p:nvPicPr>
        <p:blipFill>
          <a:blip r:embed="rId4"/>
          <a:stretch>
            <a:fillRect/>
          </a:stretch>
        </p:blipFill>
        <p:spPr>
          <a:xfrm>
            <a:off x="6781800" y="2733675"/>
            <a:ext cx="1476375" cy="1476375"/>
          </a:xfrm>
          <a:prstGeom prst="rect">
            <a:avLst/>
          </a:prstGeom>
        </p:spPr>
      </p:pic>
      <p:pic>
        <p:nvPicPr>
          <p:cNvPr id="13" name="Image 4" descr="preencoded.png">    </p:cNvPr>
          <p:cNvPicPr>
            <a:picLocks noChangeAspect="1"/>
          </p:cNvPicPr>
          <p:nvPr/>
        </p:nvPicPr>
        <p:blipFill>
          <a:blip r:embed="rId5"/>
          <a:stretch>
            <a:fillRect/>
          </a:stretch>
        </p:blipFill>
        <p:spPr>
          <a:xfrm>
            <a:off x="2838450" y="423863"/>
            <a:ext cx="1457325" cy="1457325"/>
          </a:xfrm>
          <a:prstGeom prst="rect">
            <a:avLst/>
          </a:prstGeom>
        </p:spPr>
      </p:pic>
      <p:pic>
        <p:nvPicPr>
          <p:cNvPr id="14" name="Image 5" descr="preencoded.png">    </p:cNvPr>
          <p:cNvPicPr>
            <a:picLocks noChangeAspect="1"/>
          </p:cNvPicPr>
          <p:nvPr/>
        </p:nvPicPr>
        <p:blipFill>
          <a:blip r:embed="rId6"/>
          <a:stretch>
            <a:fillRect/>
          </a:stretch>
        </p:blipFill>
        <p:spPr>
          <a:xfrm>
            <a:off x="2305050" y="2733675"/>
            <a:ext cx="1457325" cy="1457325"/>
          </a:xfrm>
          <a:prstGeom prst="rect">
            <a:avLst/>
          </a:prstGeom>
        </p:spPr>
      </p:pic>
      <p:sp>
        <p:nvSpPr>
          <p:cNvPr id="15" name="Text 6"/>
          <p:cNvSpPr/>
          <p:nvPr/>
        </p:nvSpPr>
        <p:spPr>
          <a:xfrm>
            <a:off x="271463" y="4629150"/>
            <a:ext cx="981075"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2/31</a:t>
            </a:r>
            <a:endParaRPr lang="en-US" sz="1800" dirty="0"/>
          </a:p>
        </p:txBody>
      </p:sp>
      <p:sp>
        <p:nvSpPr>
          <p:cNvPr id="16" name="Text 7"/>
          <p:cNvSpPr/>
          <p:nvPr/>
        </p:nvSpPr>
        <p:spPr>
          <a:xfrm>
            <a:off x="4557713" y="4333875"/>
            <a:ext cx="2347913" cy="457200"/>
          </a:xfrm>
          <a:prstGeom prst="rect">
            <a:avLst/>
          </a:prstGeom>
          <a:noFill/>
          <a:ln/>
        </p:spPr>
        <p:txBody>
          <a:bodyPr wrap="square" rtlCol="0" anchor="ctr"/>
          <a:lstStyle/>
          <a:p>
            <a:pPr algn="l" indent="0" marL="0">
              <a:lnSpc>
                <a:spcPts val="1800"/>
              </a:lnSpc>
              <a:buNone/>
            </a:pPr>
            <a:r>
              <a:rPr lang="en-US" sz="1500" spc="-15" kern="0" dirty="0">
                <a:solidFill>
                  <a:srgbClr val="F8F8FF">
                    <a:alpha val="99000"/>
                  </a:srgbClr>
                </a:solidFill>
                <a:latin typeface="Closer Text" pitchFamily="34" charset="0"/>
                <a:ea typeface="Closer Text" pitchFamily="34" charset="-122"/>
                <a:cs typeface="Closer Text" pitchFamily="34" charset="-120"/>
              </a:rPr>
              <a:t>Николай Меньшиков</a:t>
            </a:r>
            <a:endParaRPr lang="en-US" sz="1500" dirty="0"/>
          </a:p>
        </p:txBody>
      </p:sp>
      <p:sp>
        <p:nvSpPr>
          <p:cNvPr id="17" name="Text 8"/>
          <p:cNvSpPr/>
          <p:nvPr/>
        </p:nvSpPr>
        <p:spPr>
          <a:xfrm>
            <a:off x="4557713" y="4829175"/>
            <a:ext cx="2347913" cy="323850"/>
          </a:xfrm>
          <a:prstGeom prst="rect">
            <a:avLst/>
          </a:prstGeom>
          <a:noFill/>
          <a:ln/>
        </p:spPr>
        <p:txBody>
          <a:bodyPr wrap="square" rtlCol="0" anchor="ctr"/>
          <a:lstStyle/>
          <a:p>
            <a:pPr algn="l" indent="0" marL="0">
              <a:lnSpc>
                <a:spcPts val="1260"/>
              </a:lnSpc>
              <a:buNone/>
            </a:pPr>
            <a:r>
              <a:rPr lang="en-US" sz="900" dirty="0">
                <a:solidFill>
                  <a:srgbClr val="D2D2FF">
                    <a:alpha val="99000"/>
                  </a:srgbClr>
                </a:solidFill>
                <a:latin typeface="Closer Text" pitchFamily="34" charset="0"/>
                <a:ea typeface="Closer Text" pitchFamily="34" charset="-122"/>
                <a:cs typeface="Closer Text" pitchFamily="34" charset="-120"/>
              </a:rPr>
              <a:t>Fullstack Developer, QA</a:t>
            </a:r>
            <a:endParaRPr lang="en-US" sz="900" dirty="0"/>
          </a:p>
        </p:txBody>
      </p:sp>
      <p:sp>
        <p:nvSpPr>
          <p:cNvPr id="18" name="Text 9"/>
          <p:cNvSpPr/>
          <p:nvPr/>
        </p:nvSpPr>
        <p:spPr>
          <a:xfrm>
            <a:off x="6781800" y="4333875"/>
            <a:ext cx="2543175" cy="228600"/>
          </a:xfrm>
          <a:prstGeom prst="rect">
            <a:avLst/>
          </a:prstGeom>
          <a:noFill/>
          <a:ln/>
        </p:spPr>
        <p:txBody>
          <a:bodyPr wrap="square" rtlCol="0" anchor="ctr"/>
          <a:lstStyle/>
          <a:p>
            <a:pPr algn="l" indent="0" marL="0">
              <a:lnSpc>
                <a:spcPts val="1800"/>
              </a:lnSpc>
              <a:buNone/>
            </a:pPr>
            <a:r>
              <a:rPr lang="en-US" sz="1500" spc="-15" kern="0" dirty="0">
                <a:solidFill>
                  <a:srgbClr val="F8F8FF">
                    <a:alpha val="99000"/>
                  </a:srgbClr>
                </a:solidFill>
                <a:latin typeface="Closer Text" pitchFamily="34" charset="0"/>
                <a:ea typeface="Closer Text" pitchFamily="34" charset="-122"/>
                <a:cs typeface="Closer Text" pitchFamily="34" charset="-120"/>
              </a:rPr>
              <a:t>Роман Родионов</a:t>
            </a:r>
            <a:endParaRPr lang="en-US" sz="1500" dirty="0"/>
          </a:p>
        </p:txBody>
      </p:sp>
      <p:sp>
        <p:nvSpPr>
          <p:cNvPr id="19" name="Text 10"/>
          <p:cNvSpPr/>
          <p:nvPr/>
        </p:nvSpPr>
        <p:spPr>
          <a:xfrm>
            <a:off x="6781800" y="4600575"/>
            <a:ext cx="2543175" cy="323850"/>
          </a:xfrm>
          <a:prstGeom prst="rect">
            <a:avLst/>
          </a:prstGeom>
          <a:noFill/>
          <a:ln/>
        </p:spPr>
        <p:txBody>
          <a:bodyPr wrap="square" rtlCol="0" anchor="ctr"/>
          <a:lstStyle/>
          <a:p>
            <a:pPr algn="l" indent="0" marL="0">
              <a:lnSpc>
                <a:spcPts val="1260"/>
              </a:lnSpc>
              <a:buNone/>
            </a:pPr>
            <a:r>
              <a:rPr lang="en-US" sz="900" dirty="0">
                <a:solidFill>
                  <a:srgbClr val="D2D2FF">
                    <a:alpha val="99000"/>
                  </a:srgbClr>
                </a:solidFill>
                <a:latin typeface="Closer Text" pitchFamily="34" charset="0"/>
                <a:ea typeface="Closer Text" pitchFamily="34" charset="-122"/>
                <a:cs typeface="Closer Text" pitchFamily="34" charset="-120"/>
              </a:rPr>
              <a:t>ML–developer</a:t>
            </a:r>
            <a:endParaRPr lang="en-US" sz="900" dirty="0"/>
          </a:p>
        </p:txBody>
      </p:sp>
      <p:sp>
        <p:nvSpPr>
          <p:cNvPr id="20" name="Text 11"/>
          <p:cNvSpPr/>
          <p:nvPr/>
        </p:nvSpPr>
        <p:spPr>
          <a:xfrm>
            <a:off x="2305050" y="4333875"/>
            <a:ext cx="2347381" cy="228600"/>
          </a:xfrm>
          <a:prstGeom prst="rect">
            <a:avLst/>
          </a:prstGeom>
          <a:noFill/>
          <a:ln/>
        </p:spPr>
        <p:txBody>
          <a:bodyPr wrap="square" rtlCol="0" anchor="ctr"/>
          <a:lstStyle/>
          <a:p>
            <a:pPr algn="l" indent="0" marL="0">
              <a:lnSpc>
                <a:spcPts val="1800"/>
              </a:lnSpc>
              <a:buNone/>
            </a:pPr>
            <a:r>
              <a:rPr lang="en-US" sz="1500" spc="-15" kern="0" dirty="0">
                <a:solidFill>
                  <a:srgbClr val="F8F8FF">
                    <a:alpha val="99000"/>
                  </a:srgbClr>
                </a:solidFill>
                <a:latin typeface="Closer Text" pitchFamily="34" charset="0"/>
                <a:ea typeface="Closer Text" pitchFamily="34" charset="-122"/>
                <a:cs typeface="Closer Text" pitchFamily="34" charset="-120"/>
              </a:rPr>
              <a:t>Полина Шапиро</a:t>
            </a:r>
            <a:endParaRPr lang="en-US" sz="1500" dirty="0"/>
          </a:p>
        </p:txBody>
      </p:sp>
      <p:sp>
        <p:nvSpPr>
          <p:cNvPr id="21" name="Text 12"/>
          <p:cNvSpPr/>
          <p:nvPr/>
        </p:nvSpPr>
        <p:spPr>
          <a:xfrm>
            <a:off x="2305050" y="4600575"/>
            <a:ext cx="2347381" cy="161925"/>
          </a:xfrm>
          <a:prstGeom prst="rect">
            <a:avLst/>
          </a:prstGeom>
          <a:noFill/>
          <a:ln/>
        </p:spPr>
        <p:txBody>
          <a:bodyPr wrap="square" rtlCol="0" anchor="ctr"/>
          <a:lstStyle/>
          <a:p>
            <a:pPr algn="l" indent="0" marL="0">
              <a:lnSpc>
                <a:spcPts val="1260"/>
              </a:lnSpc>
              <a:buNone/>
            </a:pPr>
            <a:r>
              <a:rPr lang="en-US" sz="900" dirty="0">
                <a:solidFill>
                  <a:srgbClr val="D2D2FF">
                    <a:alpha val="99000"/>
                  </a:srgbClr>
                </a:solidFill>
                <a:latin typeface="Closer Text" pitchFamily="34" charset="0"/>
                <a:ea typeface="Closer Text" pitchFamily="34" charset="-122"/>
                <a:cs typeface="Closer Text" pitchFamily="34" charset="-120"/>
              </a:rPr>
              <a:t>UI&amp;UX Designer</a:t>
            </a:r>
            <a:endParaRPr lang="en-US" sz="900" dirty="0"/>
          </a:p>
        </p:txBody>
      </p:sp>
      <p:sp>
        <p:nvSpPr>
          <p:cNvPr id="22" name="Text 13"/>
          <p:cNvSpPr/>
          <p:nvPr/>
        </p:nvSpPr>
        <p:spPr>
          <a:xfrm>
            <a:off x="5081588" y="1975029"/>
            <a:ext cx="2347381" cy="228600"/>
          </a:xfrm>
          <a:prstGeom prst="rect">
            <a:avLst/>
          </a:prstGeom>
          <a:noFill/>
          <a:ln/>
        </p:spPr>
        <p:txBody>
          <a:bodyPr wrap="square" rtlCol="0" anchor="ctr"/>
          <a:lstStyle/>
          <a:p>
            <a:pPr algn="l" indent="0" marL="0">
              <a:lnSpc>
                <a:spcPts val="1800"/>
              </a:lnSpc>
              <a:buNone/>
            </a:pPr>
            <a:r>
              <a:rPr lang="en-US" sz="1500" spc="-15" kern="0" dirty="0">
                <a:solidFill>
                  <a:srgbClr val="F8F8FF">
                    <a:alpha val="99000"/>
                  </a:srgbClr>
                </a:solidFill>
                <a:latin typeface="Closer Text" pitchFamily="34" charset="0"/>
                <a:ea typeface="Closer Text" pitchFamily="34" charset="-122"/>
                <a:cs typeface="Closer Text" pitchFamily="34" charset="-120"/>
              </a:rPr>
              <a:t>Филипп Штоколов</a:t>
            </a:r>
            <a:endParaRPr lang="en-US" sz="1500" dirty="0"/>
          </a:p>
        </p:txBody>
      </p:sp>
      <p:sp>
        <p:nvSpPr>
          <p:cNvPr id="23" name="Text 14"/>
          <p:cNvSpPr/>
          <p:nvPr/>
        </p:nvSpPr>
        <p:spPr>
          <a:xfrm>
            <a:off x="5081588" y="2241729"/>
            <a:ext cx="2347381" cy="323850"/>
          </a:xfrm>
          <a:prstGeom prst="rect">
            <a:avLst/>
          </a:prstGeom>
          <a:noFill/>
          <a:ln/>
        </p:spPr>
        <p:txBody>
          <a:bodyPr wrap="square" rtlCol="0" anchor="ctr"/>
          <a:lstStyle/>
          <a:p>
            <a:pPr algn="l" indent="0" marL="0">
              <a:lnSpc>
                <a:spcPts val="1260"/>
              </a:lnSpc>
              <a:buNone/>
            </a:pPr>
            <a:r>
              <a:rPr lang="en-US" sz="900" dirty="0">
                <a:solidFill>
                  <a:srgbClr val="D2D2FF">
                    <a:alpha val="99000"/>
                  </a:srgbClr>
                </a:solidFill>
                <a:latin typeface="Closer Text" pitchFamily="34" charset="0"/>
                <a:ea typeface="Closer Text" pitchFamily="34" charset="-122"/>
                <a:cs typeface="Closer Text" pitchFamily="34" charset="-120"/>
              </a:rPr>
              <a:t>Fullstack Developer, QA</a:t>
            </a:r>
            <a:endParaRPr lang="en-US" sz="900" dirty="0"/>
          </a:p>
        </p:txBody>
      </p:sp>
      <p:sp>
        <p:nvSpPr>
          <p:cNvPr id="24" name="Text 15"/>
          <p:cNvSpPr/>
          <p:nvPr/>
        </p:nvSpPr>
        <p:spPr>
          <a:xfrm>
            <a:off x="2838450" y="2028825"/>
            <a:ext cx="2347381" cy="228600"/>
          </a:xfrm>
          <a:prstGeom prst="rect">
            <a:avLst/>
          </a:prstGeom>
          <a:noFill/>
          <a:ln/>
        </p:spPr>
        <p:txBody>
          <a:bodyPr wrap="square" rtlCol="0" anchor="ctr"/>
          <a:lstStyle/>
          <a:p>
            <a:pPr algn="l" indent="0" marL="0">
              <a:lnSpc>
                <a:spcPts val="1800"/>
              </a:lnSpc>
              <a:buNone/>
            </a:pPr>
            <a:r>
              <a:rPr lang="en-US" sz="1500" spc="-15" kern="0" dirty="0">
                <a:solidFill>
                  <a:srgbClr val="F8F8FF">
                    <a:alpha val="99000"/>
                  </a:srgbClr>
                </a:solidFill>
                <a:latin typeface="Closer Text" pitchFamily="34" charset="0"/>
                <a:ea typeface="Closer Text" pitchFamily="34" charset="-122"/>
                <a:cs typeface="Closer Text" pitchFamily="34" charset="-120"/>
              </a:rPr>
              <a:t>Семен Шишкин</a:t>
            </a:r>
            <a:endParaRPr lang="en-US" sz="1500" dirty="0"/>
          </a:p>
        </p:txBody>
      </p:sp>
      <p:sp>
        <p:nvSpPr>
          <p:cNvPr id="25" name="Text 16"/>
          <p:cNvSpPr/>
          <p:nvPr/>
        </p:nvSpPr>
        <p:spPr>
          <a:xfrm>
            <a:off x="2838450" y="2295525"/>
            <a:ext cx="2347381" cy="323850"/>
          </a:xfrm>
          <a:prstGeom prst="rect">
            <a:avLst/>
          </a:prstGeom>
          <a:noFill/>
          <a:ln/>
        </p:spPr>
        <p:txBody>
          <a:bodyPr wrap="square" rtlCol="0" anchor="ctr"/>
          <a:lstStyle/>
          <a:p>
            <a:pPr algn="l" indent="0" marL="0">
              <a:lnSpc>
                <a:spcPts val="1260"/>
              </a:lnSpc>
              <a:buNone/>
            </a:pPr>
            <a:r>
              <a:rPr lang="en-US" sz="900" dirty="0">
                <a:solidFill>
                  <a:srgbClr val="D2D2FF">
                    <a:alpha val="99000"/>
                  </a:srgbClr>
                </a:solidFill>
                <a:latin typeface="Closer Text" pitchFamily="34" charset="0"/>
                <a:ea typeface="Closer Text" pitchFamily="34" charset="-122"/>
                <a:cs typeface="Closer Text" pitchFamily="34" charset="-120"/>
              </a:rPr>
              <a:t>Fullstack Developer, QA</a:t>
            </a:r>
            <a:endParaRPr lang="en-US" sz="900" dirty="0"/>
          </a:p>
        </p:txBody>
      </p:sp>
      <p:sp>
        <p:nvSpPr>
          <p:cNvPr id="26" name="Text 17"/>
          <p:cNvSpPr/>
          <p:nvPr/>
        </p:nvSpPr>
        <p:spPr>
          <a:xfrm>
            <a:off x="565682" y="1994079"/>
            <a:ext cx="2347381" cy="228600"/>
          </a:xfrm>
          <a:prstGeom prst="rect">
            <a:avLst/>
          </a:prstGeom>
          <a:noFill/>
          <a:ln/>
        </p:spPr>
        <p:txBody>
          <a:bodyPr wrap="square" rtlCol="0" anchor="ctr"/>
          <a:lstStyle/>
          <a:p>
            <a:pPr algn="l" indent="0" marL="0">
              <a:lnSpc>
                <a:spcPts val="1800"/>
              </a:lnSpc>
              <a:buNone/>
            </a:pPr>
            <a:r>
              <a:rPr lang="en-US" sz="1500" spc="-15" kern="0" dirty="0">
                <a:solidFill>
                  <a:srgbClr val="F8F8FF">
                    <a:alpha val="99000"/>
                  </a:srgbClr>
                </a:solidFill>
                <a:latin typeface="Closer Text" pitchFamily="34" charset="0"/>
                <a:ea typeface="Closer Text" pitchFamily="34" charset="-122"/>
                <a:cs typeface="Closer Text" pitchFamily="34" charset="-120"/>
              </a:rPr>
              <a:t>Александр Черных</a:t>
            </a:r>
            <a:endParaRPr lang="en-US" sz="1500" dirty="0"/>
          </a:p>
        </p:txBody>
      </p:sp>
      <p:sp>
        <p:nvSpPr>
          <p:cNvPr id="27" name="Text 18"/>
          <p:cNvSpPr/>
          <p:nvPr/>
        </p:nvSpPr>
        <p:spPr>
          <a:xfrm>
            <a:off x="565682" y="2260779"/>
            <a:ext cx="2347381" cy="323850"/>
          </a:xfrm>
          <a:prstGeom prst="rect">
            <a:avLst/>
          </a:prstGeom>
          <a:noFill/>
          <a:ln/>
        </p:spPr>
        <p:txBody>
          <a:bodyPr wrap="square" rtlCol="0" anchor="ctr"/>
          <a:lstStyle/>
          <a:p>
            <a:pPr algn="l" indent="0" marL="0">
              <a:lnSpc>
                <a:spcPts val="1260"/>
              </a:lnSpc>
              <a:buNone/>
            </a:pPr>
            <a:r>
              <a:rPr lang="en-US" sz="900" dirty="0">
                <a:solidFill>
                  <a:srgbClr val="D2D2FF">
                    <a:alpha val="99000"/>
                  </a:srgbClr>
                </a:solidFill>
                <a:latin typeface="Closer Text" pitchFamily="34" charset="0"/>
                <a:ea typeface="Closer Text" pitchFamily="34" charset="-122"/>
                <a:cs typeface="Closer Text" pitchFamily="34" charset="-120"/>
              </a:rPr>
              <a:t>PM, BA, Team-lead</a:t>
            </a:r>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00B6FF"/>
          </a:solidFill>
          <a:ln>
            <a:solidFill>
              <a:srgbClr val="00B6FF"/>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28613"/>
            <a:ext cx="8128000" cy="4572000"/>
          </a:xfrm>
          <a:prstGeom prst="rect">
            <a:avLst/>
          </a:prstGeom>
        </p:spPr>
      </p:pic>
      <p:sp>
        <p:nvSpPr>
          <p:cNvPr id="5" name="Text 1"/>
          <p:cNvSpPr/>
          <p:nvPr/>
        </p:nvSpPr>
        <p:spPr>
          <a:xfrm>
            <a:off x="285750" y="2219325"/>
            <a:ext cx="1738313" cy="6858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Игровой</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ход</a:t>
            </a:r>
            <a:endParaRPr lang="en-US" sz="2250" dirty="0"/>
          </a:p>
        </p:txBody>
      </p:sp>
      <p:sp>
        <p:nvSpPr>
          <p:cNvPr id="6" name="Text 2"/>
          <p:cNvSpPr/>
          <p:nvPr/>
        </p:nvSpPr>
        <p:spPr>
          <a:xfrm>
            <a:off x="285750" y="3024188"/>
            <a:ext cx="1790700" cy="466725"/>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Элемент случайности</a:t>
            </a:r>
            <a:endParaRPr lang="en-US" sz="1313" dirty="0"/>
          </a:p>
        </p:txBody>
      </p:sp>
      <p:sp>
        <p:nvSpPr>
          <p:cNvPr id="7" name="Text 3"/>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8" name="Text 4"/>
          <p:cNvSpPr/>
          <p:nvPr/>
        </p:nvSpPr>
        <p:spPr>
          <a:xfrm>
            <a:off x="271463" y="4638675"/>
            <a:ext cx="1138237"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20/31</a:t>
            </a:r>
            <a:endParaRPr 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00B6FF"/>
          </a:solidFill>
          <a:ln>
            <a:solidFill>
              <a:srgbClr val="00B6FF"/>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38138"/>
            <a:ext cx="8128000" cy="4572000"/>
          </a:xfrm>
          <a:prstGeom prst="rect">
            <a:avLst/>
          </a:prstGeom>
        </p:spPr>
      </p:pic>
      <p:sp>
        <p:nvSpPr>
          <p:cNvPr id="5" name="Text 1"/>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6" name="Text 2"/>
          <p:cNvSpPr/>
          <p:nvPr/>
        </p:nvSpPr>
        <p:spPr>
          <a:xfrm>
            <a:off x="285750" y="2219325"/>
            <a:ext cx="1738313" cy="6858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Игровой</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ход</a:t>
            </a:r>
            <a:endParaRPr lang="en-US" sz="2250" dirty="0"/>
          </a:p>
        </p:txBody>
      </p:sp>
      <p:sp>
        <p:nvSpPr>
          <p:cNvPr id="7" name="Text 3"/>
          <p:cNvSpPr/>
          <p:nvPr/>
        </p:nvSpPr>
        <p:spPr>
          <a:xfrm>
            <a:off x="285750" y="3024188"/>
            <a:ext cx="1628775" cy="466725"/>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Влияние  на ход игры</a:t>
            </a:r>
            <a:endParaRPr lang="en-US" sz="1313" dirty="0"/>
          </a:p>
        </p:txBody>
      </p:sp>
      <p:sp>
        <p:nvSpPr>
          <p:cNvPr id="8" name="Text 4"/>
          <p:cNvSpPr/>
          <p:nvPr/>
        </p:nvSpPr>
        <p:spPr>
          <a:xfrm>
            <a:off x="271463" y="4638675"/>
            <a:ext cx="1081087"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21/31</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FF8577"/>
          </a:solidFill>
          <a:ln>
            <a:solidFill>
              <a:srgbClr val="FF8577"/>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38138"/>
            <a:ext cx="8128000" cy="4572000"/>
          </a:xfrm>
          <a:prstGeom prst="rect">
            <a:avLst/>
          </a:prstGeom>
        </p:spPr>
      </p:pic>
      <p:pic>
        <p:nvPicPr>
          <p:cNvPr id="5" name="Image 1" descr="preencoded.png">    </p:cNvPr>
          <p:cNvPicPr>
            <a:picLocks noChangeAspect="1"/>
          </p:cNvPicPr>
          <p:nvPr/>
        </p:nvPicPr>
        <p:blipFill>
          <a:blip r:embed="rId2"/>
          <a:stretch>
            <a:fillRect/>
          </a:stretch>
        </p:blipFill>
        <p:spPr>
          <a:xfrm>
            <a:off x="2457450" y="338138"/>
            <a:ext cx="8128000" cy="4572000"/>
          </a:xfrm>
          <a:prstGeom prst="rect">
            <a:avLst/>
          </a:prstGeom>
        </p:spPr>
      </p:pic>
      <p:sp>
        <p:nvSpPr>
          <p:cNvPr id="6" name="Text 1"/>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7" name="Text 2"/>
          <p:cNvSpPr/>
          <p:nvPr/>
        </p:nvSpPr>
        <p:spPr>
          <a:xfrm>
            <a:off x="285750" y="2062163"/>
            <a:ext cx="2076450" cy="6858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Свобода</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хода</a:t>
            </a:r>
            <a:endParaRPr lang="en-US" sz="2250" dirty="0"/>
          </a:p>
        </p:txBody>
      </p:sp>
      <p:sp>
        <p:nvSpPr>
          <p:cNvPr id="8" name="Text 3"/>
          <p:cNvSpPr/>
          <p:nvPr/>
        </p:nvSpPr>
        <p:spPr>
          <a:xfrm>
            <a:off x="285750" y="2867025"/>
            <a:ext cx="1790700" cy="933450"/>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И возможность</a:t>
            </a:r>
            <a:endParaRPr lang="en-US" sz="1313" dirty="0"/>
          </a:p>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решить возникший кризис</a:t>
            </a:r>
            <a:endParaRPr lang="en-US" sz="1313" dirty="0"/>
          </a:p>
        </p:txBody>
      </p:sp>
      <p:sp>
        <p:nvSpPr>
          <p:cNvPr id="9" name="Text 4"/>
          <p:cNvSpPr/>
          <p:nvPr/>
        </p:nvSpPr>
        <p:spPr>
          <a:xfrm>
            <a:off x="271463" y="4648200"/>
            <a:ext cx="1123950"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22/31</a:t>
            </a:r>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FF8577"/>
          </a:solidFill>
          <a:ln>
            <a:solidFill>
              <a:srgbClr val="FF8577"/>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38138"/>
            <a:ext cx="8128000" cy="4572000"/>
          </a:xfrm>
          <a:prstGeom prst="rect">
            <a:avLst/>
          </a:prstGeom>
        </p:spPr>
      </p:pic>
      <p:sp>
        <p:nvSpPr>
          <p:cNvPr id="5" name="Text 1"/>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6" name="Text 2"/>
          <p:cNvSpPr/>
          <p:nvPr/>
        </p:nvSpPr>
        <p:spPr>
          <a:xfrm>
            <a:off x="271463" y="4638675"/>
            <a:ext cx="1128713"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23/31</a:t>
            </a:r>
            <a:endParaRPr lang="en-US" sz="1800" dirty="0"/>
          </a:p>
        </p:txBody>
      </p:sp>
      <p:sp>
        <p:nvSpPr>
          <p:cNvPr id="7" name="Text 3"/>
          <p:cNvSpPr/>
          <p:nvPr/>
        </p:nvSpPr>
        <p:spPr>
          <a:xfrm>
            <a:off x="285750" y="2062163"/>
            <a:ext cx="2076450" cy="6858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Свобода</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хода</a:t>
            </a:r>
            <a:endParaRPr lang="en-US" sz="2250" dirty="0"/>
          </a:p>
        </p:txBody>
      </p:sp>
      <p:sp>
        <p:nvSpPr>
          <p:cNvPr id="8" name="Text 4"/>
          <p:cNvSpPr/>
          <p:nvPr/>
        </p:nvSpPr>
        <p:spPr>
          <a:xfrm>
            <a:off x="285750" y="2867025"/>
            <a:ext cx="1790700" cy="933450"/>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И возможность</a:t>
            </a:r>
            <a:endParaRPr lang="en-US" sz="1313" dirty="0"/>
          </a:p>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решить возникший кризис</a:t>
            </a:r>
            <a:endParaRPr lang="en-US" sz="1313"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FF8577"/>
          </a:solidFill>
          <a:ln>
            <a:solidFill>
              <a:srgbClr val="FF8577"/>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38138"/>
            <a:ext cx="8128000" cy="4572000"/>
          </a:xfrm>
          <a:prstGeom prst="rect">
            <a:avLst/>
          </a:prstGeom>
        </p:spPr>
      </p:pic>
      <p:sp>
        <p:nvSpPr>
          <p:cNvPr id="5" name="Text 1"/>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6" name="Text 2"/>
          <p:cNvSpPr/>
          <p:nvPr/>
        </p:nvSpPr>
        <p:spPr>
          <a:xfrm>
            <a:off x="271463" y="4643438"/>
            <a:ext cx="1128713"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24/31</a:t>
            </a:r>
            <a:endParaRPr lang="en-US" sz="1800" dirty="0"/>
          </a:p>
        </p:txBody>
      </p:sp>
      <p:sp>
        <p:nvSpPr>
          <p:cNvPr id="7" name="Text 3"/>
          <p:cNvSpPr/>
          <p:nvPr/>
        </p:nvSpPr>
        <p:spPr>
          <a:xfrm>
            <a:off x="285750" y="2062163"/>
            <a:ext cx="2076450" cy="6858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Свобода</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хода</a:t>
            </a:r>
            <a:endParaRPr lang="en-US" sz="2250" dirty="0"/>
          </a:p>
        </p:txBody>
      </p:sp>
      <p:sp>
        <p:nvSpPr>
          <p:cNvPr id="8" name="Text 4"/>
          <p:cNvSpPr/>
          <p:nvPr/>
        </p:nvSpPr>
        <p:spPr>
          <a:xfrm>
            <a:off x="285750" y="2867025"/>
            <a:ext cx="1790700" cy="933450"/>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И возможность</a:t>
            </a:r>
            <a:endParaRPr lang="en-US" sz="1313" dirty="0"/>
          </a:p>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решить возникший кризис</a:t>
            </a:r>
            <a:endParaRPr lang="en-US" sz="1313"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4D49FC"/>
          </a:solidFill>
          <a:ln>
            <a:solidFill>
              <a:srgbClr val="4D49FC"/>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38138"/>
            <a:ext cx="8128000" cy="4572000"/>
          </a:xfrm>
          <a:prstGeom prst="rect">
            <a:avLst/>
          </a:prstGeom>
        </p:spPr>
      </p:pic>
      <p:sp>
        <p:nvSpPr>
          <p:cNvPr id="5" name="Text 1"/>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6" name="Text 2"/>
          <p:cNvSpPr/>
          <p:nvPr/>
        </p:nvSpPr>
        <p:spPr>
          <a:xfrm>
            <a:off x="285750" y="1343025"/>
            <a:ext cx="2076450" cy="13716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Защита</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перед </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инвесто-рами</a:t>
            </a:r>
            <a:endParaRPr lang="en-US" sz="2250" dirty="0"/>
          </a:p>
        </p:txBody>
      </p:sp>
      <p:sp>
        <p:nvSpPr>
          <p:cNvPr id="7" name="Text 3"/>
          <p:cNvSpPr/>
          <p:nvPr/>
        </p:nvSpPr>
        <p:spPr>
          <a:xfrm>
            <a:off x="285750" y="2905125"/>
            <a:ext cx="1790700" cy="1166813"/>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AI-GM имитирует переговоры  с реальными инвесторами</a:t>
            </a:r>
            <a:endParaRPr lang="en-US" sz="1313" dirty="0"/>
          </a:p>
        </p:txBody>
      </p:sp>
      <p:sp>
        <p:nvSpPr>
          <p:cNvPr id="8" name="Text 4"/>
          <p:cNvSpPr/>
          <p:nvPr/>
        </p:nvSpPr>
        <p:spPr>
          <a:xfrm>
            <a:off x="271463" y="4638675"/>
            <a:ext cx="1123950"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25/31</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905000" y="0"/>
            <a:ext cx="7239000" cy="5143500"/>
          </a:xfrm>
          <a:prstGeom prst="rect">
            <a:avLst/>
          </a:prstGeom>
          <a:solidFill>
            <a:srgbClr val="4D49FC"/>
          </a:solidFill>
          <a:ln>
            <a:solidFill>
              <a:srgbClr val="4D49FC"/>
            </a:solidFill>
          </a:ln>
        </p:spPr>
        <p:txBody>
          <a:bodyPr wrap="square" rtlCol="0" anchor="ctr"/>
          <a:lstStyle/>
          <a:p>
            <a:pPr indent="0" marL="0">
              <a:buNone/>
            </a:pPr>
            <a:endParaRPr lang="en-US" dirty="0"/>
          </a:p>
        </p:txBody>
      </p:sp>
      <p:pic>
        <p:nvPicPr>
          <p:cNvPr id="4" name="Image 0" descr="preencoded.png">    </p:cNvPr>
          <p:cNvPicPr>
            <a:picLocks noChangeAspect="1"/>
          </p:cNvPicPr>
          <p:nvPr/>
        </p:nvPicPr>
        <p:blipFill>
          <a:blip r:embed="rId1"/>
          <a:stretch>
            <a:fillRect/>
          </a:stretch>
        </p:blipFill>
        <p:spPr>
          <a:xfrm>
            <a:off x="2457450" y="338138"/>
            <a:ext cx="8128000" cy="4572000"/>
          </a:xfrm>
          <a:prstGeom prst="rect">
            <a:avLst/>
          </a:prstGeom>
        </p:spPr>
      </p:pic>
      <p:pic>
        <p:nvPicPr>
          <p:cNvPr id="5" name="Image 1" descr="preencoded.png">    </p:cNvPr>
          <p:cNvPicPr>
            <a:picLocks noChangeAspect="1"/>
          </p:cNvPicPr>
          <p:nvPr/>
        </p:nvPicPr>
        <p:blipFill>
          <a:blip r:embed="rId2"/>
          <a:stretch>
            <a:fillRect/>
          </a:stretch>
        </p:blipFill>
        <p:spPr>
          <a:xfrm>
            <a:off x="2457450" y="338138"/>
            <a:ext cx="8128000" cy="4572000"/>
          </a:xfrm>
          <a:prstGeom prst="rect">
            <a:avLst/>
          </a:prstGeom>
        </p:spPr>
      </p:pic>
      <p:sp>
        <p:nvSpPr>
          <p:cNvPr id="6" name="Text 1"/>
          <p:cNvSpPr/>
          <p:nvPr/>
        </p:nvSpPr>
        <p:spPr>
          <a:xfrm>
            <a:off x="285750" y="200025"/>
            <a:ext cx="1700213" cy="276225"/>
          </a:xfrm>
          <a:prstGeom prst="rect">
            <a:avLst/>
          </a:prstGeom>
          <a:noFill/>
          <a:ln/>
        </p:spPr>
        <p:txBody>
          <a:bodyPr wrap="square" rtlCol="0" anchor="ctr"/>
          <a:lstStyle/>
          <a:p>
            <a:pPr algn="l" indent="0" marL="0">
              <a:lnSpc>
                <a:spcPts val="2160"/>
              </a:lnSpc>
              <a:buNone/>
            </a:pPr>
            <a:r>
              <a:rPr lang="en-US" sz="1800" spc="-18" kern="0" dirty="0">
                <a:solidFill>
                  <a:srgbClr val="F8F8FF">
                    <a:alpha val="99000"/>
                  </a:srgbClr>
                </a:solidFill>
                <a:latin typeface="Closer Text" pitchFamily="34" charset="0"/>
                <a:ea typeface="Closer Text" pitchFamily="34" charset="-122"/>
                <a:cs typeface="Closer Text" pitchFamily="34" charset="-120"/>
              </a:rPr>
              <a:t>Прототипы</a:t>
            </a:r>
            <a:endParaRPr lang="en-US" sz="1800" dirty="0"/>
          </a:p>
        </p:txBody>
      </p:sp>
      <p:sp>
        <p:nvSpPr>
          <p:cNvPr id="7" name="Text 2"/>
          <p:cNvSpPr/>
          <p:nvPr/>
        </p:nvSpPr>
        <p:spPr>
          <a:xfrm>
            <a:off x="285750" y="1343025"/>
            <a:ext cx="2076450" cy="13716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Защита</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перед </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инвесто-рами</a:t>
            </a:r>
            <a:endParaRPr lang="en-US" sz="2250" dirty="0"/>
          </a:p>
        </p:txBody>
      </p:sp>
      <p:sp>
        <p:nvSpPr>
          <p:cNvPr id="8" name="Text 3"/>
          <p:cNvSpPr/>
          <p:nvPr/>
        </p:nvSpPr>
        <p:spPr>
          <a:xfrm>
            <a:off x="285750" y="2905125"/>
            <a:ext cx="1790700" cy="1166813"/>
          </a:xfrm>
          <a:prstGeom prst="rect">
            <a:avLst/>
          </a:prstGeom>
          <a:noFill/>
          <a:ln/>
        </p:spPr>
        <p:txBody>
          <a:bodyPr wrap="square" rtlCol="0" anchor="ctr"/>
          <a:lstStyle/>
          <a:p>
            <a:pPr algn="l" indent="0" marL="0">
              <a:lnSpc>
                <a:spcPts val="1838"/>
              </a:lnSpc>
              <a:buNone/>
            </a:pPr>
            <a:r>
              <a:rPr lang="en-US" sz="1313" dirty="0">
                <a:solidFill>
                  <a:srgbClr val="E2E2E2">
                    <a:alpha val="99000"/>
                  </a:srgbClr>
                </a:solidFill>
                <a:latin typeface="Closer Text" pitchFamily="34" charset="0"/>
                <a:ea typeface="Closer Text" pitchFamily="34" charset="-122"/>
                <a:cs typeface="Closer Text" pitchFamily="34" charset="-120"/>
              </a:rPr>
              <a:t>И в случае успешного итога, предоставляет ресурсы</a:t>
            </a:r>
            <a:endParaRPr lang="en-US" sz="1313" dirty="0"/>
          </a:p>
        </p:txBody>
      </p:sp>
      <p:sp>
        <p:nvSpPr>
          <p:cNvPr id="9" name="Text 4"/>
          <p:cNvSpPr/>
          <p:nvPr/>
        </p:nvSpPr>
        <p:spPr>
          <a:xfrm>
            <a:off x="271463" y="4643438"/>
            <a:ext cx="1133475"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26/31</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285750" y="2390775"/>
            <a:ext cx="2881313" cy="685800"/>
          </a:xfrm>
          <a:prstGeom prst="rect">
            <a:avLst/>
          </a:prstGeom>
          <a:noFill/>
          <a:ln/>
        </p:spPr>
      </p:sp>
      <p:sp>
        <p:nvSpPr>
          <p:cNvPr id="4" name="Shape 1"/>
          <p:cNvSpPr/>
          <p:nvPr/>
        </p:nvSpPr>
        <p:spPr>
          <a:xfrm>
            <a:off x="5253038" y="2247900"/>
            <a:ext cx="3100388" cy="1028700"/>
          </a:xfrm>
          <a:prstGeom prst="rect">
            <a:avLst/>
          </a:prstGeom>
          <a:noFill/>
          <a:ln/>
        </p:spPr>
      </p:sp>
      <p:pic>
        <p:nvPicPr>
          <p:cNvPr id="5" name="Image 0" descr="preencoded.png">    </p:cNvPr>
          <p:cNvPicPr>
            <a:picLocks noChangeAspect="1"/>
          </p:cNvPicPr>
          <p:nvPr/>
        </p:nvPicPr>
        <p:blipFill>
          <a:blip r:embed="rId1"/>
          <a:stretch>
            <a:fillRect/>
          </a:stretch>
        </p:blipFill>
        <p:spPr>
          <a:xfrm>
            <a:off x="4629150" y="0"/>
            <a:ext cx="4514850" cy="5143500"/>
          </a:xfrm>
          <a:prstGeom prst="rect">
            <a:avLst/>
          </a:prstGeom>
        </p:spPr>
      </p:pic>
      <p:sp>
        <p:nvSpPr>
          <p:cNvPr id="6" name="Text 2"/>
          <p:cNvSpPr/>
          <p:nvPr/>
        </p:nvSpPr>
        <p:spPr>
          <a:xfrm>
            <a:off x="285750" y="242888"/>
            <a:ext cx="4062413" cy="571500"/>
          </a:xfrm>
          <a:prstGeom prst="rect">
            <a:avLst/>
          </a:prstGeom>
          <a:noFill/>
          <a:ln/>
        </p:spPr>
        <p:txBody>
          <a:bodyPr wrap="square" rtlCol="0" anchor="ctr"/>
          <a:lstStyle/>
          <a:p>
            <a:pPr algn="l" indent="0" marL="0">
              <a:lnSpc>
                <a:spcPts val="4500"/>
              </a:lnSpc>
              <a:buNone/>
            </a:pPr>
            <a:r>
              <a:rPr lang="en-US" sz="3750" spc="-37" kern="0" dirty="0">
                <a:solidFill>
                  <a:srgbClr val="F8F8FF">
                    <a:alpha val="99000"/>
                  </a:srgbClr>
                </a:solidFill>
                <a:latin typeface="Closer Text" pitchFamily="34" charset="0"/>
                <a:ea typeface="Closer Text" pitchFamily="34" charset="-122"/>
                <a:cs typeface="Closer Text" pitchFamily="34" charset="-120"/>
              </a:rPr>
              <a:t>Бизнес-модель</a:t>
            </a:r>
            <a:endParaRPr lang="en-US" sz="3750" dirty="0"/>
          </a:p>
        </p:txBody>
      </p:sp>
      <p:sp>
        <p:nvSpPr>
          <p:cNvPr id="7" name="Text 3"/>
          <p:cNvSpPr/>
          <p:nvPr/>
        </p:nvSpPr>
        <p:spPr>
          <a:xfrm>
            <a:off x="271463" y="4652963"/>
            <a:ext cx="1104900"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27/31</a:t>
            </a:r>
            <a:endParaRPr lang="en-US" sz="1800" dirty="0"/>
          </a:p>
        </p:txBody>
      </p:sp>
      <p:sp>
        <p:nvSpPr>
          <p:cNvPr id="8" name="Text 4"/>
          <p:cNvSpPr/>
          <p:nvPr/>
        </p:nvSpPr>
        <p:spPr>
          <a:xfrm>
            <a:off x="1190625" y="1571625"/>
            <a:ext cx="2586038" cy="295275"/>
          </a:xfrm>
          <a:prstGeom prst="rect">
            <a:avLst/>
          </a:prstGeom>
          <a:noFill/>
          <a:ln/>
        </p:spPr>
        <p:txBody>
          <a:bodyPr wrap="square" rtlCol="0" anchor="ctr"/>
          <a:lstStyle/>
          <a:p>
            <a:pPr algn="l" indent="0" marL="0">
              <a:lnSpc>
                <a:spcPts val="2340"/>
              </a:lnSpc>
              <a:buNone/>
            </a:pPr>
            <a:r>
              <a:rPr lang="en-US" sz="1950" b="1" spc="-19" kern="0" dirty="0">
                <a:solidFill>
                  <a:srgbClr val="FFFFFF">
                    <a:alpha val="99000"/>
                  </a:srgbClr>
                </a:solidFill>
                <a:latin typeface="Montserrat" pitchFamily="34" charset="0"/>
                <a:ea typeface="Montserrat" pitchFamily="34" charset="-122"/>
                <a:cs typeface="Montserrat" pitchFamily="34" charset="-120"/>
              </a:rPr>
              <a:t>Реализовываем</a:t>
            </a:r>
            <a:endParaRPr lang="en-US" sz="1950" dirty="0"/>
          </a:p>
        </p:txBody>
      </p:sp>
      <p:sp>
        <p:nvSpPr>
          <p:cNvPr id="9" name="Text 5"/>
          <p:cNvSpPr/>
          <p:nvPr/>
        </p:nvSpPr>
        <p:spPr>
          <a:xfrm>
            <a:off x="6215063" y="1571625"/>
            <a:ext cx="2457450" cy="295275"/>
          </a:xfrm>
          <a:prstGeom prst="rect">
            <a:avLst/>
          </a:prstGeom>
          <a:noFill/>
          <a:ln/>
        </p:spPr>
        <p:txBody>
          <a:bodyPr wrap="square" rtlCol="0" anchor="ctr"/>
          <a:lstStyle/>
          <a:p>
            <a:pPr algn="l" indent="0" marL="0">
              <a:lnSpc>
                <a:spcPts val="2340"/>
              </a:lnSpc>
              <a:buNone/>
            </a:pPr>
            <a:r>
              <a:rPr lang="en-US" sz="1950" b="1" spc="-19" kern="0" dirty="0">
                <a:solidFill>
                  <a:srgbClr val="721C1C">
                    <a:alpha val="99000"/>
                  </a:srgbClr>
                </a:solidFill>
                <a:latin typeface="Montserrat" pitchFamily="34" charset="0"/>
                <a:ea typeface="Montserrat" pitchFamily="34" charset="-122"/>
                <a:cs typeface="Montserrat" pitchFamily="34" charset="-120"/>
              </a:rPr>
              <a:t>Планируем</a:t>
            </a:r>
            <a:endParaRPr lang="en-US" sz="1950" dirty="0"/>
          </a:p>
        </p:txBody>
      </p:sp>
      <p:sp>
        <p:nvSpPr>
          <p:cNvPr id="10" name="Text 6"/>
          <p:cNvSpPr/>
          <p:nvPr/>
        </p:nvSpPr>
        <p:spPr>
          <a:xfrm>
            <a:off x="5253038" y="2247900"/>
            <a:ext cx="3557588" cy="1028700"/>
          </a:xfrm>
          <a:prstGeom prst="rect">
            <a:avLst/>
          </a:prstGeom>
          <a:noFill/>
          <a:ln/>
        </p:spPr>
        <p:txBody>
          <a:bodyPr wrap="square" rtlCol="0" anchor="ctr"/>
          <a:lstStyle/>
          <a:p>
            <a:pPr algn="l" indent="0" marL="0">
              <a:lnSpc>
                <a:spcPts val="2700"/>
              </a:lnSpc>
              <a:buNone/>
            </a:pPr>
            <a:r>
              <a:rPr lang="en-US" sz="2250" spc="-22" kern="0" dirty="0">
                <a:solidFill>
                  <a:srgbClr val="721C1C">
                    <a:alpha val="99000"/>
                  </a:srgbClr>
                </a:solidFill>
                <a:latin typeface="Closer Text" pitchFamily="34" charset="0"/>
                <a:ea typeface="Closer Text" pitchFamily="34" charset="-122"/>
                <a:cs typeface="Closer Text" pitchFamily="34" charset="-120"/>
              </a:rPr>
              <a:t>Покупка дополнительных ресурсов/подсказок</a:t>
            </a:r>
            <a:endParaRPr lang="en-US" sz="2250" dirty="0"/>
          </a:p>
        </p:txBody>
      </p:sp>
      <p:sp>
        <p:nvSpPr>
          <p:cNvPr id="11" name="Text 7"/>
          <p:cNvSpPr/>
          <p:nvPr/>
        </p:nvSpPr>
        <p:spPr>
          <a:xfrm>
            <a:off x="285750" y="2390775"/>
            <a:ext cx="3338513" cy="6858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Единовременная покупка игры</a:t>
            </a:r>
            <a:endParaRPr lang="en-US" sz="22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285750" y="2321719"/>
            <a:ext cx="5681663" cy="500063"/>
          </a:xfrm>
          <a:prstGeom prst="rect">
            <a:avLst/>
          </a:prstGeom>
          <a:noFill/>
          <a:ln/>
        </p:spPr>
      </p:sp>
      <p:sp>
        <p:nvSpPr>
          <p:cNvPr id="4" name="Text 1"/>
          <p:cNvSpPr/>
          <p:nvPr/>
        </p:nvSpPr>
        <p:spPr>
          <a:xfrm>
            <a:off x="271463" y="4648200"/>
            <a:ext cx="1123950"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28/31</a:t>
            </a:r>
            <a:endParaRPr lang="en-US" sz="1800" dirty="0"/>
          </a:p>
        </p:txBody>
      </p:sp>
      <p:sp>
        <p:nvSpPr>
          <p:cNvPr id="5" name="Text 2"/>
          <p:cNvSpPr/>
          <p:nvPr/>
        </p:nvSpPr>
        <p:spPr>
          <a:xfrm>
            <a:off x="285750" y="2321719"/>
            <a:ext cx="6138863" cy="500063"/>
          </a:xfrm>
          <a:prstGeom prst="rect">
            <a:avLst/>
          </a:prstGeom>
          <a:noFill/>
          <a:ln/>
        </p:spPr>
        <p:txBody>
          <a:bodyPr wrap="square" rtlCol="0" anchor="ctr"/>
          <a:lstStyle/>
          <a:p>
            <a:pPr algn="l" indent="0" marL="0">
              <a:lnSpc>
                <a:spcPts val="3937"/>
              </a:lnSpc>
              <a:buNone/>
            </a:pPr>
            <a:r>
              <a:rPr lang="en-US" sz="3750" spc="-75" kern="0" dirty="0">
                <a:solidFill>
                  <a:srgbClr val="D2D2FF">
                    <a:alpha val="99000"/>
                  </a:srgbClr>
                </a:solidFill>
                <a:latin typeface="Closer Text" pitchFamily="34" charset="0"/>
                <a:ea typeface="Closer Text" pitchFamily="34" charset="-122"/>
                <a:cs typeface="Closer Text" pitchFamily="34" charset="-120"/>
              </a:rPr>
              <a:t>План развития</a:t>
            </a:r>
            <a:endParaRPr lang="en-US" sz="37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38112" y="-190500"/>
            <a:ext cx="8129588" cy="5562600"/>
          </a:xfrm>
          <a:prstGeom prst="rect">
            <a:avLst/>
          </a:prstGeom>
          <a:solidFill>
            <a:srgbClr val="D2D2FF"/>
          </a:solidFill>
          <a:ln w="50800">
            <a:solidFill>
              <a:srgbClr val="757575"/>
            </a:solidFill>
          </a:ln>
        </p:spPr>
        <p:txBody>
          <a:bodyPr wrap="square" rtlCol="0" anchor="ctr"/>
          <a:lstStyle/>
          <a:p>
            <a:pPr indent="0" marL="0">
              <a:buNone/>
            </a:pPr>
            <a:endParaRPr lang="en-US" dirty="0"/>
          </a:p>
        </p:txBody>
      </p:sp>
      <p:sp>
        <p:nvSpPr>
          <p:cNvPr id="4" name="Shape 1"/>
          <p:cNvSpPr/>
          <p:nvPr/>
        </p:nvSpPr>
        <p:spPr>
          <a:xfrm>
            <a:off x="285750" y="1138238"/>
            <a:ext cx="5810250" cy="552450"/>
          </a:xfrm>
          <a:prstGeom prst="rect">
            <a:avLst/>
          </a:prstGeom>
          <a:noFill/>
          <a:ln/>
        </p:spPr>
      </p:sp>
      <p:sp>
        <p:nvSpPr>
          <p:cNvPr id="5" name="Shape 2"/>
          <p:cNvSpPr/>
          <p:nvPr/>
        </p:nvSpPr>
        <p:spPr>
          <a:xfrm>
            <a:off x="285750" y="1900238"/>
            <a:ext cx="5286375" cy="552450"/>
          </a:xfrm>
          <a:prstGeom prst="rect">
            <a:avLst/>
          </a:prstGeom>
          <a:noFill/>
          <a:ln/>
        </p:spPr>
      </p:sp>
      <p:sp>
        <p:nvSpPr>
          <p:cNvPr id="6" name="Shape 3"/>
          <p:cNvSpPr/>
          <p:nvPr/>
        </p:nvSpPr>
        <p:spPr>
          <a:xfrm>
            <a:off x="285750" y="2681288"/>
            <a:ext cx="5791200" cy="276225"/>
          </a:xfrm>
          <a:prstGeom prst="rect">
            <a:avLst/>
          </a:prstGeom>
          <a:noFill/>
          <a:ln/>
        </p:spPr>
      </p:sp>
      <p:sp>
        <p:nvSpPr>
          <p:cNvPr id="7" name="Text 4"/>
          <p:cNvSpPr/>
          <p:nvPr/>
        </p:nvSpPr>
        <p:spPr>
          <a:xfrm>
            <a:off x="285750" y="285750"/>
            <a:ext cx="5424488" cy="342900"/>
          </a:xfrm>
          <a:prstGeom prst="rect">
            <a:avLst/>
          </a:prstGeom>
          <a:noFill/>
          <a:ln/>
        </p:spPr>
        <p:txBody>
          <a:bodyPr wrap="square" rtlCol="0" anchor="ctr"/>
          <a:lstStyle/>
          <a:p>
            <a:pPr algn="l" indent="0" marL="0">
              <a:lnSpc>
                <a:spcPts val="2700"/>
              </a:lnSpc>
              <a:buNone/>
            </a:pPr>
            <a:r>
              <a:rPr lang="en-US" sz="2250" spc="-22" kern="0" dirty="0">
                <a:solidFill>
                  <a:srgbClr val="16161D">
                    <a:alpha val="99000"/>
                  </a:srgbClr>
                </a:solidFill>
                <a:latin typeface="Closer Text" pitchFamily="34" charset="0"/>
                <a:ea typeface="Closer Text" pitchFamily="34" charset="-122"/>
                <a:cs typeface="Closer Text" pitchFamily="34" charset="-120"/>
              </a:rPr>
              <a:t>Ближайшее будущее</a:t>
            </a:r>
            <a:endParaRPr lang="en-US" sz="2250" dirty="0"/>
          </a:p>
        </p:txBody>
      </p:sp>
      <p:sp>
        <p:nvSpPr>
          <p:cNvPr id="8" name="Text 5"/>
          <p:cNvSpPr/>
          <p:nvPr/>
        </p:nvSpPr>
        <p:spPr>
          <a:xfrm>
            <a:off x="271463" y="4643438"/>
            <a:ext cx="1133475" cy="300038"/>
          </a:xfrm>
          <a:prstGeom prst="rect">
            <a:avLst/>
          </a:prstGeom>
          <a:noFill/>
          <a:ln/>
        </p:spPr>
        <p:txBody>
          <a:bodyPr wrap="square" rtlCol="0" anchor="ctr"/>
          <a:lstStyle/>
          <a:p>
            <a:pPr algn="l" indent="0" marL="0">
              <a:lnSpc>
                <a:spcPts val="2376"/>
              </a:lnSpc>
              <a:buNone/>
            </a:pPr>
            <a:r>
              <a:rPr lang="en-US" sz="1800" dirty="0">
                <a:solidFill>
                  <a:srgbClr val="16161D">
                    <a:alpha val="99000"/>
                  </a:srgbClr>
                </a:solidFill>
                <a:latin typeface="Closer Text" pitchFamily="34" charset="0"/>
                <a:ea typeface="Closer Text" pitchFamily="34" charset="-122"/>
                <a:cs typeface="Closer Text" pitchFamily="34" charset="-120"/>
              </a:rPr>
              <a:t>29/31</a:t>
            </a:r>
            <a:endParaRPr lang="en-US" sz="1800" dirty="0"/>
          </a:p>
        </p:txBody>
      </p:sp>
      <p:sp>
        <p:nvSpPr>
          <p:cNvPr id="9" name="Text 6"/>
          <p:cNvSpPr/>
          <p:nvPr/>
        </p:nvSpPr>
        <p:spPr>
          <a:xfrm>
            <a:off x="285750" y="2681288"/>
            <a:ext cx="638175" cy="276225"/>
          </a:xfrm>
          <a:prstGeom prst="rect">
            <a:avLst/>
          </a:prstGeom>
          <a:noFill/>
          <a:ln/>
        </p:spPr>
        <p:txBody>
          <a:bodyPr wrap="square" rtlCol="0" anchor="ctr"/>
          <a:lstStyle/>
          <a:p>
            <a:pPr algn="l" indent="0" marL="0">
              <a:lnSpc>
                <a:spcPts val="2160"/>
              </a:lnSpc>
              <a:buNone/>
            </a:pPr>
            <a:r>
              <a:rPr lang="en-US" sz="1800" spc="-9" kern="0" dirty="0">
                <a:solidFill>
                  <a:srgbClr val="16161D">
                    <a:alpha val="99000"/>
                  </a:srgbClr>
                </a:solidFill>
                <a:latin typeface="Figma Sans VF" pitchFamily="34" charset="0"/>
                <a:ea typeface="Figma Sans VF" pitchFamily="34" charset="-122"/>
                <a:cs typeface="Figma Sans VF" pitchFamily="34" charset="-120"/>
              </a:rPr>
              <a:t>→</a:t>
            </a:r>
            <a:endParaRPr lang="en-US" sz="1800" dirty="0"/>
          </a:p>
        </p:txBody>
      </p:sp>
      <p:sp>
        <p:nvSpPr>
          <p:cNvPr id="10" name="Text 7"/>
          <p:cNvSpPr/>
          <p:nvPr/>
        </p:nvSpPr>
        <p:spPr>
          <a:xfrm>
            <a:off x="695325" y="2681288"/>
            <a:ext cx="5838825" cy="276225"/>
          </a:xfrm>
          <a:prstGeom prst="rect">
            <a:avLst/>
          </a:prstGeom>
          <a:noFill/>
          <a:ln/>
        </p:spPr>
        <p:txBody>
          <a:bodyPr wrap="square" rtlCol="0" anchor="ctr"/>
          <a:lstStyle/>
          <a:p>
            <a:pPr algn="l" indent="0" marL="0">
              <a:lnSpc>
                <a:spcPts val="2160"/>
              </a:lnSpc>
              <a:buNone/>
            </a:pPr>
            <a:r>
              <a:rPr lang="en-US" sz="1800" spc="-9" kern="0" dirty="0">
                <a:solidFill>
                  <a:srgbClr val="16161D">
                    <a:alpha val="99000"/>
                  </a:srgbClr>
                </a:solidFill>
                <a:latin typeface="Closer Text" pitchFamily="34" charset="0"/>
                <a:ea typeface="Closer Text" pitchFamily="34" charset="-122"/>
                <a:cs typeface="Closer Text" pitchFamily="34" charset="-120"/>
              </a:rPr>
              <a:t>Развитие игры, как бизнес-симулятора</a:t>
            </a:r>
            <a:endParaRPr lang="en-US" sz="1800" dirty="0"/>
          </a:p>
        </p:txBody>
      </p:sp>
      <p:sp>
        <p:nvSpPr>
          <p:cNvPr id="11" name="Text 8"/>
          <p:cNvSpPr/>
          <p:nvPr/>
        </p:nvSpPr>
        <p:spPr>
          <a:xfrm>
            <a:off x="285750" y="1900238"/>
            <a:ext cx="638175" cy="276225"/>
          </a:xfrm>
          <a:prstGeom prst="rect">
            <a:avLst/>
          </a:prstGeom>
          <a:noFill/>
          <a:ln/>
        </p:spPr>
        <p:txBody>
          <a:bodyPr wrap="square" rtlCol="0" anchor="ctr"/>
          <a:lstStyle/>
          <a:p>
            <a:pPr algn="l" indent="0" marL="0">
              <a:lnSpc>
                <a:spcPts val="2160"/>
              </a:lnSpc>
              <a:buNone/>
            </a:pPr>
            <a:r>
              <a:rPr lang="en-US" sz="1800" spc="-9" kern="0" dirty="0">
                <a:solidFill>
                  <a:srgbClr val="16161D">
                    <a:alpha val="99000"/>
                  </a:srgbClr>
                </a:solidFill>
                <a:latin typeface="Figma Sans VF" pitchFamily="34" charset="0"/>
                <a:ea typeface="Figma Sans VF" pitchFamily="34" charset="-122"/>
                <a:cs typeface="Figma Sans VF" pitchFamily="34" charset="-120"/>
              </a:rPr>
              <a:t>→</a:t>
            </a:r>
            <a:endParaRPr lang="en-US" sz="1800" dirty="0"/>
          </a:p>
        </p:txBody>
      </p:sp>
      <p:sp>
        <p:nvSpPr>
          <p:cNvPr id="12" name="Text 9"/>
          <p:cNvSpPr/>
          <p:nvPr/>
        </p:nvSpPr>
        <p:spPr>
          <a:xfrm>
            <a:off x="695325" y="1900238"/>
            <a:ext cx="5334000" cy="552450"/>
          </a:xfrm>
          <a:prstGeom prst="rect">
            <a:avLst/>
          </a:prstGeom>
          <a:noFill/>
          <a:ln/>
        </p:spPr>
        <p:txBody>
          <a:bodyPr wrap="square" rtlCol="0" anchor="ctr"/>
          <a:lstStyle/>
          <a:p>
            <a:pPr algn="l" indent="0" marL="0">
              <a:lnSpc>
                <a:spcPts val="2160"/>
              </a:lnSpc>
              <a:buNone/>
            </a:pPr>
            <a:r>
              <a:rPr lang="en-US" sz="1800" spc="-9" kern="0" dirty="0">
                <a:solidFill>
                  <a:srgbClr val="16161D">
                    <a:alpha val="99000"/>
                  </a:srgbClr>
                </a:solidFill>
                <a:latin typeface="Closer Text" pitchFamily="34" charset="0"/>
                <a:ea typeface="Closer Text" pitchFamily="34" charset="-122"/>
                <a:cs typeface="Closer Text" pitchFamily="34" charset="-120"/>
              </a:rPr>
              <a:t>Корректировка и обучение существующей LLM-модели</a:t>
            </a:r>
            <a:endParaRPr lang="en-US" sz="1800" dirty="0"/>
          </a:p>
        </p:txBody>
      </p:sp>
      <p:sp>
        <p:nvSpPr>
          <p:cNvPr id="13" name="Text 10"/>
          <p:cNvSpPr/>
          <p:nvPr/>
        </p:nvSpPr>
        <p:spPr>
          <a:xfrm>
            <a:off x="285750" y="1138238"/>
            <a:ext cx="638175" cy="276225"/>
          </a:xfrm>
          <a:prstGeom prst="rect">
            <a:avLst/>
          </a:prstGeom>
          <a:noFill/>
          <a:ln/>
        </p:spPr>
        <p:txBody>
          <a:bodyPr wrap="square" rtlCol="0" anchor="ctr"/>
          <a:lstStyle/>
          <a:p>
            <a:pPr algn="l" indent="0" marL="0">
              <a:lnSpc>
                <a:spcPts val="2160"/>
              </a:lnSpc>
              <a:buNone/>
            </a:pPr>
            <a:r>
              <a:rPr lang="en-US" sz="1800" spc="-9" kern="0" dirty="0">
                <a:solidFill>
                  <a:srgbClr val="16161D">
                    <a:alpha val="99000"/>
                  </a:srgbClr>
                </a:solidFill>
                <a:latin typeface="Figma Sans VF" pitchFamily="34" charset="0"/>
                <a:ea typeface="Figma Sans VF" pitchFamily="34" charset="-122"/>
                <a:cs typeface="Figma Sans VF" pitchFamily="34" charset="-120"/>
              </a:rPr>
              <a:t>→</a:t>
            </a:r>
            <a:endParaRPr lang="en-US" sz="1800" dirty="0"/>
          </a:p>
        </p:txBody>
      </p:sp>
      <p:sp>
        <p:nvSpPr>
          <p:cNvPr id="14" name="Text 11"/>
          <p:cNvSpPr/>
          <p:nvPr/>
        </p:nvSpPr>
        <p:spPr>
          <a:xfrm>
            <a:off x="695325" y="1138238"/>
            <a:ext cx="5857875" cy="552450"/>
          </a:xfrm>
          <a:prstGeom prst="rect">
            <a:avLst/>
          </a:prstGeom>
          <a:noFill/>
          <a:ln/>
        </p:spPr>
        <p:txBody>
          <a:bodyPr wrap="square" rtlCol="0" anchor="ctr"/>
          <a:lstStyle/>
          <a:p>
            <a:pPr algn="l" indent="0" marL="0">
              <a:lnSpc>
                <a:spcPts val="2160"/>
              </a:lnSpc>
              <a:buNone/>
            </a:pPr>
            <a:r>
              <a:rPr lang="en-US" sz="1800" spc="-9" kern="0" dirty="0">
                <a:solidFill>
                  <a:srgbClr val="16161D">
                    <a:alpha val="99000"/>
                  </a:srgbClr>
                </a:solidFill>
                <a:latin typeface="Closer Text" pitchFamily="34" charset="0"/>
                <a:ea typeface="Closer Text" pitchFamily="34" charset="-122"/>
                <a:cs typeface="Closer Text" pitchFamily="34" charset="-120"/>
              </a:rPr>
              <a:t>Одиночная игра против ИИ с анализом стартапа и стратегией его развития</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519238" y="2019300"/>
            <a:ext cx="6557963" cy="1104900"/>
          </a:xfrm>
          <a:prstGeom prst="rect">
            <a:avLst/>
          </a:prstGeom>
          <a:noFill/>
          <a:ln/>
        </p:spPr>
        <p:txBody>
          <a:bodyPr wrap="square" rtlCol="0" anchor="ctr"/>
          <a:lstStyle/>
          <a:p>
            <a:pPr algn="ctr" indent="0" marL="0">
              <a:lnSpc>
                <a:spcPts val="2160"/>
              </a:lnSpc>
              <a:buNone/>
            </a:pPr>
            <a:r>
              <a:rPr lang="en-US" sz="1800" spc="-9" kern="0" dirty="0">
                <a:solidFill>
                  <a:srgbClr val="F8F8FF">
                    <a:alpha val="99000"/>
                  </a:srgbClr>
                </a:solidFill>
                <a:latin typeface="Closer Text" pitchFamily="34" charset="0"/>
                <a:ea typeface="Closer Text" pitchFamily="34" charset="-122"/>
                <a:cs typeface="Closer Text" pitchFamily="34" charset="-120"/>
              </a:rPr>
              <a:t>TechTrek Web — это адаптивная </a:t>
            </a:r>
            <a:pPr algn="ctr" indent="0" marL="0">
              <a:lnSpc>
                <a:spcPts val="2160"/>
              </a:lnSpc>
              <a:buNone/>
            </a:pPr>
            <a:r>
              <a:rPr lang="en-US" sz="1800" spc="-9" kern="0" dirty="0">
                <a:solidFill>
                  <a:srgbClr val="C4BAFF">
                    <a:alpha val="99000"/>
                  </a:srgbClr>
                </a:solidFill>
                <a:latin typeface="Closer Text" pitchFamily="34" charset="0"/>
                <a:ea typeface="Closer Text" pitchFamily="34" charset="-122"/>
                <a:cs typeface="Closer Text" pitchFamily="34" charset="-120"/>
              </a:rPr>
              <a:t>бизнес-игра с ИИ</a:t>
            </a:r>
            <a:pPr algn="ctr" indent="0" marL="0">
              <a:lnSpc>
                <a:spcPts val="2160"/>
              </a:lnSpc>
              <a:buNone/>
            </a:pPr>
            <a:r>
              <a:rPr lang="en-US" sz="1800" spc="-9" kern="0" dirty="0">
                <a:solidFill>
                  <a:srgbClr val="F8F8FF">
                    <a:alpha val="99000"/>
                  </a:srgbClr>
                </a:solidFill>
                <a:latin typeface="Closer Text" pitchFamily="34" charset="0"/>
                <a:ea typeface="Closer Text" pitchFamily="34" charset="-122"/>
                <a:cs typeface="Closer Text" pitchFamily="34" charset="-120"/>
              </a:rPr>
              <a:t>, которая имитирует реальные условия и помогает пользователям развивать предпринимательские навыки без финансовых рисков.</a:t>
            </a:r>
            <a:endParaRPr lang="en-US" sz="1800" dirty="0"/>
          </a:p>
        </p:txBody>
      </p:sp>
      <p:sp>
        <p:nvSpPr>
          <p:cNvPr id="4" name="Text 1"/>
          <p:cNvSpPr/>
          <p:nvPr/>
        </p:nvSpPr>
        <p:spPr>
          <a:xfrm>
            <a:off x="271463" y="4629150"/>
            <a:ext cx="981075"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3/31</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16161D"/>
        </a:solidFill>
      </p:bgPr>
    </p:bg>
    <p:spTree>
      <p:nvGrpSpPr>
        <p:cNvPr id="1" name=""/>
        <p:cNvGrpSpPr/>
        <p:nvPr/>
      </p:nvGrpSpPr>
      <p:grpSpPr>
        <a:xfrm>
          <a:off x="0" y="0"/>
          <a:ext cx="0" cy="0"/>
          <a:chOff x="0" y="0"/>
          <a:chExt cx="0" cy="0"/>
        </a:xfrm>
      </p:grpSpPr>
      <p:sp>
        <p:nvSpPr>
          <p:cNvPr id="3" name="Text 0"/>
          <p:cNvSpPr/>
          <p:nvPr/>
        </p:nvSpPr>
        <p:spPr>
          <a:xfrm>
            <a:off x="-138112" y="-190500"/>
            <a:ext cx="8129588" cy="5562600"/>
          </a:xfrm>
          <a:prstGeom prst="rect">
            <a:avLst/>
          </a:prstGeom>
          <a:solidFill>
            <a:srgbClr val="4D49FC"/>
          </a:solidFill>
          <a:ln w="50800">
            <a:solidFill>
              <a:srgbClr val="757575"/>
            </a:solidFill>
          </a:ln>
        </p:spPr>
        <p:txBody>
          <a:bodyPr wrap="square" rtlCol="0" anchor="ctr"/>
          <a:lstStyle/>
          <a:p>
            <a:pPr indent="0" marL="0">
              <a:buNone/>
            </a:pPr>
            <a:endParaRPr lang="en-US" dirty="0"/>
          </a:p>
        </p:txBody>
      </p:sp>
      <p:sp>
        <p:nvSpPr>
          <p:cNvPr id="4" name="Shape 1"/>
          <p:cNvSpPr/>
          <p:nvPr/>
        </p:nvSpPr>
        <p:spPr>
          <a:xfrm>
            <a:off x="285750" y="1138238"/>
            <a:ext cx="180975" cy="276225"/>
          </a:xfrm>
          <a:prstGeom prst="rect">
            <a:avLst/>
          </a:prstGeom>
          <a:noFill/>
          <a:ln/>
        </p:spPr>
      </p:sp>
      <p:sp>
        <p:nvSpPr>
          <p:cNvPr id="5" name="Text 2"/>
          <p:cNvSpPr/>
          <p:nvPr/>
        </p:nvSpPr>
        <p:spPr>
          <a:xfrm>
            <a:off x="285750" y="285750"/>
            <a:ext cx="5424488" cy="3429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Долгосрочное развитие</a:t>
            </a:r>
            <a:endParaRPr lang="en-US" sz="2250" dirty="0"/>
          </a:p>
        </p:txBody>
      </p:sp>
      <p:sp>
        <p:nvSpPr>
          <p:cNvPr id="6" name="Text 3"/>
          <p:cNvSpPr/>
          <p:nvPr/>
        </p:nvSpPr>
        <p:spPr>
          <a:xfrm>
            <a:off x="271463" y="4643438"/>
            <a:ext cx="1138237"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30/31</a:t>
            </a:r>
            <a:endParaRPr lang="en-US" sz="1800" dirty="0"/>
          </a:p>
        </p:txBody>
      </p:sp>
      <p:sp>
        <p:nvSpPr>
          <p:cNvPr id="7" name="Text 4"/>
          <p:cNvSpPr/>
          <p:nvPr/>
        </p:nvSpPr>
        <p:spPr>
          <a:xfrm>
            <a:off x="652463" y="2724150"/>
            <a:ext cx="7296150" cy="552450"/>
          </a:xfrm>
          <a:prstGeom prst="rect">
            <a:avLst/>
          </a:prstGeom>
          <a:noFill/>
          <a:ln/>
        </p:spPr>
        <p:txBody>
          <a:bodyPr wrap="square" rtlCol="0" anchor="ctr"/>
          <a:lstStyle/>
          <a:p>
            <a:pPr algn="l" indent="0" marL="0">
              <a:lnSpc>
                <a:spcPts val="2160"/>
              </a:lnSpc>
              <a:buNone/>
            </a:pPr>
            <a:r>
              <a:rPr lang="en-US" sz="1800" spc="-9" kern="0" dirty="0">
                <a:solidFill>
                  <a:srgbClr val="FFFFFF">
                    <a:alpha val="99000"/>
                  </a:srgbClr>
                </a:solidFill>
                <a:latin typeface="Montserrat" pitchFamily="34" charset="0"/>
                <a:ea typeface="Montserrat" pitchFamily="34" charset="-122"/>
                <a:cs typeface="Montserrat" pitchFamily="34" charset="-120"/>
              </a:rPr>
              <a:t>Внедрение системы доп.покупок по расширению функионала и ресурсов</a:t>
            </a:r>
            <a:endParaRPr lang="en-US" sz="1800" dirty="0"/>
          </a:p>
        </p:txBody>
      </p:sp>
      <p:sp>
        <p:nvSpPr>
          <p:cNvPr id="8" name="Text 5"/>
          <p:cNvSpPr/>
          <p:nvPr/>
        </p:nvSpPr>
        <p:spPr>
          <a:xfrm>
            <a:off x="661988" y="1166813"/>
            <a:ext cx="7296150" cy="828675"/>
          </a:xfrm>
          <a:prstGeom prst="rect">
            <a:avLst/>
          </a:prstGeom>
          <a:noFill/>
          <a:ln/>
        </p:spPr>
        <p:txBody>
          <a:bodyPr wrap="square" rtlCol="0" anchor="ctr"/>
          <a:lstStyle/>
          <a:p>
            <a:pPr algn="l" indent="0" marL="0">
              <a:lnSpc>
                <a:spcPts val="2160"/>
              </a:lnSpc>
              <a:buNone/>
            </a:pPr>
            <a:r>
              <a:rPr lang="en-US" sz="1800" spc="-9" kern="0" dirty="0">
                <a:solidFill>
                  <a:srgbClr val="FFFFFF">
                    <a:alpha val="99000"/>
                  </a:srgbClr>
                </a:solidFill>
                <a:latin typeface="Montserrat" pitchFamily="34" charset="0"/>
                <a:ea typeface="Montserrat" pitchFamily="34" charset="-122"/>
                <a:cs typeface="Montserrat" pitchFamily="34" charset="-120"/>
              </a:rPr>
              <a:t>Добавление кооперативной игры, и развитие формата, и развитие формата “кейс-чемпионата” против других игроков</a:t>
            </a:r>
            <a:endParaRPr lang="en-US" sz="1800" dirty="0"/>
          </a:p>
        </p:txBody>
      </p:sp>
      <p:sp>
        <p:nvSpPr>
          <p:cNvPr id="9" name="Text 6"/>
          <p:cNvSpPr/>
          <p:nvPr/>
        </p:nvSpPr>
        <p:spPr>
          <a:xfrm>
            <a:off x="652463" y="2219325"/>
            <a:ext cx="7296150" cy="276225"/>
          </a:xfrm>
          <a:prstGeom prst="rect">
            <a:avLst/>
          </a:prstGeom>
          <a:noFill/>
          <a:ln/>
        </p:spPr>
        <p:txBody>
          <a:bodyPr wrap="square" rtlCol="0" anchor="ctr"/>
          <a:lstStyle/>
          <a:p>
            <a:pPr algn="l" indent="0" marL="0">
              <a:lnSpc>
                <a:spcPts val="2160"/>
              </a:lnSpc>
              <a:buNone/>
            </a:pPr>
            <a:r>
              <a:rPr lang="en-US" sz="1800" spc="-9" kern="0" dirty="0">
                <a:solidFill>
                  <a:srgbClr val="FFFFFF">
                    <a:alpha val="99000"/>
                  </a:srgbClr>
                </a:solidFill>
                <a:latin typeface="Montserrat" pitchFamily="34" charset="0"/>
                <a:ea typeface="Montserrat" pitchFamily="34" charset="-122"/>
                <a:cs typeface="Montserrat" pitchFamily="34" charset="-120"/>
              </a:rPr>
              <a:t>Переход на более совершенные LLM модели</a:t>
            </a:r>
            <a:endParaRPr lang="en-US" sz="1800" dirty="0"/>
          </a:p>
        </p:txBody>
      </p:sp>
      <p:sp>
        <p:nvSpPr>
          <p:cNvPr id="10" name="Text 7"/>
          <p:cNvSpPr/>
          <p:nvPr/>
        </p:nvSpPr>
        <p:spPr>
          <a:xfrm>
            <a:off x="285750" y="2195513"/>
            <a:ext cx="638175"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Figma Sans VF" pitchFamily="34" charset="0"/>
                <a:ea typeface="Figma Sans VF" pitchFamily="34" charset="-122"/>
                <a:cs typeface="Figma Sans VF" pitchFamily="34" charset="-120"/>
              </a:rPr>
              <a:t>→</a:t>
            </a:r>
            <a:endParaRPr lang="en-US" sz="1800" dirty="0"/>
          </a:p>
        </p:txBody>
      </p:sp>
      <p:sp>
        <p:nvSpPr>
          <p:cNvPr id="11" name="Text 8"/>
          <p:cNvSpPr/>
          <p:nvPr/>
        </p:nvSpPr>
        <p:spPr>
          <a:xfrm>
            <a:off x="285750" y="2690813"/>
            <a:ext cx="638175"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Figma Sans VF" pitchFamily="34" charset="0"/>
                <a:ea typeface="Figma Sans VF" pitchFamily="34" charset="-122"/>
                <a:cs typeface="Figma Sans VF" pitchFamily="34" charset="-120"/>
              </a:rPr>
              <a:t>→</a:t>
            </a:r>
            <a:endParaRPr lang="en-US" sz="1800" dirty="0"/>
          </a:p>
        </p:txBody>
      </p:sp>
      <p:sp>
        <p:nvSpPr>
          <p:cNvPr id="12" name="Text 9"/>
          <p:cNvSpPr/>
          <p:nvPr/>
        </p:nvSpPr>
        <p:spPr>
          <a:xfrm>
            <a:off x="285750" y="1138238"/>
            <a:ext cx="638175"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Figma Sans VF" pitchFamily="34" charset="0"/>
                <a:ea typeface="Figma Sans VF" pitchFamily="34" charset="-122"/>
                <a:cs typeface="Figma Sans VF" pitchFamily="34" charset="-120"/>
              </a:rPr>
              <a:t>→</a:t>
            </a: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1728788" y="990600"/>
            <a:ext cx="5681663" cy="600075"/>
          </a:xfrm>
          <a:prstGeom prst="rect">
            <a:avLst/>
          </a:prstGeom>
          <a:noFill/>
          <a:ln/>
        </p:spPr>
      </p:sp>
      <p:pic>
        <p:nvPicPr>
          <p:cNvPr id="4" name="Image 0" descr="preencoded.png">    </p:cNvPr>
          <p:cNvPicPr>
            <a:picLocks noChangeAspect="1"/>
          </p:cNvPicPr>
          <p:nvPr/>
        </p:nvPicPr>
        <p:blipFill>
          <a:blip r:embed="rId1"/>
          <a:stretch>
            <a:fillRect/>
          </a:stretch>
        </p:blipFill>
        <p:spPr>
          <a:xfrm>
            <a:off x="3343275" y="2047875"/>
            <a:ext cx="2457450" cy="2457450"/>
          </a:xfrm>
          <a:prstGeom prst="rect">
            <a:avLst/>
          </a:prstGeom>
        </p:spPr>
      </p:pic>
      <p:sp>
        <p:nvSpPr>
          <p:cNvPr id="5" name="Text 1"/>
          <p:cNvSpPr/>
          <p:nvPr/>
        </p:nvSpPr>
        <p:spPr>
          <a:xfrm>
            <a:off x="271463" y="4643438"/>
            <a:ext cx="1085850"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31/31</a:t>
            </a:r>
            <a:endParaRPr lang="en-US" sz="1800" dirty="0"/>
          </a:p>
        </p:txBody>
      </p:sp>
      <p:sp>
        <p:nvSpPr>
          <p:cNvPr id="6" name="Text 2"/>
          <p:cNvSpPr/>
          <p:nvPr/>
        </p:nvSpPr>
        <p:spPr>
          <a:xfrm>
            <a:off x="1728788" y="990600"/>
            <a:ext cx="6138863" cy="600075"/>
          </a:xfrm>
          <a:prstGeom prst="rect">
            <a:avLst/>
          </a:prstGeom>
          <a:noFill/>
          <a:ln/>
        </p:spPr>
        <p:txBody>
          <a:bodyPr wrap="square" rtlCol="0" anchor="ctr"/>
          <a:lstStyle/>
          <a:p>
            <a:pPr algn="ctr" indent="0" marL="0">
              <a:lnSpc>
                <a:spcPts val="4725"/>
              </a:lnSpc>
              <a:buNone/>
            </a:pPr>
            <a:r>
              <a:rPr lang="en-US" sz="4500" spc="-135" kern="0" dirty="0">
                <a:solidFill>
                  <a:srgbClr val="FFFFFF">
                    <a:alpha val="99000"/>
                  </a:srgbClr>
                </a:solidFill>
                <a:latin typeface="Closer Text" pitchFamily="34" charset="0"/>
                <a:ea typeface="Closer Text" pitchFamily="34" charset="-122"/>
                <a:cs typeface="Closer Text" pitchFamily="34" charset="-120"/>
              </a:rPr>
              <a:t>Наш репозиторий</a:t>
            </a:r>
            <a:endParaRPr lang="en-US"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285750" y="1681163"/>
            <a:ext cx="5810250" cy="276225"/>
          </a:xfrm>
          <a:prstGeom prst="rect">
            <a:avLst/>
          </a:prstGeom>
          <a:noFill/>
          <a:ln/>
        </p:spPr>
      </p:sp>
      <p:sp>
        <p:nvSpPr>
          <p:cNvPr id="4" name="Shape 1"/>
          <p:cNvSpPr/>
          <p:nvPr/>
        </p:nvSpPr>
        <p:spPr>
          <a:xfrm>
            <a:off x="285750" y="2033588"/>
            <a:ext cx="5286375" cy="276225"/>
          </a:xfrm>
          <a:prstGeom prst="rect">
            <a:avLst/>
          </a:prstGeom>
          <a:noFill/>
          <a:ln/>
        </p:spPr>
      </p:sp>
      <p:sp>
        <p:nvSpPr>
          <p:cNvPr id="5" name="Shape 2"/>
          <p:cNvSpPr/>
          <p:nvPr/>
        </p:nvSpPr>
        <p:spPr>
          <a:xfrm>
            <a:off x="285750" y="2386013"/>
            <a:ext cx="5605463" cy="552450"/>
          </a:xfrm>
          <a:prstGeom prst="rect">
            <a:avLst/>
          </a:prstGeom>
          <a:noFill/>
          <a:ln/>
        </p:spPr>
      </p:sp>
      <p:sp>
        <p:nvSpPr>
          <p:cNvPr id="6" name="Shape 3"/>
          <p:cNvSpPr/>
          <p:nvPr/>
        </p:nvSpPr>
        <p:spPr>
          <a:xfrm>
            <a:off x="285750" y="3014663"/>
            <a:ext cx="5286375" cy="276225"/>
          </a:xfrm>
          <a:prstGeom prst="rect">
            <a:avLst/>
          </a:prstGeom>
          <a:noFill/>
          <a:ln/>
        </p:spPr>
      </p:sp>
      <p:sp>
        <p:nvSpPr>
          <p:cNvPr id="7" name="Text 4"/>
          <p:cNvSpPr/>
          <p:nvPr/>
        </p:nvSpPr>
        <p:spPr>
          <a:xfrm>
            <a:off x="285750" y="285750"/>
            <a:ext cx="5424488" cy="6858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Какие проблемы </a:t>
            </a:r>
            <a:endParaRPr lang="en-US" sz="2250" dirty="0"/>
          </a:p>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на рынке есть сейчас?</a:t>
            </a:r>
            <a:endParaRPr lang="en-US" sz="2250" dirty="0"/>
          </a:p>
        </p:txBody>
      </p:sp>
      <p:sp>
        <p:nvSpPr>
          <p:cNvPr id="8" name="Text 5"/>
          <p:cNvSpPr/>
          <p:nvPr/>
        </p:nvSpPr>
        <p:spPr>
          <a:xfrm>
            <a:off x="271463" y="4629150"/>
            <a:ext cx="981075"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4/31</a:t>
            </a:r>
            <a:endParaRPr lang="en-US" sz="1800" dirty="0"/>
          </a:p>
        </p:txBody>
      </p:sp>
      <p:sp>
        <p:nvSpPr>
          <p:cNvPr id="9" name="Text 6"/>
          <p:cNvSpPr/>
          <p:nvPr/>
        </p:nvSpPr>
        <p:spPr>
          <a:xfrm>
            <a:off x="285750" y="3014663"/>
            <a:ext cx="638175"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Figma Sans VF" pitchFamily="34" charset="0"/>
                <a:ea typeface="Figma Sans VF" pitchFamily="34" charset="-122"/>
                <a:cs typeface="Figma Sans VF" pitchFamily="34" charset="-120"/>
              </a:rPr>
              <a:t>→</a:t>
            </a:r>
            <a:endParaRPr lang="en-US" sz="1800" dirty="0"/>
          </a:p>
        </p:txBody>
      </p:sp>
      <p:sp>
        <p:nvSpPr>
          <p:cNvPr id="10" name="Text 7"/>
          <p:cNvSpPr/>
          <p:nvPr/>
        </p:nvSpPr>
        <p:spPr>
          <a:xfrm>
            <a:off x="695325" y="3014663"/>
            <a:ext cx="5334000"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Closer Text" pitchFamily="34" charset="0"/>
                <a:ea typeface="Closer Text" pitchFamily="34" charset="-122"/>
                <a:cs typeface="Closer Text" pitchFamily="34" charset="-120"/>
              </a:rPr>
              <a:t>Сложность в тестировании бизнес-идей</a:t>
            </a:r>
            <a:endParaRPr lang="en-US" sz="1800" dirty="0"/>
          </a:p>
        </p:txBody>
      </p:sp>
      <p:sp>
        <p:nvSpPr>
          <p:cNvPr id="11" name="Text 8"/>
          <p:cNvSpPr/>
          <p:nvPr/>
        </p:nvSpPr>
        <p:spPr>
          <a:xfrm>
            <a:off x="285750" y="2386013"/>
            <a:ext cx="638175"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Figma Sans VF" pitchFamily="34" charset="0"/>
                <a:ea typeface="Figma Sans VF" pitchFamily="34" charset="-122"/>
                <a:cs typeface="Figma Sans VF" pitchFamily="34" charset="-120"/>
              </a:rPr>
              <a:t>→</a:t>
            </a:r>
            <a:endParaRPr lang="en-US" sz="1800" dirty="0"/>
          </a:p>
        </p:txBody>
      </p:sp>
      <p:sp>
        <p:nvSpPr>
          <p:cNvPr id="12" name="Text 9"/>
          <p:cNvSpPr/>
          <p:nvPr/>
        </p:nvSpPr>
        <p:spPr>
          <a:xfrm>
            <a:off x="695325" y="2386013"/>
            <a:ext cx="5653088" cy="552450"/>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Closer Text" pitchFamily="34" charset="0"/>
                <a:ea typeface="Closer Text" pitchFamily="34" charset="-122"/>
                <a:cs typeface="Closer Text" pitchFamily="34" charset="-120"/>
              </a:rPr>
              <a:t>Нет персонализированного обучения  или оно дорогое</a:t>
            </a:r>
            <a:endParaRPr lang="en-US" sz="1800" dirty="0"/>
          </a:p>
        </p:txBody>
      </p:sp>
      <p:sp>
        <p:nvSpPr>
          <p:cNvPr id="13" name="Text 10"/>
          <p:cNvSpPr/>
          <p:nvPr/>
        </p:nvSpPr>
        <p:spPr>
          <a:xfrm>
            <a:off x="285750" y="2033588"/>
            <a:ext cx="638175"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Figma Sans VF" pitchFamily="34" charset="0"/>
                <a:ea typeface="Figma Sans VF" pitchFamily="34" charset="-122"/>
                <a:cs typeface="Figma Sans VF" pitchFamily="34" charset="-120"/>
              </a:rPr>
              <a:t>→</a:t>
            </a:r>
            <a:endParaRPr lang="en-US" sz="1800" dirty="0"/>
          </a:p>
        </p:txBody>
      </p:sp>
      <p:sp>
        <p:nvSpPr>
          <p:cNvPr id="14" name="Text 11"/>
          <p:cNvSpPr/>
          <p:nvPr/>
        </p:nvSpPr>
        <p:spPr>
          <a:xfrm>
            <a:off x="695325" y="2033588"/>
            <a:ext cx="5334000"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Closer Text" pitchFamily="34" charset="0"/>
                <a:ea typeface="Closer Text" pitchFamily="34" charset="-122"/>
                <a:cs typeface="Closer Text" pitchFamily="34" charset="-120"/>
              </a:rPr>
              <a:t>Не хватает практического опыта</a:t>
            </a:r>
            <a:endParaRPr lang="en-US" sz="1800" dirty="0"/>
          </a:p>
        </p:txBody>
      </p:sp>
      <p:sp>
        <p:nvSpPr>
          <p:cNvPr id="15" name="Text 12"/>
          <p:cNvSpPr/>
          <p:nvPr/>
        </p:nvSpPr>
        <p:spPr>
          <a:xfrm>
            <a:off x="285750" y="1681163"/>
            <a:ext cx="638175"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Figma Sans VF" pitchFamily="34" charset="0"/>
                <a:ea typeface="Figma Sans VF" pitchFamily="34" charset="-122"/>
                <a:cs typeface="Figma Sans VF" pitchFamily="34" charset="-120"/>
              </a:rPr>
              <a:t>→</a:t>
            </a:r>
            <a:endParaRPr lang="en-US" sz="1800" dirty="0"/>
          </a:p>
        </p:txBody>
      </p:sp>
      <p:sp>
        <p:nvSpPr>
          <p:cNvPr id="16" name="Text 13"/>
          <p:cNvSpPr/>
          <p:nvPr/>
        </p:nvSpPr>
        <p:spPr>
          <a:xfrm>
            <a:off x="695325" y="1681163"/>
            <a:ext cx="5857875" cy="276225"/>
          </a:xfrm>
          <a:prstGeom prst="rect">
            <a:avLst/>
          </a:prstGeom>
          <a:noFill/>
          <a:ln/>
        </p:spPr>
        <p:txBody>
          <a:bodyPr wrap="square" rtlCol="0" anchor="ctr"/>
          <a:lstStyle/>
          <a:p>
            <a:pPr algn="l" indent="0" marL="0">
              <a:lnSpc>
                <a:spcPts val="2160"/>
              </a:lnSpc>
              <a:buNone/>
            </a:pPr>
            <a:r>
              <a:rPr lang="en-US" sz="1800" spc="-9" kern="0" dirty="0">
                <a:solidFill>
                  <a:srgbClr val="F8F8FF">
                    <a:alpha val="99000"/>
                  </a:srgbClr>
                </a:solidFill>
                <a:latin typeface="Closer Text" pitchFamily="34" charset="0"/>
                <a:ea typeface="Closer Text" pitchFamily="34" charset="-122"/>
                <a:cs typeface="Closer Text" pitchFamily="34" charset="-120"/>
              </a:rPr>
              <a:t>Сложно зайти с нуля в предпринимательство</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285750" y="285750"/>
            <a:ext cx="4600575" cy="500063"/>
          </a:xfrm>
          <a:prstGeom prst="rect">
            <a:avLst/>
          </a:prstGeom>
          <a:noFill/>
          <a:ln/>
        </p:spPr>
      </p:sp>
      <p:pic>
        <p:nvPicPr>
          <p:cNvPr id="4" name="Image 0" descr="preencoded.png">    </p:cNvPr>
          <p:cNvPicPr>
            <a:picLocks noChangeAspect="1"/>
          </p:cNvPicPr>
          <p:nvPr/>
        </p:nvPicPr>
        <p:blipFill>
          <a:blip r:embed="rId1"/>
          <a:stretch>
            <a:fillRect/>
          </a:stretch>
        </p:blipFill>
        <p:spPr>
          <a:xfrm>
            <a:off x="6772275" y="1952625"/>
            <a:ext cx="1614488" cy="1614488"/>
          </a:xfrm>
          <a:prstGeom prst="rect">
            <a:avLst/>
          </a:prstGeom>
        </p:spPr>
      </p:pic>
      <p:pic>
        <p:nvPicPr>
          <p:cNvPr id="5" name="Image 1" descr="preencoded.png">    </p:cNvPr>
          <p:cNvPicPr>
            <a:picLocks noChangeAspect="1"/>
          </p:cNvPicPr>
          <p:nvPr/>
        </p:nvPicPr>
        <p:blipFill>
          <a:blip r:embed="rId2"/>
          <a:stretch>
            <a:fillRect/>
          </a:stretch>
        </p:blipFill>
        <p:spPr>
          <a:xfrm>
            <a:off x="709613" y="1833563"/>
            <a:ext cx="1619250" cy="1619250"/>
          </a:xfrm>
          <a:prstGeom prst="rect">
            <a:avLst/>
          </a:prstGeom>
        </p:spPr>
      </p:pic>
      <p:pic>
        <p:nvPicPr>
          <p:cNvPr id="6" name="Image 2" descr="preencoded.png">    </p:cNvPr>
          <p:cNvPicPr>
            <a:picLocks noChangeAspect="1"/>
          </p:cNvPicPr>
          <p:nvPr/>
        </p:nvPicPr>
        <p:blipFill>
          <a:blip r:embed="rId3"/>
          <a:stretch>
            <a:fillRect/>
          </a:stretch>
        </p:blipFill>
        <p:spPr>
          <a:xfrm>
            <a:off x="3529013" y="2200275"/>
            <a:ext cx="2081212" cy="981075"/>
          </a:xfrm>
          <a:prstGeom prst="rect">
            <a:avLst/>
          </a:prstGeom>
        </p:spPr>
      </p:pic>
      <p:pic>
        <p:nvPicPr>
          <p:cNvPr id="7" name="Image 3" descr="preencoded.png">    </p:cNvPr>
          <p:cNvPicPr>
            <a:picLocks noChangeAspect="1"/>
          </p:cNvPicPr>
          <p:nvPr/>
        </p:nvPicPr>
        <p:blipFill>
          <a:blip r:embed="rId4"/>
          <a:stretch>
            <a:fillRect/>
          </a:stretch>
        </p:blipFill>
        <p:spPr>
          <a:xfrm>
            <a:off x="2833688" y="2481263"/>
            <a:ext cx="19050" cy="521494"/>
          </a:xfrm>
          <a:prstGeom prst="rect">
            <a:avLst/>
          </a:prstGeom>
        </p:spPr>
      </p:pic>
      <p:pic>
        <p:nvPicPr>
          <p:cNvPr id="8" name="Image 4" descr="preencoded.png">    </p:cNvPr>
          <p:cNvPicPr>
            <a:picLocks noChangeAspect="1"/>
          </p:cNvPicPr>
          <p:nvPr/>
        </p:nvPicPr>
        <p:blipFill>
          <a:blip r:embed="rId5"/>
          <a:stretch>
            <a:fillRect/>
          </a:stretch>
        </p:blipFill>
        <p:spPr>
          <a:xfrm>
            <a:off x="2571750" y="2743200"/>
            <a:ext cx="519113" cy="19050"/>
          </a:xfrm>
          <a:prstGeom prst="rect">
            <a:avLst/>
          </a:prstGeom>
        </p:spPr>
      </p:pic>
      <p:pic>
        <p:nvPicPr>
          <p:cNvPr id="9" name="Image 5" descr="preencoded.png">    </p:cNvPr>
          <p:cNvPicPr>
            <a:picLocks noChangeAspect="1"/>
          </p:cNvPicPr>
          <p:nvPr/>
        </p:nvPicPr>
        <p:blipFill>
          <a:blip r:embed="rId6"/>
          <a:stretch>
            <a:fillRect/>
          </a:stretch>
        </p:blipFill>
        <p:spPr>
          <a:xfrm>
            <a:off x="6315075" y="2481263"/>
            <a:ext cx="19050" cy="521494"/>
          </a:xfrm>
          <a:prstGeom prst="rect">
            <a:avLst/>
          </a:prstGeom>
        </p:spPr>
      </p:pic>
      <p:pic>
        <p:nvPicPr>
          <p:cNvPr id="10" name="Image 6" descr="preencoded.png">    </p:cNvPr>
          <p:cNvPicPr>
            <a:picLocks noChangeAspect="1"/>
          </p:cNvPicPr>
          <p:nvPr/>
        </p:nvPicPr>
        <p:blipFill>
          <a:blip r:embed="rId7"/>
          <a:stretch>
            <a:fillRect/>
          </a:stretch>
        </p:blipFill>
        <p:spPr>
          <a:xfrm>
            <a:off x="6053138" y="2743200"/>
            <a:ext cx="519113" cy="19050"/>
          </a:xfrm>
          <a:prstGeom prst="rect">
            <a:avLst/>
          </a:prstGeom>
        </p:spPr>
      </p:pic>
      <p:sp>
        <p:nvSpPr>
          <p:cNvPr id="11" name="Text 1"/>
          <p:cNvSpPr/>
          <p:nvPr/>
        </p:nvSpPr>
        <p:spPr>
          <a:xfrm>
            <a:off x="3671888" y="3567113"/>
            <a:ext cx="2214563" cy="276225"/>
          </a:xfrm>
          <a:prstGeom prst="rect">
            <a:avLst/>
          </a:prstGeom>
          <a:noFill/>
          <a:ln/>
        </p:spPr>
        <p:txBody>
          <a:bodyPr wrap="square" rtlCol="0" anchor="ctr"/>
          <a:lstStyle/>
          <a:p>
            <a:pPr algn="ctr" indent="0" marL="0">
              <a:lnSpc>
                <a:spcPts val="2160"/>
              </a:lnSpc>
              <a:buNone/>
            </a:pPr>
            <a:r>
              <a:rPr lang="en-US" sz="1800" spc="-9" kern="0" dirty="0">
                <a:solidFill>
                  <a:srgbClr val="F8F8FF">
                    <a:alpha val="99000"/>
                  </a:srgbClr>
                </a:solidFill>
                <a:latin typeface="Closer Text" pitchFamily="34" charset="0"/>
                <a:ea typeface="Closer Text" pitchFamily="34" charset="-122"/>
                <a:cs typeface="Closer Text" pitchFamily="34" charset="-120"/>
              </a:rPr>
              <a:t>D&amp;D</a:t>
            </a:r>
            <a:endParaRPr lang="en-US" sz="1800" dirty="0"/>
          </a:p>
        </p:txBody>
      </p:sp>
      <p:sp>
        <p:nvSpPr>
          <p:cNvPr id="12" name="Text 2"/>
          <p:cNvSpPr/>
          <p:nvPr/>
        </p:nvSpPr>
        <p:spPr>
          <a:xfrm>
            <a:off x="6886575" y="3567113"/>
            <a:ext cx="1881188" cy="276225"/>
          </a:xfrm>
          <a:prstGeom prst="rect">
            <a:avLst/>
          </a:prstGeom>
          <a:noFill/>
          <a:ln/>
        </p:spPr>
        <p:txBody>
          <a:bodyPr wrap="square" rtlCol="0" anchor="ctr"/>
          <a:lstStyle/>
          <a:p>
            <a:pPr algn="ctr" indent="0" marL="0">
              <a:lnSpc>
                <a:spcPts val="2160"/>
              </a:lnSpc>
              <a:buNone/>
            </a:pPr>
            <a:r>
              <a:rPr lang="en-US" sz="1800" spc="-9" kern="0" dirty="0">
                <a:solidFill>
                  <a:srgbClr val="F8F8FF">
                    <a:alpha val="99000"/>
                  </a:srgbClr>
                </a:solidFill>
                <a:latin typeface="Closer Text" pitchFamily="34" charset="0"/>
                <a:ea typeface="Closer Text" pitchFamily="34" charset="-122"/>
                <a:cs typeface="Closer Text" pitchFamily="34" charset="-120"/>
              </a:rPr>
              <a:t>ML</a:t>
            </a:r>
            <a:endParaRPr lang="en-US" sz="1800" dirty="0"/>
          </a:p>
        </p:txBody>
      </p:sp>
      <p:sp>
        <p:nvSpPr>
          <p:cNvPr id="13" name="Text 3"/>
          <p:cNvSpPr/>
          <p:nvPr/>
        </p:nvSpPr>
        <p:spPr>
          <a:xfrm>
            <a:off x="733425" y="3567113"/>
            <a:ext cx="2028825" cy="276225"/>
          </a:xfrm>
          <a:prstGeom prst="rect">
            <a:avLst/>
          </a:prstGeom>
          <a:noFill/>
          <a:ln/>
        </p:spPr>
        <p:txBody>
          <a:bodyPr wrap="square" rtlCol="0" anchor="ctr"/>
          <a:lstStyle/>
          <a:p>
            <a:pPr algn="ctr" indent="0" marL="0">
              <a:lnSpc>
                <a:spcPts val="2160"/>
              </a:lnSpc>
              <a:buNone/>
            </a:pPr>
            <a:r>
              <a:rPr lang="en-US" sz="1800" spc="-9" kern="0" dirty="0">
                <a:solidFill>
                  <a:srgbClr val="F8F8FF">
                    <a:alpha val="99000"/>
                  </a:srgbClr>
                </a:solidFill>
                <a:latin typeface="Closer Text" pitchFamily="34" charset="0"/>
                <a:ea typeface="Closer Text" pitchFamily="34" charset="-122"/>
                <a:cs typeface="Closer Text" pitchFamily="34" charset="-120"/>
              </a:rPr>
              <a:t>Бизнес-игра</a:t>
            </a:r>
            <a:endParaRPr lang="en-US" sz="1800" dirty="0"/>
          </a:p>
        </p:txBody>
      </p:sp>
      <p:sp>
        <p:nvSpPr>
          <p:cNvPr id="14" name="Text 4"/>
          <p:cNvSpPr/>
          <p:nvPr/>
        </p:nvSpPr>
        <p:spPr>
          <a:xfrm>
            <a:off x="271463" y="4629150"/>
            <a:ext cx="981075"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5/31</a:t>
            </a:r>
            <a:endParaRPr lang="en-US" sz="1800" dirty="0"/>
          </a:p>
        </p:txBody>
      </p:sp>
      <p:sp>
        <p:nvSpPr>
          <p:cNvPr id="15" name="Text 5"/>
          <p:cNvSpPr/>
          <p:nvPr/>
        </p:nvSpPr>
        <p:spPr>
          <a:xfrm>
            <a:off x="285750" y="285750"/>
            <a:ext cx="5057775" cy="500063"/>
          </a:xfrm>
          <a:prstGeom prst="rect">
            <a:avLst/>
          </a:prstGeom>
          <a:noFill/>
          <a:ln/>
        </p:spPr>
        <p:txBody>
          <a:bodyPr wrap="square" rtlCol="0" anchor="ctr"/>
          <a:lstStyle/>
          <a:p>
            <a:pPr algn="l" indent="0" marL="0">
              <a:lnSpc>
                <a:spcPts val="3937"/>
              </a:lnSpc>
              <a:buNone/>
            </a:pPr>
            <a:r>
              <a:rPr lang="en-US" sz="3750" spc="-75" kern="0" dirty="0">
                <a:solidFill>
                  <a:srgbClr val="F8F8FF">
                    <a:alpha val="99000"/>
                  </a:srgbClr>
                </a:solidFill>
                <a:latin typeface="Closer Text" pitchFamily="34" charset="0"/>
                <a:ea typeface="Closer Text" pitchFamily="34" charset="-122"/>
                <a:cs typeface="Closer Text" pitchFamily="34" charset="-120"/>
              </a:rPr>
              <a:t>Что придумали мы?</a:t>
            </a:r>
            <a:endParaRPr lang="en-US" sz="3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285750" y="814388"/>
            <a:ext cx="8572500" cy="3514725"/>
          </a:xfrm>
          <a:prstGeom prst="rect">
            <a:avLst/>
          </a:prstGeom>
          <a:noFill/>
          <a:ln/>
        </p:spPr>
      </p:sp>
      <p:sp>
        <p:nvSpPr>
          <p:cNvPr id="4" name="Shape 1"/>
          <p:cNvSpPr/>
          <p:nvPr/>
        </p:nvSpPr>
        <p:spPr>
          <a:xfrm>
            <a:off x="285750" y="814388"/>
            <a:ext cx="2781300" cy="3514725"/>
          </a:xfrm>
          <a:prstGeom prst="roundRect">
            <a:avLst>
              <a:gd name="adj" fmla="val 9863"/>
            </a:avLst>
          </a:prstGeom>
          <a:solidFill>
            <a:srgbClr val="721C1C"/>
          </a:solidFill>
          <a:ln/>
        </p:spPr>
      </p:sp>
      <p:sp>
        <p:nvSpPr>
          <p:cNvPr id="5" name="Shape 2"/>
          <p:cNvSpPr/>
          <p:nvPr/>
        </p:nvSpPr>
        <p:spPr>
          <a:xfrm>
            <a:off x="3181350" y="814388"/>
            <a:ext cx="2781300" cy="3514725"/>
          </a:xfrm>
          <a:prstGeom prst="roundRect">
            <a:avLst>
              <a:gd name="adj" fmla="val 9863"/>
            </a:avLst>
          </a:prstGeom>
          <a:solidFill>
            <a:srgbClr val="0A5C35"/>
          </a:solidFill>
          <a:ln/>
        </p:spPr>
      </p:sp>
      <p:sp>
        <p:nvSpPr>
          <p:cNvPr id="6" name="Shape 3"/>
          <p:cNvSpPr/>
          <p:nvPr/>
        </p:nvSpPr>
        <p:spPr>
          <a:xfrm>
            <a:off x="6076950" y="814388"/>
            <a:ext cx="2781300" cy="3514725"/>
          </a:xfrm>
          <a:prstGeom prst="roundRect">
            <a:avLst>
              <a:gd name="adj" fmla="val 9863"/>
            </a:avLst>
          </a:prstGeom>
          <a:solidFill>
            <a:srgbClr val="4D49FC"/>
          </a:solidFill>
          <a:ln/>
        </p:spPr>
      </p:sp>
      <p:sp>
        <p:nvSpPr>
          <p:cNvPr id="7" name="Shape 4"/>
          <p:cNvSpPr/>
          <p:nvPr/>
        </p:nvSpPr>
        <p:spPr>
          <a:xfrm>
            <a:off x="514350" y="1042988"/>
            <a:ext cx="2324100" cy="2424113"/>
          </a:xfrm>
          <a:prstGeom prst="rect">
            <a:avLst/>
          </a:prstGeom>
          <a:noFill/>
          <a:ln/>
        </p:spPr>
      </p:sp>
      <p:sp>
        <p:nvSpPr>
          <p:cNvPr id="8" name="Text 5"/>
          <p:cNvSpPr/>
          <p:nvPr/>
        </p:nvSpPr>
        <p:spPr>
          <a:xfrm>
            <a:off x="6324600" y="1866900"/>
            <a:ext cx="2781300" cy="1166813"/>
          </a:xfrm>
          <a:prstGeom prst="rect">
            <a:avLst/>
          </a:prstGeom>
          <a:noFill/>
          <a:ln/>
        </p:spPr>
        <p:txBody>
          <a:bodyPr wrap="square" rtlCol="0" anchor="ctr"/>
          <a:lstStyle/>
          <a:p>
            <a:pPr algn="l" indent="0" marL="0">
              <a:lnSpc>
                <a:spcPts val="1838"/>
              </a:lnSpc>
              <a:buNone/>
            </a:pPr>
            <a:r>
              <a:rPr lang="en-US" sz="1313" dirty="0">
                <a:solidFill>
                  <a:srgbClr val="F8F8FF">
                    <a:alpha val="99000"/>
                  </a:srgbClr>
                </a:solidFill>
                <a:latin typeface="Closer Text" pitchFamily="34" charset="0"/>
                <a:ea typeface="Closer Text" pitchFamily="34" charset="-122"/>
                <a:cs typeface="Closer Text" pitchFamily="34" charset="-120"/>
              </a:rPr>
              <a:t>GM — это LLM-модель, которая создает кризисы, возможности и оценивает жизнеспособность стартапа.</a:t>
            </a:r>
            <a:endParaRPr lang="en-US" sz="1313" dirty="0"/>
          </a:p>
        </p:txBody>
      </p:sp>
      <p:sp>
        <p:nvSpPr>
          <p:cNvPr id="9" name="Text 6"/>
          <p:cNvSpPr/>
          <p:nvPr/>
        </p:nvSpPr>
        <p:spPr>
          <a:xfrm>
            <a:off x="3367088" y="1866900"/>
            <a:ext cx="3014663" cy="1166813"/>
          </a:xfrm>
          <a:prstGeom prst="rect">
            <a:avLst/>
          </a:prstGeom>
          <a:noFill/>
          <a:ln/>
        </p:spPr>
        <p:txBody>
          <a:bodyPr wrap="square" rtlCol="0" anchor="ctr"/>
          <a:lstStyle/>
          <a:p>
            <a:pPr algn="l" indent="0" marL="0">
              <a:lnSpc>
                <a:spcPts val="1838"/>
              </a:lnSpc>
              <a:buNone/>
            </a:pPr>
            <a:r>
              <a:rPr lang="en-US" sz="1313" dirty="0">
                <a:solidFill>
                  <a:srgbClr val="FFFFFF">
                    <a:alpha val="99000"/>
                  </a:srgbClr>
                </a:solidFill>
                <a:latin typeface="Inter" pitchFamily="34" charset="0"/>
                <a:ea typeface="Inter" pitchFamily="34" charset="-122"/>
                <a:cs typeface="Inter" pitchFamily="34" charset="-120"/>
              </a:rPr>
              <a:t>Игровой ход - интеллектуальный вызов для игрока, где бросок кубиков привносит элемент случайного фактора влияния</a:t>
            </a:r>
            <a:endParaRPr lang="en-US" sz="1313" dirty="0"/>
          </a:p>
        </p:txBody>
      </p:sp>
      <p:sp>
        <p:nvSpPr>
          <p:cNvPr id="10" name="Text 7"/>
          <p:cNvSpPr/>
          <p:nvPr/>
        </p:nvSpPr>
        <p:spPr>
          <a:xfrm>
            <a:off x="285750" y="214313"/>
            <a:ext cx="5500688" cy="342900"/>
          </a:xfrm>
          <a:prstGeom prst="rect">
            <a:avLst/>
          </a:prstGeom>
          <a:noFill/>
          <a:ln/>
        </p:spPr>
        <p:txBody>
          <a:bodyPr wrap="square" rtlCol="0" anchor="ctr"/>
          <a:lstStyle/>
          <a:p>
            <a:pPr algn="l" indent="0" marL="0">
              <a:lnSpc>
                <a:spcPts val="2700"/>
              </a:lnSpc>
              <a:buNone/>
            </a:pPr>
            <a:r>
              <a:rPr lang="en-US" sz="2250" spc="-22" kern="0" dirty="0">
                <a:solidFill>
                  <a:srgbClr val="F8F8FF">
                    <a:alpha val="99000"/>
                  </a:srgbClr>
                </a:solidFill>
                <a:latin typeface="Closer Text" pitchFamily="34" charset="0"/>
                <a:ea typeface="Closer Text" pitchFamily="34" charset="-122"/>
                <a:cs typeface="Closer Text" pitchFamily="34" charset="-120"/>
              </a:rPr>
              <a:t>Совместив все это, мы получили...</a:t>
            </a:r>
            <a:endParaRPr lang="en-US" sz="2250" dirty="0"/>
          </a:p>
        </p:txBody>
      </p:sp>
      <p:sp>
        <p:nvSpPr>
          <p:cNvPr id="11" name="Text 8"/>
          <p:cNvSpPr/>
          <p:nvPr/>
        </p:nvSpPr>
        <p:spPr>
          <a:xfrm>
            <a:off x="285750" y="4586288"/>
            <a:ext cx="985838"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6/31</a:t>
            </a:r>
            <a:endParaRPr lang="en-US" sz="1800" dirty="0"/>
          </a:p>
        </p:txBody>
      </p:sp>
      <p:sp>
        <p:nvSpPr>
          <p:cNvPr id="12" name="Text 9"/>
          <p:cNvSpPr/>
          <p:nvPr/>
        </p:nvSpPr>
        <p:spPr>
          <a:xfrm>
            <a:off x="6305550" y="1042988"/>
            <a:ext cx="2781300" cy="276225"/>
          </a:xfrm>
          <a:prstGeom prst="rect">
            <a:avLst/>
          </a:prstGeom>
          <a:noFill/>
          <a:ln/>
        </p:spPr>
        <p:txBody>
          <a:bodyPr wrap="square" rtlCol="0" anchor="ctr"/>
          <a:lstStyle/>
          <a:p>
            <a:pPr algn="l" indent="0" marL="0">
              <a:lnSpc>
                <a:spcPts val="2160"/>
              </a:lnSpc>
              <a:buNone/>
            </a:pPr>
            <a:r>
              <a:rPr lang="en-US" sz="1800" b="1" spc="-9" kern="0" dirty="0">
                <a:solidFill>
                  <a:srgbClr val="F8F8FF">
                    <a:alpha val="99000"/>
                  </a:srgbClr>
                </a:solidFill>
                <a:latin typeface="Closer Text" pitchFamily="34" charset="0"/>
                <a:ea typeface="Closer Text" pitchFamily="34" charset="-122"/>
                <a:cs typeface="Closer Text" pitchFamily="34" charset="-120"/>
              </a:rPr>
              <a:t>Game Master — AI</a:t>
            </a:r>
            <a:endParaRPr lang="en-US" sz="1800" dirty="0"/>
          </a:p>
        </p:txBody>
      </p:sp>
      <p:sp>
        <p:nvSpPr>
          <p:cNvPr id="13" name="Text 10"/>
          <p:cNvSpPr/>
          <p:nvPr/>
        </p:nvSpPr>
        <p:spPr>
          <a:xfrm>
            <a:off x="3409950" y="1042988"/>
            <a:ext cx="2781300" cy="276225"/>
          </a:xfrm>
          <a:prstGeom prst="rect">
            <a:avLst/>
          </a:prstGeom>
          <a:noFill/>
          <a:ln/>
        </p:spPr>
        <p:txBody>
          <a:bodyPr wrap="square" rtlCol="0" anchor="ctr"/>
          <a:lstStyle/>
          <a:p>
            <a:pPr algn="l" indent="0" marL="0">
              <a:lnSpc>
                <a:spcPts val="2160"/>
              </a:lnSpc>
              <a:buNone/>
            </a:pPr>
            <a:r>
              <a:rPr lang="en-US" sz="1800" b="1" spc="-9" kern="0" dirty="0">
                <a:solidFill>
                  <a:srgbClr val="F8F8FF">
                    <a:alpha val="99000"/>
                  </a:srgbClr>
                </a:solidFill>
                <a:latin typeface="Closer Text" pitchFamily="34" charset="0"/>
                <a:ea typeface="Closer Text" pitchFamily="34" charset="-122"/>
                <a:cs typeface="Closer Text" pitchFamily="34" charset="-120"/>
              </a:rPr>
              <a:t>D&amp;D-механики</a:t>
            </a:r>
            <a:endParaRPr lang="en-US" sz="1800" dirty="0"/>
          </a:p>
        </p:txBody>
      </p:sp>
      <p:sp>
        <p:nvSpPr>
          <p:cNvPr id="14" name="Text 11"/>
          <p:cNvSpPr/>
          <p:nvPr/>
        </p:nvSpPr>
        <p:spPr>
          <a:xfrm>
            <a:off x="514350" y="1042988"/>
            <a:ext cx="2781300" cy="552450"/>
          </a:xfrm>
          <a:prstGeom prst="rect">
            <a:avLst/>
          </a:prstGeom>
          <a:noFill/>
          <a:ln/>
        </p:spPr>
        <p:txBody>
          <a:bodyPr wrap="square" rtlCol="0" anchor="ctr"/>
          <a:lstStyle/>
          <a:p>
            <a:pPr algn="l" indent="0" marL="0">
              <a:lnSpc>
                <a:spcPts val="2160"/>
              </a:lnSpc>
              <a:buNone/>
            </a:pPr>
            <a:r>
              <a:rPr lang="en-US" sz="1800" b="1" spc="-9" kern="0" dirty="0">
                <a:solidFill>
                  <a:srgbClr val="F8F8FF">
                    <a:alpha val="99000"/>
                  </a:srgbClr>
                </a:solidFill>
                <a:latin typeface="Closer Text" pitchFamily="34" charset="0"/>
                <a:ea typeface="Closer Text" pitchFamily="34" charset="-122"/>
                <a:cs typeface="Closer Text" pitchFamily="34" charset="-120"/>
              </a:rPr>
              <a:t>Все как в реальном стартапе</a:t>
            </a:r>
            <a:endParaRPr lang="en-US" sz="1800" dirty="0"/>
          </a:p>
        </p:txBody>
      </p:sp>
      <p:sp>
        <p:nvSpPr>
          <p:cNvPr id="15" name="Text 12"/>
          <p:cNvSpPr/>
          <p:nvPr/>
        </p:nvSpPr>
        <p:spPr>
          <a:xfrm>
            <a:off x="514350" y="1833563"/>
            <a:ext cx="2781300" cy="1633538"/>
          </a:xfrm>
          <a:prstGeom prst="rect">
            <a:avLst/>
          </a:prstGeom>
          <a:noFill/>
          <a:ln/>
        </p:spPr>
        <p:txBody>
          <a:bodyPr wrap="square" rtlCol="0" anchor="ctr"/>
          <a:lstStyle/>
          <a:p>
            <a:pPr algn="l" indent="0" marL="0">
              <a:lnSpc>
                <a:spcPts val="1838"/>
              </a:lnSpc>
              <a:buNone/>
            </a:pPr>
            <a:r>
              <a:rPr lang="en-US" sz="1313" dirty="0">
                <a:solidFill>
                  <a:srgbClr val="F8F8FF">
                    <a:alpha val="99000"/>
                  </a:srgbClr>
                </a:solidFill>
                <a:latin typeface="Closer Text" pitchFamily="34" charset="0"/>
                <a:ea typeface="Closer Text" pitchFamily="34" charset="-122"/>
                <a:cs typeface="Closer Text" pitchFamily="34" charset="-120"/>
              </a:rPr>
              <a:t>Игрок запускает стартап, изучает рынок  и конкурентов, сталкивается с кризисами и возможностями,  а в финале презентует проект инвесторам.</a:t>
            </a:r>
            <a:endParaRPr lang="en-US" sz="131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3395663" y="1343025"/>
            <a:ext cx="4614863" cy="3162300"/>
          </a:xfrm>
          <a:prstGeom prst="rect">
            <a:avLst/>
          </a:prstGeom>
          <a:noFill/>
          <a:ln/>
        </p:spPr>
      </p:sp>
      <p:sp>
        <p:nvSpPr>
          <p:cNvPr id="4" name="Shape 1"/>
          <p:cNvSpPr/>
          <p:nvPr/>
        </p:nvSpPr>
        <p:spPr>
          <a:xfrm>
            <a:off x="3395663" y="3148013"/>
            <a:ext cx="3343275" cy="857250"/>
          </a:xfrm>
          <a:prstGeom prst="roundRect">
            <a:avLst>
              <a:gd name="adj" fmla="val 8533"/>
            </a:avLst>
          </a:prstGeom>
          <a:solidFill>
            <a:srgbClr val="00B6FF"/>
          </a:solidFill>
          <a:ln/>
        </p:spPr>
      </p:sp>
      <p:sp>
        <p:nvSpPr>
          <p:cNvPr id="5" name="Shape 2"/>
          <p:cNvSpPr/>
          <p:nvPr/>
        </p:nvSpPr>
        <p:spPr>
          <a:xfrm>
            <a:off x="3395663" y="1905000"/>
            <a:ext cx="404813" cy="857250"/>
          </a:xfrm>
          <a:prstGeom prst="roundRect">
            <a:avLst>
              <a:gd name="adj" fmla="val 18071"/>
            </a:avLst>
          </a:prstGeom>
          <a:solidFill>
            <a:srgbClr val="874FFF"/>
          </a:solidFill>
          <a:ln/>
        </p:spPr>
      </p:sp>
      <p:pic>
        <p:nvPicPr>
          <p:cNvPr id="6" name="Image 0" descr="preencoded.png">    </p:cNvPr>
          <p:cNvPicPr>
            <a:picLocks noChangeAspect="1"/>
          </p:cNvPicPr>
          <p:nvPr/>
        </p:nvPicPr>
        <p:blipFill>
          <a:blip r:embed="rId1"/>
          <a:stretch>
            <a:fillRect/>
          </a:stretch>
        </p:blipFill>
        <p:spPr>
          <a:xfrm>
            <a:off x="3395663" y="1343025"/>
            <a:ext cx="1153716" cy="3162300"/>
          </a:xfrm>
          <a:prstGeom prst="rect">
            <a:avLst/>
          </a:prstGeom>
        </p:spPr>
      </p:pic>
      <p:pic>
        <p:nvPicPr>
          <p:cNvPr id="7" name="Image 1" descr="preencoded.png">    </p:cNvPr>
          <p:cNvPicPr>
            <a:picLocks noChangeAspect="1"/>
          </p:cNvPicPr>
          <p:nvPr/>
        </p:nvPicPr>
        <p:blipFill>
          <a:blip r:embed="rId2"/>
          <a:stretch>
            <a:fillRect/>
          </a:stretch>
        </p:blipFill>
        <p:spPr>
          <a:xfrm>
            <a:off x="4549378" y="1343025"/>
            <a:ext cx="1153716" cy="3162300"/>
          </a:xfrm>
          <a:prstGeom prst="rect">
            <a:avLst/>
          </a:prstGeom>
        </p:spPr>
      </p:pic>
      <p:pic>
        <p:nvPicPr>
          <p:cNvPr id="8" name="Image 2" descr="preencoded.png">    </p:cNvPr>
          <p:cNvPicPr>
            <a:picLocks noChangeAspect="1"/>
          </p:cNvPicPr>
          <p:nvPr/>
        </p:nvPicPr>
        <p:blipFill>
          <a:blip r:embed="rId3"/>
          <a:stretch>
            <a:fillRect/>
          </a:stretch>
        </p:blipFill>
        <p:spPr>
          <a:xfrm>
            <a:off x="5703094" y="1343025"/>
            <a:ext cx="1153716" cy="3162300"/>
          </a:xfrm>
          <a:prstGeom prst="rect">
            <a:avLst/>
          </a:prstGeom>
        </p:spPr>
      </p:pic>
      <p:pic>
        <p:nvPicPr>
          <p:cNvPr id="9" name="Image 3" descr="preencoded.png">    </p:cNvPr>
          <p:cNvPicPr>
            <a:picLocks noChangeAspect="1"/>
          </p:cNvPicPr>
          <p:nvPr/>
        </p:nvPicPr>
        <p:blipFill>
          <a:blip r:embed="rId4"/>
          <a:stretch>
            <a:fillRect/>
          </a:stretch>
        </p:blipFill>
        <p:spPr>
          <a:xfrm>
            <a:off x="6856809" y="1343025"/>
            <a:ext cx="1153716" cy="3162300"/>
          </a:xfrm>
          <a:prstGeom prst="rect">
            <a:avLst/>
          </a:prstGeom>
        </p:spPr>
      </p:pic>
      <p:sp>
        <p:nvSpPr>
          <p:cNvPr id="10" name="Text 3"/>
          <p:cNvSpPr/>
          <p:nvPr/>
        </p:nvSpPr>
        <p:spPr>
          <a:xfrm>
            <a:off x="285750" y="285750"/>
            <a:ext cx="8077200" cy="500063"/>
          </a:xfrm>
          <a:prstGeom prst="rect">
            <a:avLst/>
          </a:prstGeom>
          <a:noFill/>
          <a:ln/>
        </p:spPr>
        <p:txBody>
          <a:bodyPr wrap="square" rtlCol="0" anchor="ctr"/>
          <a:lstStyle/>
          <a:p>
            <a:pPr algn="l" indent="0" marL="0">
              <a:lnSpc>
                <a:spcPts val="3937"/>
              </a:lnSpc>
              <a:buNone/>
            </a:pPr>
            <a:r>
              <a:rPr lang="en-US" sz="3750" spc="-75" kern="0" dirty="0">
                <a:solidFill>
                  <a:srgbClr val="F8F8FF">
                    <a:alpha val="99000"/>
                  </a:srgbClr>
                </a:solidFill>
                <a:latin typeface="Closer Text" pitchFamily="34" charset="0"/>
                <a:ea typeface="Closer Text" pitchFamily="34" charset="-122"/>
                <a:cs typeface="Closer Text" pitchFamily="34" charset="-120"/>
              </a:rPr>
              <a:t>Целевая аудитория</a:t>
            </a:r>
            <a:endParaRPr lang="en-US" sz="3750" dirty="0"/>
          </a:p>
        </p:txBody>
      </p:sp>
      <p:sp>
        <p:nvSpPr>
          <p:cNvPr id="11" name="Text 4"/>
          <p:cNvSpPr/>
          <p:nvPr/>
        </p:nvSpPr>
        <p:spPr>
          <a:xfrm>
            <a:off x="1195388" y="1962150"/>
            <a:ext cx="2357438" cy="800100"/>
          </a:xfrm>
          <a:prstGeom prst="rect">
            <a:avLst/>
          </a:prstGeom>
          <a:noFill/>
          <a:ln/>
        </p:spPr>
        <p:txBody>
          <a:bodyPr wrap="square" rtlCol="0" anchor="ctr"/>
          <a:lstStyle/>
          <a:p>
            <a:pPr algn="l" indent="0" marL="0">
              <a:lnSpc>
                <a:spcPts val="2100"/>
              </a:lnSpc>
              <a:buNone/>
            </a:pPr>
            <a:r>
              <a:rPr lang="en-US" sz="1500" dirty="0">
                <a:solidFill>
                  <a:srgbClr val="FFFFFF">
                    <a:alpha val="99000"/>
                  </a:srgbClr>
                </a:solidFill>
                <a:latin typeface="Closer Text" pitchFamily="34" charset="0"/>
                <a:ea typeface="Closer Text" pitchFamily="34" charset="-122"/>
                <a:cs typeface="Closer Text" pitchFamily="34" charset="-120"/>
              </a:rPr>
              <a:t>Молодые предприниматели (18-24 года)</a:t>
            </a:r>
            <a:endParaRPr lang="en-US" sz="1500" dirty="0"/>
          </a:p>
        </p:txBody>
      </p:sp>
      <p:sp>
        <p:nvSpPr>
          <p:cNvPr id="12" name="Text 5"/>
          <p:cNvSpPr/>
          <p:nvPr/>
        </p:nvSpPr>
        <p:spPr>
          <a:xfrm>
            <a:off x="1195388" y="3309938"/>
            <a:ext cx="2586038" cy="533400"/>
          </a:xfrm>
          <a:prstGeom prst="rect">
            <a:avLst/>
          </a:prstGeom>
          <a:noFill/>
          <a:ln/>
        </p:spPr>
        <p:txBody>
          <a:bodyPr wrap="square" rtlCol="0" anchor="ctr"/>
          <a:lstStyle/>
          <a:p>
            <a:pPr algn="l" indent="0" marL="0">
              <a:lnSpc>
                <a:spcPts val="2100"/>
              </a:lnSpc>
              <a:buNone/>
            </a:pPr>
            <a:r>
              <a:rPr lang="en-US" sz="1500" dirty="0">
                <a:solidFill>
                  <a:srgbClr val="FFFFFF">
                    <a:alpha val="99000"/>
                  </a:srgbClr>
                </a:solidFill>
                <a:latin typeface="Closer Text" pitchFamily="34" charset="0"/>
                <a:ea typeface="Closer Text" pitchFamily="34" charset="-122"/>
                <a:cs typeface="Closer Text" pitchFamily="34" charset="-120"/>
              </a:rPr>
              <a:t>Студенты вузов  (IT, экономика)</a:t>
            </a:r>
            <a:endParaRPr lang="en-US" sz="1500" dirty="0"/>
          </a:p>
        </p:txBody>
      </p:sp>
      <p:sp>
        <p:nvSpPr>
          <p:cNvPr id="13" name="Text 6"/>
          <p:cNvSpPr/>
          <p:nvPr/>
        </p:nvSpPr>
        <p:spPr>
          <a:xfrm>
            <a:off x="271463" y="4633913"/>
            <a:ext cx="962025"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7/31</a:t>
            </a:r>
            <a:endParaRPr lang="en-US" sz="1800" dirty="0"/>
          </a:p>
        </p:txBody>
      </p:sp>
      <p:sp>
        <p:nvSpPr>
          <p:cNvPr id="14" name="Text 7"/>
          <p:cNvSpPr/>
          <p:nvPr/>
        </p:nvSpPr>
        <p:spPr>
          <a:xfrm>
            <a:off x="3443288" y="2214563"/>
            <a:ext cx="766763" cy="238125"/>
          </a:xfrm>
          <a:prstGeom prst="rect">
            <a:avLst/>
          </a:prstGeom>
          <a:noFill/>
          <a:ln/>
        </p:spPr>
        <p:txBody>
          <a:bodyPr wrap="square" rtlCol="0" anchor="ctr"/>
          <a:lstStyle/>
          <a:p>
            <a:pPr algn="l" indent="0" marL="0">
              <a:lnSpc>
                <a:spcPts val="1890"/>
              </a:lnSpc>
              <a:buNone/>
            </a:pPr>
            <a:r>
              <a:rPr lang="en-US" sz="1350" b="1" dirty="0">
                <a:solidFill>
                  <a:srgbClr val="F8F8FF">
                    <a:alpha val="99000"/>
                  </a:srgbClr>
                </a:solidFill>
                <a:latin typeface="Closer Text" pitchFamily="34" charset="0"/>
                <a:ea typeface="Closer Text" pitchFamily="34" charset="-122"/>
                <a:cs typeface="Closer Text" pitchFamily="34" charset="-120"/>
              </a:rPr>
              <a:t>6 %</a:t>
            </a:r>
            <a:endParaRPr lang="en-US" sz="1350" dirty="0"/>
          </a:p>
        </p:txBody>
      </p:sp>
      <p:sp>
        <p:nvSpPr>
          <p:cNvPr id="15" name="Text 8"/>
          <p:cNvSpPr/>
          <p:nvPr/>
        </p:nvSpPr>
        <p:spPr>
          <a:xfrm>
            <a:off x="3490913" y="3457575"/>
            <a:ext cx="1019175" cy="238125"/>
          </a:xfrm>
          <a:prstGeom prst="rect">
            <a:avLst/>
          </a:prstGeom>
          <a:noFill/>
          <a:ln/>
        </p:spPr>
        <p:txBody>
          <a:bodyPr wrap="square" rtlCol="0" anchor="ctr"/>
          <a:lstStyle/>
          <a:p>
            <a:pPr algn="l" indent="0" marL="0">
              <a:lnSpc>
                <a:spcPts val="1890"/>
              </a:lnSpc>
              <a:buNone/>
            </a:pPr>
            <a:r>
              <a:rPr lang="en-US" sz="1350" b="1" dirty="0">
                <a:solidFill>
                  <a:srgbClr val="F8F8FF">
                    <a:alpha val="99000"/>
                  </a:srgbClr>
                </a:solidFill>
                <a:latin typeface="Closer Text" pitchFamily="34" charset="0"/>
                <a:ea typeface="Closer Text" pitchFamily="34" charset="-122"/>
                <a:cs typeface="Closer Text" pitchFamily="34" charset="-120"/>
              </a:rPr>
              <a:t>74.6 %</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285750" y="490538"/>
            <a:ext cx="5681663" cy="500063"/>
          </a:xfrm>
          <a:prstGeom prst="rect">
            <a:avLst/>
          </a:prstGeom>
          <a:noFill/>
          <a:ln/>
        </p:spPr>
      </p:sp>
      <p:sp>
        <p:nvSpPr>
          <p:cNvPr id="4" name="Text 1"/>
          <p:cNvSpPr/>
          <p:nvPr/>
        </p:nvSpPr>
        <p:spPr>
          <a:xfrm>
            <a:off x="285750" y="1795463"/>
            <a:ext cx="3162300" cy="952500"/>
          </a:xfrm>
          <a:prstGeom prst="rect">
            <a:avLst/>
          </a:prstGeom>
          <a:noFill/>
          <a:ln/>
        </p:spPr>
        <p:txBody>
          <a:bodyPr wrap="square" rtlCol="0" anchor="ctr"/>
          <a:lstStyle/>
          <a:p>
            <a:pPr algn="l" indent="0" marL="0">
              <a:lnSpc>
                <a:spcPts val="1890"/>
              </a:lnSpc>
              <a:buNone/>
            </a:pPr>
            <a:r>
              <a:rPr lang="en-US" sz="1800" spc="-36" kern="0" dirty="0">
                <a:solidFill>
                  <a:srgbClr val="C4BAFF">
                    <a:alpha val="99000"/>
                  </a:srgbClr>
                </a:solidFill>
                <a:latin typeface="Closer Text" pitchFamily="34" charset="0"/>
                <a:ea typeface="Closer Text" pitchFamily="34" charset="-122"/>
                <a:cs typeface="Closer Text" pitchFamily="34" charset="-120"/>
              </a:rPr>
              <a:t>Популярны: </a:t>
            </a:r>
            <a:pPr algn="l" indent="0" marL="0">
              <a:lnSpc>
                <a:spcPts val="1890"/>
              </a:lnSpc>
              <a:buNone/>
            </a:pPr>
            <a:r>
              <a:rPr lang="en-US" sz="1800" spc="-36" kern="0" dirty="0">
                <a:solidFill>
                  <a:srgbClr val="FFFFFF">
                    <a:alpha val="99000"/>
                  </a:srgbClr>
                </a:solidFill>
                <a:latin typeface="Closer Text" pitchFamily="34" charset="0"/>
                <a:ea typeface="Closer Text" pitchFamily="34" charset="-122"/>
                <a:cs typeface="Closer Text" pitchFamily="34" charset="-120"/>
              </a:rPr>
              <a:t>ролевые механики, сюжет, прокачка, стратегии, кооператив</a:t>
            </a:r>
            <a:endParaRPr lang="en-US" sz="1800" dirty="0"/>
          </a:p>
        </p:txBody>
      </p:sp>
      <p:sp>
        <p:nvSpPr>
          <p:cNvPr id="5" name="Text 2"/>
          <p:cNvSpPr/>
          <p:nvPr/>
        </p:nvSpPr>
        <p:spPr>
          <a:xfrm>
            <a:off x="3548063" y="1795463"/>
            <a:ext cx="3257550" cy="714375"/>
          </a:xfrm>
          <a:prstGeom prst="rect">
            <a:avLst/>
          </a:prstGeom>
          <a:noFill/>
          <a:ln/>
        </p:spPr>
        <p:txBody>
          <a:bodyPr wrap="square" rtlCol="0" anchor="ctr"/>
          <a:lstStyle/>
          <a:p>
            <a:pPr algn="l" indent="0" marL="0">
              <a:lnSpc>
                <a:spcPts val="1890"/>
              </a:lnSpc>
              <a:buNone/>
            </a:pPr>
            <a:r>
              <a:rPr lang="en-US" sz="1800" spc="-36" kern="0" dirty="0">
                <a:solidFill>
                  <a:srgbClr val="FFFFFF">
                    <a:alpha val="99000"/>
                  </a:srgbClr>
                </a:solidFill>
                <a:latin typeface="Closer Text" pitchFamily="34" charset="0"/>
                <a:ea typeface="Closer Text" pitchFamily="34" charset="-122"/>
                <a:cs typeface="Closer Text" pitchFamily="34" charset="-120"/>
              </a:rPr>
              <a:t>Интерес к бизнес-играм и управлению ресурсами </a:t>
            </a:r>
            <a:endParaRPr lang="en-US" sz="1800" dirty="0"/>
          </a:p>
        </p:txBody>
      </p:sp>
      <p:sp>
        <p:nvSpPr>
          <p:cNvPr id="6" name="Text 3"/>
          <p:cNvSpPr/>
          <p:nvPr/>
        </p:nvSpPr>
        <p:spPr>
          <a:xfrm>
            <a:off x="2043113" y="3233738"/>
            <a:ext cx="3162300" cy="919162"/>
          </a:xfrm>
          <a:prstGeom prst="rect">
            <a:avLst/>
          </a:prstGeom>
          <a:noFill/>
          <a:ln/>
        </p:spPr>
        <p:txBody>
          <a:bodyPr wrap="square" rtlCol="0" anchor="ctr"/>
          <a:lstStyle/>
          <a:p>
            <a:pPr algn="l" indent="0" marL="0">
              <a:lnSpc>
                <a:spcPts val="1890"/>
              </a:lnSpc>
              <a:buNone/>
            </a:pPr>
            <a:r>
              <a:rPr lang="en-US" sz="3600" spc="-36" kern="0" dirty="0">
                <a:solidFill>
                  <a:srgbClr val="C4BAFF">
                    <a:alpha val="99000"/>
                  </a:srgbClr>
                </a:solidFill>
                <a:latin typeface="Closer Text" pitchFamily="34" charset="0"/>
                <a:ea typeface="Closer Text" pitchFamily="34" charset="-122"/>
                <a:cs typeface="Closer Text" pitchFamily="34" charset="-120"/>
              </a:rPr>
              <a:t>&gt;50% </a:t>
            </a:r>
            <a:pPr algn="l" indent="0" marL="0">
              <a:lnSpc>
                <a:spcPts val="1890"/>
              </a:lnSpc>
              <a:buNone/>
            </a:pPr>
            <a:r>
              <a:rPr lang="en-US" sz="1800" spc="-36" kern="0" dirty="0">
                <a:solidFill>
                  <a:srgbClr val="FFFFFF">
                    <a:alpha val="99000"/>
                  </a:srgbClr>
                </a:solidFill>
                <a:latin typeface="Closer Text" pitchFamily="34" charset="0"/>
                <a:ea typeface="Closer Text" pitchFamily="34" charset="-122"/>
                <a:cs typeface="Closer Text" pitchFamily="34" charset="-120"/>
              </a:rPr>
              <a:t>задумывались  о запуске стартапа</a:t>
            </a:r>
            <a:endParaRPr lang="en-US" sz="3600" dirty="0"/>
          </a:p>
        </p:txBody>
      </p:sp>
      <p:sp>
        <p:nvSpPr>
          <p:cNvPr id="7" name="Text 4"/>
          <p:cNvSpPr/>
          <p:nvPr/>
        </p:nvSpPr>
        <p:spPr>
          <a:xfrm>
            <a:off x="5076825" y="3233738"/>
            <a:ext cx="3257550" cy="714375"/>
          </a:xfrm>
          <a:prstGeom prst="rect">
            <a:avLst/>
          </a:prstGeom>
          <a:noFill/>
          <a:ln/>
        </p:spPr>
        <p:txBody>
          <a:bodyPr wrap="square" rtlCol="0" anchor="ctr"/>
          <a:lstStyle/>
          <a:p>
            <a:pPr algn="l" indent="0" marL="0">
              <a:lnSpc>
                <a:spcPts val="1890"/>
              </a:lnSpc>
              <a:buNone/>
            </a:pPr>
            <a:r>
              <a:rPr lang="en-US" sz="1800" spc="-36" kern="0" dirty="0">
                <a:solidFill>
                  <a:srgbClr val="FFFFFF">
                    <a:alpha val="99000"/>
                  </a:srgbClr>
                </a:solidFill>
                <a:latin typeface="Closer Text" pitchFamily="34" charset="0"/>
                <a:ea typeface="Closer Text" pitchFamily="34" charset="-122"/>
                <a:cs typeface="Closer Text" pitchFamily="34" charset="-120"/>
              </a:rPr>
              <a:t>Запрос на знание основ бизнеса, но нехватка времени и средств</a:t>
            </a:r>
            <a:endParaRPr lang="en-US" sz="1800" dirty="0"/>
          </a:p>
        </p:txBody>
      </p:sp>
      <p:sp>
        <p:nvSpPr>
          <p:cNvPr id="8" name="Text 5"/>
          <p:cNvSpPr/>
          <p:nvPr/>
        </p:nvSpPr>
        <p:spPr>
          <a:xfrm>
            <a:off x="271463" y="4638675"/>
            <a:ext cx="981075"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8/31</a:t>
            </a:r>
            <a:endParaRPr lang="en-US" sz="1800" dirty="0"/>
          </a:p>
        </p:txBody>
      </p:sp>
      <p:sp>
        <p:nvSpPr>
          <p:cNvPr id="9" name="Text 6"/>
          <p:cNvSpPr/>
          <p:nvPr/>
        </p:nvSpPr>
        <p:spPr>
          <a:xfrm>
            <a:off x="285750" y="490538"/>
            <a:ext cx="6138863" cy="500063"/>
          </a:xfrm>
          <a:prstGeom prst="rect">
            <a:avLst/>
          </a:prstGeom>
          <a:noFill/>
          <a:ln/>
        </p:spPr>
        <p:txBody>
          <a:bodyPr wrap="square" rtlCol="0" anchor="ctr"/>
          <a:lstStyle/>
          <a:p>
            <a:pPr algn="l" indent="0" marL="0">
              <a:lnSpc>
                <a:spcPts val="3937"/>
              </a:lnSpc>
              <a:buNone/>
            </a:pPr>
            <a:r>
              <a:rPr lang="en-US" sz="3750" spc="-75" kern="0" dirty="0">
                <a:solidFill>
                  <a:srgbClr val="D2D2FF">
                    <a:alpha val="99000"/>
                  </a:srgbClr>
                </a:solidFill>
                <a:latin typeface="Closer Text" pitchFamily="34" charset="0"/>
                <a:ea typeface="Closer Text" pitchFamily="34" charset="-122"/>
                <a:cs typeface="Closer Text" pitchFamily="34" charset="-120"/>
              </a:rPr>
              <a:t>Инсайты исследования</a:t>
            </a:r>
            <a:endParaRPr lang="en-US" sz="3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6161D"/>
        </a:solidFill>
      </p:bgPr>
    </p:bg>
    <p:spTree>
      <p:nvGrpSpPr>
        <p:cNvPr id="1" name=""/>
        <p:cNvGrpSpPr/>
        <p:nvPr/>
      </p:nvGrpSpPr>
      <p:grpSpPr>
        <a:xfrm>
          <a:off x="0" y="0"/>
          <a:ext cx="0" cy="0"/>
          <a:chOff x="0" y="0"/>
          <a:chExt cx="0" cy="0"/>
        </a:xfrm>
      </p:grpSpPr>
      <p:sp>
        <p:nvSpPr>
          <p:cNvPr id="3" name="Shape 0"/>
          <p:cNvSpPr/>
          <p:nvPr/>
        </p:nvSpPr>
        <p:spPr>
          <a:xfrm>
            <a:off x="1733550" y="2388394"/>
            <a:ext cx="5681663" cy="366713"/>
          </a:xfrm>
          <a:prstGeom prst="rect">
            <a:avLst/>
          </a:prstGeom>
          <a:noFill/>
          <a:ln/>
        </p:spPr>
      </p:sp>
      <p:sp>
        <p:nvSpPr>
          <p:cNvPr id="4" name="Text 1"/>
          <p:cNvSpPr/>
          <p:nvPr/>
        </p:nvSpPr>
        <p:spPr>
          <a:xfrm>
            <a:off x="271463" y="4638675"/>
            <a:ext cx="985838" cy="300038"/>
          </a:xfrm>
          <a:prstGeom prst="rect">
            <a:avLst/>
          </a:prstGeom>
          <a:noFill/>
          <a:ln/>
        </p:spPr>
        <p:txBody>
          <a:bodyPr wrap="square" rtlCol="0" anchor="ctr"/>
          <a:lstStyle/>
          <a:p>
            <a:pPr algn="l" indent="0" marL="0">
              <a:lnSpc>
                <a:spcPts val="2376"/>
              </a:lnSpc>
              <a:buNone/>
            </a:pPr>
            <a:r>
              <a:rPr lang="en-US" sz="1800" dirty="0">
                <a:solidFill>
                  <a:srgbClr val="FFFFFF">
                    <a:alpha val="99000"/>
                  </a:srgbClr>
                </a:solidFill>
                <a:latin typeface="Closer Text" pitchFamily="34" charset="0"/>
                <a:ea typeface="Closer Text" pitchFamily="34" charset="-122"/>
                <a:cs typeface="Closer Text" pitchFamily="34" charset="-120"/>
              </a:rPr>
              <a:t>9/31</a:t>
            </a:r>
            <a:endParaRPr lang="en-US" sz="1800" dirty="0"/>
          </a:p>
        </p:txBody>
      </p:sp>
      <p:sp>
        <p:nvSpPr>
          <p:cNvPr id="5" name="Text 2"/>
          <p:cNvSpPr/>
          <p:nvPr/>
        </p:nvSpPr>
        <p:spPr>
          <a:xfrm>
            <a:off x="1733550" y="2388394"/>
            <a:ext cx="6138863" cy="366713"/>
          </a:xfrm>
          <a:prstGeom prst="rect">
            <a:avLst/>
          </a:prstGeom>
          <a:noFill/>
          <a:ln/>
        </p:spPr>
        <p:txBody>
          <a:bodyPr wrap="square" rtlCol="0" anchor="ctr"/>
          <a:lstStyle/>
          <a:p>
            <a:pPr algn="ctr" indent="0" marL="0">
              <a:lnSpc>
                <a:spcPts val="2880"/>
              </a:lnSpc>
              <a:buNone/>
            </a:pPr>
            <a:r>
              <a:rPr lang="en-US" sz="2400" spc="-24" kern="0" dirty="0">
                <a:solidFill>
                  <a:srgbClr val="F8F8FF">
                    <a:alpha val="99000"/>
                  </a:srgbClr>
                </a:solidFill>
                <a:latin typeface="Closer Text" pitchFamily="34" charset="0"/>
                <a:ea typeface="Closer Text" pitchFamily="34" charset="-122"/>
                <a:cs typeface="Closer Text" pitchFamily="34" charset="-120"/>
              </a:rPr>
              <a:t>Какие </a:t>
            </a:r>
            <a:pPr algn="ctr" indent="0" marL="0">
              <a:lnSpc>
                <a:spcPts val="2880"/>
              </a:lnSpc>
              <a:buNone/>
            </a:pPr>
            <a:r>
              <a:rPr lang="en-US" sz="2400" spc="-24" kern="0" dirty="0">
                <a:solidFill>
                  <a:srgbClr val="D2D2FF">
                    <a:alpha val="99000"/>
                  </a:srgbClr>
                </a:solidFill>
                <a:latin typeface="Closer Text" pitchFamily="34" charset="0"/>
                <a:ea typeface="Closer Text" pitchFamily="34" charset="-122"/>
                <a:cs typeface="Closer Text" pitchFamily="34" charset="-120"/>
              </a:rPr>
              <a:t>проблемы</a:t>
            </a:r>
            <a:pPr algn="ctr" indent="0" marL="0">
              <a:lnSpc>
                <a:spcPts val="2880"/>
              </a:lnSpc>
              <a:buNone/>
            </a:pPr>
            <a:r>
              <a:rPr lang="en-US" sz="2400" spc="-24" kern="0" dirty="0">
                <a:solidFill>
                  <a:srgbClr val="F8F8FF">
                    <a:alpha val="99000"/>
                  </a:srgbClr>
                </a:solidFill>
                <a:latin typeface="Closer Text" pitchFamily="34" charset="0"/>
                <a:ea typeface="Closer Text" pitchFamily="34" charset="-122"/>
                <a:cs typeface="Closer Text" pitchFamily="34" charset="-120"/>
              </a:rPr>
              <a:t> мы решаем</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2025-03-30T01:27:28Z</dcterms:created>
  <dcterms:modified xsi:type="dcterms:W3CDTF">2025-03-30T01:27:28Z</dcterms:modified>
</cp:coreProperties>
</file>