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 SemiBold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Montserrat Medium"/>
      <p:regular r:id="rId27"/>
      <p:bold r:id="rId28"/>
      <p:italic r:id="rId29"/>
      <p:boldItalic r:id="rId30"/>
    </p:embeddedFont>
    <p:embeddedFont>
      <p:font typeface="Montserrat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.fntdata"/><Relationship Id="rId22" Type="http://schemas.openxmlformats.org/officeDocument/2006/relationships/font" Target="fonts/MontserratSemiBold-boldItalic.fntdata"/><Relationship Id="rId21" Type="http://schemas.openxmlformats.org/officeDocument/2006/relationships/font" Target="fonts/MontserratSemiBold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MontserratMedium-bold.fntdata"/><Relationship Id="rId27" Type="http://schemas.openxmlformats.org/officeDocument/2006/relationships/font" Target="fonts/Montserrat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Light-regular.fntdata"/><Relationship Id="rId30" Type="http://schemas.openxmlformats.org/officeDocument/2006/relationships/font" Target="fonts/MontserratMedium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Ligh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ontserratLigh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SemiBold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4e19d97d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4e19d97d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4e19d97d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4e19d97d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4e19d97d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4e19d97d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4e19d97d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4e19d97d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4e19d97d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4e19d97d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4e19d97d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4e19d97d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4e19d97d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4e19d97d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4e19d97d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4e19d97d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4e19d97d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4e19d97d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4e19d97d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4e19d97d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4e19d97d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4e19d97d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4e19d97d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4e19d97d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2qLSuSHRkCDJZrOaZoxQtbe-kyLtsjb0/view" TargetMode="External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RPg3DJahWLjawrOVlZkXa9NdcByUFBCM/view" TargetMode="External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Kg2E6b9Kpq7oSXATl6I6eXwjciz-6T42/view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dI-ZfWNh78VxdLQlOSpj11WwF7Xt3ep4/view" TargetMode="External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800475"/>
            <a:ext cx="8520600" cy="10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8F8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TechTrek Web</a:t>
            </a:r>
            <a:endParaRPr>
              <a:solidFill>
                <a:srgbClr val="F8F8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28875"/>
            <a:ext cx="8520600" cy="832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600">
                <a:solidFill>
                  <a:srgbClr val="D2D2FF"/>
                </a:solidFill>
                <a:latin typeface="Montserrat"/>
                <a:ea typeface="Montserrat"/>
                <a:cs typeface="Montserrat"/>
                <a:sym typeface="Montserrat"/>
              </a:rPr>
              <a:t>Цифровая адаптация настольной игры </a:t>
            </a:r>
            <a:endParaRPr sz="1600">
              <a:solidFill>
                <a:srgbClr val="D2D2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600">
                <a:solidFill>
                  <a:srgbClr val="D2D2FF"/>
                </a:solidFill>
                <a:latin typeface="Montserrat"/>
                <a:ea typeface="Montserrat"/>
                <a:cs typeface="Montserrat"/>
                <a:sym typeface="Montserrat"/>
              </a:rPr>
              <a:t>по созданию стартапа</a:t>
            </a:r>
            <a:br>
              <a:rPr lang="ru" sz="1400">
                <a:solidFill>
                  <a:srgbClr val="D2D2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400">
              <a:solidFill>
                <a:srgbClr val="D2D2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780900" y="4069775"/>
            <a:ext cx="50514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 MVP проекта</a:t>
            </a:r>
            <a:b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Выполнили: команда 4 (ск #1), группы 4 &amp; 6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342900" y="411450"/>
            <a:ext cx="84582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8F8FF"/>
                </a:solidFill>
                <a:latin typeface="Montserrat"/>
                <a:ea typeface="Montserrat"/>
                <a:cs typeface="Montserrat"/>
                <a:sym typeface="Montserrat"/>
              </a:rPr>
              <a:t>Обновленные схемы</a:t>
            </a:r>
            <a:r>
              <a:rPr lang="ru" sz="2200">
                <a:solidFill>
                  <a:srgbClr val="F8F8FF"/>
                </a:solidFill>
                <a:latin typeface="Montserrat"/>
                <a:ea typeface="Montserrat"/>
                <a:cs typeface="Montserrat"/>
                <a:sym typeface="Montserrat"/>
              </a:rPr>
              <a:t>: UML диаграмма развертывания</a:t>
            </a:r>
            <a:endParaRPr sz="2200">
              <a:solidFill>
                <a:srgbClr val="F8F8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8F8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700" y="1221875"/>
            <a:ext cx="6302585" cy="339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365750" y="4251275"/>
            <a:ext cx="80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/13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/>
        </p:nvSpPr>
        <p:spPr>
          <a:xfrm>
            <a:off x="342900" y="411450"/>
            <a:ext cx="84582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8F8FF"/>
                </a:solidFill>
                <a:latin typeface="Montserrat"/>
                <a:ea typeface="Montserrat"/>
                <a:cs typeface="Montserrat"/>
                <a:sym typeface="Montserrat"/>
              </a:rPr>
              <a:t>Обновленные схемы: Схема модулей приложения</a:t>
            </a:r>
            <a:endParaRPr sz="2200">
              <a:solidFill>
                <a:srgbClr val="F8F8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8F8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75" y="1511400"/>
            <a:ext cx="7863850" cy="245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365750" y="4251275"/>
            <a:ext cx="70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/13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510525" y="876275"/>
            <a:ext cx="75894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8F8FF"/>
                </a:solidFill>
                <a:latin typeface="Montserrat"/>
                <a:ea typeface="Montserrat"/>
                <a:cs typeface="Montserrat"/>
                <a:sym typeface="Montserrat"/>
              </a:rPr>
              <a:t>Общий план дальнейшей работы</a:t>
            </a:r>
            <a:r>
              <a:rPr lang="ru" sz="2400">
                <a:solidFill>
                  <a:srgbClr val="F8F8FF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400">
              <a:solidFill>
                <a:srgbClr val="F8F8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8F8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F8FF"/>
              </a:buClr>
              <a:buSzPts val="2200"/>
              <a:buFont typeface="Montserrat"/>
              <a:buChar char="-"/>
            </a:pPr>
            <a:r>
              <a:rPr lang="ru" sz="2200">
                <a:solidFill>
                  <a:srgbClr val="F8F8FF"/>
                </a:solidFill>
                <a:latin typeface="Montserrat"/>
                <a:ea typeface="Montserrat"/>
                <a:cs typeface="Montserrat"/>
                <a:sym typeface="Montserrat"/>
              </a:rPr>
              <a:t>Довести MVP до финального вида</a:t>
            </a:r>
            <a:endParaRPr sz="2200">
              <a:solidFill>
                <a:srgbClr val="F8F8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F8FF"/>
              </a:buClr>
              <a:buSzPts val="2200"/>
              <a:buFont typeface="Montserrat"/>
              <a:buChar char="-"/>
            </a:pPr>
            <a:r>
              <a:rPr lang="ru" sz="2200">
                <a:solidFill>
                  <a:srgbClr val="F8F8FF"/>
                </a:solidFill>
                <a:latin typeface="Montserrat"/>
                <a:ea typeface="Montserrat"/>
                <a:cs typeface="Montserrat"/>
                <a:sym typeface="Montserrat"/>
              </a:rPr>
              <a:t>Добавить экраны с текстовыми пояснениями</a:t>
            </a:r>
            <a:endParaRPr sz="2200">
              <a:solidFill>
                <a:srgbClr val="F8F8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F8FF"/>
              </a:buClr>
              <a:buSzPts val="2200"/>
              <a:buFont typeface="Montserrat"/>
              <a:buChar char="-"/>
            </a:pPr>
            <a:r>
              <a:rPr lang="ru" sz="2200">
                <a:solidFill>
                  <a:srgbClr val="F8F8FF"/>
                </a:solidFill>
                <a:latin typeface="Montserrat"/>
                <a:ea typeface="Montserrat"/>
                <a:cs typeface="Montserrat"/>
                <a:sym typeface="Montserrat"/>
              </a:rPr>
              <a:t>Улучшить поведение модели</a:t>
            </a:r>
            <a:endParaRPr sz="2200">
              <a:solidFill>
                <a:srgbClr val="F8F8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365750" y="4251275"/>
            <a:ext cx="70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12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/13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/>
        </p:nvSpPr>
        <p:spPr>
          <a:xfrm>
            <a:off x="777300" y="731500"/>
            <a:ext cx="758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F8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Наш репозиторий</a:t>
            </a:r>
            <a:endParaRPr sz="2600">
              <a:solidFill>
                <a:srgbClr val="F8F8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40" name="Google Shape;140;p25" title="ссылка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1350" y="1697075"/>
            <a:ext cx="2781300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/>
        </p:nvSpPr>
        <p:spPr>
          <a:xfrm>
            <a:off x="365750" y="4251275"/>
            <a:ext cx="70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13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/13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425000" y="2294700"/>
            <a:ext cx="629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8F8FF"/>
                </a:solidFill>
                <a:latin typeface="Montserrat"/>
                <a:ea typeface="Montserrat"/>
                <a:cs typeface="Montserrat"/>
                <a:sym typeface="Montserrat"/>
              </a:rPr>
              <a:t>Что реализовано на данный момент?</a:t>
            </a:r>
            <a:endParaRPr sz="2200">
              <a:solidFill>
                <a:srgbClr val="F8F8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58125" y="4251275"/>
            <a:ext cx="63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2/13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518150" y="396225"/>
            <a:ext cx="633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8F8FF"/>
                </a:solidFill>
                <a:latin typeface="Montserrat"/>
                <a:ea typeface="Montserrat"/>
                <a:cs typeface="Montserrat"/>
                <a:sym typeface="Montserrat"/>
              </a:rPr>
              <a:t>MVP: </a:t>
            </a:r>
            <a:r>
              <a:rPr lang="ru" sz="2200">
                <a:solidFill>
                  <a:srgbClr val="F8F8FF"/>
                </a:solidFill>
                <a:latin typeface="Montserrat"/>
                <a:ea typeface="Montserrat"/>
                <a:cs typeface="Montserrat"/>
                <a:sym typeface="Montserrat"/>
              </a:rPr>
              <a:t>Регистрация/авторизация</a:t>
            </a:r>
            <a:endParaRPr sz="2000">
              <a:solidFill>
                <a:srgbClr val="F8F8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" name="Google Shape;68;p15" title="авторизация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8874" y="1064625"/>
            <a:ext cx="3506274" cy="350627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365750" y="4251275"/>
            <a:ext cx="63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/13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518150" y="396225"/>
            <a:ext cx="633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8F8FF"/>
                </a:solidFill>
                <a:latin typeface="Montserrat"/>
                <a:ea typeface="Montserrat"/>
                <a:cs typeface="Montserrat"/>
                <a:sym typeface="Montserrat"/>
              </a:rPr>
              <a:t>MVP: </a:t>
            </a:r>
            <a:r>
              <a:rPr lang="ru" sz="2200">
                <a:solidFill>
                  <a:srgbClr val="F8F8FF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  <a:endParaRPr sz="2000">
              <a:solidFill>
                <a:srgbClr val="F8F8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" name="Google Shape;75;p16" title="введение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1412" y="1007425"/>
            <a:ext cx="5481174" cy="36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365750" y="4251275"/>
            <a:ext cx="70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/13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495300" y="662925"/>
            <a:ext cx="758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8F8FF"/>
                </a:solidFill>
                <a:latin typeface="Montserrat"/>
                <a:ea typeface="Montserrat"/>
                <a:cs typeface="Montserrat"/>
                <a:sym typeface="Montserrat"/>
              </a:rPr>
              <a:t>Что осталось добавить:</a:t>
            </a:r>
            <a:endParaRPr sz="2100">
              <a:solidFill>
                <a:srgbClr val="F8F8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1013475" y="1676400"/>
            <a:ext cx="3195000" cy="20193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D2D2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Вводные данные для сформированного стартапа</a:t>
            </a:r>
            <a:endParaRPr sz="19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5082300" y="2518400"/>
            <a:ext cx="3071100" cy="1941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latin typeface="Montserrat SemiBold"/>
                <a:ea typeface="Montserrat SemiBold"/>
                <a:cs typeface="Montserrat SemiBold"/>
                <a:sym typeface="Montserrat SemiBold"/>
              </a:rPr>
              <a:t>Б</a:t>
            </a:r>
            <a:r>
              <a:rPr lang="ru" sz="1900">
                <a:latin typeface="Montserrat SemiBold"/>
                <a:ea typeface="Montserrat SemiBold"/>
                <a:cs typeface="Montserrat SemiBold"/>
                <a:sym typeface="Montserrat SemiBold"/>
              </a:rPr>
              <a:t>ольше сфер, целей и миссий </a:t>
            </a:r>
            <a:r>
              <a:rPr lang="ru" sz="1900">
                <a:latin typeface="Montserrat SemiBold"/>
                <a:ea typeface="Montserrat SemiBold"/>
                <a:cs typeface="Montserrat SemiBold"/>
                <a:sym typeface="Montserrat SemiBold"/>
              </a:rPr>
              <a:t>соответственно</a:t>
            </a:r>
            <a:endParaRPr sz="1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365750" y="4251275"/>
            <a:ext cx="70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/13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518150" y="396225"/>
            <a:ext cx="633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8F8FF"/>
                </a:solidFill>
                <a:latin typeface="Montserrat"/>
                <a:ea typeface="Montserrat"/>
                <a:cs typeface="Montserrat"/>
                <a:sym typeface="Montserrat"/>
              </a:rPr>
              <a:t>MVP: </a:t>
            </a:r>
            <a:r>
              <a:rPr lang="ru" sz="2200">
                <a:solidFill>
                  <a:srgbClr val="F8F8FF"/>
                </a:solidFill>
                <a:latin typeface="Montserrat"/>
                <a:ea typeface="Montserrat"/>
                <a:cs typeface="Montserrat"/>
                <a:sym typeface="Montserrat"/>
              </a:rPr>
              <a:t>Основная часть игры</a:t>
            </a:r>
            <a:endParaRPr sz="2000">
              <a:solidFill>
                <a:srgbClr val="F8F8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" name="Google Shape;90;p18" title="основная-часть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075" y="996050"/>
            <a:ext cx="7776749" cy="388837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8313400" y="4380825"/>
            <a:ext cx="70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/13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495300" y="662925"/>
            <a:ext cx="758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8F8FF"/>
                </a:solidFill>
                <a:latin typeface="Montserrat"/>
                <a:ea typeface="Montserrat"/>
                <a:cs typeface="Montserrat"/>
                <a:sym typeface="Montserrat"/>
              </a:rPr>
              <a:t>Что осталось добавить:</a:t>
            </a:r>
            <a:endParaRPr sz="2100">
              <a:solidFill>
                <a:srgbClr val="F8F8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1013475" y="1676400"/>
            <a:ext cx="3195000" cy="201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Свободное решение</a:t>
            </a:r>
            <a:endParaRPr sz="19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5082300" y="2518400"/>
            <a:ext cx="3071100" cy="19410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“Магазин” для покупки и продажи ресурсов</a:t>
            </a:r>
            <a:endParaRPr sz="19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365750" y="4251275"/>
            <a:ext cx="70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/13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518150" y="396225"/>
            <a:ext cx="633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8F8FF"/>
                </a:solidFill>
                <a:latin typeface="Montserrat"/>
                <a:ea typeface="Montserrat"/>
                <a:cs typeface="Montserrat"/>
                <a:sym typeface="Montserrat"/>
              </a:rPr>
              <a:t>MVP: </a:t>
            </a:r>
            <a:r>
              <a:rPr lang="ru" sz="2200">
                <a:solidFill>
                  <a:srgbClr val="F8F8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2000">
              <a:solidFill>
                <a:srgbClr val="F8F8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365750" y="4251275"/>
            <a:ext cx="70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/13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20" title="преза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5537" y="1025975"/>
            <a:ext cx="6612925" cy="330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495300" y="662925"/>
            <a:ext cx="758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8F8FF"/>
                </a:solidFill>
                <a:latin typeface="Montserrat"/>
                <a:ea typeface="Montserrat"/>
                <a:cs typeface="Montserrat"/>
                <a:sym typeface="Montserrat"/>
              </a:rPr>
              <a:t>Что осталось добавить:</a:t>
            </a:r>
            <a:endParaRPr sz="2100">
              <a:solidFill>
                <a:srgbClr val="F8F8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1"/>
          <p:cNvSpPr/>
          <p:nvPr/>
        </p:nvSpPr>
        <p:spPr>
          <a:xfrm>
            <a:off x="1013475" y="1676400"/>
            <a:ext cx="3195000" cy="2019300"/>
          </a:xfrm>
          <a:prstGeom prst="roundRect">
            <a:avLst>
              <a:gd fmla="val 16667" name="adj"/>
            </a:avLst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Более детальный анализ решения игрока</a:t>
            </a:r>
            <a:endParaRPr sz="19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5082300" y="2518400"/>
            <a:ext cx="3071100" cy="19410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Финальная презентация игрока</a:t>
            </a:r>
            <a:endParaRPr sz="19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365750" y="4251275"/>
            <a:ext cx="70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/13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