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2A0"/>
    <a:srgbClr val="EA1B22"/>
    <a:srgbClr val="CC3333"/>
    <a:srgbClr val="42C0F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37F1-3E61-4C10-9141-DD62635DA3E8}" type="datetimeFigureOut">
              <a:rPr lang="en-US" smtClean="0"/>
              <a:t>17-Feb-17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AC82D-1D1F-4DC1-A9F3-7A6FA2714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AC82D-1D1F-4DC1-A9F3-7A6FA27140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BB03-0AF0-41DE-B0ED-F096F0ECDD2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838-8E27-477F-AEDA-9CEC8F75CB2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EE2-91EA-4619-ABB0-0F6E15AA2B10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759B-6C7E-4887-B1FB-E741BDD23343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0645-61AD-4AE0-8440-F5B2FA6455A8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E9DA-D9E3-4695-BAF2-9AB0D1C7A70C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8138-1B2A-4634-B0B7-CFE5FDD44019}" type="datetime1">
              <a:rPr lang="en-US" smtClean="0"/>
              <a:t>17-Feb-17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5CC-0811-4EA2-85CB-181C8432A56B}" type="datetime1">
              <a:rPr lang="en-US" smtClean="0"/>
              <a:t>17-Feb-17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EF15-4BD1-41A5-BA50-8DA3F5C60ECF}" type="datetime1">
              <a:rPr lang="en-US" smtClean="0"/>
              <a:t>17-Feb-17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3920-C99A-4459-8EB1-BBF3E968FC29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54B-4B2C-4F05-9E8B-5AFCC0782305}" type="datetime1">
              <a:rPr lang="en-US" smtClean="0"/>
              <a:t>17-Feb-17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67D8-573F-4356-ADC5-1C05E232CDC8}" type="datetime1">
              <a:rPr lang="en-US" smtClean="0"/>
              <a:t>17-Feb-17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25-25E7-4B26-AC8C-A64C6C06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oracle data guar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062" y="2054942"/>
            <a:ext cx="7407996" cy="10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23303" y="3814916"/>
            <a:ext cx="5761514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A1B22"/>
                </a:solidFill>
                <a:latin typeface="Book Antiqua" panose="02040602050305030304" pitchFamily="18" charset="0"/>
              </a:rPr>
              <a:t>DATA GUARD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</a:t>
            </a:fld>
            <a:r>
              <a:rPr lang="en-US" dirty="0"/>
              <a:t>/13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0974" y="5539403"/>
            <a:ext cx="312617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</a:rPr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23639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>
                <a:solidFill>
                  <a:srgbClr val="CC3333"/>
                </a:solidFill>
              </a:rPr>
              <a:t>PFILE</a:t>
            </a:r>
            <a:r>
              <a:rPr lang="en-US" dirty="0">
                <a:solidFill>
                  <a:srgbClr val="CC3333"/>
                </a:solidFill>
              </a:rPr>
              <a:t>] Data Guard Parameters</a:t>
            </a:r>
            <a:endParaRPr lang="en-US" b="1" dirty="0">
              <a:solidFill>
                <a:srgbClr val="CC3333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838200" y="1409700"/>
            <a:ext cx="9934575" cy="531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rgbClr val="C00000"/>
                </a:solidFill>
              </a:rPr>
              <a:t>LOG_ARCHIVE_CONFIG=</a:t>
            </a:r>
            <a:r>
              <a:rPr lang="en-US" b="1">
                <a:solidFill>
                  <a:srgbClr val="C00000"/>
                </a:solidFill>
              </a:rPr>
              <a:t>'</a:t>
            </a:r>
            <a:r>
              <a:rPr lang="en-US" b="1" i="1">
                <a:solidFill>
                  <a:srgbClr val="C00000"/>
                </a:solidFill>
              </a:rPr>
              <a:t>DG_CONFIG</a:t>
            </a:r>
            <a:r>
              <a:rPr lang="en-US" b="1" i="1" dirty="0">
                <a:solidFill>
                  <a:srgbClr val="C00000"/>
                </a:solidFill>
              </a:rPr>
              <a:t>=</a:t>
            </a:r>
            <a:r>
              <a:rPr lang="en-US" i="1" dirty="0">
                <a:solidFill>
                  <a:srgbClr val="C00000"/>
                </a:solidFill>
              </a:rPr>
              <a:t>(prim, snby1, snby2, snby3…)</a:t>
            </a:r>
            <a:r>
              <a:rPr lang="en-US" b="1" dirty="0">
                <a:solidFill>
                  <a:srgbClr val="CC3333"/>
                </a:solidFill>
              </a:rPr>
              <a:t>'</a:t>
            </a:r>
          </a:p>
          <a:p>
            <a:pPr algn="l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DB_NAME=…                         </a:t>
            </a:r>
            <a:r>
              <a:rPr lang="en-US" i="1" dirty="0">
                <a:solidFill>
                  <a:srgbClr val="C00000"/>
                </a:solidFill>
              </a:rPr>
              <a:t># same for all DB in ODG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DB_UNIQUE_NAME=…        </a:t>
            </a:r>
            <a:r>
              <a:rPr lang="en-US" i="1" dirty="0">
                <a:solidFill>
                  <a:srgbClr val="C00000"/>
                </a:solidFill>
              </a:rPr>
              <a:t># unique for all DB in ODG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INSTANCE_NAME=…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SERVICE_NAMES=…</a:t>
            </a:r>
            <a:r>
              <a:rPr lang="en-US" dirty="0">
                <a:solidFill>
                  <a:srgbClr val="C00000"/>
                </a:solidFill>
              </a:rPr>
              <a:t>             </a:t>
            </a:r>
            <a:r>
              <a:rPr lang="en-US" i="1" dirty="0">
                <a:solidFill>
                  <a:srgbClr val="C00000"/>
                </a:solidFill>
              </a:rPr>
              <a:t># related to </a:t>
            </a:r>
            <a:r>
              <a:rPr lang="en-US" i="1" dirty="0" err="1">
                <a:solidFill>
                  <a:srgbClr val="C00000"/>
                </a:solidFill>
              </a:rPr>
              <a:t>listener.ora</a:t>
            </a:r>
            <a:r>
              <a:rPr lang="en-US" i="1" dirty="0">
                <a:solidFill>
                  <a:srgbClr val="C00000"/>
                </a:solidFill>
              </a:rPr>
              <a:t> and </a:t>
            </a:r>
            <a:r>
              <a:rPr lang="en-US" i="1" dirty="0" err="1">
                <a:solidFill>
                  <a:srgbClr val="C00000"/>
                </a:solidFill>
              </a:rPr>
              <a:t>tnsnames.ora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FAL_SERVER= </a:t>
            </a:r>
            <a:r>
              <a:rPr lang="en-US" i="1" dirty="0" err="1">
                <a:solidFill>
                  <a:srgbClr val="C00000"/>
                </a:solidFill>
              </a:rPr>
              <a:t>PrimaryNetServiceName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FAL_CLIENT= </a:t>
            </a:r>
            <a:r>
              <a:rPr lang="en-US" i="1" dirty="0">
                <a:solidFill>
                  <a:srgbClr val="C00000"/>
                </a:solidFill>
              </a:rPr>
              <a:t>Me</a:t>
            </a:r>
          </a:p>
          <a:p>
            <a:pPr algn="l"/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 err="1">
                <a:solidFill>
                  <a:srgbClr val="C00000"/>
                </a:solidFill>
              </a:rPr>
              <a:t>LOG_ARCHIVE_DEST_</a:t>
            </a:r>
            <a:r>
              <a:rPr lang="en-US" b="1" i="1" dirty="0" err="1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=  '</a:t>
            </a:r>
            <a:r>
              <a:rPr lang="en-US" i="1" dirty="0">
                <a:solidFill>
                  <a:srgbClr val="C00000"/>
                </a:solidFill>
              </a:rPr>
              <a:t>SERVICE=</a:t>
            </a:r>
            <a:r>
              <a:rPr lang="en-US" i="1" dirty="0" err="1">
                <a:solidFill>
                  <a:srgbClr val="C00000"/>
                </a:solidFill>
              </a:rPr>
              <a:t>NetServiceName</a:t>
            </a:r>
            <a:r>
              <a:rPr lang="en-US" i="1" dirty="0">
                <a:solidFill>
                  <a:srgbClr val="C00000"/>
                </a:solidFill>
              </a:rPr>
              <a:t> … </a:t>
            </a:r>
            <a:r>
              <a:rPr lang="en-US" i="1" dirty="0">
                <a:solidFill>
                  <a:srgbClr val="CC3333"/>
                </a:solidFill>
              </a:rPr>
              <a:t>DB_UNIQUE_NAME=</a:t>
            </a:r>
            <a:r>
              <a:rPr lang="en-US" i="1" dirty="0" err="1">
                <a:solidFill>
                  <a:srgbClr val="CC3333"/>
                </a:solidFill>
              </a:rPr>
              <a:t>standbyDB</a:t>
            </a:r>
            <a:r>
              <a:rPr lang="en-US" b="1" dirty="0">
                <a:solidFill>
                  <a:srgbClr val="CC3333"/>
                </a:solidFill>
              </a:rPr>
              <a:t>'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LOG_ARCHIVE_DEST_STATE=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i="1" dirty="0">
                <a:solidFill>
                  <a:srgbClr val="C00000"/>
                </a:solidFill>
              </a:rPr>
              <a:t>ENABLE | DEFER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STANDBY_ARCHIVE_DEST=…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DB_FILE_NAME_CONVERT=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LOG_FILE_NAME_CONVERT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primaryFile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standbyFile</a:t>
            </a:r>
            <a:endParaRPr lang="en-US" i="1" dirty="0">
              <a:solidFill>
                <a:srgbClr val="C00000"/>
              </a:solidFill>
            </a:endParaRP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dirty="0"/>
              <a:t>https://docs.oracle.com/cd/B19306_01/server.102/b14239/init_params.htm#g1005251</a:t>
            </a:r>
          </a:p>
        </p:txBody>
      </p:sp>
    </p:spTree>
    <p:extLst>
      <p:ext uri="{BB962C8B-B14F-4D97-AF65-F5344CB8AC3E}">
        <p14:creationId xmlns:p14="http://schemas.microsoft.com/office/powerpoint/2010/main" val="91891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11</a:t>
            </a:fld>
            <a:r>
              <a:rPr lang="en-US" dirty="0"/>
              <a:t>/13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>
                <a:solidFill>
                  <a:srgbClr val="CC3333"/>
                </a:solidFill>
              </a:rPr>
              <a:t>Resources</a:t>
            </a:r>
            <a:r>
              <a:rPr lang="en-US" dirty="0">
                <a:solidFill>
                  <a:srgbClr val="CC3333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250" y="1812637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[Scripts]</a:t>
            </a:r>
          </a:p>
          <a:p>
            <a:r>
              <a:rPr lang="en-US" sz="3200" dirty="0"/>
              <a:t>$/</a:t>
            </a:r>
            <a:r>
              <a:rPr lang="en-US" sz="3200" dirty="0" err="1"/>
              <a:t>ExchangeExplorer</a:t>
            </a:r>
            <a:r>
              <a:rPr lang="en-US" sz="3200" dirty="0"/>
              <a:t>/</a:t>
            </a:r>
            <a:r>
              <a:rPr lang="en-US" sz="3200" dirty="0" err="1"/>
              <a:t>Autotests</a:t>
            </a:r>
            <a:r>
              <a:rPr lang="en-US" sz="3200" dirty="0"/>
              <a:t>/</a:t>
            </a:r>
            <a:r>
              <a:rPr lang="en-US" sz="3200" dirty="0" err="1">
                <a:solidFill>
                  <a:srgbClr val="C00000"/>
                </a:solidFill>
              </a:rPr>
              <a:t>OracleDataGuard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7675" y="2958088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[Docs]</a:t>
            </a:r>
          </a:p>
          <a:p>
            <a:r>
              <a:rPr lang="en-US" sz="3200" dirty="0"/>
              <a:t>$/</a:t>
            </a:r>
            <a:r>
              <a:rPr lang="en-US" sz="3200" dirty="0" err="1"/>
              <a:t>ExchangeExplorer</a:t>
            </a:r>
            <a:r>
              <a:rPr lang="en-US" sz="3200" dirty="0"/>
              <a:t>/</a:t>
            </a:r>
            <a:r>
              <a:rPr lang="en-US" sz="3200" dirty="0" err="1"/>
              <a:t>Autotests</a:t>
            </a:r>
            <a:r>
              <a:rPr lang="en-US" sz="3200" dirty="0"/>
              <a:t>/</a:t>
            </a:r>
            <a:r>
              <a:rPr lang="en-US" sz="3200" dirty="0" err="1">
                <a:solidFill>
                  <a:srgbClr val="C00000"/>
                </a:solidFill>
              </a:rPr>
              <a:t>OracleDataGuard</a:t>
            </a:r>
            <a:r>
              <a:rPr lang="en-US" sz="3200" dirty="0">
                <a:solidFill>
                  <a:srgbClr val="C00000"/>
                </a:solidFill>
              </a:rPr>
              <a:t>/docs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50" y="4460995"/>
            <a:ext cx="1171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[Oracle 11g]</a:t>
            </a:r>
          </a:p>
          <a:p>
            <a:r>
              <a:rPr lang="en-US" sz="3200" dirty="0"/>
              <a:t>https://docs.oracle.com/cd/E11882_01/server.112/e41134/toc.htm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5" y="5614413"/>
            <a:ext cx="969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[Oracle 12c]</a:t>
            </a:r>
          </a:p>
          <a:p>
            <a:r>
              <a:rPr lang="en-US" sz="3200" dirty="0"/>
              <a:t>https://docs.oracle.com/database/121/SBYDB/toc.htm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0025" y="4248150"/>
            <a:ext cx="11601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53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12</a:t>
            </a:fld>
            <a:r>
              <a:rPr lang="en-US" dirty="0"/>
              <a:t>/13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create-data-guard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–dg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my-data-guard-name-from-config</a:t>
            </a:r>
          </a:p>
          <a:p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backup-data-guard 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–dg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my-data-guard-name-from-config</a:t>
            </a:r>
          </a:p>
          <a:p>
            <a:endParaRPr lang="en-US"/>
          </a:p>
          <a:p>
            <a:r>
              <a:rPr lang="en-US"/>
              <a:t>[Windows Only]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oracli</a:t>
            </a:r>
            <a:r>
              <a:rPr lang="en-US">
                <a:solidFill>
                  <a:srgbClr val="C00000"/>
                </a:solidFill>
              </a:rPr>
              <a:t> install-oracle-soft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</a:t>
            </a:r>
            <a:r>
              <a:rPr lang="en-US" b="1" dirty="0" err="1">
                <a:solidFill>
                  <a:srgbClr val="CC3333"/>
                </a:solidFill>
              </a:rPr>
              <a:t>OraCLI</a:t>
            </a:r>
            <a:r>
              <a:rPr lang="en-US" dirty="0">
                <a:solidFill>
                  <a:srgbClr val="CC3333"/>
                </a:solidFill>
              </a:rPr>
              <a:t>]: </a:t>
            </a:r>
            <a:r>
              <a:rPr lang="en-US" b="1" dirty="0">
                <a:solidFill>
                  <a:srgbClr val="CC3333"/>
                </a:solidFill>
              </a:rPr>
              <a:t>Ora</a:t>
            </a:r>
            <a:r>
              <a:rPr lang="en-US" dirty="0">
                <a:solidFill>
                  <a:srgbClr val="CC3333"/>
                </a:solidFill>
              </a:rPr>
              <a:t>cle </a:t>
            </a:r>
            <a:r>
              <a:rPr lang="en-US" b="1" dirty="0">
                <a:solidFill>
                  <a:srgbClr val="CC3333"/>
                </a:solidFill>
              </a:rPr>
              <a:t>C</a:t>
            </a:r>
            <a:r>
              <a:rPr lang="en-US" dirty="0">
                <a:solidFill>
                  <a:srgbClr val="CC3333"/>
                </a:solidFill>
              </a:rPr>
              <a:t>ommand </a:t>
            </a:r>
            <a:r>
              <a:rPr lang="en-US" b="1" dirty="0">
                <a:solidFill>
                  <a:srgbClr val="CC3333"/>
                </a:solidFill>
              </a:rPr>
              <a:t>L</a:t>
            </a:r>
            <a:r>
              <a:rPr lang="en-US" dirty="0">
                <a:solidFill>
                  <a:srgbClr val="CC3333"/>
                </a:solidFill>
              </a:rPr>
              <a:t>ine </a:t>
            </a:r>
            <a:r>
              <a:rPr lang="en-US" b="1" dirty="0">
                <a:solidFill>
                  <a:srgbClr val="CC3333"/>
                </a:solidFill>
              </a:rPr>
              <a:t>I</a:t>
            </a:r>
            <a:r>
              <a:rPr lang="en-US" dirty="0">
                <a:solidFill>
                  <a:srgbClr val="CC3333"/>
                </a:solidFill>
              </a:rPr>
              <a:t>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" y="5432495"/>
            <a:ext cx="103060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[Docs]</a:t>
            </a:r>
          </a:p>
          <a:p>
            <a:r>
              <a:rPr lang="en-US" sz="2800" dirty="0"/>
              <a:t>$/</a:t>
            </a:r>
            <a:r>
              <a:rPr lang="en-US" sz="2800" dirty="0" err="1"/>
              <a:t>ExchangeExplorer</a:t>
            </a:r>
            <a:r>
              <a:rPr lang="en-US" sz="2800" dirty="0"/>
              <a:t>/</a:t>
            </a:r>
            <a:r>
              <a:rPr lang="en-US" sz="2800" dirty="0" err="1"/>
              <a:t>Autotests</a:t>
            </a:r>
            <a:r>
              <a:rPr lang="en-US" sz="2800" dirty="0"/>
              <a:t>/</a:t>
            </a:r>
            <a:r>
              <a:rPr lang="en-US" sz="2800" dirty="0" err="1">
                <a:solidFill>
                  <a:srgbClr val="C00000"/>
                </a:solidFill>
              </a:rPr>
              <a:t>OracleDataGuard</a:t>
            </a:r>
            <a:r>
              <a:rPr lang="en-US" sz="2800" dirty="0">
                <a:solidFill>
                  <a:srgbClr val="C00000"/>
                </a:solidFill>
              </a:rPr>
              <a:t>/docs/oracle.html</a:t>
            </a:r>
          </a:p>
        </p:txBody>
      </p:sp>
    </p:spTree>
    <p:extLst>
      <p:ext uri="{BB962C8B-B14F-4D97-AF65-F5344CB8AC3E}">
        <p14:creationId xmlns:p14="http://schemas.microsoft.com/office/powerpoint/2010/main" val="19341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13</a:t>
            </a:fld>
            <a:r>
              <a:rPr lang="en-US" dirty="0"/>
              <a:t>/13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200">
              <a:solidFill>
                <a:srgbClr val="CC3333"/>
              </a:solidFill>
            </a:endParaRPr>
          </a:p>
          <a:p>
            <a:r>
              <a:rPr lang="en-US" sz="7200">
                <a:solidFill>
                  <a:srgbClr val="CC3333"/>
                </a:solidFill>
              </a:rPr>
              <a:t>Q&amp;A</a:t>
            </a:r>
            <a:endParaRPr lang="en-US" sz="7200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2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2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838200" y="345676"/>
            <a:ext cx="10515600" cy="973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C3333"/>
                </a:solidFill>
              </a:rPr>
              <a:t>[RESTORE] </a:t>
            </a:r>
            <a:r>
              <a:rPr lang="en-US" b="1" dirty="0">
                <a:solidFill>
                  <a:srgbClr val="CC3333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41790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3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4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</p:spTree>
    <p:extLst>
      <p:ext uri="{BB962C8B-B14F-4D97-AF65-F5344CB8AC3E}">
        <p14:creationId xmlns:p14="http://schemas.microsoft.com/office/powerpoint/2010/main" val="98615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5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</p:spTree>
    <p:extLst>
      <p:ext uri="{BB962C8B-B14F-4D97-AF65-F5344CB8AC3E}">
        <p14:creationId xmlns:p14="http://schemas.microsoft.com/office/powerpoint/2010/main" val="257402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4800877" y="357856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95223" y="297825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5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7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71045" y="4168554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7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6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54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12" y="2312183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8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5823" y="676172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71618" y="1577699"/>
            <a:ext cx="172522" cy="4918351"/>
            <a:chOff x="3068928" y="1546708"/>
            <a:chExt cx="184811" cy="526869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61334" y="1546708"/>
              <a:ext cx="0" cy="5268693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5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58229" y="2975915"/>
            <a:ext cx="800100" cy="486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1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Image result for oracle databa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112" y="2283608"/>
            <a:ext cx="459065" cy="54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625-25E7-4B26-AC8C-A64C6C06780F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5803" y="1849354"/>
            <a:ext cx="11612880" cy="0"/>
          </a:xfrm>
          <a:prstGeom prst="straightConnector1">
            <a:avLst/>
          </a:prstGeom>
          <a:ln w="76200">
            <a:solidFill>
              <a:srgbClr val="EA1B2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888" y="2322726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08" y="2978255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PFILE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88" y="4817039"/>
            <a:ext cx="1126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PFILE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065" y="687146"/>
            <a:ext cx="99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create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standby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77669" y="1574910"/>
            <a:ext cx="172522" cy="4921140"/>
            <a:chOff x="3068928" y="1546708"/>
            <a:chExt cx="184811" cy="527168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161334" y="1546708"/>
              <a:ext cx="0" cy="5271680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63272" y="691399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common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983" y="410147"/>
            <a:ext cx="163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net service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tnsnames.ora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1411" y="408697"/>
            <a:ext cx="1506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register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names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with listeners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listeners.ora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1137" y="676172"/>
            <a:ext cx="144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copy primary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to standby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(RMAN)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5823" y="676172"/>
            <a:ext cx="1276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restore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07114" y="695222"/>
            <a:ext cx="1376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check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Data Guard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(switch logs)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7020" y="1574909"/>
            <a:ext cx="172522" cy="4921141"/>
            <a:chOff x="3068928" y="1546708"/>
            <a:chExt cx="184811" cy="5271681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03635" y="1574909"/>
            <a:ext cx="172522" cy="4921141"/>
            <a:chOff x="3068928" y="1546708"/>
            <a:chExt cx="184811" cy="527168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161334" y="1546708"/>
              <a:ext cx="0" cy="5271681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84298" y="1580544"/>
            <a:ext cx="172522" cy="4915506"/>
            <a:chOff x="3068928" y="1546708"/>
            <a:chExt cx="184811" cy="526564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161334" y="1546708"/>
              <a:ext cx="0" cy="5265645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94044" y="1577698"/>
            <a:ext cx="172522" cy="4918352"/>
            <a:chOff x="3068928" y="1546708"/>
            <a:chExt cx="184811" cy="526869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61334" y="1546708"/>
              <a:ext cx="0" cy="5268694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71618" y="1577699"/>
            <a:ext cx="172522" cy="4918351"/>
            <a:chOff x="3068928" y="1546708"/>
            <a:chExt cx="184811" cy="5268693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161334" y="1546708"/>
              <a:ext cx="0" cy="5268693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202878" y="1574908"/>
            <a:ext cx="172522" cy="4854467"/>
            <a:chOff x="3068928" y="1546708"/>
            <a:chExt cx="184811" cy="520025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161334" y="1546708"/>
              <a:ext cx="0" cy="5200258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068928" y="1728373"/>
              <a:ext cx="184811" cy="18481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-189297" y="5410140"/>
            <a:ext cx="161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TNSNAMES.ORA</a:t>
            </a:r>
          </a:p>
        </p:txBody>
      </p:sp>
      <p:pic>
        <p:nvPicPr>
          <p:cNvPr id="47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6099230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-60032" y="6086839"/>
            <a:ext cx="148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STANDBY</a:t>
            </a:r>
          </a:p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LISTENER.ORA</a:t>
            </a:r>
          </a:p>
        </p:txBody>
      </p:sp>
      <p:pic>
        <p:nvPicPr>
          <p:cNvPr id="49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01" y="54519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ocument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09" y="48170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06" y="2978255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33" y="3581442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documen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36" y="4182139"/>
            <a:ext cx="481421" cy="4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-190102" y="3582066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TNSNAMES.ORA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90103" y="4168554"/>
            <a:ext cx="169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PRIMARY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LISTENER.ORA</a:t>
            </a:r>
          </a:p>
        </p:txBody>
      </p:sp>
      <p:pic>
        <p:nvPicPr>
          <p:cNvPr id="51" name="Picture 4" descr="Image result for oracle database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209" y="2248418"/>
            <a:ext cx="549298" cy="60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0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414</Words>
  <Application>Microsoft Office PowerPoint</Application>
  <PresentationFormat>Widescreen</PresentationFormat>
  <Paragraphs>260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Новокрещенов</dc:creator>
  <cp:lastModifiedBy>Konstantin Novokreshchenov</cp:lastModifiedBy>
  <cp:revision>43</cp:revision>
  <dcterms:created xsi:type="dcterms:W3CDTF">2017-01-18T21:09:28Z</dcterms:created>
  <dcterms:modified xsi:type="dcterms:W3CDTF">2017-02-17T14:06:36Z</dcterms:modified>
</cp:coreProperties>
</file>