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62" r:id="rId4"/>
    <p:sldId id="260" r:id="rId5"/>
    <p:sldId id="259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  <a:srgbClr val="7892A0"/>
    <a:srgbClr val="42C0FB"/>
    <a:srgbClr val="333333"/>
    <a:srgbClr val="EA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437F1-3E61-4C10-9141-DD62635DA3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AC82D-1D1F-4DC1-A9F3-7A6FA271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AC82D-1D1F-4DC1-A9F3-7A6FA27140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BB03-0AF0-41DE-B0ED-F096F0ECDD23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838-8E27-477F-AEDA-9CEC8F75CB23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CEE2-91EA-4619-ABB0-0F6E15AA2B10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759B-6C7E-4887-B1FB-E741BDD23343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0645-61AD-4AE0-8440-F5B2FA6455A8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E9DA-D9E3-4695-BAF2-9AB0D1C7A70C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8138-1B2A-4634-B0B7-CFE5FDD44019}" type="datetime1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5CC-0811-4EA2-85CB-181C8432A56B}" type="datetime1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EF15-4BD1-41A5-BA50-8DA3F5C60ECF}" type="datetime1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920-C99A-4459-8EB1-BBF3E968FC29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54B-4B2C-4F05-9E8B-5AFCC0782305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67D8-573F-4356-ADC5-1C05E232CDC8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racle data guar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62" y="2054942"/>
            <a:ext cx="7407996" cy="10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3303" y="3814916"/>
            <a:ext cx="576151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EA1B22"/>
                </a:solidFill>
                <a:latin typeface="Book Antiqua" panose="02040602050305030304" pitchFamily="18" charset="0"/>
              </a:rPr>
              <a:t>DATA GUARD</a:t>
            </a:r>
            <a:endParaRPr lang="en-US" sz="6000" b="1" dirty="0">
              <a:solidFill>
                <a:srgbClr val="EA1B22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5477" cy="1325563"/>
          </a:xfrm>
        </p:spPr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Oracle Database Naming Principles</a:t>
            </a:r>
            <a:endParaRPr lang="en-US" dirty="0">
              <a:solidFill>
                <a:srgbClr val="CC3333"/>
              </a:solidFill>
            </a:endParaRPr>
          </a:p>
        </p:txBody>
      </p:sp>
      <p:pic>
        <p:nvPicPr>
          <p:cNvPr id="5" name="Picture 12" descr="Description of Figure 3-3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4" t="51417"/>
          <a:stretch/>
        </p:blipFill>
        <p:spPr bwMode="auto">
          <a:xfrm>
            <a:off x="4827639" y="2182761"/>
            <a:ext cx="6878622" cy="35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7521" y="2969342"/>
            <a:ext cx="2476832" cy="523220"/>
          </a:xfrm>
          <a:prstGeom prst="rect">
            <a:avLst/>
          </a:prstGeom>
          <a:ln w="38100">
            <a:solidFill>
              <a:srgbClr val="CC3333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C3333"/>
                </a:solidFill>
              </a:rPr>
              <a:t>SERVICE_NAME</a:t>
            </a:r>
            <a:endParaRPr lang="en-US" sz="2800" dirty="0">
              <a:solidFill>
                <a:srgbClr val="CC3333"/>
              </a:solidFill>
            </a:endParaRPr>
          </a:p>
        </p:txBody>
      </p:sp>
      <p:pic>
        <p:nvPicPr>
          <p:cNvPr id="7" name="Picture 17" descr="Description of Figure 3-5 follo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26872" r="68436" b="44720"/>
          <a:stretch/>
        </p:blipFill>
        <p:spPr bwMode="auto">
          <a:xfrm>
            <a:off x="5890750" y="4940709"/>
            <a:ext cx="1150374" cy="16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55739" y="1818967"/>
            <a:ext cx="3470789" cy="4417527"/>
          </a:xfrm>
          <a:prstGeom prst="rect">
            <a:avLst/>
          </a:prstGeom>
          <a:noFill/>
          <a:ln w="38100">
            <a:solidFill>
              <a:srgbClr val="CC3333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rgbClr val="CC3333"/>
                </a:solidFill>
              </a:rPr>
              <a:t>INSTANCE</a:t>
            </a:r>
            <a:endParaRPr lang="en-US" sz="2800" dirty="0">
              <a:solidFill>
                <a:srgbClr val="CC3333"/>
              </a:solidFill>
            </a:endParaRPr>
          </a:p>
        </p:txBody>
      </p:sp>
      <p:pic>
        <p:nvPicPr>
          <p:cNvPr id="9" name="Picture 12" descr="Description of Figure 3-3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t="61876" r="82818" b="11576"/>
          <a:stretch/>
        </p:blipFill>
        <p:spPr bwMode="auto">
          <a:xfrm>
            <a:off x="692285" y="4434348"/>
            <a:ext cx="1939415" cy="19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Description of Figure 3-3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9" t="65340" r="62765" b="18996"/>
          <a:stretch/>
        </p:blipFill>
        <p:spPr bwMode="auto">
          <a:xfrm>
            <a:off x="3445933" y="4940709"/>
            <a:ext cx="2163097" cy="11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6456105" y="4434348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185" y="1876978"/>
            <a:ext cx="2980481" cy="4359516"/>
          </a:xfrm>
          <a:prstGeom prst="rect">
            <a:avLst/>
          </a:prstGeom>
          <a:noFill/>
          <a:ln w="38100">
            <a:solidFill>
              <a:srgbClr val="CC3333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CONNECT user/</a:t>
            </a:r>
            <a:r>
              <a:rPr lang="en-US" sz="2800" dirty="0" err="1" smtClean="0">
                <a:solidFill>
                  <a:schemeClr val="tx1"/>
                </a:solidFill>
              </a:rPr>
              <a:t>pwd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@</a:t>
            </a:r>
            <a:r>
              <a:rPr lang="en-US" sz="2800" dirty="0" err="1" smtClean="0">
                <a:solidFill>
                  <a:srgbClr val="CC3333"/>
                </a:solidFill>
              </a:rPr>
              <a:t>NetServiceName</a:t>
            </a:r>
            <a:endParaRPr lang="en-US" sz="2800" dirty="0">
              <a:solidFill>
                <a:srgbClr val="CC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10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Oracle Database Naming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solidFill>
                <a:srgbClr val="CC3333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CC3333"/>
                </a:solidFill>
              </a:rPr>
              <a:t>Net Service Name 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CC3333"/>
                </a:solidFill>
              </a:rPr>
              <a:t>=</a:t>
            </a:r>
            <a:r>
              <a:rPr lang="en-US" sz="3600" b="1" dirty="0" smtClean="0">
                <a:solidFill>
                  <a:srgbClr val="CC3333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CC3333"/>
                </a:solidFill>
              </a:rPr>
              <a:t>Listener IP </a:t>
            </a:r>
            <a:r>
              <a:rPr lang="en-US" sz="3600" dirty="0" smtClean="0">
                <a:solidFill>
                  <a:srgbClr val="CC3333"/>
                </a:solidFill>
              </a:rPr>
              <a:t>+</a:t>
            </a:r>
            <a:r>
              <a:rPr lang="en-US" sz="3600" b="1" dirty="0" smtClean="0">
                <a:solidFill>
                  <a:srgbClr val="CC3333"/>
                </a:solidFill>
              </a:rPr>
              <a:t> Protocol </a:t>
            </a:r>
            <a:r>
              <a:rPr lang="en-US" sz="3600" dirty="0" smtClean="0">
                <a:solidFill>
                  <a:srgbClr val="CC3333"/>
                </a:solidFill>
              </a:rPr>
              <a:t>+</a:t>
            </a:r>
            <a:r>
              <a:rPr lang="en-US" sz="3600" b="1" dirty="0" smtClean="0">
                <a:solidFill>
                  <a:srgbClr val="CC3333"/>
                </a:solidFill>
              </a:rPr>
              <a:t> SERVICE_NAME</a:t>
            </a:r>
          </a:p>
          <a:p>
            <a:pPr marL="0" indent="0" algn="ctr">
              <a:buNone/>
            </a:pPr>
            <a:endParaRPr lang="en-US" sz="3600" b="1" dirty="0" smtClean="0">
              <a:solidFill>
                <a:srgbClr val="CC3333"/>
              </a:solidFill>
            </a:endParaRPr>
          </a:p>
          <a:p>
            <a:pPr marL="0" indent="0" algn="ctr">
              <a:buNone/>
            </a:pPr>
            <a:endParaRPr lang="en-US" sz="3600" b="1" dirty="0">
              <a:solidFill>
                <a:srgbClr val="CC3333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CC3333"/>
                </a:solidFill>
              </a:rPr>
              <a:t>Registered in </a:t>
            </a:r>
            <a:r>
              <a:rPr lang="en-US" sz="3600" b="1" dirty="0" err="1" smtClean="0">
                <a:solidFill>
                  <a:srgbClr val="CC3333"/>
                </a:solidFill>
              </a:rPr>
              <a:t>tnsnames.ora</a:t>
            </a:r>
            <a:endParaRPr lang="en-US" sz="3600" b="1" dirty="0">
              <a:solidFill>
                <a:srgbClr val="CC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11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What we need to restore ODG?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CC3333"/>
                </a:solidFill>
              </a:rPr>
              <a:t>PFILE</a:t>
            </a:r>
            <a:r>
              <a:rPr lang="en-US" sz="3200" dirty="0" smtClean="0">
                <a:solidFill>
                  <a:srgbClr val="CC3333"/>
                </a:solidFill>
              </a:rPr>
              <a:t>s (for all databases)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CC3333"/>
                </a:solidFill>
              </a:rPr>
              <a:t>Network files:</a:t>
            </a:r>
            <a:r>
              <a:rPr lang="en-US" sz="3200" b="1" dirty="0" smtClean="0">
                <a:solidFill>
                  <a:srgbClr val="CC3333"/>
                </a:solidFill>
              </a:rPr>
              <a:t> </a:t>
            </a:r>
            <a:r>
              <a:rPr lang="en-US" sz="3200" b="1" dirty="0" err="1" smtClean="0">
                <a:solidFill>
                  <a:srgbClr val="CC3333"/>
                </a:solidFill>
              </a:rPr>
              <a:t>tnsnames.ora</a:t>
            </a:r>
            <a:r>
              <a:rPr lang="en-US" sz="3200" b="1" dirty="0" smtClean="0">
                <a:solidFill>
                  <a:srgbClr val="CC3333"/>
                </a:solidFill>
              </a:rPr>
              <a:t>, </a:t>
            </a:r>
            <a:r>
              <a:rPr lang="en-US" sz="3200" b="1" dirty="0" err="1" smtClean="0">
                <a:solidFill>
                  <a:srgbClr val="CC3333"/>
                </a:solidFill>
              </a:rPr>
              <a:t>listener.ora</a:t>
            </a:r>
            <a:r>
              <a:rPr lang="en-US" sz="3200" b="1" dirty="0" smtClean="0">
                <a:solidFill>
                  <a:srgbClr val="CC3333"/>
                </a:solidFill>
              </a:rPr>
              <a:t> </a:t>
            </a:r>
            <a:r>
              <a:rPr lang="en-US" sz="3200" dirty="0" smtClean="0">
                <a:solidFill>
                  <a:srgbClr val="CC3333"/>
                </a:solidFill>
              </a:rPr>
              <a:t>(for all hosts)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CC3333"/>
                </a:solidFill>
              </a:rPr>
              <a:t>Database</a:t>
            </a:r>
            <a:r>
              <a:rPr lang="en-US" sz="3200" b="1" dirty="0" smtClean="0">
                <a:solidFill>
                  <a:srgbClr val="CC3333"/>
                </a:solidFill>
              </a:rPr>
              <a:t> Role </a:t>
            </a:r>
            <a:r>
              <a:rPr lang="en-US" sz="3200" dirty="0" smtClean="0">
                <a:solidFill>
                  <a:srgbClr val="CC3333"/>
                </a:solidFill>
              </a:rPr>
              <a:t>-&gt;</a:t>
            </a:r>
            <a:r>
              <a:rPr lang="en-US" sz="3200" b="1" dirty="0" smtClean="0">
                <a:solidFill>
                  <a:srgbClr val="CC3333"/>
                </a:solidFill>
              </a:rPr>
              <a:t> Host IP </a:t>
            </a:r>
            <a:r>
              <a:rPr lang="en-US" sz="3200" dirty="0" smtClean="0">
                <a:solidFill>
                  <a:srgbClr val="CC3333"/>
                </a:solidFill>
              </a:rPr>
              <a:t>or</a:t>
            </a:r>
            <a:r>
              <a:rPr lang="en-US" sz="3200" b="1" dirty="0" smtClean="0">
                <a:solidFill>
                  <a:srgbClr val="CC3333"/>
                </a:solidFill>
              </a:rPr>
              <a:t> DNS name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CC3333"/>
                </a:solidFill>
              </a:rPr>
              <a:t>Primary </a:t>
            </a:r>
            <a:r>
              <a:rPr lang="en-US" sz="3200" dirty="0" smtClean="0">
                <a:solidFill>
                  <a:srgbClr val="CC3333"/>
                </a:solidFill>
              </a:rPr>
              <a:t>or</a:t>
            </a:r>
            <a:r>
              <a:rPr lang="en-US" sz="3200" b="1" dirty="0" smtClean="0">
                <a:solidFill>
                  <a:srgbClr val="CC3333"/>
                </a:solidFill>
              </a:rPr>
              <a:t> Physical Standby </a:t>
            </a:r>
            <a:r>
              <a:rPr lang="en-US" sz="3200" dirty="0" smtClean="0">
                <a:solidFill>
                  <a:srgbClr val="CC3333"/>
                </a:solidFill>
              </a:rPr>
              <a:t>database</a:t>
            </a:r>
            <a:r>
              <a:rPr lang="en-US" sz="3200" b="1" dirty="0" smtClean="0">
                <a:solidFill>
                  <a:srgbClr val="CC3333"/>
                </a:solidFill>
              </a:rPr>
              <a:t> in backup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C3333"/>
                </a:solidFill>
              </a:rPr>
              <a:t> </a:t>
            </a:r>
            <a:r>
              <a:rPr lang="en-US" sz="3200" b="1" dirty="0" smtClean="0">
                <a:solidFill>
                  <a:srgbClr val="CC3333"/>
                </a:solidFill>
              </a:rPr>
              <a:t> (+ Logical </a:t>
            </a:r>
            <a:r>
              <a:rPr lang="en-US" sz="3200" dirty="0" smtClean="0">
                <a:solidFill>
                  <a:srgbClr val="CC3333"/>
                </a:solidFill>
              </a:rPr>
              <a:t>database</a:t>
            </a:r>
            <a:r>
              <a:rPr lang="en-US" sz="3200" b="1" dirty="0" smtClean="0">
                <a:solidFill>
                  <a:srgbClr val="CC3333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12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7200" dirty="0" smtClean="0">
              <a:solidFill>
                <a:srgbClr val="CC3333"/>
              </a:solidFill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rgbClr val="CC3333"/>
                </a:solidFill>
              </a:rPr>
              <a:t>Q&amp;A</a:t>
            </a:r>
            <a:endParaRPr lang="en-US" sz="7200" dirty="0">
              <a:solidFill>
                <a:srgbClr val="CC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13</a:t>
            </a:fld>
            <a:r>
              <a:rPr lang="en-US"/>
              <a:t>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5" y="3936336"/>
            <a:ext cx="1887794" cy="22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2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Image result for delete icon"/>
          <p:cNvSpPr>
            <a:spLocks noChangeAspect="1" noChangeArrowheads="1"/>
          </p:cNvSpPr>
          <p:nvPr/>
        </p:nvSpPr>
        <p:spPr bwMode="auto">
          <a:xfrm>
            <a:off x="6674361" y="4302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79810" y="1415535"/>
            <a:ext cx="1970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CC3333"/>
                </a:solidFill>
                <a:latin typeface="Copperplate Gothic Light" panose="020E0507020206020404" pitchFamily="34" charset="0"/>
              </a:rPr>
              <a:t>fail</a:t>
            </a:r>
            <a:endParaRPr lang="en-US" sz="7200" dirty="0"/>
          </a:p>
        </p:txBody>
      </p:sp>
      <p:pic>
        <p:nvPicPr>
          <p:cNvPr id="8" name="Picture 2" descr="Image result for oracle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5" y="3936336"/>
            <a:ext cx="1887794" cy="22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delet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65" y="4955458"/>
            <a:ext cx="1726792" cy="17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3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racle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5" y="3936336"/>
            <a:ext cx="1887794" cy="22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oracle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45" y="766918"/>
            <a:ext cx="193490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oracle databa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70" y="766918"/>
            <a:ext cx="193490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oracle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94" y="766918"/>
            <a:ext cx="193490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>
            <a:stCxn id="3074" idx="1"/>
            <a:endCxn id="3076" idx="2"/>
          </p:cNvCxnSpPr>
          <p:nvPr/>
        </p:nvCxnSpPr>
        <p:spPr>
          <a:xfrm rot="10800000">
            <a:off x="2383299" y="2900518"/>
            <a:ext cx="3137756" cy="215498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074" idx="0"/>
            <a:endCxn id="7" idx="2"/>
          </p:cNvCxnSpPr>
          <p:nvPr/>
        </p:nvCxnSpPr>
        <p:spPr>
          <a:xfrm rot="16200000" flipV="1">
            <a:off x="5236029" y="2707413"/>
            <a:ext cx="1035818" cy="142202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074" idx="0"/>
            <a:endCxn id="8" idx="2"/>
          </p:cNvCxnSpPr>
          <p:nvPr/>
        </p:nvCxnSpPr>
        <p:spPr>
          <a:xfrm rot="5400000" flipH="1" flipV="1">
            <a:off x="6656791" y="2708679"/>
            <a:ext cx="1035818" cy="141949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074" idx="3"/>
            <a:endCxn id="3082" idx="2"/>
          </p:cNvCxnSpPr>
          <p:nvPr/>
        </p:nvCxnSpPr>
        <p:spPr>
          <a:xfrm flipV="1">
            <a:off x="7408849" y="2900517"/>
            <a:ext cx="3295285" cy="215498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8244" y="6174660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C3333"/>
                </a:solidFill>
                <a:latin typeface="Copperplate Gothic Light" panose="020E0507020206020404" pitchFamily="34" charset="0"/>
              </a:rPr>
              <a:t>PRIMARY</a:t>
            </a:r>
            <a:endParaRPr lang="en-US" sz="3200" b="1" dirty="0">
              <a:solidFill>
                <a:srgbClr val="CC3333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9478" y="147731"/>
            <a:ext cx="21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892A0"/>
                </a:solidFill>
                <a:latin typeface="Copperplate Gothic Light" panose="020E0507020206020404" pitchFamily="34" charset="0"/>
              </a:rPr>
              <a:t>PHYSICAL</a:t>
            </a:r>
            <a:endParaRPr lang="en-US" sz="2800" b="1" dirty="0">
              <a:solidFill>
                <a:srgbClr val="7892A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10627" y="147731"/>
            <a:ext cx="21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892A0"/>
                </a:solidFill>
                <a:latin typeface="Copperplate Gothic Light" panose="020E0507020206020404" pitchFamily="34" charset="0"/>
              </a:rPr>
              <a:t>PHYSICAL</a:t>
            </a:r>
            <a:endParaRPr lang="en-US" sz="2800" b="1" dirty="0">
              <a:solidFill>
                <a:srgbClr val="7892A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3744" y="161201"/>
            <a:ext cx="195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2C0FB"/>
                </a:solidFill>
                <a:latin typeface="Copperplate Gothic Light" panose="020E0507020206020404" pitchFamily="34" charset="0"/>
              </a:rPr>
              <a:t>LOGICAL</a:t>
            </a:r>
            <a:endParaRPr lang="en-US" sz="2800" b="1" dirty="0">
              <a:solidFill>
                <a:srgbClr val="42C0F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53169" y="147731"/>
            <a:ext cx="240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pperplate Gothic Light" panose="020E0507020206020404" pitchFamily="34" charset="0"/>
              </a:rPr>
              <a:t>SNAPSHOT</a:t>
            </a:r>
            <a:endParaRPr lang="en-US" sz="2800" b="1" dirty="0">
              <a:solidFill>
                <a:srgbClr val="333333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8" y="904570"/>
            <a:ext cx="1658211" cy="19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4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4" name="Picture 16" descr="Image result for oracle data guard 1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4" y="1740310"/>
            <a:ext cx="1171677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5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2" y="894735"/>
            <a:ext cx="1577357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racle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53" y="894735"/>
            <a:ext cx="1848464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oracle databa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09" y="894735"/>
            <a:ext cx="1848464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83" y="4200090"/>
            <a:ext cx="1577357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239" y="4200090"/>
            <a:ext cx="1577357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exclamatory sign logo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37" y="5506168"/>
            <a:ext cx="1066697" cy="10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995469" y="1857440"/>
            <a:ext cx="3000184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6844117" y="1857440"/>
            <a:ext cx="289989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5919885" y="2820144"/>
            <a:ext cx="26677" cy="137994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0"/>
          </p:cNvCxnSpPr>
          <p:nvPr/>
        </p:nvCxnSpPr>
        <p:spPr>
          <a:xfrm>
            <a:off x="10668241" y="2820144"/>
            <a:ext cx="26677" cy="137994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3444" y="1189703"/>
            <a:ext cx="2499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COPY </a:t>
            </a:r>
            <a:r>
              <a:rPr lang="en-US" sz="2800" b="1" dirty="0" smtClean="0"/>
              <a:t>BY RMAN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16711" y="1134142"/>
            <a:ext cx="26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TRANSFORM TO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2054" y="210768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C3333"/>
                </a:solidFill>
                <a:latin typeface="Copperplate Gothic Light" panose="020E0507020206020404" pitchFamily="34" charset="0"/>
              </a:rPr>
              <a:t>PRIMARY</a:t>
            </a:r>
            <a:endParaRPr lang="en-US" sz="3200" b="1" dirty="0">
              <a:solidFill>
                <a:srgbClr val="CC3333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0919" y="272323"/>
            <a:ext cx="21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892A0"/>
                </a:solidFill>
                <a:latin typeface="Copperplate Gothic Light" panose="020E0507020206020404" pitchFamily="34" charset="0"/>
              </a:rPr>
              <a:t>PHYSICAL</a:t>
            </a:r>
            <a:endParaRPr lang="en-US" sz="2800" b="1" dirty="0">
              <a:solidFill>
                <a:srgbClr val="7892A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44009" y="241545"/>
            <a:ext cx="195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2C0FB"/>
                </a:solidFill>
                <a:latin typeface="Copperplate Gothic Light" panose="020E0507020206020404" pitchFamily="34" charset="0"/>
              </a:rPr>
              <a:t>LOGICAL</a:t>
            </a:r>
            <a:endParaRPr lang="en-US" sz="2800" b="1" dirty="0">
              <a:solidFill>
                <a:srgbClr val="42C0F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84436" y="3189179"/>
            <a:ext cx="3931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SWITCHOVER / FAILOVER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6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Configure ODG:</a:t>
            </a:r>
            <a:r>
              <a:rPr lang="en-US" b="1" dirty="0">
                <a:solidFill>
                  <a:srgbClr val="CC3333"/>
                </a:solidFill>
              </a:rPr>
              <a:t> </a:t>
            </a:r>
            <a:r>
              <a:rPr lang="en-US" b="1" dirty="0" smtClean="0">
                <a:solidFill>
                  <a:srgbClr val="CC3333"/>
                </a:solidFill>
              </a:rPr>
              <a:t>PRIMARY </a:t>
            </a:r>
            <a:r>
              <a:rPr lang="en-US" dirty="0" smtClean="0">
                <a:solidFill>
                  <a:srgbClr val="CC3333"/>
                </a:solidFill>
              </a:rPr>
              <a:t>[PFILE]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1353800" cy="468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3333"/>
                </a:solidFill>
              </a:rPr>
              <a:t>LOG_ARCHIVE_DEST_1 = 'LOCATION=C:\oracle\primary\logs</a:t>
            </a:r>
            <a:endParaRPr lang="en-US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VALID_FOR=(ALL_LOGFILES,ALL_ROLES)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DB_UNIQUE_NAME=</a:t>
            </a:r>
            <a:r>
              <a:rPr lang="en-US" dirty="0" err="1" smtClean="0">
                <a:solidFill>
                  <a:srgbClr val="CC3333"/>
                </a:solidFill>
              </a:rPr>
              <a:t>primaryDB</a:t>
            </a:r>
            <a:r>
              <a:rPr lang="en-US" b="1" dirty="0" smtClean="0">
                <a:solidFill>
                  <a:srgbClr val="CC3333"/>
                </a:solidFill>
              </a:rPr>
              <a:t>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7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Configure ODG:</a:t>
            </a:r>
            <a:r>
              <a:rPr lang="en-US" b="1" dirty="0" smtClean="0">
                <a:solidFill>
                  <a:srgbClr val="CC3333"/>
                </a:solidFill>
              </a:rPr>
              <a:t> PRIMARY </a:t>
            </a:r>
            <a:r>
              <a:rPr lang="en-US" dirty="0" smtClean="0">
                <a:solidFill>
                  <a:srgbClr val="CC3333"/>
                </a:solidFill>
              </a:rPr>
              <a:t>[PFILE]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1353800" cy="468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3333"/>
                </a:solidFill>
              </a:rPr>
              <a:t>LOG_ARCHIVE_DEST_1 = 'LOCATION=C:\oracle\primary\logs</a:t>
            </a:r>
            <a:endParaRPr lang="en-US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VALID_FOR=(ALL_LOGFILES,ALL_ROLES)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DB_UNIQUE_NAME=</a:t>
            </a:r>
            <a:r>
              <a:rPr lang="en-US" dirty="0" err="1" smtClean="0">
                <a:solidFill>
                  <a:srgbClr val="CC3333"/>
                </a:solidFill>
              </a:rPr>
              <a:t>primaryDB</a:t>
            </a:r>
            <a:r>
              <a:rPr lang="en-US" b="1" dirty="0" smtClean="0">
                <a:solidFill>
                  <a:srgbClr val="CC3333"/>
                </a:solidFill>
              </a:rPr>
              <a:t>'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892A0"/>
                </a:solidFill>
              </a:rPr>
              <a:t>LOG_ARCHIVE_DEST_2 = 'SERVICE=StandbyNetServiceName1 </a:t>
            </a:r>
            <a:r>
              <a:rPr lang="en-US" dirty="0" smtClean="0">
                <a:solidFill>
                  <a:srgbClr val="7892A0"/>
                </a:solidFill>
              </a:rPr>
              <a:t>ASYNC</a:t>
            </a:r>
          </a:p>
          <a:p>
            <a:pPr marL="0" indent="0">
              <a:buNone/>
            </a:pPr>
            <a:r>
              <a:rPr lang="en-US" dirty="0">
                <a:solidFill>
                  <a:srgbClr val="7892A0"/>
                </a:solidFill>
              </a:rPr>
              <a:t> </a:t>
            </a:r>
            <a:r>
              <a:rPr lang="en-US" dirty="0" smtClean="0">
                <a:solidFill>
                  <a:srgbClr val="7892A0"/>
                </a:solidFill>
              </a:rPr>
              <a:t>                                              VALID_FOR=(ONLINE_LOGFILES,PRIMARY_ROLE)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892A0"/>
                </a:solidFill>
              </a:rPr>
              <a:t>                                               DB_UNIQUE_NAME=StandbyDB1</a:t>
            </a:r>
            <a:r>
              <a:rPr lang="en-US" b="1" dirty="0" smtClean="0">
                <a:solidFill>
                  <a:srgbClr val="7892A0"/>
                </a:solidFill>
              </a:rPr>
              <a:t>'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LOG_ARCHIVE_DEST_3 = 'SERVICE=StandbyNetServiceName2 </a:t>
            </a:r>
            <a:r>
              <a:rPr lang="en-US" dirty="0" smtClean="0">
                <a:solidFill>
                  <a:srgbClr val="0070C0"/>
                </a:solidFill>
              </a:rPr>
              <a:t>ASYNC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        VALID_FOR=(ONLINE_LOGFILES,PRIMARY_ROLE)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        DB_UNIQUE_NAME=StandbyDB2'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8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Configure ODG:</a:t>
            </a:r>
            <a:r>
              <a:rPr lang="en-US" b="1" dirty="0" smtClean="0">
                <a:solidFill>
                  <a:srgbClr val="CC3333"/>
                </a:solidFill>
              </a:rPr>
              <a:t> STANDBY </a:t>
            </a:r>
            <a:r>
              <a:rPr lang="en-US" dirty="0" smtClean="0">
                <a:solidFill>
                  <a:srgbClr val="CC3333"/>
                </a:solidFill>
              </a:rPr>
              <a:t>[PFILE]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1353800" cy="4683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3333"/>
                </a:solidFill>
              </a:rPr>
              <a:t>FAL_SERVER = </a:t>
            </a:r>
            <a:r>
              <a:rPr lang="en-US" b="1" dirty="0" err="1" smtClean="0">
                <a:solidFill>
                  <a:srgbClr val="CC3333"/>
                </a:solidFill>
              </a:rPr>
              <a:t>PrimaryNetServiceName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9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179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Copperplate Gothic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ODG: PRIMARY [PFILE]</vt:lpstr>
      <vt:lpstr>Configure ODG: PRIMARY [PFILE]</vt:lpstr>
      <vt:lpstr>Configure ODG: STANDBY [PFILE]</vt:lpstr>
      <vt:lpstr>Oracle Database Naming Principles</vt:lpstr>
      <vt:lpstr>Oracle Database Naming Principles</vt:lpstr>
      <vt:lpstr>What we need to restore ODG?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Константин Новокрещенов</dc:creator>
  <cp:lastModifiedBy>Константин Новокрещенов</cp:lastModifiedBy>
  <cp:revision>28</cp:revision>
  <dcterms:created xsi:type="dcterms:W3CDTF">2017-01-18T21:09:28Z</dcterms:created>
  <dcterms:modified xsi:type="dcterms:W3CDTF">2017-01-19T06:24:10Z</dcterms:modified>
</cp:coreProperties>
</file>