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56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80" r:id="rId11"/>
    <p:sldId id="282" r:id="rId12"/>
    <p:sldId id="283" r:id="rId13"/>
    <p:sldId id="28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92A0"/>
    <a:srgbClr val="EA1B22"/>
    <a:srgbClr val="CC3333"/>
    <a:srgbClr val="42C0FB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9" autoAdjust="0"/>
    <p:restoredTop sz="94660"/>
  </p:normalViewPr>
  <p:slideViewPr>
    <p:cSldViewPr snapToGrid="0">
      <p:cViewPr>
        <p:scale>
          <a:sx n="100" d="100"/>
          <a:sy n="100" d="100"/>
        </p:scale>
        <p:origin x="82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437F1-3E61-4C10-9141-DD62635DA3E8}" type="datetimeFigureOut">
              <a:rPr lang="en-US" smtClean="0"/>
              <a:t>17-Feb-17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AC82D-1D1F-4DC1-A9F3-7A6FA2714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47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AC82D-1D1F-4DC1-A9F3-7A6FA27140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0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BB03-0AF0-41DE-B0ED-F096F0ECDD23}" type="datetime1">
              <a:rPr lang="en-US" smtClean="0"/>
              <a:t>17-Feb-17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7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8838-8E27-477F-AEDA-9CEC8F75CB23}" type="datetime1">
              <a:rPr lang="en-US" smtClean="0"/>
              <a:t>17-Feb-17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15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CEE2-91EA-4619-ABB0-0F6E15AA2B10}" type="datetime1">
              <a:rPr lang="en-US" smtClean="0"/>
              <a:t>17-Feb-17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24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759B-6C7E-4887-B1FB-E741BDD23343}" type="datetime1">
              <a:rPr lang="en-US" smtClean="0"/>
              <a:t>17-Feb-17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8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0645-61AD-4AE0-8440-F5B2FA6455A8}" type="datetime1">
              <a:rPr lang="en-US" smtClean="0"/>
              <a:t>17-Feb-17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6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E9DA-D9E3-4695-BAF2-9AB0D1C7A70C}" type="datetime1">
              <a:rPr lang="en-US" smtClean="0"/>
              <a:t>17-Feb-17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2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8138-1B2A-4634-B0B7-CFE5FDD44019}" type="datetime1">
              <a:rPr lang="en-US" smtClean="0"/>
              <a:t>17-Feb-17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1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A5CC-0811-4EA2-85CB-181C8432A56B}" type="datetime1">
              <a:rPr lang="en-US" smtClean="0"/>
              <a:t>17-Feb-17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9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EF15-4BD1-41A5-BA50-8DA3F5C60ECF}" type="datetime1">
              <a:rPr lang="en-US" smtClean="0"/>
              <a:t>17-Feb-17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9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3920-C99A-4459-8EB1-BBF3E968FC29}" type="datetime1">
              <a:rPr lang="en-US" smtClean="0"/>
              <a:t>17-Feb-17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1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854B-4B2C-4F05-9E8B-5AFCC0782305}" type="datetime1">
              <a:rPr lang="en-US" smtClean="0"/>
              <a:t>17-Feb-17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A67D8-573F-4356-ADC5-1C05E232CDC8}" type="datetime1">
              <a:rPr lang="en-US" smtClean="0"/>
              <a:t>17-Feb-17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6E625-25E7-4B26-AC8C-A64C6C06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oracle data guard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062" y="2054942"/>
            <a:ext cx="7407996" cy="105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23303" y="3814916"/>
            <a:ext cx="5761514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EA1B22"/>
                </a:solidFill>
                <a:latin typeface="Book Antiqua" panose="02040602050305030304" pitchFamily="18" charset="0"/>
              </a:rPr>
              <a:t>DATA GUARD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1</a:t>
            </a:fld>
            <a:r>
              <a:rPr lang="en-US" dirty="0"/>
              <a:t>/13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0974" y="5539403"/>
            <a:ext cx="3126176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>
                    <a:lumMod val="25000"/>
                  </a:schemeClr>
                </a:solidFill>
                <a:latin typeface="Book Antiqua" panose="02040602050305030304" pitchFamily="18" charset="0"/>
              </a:rPr>
              <a:t>RESTORE</a:t>
            </a:r>
          </a:p>
        </p:txBody>
      </p:sp>
    </p:spTree>
    <p:extLst>
      <p:ext uri="{BB962C8B-B14F-4D97-AF65-F5344CB8AC3E}">
        <p14:creationId xmlns:p14="http://schemas.microsoft.com/office/powerpoint/2010/main" val="23639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10</a:t>
            </a:fld>
            <a:r>
              <a:rPr lang="en-US" dirty="0"/>
              <a:t>/13</a:t>
            </a:r>
          </a:p>
        </p:txBody>
      </p:sp>
      <p:sp>
        <p:nvSpPr>
          <p:cNvPr id="58" name="Title 1"/>
          <p:cNvSpPr txBox="1">
            <a:spLocks/>
          </p:cNvSpPr>
          <p:nvPr/>
        </p:nvSpPr>
        <p:spPr>
          <a:xfrm>
            <a:off x="838200" y="345676"/>
            <a:ext cx="10515600" cy="9735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CC3333"/>
                </a:solidFill>
              </a:rPr>
              <a:t>[</a:t>
            </a:r>
            <a:r>
              <a:rPr lang="en-US" b="1" dirty="0">
                <a:solidFill>
                  <a:srgbClr val="CC3333"/>
                </a:solidFill>
              </a:rPr>
              <a:t>PFILE</a:t>
            </a:r>
            <a:r>
              <a:rPr lang="en-US" dirty="0">
                <a:solidFill>
                  <a:srgbClr val="CC3333"/>
                </a:solidFill>
              </a:rPr>
              <a:t>] Data Guard Parameters</a:t>
            </a:r>
            <a:endParaRPr lang="en-US" b="1" dirty="0">
              <a:solidFill>
                <a:srgbClr val="CC3333"/>
              </a:solidFill>
            </a:endParaRPr>
          </a:p>
        </p:txBody>
      </p:sp>
      <p:sp>
        <p:nvSpPr>
          <p:cNvPr id="60" name="Content Placeholder 2"/>
          <p:cNvSpPr txBox="1">
            <a:spLocks/>
          </p:cNvSpPr>
          <p:nvPr/>
        </p:nvSpPr>
        <p:spPr>
          <a:xfrm>
            <a:off x="838200" y="1409700"/>
            <a:ext cx="9934575" cy="508942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C00000"/>
                </a:solidFill>
              </a:rPr>
              <a:t>DB_NAME=…                         </a:t>
            </a:r>
            <a:r>
              <a:rPr lang="en-US" i="1" dirty="0">
                <a:solidFill>
                  <a:srgbClr val="C00000"/>
                </a:solidFill>
              </a:rPr>
              <a:t># same for all DB in ODG</a:t>
            </a:r>
          </a:p>
          <a:p>
            <a:pPr algn="l"/>
            <a:r>
              <a:rPr lang="en-US" b="1" dirty="0">
                <a:solidFill>
                  <a:srgbClr val="C00000"/>
                </a:solidFill>
              </a:rPr>
              <a:t>DB_UNIQUE_NAME=…        </a:t>
            </a:r>
            <a:r>
              <a:rPr lang="en-US" i="1" dirty="0">
                <a:solidFill>
                  <a:srgbClr val="C00000"/>
                </a:solidFill>
              </a:rPr>
              <a:t># unique for all DB in ODG</a:t>
            </a:r>
          </a:p>
          <a:p>
            <a:pPr algn="l"/>
            <a:r>
              <a:rPr lang="en-US" b="1" dirty="0">
                <a:solidFill>
                  <a:srgbClr val="C00000"/>
                </a:solidFill>
              </a:rPr>
              <a:t>INSTANCE_NAME=…</a:t>
            </a:r>
          </a:p>
          <a:p>
            <a:pPr algn="l"/>
            <a:r>
              <a:rPr lang="en-US" b="1" dirty="0">
                <a:solidFill>
                  <a:srgbClr val="C00000"/>
                </a:solidFill>
              </a:rPr>
              <a:t>SERVICE_NAMES=…</a:t>
            </a:r>
            <a:r>
              <a:rPr lang="en-US" dirty="0">
                <a:solidFill>
                  <a:srgbClr val="C00000"/>
                </a:solidFill>
              </a:rPr>
              <a:t>             </a:t>
            </a:r>
            <a:r>
              <a:rPr lang="en-US" i="1" dirty="0">
                <a:solidFill>
                  <a:srgbClr val="C00000"/>
                </a:solidFill>
              </a:rPr>
              <a:t># related to </a:t>
            </a:r>
            <a:r>
              <a:rPr lang="en-US" i="1" dirty="0" err="1">
                <a:solidFill>
                  <a:srgbClr val="C00000"/>
                </a:solidFill>
              </a:rPr>
              <a:t>listener.ora</a:t>
            </a:r>
            <a:r>
              <a:rPr lang="en-US" i="1" dirty="0">
                <a:solidFill>
                  <a:srgbClr val="C00000"/>
                </a:solidFill>
              </a:rPr>
              <a:t> and </a:t>
            </a:r>
            <a:r>
              <a:rPr lang="en-US" i="1" dirty="0" err="1">
                <a:solidFill>
                  <a:srgbClr val="C00000"/>
                </a:solidFill>
              </a:rPr>
              <a:t>tnsnames.ora</a:t>
            </a:r>
            <a:endParaRPr lang="en-US" i="1" dirty="0">
              <a:solidFill>
                <a:srgbClr val="C00000"/>
              </a:solidFill>
            </a:endParaRPr>
          </a:p>
          <a:p>
            <a:pPr algn="l"/>
            <a:endParaRPr lang="en-US" b="1" dirty="0">
              <a:solidFill>
                <a:srgbClr val="C00000"/>
              </a:solidFill>
            </a:endParaRPr>
          </a:p>
          <a:p>
            <a:pPr algn="l"/>
            <a:r>
              <a:rPr lang="en-US" b="1" dirty="0">
                <a:solidFill>
                  <a:srgbClr val="C00000"/>
                </a:solidFill>
              </a:rPr>
              <a:t>FAL_SERVER= </a:t>
            </a:r>
            <a:r>
              <a:rPr lang="en-US" i="1" dirty="0" err="1">
                <a:solidFill>
                  <a:srgbClr val="C00000"/>
                </a:solidFill>
              </a:rPr>
              <a:t>PrimaryNetServiceName</a:t>
            </a:r>
            <a:endParaRPr lang="en-US" i="1" dirty="0">
              <a:solidFill>
                <a:srgbClr val="C00000"/>
              </a:solidFill>
            </a:endParaRPr>
          </a:p>
          <a:p>
            <a:pPr algn="l"/>
            <a:r>
              <a:rPr lang="en-US" b="1" dirty="0">
                <a:solidFill>
                  <a:srgbClr val="C00000"/>
                </a:solidFill>
              </a:rPr>
              <a:t>FAL_CLIENT= </a:t>
            </a:r>
            <a:r>
              <a:rPr lang="en-US" i="1" dirty="0">
                <a:solidFill>
                  <a:srgbClr val="C00000"/>
                </a:solidFill>
              </a:rPr>
              <a:t>Me</a:t>
            </a:r>
          </a:p>
          <a:p>
            <a:pPr algn="l"/>
            <a:endParaRPr lang="en-US" b="1" dirty="0">
              <a:solidFill>
                <a:srgbClr val="C00000"/>
              </a:solidFill>
            </a:endParaRPr>
          </a:p>
          <a:p>
            <a:pPr algn="l"/>
            <a:r>
              <a:rPr lang="en-US" b="1" dirty="0" err="1">
                <a:solidFill>
                  <a:srgbClr val="C00000"/>
                </a:solidFill>
              </a:rPr>
              <a:t>LOG_ARCHIVE_DEST_</a:t>
            </a:r>
            <a:r>
              <a:rPr lang="en-US" b="1" i="1" dirty="0" err="1">
                <a:solidFill>
                  <a:srgbClr val="C00000"/>
                </a:solidFill>
              </a:rPr>
              <a:t>n</a:t>
            </a:r>
            <a:r>
              <a:rPr lang="en-US" b="1" dirty="0">
                <a:solidFill>
                  <a:srgbClr val="C00000"/>
                </a:solidFill>
              </a:rPr>
              <a:t> =  '</a:t>
            </a:r>
            <a:r>
              <a:rPr lang="en-US" i="1" dirty="0">
                <a:solidFill>
                  <a:srgbClr val="C00000"/>
                </a:solidFill>
              </a:rPr>
              <a:t>SERVICE=</a:t>
            </a:r>
            <a:r>
              <a:rPr lang="en-US" i="1" dirty="0" err="1">
                <a:solidFill>
                  <a:srgbClr val="C00000"/>
                </a:solidFill>
              </a:rPr>
              <a:t>NetServiceName</a:t>
            </a:r>
            <a:r>
              <a:rPr lang="en-US" i="1" dirty="0">
                <a:solidFill>
                  <a:srgbClr val="C00000"/>
                </a:solidFill>
              </a:rPr>
              <a:t> … </a:t>
            </a:r>
            <a:r>
              <a:rPr lang="en-US" i="1" dirty="0">
                <a:solidFill>
                  <a:srgbClr val="CC3333"/>
                </a:solidFill>
              </a:rPr>
              <a:t>DB_UNIQUE_NAME=</a:t>
            </a:r>
            <a:r>
              <a:rPr lang="en-US" i="1" dirty="0" err="1">
                <a:solidFill>
                  <a:srgbClr val="CC3333"/>
                </a:solidFill>
              </a:rPr>
              <a:t>standbyDB</a:t>
            </a:r>
            <a:r>
              <a:rPr lang="en-US" b="1" dirty="0">
                <a:solidFill>
                  <a:srgbClr val="CC3333"/>
                </a:solidFill>
              </a:rPr>
              <a:t>'</a:t>
            </a:r>
          </a:p>
          <a:p>
            <a:pPr algn="l"/>
            <a:r>
              <a:rPr lang="en-US" b="1" dirty="0">
                <a:solidFill>
                  <a:srgbClr val="C00000"/>
                </a:solidFill>
              </a:rPr>
              <a:t>LOG_ARCHIVE_DEST_STATE= </a:t>
            </a:r>
            <a:r>
              <a:rPr lang="en-US" dirty="0">
                <a:solidFill>
                  <a:srgbClr val="C00000"/>
                </a:solidFill>
              </a:rPr>
              <a:t>'</a:t>
            </a:r>
            <a:r>
              <a:rPr lang="en-US" i="1" dirty="0">
                <a:solidFill>
                  <a:srgbClr val="C00000"/>
                </a:solidFill>
              </a:rPr>
              <a:t>ENABLE | DEFER</a:t>
            </a:r>
            <a:r>
              <a:rPr lang="en-US" dirty="0">
                <a:solidFill>
                  <a:srgbClr val="C00000"/>
                </a:solidFill>
              </a:rPr>
              <a:t>‘</a:t>
            </a:r>
          </a:p>
          <a:p>
            <a:pPr algn="l"/>
            <a:r>
              <a:rPr lang="en-US" b="1" dirty="0">
                <a:solidFill>
                  <a:srgbClr val="C00000"/>
                </a:solidFill>
              </a:rPr>
              <a:t>STANDBY_ARCHIVE_DEST=…</a:t>
            </a:r>
          </a:p>
          <a:p>
            <a:pPr algn="l"/>
            <a:r>
              <a:rPr lang="en-US" b="1" dirty="0">
                <a:solidFill>
                  <a:srgbClr val="C00000"/>
                </a:solidFill>
              </a:rPr>
              <a:t>DB_FILE_NAME_CONVERT= </a:t>
            </a:r>
            <a:r>
              <a:rPr lang="en-US" i="1" dirty="0" err="1">
                <a:solidFill>
                  <a:srgbClr val="C00000"/>
                </a:solidFill>
              </a:rPr>
              <a:t>primaryFile</a:t>
            </a:r>
            <a:r>
              <a:rPr lang="en-US" i="1" dirty="0">
                <a:solidFill>
                  <a:srgbClr val="C00000"/>
                </a:solidFill>
              </a:rPr>
              <a:t>, </a:t>
            </a:r>
            <a:r>
              <a:rPr lang="en-US" i="1" dirty="0" err="1">
                <a:solidFill>
                  <a:srgbClr val="C00000"/>
                </a:solidFill>
              </a:rPr>
              <a:t>standbyFile</a:t>
            </a:r>
            <a:r>
              <a:rPr lang="en-US" i="1" dirty="0">
                <a:solidFill>
                  <a:srgbClr val="C00000"/>
                </a:solidFill>
              </a:rPr>
              <a:t>, </a:t>
            </a:r>
            <a:r>
              <a:rPr lang="en-US" i="1" dirty="0" err="1">
                <a:solidFill>
                  <a:srgbClr val="C00000"/>
                </a:solidFill>
              </a:rPr>
              <a:t>primaryFile</a:t>
            </a:r>
            <a:r>
              <a:rPr lang="en-US" i="1" dirty="0">
                <a:solidFill>
                  <a:srgbClr val="C00000"/>
                </a:solidFill>
              </a:rPr>
              <a:t>, </a:t>
            </a:r>
            <a:r>
              <a:rPr lang="en-US" i="1" dirty="0" err="1">
                <a:solidFill>
                  <a:srgbClr val="C00000"/>
                </a:solidFill>
              </a:rPr>
              <a:t>standbyFile</a:t>
            </a:r>
            <a:endParaRPr lang="en-US" i="1" dirty="0">
              <a:solidFill>
                <a:srgbClr val="C00000"/>
              </a:solidFill>
            </a:endParaRPr>
          </a:p>
          <a:p>
            <a:pPr algn="l"/>
            <a:r>
              <a:rPr lang="en-US" b="1" dirty="0">
                <a:solidFill>
                  <a:srgbClr val="C00000"/>
                </a:solidFill>
              </a:rPr>
              <a:t>LOG_FILE_NAME_CONVERT</a:t>
            </a:r>
            <a:r>
              <a:rPr lang="en-US" dirty="0">
                <a:solidFill>
                  <a:srgbClr val="C00000"/>
                </a:solidFill>
              </a:rPr>
              <a:t>= </a:t>
            </a:r>
            <a:r>
              <a:rPr lang="en-US" i="1" dirty="0" err="1">
                <a:solidFill>
                  <a:srgbClr val="C00000"/>
                </a:solidFill>
              </a:rPr>
              <a:t>primaryFile</a:t>
            </a:r>
            <a:r>
              <a:rPr lang="en-US" i="1" dirty="0">
                <a:solidFill>
                  <a:srgbClr val="C00000"/>
                </a:solidFill>
              </a:rPr>
              <a:t>, </a:t>
            </a:r>
            <a:r>
              <a:rPr lang="en-US" i="1" dirty="0" err="1">
                <a:solidFill>
                  <a:srgbClr val="C00000"/>
                </a:solidFill>
              </a:rPr>
              <a:t>standbyFile</a:t>
            </a:r>
            <a:r>
              <a:rPr lang="en-US" i="1" dirty="0">
                <a:solidFill>
                  <a:srgbClr val="C00000"/>
                </a:solidFill>
              </a:rPr>
              <a:t>, </a:t>
            </a:r>
            <a:r>
              <a:rPr lang="en-US" i="1" dirty="0" err="1">
                <a:solidFill>
                  <a:srgbClr val="C00000"/>
                </a:solidFill>
              </a:rPr>
              <a:t>primaryFile</a:t>
            </a:r>
            <a:r>
              <a:rPr lang="en-US" i="1" dirty="0">
                <a:solidFill>
                  <a:srgbClr val="C00000"/>
                </a:solidFill>
              </a:rPr>
              <a:t>, </a:t>
            </a:r>
            <a:r>
              <a:rPr lang="en-US" i="1" dirty="0" err="1">
                <a:solidFill>
                  <a:srgbClr val="C00000"/>
                </a:solidFill>
              </a:rPr>
              <a:t>standbyFile</a:t>
            </a:r>
            <a:endParaRPr lang="en-US" i="1" dirty="0">
              <a:solidFill>
                <a:srgbClr val="C00000"/>
              </a:solidFill>
            </a:endParaRPr>
          </a:p>
          <a:p>
            <a:pPr algn="l"/>
            <a:endParaRPr lang="en-US" dirty="0">
              <a:solidFill>
                <a:srgbClr val="C00000"/>
              </a:solidFill>
            </a:endParaRPr>
          </a:p>
          <a:p>
            <a:pPr algn="l"/>
            <a:r>
              <a:rPr lang="en-US" dirty="0"/>
              <a:t>https://docs.oracle.com/cd/B19306_01/server.102/b14239/init_params.htm#g1005251</a:t>
            </a:r>
          </a:p>
        </p:txBody>
      </p:sp>
    </p:spTree>
    <p:extLst>
      <p:ext uri="{BB962C8B-B14F-4D97-AF65-F5344CB8AC3E}">
        <p14:creationId xmlns:p14="http://schemas.microsoft.com/office/powerpoint/2010/main" val="918916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11</a:t>
            </a:fld>
            <a:r>
              <a:rPr lang="en-US" dirty="0"/>
              <a:t>/13</a:t>
            </a:r>
          </a:p>
        </p:txBody>
      </p:sp>
      <p:sp>
        <p:nvSpPr>
          <p:cNvPr id="58" name="Title 1"/>
          <p:cNvSpPr txBox="1">
            <a:spLocks/>
          </p:cNvSpPr>
          <p:nvPr/>
        </p:nvSpPr>
        <p:spPr>
          <a:xfrm>
            <a:off x="838200" y="345676"/>
            <a:ext cx="10515600" cy="9735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CC3333"/>
                </a:solidFill>
              </a:rPr>
              <a:t>[</a:t>
            </a:r>
            <a:r>
              <a:rPr lang="en-US" b="1" dirty="0">
                <a:solidFill>
                  <a:srgbClr val="CC3333"/>
                </a:solidFill>
              </a:rPr>
              <a:t>Resources</a:t>
            </a:r>
            <a:r>
              <a:rPr lang="en-US" dirty="0">
                <a:solidFill>
                  <a:srgbClr val="CC3333"/>
                </a:solidFill>
              </a:rPr>
              <a:t>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6250" y="1812637"/>
            <a:ext cx="8915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[Scripts]</a:t>
            </a:r>
          </a:p>
          <a:p>
            <a:r>
              <a:rPr lang="en-US" sz="3200" dirty="0"/>
              <a:t>$/</a:t>
            </a:r>
            <a:r>
              <a:rPr lang="en-US" sz="3200" dirty="0" err="1"/>
              <a:t>ExchangeExplorer</a:t>
            </a:r>
            <a:r>
              <a:rPr lang="en-US" sz="3200" dirty="0"/>
              <a:t>/</a:t>
            </a:r>
            <a:r>
              <a:rPr lang="en-US" sz="3200" dirty="0" err="1"/>
              <a:t>Autotests</a:t>
            </a:r>
            <a:r>
              <a:rPr lang="en-US" sz="3200" dirty="0"/>
              <a:t>/</a:t>
            </a:r>
            <a:r>
              <a:rPr lang="en-US" sz="3200" dirty="0" err="1">
                <a:solidFill>
                  <a:srgbClr val="C00000"/>
                </a:solidFill>
              </a:rPr>
              <a:t>OracleDataGuard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47675" y="2958088"/>
            <a:ext cx="96964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[Docs]</a:t>
            </a:r>
          </a:p>
          <a:p>
            <a:r>
              <a:rPr lang="en-US" sz="3200" dirty="0"/>
              <a:t>$/</a:t>
            </a:r>
            <a:r>
              <a:rPr lang="en-US" sz="3200" dirty="0" err="1"/>
              <a:t>ExchangeExplorer</a:t>
            </a:r>
            <a:r>
              <a:rPr lang="en-US" sz="3200" dirty="0"/>
              <a:t>/</a:t>
            </a:r>
            <a:r>
              <a:rPr lang="en-US" sz="3200" dirty="0" err="1"/>
              <a:t>Autotests</a:t>
            </a:r>
            <a:r>
              <a:rPr lang="en-US" sz="3200" dirty="0"/>
              <a:t>/</a:t>
            </a:r>
            <a:r>
              <a:rPr lang="en-US" sz="3200" dirty="0" err="1">
                <a:solidFill>
                  <a:srgbClr val="C00000"/>
                </a:solidFill>
              </a:rPr>
              <a:t>OracleDataGuard</a:t>
            </a:r>
            <a:r>
              <a:rPr lang="en-US" sz="3200" dirty="0">
                <a:solidFill>
                  <a:srgbClr val="C00000"/>
                </a:solidFill>
              </a:rPr>
              <a:t>/docs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6250" y="4460995"/>
            <a:ext cx="117157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[Oracle 11g]</a:t>
            </a:r>
          </a:p>
          <a:p>
            <a:r>
              <a:rPr lang="en-US" sz="3200" dirty="0"/>
              <a:t>https://docs.oracle.com/cd/E11882_01/server.112/e41134/toc.htm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675" y="5614413"/>
            <a:ext cx="96964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[Oracle 12c]</a:t>
            </a:r>
          </a:p>
          <a:p>
            <a:r>
              <a:rPr lang="en-US" sz="3200" dirty="0"/>
              <a:t>https://docs.oracle.com/database/121/SBYDB/toc.htm</a:t>
            </a:r>
            <a:endParaRPr lang="en-US" sz="3200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00025" y="4248150"/>
            <a:ext cx="116014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531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12</a:t>
            </a:fld>
            <a:r>
              <a:rPr lang="en-US" dirty="0"/>
              <a:t>/13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2">
                    <a:lumMod val="10000"/>
                  </a:schemeClr>
                </a:solidFill>
              </a:rPr>
              <a:t>oracli</a:t>
            </a:r>
            <a:r>
              <a:rPr lang="en-US">
                <a:solidFill>
                  <a:srgbClr val="C00000"/>
                </a:solidFill>
              </a:rPr>
              <a:t> create-data-guard </a:t>
            </a:r>
            <a:r>
              <a:rPr lang="en-US">
                <a:solidFill>
                  <a:schemeClr val="bg2">
                    <a:lumMod val="10000"/>
                  </a:schemeClr>
                </a:solidFill>
              </a:rPr>
              <a:t>–dg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my-data-guard-name-from-config</a:t>
            </a:r>
          </a:p>
          <a:p>
            <a:endParaRPr lang="en-US">
              <a:solidFill>
                <a:srgbClr val="C00000"/>
              </a:solidFill>
            </a:endParaRPr>
          </a:p>
          <a:p>
            <a:r>
              <a:rPr lang="en-US">
                <a:solidFill>
                  <a:schemeClr val="bg2">
                    <a:lumMod val="10000"/>
                  </a:schemeClr>
                </a:solidFill>
              </a:rPr>
              <a:t>oracli</a:t>
            </a:r>
            <a:r>
              <a:rPr lang="en-US">
                <a:solidFill>
                  <a:srgbClr val="C00000"/>
                </a:solidFill>
              </a:rPr>
              <a:t> backup-data-guard </a:t>
            </a:r>
            <a:r>
              <a:rPr lang="en-US">
                <a:solidFill>
                  <a:schemeClr val="bg2">
                    <a:lumMod val="10000"/>
                  </a:schemeClr>
                </a:solidFill>
              </a:rPr>
              <a:t>–dg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my-data-guard-name-from-config</a:t>
            </a:r>
          </a:p>
          <a:p>
            <a:endParaRPr lang="en-US"/>
          </a:p>
          <a:p>
            <a:r>
              <a:rPr lang="en-US"/>
              <a:t>[Windows Only]</a:t>
            </a:r>
          </a:p>
          <a:p>
            <a:r>
              <a:rPr lang="en-US">
                <a:solidFill>
                  <a:schemeClr val="bg2">
                    <a:lumMod val="10000"/>
                  </a:schemeClr>
                </a:solidFill>
              </a:rPr>
              <a:t>oracli</a:t>
            </a:r>
            <a:r>
              <a:rPr lang="en-US">
                <a:solidFill>
                  <a:srgbClr val="C00000"/>
                </a:solidFill>
              </a:rPr>
              <a:t> install-oracle-soft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38200" y="345676"/>
            <a:ext cx="10515600" cy="9735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CC3333"/>
                </a:solidFill>
              </a:rPr>
              <a:t>[</a:t>
            </a:r>
            <a:r>
              <a:rPr lang="en-US" b="1" dirty="0" err="1">
                <a:solidFill>
                  <a:srgbClr val="CC3333"/>
                </a:solidFill>
              </a:rPr>
              <a:t>OraCLI</a:t>
            </a:r>
            <a:r>
              <a:rPr lang="en-US" dirty="0">
                <a:solidFill>
                  <a:srgbClr val="CC3333"/>
                </a:solidFill>
              </a:rPr>
              <a:t>]: </a:t>
            </a:r>
            <a:r>
              <a:rPr lang="en-US" b="1" dirty="0">
                <a:solidFill>
                  <a:srgbClr val="CC3333"/>
                </a:solidFill>
              </a:rPr>
              <a:t>Ora</a:t>
            </a:r>
            <a:r>
              <a:rPr lang="en-US" dirty="0">
                <a:solidFill>
                  <a:srgbClr val="CC3333"/>
                </a:solidFill>
              </a:rPr>
              <a:t>cle </a:t>
            </a:r>
            <a:r>
              <a:rPr lang="en-US" b="1" dirty="0">
                <a:solidFill>
                  <a:srgbClr val="CC3333"/>
                </a:solidFill>
              </a:rPr>
              <a:t>C</a:t>
            </a:r>
            <a:r>
              <a:rPr lang="en-US" dirty="0">
                <a:solidFill>
                  <a:srgbClr val="CC3333"/>
                </a:solidFill>
              </a:rPr>
              <a:t>ommand </a:t>
            </a:r>
            <a:r>
              <a:rPr lang="en-US" b="1" dirty="0">
                <a:solidFill>
                  <a:srgbClr val="CC3333"/>
                </a:solidFill>
              </a:rPr>
              <a:t>L</a:t>
            </a:r>
            <a:r>
              <a:rPr lang="en-US" dirty="0">
                <a:solidFill>
                  <a:srgbClr val="CC3333"/>
                </a:solidFill>
              </a:rPr>
              <a:t>ine </a:t>
            </a:r>
            <a:r>
              <a:rPr lang="en-US" b="1" dirty="0">
                <a:solidFill>
                  <a:srgbClr val="CC3333"/>
                </a:solidFill>
              </a:rPr>
              <a:t>I</a:t>
            </a:r>
            <a:r>
              <a:rPr lang="en-US" dirty="0">
                <a:solidFill>
                  <a:srgbClr val="CC3333"/>
                </a:solidFill>
              </a:rPr>
              <a:t>nterface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38200" y="5432495"/>
            <a:ext cx="1030605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[Docs]</a:t>
            </a:r>
          </a:p>
          <a:p>
            <a:r>
              <a:rPr lang="en-US" sz="2800" dirty="0"/>
              <a:t>$/</a:t>
            </a:r>
            <a:r>
              <a:rPr lang="en-US" sz="2800" dirty="0" err="1"/>
              <a:t>ExchangeExplorer</a:t>
            </a:r>
            <a:r>
              <a:rPr lang="en-US" sz="2800" dirty="0"/>
              <a:t>/</a:t>
            </a:r>
            <a:r>
              <a:rPr lang="en-US" sz="2800" dirty="0" err="1"/>
              <a:t>Autotests</a:t>
            </a:r>
            <a:r>
              <a:rPr lang="en-US" sz="2800" dirty="0"/>
              <a:t>/</a:t>
            </a:r>
            <a:r>
              <a:rPr lang="en-US" sz="2800" dirty="0" err="1">
                <a:solidFill>
                  <a:srgbClr val="C00000"/>
                </a:solidFill>
              </a:rPr>
              <a:t>OracleDataGuard</a:t>
            </a:r>
            <a:r>
              <a:rPr lang="en-US" sz="2800" dirty="0">
                <a:solidFill>
                  <a:srgbClr val="C00000"/>
                </a:solidFill>
              </a:rPr>
              <a:t>/docs/oracle.html</a:t>
            </a:r>
          </a:p>
        </p:txBody>
      </p:sp>
    </p:spTree>
    <p:extLst>
      <p:ext uri="{BB962C8B-B14F-4D97-AF65-F5344CB8AC3E}">
        <p14:creationId xmlns:p14="http://schemas.microsoft.com/office/powerpoint/2010/main" val="1934151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13</a:t>
            </a:fld>
            <a:r>
              <a:rPr lang="en-US" dirty="0"/>
              <a:t>/13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200">
              <a:solidFill>
                <a:srgbClr val="CC3333"/>
              </a:solidFill>
            </a:endParaRPr>
          </a:p>
          <a:p>
            <a:r>
              <a:rPr lang="en-US" sz="7200">
                <a:solidFill>
                  <a:srgbClr val="CC3333"/>
                </a:solidFill>
              </a:rPr>
              <a:t>Q&amp;A</a:t>
            </a:r>
            <a:endParaRPr lang="en-US" sz="7200" dirty="0">
              <a:solidFill>
                <a:srgbClr val="CC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62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 descr="Image result for oracle databas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512" y="2312183"/>
            <a:ext cx="459065" cy="54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2</a:t>
            </a:fld>
            <a:r>
              <a:rPr lang="en-US" dirty="0"/>
              <a:t>/13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05803" y="1849354"/>
            <a:ext cx="11612880" cy="0"/>
          </a:xfrm>
          <a:prstGeom prst="straightConnector1">
            <a:avLst/>
          </a:prstGeom>
          <a:ln w="76200">
            <a:solidFill>
              <a:srgbClr val="EA1B2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6888" y="2322726"/>
            <a:ext cx="112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PRIMARY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308" y="2978255"/>
            <a:ext cx="112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PRIMARY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PFILE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888" y="4817039"/>
            <a:ext cx="112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STANDBY</a:t>
            </a:r>
          </a:p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PFILE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-189297" y="5410140"/>
            <a:ext cx="1613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STANDBY</a:t>
            </a:r>
          </a:p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TNSNAMES.ORA</a:t>
            </a:r>
          </a:p>
        </p:txBody>
      </p:sp>
      <p:pic>
        <p:nvPicPr>
          <p:cNvPr id="47" name="Picture 2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36" y="6099230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-60032" y="6086839"/>
            <a:ext cx="1482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STANDBY</a:t>
            </a:r>
          </a:p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LISTENER.ORA</a:t>
            </a:r>
          </a:p>
        </p:txBody>
      </p:sp>
      <p:pic>
        <p:nvPicPr>
          <p:cNvPr id="49" name="Picture 2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101" y="5451939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309" y="4817039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Image result for document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006" y="2978255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Image result for document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33" y="3581442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Image result for document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36" y="4182139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-190102" y="3582066"/>
            <a:ext cx="169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PRIMARY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TNSNAMES.ORA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-190103" y="4168554"/>
            <a:ext cx="169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PRIMARY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LISTENER.ORA</a:t>
            </a:r>
          </a:p>
        </p:txBody>
      </p:sp>
      <p:sp>
        <p:nvSpPr>
          <p:cNvPr id="66" name="Title 1"/>
          <p:cNvSpPr txBox="1">
            <a:spLocks/>
          </p:cNvSpPr>
          <p:nvPr/>
        </p:nvSpPr>
        <p:spPr>
          <a:xfrm>
            <a:off x="838200" y="345676"/>
            <a:ext cx="10515600" cy="9735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CC3333"/>
                </a:solidFill>
              </a:rPr>
              <a:t>[RESTORE] </a:t>
            </a:r>
            <a:r>
              <a:rPr lang="en-US" b="1" dirty="0">
                <a:solidFill>
                  <a:srgbClr val="CC3333"/>
                </a:solidFill>
              </a:rPr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3417905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 descr="Image result for oracle databas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512" y="2312183"/>
            <a:ext cx="459065" cy="54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3</a:t>
            </a:fld>
            <a:r>
              <a:rPr lang="en-US" dirty="0"/>
              <a:t>/13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05803" y="1849354"/>
            <a:ext cx="11612880" cy="0"/>
          </a:xfrm>
          <a:prstGeom prst="straightConnector1">
            <a:avLst/>
          </a:prstGeom>
          <a:ln w="76200">
            <a:solidFill>
              <a:srgbClr val="EA1B2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6888" y="2322726"/>
            <a:ext cx="112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PRIMARY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308" y="2978255"/>
            <a:ext cx="112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PRIMARY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PFILE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888" y="4817039"/>
            <a:ext cx="112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STANDBY</a:t>
            </a:r>
          </a:p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PFILE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3065" y="687146"/>
            <a:ext cx="996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create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standby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instance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177669" y="1574910"/>
            <a:ext cx="172522" cy="4921140"/>
            <a:chOff x="3068928" y="1546708"/>
            <a:chExt cx="184811" cy="527168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3161334" y="1546708"/>
              <a:ext cx="0" cy="5271680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068928" y="1728373"/>
              <a:ext cx="184811" cy="1848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-189297" y="5410140"/>
            <a:ext cx="1613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STANDBY</a:t>
            </a:r>
          </a:p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TNSNAMES.ORA</a:t>
            </a:r>
          </a:p>
        </p:txBody>
      </p:sp>
      <p:pic>
        <p:nvPicPr>
          <p:cNvPr id="47" name="Picture 2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36" y="6099230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-60032" y="6086839"/>
            <a:ext cx="1482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STANDBY</a:t>
            </a:r>
          </a:p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LISTENER.ORA</a:t>
            </a:r>
          </a:p>
        </p:txBody>
      </p:sp>
      <p:pic>
        <p:nvPicPr>
          <p:cNvPr id="49" name="Picture 2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101" y="5451939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409" y="4817039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Image result for document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006" y="2978255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Image result for document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33" y="3581442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Image result for document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36" y="4182139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-190102" y="3582066"/>
            <a:ext cx="169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PRIMARY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TNSNAMES.ORA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-190103" y="4168554"/>
            <a:ext cx="169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PRIMARY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LISTENER.ORA</a:t>
            </a:r>
          </a:p>
        </p:txBody>
      </p:sp>
    </p:spTree>
    <p:extLst>
      <p:ext uri="{BB962C8B-B14F-4D97-AF65-F5344CB8AC3E}">
        <p14:creationId xmlns:p14="http://schemas.microsoft.com/office/powerpoint/2010/main" val="986156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 descr="Image result for oracle databas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512" y="2312183"/>
            <a:ext cx="459065" cy="54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4</a:t>
            </a:fld>
            <a:r>
              <a:rPr lang="en-US" dirty="0"/>
              <a:t>/13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05803" y="1849354"/>
            <a:ext cx="11612880" cy="0"/>
          </a:xfrm>
          <a:prstGeom prst="straightConnector1">
            <a:avLst/>
          </a:prstGeom>
          <a:ln w="76200">
            <a:solidFill>
              <a:srgbClr val="EA1B2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6888" y="2322726"/>
            <a:ext cx="112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PRIMARY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308" y="2978255"/>
            <a:ext cx="112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PRIMARY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PFILE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888" y="4817039"/>
            <a:ext cx="112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STANDBY</a:t>
            </a:r>
          </a:p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PFILE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3065" y="687146"/>
            <a:ext cx="996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create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standby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instance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177669" y="1574910"/>
            <a:ext cx="172522" cy="4921140"/>
            <a:chOff x="3068928" y="1546708"/>
            <a:chExt cx="184811" cy="527168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3161334" y="1546708"/>
              <a:ext cx="0" cy="5271680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068928" y="1728373"/>
              <a:ext cx="184811" cy="1848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963272" y="691399"/>
            <a:ext cx="1276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restore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common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parameters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537020" y="1574909"/>
            <a:ext cx="172522" cy="4921141"/>
            <a:chOff x="3068928" y="1546708"/>
            <a:chExt cx="184811" cy="5271681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161334" y="1546708"/>
              <a:ext cx="0" cy="5271681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3068928" y="1728373"/>
              <a:ext cx="184811" cy="1848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-189297" y="5410140"/>
            <a:ext cx="1613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STANDBY</a:t>
            </a:r>
          </a:p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TNSNAMES.ORA</a:t>
            </a:r>
          </a:p>
        </p:txBody>
      </p:sp>
      <p:pic>
        <p:nvPicPr>
          <p:cNvPr id="47" name="Picture 2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36" y="6099230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-60032" y="6086839"/>
            <a:ext cx="1482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STANDBY</a:t>
            </a:r>
          </a:p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LISTENER.ORA</a:t>
            </a:r>
          </a:p>
        </p:txBody>
      </p:sp>
      <p:pic>
        <p:nvPicPr>
          <p:cNvPr id="49" name="Picture 2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101" y="5451939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959" y="4817039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Image result for document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006" y="2978255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Image result for document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33" y="3581442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Image result for document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36" y="4182139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-190102" y="3582066"/>
            <a:ext cx="169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PRIMARY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TNSNAMES.ORA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-190103" y="4168554"/>
            <a:ext cx="169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PRIMARY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LISTENER.ORA</a:t>
            </a:r>
          </a:p>
        </p:txBody>
      </p:sp>
    </p:spTree>
    <p:extLst>
      <p:ext uri="{BB962C8B-B14F-4D97-AF65-F5344CB8AC3E}">
        <p14:creationId xmlns:p14="http://schemas.microsoft.com/office/powerpoint/2010/main" val="2574022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5103635" y="1574909"/>
            <a:ext cx="172522" cy="4921141"/>
            <a:chOff x="3068928" y="1546708"/>
            <a:chExt cx="184811" cy="5271681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3161334" y="1546708"/>
              <a:ext cx="0" cy="5271681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068928" y="1728373"/>
              <a:ext cx="184811" cy="1848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4800877" y="3578565"/>
            <a:ext cx="800100" cy="4867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795223" y="2978255"/>
            <a:ext cx="800100" cy="4867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2" descr="Image result for oracle databas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512" y="2312183"/>
            <a:ext cx="459065" cy="54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5</a:t>
            </a:fld>
            <a:r>
              <a:rPr lang="en-US" dirty="0"/>
              <a:t>/13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05803" y="1849354"/>
            <a:ext cx="11612880" cy="0"/>
          </a:xfrm>
          <a:prstGeom prst="straightConnector1">
            <a:avLst/>
          </a:prstGeom>
          <a:ln w="76200">
            <a:solidFill>
              <a:srgbClr val="EA1B2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6888" y="2322726"/>
            <a:ext cx="112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PRIMARY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308" y="2978255"/>
            <a:ext cx="112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PRIMARY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PFILE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888" y="4817039"/>
            <a:ext cx="112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STANDBY</a:t>
            </a:r>
          </a:p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PFILE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3065" y="687146"/>
            <a:ext cx="996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create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standby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instance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177669" y="1574910"/>
            <a:ext cx="172522" cy="4921140"/>
            <a:chOff x="3068928" y="1546708"/>
            <a:chExt cx="184811" cy="527168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3161334" y="1546708"/>
              <a:ext cx="0" cy="5271680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068928" y="1728373"/>
              <a:ext cx="184811" cy="1848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963272" y="691399"/>
            <a:ext cx="1276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restore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common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parameters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56983" y="410147"/>
            <a:ext cx="16303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restore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net service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names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tnsnames.ora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537020" y="1574909"/>
            <a:ext cx="172522" cy="4921141"/>
            <a:chOff x="3068928" y="1546708"/>
            <a:chExt cx="184811" cy="5271681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161334" y="1546708"/>
              <a:ext cx="0" cy="5271681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3068928" y="1728373"/>
              <a:ext cx="184811" cy="1848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-189297" y="5410140"/>
            <a:ext cx="1613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STANDBY</a:t>
            </a:r>
          </a:p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TNSNAMES.ORA</a:t>
            </a:r>
          </a:p>
        </p:txBody>
      </p:sp>
      <p:pic>
        <p:nvPicPr>
          <p:cNvPr id="47" name="Picture 2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36" y="6099230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-60032" y="6086839"/>
            <a:ext cx="1482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STANDBY</a:t>
            </a:r>
          </a:p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LISTENER.ORA</a:t>
            </a:r>
          </a:p>
        </p:txBody>
      </p:sp>
      <p:pic>
        <p:nvPicPr>
          <p:cNvPr id="49" name="Picture 2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851" y="5451939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109" y="4817039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-190102" y="3582066"/>
            <a:ext cx="169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PRIMARY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TNSNAMES.ORA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-190103" y="4168554"/>
            <a:ext cx="169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PRIMARY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LISTENER.ORA</a:t>
            </a:r>
          </a:p>
        </p:txBody>
      </p:sp>
      <p:pic>
        <p:nvPicPr>
          <p:cNvPr id="52" name="Picture 6" descr="Image result for document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706" y="2978255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Image result for document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033" y="3581442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Image result for document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36" y="4182139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198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 descr="Image result for oracle databas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512" y="2312183"/>
            <a:ext cx="459065" cy="54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6</a:t>
            </a:fld>
            <a:r>
              <a:rPr lang="en-US" dirty="0"/>
              <a:t>/13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05803" y="1849354"/>
            <a:ext cx="11612880" cy="0"/>
          </a:xfrm>
          <a:prstGeom prst="straightConnector1">
            <a:avLst/>
          </a:prstGeom>
          <a:ln w="76200">
            <a:solidFill>
              <a:srgbClr val="EA1B2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6888" y="2322726"/>
            <a:ext cx="112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PRIMARY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308" y="2978255"/>
            <a:ext cx="112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PRIMARY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PFILE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888" y="4817039"/>
            <a:ext cx="112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STANDBY</a:t>
            </a:r>
          </a:p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PFILE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3065" y="687146"/>
            <a:ext cx="996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create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standby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instance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177669" y="1574910"/>
            <a:ext cx="172522" cy="4921140"/>
            <a:chOff x="3068928" y="1546708"/>
            <a:chExt cx="184811" cy="527168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3161334" y="1546708"/>
              <a:ext cx="0" cy="5271680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068928" y="1728373"/>
              <a:ext cx="184811" cy="1848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963272" y="691399"/>
            <a:ext cx="1276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restore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common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parameters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56983" y="410147"/>
            <a:ext cx="16303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restore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net service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names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tnsnames.ora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81411" y="408697"/>
            <a:ext cx="15066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register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names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with listeners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listeners.ora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537020" y="1574909"/>
            <a:ext cx="172522" cy="4921141"/>
            <a:chOff x="3068928" y="1546708"/>
            <a:chExt cx="184811" cy="5271681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161334" y="1546708"/>
              <a:ext cx="0" cy="5271681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3068928" y="1728373"/>
              <a:ext cx="184811" cy="1848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103635" y="1574909"/>
            <a:ext cx="172522" cy="4921141"/>
            <a:chOff x="3068928" y="1546708"/>
            <a:chExt cx="184811" cy="5271681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3161334" y="1546708"/>
              <a:ext cx="0" cy="5271681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068928" y="1728373"/>
              <a:ext cx="184811" cy="1848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784298" y="1580544"/>
            <a:ext cx="172522" cy="4915506"/>
            <a:chOff x="3068928" y="1546708"/>
            <a:chExt cx="184811" cy="5265645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3161334" y="1546708"/>
              <a:ext cx="0" cy="5265645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3068928" y="1728373"/>
              <a:ext cx="184811" cy="1848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-189297" y="5410140"/>
            <a:ext cx="1613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STANDBY</a:t>
            </a:r>
          </a:p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TNSNAMES.ORA</a:t>
            </a:r>
          </a:p>
        </p:txBody>
      </p:sp>
      <p:pic>
        <p:nvPicPr>
          <p:cNvPr id="47" name="Picture 2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086" y="6099230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-60032" y="6086839"/>
            <a:ext cx="1482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STANDBY</a:t>
            </a:r>
          </a:p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LISTENER.ORA</a:t>
            </a:r>
          </a:p>
        </p:txBody>
      </p:sp>
      <p:pic>
        <p:nvPicPr>
          <p:cNvPr id="49" name="Picture 2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101" y="5451939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309" y="4817039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Image result for document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006" y="2978255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Image result for document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33" y="3581442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-190102" y="3582066"/>
            <a:ext cx="169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PRIMARY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TNSNAMES.ORA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-190103" y="4168554"/>
            <a:ext cx="169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PRIMARY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LISTENER.ORA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471045" y="4168554"/>
            <a:ext cx="800100" cy="4867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6" descr="Image result for document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086" y="4182139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375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7</a:t>
            </a:fld>
            <a:r>
              <a:rPr lang="en-US" dirty="0"/>
              <a:t>/13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05803" y="1849354"/>
            <a:ext cx="11612880" cy="0"/>
          </a:xfrm>
          <a:prstGeom prst="straightConnector1">
            <a:avLst/>
          </a:prstGeom>
          <a:ln w="76200">
            <a:solidFill>
              <a:srgbClr val="EA1B2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6888" y="2322726"/>
            <a:ext cx="112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PRIMARY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308" y="2978255"/>
            <a:ext cx="112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PRIMARY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PFILE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888" y="4817039"/>
            <a:ext cx="112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STANDBY</a:t>
            </a:r>
          </a:p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PFILE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3065" y="687146"/>
            <a:ext cx="996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create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standby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instance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177669" y="1574910"/>
            <a:ext cx="172522" cy="4921140"/>
            <a:chOff x="3068928" y="1546708"/>
            <a:chExt cx="184811" cy="527168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3161334" y="1546708"/>
              <a:ext cx="0" cy="5271680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068928" y="1728373"/>
              <a:ext cx="184811" cy="1848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963272" y="691399"/>
            <a:ext cx="1276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restore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common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parameters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56983" y="410147"/>
            <a:ext cx="16303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restore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net service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names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tnsnames.ora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81411" y="408697"/>
            <a:ext cx="15066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register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names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with listeners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listeners.ora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81137" y="676172"/>
            <a:ext cx="1441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copy primary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to standby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(RMAN)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537020" y="1574909"/>
            <a:ext cx="172522" cy="4921141"/>
            <a:chOff x="3068928" y="1546708"/>
            <a:chExt cx="184811" cy="5271681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161334" y="1546708"/>
              <a:ext cx="0" cy="5271681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3068928" y="1728373"/>
              <a:ext cx="184811" cy="1848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103635" y="1574909"/>
            <a:ext cx="172522" cy="4921141"/>
            <a:chOff x="3068928" y="1546708"/>
            <a:chExt cx="184811" cy="5271681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3161334" y="1546708"/>
              <a:ext cx="0" cy="5271681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068928" y="1728373"/>
              <a:ext cx="184811" cy="1848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784298" y="1580544"/>
            <a:ext cx="172522" cy="4915506"/>
            <a:chOff x="3068928" y="1546708"/>
            <a:chExt cx="184811" cy="5265645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3161334" y="1546708"/>
              <a:ext cx="0" cy="5265645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3068928" y="1728373"/>
              <a:ext cx="184811" cy="1848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394044" y="1577698"/>
            <a:ext cx="172522" cy="4918352"/>
            <a:chOff x="3068928" y="1546708"/>
            <a:chExt cx="184811" cy="5268694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3161334" y="1546708"/>
              <a:ext cx="0" cy="5268694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3068928" y="1728373"/>
              <a:ext cx="184811" cy="1848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-189297" y="5410140"/>
            <a:ext cx="1613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STANDBY</a:t>
            </a:r>
          </a:p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TNSNAMES.ORA</a:t>
            </a:r>
          </a:p>
        </p:txBody>
      </p:sp>
      <p:pic>
        <p:nvPicPr>
          <p:cNvPr id="47" name="Picture 2" descr="Image result for document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36" y="6099230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-60032" y="6086839"/>
            <a:ext cx="1482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STANDBY</a:t>
            </a:r>
          </a:p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LISTENER.ORA</a:t>
            </a:r>
          </a:p>
        </p:txBody>
      </p:sp>
      <p:pic>
        <p:nvPicPr>
          <p:cNvPr id="49" name="Picture 2" descr="Image result for document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101" y="5451939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Image result for document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309" y="4817039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006" y="2978255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33" y="3581442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36" y="4182139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-190102" y="3582066"/>
            <a:ext cx="169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PRIMARY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TNSNAMES.ORA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-190103" y="4168554"/>
            <a:ext cx="169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PRIMARY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LISTENER.ORA</a:t>
            </a:r>
          </a:p>
        </p:txBody>
      </p:sp>
      <p:pic>
        <p:nvPicPr>
          <p:cNvPr id="57" name="Picture 2" descr="Image result for oracle databas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862" y="2312183"/>
            <a:ext cx="459065" cy="54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548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 descr="Image result for oracle databas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512" y="2312183"/>
            <a:ext cx="459065" cy="54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8</a:t>
            </a:fld>
            <a:r>
              <a:rPr lang="en-US" dirty="0"/>
              <a:t>/13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05803" y="1849354"/>
            <a:ext cx="11612880" cy="0"/>
          </a:xfrm>
          <a:prstGeom prst="straightConnector1">
            <a:avLst/>
          </a:prstGeom>
          <a:ln w="76200">
            <a:solidFill>
              <a:srgbClr val="EA1B2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6888" y="2322726"/>
            <a:ext cx="112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PRIMARY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308" y="2978255"/>
            <a:ext cx="112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PRIMARY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PFILE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888" y="4817039"/>
            <a:ext cx="112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STANDBY</a:t>
            </a:r>
          </a:p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PFILE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3065" y="687146"/>
            <a:ext cx="996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create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standby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instance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177669" y="1574910"/>
            <a:ext cx="172522" cy="4921140"/>
            <a:chOff x="3068928" y="1546708"/>
            <a:chExt cx="184811" cy="527168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3161334" y="1546708"/>
              <a:ext cx="0" cy="5271680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068928" y="1728373"/>
              <a:ext cx="184811" cy="1848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963272" y="691399"/>
            <a:ext cx="1276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restore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common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parameters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56983" y="410147"/>
            <a:ext cx="16303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restore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net service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names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tnsnames.ora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81411" y="408697"/>
            <a:ext cx="15066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register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names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with listeners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listeners.ora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81137" y="676172"/>
            <a:ext cx="1441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copy primary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to standby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(RMAN)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255823" y="676172"/>
            <a:ext cx="1276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restore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Data Guard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parameters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537020" y="1574909"/>
            <a:ext cx="172522" cy="4921141"/>
            <a:chOff x="3068928" y="1546708"/>
            <a:chExt cx="184811" cy="5271681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161334" y="1546708"/>
              <a:ext cx="0" cy="5271681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3068928" y="1728373"/>
              <a:ext cx="184811" cy="1848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103635" y="1574909"/>
            <a:ext cx="172522" cy="4921141"/>
            <a:chOff x="3068928" y="1546708"/>
            <a:chExt cx="184811" cy="5271681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3161334" y="1546708"/>
              <a:ext cx="0" cy="5271681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068928" y="1728373"/>
              <a:ext cx="184811" cy="1848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784298" y="1580544"/>
            <a:ext cx="172522" cy="4915506"/>
            <a:chOff x="3068928" y="1546708"/>
            <a:chExt cx="184811" cy="5265645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3161334" y="1546708"/>
              <a:ext cx="0" cy="5265645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3068928" y="1728373"/>
              <a:ext cx="184811" cy="1848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394044" y="1577698"/>
            <a:ext cx="172522" cy="4918352"/>
            <a:chOff x="3068928" y="1546708"/>
            <a:chExt cx="184811" cy="5268694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3161334" y="1546708"/>
              <a:ext cx="0" cy="5268694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3068928" y="1728373"/>
              <a:ext cx="184811" cy="1848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771618" y="1577699"/>
            <a:ext cx="172522" cy="4918351"/>
            <a:chOff x="3068928" y="1546708"/>
            <a:chExt cx="184811" cy="5268693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3161334" y="1546708"/>
              <a:ext cx="0" cy="5268693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3068928" y="1728373"/>
              <a:ext cx="184811" cy="1848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-189297" y="5410140"/>
            <a:ext cx="1613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STANDBY</a:t>
            </a:r>
          </a:p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TNSNAMES.ORA</a:t>
            </a:r>
          </a:p>
        </p:txBody>
      </p:sp>
      <p:pic>
        <p:nvPicPr>
          <p:cNvPr id="47" name="Picture 2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36" y="6099230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-60032" y="6086839"/>
            <a:ext cx="1482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STANDBY</a:t>
            </a:r>
          </a:p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LISTENER.ORA</a:t>
            </a:r>
          </a:p>
        </p:txBody>
      </p:sp>
      <p:pic>
        <p:nvPicPr>
          <p:cNvPr id="49" name="Picture 2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101" y="5451939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359" y="4817039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Image result for document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33" y="3581442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Image result for document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36" y="4182139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-190102" y="3582066"/>
            <a:ext cx="169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PRIMARY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TNSNAMES.ORA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-190103" y="4168554"/>
            <a:ext cx="169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PRIMARY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LISTENER.ORA</a:t>
            </a:r>
          </a:p>
        </p:txBody>
      </p:sp>
      <p:sp>
        <p:nvSpPr>
          <p:cNvPr id="51" name="Rectangle 50"/>
          <p:cNvSpPr/>
          <p:nvPr/>
        </p:nvSpPr>
        <p:spPr>
          <a:xfrm>
            <a:off x="9458229" y="2975915"/>
            <a:ext cx="800100" cy="4867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6" descr="Image result for document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006" y="2978255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181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 descr="Image result for oracle databas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112" y="2283608"/>
            <a:ext cx="459065" cy="54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9</a:t>
            </a:fld>
            <a:r>
              <a:rPr lang="en-US" dirty="0"/>
              <a:t>/13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05803" y="1849354"/>
            <a:ext cx="11612880" cy="0"/>
          </a:xfrm>
          <a:prstGeom prst="straightConnector1">
            <a:avLst/>
          </a:prstGeom>
          <a:ln w="76200">
            <a:solidFill>
              <a:srgbClr val="EA1B2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6888" y="2322726"/>
            <a:ext cx="112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PRIMARY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308" y="2978255"/>
            <a:ext cx="112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PRIMARY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PFILE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888" y="4817039"/>
            <a:ext cx="112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STANDBY</a:t>
            </a:r>
          </a:p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PFILE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3065" y="687146"/>
            <a:ext cx="996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create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standby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instance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177669" y="1574910"/>
            <a:ext cx="172522" cy="4921140"/>
            <a:chOff x="3068928" y="1546708"/>
            <a:chExt cx="184811" cy="527168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3161334" y="1546708"/>
              <a:ext cx="0" cy="5271680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068928" y="1728373"/>
              <a:ext cx="184811" cy="1848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963272" y="691399"/>
            <a:ext cx="1276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restore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common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parameters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56983" y="410147"/>
            <a:ext cx="16303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restore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net service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names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tnsnames.ora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81411" y="408697"/>
            <a:ext cx="15066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register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names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with listeners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listeners.ora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81137" y="676172"/>
            <a:ext cx="1441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copy primary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to standby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(RMAN)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255823" y="676172"/>
            <a:ext cx="1276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restore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Data Guard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parameters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607114" y="695222"/>
            <a:ext cx="13763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check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Data Guard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(switch logs)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537020" y="1574909"/>
            <a:ext cx="172522" cy="4921141"/>
            <a:chOff x="3068928" y="1546708"/>
            <a:chExt cx="184811" cy="5271681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161334" y="1546708"/>
              <a:ext cx="0" cy="5271681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3068928" y="1728373"/>
              <a:ext cx="184811" cy="1848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103635" y="1574909"/>
            <a:ext cx="172522" cy="4921141"/>
            <a:chOff x="3068928" y="1546708"/>
            <a:chExt cx="184811" cy="5271681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3161334" y="1546708"/>
              <a:ext cx="0" cy="5271681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068928" y="1728373"/>
              <a:ext cx="184811" cy="1848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784298" y="1580544"/>
            <a:ext cx="172522" cy="4915506"/>
            <a:chOff x="3068928" y="1546708"/>
            <a:chExt cx="184811" cy="5265645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3161334" y="1546708"/>
              <a:ext cx="0" cy="5265645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3068928" y="1728373"/>
              <a:ext cx="184811" cy="1848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394044" y="1577698"/>
            <a:ext cx="172522" cy="4918352"/>
            <a:chOff x="3068928" y="1546708"/>
            <a:chExt cx="184811" cy="5268694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3161334" y="1546708"/>
              <a:ext cx="0" cy="5268694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3068928" y="1728373"/>
              <a:ext cx="184811" cy="1848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771618" y="1577699"/>
            <a:ext cx="172522" cy="4918351"/>
            <a:chOff x="3068928" y="1546708"/>
            <a:chExt cx="184811" cy="5268693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3161334" y="1546708"/>
              <a:ext cx="0" cy="5268693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3068928" y="1728373"/>
              <a:ext cx="184811" cy="1848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1202878" y="1574908"/>
            <a:ext cx="172522" cy="4854467"/>
            <a:chOff x="3068928" y="1546708"/>
            <a:chExt cx="184811" cy="5200258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3161334" y="1546708"/>
              <a:ext cx="0" cy="5200258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3068928" y="1728373"/>
              <a:ext cx="184811" cy="1848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-189297" y="5410140"/>
            <a:ext cx="1613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STANDBY</a:t>
            </a:r>
          </a:p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TNSNAMES.ORA</a:t>
            </a:r>
          </a:p>
        </p:txBody>
      </p:sp>
      <p:pic>
        <p:nvPicPr>
          <p:cNvPr id="47" name="Picture 2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36" y="6099230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-60032" y="6086839"/>
            <a:ext cx="1482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STANDBY</a:t>
            </a:r>
          </a:p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LISTENER.ORA</a:t>
            </a:r>
          </a:p>
        </p:txBody>
      </p:sp>
      <p:pic>
        <p:nvPicPr>
          <p:cNvPr id="49" name="Picture 2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101" y="5451939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309" y="4817039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Image result for document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006" y="2978255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Image result for document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33" y="3581442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Image result for document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36" y="4182139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-190102" y="3582066"/>
            <a:ext cx="169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PRIMARY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TNSNAMES.ORA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-190103" y="4168554"/>
            <a:ext cx="169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PRIMARY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LISTENER.ORA</a:t>
            </a:r>
          </a:p>
        </p:txBody>
      </p:sp>
      <p:pic>
        <p:nvPicPr>
          <p:cNvPr id="51" name="Picture 4" descr="Image result for oracle database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8209" y="2248418"/>
            <a:ext cx="549298" cy="60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701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402</Words>
  <Application>Microsoft Office PowerPoint</Application>
  <PresentationFormat>Widescreen</PresentationFormat>
  <Paragraphs>258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 Antiqua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Константин Новокрещенов</dc:creator>
  <cp:lastModifiedBy>Konstantin Novokreshchenov</cp:lastModifiedBy>
  <cp:revision>42</cp:revision>
  <dcterms:created xsi:type="dcterms:W3CDTF">2017-01-18T21:09:28Z</dcterms:created>
  <dcterms:modified xsi:type="dcterms:W3CDTF">2017-02-17T11:37:26Z</dcterms:modified>
</cp:coreProperties>
</file>