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9" r:id="rId3"/>
    <p:sldId id="258" r:id="rId4"/>
    <p:sldId id="271" r:id="rId5"/>
    <p:sldId id="277" r:id="rId6"/>
    <p:sldId id="278" r:id="rId7"/>
    <p:sldId id="265" r:id="rId8"/>
    <p:sldId id="266" r:id="rId9"/>
    <p:sldId id="267" r:id="rId10"/>
    <p:sldId id="260" r:id="rId11"/>
    <p:sldId id="286" r:id="rId12"/>
    <p:sldId id="261" r:id="rId13"/>
    <p:sldId id="262" r:id="rId14"/>
    <p:sldId id="272" r:id="rId15"/>
    <p:sldId id="280" r:id="rId16"/>
    <p:sldId id="264" r:id="rId17"/>
    <p:sldId id="276" r:id="rId18"/>
    <p:sldId id="268" r:id="rId19"/>
    <p:sldId id="279" r:id="rId20"/>
    <p:sldId id="285" r:id="rId21"/>
    <p:sldId id="281" r:id="rId22"/>
    <p:sldId id="283" r:id="rId23"/>
    <p:sldId id="284" r:id="rId24"/>
    <p:sldId id="282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83C6"/>
    <a:srgbClr val="1CADE4"/>
    <a:srgbClr val="158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9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64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Linux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Лист1!$A$2:$A$6</c:f>
              <c:strCache>
                <c:ptCount val="5"/>
                <c:pt idx="0">
                  <c:v>Запуск</c:v>
                </c:pt>
                <c:pt idx="1">
                  <c:v>Чтение 1 х 1.5 ГБ</c:v>
                </c:pt>
                <c:pt idx="2">
                  <c:v>Чтение 10000 х 4 КБ</c:v>
                </c:pt>
                <c:pt idx="3">
                  <c:v>Запись 1 х 1.5 ГБ</c:v>
                </c:pt>
                <c:pt idx="4">
                  <c:v>Запись 10000 х 4 КБ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8</c:v>
                </c:pt>
                <c:pt idx="1">
                  <c:v>46</c:v>
                </c:pt>
                <c:pt idx="2">
                  <c:v>16</c:v>
                </c:pt>
                <c:pt idx="3">
                  <c:v>51</c:v>
                </c:pt>
                <c:pt idx="4">
                  <c:v>24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Windows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Лист1!$A$2:$A$6</c:f>
              <c:strCache>
                <c:ptCount val="5"/>
                <c:pt idx="0">
                  <c:v>Запуск</c:v>
                </c:pt>
                <c:pt idx="1">
                  <c:v>Чтение 1 х 1.5 ГБ</c:v>
                </c:pt>
                <c:pt idx="2">
                  <c:v>Чтение 10000 х 4 КБ</c:v>
                </c:pt>
                <c:pt idx="3">
                  <c:v>Запись 1 х 1.5 ГБ</c:v>
                </c:pt>
                <c:pt idx="4">
                  <c:v>Запись 10000 х 4 КБ</c:v>
                </c:pt>
              </c:strCache>
            </c:strRef>
          </c:cat>
          <c:val>
            <c:numRef>
              <c:f>Лист1!$C$2:$C$6</c:f>
              <c:numCache>
                <c:formatCode>General</c:formatCode>
                <c:ptCount val="5"/>
                <c:pt idx="0">
                  <c:v>16</c:v>
                </c:pt>
                <c:pt idx="1">
                  <c:v>47</c:v>
                </c:pt>
                <c:pt idx="2">
                  <c:v>17</c:v>
                </c:pt>
                <c:pt idx="3">
                  <c:v>51</c:v>
                </c:pt>
                <c:pt idx="4">
                  <c:v>26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5656320"/>
        <c:axId val="145656880"/>
      </c:barChart>
      <c:catAx>
        <c:axId val="145656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5656880"/>
        <c:crosses val="autoZero"/>
        <c:auto val="1"/>
        <c:lblAlgn val="ctr"/>
        <c:lblOffset val="100"/>
        <c:noMultiLvlLbl val="0"/>
      </c:catAx>
      <c:valAx>
        <c:axId val="145656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cross"/>
        <c:minorTickMark val="cross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5656320"/>
        <c:crosses val="autoZero"/>
        <c:crossBetween val="between"/>
        <c:minorUnit val="1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Linux: XDR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Лист1!$A$4:$A$11</c:f>
              <c:strCache>
                <c:ptCount val="4"/>
                <c:pt idx="0">
                  <c:v>Чтение 1 х 1.5 ГБ</c:v>
                </c:pt>
                <c:pt idx="1">
                  <c:v>Чтение 10000 х 4 КБ</c:v>
                </c:pt>
                <c:pt idx="2">
                  <c:v>Запись 1 х 1.5 ГБ</c:v>
                </c:pt>
                <c:pt idx="3">
                  <c:v>Запись 10000 х 4 КБ</c:v>
                </c:pt>
              </c:strCache>
            </c:strRef>
          </c:cat>
          <c:val>
            <c:numRef>
              <c:f>Лист1!$B$4:$B$7</c:f>
              <c:numCache>
                <c:formatCode>General</c:formatCode>
                <c:ptCount val="4"/>
                <c:pt idx="0">
                  <c:v>46</c:v>
                </c:pt>
                <c:pt idx="1">
                  <c:v>16</c:v>
                </c:pt>
                <c:pt idx="2">
                  <c:v>51</c:v>
                </c:pt>
                <c:pt idx="3">
                  <c:v>24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Linux: ProtoBuf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Лист1!$A$4:$A$11</c:f>
              <c:strCache>
                <c:ptCount val="4"/>
                <c:pt idx="0">
                  <c:v>Чтение 1 х 1.5 ГБ</c:v>
                </c:pt>
                <c:pt idx="1">
                  <c:v>Чтение 10000 х 4 КБ</c:v>
                </c:pt>
                <c:pt idx="2">
                  <c:v>Запись 1 х 1.5 ГБ</c:v>
                </c:pt>
                <c:pt idx="3">
                  <c:v>Запись 10000 х 4 КБ</c:v>
                </c:pt>
              </c:strCache>
            </c:strRef>
          </c:cat>
          <c:val>
            <c:numRef>
              <c:f>Лист1!$C$4:$C$7</c:f>
              <c:numCache>
                <c:formatCode>General</c:formatCode>
                <c:ptCount val="4"/>
                <c:pt idx="0">
                  <c:v>45.5</c:v>
                </c:pt>
                <c:pt idx="1">
                  <c:v>16</c:v>
                </c:pt>
                <c:pt idx="2">
                  <c:v>51.5</c:v>
                </c:pt>
                <c:pt idx="3">
                  <c:v>24</c:v>
                </c:pt>
              </c:numCache>
            </c:numRef>
          </c:val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Windows: XDR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Лист1!$A$4:$A$11</c:f>
              <c:strCache>
                <c:ptCount val="4"/>
                <c:pt idx="0">
                  <c:v>Чтение 1 х 1.5 ГБ</c:v>
                </c:pt>
                <c:pt idx="1">
                  <c:v>Чтение 10000 х 4 КБ</c:v>
                </c:pt>
                <c:pt idx="2">
                  <c:v>Запись 1 х 1.5 ГБ</c:v>
                </c:pt>
                <c:pt idx="3">
                  <c:v>Запись 10000 х 4 КБ</c:v>
                </c:pt>
              </c:strCache>
            </c:strRef>
          </c:cat>
          <c:val>
            <c:numRef>
              <c:f>Лист1!$D$4:$D$7</c:f>
              <c:numCache>
                <c:formatCode>General</c:formatCode>
                <c:ptCount val="4"/>
                <c:pt idx="0">
                  <c:v>47</c:v>
                </c:pt>
                <c:pt idx="1">
                  <c:v>17</c:v>
                </c:pt>
                <c:pt idx="2">
                  <c:v>51</c:v>
                </c:pt>
                <c:pt idx="3">
                  <c:v>26</c:v>
                </c:pt>
              </c:numCache>
            </c:numRef>
          </c:val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Windows: ProtoBuf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Лист1!$A$4:$A$11</c:f>
              <c:strCache>
                <c:ptCount val="4"/>
                <c:pt idx="0">
                  <c:v>Чтение 1 х 1.5 ГБ</c:v>
                </c:pt>
                <c:pt idx="1">
                  <c:v>Чтение 10000 х 4 КБ</c:v>
                </c:pt>
                <c:pt idx="2">
                  <c:v>Запись 1 х 1.5 ГБ</c:v>
                </c:pt>
                <c:pt idx="3">
                  <c:v>Запись 10000 х 4 КБ</c:v>
                </c:pt>
              </c:strCache>
            </c:strRef>
          </c:cat>
          <c:val>
            <c:numRef>
              <c:f>Лист1!$E$4:$E$7</c:f>
              <c:numCache>
                <c:formatCode>General</c:formatCode>
                <c:ptCount val="4"/>
                <c:pt idx="0">
                  <c:v>47.5</c:v>
                </c:pt>
                <c:pt idx="1">
                  <c:v>17</c:v>
                </c:pt>
                <c:pt idx="2">
                  <c:v>52</c:v>
                </c:pt>
                <c:pt idx="3">
                  <c:v>25.5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0444336"/>
        <c:axId val="140441536"/>
      </c:barChart>
      <c:catAx>
        <c:axId val="140444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0441536"/>
        <c:crosses val="autoZero"/>
        <c:auto val="1"/>
        <c:lblAlgn val="ctr"/>
        <c:lblOffset val="100"/>
        <c:noMultiLvlLbl val="0"/>
      </c:catAx>
      <c:valAx>
        <c:axId val="140441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cross"/>
        <c:minorTickMark val="cross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0444336"/>
        <c:crosses val="autoZero"/>
        <c:crossBetween val="between"/>
        <c:minorUnit val="1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Linux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Лист1!$A$4:$A$11</c:f>
              <c:strCache>
                <c:ptCount val="4"/>
                <c:pt idx="0">
                  <c:v>Чтение 1 х 1.5 ГБ</c:v>
                </c:pt>
                <c:pt idx="1">
                  <c:v>Чтение 10000 х 4 КБ</c:v>
                </c:pt>
                <c:pt idx="2">
                  <c:v>Запись 1 х 1.5 ГБ</c:v>
                </c:pt>
                <c:pt idx="3">
                  <c:v>Запись 10000 х 4 КБ</c:v>
                </c:pt>
              </c:strCache>
            </c:strRef>
          </c:cat>
          <c:val>
            <c:numRef>
              <c:f>Лист1!$B$4:$B$7</c:f>
              <c:numCache>
                <c:formatCode>General</c:formatCode>
                <c:ptCount val="4"/>
                <c:pt idx="0">
                  <c:v>46</c:v>
                </c:pt>
                <c:pt idx="1">
                  <c:v>16</c:v>
                </c:pt>
                <c:pt idx="2">
                  <c:v>51</c:v>
                </c:pt>
                <c:pt idx="3">
                  <c:v>24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Linux: общая память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Лист1!$A$4:$A$11</c:f>
              <c:strCache>
                <c:ptCount val="4"/>
                <c:pt idx="0">
                  <c:v>Чтение 1 х 1.5 ГБ</c:v>
                </c:pt>
                <c:pt idx="1">
                  <c:v>Чтение 10000 х 4 КБ</c:v>
                </c:pt>
                <c:pt idx="2">
                  <c:v>Запись 1 х 1.5 ГБ</c:v>
                </c:pt>
                <c:pt idx="3">
                  <c:v>Запись 10000 х 4 КБ</c:v>
                </c:pt>
              </c:strCache>
            </c:strRef>
          </c:cat>
          <c:val>
            <c:numRef>
              <c:f>Лист1!$C$4:$C$7</c:f>
              <c:numCache>
                <c:formatCode>General</c:formatCode>
                <c:ptCount val="4"/>
                <c:pt idx="0">
                  <c:v>13</c:v>
                </c:pt>
                <c:pt idx="1">
                  <c:v>16</c:v>
                </c:pt>
                <c:pt idx="2">
                  <c:v>25</c:v>
                </c:pt>
                <c:pt idx="3">
                  <c:v>24</c:v>
                </c:pt>
              </c:numCache>
            </c:numRef>
          </c:val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Windows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Лист1!$A$4:$A$11</c:f>
              <c:strCache>
                <c:ptCount val="4"/>
                <c:pt idx="0">
                  <c:v>Чтение 1 х 1.5 ГБ</c:v>
                </c:pt>
                <c:pt idx="1">
                  <c:v>Чтение 10000 х 4 КБ</c:v>
                </c:pt>
                <c:pt idx="2">
                  <c:v>Запись 1 х 1.5 ГБ</c:v>
                </c:pt>
                <c:pt idx="3">
                  <c:v>Запись 10000 х 4 КБ</c:v>
                </c:pt>
              </c:strCache>
            </c:strRef>
          </c:cat>
          <c:val>
            <c:numRef>
              <c:f>Лист1!$D$4:$D$7</c:f>
              <c:numCache>
                <c:formatCode>General</c:formatCode>
                <c:ptCount val="4"/>
                <c:pt idx="0">
                  <c:v>47</c:v>
                </c:pt>
                <c:pt idx="1">
                  <c:v>17</c:v>
                </c:pt>
                <c:pt idx="2">
                  <c:v>51</c:v>
                </c:pt>
                <c:pt idx="3">
                  <c:v>26</c:v>
                </c:pt>
              </c:numCache>
            </c:numRef>
          </c:val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Windows: общая память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Лист1!$A$4:$A$11</c:f>
              <c:strCache>
                <c:ptCount val="4"/>
                <c:pt idx="0">
                  <c:v>Чтение 1 х 1.5 ГБ</c:v>
                </c:pt>
                <c:pt idx="1">
                  <c:v>Чтение 10000 х 4 КБ</c:v>
                </c:pt>
                <c:pt idx="2">
                  <c:v>Запись 1 х 1.5 ГБ</c:v>
                </c:pt>
                <c:pt idx="3">
                  <c:v>Запись 10000 х 4 КБ</c:v>
                </c:pt>
              </c:strCache>
            </c:strRef>
          </c:cat>
          <c:val>
            <c:numRef>
              <c:f>Лист1!$E$4:$E$7</c:f>
              <c:numCache>
                <c:formatCode>General</c:formatCode>
                <c:ptCount val="4"/>
                <c:pt idx="0">
                  <c:v>13</c:v>
                </c:pt>
                <c:pt idx="1">
                  <c:v>17</c:v>
                </c:pt>
                <c:pt idx="2">
                  <c:v>27</c:v>
                </c:pt>
                <c:pt idx="3">
                  <c:v>27.5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0626416"/>
        <c:axId val="210626976"/>
      </c:barChart>
      <c:catAx>
        <c:axId val="210626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10626976"/>
        <c:crosses val="autoZero"/>
        <c:auto val="1"/>
        <c:lblAlgn val="ctr"/>
        <c:lblOffset val="100"/>
        <c:noMultiLvlLbl val="0"/>
      </c:catAx>
      <c:valAx>
        <c:axId val="210626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cross"/>
        <c:minorTickMark val="cross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10626416"/>
        <c:crosses val="autoZero"/>
        <c:crossBetween val="between"/>
        <c:minorUnit val="1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QEMU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Лист1!$A$2:$A$6</c:f>
              <c:strCache>
                <c:ptCount val="5"/>
                <c:pt idx="0">
                  <c:v>Запуск</c:v>
                </c:pt>
                <c:pt idx="1">
                  <c:v>Чтение 1 х 1.5 ГБ</c:v>
                </c:pt>
                <c:pt idx="2">
                  <c:v>Чтение 10000 х 4 КБ</c:v>
                </c:pt>
                <c:pt idx="3">
                  <c:v>Запись 1 х 1.5 ГБ</c:v>
                </c:pt>
                <c:pt idx="4">
                  <c:v>Запись 10000 х 4 КБ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8</c:v>
                </c:pt>
                <c:pt idx="1">
                  <c:v>46</c:v>
                </c:pt>
                <c:pt idx="2">
                  <c:v>16</c:v>
                </c:pt>
                <c:pt idx="3">
                  <c:v>51</c:v>
                </c:pt>
                <c:pt idx="4">
                  <c:v>24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UML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Лист1!$A$2:$A$6</c:f>
              <c:strCache>
                <c:ptCount val="5"/>
                <c:pt idx="0">
                  <c:v>Запуск</c:v>
                </c:pt>
                <c:pt idx="1">
                  <c:v>Чтение 1 х 1.5 ГБ</c:v>
                </c:pt>
                <c:pt idx="2">
                  <c:v>Чтение 10000 х 4 КБ</c:v>
                </c:pt>
                <c:pt idx="3">
                  <c:v>Запись 1 х 1.5 ГБ</c:v>
                </c:pt>
                <c:pt idx="4">
                  <c:v>Запись 10000 х 4 КБ</c:v>
                </c:pt>
              </c:strCache>
            </c:strRef>
          </c:cat>
          <c:val>
            <c:numRef>
              <c:f>Лист1!$C$2:$C$6</c:f>
              <c:numCache>
                <c:formatCode>General</c:formatCode>
                <c:ptCount val="5"/>
                <c:pt idx="0">
                  <c:v>1.4</c:v>
                </c:pt>
                <c:pt idx="1">
                  <c:v>21</c:v>
                </c:pt>
                <c:pt idx="2">
                  <c:v>11</c:v>
                </c:pt>
                <c:pt idx="3">
                  <c:v>31</c:v>
                </c:pt>
                <c:pt idx="4">
                  <c:v>18.5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4480928"/>
        <c:axId val="214481488"/>
      </c:barChart>
      <c:catAx>
        <c:axId val="214480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14481488"/>
        <c:crosses val="autoZero"/>
        <c:auto val="1"/>
        <c:lblAlgn val="ctr"/>
        <c:lblOffset val="100"/>
        <c:noMultiLvlLbl val="0"/>
      </c:catAx>
      <c:valAx>
        <c:axId val="214481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cross"/>
        <c:minorTickMark val="cross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14480928"/>
        <c:crosses val="autoZero"/>
        <c:crossBetween val="between"/>
        <c:minorUnit val="1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2400" dirty="0"/>
              <a:t>Работа с </a:t>
            </a:r>
            <a:r>
              <a:rPr lang="en-US" sz="2400" dirty="0"/>
              <a:t>USB-</a:t>
            </a:r>
            <a:r>
              <a:rPr lang="ru-RU" sz="2400" dirty="0"/>
              <a:t>флэшкой: 4 ГБ, </a:t>
            </a:r>
            <a:r>
              <a:rPr lang="en-US" sz="2400" dirty="0"/>
              <a:t>Ext2</a:t>
            </a:r>
            <a:r>
              <a:rPr lang="ru-RU" sz="2400" dirty="0"/>
              <a:t>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Библиотека libguestfs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Чтение 1 х 1.5 ГБ</c:v>
                </c:pt>
                <c:pt idx="1">
                  <c:v>Чтение 10000 х 4 КБ</c:v>
                </c:pt>
                <c:pt idx="2">
                  <c:v>Запись 1 х 1.5 ГБ</c:v>
                </c:pt>
                <c:pt idx="3">
                  <c:v>Запись 10000 х 4 КБ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119</c:v>
                </c:pt>
                <c:pt idx="1">
                  <c:v>41</c:v>
                </c:pt>
                <c:pt idx="2">
                  <c:v>898</c:v>
                </c:pt>
                <c:pt idx="3">
                  <c:v>59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Драйвер Extfsd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Чтение 1 х 1.5 ГБ</c:v>
                </c:pt>
                <c:pt idx="1">
                  <c:v>Чтение 10000 х 4 КБ</c:v>
                </c:pt>
                <c:pt idx="2">
                  <c:v>Запись 1 х 1.5 ГБ</c:v>
                </c:pt>
                <c:pt idx="3">
                  <c:v>Запись 10000 х 4 КБ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85</c:v>
                </c:pt>
                <c:pt idx="1">
                  <c:v>15</c:v>
                </c:pt>
                <c:pt idx="2">
                  <c:v>830</c:v>
                </c:pt>
                <c:pt idx="3">
                  <c:v>90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4484288"/>
        <c:axId val="214484848"/>
      </c:barChart>
      <c:catAx>
        <c:axId val="214484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14484848"/>
        <c:crosses val="autoZero"/>
        <c:auto val="1"/>
        <c:lblAlgn val="ctr"/>
        <c:lblOffset val="100"/>
        <c:noMultiLvlLbl val="0"/>
      </c:catAx>
      <c:valAx>
        <c:axId val="214484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14484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9775676138308799"/>
          <c:y val="0.92605722653583789"/>
          <c:w val="0.40931739510822018"/>
          <c:h val="7.394277346416205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B7320-B199-4348-8A7B-B2B720FDDCF5}" type="datetimeFigureOut">
              <a:rPr lang="ru-RU" smtClean="0"/>
              <a:t>08.06.2015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151635-4057-459D-A8B1-28682EF6DF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6344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D26253-D59A-4B0A-BF06-A252C4368F86}" type="datetimeFigureOut">
              <a:rPr lang="ru-RU" smtClean="0"/>
              <a:t>08.06.2015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22B71C-4D7E-45D8-989D-2BEEA1C95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0819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2B71C-4D7E-45D8-989D-2BEEA1C9590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5108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6FAB-53CF-4B59-AB41-817703D28BE0}" type="datetime1">
              <a:rPr lang="ru-RU" smtClean="0"/>
              <a:t>08.06.2015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639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2A69D-209F-4B8C-9DEA-81BF6A4B4105}" type="datetime1">
              <a:rPr lang="ru-RU" smtClean="0"/>
              <a:t>08.06.2015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8747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4D70-DDB8-4E77-8AD7-0351704ADC4B}" type="datetime1">
              <a:rPr lang="ru-RU" smtClean="0"/>
              <a:t>08.06.2015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9091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2A2EE-83F0-4937-8AB9-FA8B54A62B2E}" type="datetime1">
              <a:rPr lang="ru-RU" smtClean="0"/>
              <a:t>08.06.2015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862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B647-FA66-4A5C-B280-6C9D1EBD5903}" type="datetime1">
              <a:rPr lang="ru-RU" smtClean="0"/>
              <a:t>08.06.2015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173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261B3-459B-46B4-8538-89179A99D9A0}" type="datetime1">
              <a:rPr lang="ru-RU" smtClean="0"/>
              <a:t>08.06.2015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927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3ECB-7E34-4A10-B00C-48213DAA4739}" type="datetime1">
              <a:rPr lang="ru-RU" smtClean="0"/>
              <a:t>08.06.2015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5758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B1430-CDDB-470D-80E5-299D6970BE24}" type="datetime1">
              <a:rPr lang="ru-RU" smtClean="0"/>
              <a:t>08.06.2015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6074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76F7-ED44-4350-82F2-FECF382FDC47}" type="datetime1">
              <a:rPr lang="ru-RU" smtClean="0"/>
              <a:t>08.06.2015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1755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ABC6-06CC-4491-9F12-93C3D271067E}" type="datetime1">
              <a:rPr lang="ru-RU" smtClean="0"/>
              <a:t>08.06.2015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9577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43EDE-18C6-4F2A-99CA-6FE158C3D105}" type="datetime1">
              <a:rPr lang="ru-RU" smtClean="0"/>
              <a:t>08.06.2015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2563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A0F1F-44AE-44AC-8DF8-913DCBC9FA9F}" type="datetime1">
              <a:rPr lang="ru-RU" smtClean="0"/>
              <a:t>08.06.2015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14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22157" y="1619014"/>
            <a:ext cx="12265959" cy="2805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608970"/>
            <a:ext cx="9144000" cy="2387600"/>
          </a:xfrm>
        </p:spPr>
        <p:txBody>
          <a:bodyPr>
            <a:normAutofit/>
          </a:bodyPr>
          <a:lstStyle/>
          <a:p>
            <a:r>
              <a:rPr lang="ru-RU" sz="4000" dirty="0" smtClean="0">
                <a:solidFill>
                  <a:schemeClr val="bg1"/>
                </a:solidFill>
              </a:rPr>
              <a:t>Работа с файловыми системами в операционной системе </a:t>
            </a:r>
            <a:r>
              <a:rPr lang="en-US" sz="4000" dirty="0" smtClean="0">
                <a:solidFill>
                  <a:schemeClr val="bg1"/>
                </a:solidFill>
              </a:rPr>
              <a:t>Windows</a:t>
            </a:r>
            <a:r>
              <a:rPr lang="ru-RU" sz="4000" dirty="0" smtClean="0">
                <a:solidFill>
                  <a:schemeClr val="bg1"/>
                </a:solidFill>
              </a:rPr>
              <a:t> с использованием драйверов операционной системы </a:t>
            </a:r>
            <a:r>
              <a:rPr lang="en-US" sz="4000" dirty="0" smtClean="0">
                <a:solidFill>
                  <a:schemeClr val="bg1"/>
                </a:solidFill>
              </a:rPr>
              <a:t>Linux</a:t>
            </a:r>
            <a:endParaRPr lang="ru-RU" sz="4000" dirty="0">
              <a:solidFill>
                <a:schemeClr val="bg1"/>
              </a:solidFill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2855514" y="286402"/>
            <a:ext cx="6480971" cy="1332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/>
              <a:t>Санкт-Петербургский Академический университет – научно-образовательный центр </a:t>
            </a:r>
            <a:r>
              <a:rPr lang="ru-RU" sz="2000" dirty="0" err="1" smtClean="0"/>
              <a:t>нанотехнологий</a:t>
            </a:r>
            <a:r>
              <a:rPr lang="ru-RU" sz="2000" dirty="0" smtClean="0"/>
              <a:t> РАН</a:t>
            </a:r>
          </a:p>
          <a:p>
            <a:r>
              <a:rPr lang="ru-RU" sz="2000" dirty="0" smtClean="0"/>
              <a:t>Кафедра математических и информационных технологий</a:t>
            </a:r>
            <a:endParaRPr lang="ru-RU" sz="2000" dirty="0"/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1676400" y="6309079"/>
            <a:ext cx="9144000" cy="486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 smtClean="0"/>
              <a:t>2015 год</a:t>
            </a: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510674"/>
              </p:ext>
            </p:extLst>
          </p:nvPr>
        </p:nvGraphicFramePr>
        <p:xfrm>
          <a:off x="6426837" y="4542663"/>
          <a:ext cx="5648620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24310"/>
                <a:gridCol w="2824310"/>
              </a:tblGrid>
              <a:tr h="388678">
                <a:tc>
                  <a:txBody>
                    <a:bodyPr/>
                    <a:lstStyle/>
                    <a:p>
                      <a:pPr algn="r"/>
                      <a:r>
                        <a:rPr lang="ru-RU" sz="2000" dirty="0" smtClean="0"/>
                        <a:t>Студент:</a:t>
                      </a:r>
                      <a:endParaRPr lang="ru-RU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Новокрещенов К.С.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Научный руководитель: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dirty="0" smtClean="0"/>
                        <a:t>Баталов Е.А.,</a:t>
                      </a:r>
                    </a:p>
                    <a:p>
                      <a:pPr algn="l"/>
                      <a:r>
                        <a:rPr lang="ru-RU" sz="2000" dirty="0" smtClean="0"/>
                        <a:t>магистр прикладной математики и физики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3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1/17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295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Задачи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dirty="0" smtClean="0"/>
              <a:t>Выбрать </a:t>
            </a:r>
            <a:r>
              <a:rPr lang="ru-RU" dirty="0" smtClean="0">
                <a:solidFill>
                  <a:srgbClr val="1580D0"/>
                </a:solidFill>
              </a:rPr>
              <a:t>виртуальную машину</a:t>
            </a:r>
            <a:r>
              <a:rPr lang="ru-RU" dirty="0" smtClean="0"/>
              <a:t> для запуска </a:t>
            </a:r>
            <a:r>
              <a:rPr lang="ru-RU" dirty="0" err="1" smtClean="0"/>
              <a:t>Linux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dirty="0" err="1" smtClean="0">
                <a:solidFill>
                  <a:srgbClr val="1580D0"/>
                </a:solidFill>
              </a:rPr>
              <a:t>Портировать</a:t>
            </a:r>
            <a:r>
              <a:rPr lang="ru-RU" dirty="0" smtClean="0">
                <a:solidFill>
                  <a:srgbClr val="1580D0"/>
                </a:solidFill>
              </a:rPr>
              <a:t> </a:t>
            </a:r>
            <a:r>
              <a:rPr lang="ru-RU" dirty="0" smtClean="0"/>
              <a:t>библиотеку </a:t>
            </a:r>
            <a:r>
              <a:rPr lang="en-US" dirty="0" err="1" smtClean="0">
                <a:solidFill>
                  <a:srgbClr val="1580D0"/>
                </a:solidFill>
              </a:rPr>
              <a:t>libguestfs</a:t>
            </a:r>
            <a:r>
              <a:rPr lang="ru-RU" dirty="0" smtClean="0">
                <a:solidFill>
                  <a:srgbClr val="1580D0"/>
                </a:solidFill>
              </a:rPr>
              <a:t> </a:t>
            </a:r>
            <a:r>
              <a:rPr lang="ru-RU" dirty="0" smtClean="0"/>
              <a:t>для работы в </a:t>
            </a:r>
            <a:r>
              <a:rPr lang="en-US" dirty="0" smtClean="0">
                <a:solidFill>
                  <a:srgbClr val="1580D0"/>
                </a:solidFill>
              </a:rPr>
              <a:t>Windows</a:t>
            </a:r>
            <a:endParaRPr lang="ru-RU" dirty="0">
              <a:solidFill>
                <a:srgbClr val="1580D0"/>
              </a:solidFill>
            </a:endParaRPr>
          </a:p>
          <a:p>
            <a:pPr>
              <a:lnSpc>
                <a:spcPct val="150000"/>
              </a:lnSpc>
            </a:pPr>
            <a:r>
              <a:rPr lang="ru-RU" dirty="0" smtClean="0"/>
              <a:t>Сравнить </a:t>
            </a:r>
            <a:r>
              <a:rPr lang="ru-RU" dirty="0" smtClean="0">
                <a:solidFill>
                  <a:srgbClr val="1580D0"/>
                </a:solidFill>
              </a:rPr>
              <a:t>производительность</a:t>
            </a:r>
            <a:r>
              <a:rPr lang="ru-RU" dirty="0" smtClean="0"/>
              <a:t> работы в </a:t>
            </a:r>
            <a:r>
              <a:rPr lang="en-US" dirty="0" smtClean="0">
                <a:solidFill>
                  <a:srgbClr val="1580D0"/>
                </a:solidFill>
              </a:rPr>
              <a:t>Windows</a:t>
            </a:r>
            <a:r>
              <a:rPr lang="ru-RU" dirty="0" smtClean="0">
                <a:solidFill>
                  <a:srgbClr val="1580D0"/>
                </a:solidFill>
              </a:rPr>
              <a:t> </a:t>
            </a:r>
            <a:r>
              <a:rPr lang="ru-RU" dirty="0" smtClean="0"/>
              <a:t>и </a:t>
            </a:r>
            <a:r>
              <a:rPr lang="en-US" dirty="0" smtClean="0">
                <a:solidFill>
                  <a:srgbClr val="1580D0"/>
                </a:solidFill>
              </a:rPr>
              <a:t>Linux</a:t>
            </a:r>
          </a:p>
          <a:p>
            <a:pPr>
              <a:lnSpc>
                <a:spcPct val="150000"/>
              </a:lnSpc>
            </a:pPr>
            <a:r>
              <a:rPr lang="ru-RU" dirty="0" smtClean="0">
                <a:solidFill>
                  <a:srgbClr val="1580D0"/>
                </a:solidFill>
              </a:rPr>
              <a:t>Повысить</a:t>
            </a:r>
            <a:r>
              <a:rPr lang="ru-RU" dirty="0" smtClean="0"/>
              <a:t> производительность работы в</a:t>
            </a:r>
            <a:r>
              <a:rPr lang="ru-RU" dirty="0" smtClean="0">
                <a:solidFill>
                  <a:srgbClr val="1580D0"/>
                </a:solidFill>
              </a:rPr>
              <a:t> </a:t>
            </a:r>
            <a:r>
              <a:rPr lang="en-US" dirty="0" smtClean="0">
                <a:solidFill>
                  <a:srgbClr val="1580D0"/>
                </a:solidFill>
              </a:rPr>
              <a:t>Windows </a:t>
            </a:r>
            <a:r>
              <a:rPr lang="ru-RU" dirty="0" smtClean="0"/>
              <a:t>и</a:t>
            </a:r>
            <a:r>
              <a:rPr lang="ru-RU" dirty="0" smtClean="0">
                <a:solidFill>
                  <a:srgbClr val="1580D0"/>
                </a:solidFill>
              </a:rPr>
              <a:t> </a:t>
            </a:r>
            <a:r>
              <a:rPr lang="en-US" dirty="0" smtClean="0">
                <a:solidFill>
                  <a:srgbClr val="1580D0"/>
                </a:solidFill>
              </a:rPr>
              <a:t>Linux</a:t>
            </a:r>
            <a:endParaRPr lang="ru-RU" dirty="0">
              <a:solidFill>
                <a:srgbClr val="1580D0"/>
              </a:solidFill>
            </a:endParaRPr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35888" y="6414885"/>
            <a:ext cx="2743200" cy="365125"/>
          </a:xfrm>
        </p:spPr>
        <p:txBody>
          <a:bodyPr/>
          <a:lstStyle/>
          <a:p>
            <a:r>
              <a:rPr lang="en-US" dirty="0" smtClean="0"/>
              <a:t>10/17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348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Выбор виртуальной машины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35888" y="6414885"/>
            <a:ext cx="2743200" cy="365125"/>
          </a:xfrm>
        </p:spPr>
        <p:txBody>
          <a:bodyPr/>
          <a:lstStyle/>
          <a:p>
            <a:r>
              <a:rPr lang="en-US" dirty="0" smtClean="0"/>
              <a:t>10/17</a:t>
            </a:r>
            <a:endParaRPr lang="ru-RU" dirty="0"/>
          </a:p>
        </p:txBody>
      </p:sp>
      <p:grpSp>
        <p:nvGrpSpPr>
          <p:cNvPr id="25" name="Группа 24"/>
          <p:cNvGrpSpPr/>
          <p:nvPr/>
        </p:nvGrpSpPr>
        <p:grpSpPr>
          <a:xfrm>
            <a:off x="429271" y="2616737"/>
            <a:ext cx="3173424" cy="2476904"/>
            <a:chOff x="876525" y="3937981"/>
            <a:chExt cx="3173424" cy="2476904"/>
          </a:xfrm>
        </p:grpSpPr>
        <p:sp>
          <p:nvSpPr>
            <p:cNvPr id="7" name="TextBox 6"/>
            <p:cNvSpPr txBox="1"/>
            <p:nvPr/>
          </p:nvSpPr>
          <p:spPr>
            <a:xfrm>
              <a:off x="1168133" y="4469198"/>
              <a:ext cx="288181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ru-RU" dirty="0"/>
                <a:t>р</a:t>
              </a:r>
              <a:r>
                <a:rPr lang="ru-RU" dirty="0" smtClean="0"/>
                <a:t>аботает в </a:t>
              </a:r>
              <a:r>
                <a:rPr lang="en-US" dirty="0" smtClean="0"/>
                <a:t>Linux</a:t>
              </a:r>
              <a:r>
                <a:rPr lang="ru-RU" dirty="0" smtClean="0"/>
                <a:t> и </a:t>
              </a:r>
              <a:r>
                <a:rPr lang="en-US" dirty="0" smtClean="0"/>
                <a:t>Windows</a:t>
              </a:r>
              <a:endParaRPr lang="ru-RU" dirty="0" smtClean="0"/>
            </a:p>
            <a:p>
              <a:pPr>
                <a:lnSpc>
                  <a:spcPct val="150000"/>
                </a:lnSpc>
              </a:pPr>
              <a:r>
                <a:rPr lang="ru-RU" dirty="0"/>
                <a:t>о</a:t>
              </a:r>
              <a:r>
                <a:rPr lang="ru-RU" dirty="0" smtClean="0"/>
                <a:t>ткрытый исходный код</a:t>
              </a:r>
              <a:endParaRPr lang="ru-RU" dirty="0"/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876525" y="4469198"/>
              <a:ext cx="3173424" cy="1945687"/>
            </a:xfrm>
            <a:prstGeom prst="rect">
              <a:avLst/>
            </a:prstGeom>
            <a:noFill/>
            <a:ln w="28575">
              <a:solidFill>
                <a:srgbClr val="2683C6"/>
              </a:solidFill>
              <a:prstDash val="soli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666256" y="3937981"/>
              <a:ext cx="15939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2683C6"/>
                  </a:solidFill>
                </a:rPr>
                <a:t>Virtual Box</a:t>
              </a:r>
              <a:endParaRPr lang="ru-RU" sz="2400" b="1" dirty="0">
                <a:solidFill>
                  <a:srgbClr val="2683C6"/>
                </a:solidFill>
              </a:endParaRPr>
            </a:p>
          </p:txBody>
        </p:sp>
        <p:sp>
          <p:nvSpPr>
            <p:cNvPr id="15" name="Крест 14"/>
            <p:cNvSpPr/>
            <p:nvPr/>
          </p:nvSpPr>
          <p:spPr>
            <a:xfrm>
              <a:off x="1073618" y="4676121"/>
              <a:ext cx="145834" cy="141997"/>
            </a:xfrm>
            <a:prstGeom prst="plus">
              <a:avLst>
                <a:gd name="adj" fmla="val 42905"/>
              </a:avLst>
            </a:prstGeom>
            <a:solidFill>
              <a:srgbClr val="00B05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Крест 15"/>
            <p:cNvSpPr/>
            <p:nvPr/>
          </p:nvSpPr>
          <p:spPr>
            <a:xfrm>
              <a:off x="1073618" y="5093643"/>
              <a:ext cx="145834" cy="141997"/>
            </a:xfrm>
            <a:prstGeom prst="plus">
              <a:avLst>
                <a:gd name="adj" fmla="val 42905"/>
              </a:avLst>
            </a:prstGeom>
            <a:solidFill>
              <a:srgbClr val="00B05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6" name="Группа 25"/>
          <p:cNvGrpSpPr/>
          <p:nvPr/>
        </p:nvGrpSpPr>
        <p:grpSpPr>
          <a:xfrm>
            <a:off x="4031264" y="2616737"/>
            <a:ext cx="3768186" cy="2476904"/>
            <a:chOff x="4599382" y="3937980"/>
            <a:chExt cx="3768186" cy="2476904"/>
          </a:xfrm>
        </p:grpSpPr>
        <p:sp>
          <p:nvSpPr>
            <p:cNvPr id="8" name="TextBox 7"/>
            <p:cNvSpPr txBox="1"/>
            <p:nvPr/>
          </p:nvSpPr>
          <p:spPr>
            <a:xfrm>
              <a:off x="4892129" y="4469198"/>
              <a:ext cx="3475439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ru-RU" dirty="0" smtClean="0"/>
                <a:t>высокая скорость работы</a:t>
              </a:r>
              <a:endParaRPr lang="en-US" dirty="0" smtClean="0"/>
            </a:p>
            <a:p>
              <a:pPr>
                <a:lnSpc>
                  <a:spcPct val="150000"/>
                </a:lnSpc>
              </a:pPr>
              <a:r>
                <a:rPr lang="ru-RU" dirty="0"/>
                <a:t>с</a:t>
              </a:r>
              <a:r>
                <a:rPr lang="ru-RU" dirty="0" smtClean="0"/>
                <a:t>вободно распространяется</a:t>
              </a:r>
            </a:p>
            <a:p>
              <a:pPr>
                <a:lnSpc>
                  <a:spcPct val="150000"/>
                </a:lnSpc>
              </a:pPr>
              <a:endParaRPr lang="ru-RU" dirty="0"/>
            </a:p>
            <a:p>
              <a:pPr>
                <a:lnSpc>
                  <a:spcPct val="150000"/>
                </a:lnSpc>
              </a:pPr>
              <a:r>
                <a:rPr lang="ru-RU" dirty="0" smtClean="0"/>
                <a:t>32-битный драйвер режима ядра</a:t>
              </a:r>
              <a:endParaRPr lang="ru-RU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06971" y="3937980"/>
              <a:ext cx="11530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>
                  <a:solidFill>
                    <a:srgbClr val="2683C6"/>
                  </a:solidFill>
                </a:rPr>
                <a:t>coLinux</a:t>
              </a:r>
              <a:endParaRPr lang="ru-RU" sz="2400" b="1" dirty="0">
                <a:solidFill>
                  <a:srgbClr val="2683C6"/>
                </a:solidFill>
              </a:endParaRPr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4761385" y="5959170"/>
              <a:ext cx="145834" cy="4571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Прямоугольник 16"/>
            <p:cNvSpPr/>
            <p:nvPr/>
          </p:nvSpPr>
          <p:spPr>
            <a:xfrm>
              <a:off x="4599382" y="4469198"/>
              <a:ext cx="3768186" cy="1945686"/>
            </a:xfrm>
            <a:prstGeom prst="rect">
              <a:avLst/>
            </a:prstGeom>
            <a:noFill/>
            <a:ln w="28575">
              <a:solidFill>
                <a:srgbClr val="2683C6"/>
              </a:solidFill>
              <a:prstDash val="soli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Крест 17"/>
            <p:cNvSpPr/>
            <p:nvPr/>
          </p:nvSpPr>
          <p:spPr>
            <a:xfrm>
              <a:off x="4761385" y="4676120"/>
              <a:ext cx="145834" cy="141997"/>
            </a:xfrm>
            <a:prstGeom prst="plus">
              <a:avLst>
                <a:gd name="adj" fmla="val 42905"/>
              </a:avLst>
            </a:prstGeom>
            <a:solidFill>
              <a:srgbClr val="00B05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Крест 18"/>
            <p:cNvSpPr/>
            <p:nvPr/>
          </p:nvSpPr>
          <p:spPr>
            <a:xfrm>
              <a:off x="4761385" y="5093642"/>
              <a:ext cx="145834" cy="141997"/>
            </a:xfrm>
            <a:prstGeom prst="plus">
              <a:avLst>
                <a:gd name="adj" fmla="val 42905"/>
              </a:avLst>
            </a:prstGeom>
            <a:solidFill>
              <a:srgbClr val="00B05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7" name="Группа 26"/>
          <p:cNvGrpSpPr/>
          <p:nvPr/>
        </p:nvGrpSpPr>
        <p:grpSpPr>
          <a:xfrm>
            <a:off x="8228019" y="2613692"/>
            <a:ext cx="3258113" cy="2479949"/>
            <a:chOff x="8529571" y="3934936"/>
            <a:chExt cx="3258113" cy="2479949"/>
          </a:xfrm>
        </p:grpSpPr>
        <p:sp>
          <p:nvSpPr>
            <p:cNvPr id="9" name="TextBox 8"/>
            <p:cNvSpPr txBox="1"/>
            <p:nvPr/>
          </p:nvSpPr>
          <p:spPr>
            <a:xfrm>
              <a:off x="8801995" y="4469198"/>
              <a:ext cx="2985689" cy="13388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ru-RU" dirty="0"/>
                <a:t>р</a:t>
              </a:r>
              <a:r>
                <a:rPr lang="ru-RU" dirty="0" smtClean="0"/>
                <a:t>аботает в </a:t>
              </a:r>
              <a:r>
                <a:rPr lang="en-US" dirty="0" smtClean="0"/>
                <a:t>Linux </a:t>
              </a:r>
              <a:r>
                <a:rPr lang="ru-RU" dirty="0" smtClean="0"/>
                <a:t>и</a:t>
              </a:r>
              <a:r>
                <a:rPr lang="en-US" dirty="0" smtClean="0"/>
                <a:t> Windows</a:t>
              </a:r>
              <a:endParaRPr lang="ru-RU" dirty="0" smtClean="0"/>
            </a:p>
            <a:p>
              <a:pPr>
                <a:lnSpc>
                  <a:spcPct val="150000"/>
                </a:lnSpc>
              </a:pPr>
              <a:r>
                <a:rPr lang="ru-RU" dirty="0"/>
                <a:t>о</a:t>
              </a:r>
              <a:r>
                <a:rPr lang="ru-RU" dirty="0" smtClean="0"/>
                <a:t>ткрытый исходный код</a:t>
              </a:r>
            </a:p>
            <a:p>
              <a:pPr>
                <a:lnSpc>
                  <a:spcPct val="150000"/>
                </a:lnSpc>
              </a:pPr>
              <a:r>
                <a:rPr lang="ru-RU" dirty="0"/>
                <a:t>п</a:t>
              </a:r>
              <a:r>
                <a:rPr lang="ru-RU" dirty="0" smtClean="0"/>
                <a:t>оддерживается в </a:t>
              </a:r>
              <a:r>
                <a:rPr lang="en-US" b="1" dirty="0" err="1" smtClean="0"/>
                <a:t>libguestfs</a:t>
              </a:r>
              <a:endParaRPr lang="ru-RU" b="1" dirty="0" smtClean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638848" y="3934936"/>
              <a:ext cx="10166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2683C6"/>
                  </a:solidFill>
                </a:rPr>
                <a:t>QEMU</a:t>
              </a:r>
              <a:endParaRPr lang="ru-RU" sz="2000" b="1" dirty="0">
                <a:solidFill>
                  <a:srgbClr val="2683C6"/>
                </a:solidFill>
              </a:endParaRPr>
            </a:p>
          </p:txBody>
        </p:sp>
        <p:sp>
          <p:nvSpPr>
            <p:cNvPr id="21" name="Прямоугольник 20"/>
            <p:cNvSpPr/>
            <p:nvPr/>
          </p:nvSpPr>
          <p:spPr>
            <a:xfrm>
              <a:off x="8529571" y="4469198"/>
              <a:ext cx="3235181" cy="1945687"/>
            </a:xfrm>
            <a:prstGeom prst="rect">
              <a:avLst/>
            </a:prstGeom>
            <a:noFill/>
            <a:ln w="28575">
              <a:solidFill>
                <a:srgbClr val="2683C6"/>
              </a:solidFill>
              <a:prstDash val="soli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Крест 21"/>
            <p:cNvSpPr/>
            <p:nvPr/>
          </p:nvSpPr>
          <p:spPr>
            <a:xfrm>
              <a:off x="8679092" y="4681531"/>
              <a:ext cx="145834" cy="141997"/>
            </a:xfrm>
            <a:prstGeom prst="plus">
              <a:avLst>
                <a:gd name="adj" fmla="val 42905"/>
              </a:avLst>
            </a:prstGeom>
            <a:solidFill>
              <a:srgbClr val="00B05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Крест 22"/>
            <p:cNvSpPr/>
            <p:nvPr/>
          </p:nvSpPr>
          <p:spPr>
            <a:xfrm>
              <a:off x="8679092" y="5093641"/>
              <a:ext cx="145834" cy="141997"/>
            </a:xfrm>
            <a:prstGeom prst="plus">
              <a:avLst>
                <a:gd name="adj" fmla="val 42905"/>
              </a:avLst>
            </a:prstGeom>
            <a:solidFill>
              <a:srgbClr val="00B05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Крест 23"/>
            <p:cNvSpPr/>
            <p:nvPr/>
          </p:nvSpPr>
          <p:spPr>
            <a:xfrm>
              <a:off x="8679092" y="5505751"/>
              <a:ext cx="145834" cy="141997"/>
            </a:xfrm>
            <a:prstGeom prst="plus">
              <a:avLst>
                <a:gd name="adj" fmla="val 42905"/>
              </a:avLst>
            </a:prstGeom>
            <a:solidFill>
              <a:srgbClr val="00B05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8" name="Прямоугольник 27"/>
          <p:cNvSpPr/>
          <p:nvPr/>
        </p:nvSpPr>
        <p:spPr>
          <a:xfrm>
            <a:off x="8014102" y="1966374"/>
            <a:ext cx="3663011" cy="3484460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398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>
                <a:solidFill>
                  <a:schemeClr val="bg1"/>
                </a:solidFill>
              </a:rPr>
              <a:t>Портирование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libguestfs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 </a:t>
            </a:r>
            <a:r>
              <a:rPr lang="en-US" dirty="0" smtClean="0">
                <a:solidFill>
                  <a:schemeClr val="bg1"/>
                </a:solidFill>
              </a:rPr>
              <a:t>Windows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201165" y="2172093"/>
            <a:ext cx="1466286" cy="438262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Visual C++</a:t>
            </a:r>
            <a:endParaRPr lang="ru-RU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201165" y="3967643"/>
            <a:ext cx="1466286" cy="438262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Cygwin</a:t>
            </a:r>
            <a:endParaRPr lang="ru-RU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201165" y="5590502"/>
            <a:ext cx="1466286" cy="438262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MinGW</a:t>
            </a:r>
            <a:endParaRPr lang="ru-RU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658570" y="1763872"/>
            <a:ext cx="6162732" cy="1266092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tx1"/>
                </a:solidFill>
              </a:rPr>
              <a:t>    «Родной» для </a:t>
            </a:r>
            <a:r>
              <a:rPr lang="en-US" dirty="0" smtClean="0">
                <a:solidFill>
                  <a:schemeClr val="tx1"/>
                </a:solidFill>
              </a:rPr>
              <a:t>Windows</a:t>
            </a:r>
            <a:endParaRPr lang="ru-RU" dirty="0" smtClean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   Отсутствие аналогов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расширений языка </a:t>
            </a:r>
            <a:r>
              <a:rPr lang="en-US" dirty="0" smtClean="0">
                <a:solidFill>
                  <a:schemeClr val="tx1"/>
                </a:solidFill>
              </a:rPr>
              <a:t>C</a:t>
            </a:r>
            <a:r>
              <a:rPr lang="ru-RU" dirty="0" smtClean="0">
                <a:solidFill>
                  <a:schemeClr val="tx1"/>
                </a:solidFill>
              </a:rPr>
              <a:t> как в </a:t>
            </a:r>
            <a:r>
              <a:rPr lang="en-US" dirty="0" smtClean="0">
                <a:solidFill>
                  <a:schemeClr val="tx1"/>
                </a:solidFill>
              </a:rPr>
              <a:t>GCC</a:t>
            </a:r>
            <a:endParaRPr lang="ru-RU" dirty="0" smtClean="0">
              <a:solidFill>
                <a:schemeClr val="tx1"/>
              </a:solidFill>
            </a:endParaRPr>
          </a:p>
          <a:p>
            <a:pPr>
              <a:buClr>
                <a:srgbClr val="FF0000"/>
              </a:buClr>
            </a:pPr>
            <a:r>
              <a:rPr lang="ru-RU" dirty="0" smtClean="0">
                <a:solidFill>
                  <a:schemeClr val="tx1"/>
                </a:solidFill>
              </a:rPr>
              <a:t>    Отсутствие поддержки системы сборки </a:t>
            </a:r>
            <a:r>
              <a:rPr lang="en-US" dirty="0" smtClean="0">
                <a:solidFill>
                  <a:schemeClr val="tx1"/>
                </a:solidFill>
              </a:rPr>
              <a:t>GNU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Autotools</a:t>
            </a:r>
            <a:endParaRPr lang="ru-RU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/>
              <p:cNvSpPr/>
              <p:nvPr/>
            </p:nvSpPr>
            <p:spPr>
              <a:xfrm>
                <a:off x="4658570" y="3439369"/>
                <a:ext cx="6162732" cy="1496094"/>
              </a:xfrm>
              <a:prstGeom prst="rect">
                <a:avLst/>
              </a:prstGeom>
              <a:noFill/>
              <a:ln w="1905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ru-RU" dirty="0" smtClean="0">
                    <a:solidFill>
                      <a:schemeClr val="tx1"/>
                    </a:solidFill>
                  </a:rPr>
                  <a:t>    Наличие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GCC 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и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GNU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Autotools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ru-RU" dirty="0" smtClean="0">
                    <a:solidFill>
                      <a:schemeClr val="tx1"/>
                    </a:solidFill>
                  </a:rPr>
                  <a:t>    Реализация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POSIX 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окружения</a:t>
                </a: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ru-RU" dirty="0" smtClean="0">
                    <a:solidFill>
                      <a:schemeClr val="tx1"/>
                    </a:solidFill>
                  </a:rPr>
                  <a:t>    Зависимость приложений от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Cygwin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-окружения</a:t>
                </a:r>
              </a:p>
              <a:p>
                <a:r>
                  <a:rPr lang="ru-RU" dirty="0" smtClean="0">
                    <a:solidFill>
                      <a:schemeClr val="tx1"/>
                    </a:solidFill>
                  </a:rPr>
                  <a:t>    Большой размер дистрибутива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Cygwin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ru-RU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1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 ГБ)</a:t>
                </a:r>
              </a:p>
            </p:txBody>
          </p:sp>
        </mc:Choice>
        <mc:Fallback xmlns=""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570" y="3439369"/>
                <a:ext cx="6162732" cy="1496094"/>
              </a:xfrm>
              <a:prstGeom prst="rect">
                <a:avLst/>
              </a:prstGeom>
              <a:blipFill rotWithShape="0">
                <a:blip r:embed="rId3"/>
                <a:stretch>
                  <a:fillRect t="-803" b="-4418"/>
                </a:stretch>
              </a:blipFill>
              <a:ln w="19050">
                <a:prstDash val="dash"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Прямоугольник 12"/>
          <p:cNvSpPr/>
          <p:nvPr/>
        </p:nvSpPr>
        <p:spPr>
          <a:xfrm>
            <a:off x="4658570" y="5508043"/>
            <a:ext cx="6162732" cy="603180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tx1"/>
                </a:solidFill>
              </a:rPr>
              <a:t>    Наличие </a:t>
            </a:r>
            <a:r>
              <a:rPr lang="en-US" dirty="0" smtClean="0">
                <a:solidFill>
                  <a:schemeClr val="tx1"/>
                </a:solidFill>
              </a:rPr>
              <a:t>GCC </a:t>
            </a:r>
            <a:r>
              <a:rPr lang="ru-RU" dirty="0" smtClean="0">
                <a:solidFill>
                  <a:schemeClr val="tx1"/>
                </a:solidFill>
              </a:rPr>
              <a:t>и </a:t>
            </a:r>
            <a:r>
              <a:rPr lang="en-US" dirty="0" smtClean="0">
                <a:solidFill>
                  <a:schemeClr val="tx1"/>
                </a:solidFill>
              </a:rPr>
              <a:t>GNU </a:t>
            </a:r>
            <a:r>
              <a:rPr lang="en-US" dirty="0" err="1" smtClean="0">
                <a:solidFill>
                  <a:schemeClr val="tx1"/>
                </a:solidFill>
              </a:rPr>
              <a:t>Autotools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4761385" y="2519810"/>
            <a:ext cx="145834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Крест 18"/>
          <p:cNvSpPr/>
          <p:nvPr/>
        </p:nvSpPr>
        <p:spPr>
          <a:xfrm>
            <a:off x="4761385" y="3848232"/>
            <a:ext cx="145834" cy="141997"/>
          </a:xfrm>
          <a:prstGeom prst="plus">
            <a:avLst>
              <a:gd name="adj" fmla="val 42905"/>
            </a:avLst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Крест 19"/>
          <p:cNvSpPr/>
          <p:nvPr/>
        </p:nvSpPr>
        <p:spPr>
          <a:xfrm>
            <a:off x="4761385" y="3580900"/>
            <a:ext cx="145834" cy="141997"/>
          </a:xfrm>
          <a:prstGeom prst="plus">
            <a:avLst>
              <a:gd name="adj" fmla="val 42905"/>
            </a:avLst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Крест 20"/>
          <p:cNvSpPr/>
          <p:nvPr/>
        </p:nvSpPr>
        <p:spPr>
          <a:xfrm>
            <a:off x="4761385" y="1933692"/>
            <a:ext cx="145834" cy="141997"/>
          </a:xfrm>
          <a:prstGeom prst="plus">
            <a:avLst>
              <a:gd name="adj" fmla="val 42905"/>
            </a:avLst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4761385" y="2806627"/>
            <a:ext cx="145834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4764878" y="4709368"/>
            <a:ext cx="145834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4761385" y="4439986"/>
            <a:ext cx="145834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Крест 24"/>
          <p:cNvSpPr/>
          <p:nvPr/>
        </p:nvSpPr>
        <p:spPr>
          <a:xfrm>
            <a:off x="4761385" y="5742060"/>
            <a:ext cx="145834" cy="141997"/>
          </a:xfrm>
          <a:prstGeom prst="plus">
            <a:avLst>
              <a:gd name="adj" fmla="val 42905"/>
            </a:avLst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" name="Прямая соединительная линия 26"/>
          <p:cNvCxnSpPr>
            <a:stCxn id="7" idx="3"/>
            <a:endCxn id="10" idx="1"/>
          </p:cNvCxnSpPr>
          <p:nvPr/>
        </p:nvCxnSpPr>
        <p:spPr>
          <a:xfrm>
            <a:off x="2667451" y="2391224"/>
            <a:ext cx="1991119" cy="5694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>
            <a:stCxn id="8" idx="3"/>
            <a:endCxn id="12" idx="1"/>
          </p:cNvCxnSpPr>
          <p:nvPr/>
        </p:nvCxnSpPr>
        <p:spPr>
          <a:xfrm>
            <a:off x="2667451" y="4186774"/>
            <a:ext cx="1991119" cy="642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>
            <a:stCxn id="9" idx="3"/>
            <a:endCxn id="13" idx="1"/>
          </p:cNvCxnSpPr>
          <p:nvPr/>
        </p:nvCxnSpPr>
        <p:spPr>
          <a:xfrm>
            <a:off x="2667451" y="5809633"/>
            <a:ext cx="1991119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11/17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769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57214" cy="1325563"/>
          </a:xfrm>
        </p:spPr>
        <p:txBody>
          <a:bodyPr/>
          <a:lstStyle/>
          <a:p>
            <a:r>
              <a:rPr lang="ru-RU" dirty="0" err="1" smtClean="0">
                <a:solidFill>
                  <a:schemeClr val="bg1"/>
                </a:solidFill>
              </a:rPr>
              <a:t>Нативное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портирование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libguestfs</a:t>
            </a:r>
            <a:endParaRPr lang="ru-RU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680685"/>
              </p:ext>
            </p:extLst>
          </p:nvPr>
        </p:nvGraphicFramePr>
        <p:xfrm>
          <a:off x="618564" y="1999296"/>
          <a:ext cx="11255189" cy="44115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57048"/>
                <a:gridCol w="5298141"/>
              </a:tblGrid>
              <a:tr h="510078">
                <a:tc>
                  <a:txBody>
                    <a:bodyPr/>
                    <a:lstStyle/>
                    <a:p>
                      <a:r>
                        <a:rPr lang="ru-RU" sz="2400" b="1" dirty="0" smtClean="0"/>
                        <a:t>Исходный код</a:t>
                      </a:r>
                      <a:endParaRPr lang="ru-RU" sz="2400" b="1" dirty="0"/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400" b="1" dirty="0" smtClean="0"/>
                        <a:t>Система сборки</a:t>
                      </a:r>
                      <a:endParaRPr lang="ru-RU" sz="2400" b="1" dirty="0"/>
                    </a:p>
                  </a:txBody>
                  <a:tcPr anchor="ctr">
                    <a:lnL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21631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 smtClean="0"/>
                        <a:t>Реализация </a:t>
                      </a:r>
                      <a:r>
                        <a:rPr lang="en-US" sz="2000" dirty="0" smtClean="0">
                          <a:solidFill>
                            <a:srgbClr val="1580D0"/>
                          </a:solidFill>
                        </a:rPr>
                        <a:t>Windows-</a:t>
                      </a:r>
                      <a:r>
                        <a:rPr lang="ru-RU" sz="2000" dirty="0" smtClean="0">
                          <a:solidFill>
                            <a:srgbClr val="1580D0"/>
                          </a:solidFill>
                        </a:rPr>
                        <a:t>аналогов </a:t>
                      </a:r>
                      <a:r>
                        <a:rPr lang="en-US" sz="2000" dirty="0" smtClean="0"/>
                        <a:t>Linux</a:t>
                      </a:r>
                      <a:r>
                        <a:rPr lang="ru-RU" sz="2000" dirty="0" smtClean="0"/>
                        <a:t>-функций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 smtClean="0"/>
                        <a:t>Локализация </a:t>
                      </a:r>
                      <a:r>
                        <a:rPr lang="ru-RU" sz="2000" dirty="0" err="1" smtClean="0"/>
                        <a:t>платформозависимого</a:t>
                      </a:r>
                      <a:r>
                        <a:rPr lang="ru-RU" sz="2000" dirty="0" smtClean="0"/>
                        <a:t> кода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 smtClean="0"/>
                        <a:t>Проектирование и реализация </a:t>
                      </a:r>
                      <a:r>
                        <a:rPr lang="ru-RU" sz="2000" dirty="0" smtClean="0">
                          <a:solidFill>
                            <a:srgbClr val="1580D0"/>
                          </a:solidFill>
                        </a:rPr>
                        <a:t>кроссплатформенных интерфейсов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ru-RU" sz="2000" dirty="0" smtClean="0"/>
                    </a:p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ru-RU" sz="2000" b="0" dirty="0" smtClean="0">
                          <a:solidFill>
                            <a:srgbClr val="1580D0"/>
                          </a:solidFill>
                        </a:rPr>
                        <a:t>Примеры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000" i="1" dirty="0" smtClean="0"/>
                        <a:t>изменения в запуске виртуальной машины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000" i="1" dirty="0" smtClean="0"/>
                        <a:t>изменения в организации сетевого взаимодействия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000" i="1" dirty="0" smtClean="0"/>
                        <a:t>изменения в способе выполнения команд и т.д.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 smtClean="0"/>
                        <a:t>Разрешение внешних зависимостей от сторонних библиотек</a:t>
                      </a:r>
                      <a:r>
                        <a:rPr lang="en-US" sz="2000" dirty="0" smtClean="0"/>
                        <a:t> 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2000" dirty="0" smtClean="0"/>
                        <a:t>                      libxml2,</a:t>
                      </a:r>
                      <a:r>
                        <a:rPr lang="en-US" sz="2000" baseline="0" dirty="0" smtClean="0"/>
                        <a:t> XDR, </a:t>
                      </a:r>
                      <a:r>
                        <a:rPr lang="en-US" sz="2000" baseline="0" dirty="0" err="1" smtClean="0"/>
                        <a:t>libintl</a:t>
                      </a:r>
                      <a:r>
                        <a:rPr lang="en-US" sz="2000" baseline="0" dirty="0" smtClean="0"/>
                        <a:t>, </a:t>
                      </a:r>
                      <a:r>
                        <a:rPr lang="en-US" sz="2000" baseline="0" dirty="0" err="1" smtClean="0"/>
                        <a:t>iconv</a:t>
                      </a:r>
                      <a:r>
                        <a:rPr lang="en-US" sz="2000" baseline="0" dirty="0" smtClean="0"/>
                        <a:t>, …</a:t>
                      </a:r>
                      <a:endParaRPr lang="en-US" sz="2000" dirty="0" smtClean="0"/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ru-RU" sz="2000" dirty="0" smtClean="0"/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 smtClean="0"/>
                        <a:t>Интеграция в систему сборки </a:t>
                      </a:r>
                      <a:r>
                        <a:rPr lang="en-US" sz="2000" dirty="0" smtClean="0">
                          <a:solidFill>
                            <a:srgbClr val="1580D0"/>
                          </a:solidFill>
                        </a:rPr>
                        <a:t>GNU </a:t>
                      </a:r>
                      <a:r>
                        <a:rPr lang="en-US" sz="2000" dirty="0" err="1" smtClean="0">
                          <a:solidFill>
                            <a:srgbClr val="1580D0"/>
                          </a:solidFill>
                        </a:rPr>
                        <a:t>Autotools</a:t>
                      </a:r>
                      <a:endParaRPr lang="ru-RU" sz="2000" dirty="0" smtClean="0">
                        <a:solidFill>
                          <a:srgbClr val="1580D0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ru-RU" sz="2000" dirty="0"/>
                    </a:p>
                  </a:txBody>
                  <a:tcPr anchor="ctr">
                    <a:lnL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605118" y="4773706"/>
            <a:ext cx="5788958" cy="1687604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7651376" y="4027393"/>
            <a:ext cx="3509683" cy="527051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12/17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721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Сравнение производительности</a:t>
            </a:r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6" name="Диаграмма 5"/>
          <p:cNvGraphicFramePr/>
          <p:nvPr>
            <p:extLst>
              <p:ext uri="{D42A27DB-BD31-4B8C-83A1-F6EECF244321}">
                <p14:modId xmlns:p14="http://schemas.microsoft.com/office/powerpoint/2010/main" val="101848867"/>
              </p:ext>
            </p:extLst>
          </p:nvPr>
        </p:nvGraphicFramePr>
        <p:xfrm>
          <a:off x="1211356" y="1633818"/>
          <a:ext cx="9769288" cy="5162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13/17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517940" y="3693159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секунды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90604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Замена </a:t>
            </a:r>
            <a:r>
              <a:rPr lang="en-US" b="1" dirty="0" smtClean="0">
                <a:solidFill>
                  <a:schemeClr val="bg1"/>
                </a:solidFill>
              </a:rPr>
              <a:t>XDR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 </a:t>
            </a:r>
            <a:r>
              <a:rPr lang="en-US" b="1" dirty="0" err="1" smtClean="0">
                <a:solidFill>
                  <a:schemeClr val="bg1"/>
                </a:solidFill>
              </a:rPr>
              <a:t>ProtoBuf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14/17</a:t>
            </a:r>
            <a:endParaRPr lang="ru-RU" dirty="0"/>
          </a:p>
        </p:txBody>
      </p:sp>
      <p:graphicFrame>
        <p:nvGraphicFramePr>
          <p:cNvPr id="10" name="Диаграмма 9"/>
          <p:cNvGraphicFramePr/>
          <p:nvPr>
            <p:extLst>
              <p:ext uri="{D42A27DB-BD31-4B8C-83A1-F6EECF244321}">
                <p14:modId xmlns:p14="http://schemas.microsoft.com/office/powerpoint/2010/main" val="2799640654"/>
              </p:ext>
            </p:extLst>
          </p:nvPr>
        </p:nvGraphicFramePr>
        <p:xfrm>
          <a:off x="1035424" y="1690688"/>
          <a:ext cx="10159252" cy="5118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/>
          <p:cNvSpPr txBox="1"/>
          <p:nvPr/>
        </p:nvSpPr>
        <p:spPr>
          <a:xfrm rot="16200000">
            <a:off x="356576" y="3693159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секунды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69856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01082" cy="1325563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Передача файлов через общую память </a:t>
            </a:r>
            <a:endParaRPr lang="ru-RU" dirty="0">
              <a:solidFill>
                <a:schemeClr val="bg1"/>
              </a:solidFill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5460066" y="2588566"/>
            <a:ext cx="2487144" cy="2530497"/>
            <a:chOff x="4942351" y="2548222"/>
            <a:chExt cx="2487144" cy="2530497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4942351" y="2548222"/>
              <a:ext cx="2487144" cy="2530497"/>
            </a:xfrm>
            <a:prstGeom prst="rect">
              <a:avLst/>
            </a:prstGeom>
            <a:noFill/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5016315" y="2642347"/>
              <a:ext cx="2332503" cy="2362717"/>
            </a:xfrm>
            <a:prstGeom prst="rect">
              <a:avLst/>
            </a:prstGeom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Дистрибутив </a:t>
              </a:r>
              <a:r>
                <a:rPr lang="en-US" dirty="0" smtClean="0">
                  <a:solidFill>
                    <a:schemeClr val="tx1"/>
                  </a:solidFill>
                </a:rPr>
                <a:t>Linux</a:t>
              </a:r>
              <a:endParaRPr lang="ru-RU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Скругленный прямоугольник 8"/>
            <p:cNvSpPr/>
            <p:nvPr/>
          </p:nvSpPr>
          <p:spPr>
            <a:xfrm>
              <a:off x="5170957" y="2803402"/>
              <a:ext cx="2016496" cy="646404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Демон</a:t>
              </a:r>
              <a:endParaRPr lang="ru-RU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Прямоугольник 9"/>
          <p:cNvSpPr/>
          <p:nvPr/>
        </p:nvSpPr>
        <p:spPr>
          <a:xfrm>
            <a:off x="5284895" y="2460815"/>
            <a:ext cx="4538186" cy="39601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ru-RU" dirty="0" smtClean="0">
                <a:solidFill>
                  <a:schemeClr val="tx1"/>
                </a:solidFill>
              </a:rPr>
              <a:t>Виртуальная</a:t>
            </a:r>
          </a:p>
          <a:p>
            <a:pPr algn="r"/>
            <a:r>
              <a:rPr lang="ru-RU" dirty="0" smtClean="0">
                <a:solidFill>
                  <a:schemeClr val="tx1"/>
                </a:solidFill>
              </a:rPr>
              <a:t>машина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1140765" y="2588566"/>
            <a:ext cx="1938614" cy="2330924"/>
            <a:chOff x="649945" y="2420471"/>
            <a:chExt cx="1938614" cy="233092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649945" y="2420471"/>
              <a:ext cx="1938614" cy="2330924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endParaRPr lang="ru-RU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Приложение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ОС </a:t>
              </a:r>
              <a:r>
                <a:rPr lang="en-US" dirty="0" smtClean="0">
                  <a:solidFill>
                    <a:schemeClr val="tx1"/>
                  </a:solidFill>
                </a:rPr>
                <a:t>Windows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649945" y="4121639"/>
              <a:ext cx="1938614" cy="629754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Библиотека (</a:t>
              </a:r>
              <a:r>
                <a:rPr lang="en-US" dirty="0" smtClean="0">
                  <a:solidFill>
                    <a:schemeClr val="tx1"/>
                  </a:solidFill>
                </a:rPr>
                <a:t>DLL</a:t>
              </a:r>
              <a:r>
                <a:rPr lang="ru-RU" dirty="0" smtClean="0">
                  <a:solidFill>
                    <a:schemeClr val="tx1"/>
                  </a:solidFill>
                </a:rPr>
                <a:t>)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728381" y="4195480"/>
              <a:ext cx="1786219" cy="486423"/>
            </a:xfrm>
            <a:prstGeom prst="rect">
              <a:avLst/>
            </a:prstGeom>
            <a:noFill/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Скругленный прямоугольник 14"/>
          <p:cNvSpPr/>
          <p:nvPr/>
        </p:nvSpPr>
        <p:spPr>
          <a:xfrm>
            <a:off x="5695390" y="3830456"/>
            <a:ext cx="2016496" cy="646404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Драйверы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6" name="Прямая соединительная линия 15"/>
          <p:cNvCxnSpPr>
            <a:endCxn id="15" idx="0"/>
          </p:cNvCxnSpPr>
          <p:nvPr/>
        </p:nvCxnSpPr>
        <p:spPr>
          <a:xfrm>
            <a:off x="6700281" y="3490150"/>
            <a:ext cx="3357" cy="340306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15" idx="3"/>
            <a:endCxn id="19" idx="1"/>
          </p:cNvCxnSpPr>
          <p:nvPr/>
        </p:nvCxnSpPr>
        <p:spPr>
          <a:xfrm>
            <a:off x="7711886" y="4153658"/>
            <a:ext cx="1069042" cy="7879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Соединительная линия уступом 22"/>
          <p:cNvCxnSpPr>
            <a:endCxn id="9" idx="1"/>
          </p:cNvCxnSpPr>
          <p:nvPr/>
        </p:nvCxnSpPr>
        <p:spPr>
          <a:xfrm flipV="1">
            <a:off x="3089646" y="3166948"/>
            <a:ext cx="2599026" cy="1450684"/>
          </a:xfrm>
          <a:prstGeom prst="bentConnector3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078570" y="4796250"/>
            <a:ext cx="1519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Устройство</a:t>
            </a:r>
          </a:p>
          <a:p>
            <a:pPr algn="ctr"/>
            <a:r>
              <a:rPr lang="ru-RU" dirty="0" smtClean="0"/>
              <a:t>(образ диска)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10301598" y="1561475"/>
            <a:ext cx="797013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QEMU</a:t>
            </a:r>
          </a:p>
        </p:txBody>
      </p:sp>
      <p:cxnSp>
        <p:nvCxnSpPr>
          <p:cNvPr id="26" name="Прямая соединительная линия 25"/>
          <p:cNvCxnSpPr>
            <a:stCxn id="25" idx="1"/>
          </p:cNvCxnSpPr>
          <p:nvPr/>
        </p:nvCxnSpPr>
        <p:spPr>
          <a:xfrm flipH="1">
            <a:off x="9823082" y="1746141"/>
            <a:ext cx="478516" cy="69964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435380" y="2498025"/>
            <a:ext cx="1594026" cy="369332"/>
          </a:xfrm>
          <a:prstGeom prst="rect">
            <a:avLst/>
          </a:prstGeom>
          <a:noFill/>
          <a:ln w="12700">
            <a:solidFill>
              <a:srgbClr val="1580D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Протокол </a:t>
            </a:r>
            <a:r>
              <a:rPr lang="en-US" dirty="0" smtClean="0"/>
              <a:t>XDR</a:t>
            </a:r>
            <a:endParaRPr lang="ru-RU" dirty="0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4696515" y="2867357"/>
            <a:ext cx="0" cy="299591"/>
          </a:xfrm>
          <a:prstGeom prst="line">
            <a:avLst/>
          </a:prstGeom>
          <a:ln w="12700">
            <a:solidFill>
              <a:srgbClr val="1580D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6" name="Picture 2" descr="http://cdn.marketplaceimages.windowsphone.com/v8/images/4c73fcff-1d0a-4fcf-ac19-d87ebd0c0d74?imageType=ws_icon_large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2" t="24700" r="1720" b="25159"/>
          <a:stretch/>
        </p:blipFill>
        <p:spPr bwMode="auto">
          <a:xfrm>
            <a:off x="6158583" y="5365246"/>
            <a:ext cx="1090109" cy="56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Блок-схема: несколько документов 36"/>
          <p:cNvSpPr/>
          <p:nvPr/>
        </p:nvSpPr>
        <p:spPr>
          <a:xfrm>
            <a:off x="3125088" y="5150180"/>
            <a:ext cx="1904318" cy="995726"/>
          </a:xfrm>
          <a:prstGeom prst="flowChartMultidocumen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Разделяемая память</a:t>
            </a:r>
            <a:endParaRPr lang="ru-RU" b="1" dirty="0"/>
          </a:p>
        </p:txBody>
      </p:sp>
      <p:cxnSp>
        <p:nvCxnSpPr>
          <p:cNvPr id="39" name="Соединительная линия уступом 38"/>
          <p:cNvCxnSpPr>
            <a:stCxn id="12" idx="2"/>
            <a:endCxn id="37" idx="1"/>
          </p:cNvCxnSpPr>
          <p:nvPr/>
        </p:nvCxnSpPr>
        <p:spPr>
          <a:xfrm rot="16200000" flipH="1">
            <a:off x="2253304" y="4776258"/>
            <a:ext cx="728553" cy="1015016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grpSp>
        <p:nvGrpSpPr>
          <p:cNvPr id="40" name="Группа 39"/>
          <p:cNvGrpSpPr/>
          <p:nvPr/>
        </p:nvGrpSpPr>
        <p:grpSpPr>
          <a:xfrm>
            <a:off x="8444753" y="3500059"/>
            <a:ext cx="2904568" cy="1291678"/>
            <a:chOff x="8444753" y="3500059"/>
            <a:chExt cx="2904568" cy="1291678"/>
          </a:xfrm>
        </p:grpSpPr>
        <p:pic>
          <p:nvPicPr>
            <p:cNvPr id="19" name="Picture 2" descr="https://lh5.googleusercontent.com/ogmzoLgKTxAugj2t40EGiIh2QefPetj5pVjXvWpnpsCwbHCing3hbfa6fs6FQSJ-bkkbfSl1hqaxrkolwuwW_GiPl2AjYcEnfOVdoMOvw7fekm8OzgiH2AnrVmE564436P9MFmiPrQ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0928" y="3705441"/>
              <a:ext cx="912191" cy="912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1" name="Прямая соединительная линия 20"/>
            <p:cNvCxnSpPr>
              <a:endCxn id="19" idx="3"/>
            </p:cNvCxnSpPr>
            <p:nvPr/>
          </p:nvCxnSpPr>
          <p:spPr>
            <a:xfrm flipH="1">
              <a:off x="9693119" y="4153658"/>
              <a:ext cx="761979" cy="7879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Скругленный прямоугольник 21"/>
            <p:cNvSpPr/>
            <p:nvPr/>
          </p:nvSpPr>
          <p:spPr>
            <a:xfrm>
              <a:off x="8444753" y="3500059"/>
              <a:ext cx="2904568" cy="1291678"/>
            </a:xfrm>
            <a:prstGeom prst="round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1268" name="Picture 4" descr="https://cdn2.iconfinder.com/data/icons/computer-hardware-3/172/Layer_9-01-512.png"/>
            <p:cNvPicPr>
              <a:picLocks noChangeAspect="1" noChangeArrowheads="1"/>
            </p:cNvPicPr>
            <p:nvPr/>
          </p:nvPicPr>
          <p:blipFill>
            <a:blip r:embed="rId6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70944" y="3649264"/>
              <a:ext cx="727491" cy="993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5" name="Прямая соединительная линия 44"/>
          <p:cNvCxnSpPr>
            <a:stCxn id="37" idx="3"/>
            <a:endCxn id="11266" idx="1"/>
          </p:cNvCxnSpPr>
          <p:nvPr/>
        </p:nvCxnSpPr>
        <p:spPr>
          <a:xfrm>
            <a:off x="5029406" y="5648043"/>
            <a:ext cx="1129177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937135" y="5900724"/>
            <a:ext cx="1635512" cy="369332"/>
          </a:xfrm>
          <a:prstGeom prst="rect">
            <a:avLst/>
          </a:prstGeom>
          <a:noFill/>
          <a:ln w="12700"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PCI </a:t>
            </a:r>
            <a:r>
              <a:rPr lang="ru-RU" b="1" dirty="0" smtClean="0"/>
              <a:t>устройство</a:t>
            </a:r>
            <a:endParaRPr lang="en-US" b="1" dirty="0" smtClean="0"/>
          </a:p>
        </p:txBody>
      </p:sp>
      <p:sp>
        <p:nvSpPr>
          <p:cNvPr id="55" name="Полилиния 54"/>
          <p:cNvSpPr/>
          <p:nvPr/>
        </p:nvSpPr>
        <p:spPr>
          <a:xfrm>
            <a:off x="7274859" y="4323229"/>
            <a:ext cx="981635" cy="1351430"/>
          </a:xfrm>
          <a:custGeom>
            <a:avLst/>
            <a:gdLst>
              <a:gd name="connsiteX0" fmla="*/ 457200 w 981635"/>
              <a:gd name="connsiteY0" fmla="*/ 0 h 1351430"/>
              <a:gd name="connsiteX1" fmla="*/ 981635 w 981635"/>
              <a:gd name="connsiteY1" fmla="*/ 0 h 1351430"/>
              <a:gd name="connsiteX2" fmla="*/ 981635 w 981635"/>
              <a:gd name="connsiteY2" fmla="*/ 1351430 h 1351430"/>
              <a:gd name="connsiteX3" fmla="*/ 0 w 981635"/>
              <a:gd name="connsiteY3" fmla="*/ 1331259 h 135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1635" h="1351430">
                <a:moveTo>
                  <a:pt x="457200" y="0"/>
                </a:moveTo>
                <a:lnTo>
                  <a:pt x="981635" y="0"/>
                </a:lnTo>
                <a:lnTo>
                  <a:pt x="981635" y="1351430"/>
                </a:lnTo>
                <a:lnTo>
                  <a:pt x="0" y="1331259"/>
                </a:lnTo>
              </a:path>
            </a:pathLst>
          </a:custGeom>
          <a:noFill/>
          <a:ln w="28575">
            <a:solidFill>
              <a:schemeClr val="accent2">
                <a:lumMod val="75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15/17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523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75041" cy="1325563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Передача файлов через общую память </a:t>
            </a:r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7" name="Диаграмма 6"/>
          <p:cNvGraphicFramePr/>
          <p:nvPr>
            <p:extLst>
              <p:ext uri="{D42A27DB-BD31-4B8C-83A1-F6EECF244321}">
                <p14:modId xmlns:p14="http://schemas.microsoft.com/office/powerpoint/2010/main" val="3311512650"/>
              </p:ext>
            </p:extLst>
          </p:nvPr>
        </p:nvGraphicFramePr>
        <p:xfrm>
          <a:off x="1035424" y="1690688"/>
          <a:ext cx="10159252" cy="5118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16/17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356576" y="3693159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секунды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45931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Результаты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 smtClean="0">
                <a:solidFill>
                  <a:srgbClr val="1580D0"/>
                </a:solidFill>
              </a:rPr>
              <a:t>Библиотека</a:t>
            </a:r>
            <a:r>
              <a:rPr lang="ru-RU" dirty="0" smtClean="0"/>
              <a:t> для доступа к файловым системам </a:t>
            </a:r>
            <a:r>
              <a:rPr lang="en-US" dirty="0" smtClean="0"/>
              <a:t>Linux</a:t>
            </a:r>
            <a:r>
              <a:rPr lang="ru-RU" dirty="0" smtClean="0"/>
              <a:t> в </a:t>
            </a:r>
            <a:r>
              <a:rPr lang="en-US" dirty="0" smtClean="0"/>
              <a:t>Windows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sz="2400" dirty="0"/>
              <a:t>и</a:t>
            </a:r>
            <a:r>
              <a:rPr lang="ru-RU" sz="2400" dirty="0" smtClean="0"/>
              <a:t>спользование </a:t>
            </a:r>
            <a:r>
              <a:rPr lang="ru-RU" sz="2400" dirty="0" err="1" smtClean="0">
                <a:solidFill>
                  <a:srgbClr val="1580D0"/>
                </a:solidFill>
              </a:rPr>
              <a:t>нативных</a:t>
            </a:r>
            <a:r>
              <a:rPr lang="ru-RU" sz="2400" dirty="0" smtClean="0">
                <a:solidFill>
                  <a:srgbClr val="1580D0"/>
                </a:solidFill>
              </a:rPr>
              <a:t> </a:t>
            </a:r>
            <a:r>
              <a:rPr lang="en-US" sz="2400" dirty="0" smtClean="0">
                <a:solidFill>
                  <a:srgbClr val="1580D0"/>
                </a:solidFill>
              </a:rPr>
              <a:t>Linux</a:t>
            </a:r>
            <a:r>
              <a:rPr lang="ru-RU" sz="2400" dirty="0" smtClean="0">
                <a:solidFill>
                  <a:srgbClr val="1580D0"/>
                </a:solidFill>
              </a:rPr>
              <a:t>-драйверов</a:t>
            </a:r>
          </a:p>
          <a:p>
            <a:pPr>
              <a:lnSpc>
                <a:spcPct val="150000"/>
              </a:lnSpc>
            </a:pPr>
            <a:r>
              <a:rPr lang="ru-RU" sz="2400" dirty="0"/>
              <a:t>э</a:t>
            </a:r>
            <a:r>
              <a:rPr lang="ru-RU" sz="2400" dirty="0" smtClean="0"/>
              <a:t>муляция </a:t>
            </a:r>
            <a:r>
              <a:rPr lang="en-US" sz="2400" dirty="0" smtClean="0"/>
              <a:t>Linux</a:t>
            </a:r>
            <a:r>
              <a:rPr lang="ru-RU" sz="2400" dirty="0" smtClean="0"/>
              <a:t>-окружения с помощью </a:t>
            </a:r>
            <a:r>
              <a:rPr lang="en-US" sz="2400" dirty="0" smtClean="0">
                <a:solidFill>
                  <a:srgbClr val="1580D0"/>
                </a:solidFill>
              </a:rPr>
              <a:t>QEMU</a:t>
            </a:r>
            <a:endParaRPr lang="ru-RU" sz="2400" dirty="0" smtClean="0">
              <a:solidFill>
                <a:srgbClr val="1580D0"/>
              </a:solidFill>
            </a:endParaRPr>
          </a:p>
          <a:p>
            <a:pPr>
              <a:lnSpc>
                <a:spcPct val="150000"/>
              </a:lnSpc>
            </a:pPr>
            <a:r>
              <a:rPr lang="ru-RU" sz="2400" dirty="0"/>
              <a:t>п</a:t>
            </a:r>
            <a:r>
              <a:rPr lang="ru-RU" sz="2400" dirty="0" smtClean="0"/>
              <a:t>ередача файлов через </a:t>
            </a:r>
            <a:r>
              <a:rPr lang="ru-RU" sz="2400" dirty="0" smtClean="0">
                <a:solidFill>
                  <a:srgbClr val="1580D0"/>
                </a:solidFill>
              </a:rPr>
              <a:t>разделяемую память</a:t>
            </a:r>
            <a:endParaRPr lang="ru-RU" sz="2400" dirty="0">
              <a:solidFill>
                <a:srgbClr val="1580D0"/>
              </a:solidFill>
            </a:endParaRPr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17/17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490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1" y="1707777"/>
            <a:ext cx="12265959" cy="2823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/>
          <p:cNvSpPr>
            <a:spLocks noGrp="1"/>
          </p:cNvSpPr>
          <p:nvPr>
            <p:ph type="subTitle" idx="1"/>
          </p:nvPr>
        </p:nvSpPr>
        <p:spPr>
          <a:xfrm>
            <a:off x="1628218" y="2661165"/>
            <a:ext cx="9144000" cy="165576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4800" dirty="0" smtClean="0">
                <a:solidFill>
                  <a:schemeClr val="bg1"/>
                </a:solidFill>
              </a:rPr>
              <a:t>Спасибо за внимание!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7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18/17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946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Файловые системы: </a:t>
            </a:r>
            <a:r>
              <a:rPr lang="en-US" dirty="0" smtClean="0">
                <a:solidFill>
                  <a:schemeClr val="bg1"/>
                </a:solidFill>
              </a:rPr>
              <a:t>Linux </a:t>
            </a:r>
            <a:r>
              <a:rPr lang="ru-RU" dirty="0" smtClean="0">
                <a:solidFill>
                  <a:schemeClr val="bg1"/>
                </a:solidFill>
              </a:rPr>
              <a:t>и</a:t>
            </a:r>
            <a:r>
              <a:rPr lang="en-US" dirty="0" smtClean="0">
                <a:solidFill>
                  <a:schemeClr val="bg1"/>
                </a:solidFill>
              </a:rPr>
              <a:t> Windows</a:t>
            </a:r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8558309"/>
              </p:ext>
            </p:extLst>
          </p:nvPr>
        </p:nvGraphicFramePr>
        <p:xfrm>
          <a:off x="838200" y="1538828"/>
          <a:ext cx="10515600" cy="51981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1989"/>
                <a:gridCol w="1883611"/>
              </a:tblGrid>
              <a:tr h="56713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Linux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Windows</a:t>
                      </a:r>
                      <a:endParaRPr lang="ru-RU" sz="2800" dirty="0"/>
                    </a:p>
                  </a:txBody>
                  <a:tcPr>
                    <a:lnL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3100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285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 smtClean="0">
                          <a:solidFill>
                            <a:srgbClr val="1580D0"/>
                          </a:solidFill>
                        </a:rPr>
                        <a:t>FAT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 smtClean="0">
                          <a:solidFill>
                            <a:srgbClr val="1580D0"/>
                          </a:solidFill>
                        </a:rPr>
                        <a:t>NTFS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err="1" smtClean="0"/>
                        <a:t>exFAT</a:t>
                      </a:r>
                      <a:endParaRPr lang="en-US" sz="2000" dirty="0" smtClean="0"/>
                    </a:p>
                  </a:txBody>
                  <a:tcPr>
                    <a:lnL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687747"/>
              </p:ext>
            </p:extLst>
          </p:nvPr>
        </p:nvGraphicFramePr>
        <p:xfrm>
          <a:off x="1126921" y="2105279"/>
          <a:ext cx="8127999" cy="466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/>
                <a:gridCol w="2709333"/>
                <a:gridCol w="2709333"/>
              </a:tblGrid>
              <a:tr h="41270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Amiga Fast FS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err="1" smtClean="0"/>
                        <a:t>Arla</a:t>
                      </a:r>
                      <a:endParaRPr lang="en-US" sz="2000" dirty="0" smtClean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err="1" smtClean="0"/>
                        <a:t>Aufs</a:t>
                      </a:r>
                      <a:endParaRPr lang="en-US" sz="2000" dirty="0" smtClean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 err="1" smtClean="0">
                          <a:solidFill>
                            <a:srgbClr val="1580D0"/>
                          </a:solidFill>
                        </a:rPr>
                        <a:t>BtrFS</a:t>
                      </a:r>
                      <a:endParaRPr lang="en-US" sz="2000" b="1" dirty="0" smtClean="0">
                        <a:solidFill>
                          <a:srgbClr val="1580D0"/>
                        </a:solidFill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Captive NTFS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CDFS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Chiron FS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1580D0"/>
                          </a:solidFill>
                        </a:rPr>
                        <a:t>Ext Ext2 Ext3(cow) Ext4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kern="1200" dirty="0" smtClean="0">
                          <a:solidFill>
                            <a:srgbClr val="1580D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FAT</a:t>
                      </a:r>
                      <a:endParaRPr lang="en-US" sz="2000" b="1" dirty="0" smtClean="0">
                        <a:solidFill>
                          <a:srgbClr val="1580D0"/>
                        </a:solidFill>
                        <a:effectLst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FUSE</a:t>
                      </a:r>
                      <a:endParaRPr lang="en-US" sz="2000" b="0" dirty="0" smtClean="0">
                        <a:effectLst/>
                      </a:endParaRPr>
                    </a:p>
                  </a:txBody>
                  <a:tcPr>
                    <a:lnL w="285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Fusion-IO NVMFS (DFS)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HFS+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1" i="0" u="none" strike="noStrike" kern="1200" dirty="0" smtClean="0">
                          <a:solidFill>
                            <a:srgbClr val="1580D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JFS</a:t>
                      </a:r>
                      <a:endParaRPr lang="en-US" sz="2000" b="1" dirty="0" smtClean="0">
                        <a:solidFill>
                          <a:srgbClr val="1580D0"/>
                        </a:solidFill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MINIX 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Next3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NILFS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NTFS-3G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OpenAFS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OpenZFS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Reiser4</a:t>
                      </a:r>
                      <a:endParaRPr lang="ru-RU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1" i="0" u="none" strike="noStrike" kern="1200" dirty="0" err="1" smtClean="0">
                          <a:solidFill>
                            <a:srgbClr val="1580D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ReiserFS</a:t>
                      </a:r>
                      <a:endParaRPr lang="en-US" sz="2000" b="1" dirty="0" smtClean="0">
                        <a:solidFill>
                          <a:srgbClr val="1580D0"/>
                        </a:solidFill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RomFS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RozoFS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SpadFS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StegFS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Tux3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UnionFS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1" i="0" u="none" strike="noStrike" kern="1200" dirty="0" smtClean="0">
                          <a:solidFill>
                            <a:srgbClr val="1580D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XFS</a:t>
                      </a:r>
                      <a:endParaRPr lang="en-US" sz="2000" b="1" dirty="0" smtClean="0">
                        <a:solidFill>
                          <a:srgbClr val="1580D0"/>
                        </a:solidFill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XiaFS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1" i="0" u="none" strike="noStrike" kern="1200" dirty="0" smtClean="0">
                          <a:solidFill>
                            <a:srgbClr val="1580D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ZFS</a:t>
                      </a:r>
                      <a:endParaRPr lang="en-US" sz="2000" b="1" dirty="0" smtClean="0">
                        <a:solidFill>
                          <a:srgbClr val="1580D0"/>
                        </a:solidFill>
                        <a:effectLst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2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2/17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868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1" y="1707777"/>
            <a:ext cx="12265959" cy="2823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/>
          <p:cNvSpPr>
            <a:spLocks noGrp="1"/>
          </p:cNvSpPr>
          <p:nvPr>
            <p:ph type="subTitle" idx="1"/>
          </p:nvPr>
        </p:nvSpPr>
        <p:spPr>
          <a:xfrm>
            <a:off x="1628218" y="2661165"/>
            <a:ext cx="9144000" cy="165576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4800" dirty="0" smtClean="0">
                <a:solidFill>
                  <a:schemeClr val="bg1"/>
                </a:solidFill>
              </a:rPr>
              <a:t>Спасибо за внимание!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7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18/17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495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Дальнейшая работа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sz="2400" dirty="0" err="1" smtClean="0"/>
              <a:t>Портировать</a:t>
            </a:r>
            <a:r>
              <a:rPr lang="ru-RU" sz="2400" dirty="0" smtClean="0"/>
              <a:t> </a:t>
            </a:r>
            <a:r>
              <a:rPr lang="en-US" sz="2400" dirty="0" smtClean="0"/>
              <a:t>UML (User Mode Linux)</a:t>
            </a:r>
            <a:r>
              <a:rPr lang="ru-RU" sz="2400" dirty="0" smtClean="0"/>
              <a:t> в </a:t>
            </a:r>
            <a:r>
              <a:rPr lang="en-US" sz="2400" dirty="0" smtClean="0"/>
              <a:t>Windows</a:t>
            </a:r>
          </a:p>
          <a:p>
            <a:pPr>
              <a:lnSpc>
                <a:spcPct val="150000"/>
              </a:lnSpc>
            </a:pPr>
            <a:r>
              <a:rPr lang="ru-RU" sz="2400" dirty="0" smtClean="0"/>
              <a:t>Использовать </a:t>
            </a:r>
            <a:r>
              <a:rPr lang="en-US" sz="2400" dirty="0" smtClean="0"/>
              <a:t>UML </a:t>
            </a:r>
            <a:r>
              <a:rPr lang="ru-RU" sz="2400" dirty="0" smtClean="0"/>
              <a:t>в качестве виртуальной машины</a:t>
            </a:r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19/17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016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297771" cy="1325563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Сравнение производительности</a:t>
            </a:r>
            <a:r>
              <a:rPr lang="en-US" dirty="0" smtClean="0">
                <a:solidFill>
                  <a:schemeClr val="bg1"/>
                </a:solidFill>
              </a:rPr>
              <a:t>: QEMU </a:t>
            </a:r>
            <a:r>
              <a:rPr lang="ru-RU" dirty="0" smtClean="0">
                <a:solidFill>
                  <a:schemeClr val="bg1"/>
                </a:solidFill>
              </a:rPr>
              <a:t>и</a:t>
            </a:r>
            <a:r>
              <a:rPr lang="en-US" dirty="0" smtClean="0">
                <a:solidFill>
                  <a:schemeClr val="bg1"/>
                </a:solidFill>
              </a:rPr>
              <a:t> UML</a:t>
            </a:r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6" name="Диаграмма 5"/>
          <p:cNvGraphicFramePr/>
          <p:nvPr>
            <p:extLst>
              <p:ext uri="{D42A27DB-BD31-4B8C-83A1-F6EECF244321}">
                <p14:modId xmlns:p14="http://schemas.microsoft.com/office/powerpoint/2010/main" val="3338301112"/>
              </p:ext>
            </p:extLst>
          </p:nvPr>
        </p:nvGraphicFramePr>
        <p:xfrm>
          <a:off x="1211356" y="1633818"/>
          <a:ext cx="9769288" cy="5162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ru-RU" dirty="0" smtClean="0"/>
              <a:t>20</a:t>
            </a:r>
            <a:r>
              <a:rPr lang="en-US" dirty="0" smtClean="0"/>
              <a:t>/17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517940" y="3693159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секунды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59787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Потребляемая память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ru-RU" dirty="0" smtClean="0"/>
              <a:t>21</a:t>
            </a:r>
            <a:r>
              <a:rPr lang="en-US" dirty="0" smtClean="0"/>
              <a:t>/17</a:t>
            </a:r>
            <a:endParaRPr lang="ru-RU" dirty="0"/>
          </a:p>
        </p:txBody>
      </p:sp>
      <p:grpSp>
        <p:nvGrpSpPr>
          <p:cNvPr id="11" name="Группа 10"/>
          <p:cNvGrpSpPr/>
          <p:nvPr/>
        </p:nvGrpSpPr>
        <p:grpSpPr>
          <a:xfrm>
            <a:off x="1660711" y="2433914"/>
            <a:ext cx="1956548" cy="1001806"/>
            <a:chOff x="1660711" y="3059206"/>
            <a:chExt cx="1956548" cy="1001806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1660712" y="3059206"/>
              <a:ext cx="1956547" cy="593912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Библиотека</a:t>
              </a:r>
              <a:endParaRPr lang="ru-RU" dirty="0"/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1660711" y="3653118"/>
              <a:ext cx="1956547" cy="407894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3 МБ</a:t>
              </a:r>
              <a:endParaRPr lang="ru-RU" dirty="0"/>
            </a:p>
          </p:txBody>
        </p:sp>
      </p:grpSp>
      <p:grpSp>
        <p:nvGrpSpPr>
          <p:cNvPr id="12" name="Группа 11"/>
          <p:cNvGrpSpPr/>
          <p:nvPr/>
        </p:nvGrpSpPr>
        <p:grpSpPr>
          <a:xfrm>
            <a:off x="1660710" y="4031033"/>
            <a:ext cx="1956548" cy="1001806"/>
            <a:chOff x="1660711" y="4613742"/>
            <a:chExt cx="1956548" cy="1001806"/>
          </a:xfrm>
        </p:grpSpPr>
        <p:sp>
          <p:nvSpPr>
            <p:cNvPr id="9" name="Прямоугольник 8"/>
            <p:cNvSpPr/>
            <p:nvPr/>
          </p:nvSpPr>
          <p:spPr>
            <a:xfrm>
              <a:off x="1660712" y="4613742"/>
              <a:ext cx="1956547" cy="593912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QEMU</a:t>
              </a:r>
              <a:endParaRPr lang="ru-RU" dirty="0"/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1660711" y="5207654"/>
              <a:ext cx="1956547" cy="407894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22</a:t>
              </a:r>
              <a:r>
                <a:rPr lang="ru-RU" dirty="0" smtClean="0"/>
                <a:t> МБ</a:t>
              </a:r>
              <a:endParaRPr lang="ru-RU" dirty="0"/>
            </a:p>
          </p:txBody>
        </p:sp>
      </p:grpSp>
      <p:sp>
        <p:nvSpPr>
          <p:cNvPr id="13" name="Крест 12"/>
          <p:cNvSpPr/>
          <p:nvPr/>
        </p:nvSpPr>
        <p:spPr>
          <a:xfrm>
            <a:off x="2512983" y="3621143"/>
            <a:ext cx="252000" cy="252000"/>
          </a:xfrm>
          <a:prstGeom prst="plus">
            <a:avLst>
              <a:gd name="adj" fmla="val 429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1176618" y="5459506"/>
            <a:ext cx="1006512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12071" y="6067234"/>
            <a:ext cx="801823" cy="369332"/>
          </a:xfrm>
          <a:prstGeom prst="rect">
            <a:avLst/>
          </a:prstGeom>
          <a:noFill/>
          <a:ln w="19050"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25 </a:t>
            </a:r>
            <a:r>
              <a:rPr lang="ru-RU" b="1" dirty="0" smtClean="0"/>
              <a:t>МБ</a:t>
            </a:r>
            <a:endParaRPr lang="ru-RU" b="1" dirty="0"/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>
            <a:off x="4067735" y="1828800"/>
            <a:ext cx="0" cy="458608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9578790" y="3789831"/>
            <a:ext cx="1555375" cy="1243008"/>
          </a:xfrm>
          <a:prstGeom prst="rect">
            <a:avLst/>
          </a:prstGeom>
          <a:ln w="28575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Разделяемая</a:t>
            </a:r>
          </a:p>
          <a:p>
            <a:pPr algn="ctr"/>
            <a:r>
              <a:rPr lang="ru-RU" dirty="0" smtClean="0"/>
              <a:t>память</a:t>
            </a:r>
            <a:endParaRPr lang="ru-RU" dirty="0"/>
          </a:p>
        </p:txBody>
      </p:sp>
      <p:grpSp>
        <p:nvGrpSpPr>
          <p:cNvPr id="24" name="Группа 23"/>
          <p:cNvGrpSpPr/>
          <p:nvPr/>
        </p:nvGrpSpPr>
        <p:grpSpPr>
          <a:xfrm>
            <a:off x="4518212" y="2751980"/>
            <a:ext cx="4282888" cy="2280859"/>
            <a:chOff x="4592171" y="2284417"/>
            <a:chExt cx="4282888" cy="2280859"/>
          </a:xfrm>
        </p:grpSpPr>
        <p:sp>
          <p:nvSpPr>
            <p:cNvPr id="20" name="Прямоугольник 19"/>
            <p:cNvSpPr/>
            <p:nvPr/>
          </p:nvSpPr>
          <p:spPr>
            <a:xfrm>
              <a:off x="4592171" y="3789831"/>
              <a:ext cx="2440641" cy="775445"/>
            </a:xfrm>
            <a:prstGeom prst="rect">
              <a:avLst/>
            </a:prstGeom>
            <a:ln w="28575"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</a:t>
              </a:r>
              <a:r>
                <a:rPr lang="ru-RU" dirty="0" smtClean="0"/>
                <a:t>иртуальная</a:t>
              </a:r>
            </a:p>
            <a:p>
              <a:pPr algn="ctr"/>
              <a:r>
                <a:rPr lang="ru-RU" dirty="0"/>
                <a:t>о</a:t>
              </a:r>
              <a:r>
                <a:rPr lang="ru-RU" dirty="0" smtClean="0"/>
                <a:t>перативная память</a:t>
              </a:r>
            </a:p>
          </p:txBody>
        </p:sp>
        <p:sp>
          <p:nvSpPr>
            <p:cNvPr id="22" name="Прямоугольник 21"/>
            <p:cNvSpPr/>
            <p:nvPr/>
          </p:nvSpPr>
          <p:spPr>
            <a:xfrm>
              <a:off x="7026089" y="3792494"/>
              <a:ext cx="1848970" cy="772782"/>
            </a:xfrm>
            <a:prstGeom prst="rect">
              <a:avLst/>
            </a:prstGeom>
            <a:ln w="28575"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доп. внутренние </a:t>
              </a:r>
            </a:p>
            <a:p>
              <a:pPr algn="ctr"/>
              <a:r>
                <a:rPr lang="ru-RU" dirty="0" smtClean="0"/>
                <a:t>структуры</a:t>
              </a:r>
              <a:endParaRPr lang="ru-RU" dirty="0"/>
            </a:p>
          </p:txBody>
        </p:sp>
        <p:sp>
          <p:nvSpPr>
            <p:cNvPr id="23" name="Прямоугольник 22"/>
            <p:cNvSpPr/>
            <p:nvPr/>
          </p:nvSpPr>
          <p:spPr>
            <a:xfrm>
              <a:off x="4592172" y="2284417"/>
              <a:ext cx="4282887" cy="1514378"/>
            </a:xfrm>
            <a:prstGeom prst="rect">
              <a:avLst/>
            </a:prstGeom>
            <a:ln w="28575"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QEMU</a:t>
              </a:r>
              <a:endParaRPr lang="ru-RU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5283614" y="5594150"/>
            <a:ext cx="918841" cy="369332"/>
          </a:xfrm>
          <a:prstGeom prst="rect">
            <a:avLst/>
          </a:prstGeom>
          <a:noFill/>
          <a:ln w="19050"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128</a:t>
            </a:r>
            <a:r>
              <a:rPr lang="en-US" dirty="0" smtClean="0"/>
              <a:t> </a:t>
            </a:r>
            <a:r>
              <a:rPr lang="ru-RU" dirty="0" smtClean="0"/>
              <a:t>МБ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7417194" y="5586177"/>
            <a:ext cx="801823" cy="369332"/>
          </a:xfrm>
          <a:prstGeom prst="rect">
            <a:avLst/>
          </a:prstGeom>
          <a:noFill/>
          <a:ln w="19050"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40</a:t>
            </a:r>
            <a:r>
              <a:rPr lang="en-US" dirty="0" smtClean="0"/>
              <a:t> </a:t>
            </a:r>
            <a:r>
              <a:rPr lang="ru-RU" dirty="0" smtClean="0"/>
              <a:t>МБ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9955565" y="5564272"/>
            <a:ext cx="792205" cy="369332"/>
          </a:xfrm>
          <a:prstGeom prst="rect">
            <a:avLst/>
          </a:prstGeom>
          <a:noFill/>
          <a:ln w="19050"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64</a:t>
            </a:r>
            <a:r>
              <a:rPr lang="en-US" dirty="0" smtClean="0"/>
              <a:t> </a:t>
            </a:r>
            <a:r>
              <a:rPr lang="ru-RU" dirty="0" smtClean="0"/>
              <a:t>МБ</a:t>
            </a:r>
            <a:endParaRPr lang="ru-RU" dirty="0"/>
          </a:p>
        </p:txBody>
      </p:sp>
      <p:sp>
        <p:nvSpPr>
          <p:cNvPr id="28" name="Крест 27"/>
          <p:cNvSpPr/>
          <p:nvPr/>
        </p:nvSpPr>
        <p:spPr>
          <a:xfrm>
            <a:off x="9063945" y="4195613"/>
            <a:ext cx="252000" cy="252000"/>
          </a:xfrm>
          <a:prstGeom prst="plus">
            <a:avLst>
              <a:gd name="adj" fmla="val 429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4585447" y="5969980"/>
            <a:ext cx="654871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458894" y="6067234"/>
            <a:ext cx="918841" cy="369332"/>
          </a:xfrm>
          <a:prstGeom prst="rect">
            <a:avLst/>
          </a:prstGeom>
          <a:noFill/>
          <a:ln w="19050"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ru-RU" b="1" dirty="0" smtClean="0"/>
              <a:t>232</a:t>
            </a:r>
            <a:r>
              <a:rPr lang="en-US" b="1" dirty="0" smtClean="0"/>
              <a:t> </a:t>
            </a:r>
            <a:r>
              <a:rPr lang="ru-RU" b="1" dirty="0" smtClean="0"/>
              <a:t>МБ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91265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Сравнение производительности</a:t>
            </a:r>
            <a:r>
              <a:rPr lang="en-US" dirty="0" smtClean="0">
                <a:solidFill>
                  <a:schemeClr val="bg1"/>
                </a:solidFill>
              </a:rPr>
              <a:t>: Windows</a:t>
            </a:r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407176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2</a:t>
            </a:r>
            <a:r>
              <a:rPr lang="ru-RU" dirty="0" smtClean="0"/>
              <a:t>2</a:t>
            </a:r>
            <a:r>
              <a:rPr lang="en-US" dirty="0" smtClean="0"/>
              <a:t>/17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660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Цель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 smtClean="0"/>
              <a:t>Предоставить </a:t>
            </a:r>
            <a:r>
              <a:rPr lang="ru-RU" dirty="0" smtClean="0">
                <a:solidFill>
                  <a:srgbClr val="1580D0"/>
                </a:solidFill>
              </a:rPr>
              <a:t>приложениям</a:t>
            </a:r>
            <a:r>
              <a:rPr lang="ru-RU" dirty="0" smtClean="0"/>
              <a:t> операционной системы </a:t>
            </a:r>
            <a:r>
              <a:rPr lang="en-US" dirty="0" smtClean="0">
                <a:solidFill>
                  <a:srgbClr val="1580D0"/>
                </a:solidFill>
              </a:rPr>
              <a:t>Windows</a:t>
            </a:r>
            <a:r>
              <a:rPr lang="ru-RU" dirty="0" smtClean="0">
                <a:solidFill>
                  <a:srgbClr val="1580D0"/>
                </a:solidFill>
              </a:rPr>
              <a:t> </a:t>
            </a:r>
            <a:r>
              <a:rPr lang="ru-RU" dirty="0" smtClean="0"/>
              <a:t>возможность </a:t>
            </a:r>
            <a:r>
              <a:rPr lang="ru-RU" dirty="0" smtClean="0">
                <a:solidFill>
                  <a:srgbClr val="1580D0"/>
                </a:solidFill>
              </a:rPr>
              <a:t>работать</a:t>
            </a:r>
            <a:r>
              <a:rPr lang="ru-RU" dirty="0" smtClean="0"/>
              <a:t> с </a:t>
            </a:r>
            <a:r>
              <a:rPr lang="ru-RU" dirty="0" smtClean="0">
                <a:solidFill>
                  <a:srgbClr val="1580D0"/>
                </a:solidFill>
              </a:rPr>
              <a:t>файловыми системами </a:t>
            </a:r>
            <a:r>
              <a:rPr lang="ru-RU" dirty="0" smtClean="0"/>
              <a:t>операционной системы </a:t>
            </a:r>
            <a:r>
              <a:rPr lang="en-US" dirty="0" smtClean="0">
                <a:solidFill>
                  <a:srgbClr val="1580D0"/>
                </a:solidFill>
              </a:rPr>
              <a:t>Linux</a:t>
            </a:r>
            <a:r>
              <a:rPr lang="ru-RU" dirty="0" smtClean="0"/>
              <a:t>, не поддерживаемыми операционной системой </a:t>
            </a:r>
            <a:r>
              <a:rPr lang="en-US" dirty="0" smtClean="0"/>
              <a:t>Windows</a:t>
            </a:r>
            <a:endParaRPr lang="ru-RU" dirty="0"/>
          </a:p>
        </p:txBody>
      </p:sp>
      <p:sp>
        <p:nvSpPr>
          <p:cNvPr id="8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3/17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294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Организация доступа к файловой системе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fld id="{7E7C1622-4091-4E7B-99B0-4C976627CE55}" type="slidenum">
              <a:rPr lang="ru-RU" smtClean="0"/>
              <a:t>4</a:t>
            </a:fld>
            <a:r>
              <a:rPr lang="en-US" dirty="0" smtClean="0"/>
              <a:t>/17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058740" y="1919705"/>
            <a:ext cx="1748589" cy="475915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Приложение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851216" y="3376174"/>
            <a:ext cx="2160000" cy="855203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Драйвер</a:t>
            </a:r>
          </a:p>
          <a:p>
            <a:pPr algn="ctr"/>
            <a:r>
              <a:rPr lang="ru-RU" dirty="0" smtClean="0">
                <a:solidFill>
                  <a:schemeClr val="tx1"/>
                </a:solidFill>
              </a:rPr>
              <a:t>файловой системы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918451" y="4657778"/>
            <a:ext cx="2029166" cy="633645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Драйвер устройства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028" name="Picture 4" descr="http://kerneldrivers.com/wp-content/uploads/2014/04/icon-file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38" y="3349162"/>
            <a:ext cx="1020679" cy="1020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freeiconbox.com/icon/256/40097.png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38" t="21939" r="28303" b="21817"/>
          <a:stretch/>
        </p:blipFill>
        <p:spPr bwMode="auto">
          <a:xfrm>
            <a:off x="2575112" y="5701556"/>
            <a:ext cx="726141" cy="94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Прямая соединительная линия 13"/>
          <p:cNvCxnSpPr>
            <a:stCxn id="6" idx="2"/>
            <a:endCxn id="7" idx="0"/>
          </p:cNvCxnSpPr>
          <p:nvPr/>
        </p:nvCxnSpPr>
        <p:spPr>
          <a:xfrm>
            <a:off x="2931216" y="4231377"/>
            <a:ext cx="1818" cy="426401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2"/>
            <a:endCxn id="6" idx="0"/>
          </p:cNvCxnSpPr>
          <p:nvPr/>
        </p:nvCxnSpPr>
        <p:spPr>
          <a:xfrm flipH="1">
            <a:off x="2931216" y="2395620"/>
            <a:ext cx="1819" cy="980554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7" idx="2"/>
            <a:endCxn id="1032" idx="0"/>
          </p:cNvCxnSpPr>
          <p:nvPr/>
        </p:nvCxnSpPr>
        <p:spPr>
          <a:xfrm>
            <a:off x="2933034" y="5291423"/>
            <a:ext cx="5149" cy="410133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ная линия уступом 26"/>
          <p:cNvCxnSpPr>
            <a:stCxn id="1032" idx="1"/>
            <a:endCxn id="1028" idx="2"/>
          </p:cNvCxnSpPr>
          <p:nvPr/>
        </p:nvCxnSpPr>
        <p:spPr>
          <a:xfrm rot="10800000">
            <a:off x="722478" y="4369842"/>
            <a:ext cx="1852634" cy="1805725"/>
          </a:xfrm>
          <a:prstGeom prst="bentConnector2">
            <a:avLst/>
          </a:pr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Соединительная линия уступом 33"/>
          <p:cNvCxnSpPr>
            <a:stCxn id="5" idx="1"/>
            <a:endCxn id="1028" idx="0"/>
          </p:cNvCxnSpPr>
          <p:nvPr/>
        </p:nvCxnSpPr>
        <p:spPr>
          <a:xfrm rot="10800000" flipV="1">
            <a:off x="722478" y="2157662"/>
            <a:ext cx="1336262" cy="1191499"/>
          </a:xfrm>
          <a:prstGeom prst="bentConnector2">
            <a:avLst/>
          </a:pr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Прямоугольник 41"/>
          <p:cNvSpPr/>
          <p:nvPr/>
        </p:nvSpPr>
        <p:spPr>
          <a:xfrm>
            <a:off x="1918447" y="3448767"/>
            <a:ext cx="2023200" cy="720000"/>
          </a:xfrm>
          <a:prstGeom prst="rect">
            <a:avLst/>
          </a:prstGeom>
          <a:noFill/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14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Организация доступа к файловой системе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fld id="{7E7C1622-4091-4E7B-99B0-4C976627CE55}" type="slidenum">
              <a:rPr lang="ru-RU" smtClean="0"/>
              <a:t>5</a:t>
            </a:fld>
            <a:r>
              <a:rPr lang="en-US" dirty="0" smtClean="0"/>
              <a:t>/17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058740" y="1919705"/>
            <a:ext cx="1748589" cy="475915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Приложение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851216" y="3376174"/>
            <a:ext cx="2163636" cy="855203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Драйвер</a:t>
            </a:r>
          </a:p>
          <a:p>
            <a:pPr algn="ctr"/>
            <a:r>
              <a:rPr lang="ru-RU" dirty="0" smtClean="0">
                <a:solidFill>
                  <a:schemeClr val="tx1"/>
                </a:solidFill>
              </a:rPr>
              <a:t>файловой системы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918451" y="4657778"/>
            <a:ext cx="2029166" cy="633645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Драйвер устройства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028" name="Picture 4" descr="http://kerneldrivers.com/wp-content/uploads/2014/04/icon-file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38" y="3349162"/>
            <a:ext cx="1020679" cy="1020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freeiconbox.com/icon/256/40097.png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38" t="21939" r="28303" b="21817"/>
          <a:stretch/>
        </p:blipFill>
        <p:spPr bwMode="auto">
          <a:xfrm>
            <a:off x="2575112" y="5701556"/>
            <a:ext cx="726141" cy="94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Прямоугольник 17"/>
          <p:cNvSpPr/>
          <p:nvPr/>
        </p:nvSpPr>
        <p:spPr>
          <a:xfrm>
            <a:off x="5909983" y="3883357"/>
            <a:ext cx="5153718" cy="386125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N </a:t>
            </a:r>
            <a:r>
              <a:rPr lang="ru-RU" b="1" dirty="0" smtClean="0">
                <a:solidFill>
                  <a:schemeClr val="tx1"/>
                </a:solidFill>
              </a:rPr>
              <a:t>файловых систем – в </a:t>
            </a:r>
            <a:r>
              <a:rPr lang="en-US" b="1" dirty="0" smtClean="0">
                <a:solidFill>
                  <a:schemeClr val="tx1"/>
                </a:solidFill>
              </a:rPr>
              <a:t>N</a:t>
            </a:r>
            <a:r>
              <a:rPr lang="ru-RU" b="1" dirty="0" smtClean="0">
                <a:solidFill>
                  <a:schemeClr val="tx1"/>
                </a:solidFill>
              </a:rPr>
              <a:t> раз больше проблем</a:t>
            </a:r>
          </a:p>
        </p:txBody>
      </p:sp>
      <p:cxnSp>
        <p:nvCxnSpPr>
          <p:cNvPr id="14" name="Прямая соединительная линия 13"/>
          <p:cNvCxnSpPr>
            <a:stCxn id="6" idx="2"/>
            <a:endCxn id="7" idx="0"/>
          </p:cNvCxnSpPr>
          <p:nvPr/>
        </p:nvCxnSpPr>
        <p:spPr>
          <a:xfrm>
            <a:off x="2933034" y="4231377"/>
            <a:ext cx="0" cy="426401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2"/>
            <a:endCxn id="6" idx="0"/>
          </p:cNvCxnSpPr>
          <p:nvPr/>
        </p:nvCxnSpPr>
        <p:spPr>
          <a:xfrm flipH="1">
            <a:off x="2933034" y="2395620"/>
            <a:ext cx="1" cy="980554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7" idx="2"/>
            <a:endCxn id="1032" idx="0"/>
          </p:cNvCxnSpPr>
          <p:nvPr/>
        </p:nvCxnSpPr>
        <p:spPr>
          <a:xfrm>
            <a:off x="2933034" y="5291423"/>
            <a:ext cx="5149" cy="410133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ная линия уступом 26"/>
          <p:cNvCxnSpPr>
            <a:stCxn id="1032" idx="1"/>
            <a:endCxn id="1028" idx="2"/>
          </p:cNvCxnSpPr>
          <p:nvPr/>
        </p:nvCxnSpPr>
        <p:spPr>
          <a:xfrm rot="10800000">
            <a:off x="722478" y="4369842"/>
            <a:ext cx="1852634" cy="1805725"/>
          </a:xfrm>
          <a:prstGeom prst="bentConnector2">
            <a:avLst/>
          </a:pr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5909983" y="1554343"/>
            <a:ext cx="5153718" cy="386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b="1" dirty="0" err="1" smtClean="0">
                <a:solidFill>
                  <a:srgbClr val="1580D0"/>
                </a:solidFill>
              </a:rPr>
              <a:t>Портированные</a:t>
            </a:r>
            <a:r>
              <a:rPr lang="ru-RU" sz="2000" b="1" dirty="0" smtClean="0">
                <a:solidFill>
                  <a:srgbClr val="1580D0"/>
                </a:solidFill>
              </a:rPr>
              <a:t> </a:t>
            </a:r>
            <a:r>
              <a:rPr lang="en-US" sz="2000" b="1" dirty="0" smtClean="0">
                <a:solidFill>
                  <a:srgbClr val="1580D0"/>
                </a:solidFill>
              </a:rPr>
              <a:t>Windows</a:t>
            </a:r>
            <a:r>
              <a:rPr lang="ru-RU" sz="2000" b="1" dirty="0" smtClean="0">
                <a:solidFill>
                  <a:srgbClr val="1580D0"/>
                </a:solidFill>
              </a:rPr>
              <a:t>-драйверы</a:t>
            </a:r>
          </a:p>
        </p:txBody>
      </p:sp>
      <p:grpSp>
        <p:nvGrpSpPr>
          <p:cNvPr id="32" name="Группа 31"/>
          <p:cNvGrpSpPr/>
          <p:nvPr/>
        </p:nvGrpSpPr>
        <p:grpSpPr>
          <a:xfrm>
            <a:off x="5909983" y="1889467"/>
            <a:ext cx="5153720" cy="790045"/>
            <a:chOff x="5909983" y="2131525"/>
            <a:chExt cx="5153720" cy="7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5909983" y="2467629"/>
              <a:ext cx="5153720" cy="393440"/>
            </a:xfrm>
            <a:prstGeom prst="rect">
              <a:avLst/>
            </a:prstGeom>
            <a:ln w="19050"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 smtClean="0">
                  <a:solidFill>
                    <a:schemeClr val="tx1"/>
                  </a:solidFill>
                </a:rPr>
                <a:t>Высокая сложность разработки</a:t>
              </a:r>
            </a:p>
          </p:txBody>
        </p:sp>
        <p:sp>
          <p:nvSpPr>
            <p:cNvPr id="38" name="Прямоугольник 37"/>
            <p:cNvSpPr/>
            <p:nvPr/>
          </p:nvSpPr>
          <p:spPr>
            <a:xfrm>
              <a:off x="5909983" y="2131525"/>
              <a:ext cx="5153718" cy="3861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i="1" dirty="0" smtClean="0">
                  <a:solidFill>
                    <a:srgbClr val="1580D0"/>
                  </a:solidFill>
                </a:rPr>
                <a:t>Реализация драйвера «с нуля»</a:t>
              </a:r>
            </a:p>
          </p:txBody>
        </p:sp>
      </p:grpSp>
      <p:grpSp>
        <p:nvGrpSpPr>
          <p:cNvPr id="33" name="Группа 32"/>
          <p:cNvGrpSpPr/>
          <p:nvPr/>
        </p:nvGrpSpPr>
        <p:grpSpPr>
          <a:xfrm>
            <a:off x="5909983" y="2738544"/>
            <a:ext cx="5153719" cy="946262"/>
            <a:chOff x="5909983" y="3076200"/>
            <a:chExt cx="5153719" cy="946262"/>
          </a:xfrm>
        </p:grpSpPr>
        <p:sp>
          <p:nvSpPr>
            <p:cNvPr id="11" name="Прямоугольник 10"/>
            <p:cNvSpPr/>
            <p:nvPr/>
          </p:nvSpPr>
          <p:spPr>
            <a:xfrm>
              <a:off x="5909983" y="3449676"/>
              <a:ext cx="5153719" cy="572786"/>
            </a:xfrm>
            <a:prstGeom prst="rect">
              <a:avLst/>
            </a:prstGeom>
            <a:ln w="19050"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 smtClean="0">
                  <a:solidFill>
                    <a:schemeClr val="tx1"/>
                  </a:solidFill>
                </a:rPr>
                <a:t>Низкое качество драйверов</a:t>
              </a:r>
            </a:p>
            <a:p>
              <a:r>
                <a:rPr lang="ru-RU" dirty="0" smtClean="0">
                  <a:solidFill>
                    <a:schemeClr val="tx1"/>
                  </a:solidFill>
                </a:rPr>
                <a:t>Ограниченная поддержка ФС</a:t>
              </a:r>
            </a:p>
          </p:txBody>
        </p:sp>
        <p:sp>
          <p:nvSpPr>
            <p:cNvPr id="39" name="Прямоугольник 38"/>
            <p:cNvSpPr/>
            <p:nvPr/>
          </p:nvSpPr>
          <p:spPr>
            <a:xfrm>
              <a:off x="5909983" y="3076200"/>
              <a:ext cx="5153718" cy="3861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i="1" dirty="0" smtClean="0">
                  <a:solidFill>
                    <a:srgbClr val="1580D0"/>
                  </a:solidFill>
                </a:rPr>
                <a:t>Драйвера сторонних разработчиков</a:t>
              </a:r>
            </a:p>
          </p:txBody>
        </p:sp>
      </p:grpSp>
      <p:sp>
        <p:nvSpPr>
          <p:cNvPr id="44" name="Стрелка вправо 43"/>
          <p:cNvSpPr/>
          <p:nvPr/>
        </p:nvSpPr>
        <p:spPr>
          <a:xfrm rot="20137724">
            <a:off x="4092116" y="3126164"/>
            <a:ext cx="1472095" cy="464954"/>
          </a:xfrm>
          <a:prstGeom prst="rightArrow">
            <a:avLst>
              <a:gd name="adj1" fmla="val 26093"/>
              <a:gd name="adj2" fmla="val 1099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4" name="Соединительная линия уступом 33"/>
          <p:cNvCxnSpPr>
            <a:stCxn id="5" idx="1"/>
            <a:endCxn id="1028" idx="0"/>
          </p:cNvCxnSpPr>
          <p:nvPr/>
        </p:nvCxnSpPr>
        <p:spPr>
          <a:xfrm rot="10800000" flipV="1">
            <a:off x="722478" y="2157662"/>
            <a:ext cx="1336262" cy="1191499"/>
          </a:xfrm>
          <a:prstGeom prst="bentConnector2">
            <a:avLst/>
          </a:pr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5533465" y="4507978"/>
            <a:ext cx="601083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Прямоугольник 45"/>
          <p:cNvSpPr/>
          <p:nvPr/>
        </p:nvSpPr>
        <p:spPr>
          <a:xfrm>
            <a:off x="1918447" y="3448767"/>
            <a:ext cx="2023200" cy="720000"/>
          </a:xfrm>
          <a:prstGeom prst="rect">
            <a:avLst/>
          </a:prstGeom>
          <a:noFill/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20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Организация доступа к файловой системе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fld id="{7E7C1622-4091-4E7B-99B0-4C976627CE55}" type="slidenum">
              <a:rPr lang="ru-RU" smtClean="0"/>
              <a:t>6</a:t>
            </a:fld>
            <a:r>
              <a:rPr lang="en-US" dirty="0" smtClean="0"/>
              <a:t>/17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058740" y="1919705"/>
            <a:ext cx="1748589" cy="475915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Приложение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851216" y="3376174"/>
            <a:ext cx="2163636" cy="855203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Драйвер</a:t>
            </a:r>
          </a:p>
          <a:p>
            <a:pPr algn="ctr"/>
            <a:r>
              <a:rPr lang="ru-RU" dirty="0" smtClean="0">
                <a:solidFill>
                  <a:schemeClr val="tx1"/>
                </a:solidFill>
              </a:rPr>
              <a:t>файловой системы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918451" y="4657778"/>
            <a:ext cx="2029166" cy="633645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Драйвер устройства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028" name="Picture 4" descr="http://kerneldrivers.com/wp-content/uploads/2014/04/icon-file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38" y="3349162"/>
            <a:ext cx="1020679" cy="1020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freeiconbox.com/icon/256/40097.png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38" t="21939" r="28303" b="21817"/>
          <a:stretch/>
        </p:blipFill>
        <p:spPr bwMode="auto">
          <a:xfrm>
            <a:off x="2575112" y="5701556"/>
            <a:ext cx="726141" cy="94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Прямоугольник 15"/>
          <p:cNvSpPr/>
          <p:nvPr/>
        </p:nvSpPr>
        <p:spPr>
          <a:xfrm>
            <a:off x="5909983" y="6299610"/>
            <a:ext cx="5153721" cy="337637"/>
          </a:xfrm>
          <a:prstGeom prst="rect">
            <a:avLst/>
          </a:prstGeom>
          <a:noFill/>
          <a:ln w="1905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Реализация окружения </a:t>
            </a:r>
            <a:r>
              <a:rPr lang="en-US" b="1" dirty="0" smtClean="0">
                <a:solidFill>
                  <a:schemeClr val="tx1"/>
                </a:solidFill>
              </a:rPr>
              <a:t>Linux</a:t>
            </a:r>
            <a:r>
              <a:rPr lang="ru-RU" b="1" dirty="0" smtClean="0">
                <a:solidFill>
                  <a:schemeClr val="tx1"/>
                </a:solidFill>
              </a:rPr>
              <a:t> в </a:t>
            </a:r>
            <a:r>
              <a:rPr lang="en-US" b="1" dirty="0" smtClean="0">
                <a:solidFill>
                  <a:schemeClr val="tx1"/>
                </a:solidFill>
              </a:rPr>
              <a:t>Windows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909983" y="3883357"/>
            <a:ext cx="5153718" cy="386125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N </a:t>
            </a:r>
            <a:r>
              <a:rPr lang="ru-RU" b="1" dirty="0" smtClean="0">
                <a:solidFill>
                  <a:schemeClr val="tx1"/>
                </a:solidFill>
              </a:rPr>
              <a:t>файловых систем – в </a:t>
            </a:r>
            <a:r>
              <a:rPr lang="en-US" b="1" dirty="0" smtClean="0">
                <a:solidFill>
                  <a:schemeClr val="tx1"/>
                </a:solidFill>
              </a:rPr>
              <a:t>N</a:t>
            </a:r>
            <a:r>
              <a:rPr lang="ru-RU" b="1" dirty="0" smtClean="0">
                <a:solidFill>
                  <a:schemeClr val="tx1"/>
                </a:solidFill>
              </a:rPr>
              <a:t> раз больше проблем</a:t>
            </a:r>
          </a:p>
        </p:txBody>
      </p:sp>
      <p:cxnSp>
        <p:nvCxnSpPr>
          <p:cNvPr id="14" name="Прямая соединительная линия 13"/>
          <p:cNvCxnSpPr>
            <a:stCxn id="6" idx="2"/>
            <a:endCxn id="7" idx="0"/>
          </p:cNvCxnSpPr>
          <p:nvPr/>
        </p:nvCxnSpPr>
        <p:spPr>
          <a:xfrm>
            <a:off x="2933034" y="4231377"/>
            <a:ext cx="0" cy="426401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2"/>
            <a:endCxn id="6" idx="0"/>
          </p:cNvCxnSpPr>
          <p:nvPr/>
        </p:nvCxnSpPr>
        <p:spPr>
          <a:xfrm flipH="1">
            <a:off x="2933034" y="2395620"/>
            <a:ext cx="1" cy="980554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7" idx="2"/>
            <a:endCxn id="1032" idx="0"/>
          </p:cNvCxnSpPr>
          <p:nvPr/>
        </p:nvCxnSpPr>
        <p:spPr>
          <a:xfrm>
            <a:off x="2933034" y="5291423"/>
            <a:ext cx="5149" cy="410133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ная линия уступом 26"/>
          <p:cNvCxnSpPr>
            <a:stCxn id="1032" idx="1"/>
            <a:endCxn id="1028" idx="2"/>
          </p:cNvCxnSpPr>
          <p:nvPr/>
        </p:nvCxnSpPr>
        <p:spPr>
          <a:xfrm rot="10800000">
            <a:off x="722478" y="4369842"/>
            <a:ext cx="1852634" cy="1805725"/>
          </a:xfrm>
          <a:prstGeom prst="bentConnector2">
            <a:avLst/>
          </a:pr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5909983" y="5049375"/>
            <a:ext cx="5153722" cy="1107317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tx1"/>
                </a:solidFill>
              </a:rPr>
              <a:t>Высокая надежность, эффективность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Полный доступ к файловой системе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Поддержка всех файловых систем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Разработка и тестирование </a:t>
            </a:r>
            <a:r>
              <a:rPr lang="en-US" dirty="0" smtClean="0">
                <a:solidFill>
                  <a:schemeClr val="tx1"/>
                </a:solidFill>
              </a:rPr>
              <a:t>Linux</a:t>
            </a:r>
            <a:r>
              <a:rPr lang="ru-RU" dirty="0" smtClean="0">
                <a:solidFill>
                  <a:schemeClr val="tx1"/>
                </a:solidFill>
              </a:rPr>
              <a:t>-сообществом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5909983" y="4615557"/>
            <a:ext cx="5153718" cy="386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b="1" dirty="0" err="1" smtClean="0">
                <a:solidFill>
                  <a:schemeClr val="accent4"/>
                </a:solidFill>
              </a:rPr>
              <a:t>Нативные</a:t>
            </a:r>
            <a:r>
              <a:rPr lang="ru-RU" sz="2000" b="1" dirty="0" smtClean="0">
                <a:solidFill>
                  <a:schemeClr val="accent4"/>
                </a:solidFill>
              </a:rPr>
              <a:t> </a:t>
            </a:r>
            <a:r>
              <a:rPr lang="en-US" sz="2000" b="1" dirty="0" smtClean="0">
                <a:solidFill>
                  <a:schemeClr val="accent4"/>
                </a:solidFill>
              </a:rPr>
              <a:t>Linux</a:t>
            </a:r>
            <a:r>
              <a:rPr lang="ru-RU" sz="2000" b="1" dirty="0" smtClean="0">
                <a:solidFill>
                  <a:schemeClr val="accent4"/>
                </a:solidFill>
              </a:rPr>
              <a:t>-драйверы</a:t>
            </a:r>
          </a:p>
        </p:txBody>
      </p:sp>
      <p:sp>
        <p:nvSpPr>
          <p:cNvPr id="37" name="Прямоугольник 36"/>
          <p:cNvSpPr/>
          <p:nvPr/>
        </p:nvSpPr>
        <p:spPr>
          <a:xfrm>
            <a:off x="5909983" y="1554343"/>
            <a:ext cx="5153718" cy="386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b="1" dirty="0" err="1" smtClean="0">
                <a:solidFill>
                  <a:srgbClr val="1580D0"/>
                </a:solidFill>
              </a:rPr>
              <a:t>Портированные</a:t>
            </a:r>
            <a:r>
              <a:rPr lang="ru-RU" sz="2000" b="1" dirty="0" smtClean="0">
                <a:solidFill>
                  <a:srgbClr val="1580D0"/>
                </a:solidFill>
              </a:rPr>
              <a:t> </a:t>
            </a:r>
            <a:r>
              <a:rPr lang="en-US" sz="2000" b="1" dirty="0" smtClean="0">
                <a:solidFill>
                  <a:srgbClr val="1580D0"/>
                </a:solidFill>
              </a:rPr>
              <a:t>Windows</a:t>
            </a:r>
            <a:r>
              <a:rPr lang="ru-RU" sz="2000" b="1" dirty="0" smtClean="0">
                <a:solidFill>
                  <a:srgbClr val="1580D0"/>
                </a:solidFill>
              </a:rPr>
              <a:t>-драйверы</a:t>
            </a:r>
          </a:p>
        </p:txBody>
      </p:sp>
      <p:grpSp>
        <p:nvGrpSpPr>
          <p:cNvPr id="32" name="Группа 31"/>
          <p:cNvGrpSpPr/>
          <p:nvPr/>
        </p:nvGrpSpPr>
        <p:grpSpPr>
          <a:xfrm>
            <a:off x="5909983" y="1889467"/>
            <a:ext cx="5153720" cy="790045"/>
            <a:chOff x="5909983" y="2131525"/>
            <a:chExt cx="5153720" cy="7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5909983" y="2467629"/>
              <a:ext cx="5153720" cy="393440"/>
            </a:xfrm>
            <a:prstGeom prst="rect">
              <a:avLst/>
            </a:prstGeom>
            <a:ln w="19050"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 smtClean="0">
                  <a:solidFill>
                    <a:schemeClr val="tx1"/>
                  </a:solidFill>
                </a:rPr>
                <a:t>Высокая сложность разработки</a:t>
              </a:r>
            </a:p>
          </p:txBody>
        </p:sp>
        <p:sp>
          <p:nvSpPr>
            <p:cNvPr id="38" name="Прямоугольник 37"/>
            <p:cNvSpPr/>
            <p:nvPr/>
          </p:nvSpPr>
          <p:spPr>
            <a:xfrm>
              <a:off x="5909983" y="2131525"/>
              <a:ext cx="5153718" cy="3861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i="1" dirty="0" smtClean="0">
                  <a:solidFill>
                    <a:srgbClr val="1580D0"/>
                  </a:solidFill>
                </a:rPr>
                <a:t>Реализация драйвера «с нуля»</a:t>
              </a:r>
            </a:p>
          </p:txBody>
        </p:sp>
      </p:grpSp>
      <p:grpSp>
        <p:nvGrpSpPr>
          <p:cNvPr id="33" name="Группа 32"/>
          <p:cNvGrpSpPr/>
          <p:nvPr/>
        </p:nvGrpSpPr>
        <p:grpSpPr>
          <a:xfrm>
            <a:off x="5909983" y="2738544"/>
            <a:ext cx="5153719" cy="946262"/>
            <a:chOff x="5909983" y="3076200"/>
            <a:chExt cx="5153719" cy="946262"/>
          </a:xfrm>
        </p:grpSpPr>
        <p:sp>
          <p:nvSpPr>
            <p:cNvPr id="11" name="Прямоугольник 10"/>
            <p:cNvSpPr/>
            <p:nvPr/>
          </p:nvSpPr>
          <p:spPr>
            <a:xfrm>
              <a:off x="5909983" y="3449676"/>
              <a:ext cx="5153719" cy="572786"/>
            </a:xfrm>
            <a:prstGeom prst="rect">
              <a:avLst/>
            </a:prstGeom>
            <a:ln w="19050"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 smtClean="0">
                  <a:solidFill>
                    <a:schemeClr val="tx1"/>
                  </a:solidFill>
                </a:rPr>
                <a:t>Низкое качество драйверов</a:t>
              </a:r>
            </a:p>
            <a:p>
              <a:r>
                <a:rPr lang="ru-RU" dirty="0" smtClean="0">
                  <a:solidFill>
                    <a:schemeClr val="tx1"/>
                  </a:solidFill>
                </a:rPr>
                <a:t>Ограниченная поддержка ФС</a:t>
              </a:r>
            </a:p>
          </p:txBody>
        </p:sp>
        <p:sp>
          <p:nvSpPr>
            <p:cNvPr id="39" name="Прямоугольник 38"/>
            <p:cNvSpPr/>
            <p:nvPr/>
          </p:nvSpPr>
          <p:spPr>
            <a:xfrm>
              <a:off x="5909983" y="3076200"/>
              <a:ext cx="5153718" cy="3861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i="1" dirty="0" smtClean="0">
                  <a:solidFill>
                    <a:srgbClr val="1580D0"/>
                  </a:solidFill>
                </a:rPr>
                <a:t>Драйвера сторонних разработчиков</a:t>
              </a:r>
            </a:p>
          </p:txBody>
        </p:sp>
      </p:grpSp>
      <p:grpSp>
        <p:nvGrpSpPr>
          <p:cNvPr id="41" name="Группа 40"/>
          <p:cNvGrpSpPr/>
          <p:nvPr/>
        </p:nvGrpSpPr>
        <p:grpSpPr>
          <a:xfrm>
            <a:off x="5533465" y="4507978"/>
            <a:ext cx="6010835" cy="78439"/>
            <a:chOff x="5533465" y="4655901"/>
            <a:chExt cx="6010835" cy="78439"/>
          </a:xfrm>
        </p:grpSpPr>
        <p:cxnSp>
          <p:nvCxnSpPr>
            <p:cNvPr id="40" name="Прямая соединительная линия 39"/>
            <p:cNvCxnSpPr/>
            <p:nvPr/>
          </p:nvCxnSpPr>
          <p:spPr>
            <a:xfrm>
              <a:off x="5533465" y="4655901"/>
              <a:ext cx="601083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/>
            <p:cNvCxnSpPr/>
            <p:nvPr/>
          </p:nvCxnSpPr>
          <p:spPr>
            <a:xfrm>
              <a:off x="5533465" y="4734340"/>
              <a:ext cx="6010835" cy="0"/>
            </a:xfrm>
            <a:prstGeom prst="line">
              <a:avLst/>
            </a:prstGeom>
            <a:ln w="285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44" name="Стрелка вправо 43"/>
          <p:cNvSpPr/>
          <p:nvPr/>
        </p:nvSpPr>
        <p:spPr>
          <a:xfrm rot="20137724">
            <a:off x="4092116" y="3126164"/>
            <a:ext cx="1472095" cy="464954"/>
          </a:xfrm>
          <a:prstGeom prst="rightArrow">
            <a:avLst>
              <a:gd name="adj1" fmla="val 26093"/>
              <a:gd name="adj2" fmla="val 1099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Стрелка вправо 49"/>
          <p:cNvSpPr/>
          <p:nvPr/>
        </p:nvSpPr>
        <p:spPr>
          <a:xfrm rot="2620760" flipV="1">
            <a:off x="4018601" y="4353939"/>
            <a:ext cx="1472095" cy="464954"/>
          </a:xfrm>
          <a:prstGeom prst="rightArrow">
            <a:avLst>
              <a:gd name="adj1" fmla="val 26093"/>
              <a:gd name="adj2" fmla="val 10999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4" name="Соединительная линия уступом 33"/>
          <p:cNvCxnSpPr>
            <a:stCxn id="5" idx="1"/>
            <a:endCxn id="1028" idx="0"/>
          </p:cNvCxnSpPr>
          <p:nvPr/>
        </p:nvCxnSpPr>
        <p:spPr>
          <a:xfrm rot="10800000" flipV="1">
            <a:off x="722478" y="2157662"/>
            <a:ext cx="1336262" cy="1191499"/>
          </a:xfrm>
          <a:prstGeom prst="bentConnector2">
            <a:avLst/>
          </a:pr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1918447" y="3448767"/>
            <a:ext cx="2023200" cy="720000"/>
          </a:xfrm>
          <a:prstGeom prst="rect">
            <a:avLst/>
          </a:prstGeom>
          <a:noFill/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70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Группа 17"/>
          <p:cNvGrpSpPr/>
          <p:nvPr/>
        </p:nvGrpSpPr>
        <p:grpSpPr>
          <a:xfrm>
            <a:off x="5460066" y="2588566"/>
            <a:ext cx="2487144" cy="2530497"/>
            <a:chOff x="4942351" y="2548222"/>
            <a:chExt cx="2487144" cy="2530497"/>
          </a:xfrm>
        </p:grpSpPr>
        <p:sp>
          <p:nvSpPr>
            <p:cNvPr id="20" name="Прямоугольник 19"/>
            <p:cNvSpPr/>
            <p:nvPr/>
          </p:nvSpPr>
          <p:spPr>
            <a:xfrm>
              <a:off x="4942351" y="2548222"/>
              <a:ext cx="2487144" cy="2530497"/>
            </a:xfrm>
            <a:prstGeom prst="rect">
              <a:avLst/>
            </a:prstGeom>
            <a:noFill/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5016315" y="2642347"/>
              <a:ext cx="2332503" cy="2362717"/>
            </a:xfrm>
            <a:prstGeom prst="rect">
              <a:avLst/>
            </a:prstGeom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Дистрибутив </a:t>
              </a:r>
              <a:r>
                <a:rPr lang="en-US" dirty="0" smtClean="0">
                  <a:solidFill>
                    <a:schemeClr val="tx1"/>
                  </a:solidFill>
                </a:rPr>
                <a:t>Linux</a:t>
              </a:r>
              <a:endParaRPr lang="ru-RU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" name="Скругленный прямоугольник 14"/>
            <p:cNvSpPr/>
            <p:nvPr/>
          </p:nvSpPr>
          <p:spPr>
            <a:xfrm>
              <a:off x="5170957" y="2803402"/>
              <a:ext cx="2016496" cy="646404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Демон</a:t>
              </a:r>
              <a:endParaRPr lang="ru-RU" dirty="0">
                <a:solidFill>
                  <a:schemeClr val="tx1"/>
                </a:solidFill>
              </a:endParaRPr>
            </a:p>
          </p:txBody>
        </p:sp>
      </p:grpSp>
      <p:pic>
        <p:nvPicPr>
          <p:cNvPr id="11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Архитектура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284895" y="2460815"/>
            <a:ext cx="4538186" cy="28039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ru-RU" dirty="0" smtClean="0">
                <a:solidFill>
                  <a:schemeClr val="tx1"/>
                </a:solidFill>
              </a:rPr>
              <a:t>Виртуальная</a:t>
            </a:r>
          </a:p>
          <a:p>
            <a:pPr algn="r"/>
            <a:r>
              <a:rPr lang="ru-RU" dirty="0" smtClean="0">
                <a:solidFill>
                  <a:schemeClr val="tx1"/>
                </a:solidFill>
              </a:rPr>
              <a:t>машина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16" name="Группа 15"/>
          <p:cNvGrpSpPr/>
          <p:nvPr/>
        </p:nvGrpSpPr>
        <p:grpSpPr>
          <a:xfrm>
            <a:off x="1140765" y="2588566"/>
            <a:ext cx="1938614" cy="2330924"/>
            <a:chOff x="649945" y="2420471"/>
            <a:chExt cx="1938614" cy="2330924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649945" y="2420471"/>
              <a:ext cx="1938614" cy="2330924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endParaRPr lang="ru-RU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Приложение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ОС </a:t>
              </a:r>
              <a:r>
                <a:rPr lang="en-US" dirty="0" smtClean="0">
                  <a:solidFill>
                    <a:schemeClr val="tx1"/>
                  </a:solidFill>
                </a:rPr>
                <a:t>Windows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649945" y="4121639"/>
              <a:ext cx="1938614" cy="629754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Библиотека (</a:t>
              </a:r>
              <a:r>
                <a:rPr lang="en-US" dirty="0" smtClean="0">
                  <a:solidFill>
                    <a:schemeClr val="tx1"/>
                  </a:solidFill>
                </a:rPr>
                <a:t>DLL</a:t>
              </a:r>
              <a:r>
                <a:rPr lang="ru-RU" dirty="0" smtClean="0">
                  <a:solidFill>
                    <a:schemeClr val="tx1"/>
                  </a:solidFill>
                </a:rPr>
                <a:t>)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7" name="Прямоугольник 16"/>
            <p:cNvSpPr/>
            <p:nvPr/>
          </p:nvSpPr>
          <p:spPr>
            <a:xfrm>
              <a:off x="728381" y="4195480"/>
              <a:ext cx="1786219" cy="486423"/>
            </a:xfrm>
            <a:prstGeom prst="rect">
              <a:avLst/>
            </a:prstGeom>
            <a:noFill/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Скругленный прямоугольник 22"/>
          <p:cNvSpPr/>
          <p:nvPr/>
        </p:nvSpPr>
        <p:spPr>
          <a:xfrm>
            <a:off x="5695390" y="3830456"/>
            <a:ext cx="2016496" cy="646404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Драйверы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4" name="Прямая соединительная линия 23"/>
          <p:cNvCxnSpPr>
            <a:endCxn id="23" idx="0"/>
          </p:cNvCxnSpPr>
          <p:nvPr/>
        </p:nvCxnSpPr>
        <p:spPr>
          <a:xfrm>
            <a:off x="6700281" y="3490150"/>
            <a:ext cx="3357" cy="340306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>
            <a:stCxn id="23" idx="3"/>
            <a:endCxn id="4098" idx="1"/>
          </p:cNvCxnSpPr>
          <p:nvPr/>
        </p:nvCxnSpPr>
        <p:spPr>
          <a:xfrm>
            <a:off x="7711886" y="4153658"/>
            <a:ext cx="1069042" cy="7879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" name="Соединительная линия уступом 38"/>
          <p:cNvCxnSpPr>
            <a:endCxn id="15" idx="1"/>
          </p:cNvCxnSpPr>
          <p:nvPr/>
        </p:nvCxnSpPr>
        <p:spPr>
          <a:xfrm flipV="1">
            <a:off x="3089646" y="3166948"/>
            <a:ext cx="2599026" cy="1450684"/>
          </a:xfrm>
          <a:prstGeom prst="bentConnector3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0078570" y="4796250"/>
            <a:ext cx="1519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Устройство</a:t>
            </a:r>
          </a:p>
          <a:p>
            <a:pPr algn="ctr"/>
            <a:r>
              <a:rPr lang="ru-RU" dirty="0" smtClean="0"/>
              <a:t>(образ диска)</a:t>
            </a:r>
            <a:endParaRPr lang="ru-RU" dirty="0"/>
          </a:p>
        </p:txBody>
      </p:sp>
      <p:grpSp>
        <p:nvGrpSpPr>
          <p:cNvPr id="60" name="Группа 59"/>
          <p:cNvGrpSpPr/>
          <p:nvPr/>
        </p:nvGrpSpPr>
        <p:grpSpPr>
          <a:xfrm>
            <a:off x="8444753" y="3500059"/>
            <a:ext cx="2904568" cy="1291678"/>
            <a:chOff x="8444753" y="3500059"/>
            <a:chExt cx="2904568" cy="1291678"/>
          </a:xfrm>
        </p:grpSpPr>
        <p:pic>
          <p:nvPicPr>
            <p:cNvPr id="61" name="Picture 2" descr="https://lh5.googleusercontent.com/ogmzoLgKTxAugj2t40EGiIh2QefPetj5pVjXvWpnpsCwbHCing3hbfa6fs6FQSJ-bkkbfSl1hqaxrkolwuwW_GiPl2AjYcEnfOVdoMOvw7fekm8OzgiH2AnrVmE564436P9MFmiPrQ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0928" y="3705441"/>
              <a:ext cx="912191" cy="912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2" name="Прямая соединительная линия 61"/>
            <p:cNvCxnSpPr>
              <a:endCxn id="61" idx="3"/>
            </p:cNvCxnSpPr>
            <p:nvPr/>
          </p:nvCxnSpPr>
          <p:spPr>
            <a:xfrm flipH="1">
              <a:off x="9693119" y="4153658"/>
              <a:ext cx="761979" cy="7879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Скругленный прямоугольник 62"/>
            <p:cNvSpPr/>
            <p:nvPr/>
          </p:nvSpPr>
          <p:spPr>
            <a:xfrm>
              <a:off x="8444753" y="3500059"/>
              <a:ext cx="2904568" cy="1291678"/>
            </a:xfrm>
            <a:prstGeom prst="round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64" name="Picture 4" descr="https://cdn2.iconfinder.com/data/icons/computer-hardware-3/172/Layer_9-01-512.png"/>
            <p:cNvPicPr>
              <a:picLocks noChangeAspect="1" noChangeArrowheads="1"/>
            </p:cNvPicPr>
            <p:nvPr/>
          </p:nvPicPr>
          <p:blipFill>
            <a:blip r:embed="rId5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70944" y="3649264"/>
              <a:ext cx="727491" cy="993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7/17</a:t>
            </a:r>
            <a:endParaRPr lang="ru-RU" dirty="0"/>
          </a:p>
        </p:txBody>
      </p:sp>
      <p:sp>
        <p:nvSpPr>
          <p:cNvPr id="59" name="TextBox 58"/>
          <p:cNvSpPr txBox="1"/>
          <p:nvPr/>
        </p:nvSpPr>
        <p:spPr>
          <a:xfrm>
            <a:off x="3304028" y="5414994"/>
            <a:ext cx="1804789" cy="646331"/>
          </a:xfrm>
          <a:prstGeom prst="rect">
            <a:avLst/>
          </a:prstGeom>
          <a:ln w="12700"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Сетевое</a:t>
            </a:r>
          </a:p>
          <a:p>
            <a:pPr algn="ctr"/>
            <a:r>
              <a:rPr lang="ru-RU" dirty="0" smtClean="0"/>
              <a:t>взаимодействие</a:t>
            </a:r>
            <a:endParaRPr lang="ru-RU" dirty="0"/>
          </a:p>
        </p:txBody>
      </p:sp>
      <p:cxnSp>
        <p:nvCxnSpPr>
          <p:cNvPr id="4097" name="Прямая соединительная линия 4096"/>
          <p:cNvCxnSpPr>
            <a:endCxn id="59" idx="0"/>
          </p:cNvCxnSpPr>
          <p:nvPr/>
        </p:nvCxnSpPr>
        <p:spPr>
          <a:xfrm>
            <a:off x="4204076" y="4617632"/>
            <a:ext cx="2347" cy="79736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64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rezat.ru/db.img/wysiwyg/shvejtsarskie_11_gian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914" y="2571750"/>
            <a:ext cx="5715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Проект </a:t>
            </a:r>
            <a:r>
              <a:rPr lang="en-US" b="1" dirty="0" err="1" smtClean="0">
                <a:solidFill>
                  <a:schemeClr val="bg1"/>
                </a:solidFill>
              </a:rPr>
              <a:t>libguestfs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Проект компании </a:t>
            </a:r>
            <a:r>
              <a:rPr lang="en-US" dirty="0" err="1" smtClean="0">
                <a:solidFill>
                  <a:srgbClr val="1580D0"/>
                </a:solidFill>
              </a:rPr>
              <a:t>RedHat</a:t>
            </a:r>
            <a:endParaRPr lang="ru-RU" dirty="0" smtClean="0">
              <a:solidFill>
                <a:srgbClr val="1580D0"/>
              </a:solidFill>
            </a:endParaRPr>
          </a:p>
          <a:p>
            <a:r>
              <a:rPr lang="ru-RU" dirty="0" smtClean="0"/>
              <a:t>Набор утилит для работы с образами дисков виртуальных машин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2054" name="Picture 6" descr="https://lh5.googleusercontent.com/kyf12ipisKVx46oR-1csBeadYfTAHIsU4iQti41lhgqRJossf02De-sEEjzSraOUnLLN4Zyu8AspIDZLZFeFYXQR8k-VfsNABh3unJh9KZFIZxugf6XNgISrCKfQEO7S8AzBMUbAV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9012" y="480759"/>
            <a:ext cx="744969" cy="744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8/17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049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Группа 40"/>
          <p:cNvGrpSpPr/>
          <p:nvPr/>
        </p:nvGrpSpPr>
        <p:grpSpPr>
          <a:xfrm>
            <a:off x="5460066" y="2588566"/>
            <a:ext cx="2487144" cy="2530497"/>
            <a:chOff x="4942351" y="2548222"/>
            <a:chExt cx="2487144" cy="2530497"/>
          </a:xfrm>
        </p:grpSpPr>
        <p:sp>
          <p:nvSpPr>
            <p:cNvPr id="42" name="Прямоугольник 41"/>
            <p:cNvSpPr/>
            <p:nvPr/>
          </p:nvSpPr>
          <p:spPr>
            <a:xfrm>
              <a:off x="4942351" y="2548222"/>
              <a:ext cx="2487144" cy="2530497"/>
            </a:xfrm>
            <a:prstGeom prst="rect">
              <a:avLst/>
            </a:prstGeom>
            <a:noFill/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43" name="Прямоугольник 42"/>
            <p:cNvSpPr/>
            <p:nvPr/>
          </p:nvSpPr>
          <p:spPr>
            <a:xfrm>
              <a:off x="5016315" y="2642347"/>
              <a:ext cx="2332503" cy="2362717"/>
            </a:xfrm>
            <a:prstGeom prst="rect">
              <a:avLst/>
            </a:prstGeom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Дистрибутив </a:t>
              </a:r>
              <a:r>
                <a:rPr lang="en-US" dirty="0" smtClean="0">
                  <a:solidFill>
                    <a:schemeClr val="tx1"/>
                  </a:solidFill>
                </a:rPr>
                <a:t>Linux</a:t>
              </a:r>
              <a:endParaRPr lang="ru-RU" dirty="0" smtClean="0">
                <a:solidFill>
                  <a:schemeClr val="tx1"/>
                </a:solidFill>
              </a:endParaRPr>
            </a:p>
          </p:txBody>
        </p:sp>
        <p:sp>
          <p:nvSpPr>
            <p:cNvPr id="44" name="Скругленный прямоугольник 43"/>
            <p:cNvSpPr/>
            <p:nvPr/>
          </p:nvSpPr>
          <p:spPr>
            <a:xfrm>
              <a:off x="5170957" y="2803402"/>
              <a:ext cx="2016496" cy="646404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Демон</a:t>
              </a:r>
              <a:endParaRPr lang="ru-RU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Прямоугольник 44"/>
          <p:cNvSpPr/>
          <p:nvPr/>
        </p:nvSpPr>
        <p:spPr>
          <a:xfrm>
            <a:off x="5284895" y="2460815"/>
            <a:ext cx="4538186" cy="28039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ru-RU" dirty="0" smtClean="0">
                <a:solidFill>
                  <a:schemeClr val="tx1"/>
                </a:solidFill>
              </a:rPr>
              <a:t>Виртуальная</a:t>
            </a:r>
          </a:p>
          <a:p>
            <a:pPr algn="r"/>
            <a:r>
              <a:rPr lang="ru-RU" dirty="0" smtClean="0">
                <a:solidFill>
                  <a:schemeClr val="tx1"/>
                </a:solidFill>
              </a:rPr>
              <a:t>машина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6" name="Скругленный прямоугольник 45"/>
          <p:cNvSpPr/>
          <p:nvPr/>
        </p:nvSpPr>
        <p:spPr>
          <a:xfrm>
            <a:off x="5695390" y="3830456"/>
            <a:ext cx="2016496" cy="646404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Драйверы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7" name="Прямая соединительная линия 46"/>
          <p:cNvCxnSpPr>
            <a:endCxn id="46" idx="0"/>
          </p:cNvCxnSpPr>
          <p:nvPr/>
        </p:nvCxnSpPr>
        <p:spPr>
          <a:xfrm>
            <a:off x="6700281" y="3490150"/>
            <a:ext cx="3357" cy="340306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/>
          <p:nvPr/>
        </p:nvCxnSpPr>
        <p:spPr>
          <a:xfrm>
            <a:off x="7711886" y="4140210"/>
            <a:ext cx="1069042" cy="7879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0078570" y="4796250"/>
            <a:ext cx="1519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Устройство</a:t>
            </a:r>
          </a:p>
          <a:p>
            <a:pPr algn="ctr"/>
            <a:r>
              <a:rPr lang="ru-RU" dirty="0" smtClean="0"/>
              <a:t>(образ диска)</a:t>
            </a:r>
            <a:endParaRPr lang="ru-RU" dirty="0"/>
          </a:p>
        </p:txBody>
      </p:sp>
      <p:pic>
        <p:nvPicPr>
          <p:cNvPr id="29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Библиотека </a:t>
            </a:r>
            <a:r>
              <a:rPr lang="en-US" b="1" dirty="0" err="1" smtClean="0">
                <a:solidFill>
                  <a:schemeClr val="bg1"/>
                </a:solidFill>
              </a:rPr>
              <a:t>libguestfs</a:t>
            </a:r>
            <a:endParaRPr lang="ru-RU" b="1" dirty="0">
              <a:solidFill>
                <a:schemeClr val="bg1"/>
              </a:solidFill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1140765" y="2588566"/>
            <a:ext cx="1938614" cy="2330924"/>
            <a:chOff x="649945" y="2420471"/>
            <a:chExt cx="1938614" cy="2330924"/>
          </a:xfrm>
        </p:grpSpPr>
        <p:sp>
          <p:nvSpPr>
            <p:cNvPr id="11" name="Прямоугольник 10"/>
            <p:cNvSpPr/>
            <p:nvPr/>
          </p:nvSpPr>
          <p:spPr>
            <a:xfrm>
              <a:off x="649945" y="2420471"/>
              <a:ext cx="1938614" cy="2330924"/>
            </a:xfrm>
            <a:prstGeom prst="rect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endParaRPr lang="ru-RU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Приложение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ОС </a:t>
              </a:r>
              <a:r>
                <a:rPr lang="en-US" dirty="0" smtClean="0">
                  <a:solidFill>
                    <a:schemeClr val="tx1"/>
                  </a:solidFill>
                </a:rPr>
                <a:t>Linux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649945" y="4121639"/>
              <a:ext cx="1938614" cy="629754"/>
            </a:xfrm>
            <a:prstGeom prst="rect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</a:t>
              </a:r>
              <a:r>
                <a:rPr lang="en-US" dirty="0" smtClean="0">
                  <a:solidFill>
                    <a:schemeClr val="tx1"/>
                  </a:solidFill>
                </a:rPr>
                <a:t>ibguestfs.so</a:t>
              </a: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728381" y="4195480"/>
              <a:ext cx="1786219" cy="486423"/>
            </a:xfrm>
            <a:prstGeom prst="rect">
              <a:avLst/>
            </a:prstGeom>
            <a:noFill/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Соединительная линия уступом 21"/>
          <p:cNvCxnSpPr>
            <a:endCxn id="8" idx="1"/>
          </p:cNvCxnSpPr>
          <p:nvPr/>
        </p:nvCxnSpPr>
        <p:spPr>
          <a:xfrm flipV="1">
            <a:off x="3089646" y="3166948"/>
            <a:ext cx="2599026" cy="1450684"/>
          </a:xfrm>
          <a:prstGeom prst="bentConnector3">
            <a:avLst/>
          </a:prstGeom>
          <a:ln w="28575">
            <a:solidFill>
              <a:schemeClr val="accent4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301598" y="1561475"/>
            <a:ext cx="1316386" cy="92333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QEMU</a:t>
            </a:r>
          </a:p>
          <a:p>
            <a:r>
              <a:rPr lang="en-US" dirty="0" smtClean="0"/>
              <a:t>QEMU-KVM</a:t>
            </a:r>
          </a:p>
          <a:p>
            <a:r>
              <a:rPr lang="en-US" dirty="0" smtClean="0"/>
              <a:t>UML</a:t>
            </a:r>
            <a:endParaRPr lang="ru-RU" dirty="0"/>
          </a:p>
        </p:txBody>
      </p:sp>
      <p:cxnSp>
        <p:nvCxnSpPr>
          <p:cNvPr id="26" name="Прямая соединительная линия 25"/>
          <p:cNvCxnSpPr>
            <a:stCxn id="24" idx="1"/>
          </p:cNvCxnSpPr>
          <p:nvPr/>
        </p:nvCxnSpPr>
        <p:spPr>
          <a:xfrm flipH="1">
            <a:off x="9823081" y="2023140"/>
            <a:ext cx="478517" cy="42264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284629" y="5533465"/>
            <a:ext cx="1559466" cy="369332"/>
          </a:xfrm>
          <a:prstGeom prst="rect">
            <a:avLst/>
          </a:prstGeom>
          <a:noFill/>
          <a:ln w="12700">
            <a:solidFill>
              <a:schemeClr val="accent4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Протокол </a:t>
            </a:r>
            <a:r>
              <a:rPr lang="en-US" dirty="0" smtClean="0"/>
              <a:t>XDR</a:t>
            </a:r>
            <a:endParaRPr lang="ru-RU" dirty="0"/>
          </a:p>
        </p:txBody>
      </p:sp>
      <p:cxnSp>
        <p:nvCxnSpPr>
          <p:cNvPr id="35" name="Прямая соединительная линия 34"/>
          <p:cNvCxnSpPr>
            <a:stCxn id="31" idx="0"/>
          </p:cNvCxnSpPr>
          <p:nvPr/>
        </p:nvCxnSpPr>
        <p:spPr>
          <a:xfrm flipV="1">
            <a:off x="4064362" y="4604611"/>
            <a:ext cx="0" cy="928854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530975" y="1985804"/>
            <a:ext cx="1359283" cy="369332"/>
          </a:xfrm>
          <a:prstGeom prst="rect">
            <a:avLst/>
          </a:prstGeom>
          <a:noFill/>
          <a:ln w="12700">
            <a:solidFill>
              <a:schemeClr val="accent4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Unix</a:t>
            </a:r>
            <a:r>
              <a:rPr lang="ru-RU" dirty="0" smtClean="0"/>
              <a:t>-сокеты</a:t>
            </a:r>
            <a:endParaRPr lang="ru-RU" dirty="0"/>
          </a:p>
        </p:txBody>
      </p:sp>
      <p:cxnSp>
        <p:nvCxnSpPr>
          <p:cNvPr id="38" name="Прямая со стрелкой 37"/>
          <p:cNvCxnSpPr>
            <a:stCxn id="36" idx="2"/>
          </p:cNvCxnSpPr>
          <p:nvPr/>
        </p:nvCxnSpPr>
        <p:spPr>
          <a:xfrm flipH="1">
            <a:off x="3166782" y="2355136"/>
            <a:ext cx="1043835" cy="2121724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36" idx="2"/>
          </p:cNvCxnSpPr>
          <p:nvPr/>
        </p:nvCxnSpPr>
        <p:spPr>
          <a:xfrm>
            <a:off x="4210617" y="2355136"/>
            <a:ext cx="1409675" cy="706133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9/17</a:t>
            </a:r>
            <a:endParaRPr lang="ru-RU" dirty="0"/>
          </a:p>
        </p:txBody>
      </p:sp>
      <p:grpSp>
        <p:nvGrpSpPr>
          <p:cNvPr id="56" name="Группа 55"/>
          <p:cNvGrpSpPr/>
          <p:nvPr/>
        </p:nvGrpSpPr>
        <p:grpSpPr>
          <a:xfrm>
            <a:off x="8444753" y="3500059"/>
            <a:ext cx="2904568" cy="1291678"/>
            <a:chOff x="8444753" y="3500059"/>
            <a:chExt cx="2904568" cy="1291678"/>
          </a:xfrm>
        </p:grpSpPr>
        <p:pic>
          <p:nvPicPr>
            <p:cNvPr id="57" name="Picture 2" descr="https://lh5.googleusercontent.com/ogmzoLgKTxAugj2t40EGiIh2QefPetj5pVjXvWpnpsCwbHCing3hbfa6fs6FQSJ-bkkbfSl1hqaxrkolwuwW_GiPl2AjYcEnfOVdoMOvw7fekm8OzgiH2AnrVmE564436P9MFmiPrQ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0928" y="3705441"/>
              <a:ext cx="912191" cy="912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8" name="Прямая соединительная линия 57"/>
            <p:cNvCxnSpPr>
              <a:endCxn id="57" idx="3"/>
            </p:cNvCxnSpPr>
            <p:nvPr/>
          </p:nvCxnSpPr>
          <p:spPr>
            <a:xfrm flipH="1">
              <a:off x="9693119" y="4153658"/>
              <a:ext cx="761979" cy="7879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Скругленный прямоугольник 58"/>
            <p:cNvSpPr/>
            <p:nvPr/>
          </p:nvSpPr>
          <p:spPr>
            <a:xfrm>
              <a:off x="8444753" y="3500059"/>
              <a:ext cx="2904568" cy="1291678"/>
            </a:xfrm>
            <a:prstGeom prst="round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60" name="Picture 4" descr="https://cdn2.iconfinder.com/data/icons/computer-hardware-3/172/Layer_9-01-512.png"/>
            <p:cNvPicPr>
              <a:picLocks noChangeAspect="1" noChangeArrowheads="1"/>
            </p:cNvPicPr>
            <p:nvPr/>
          </p:nvPicPr>
          <p:blipFill>
            <a:blip r:embed="rId5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70944" y="3649264"/>
              <a:ext cx="727491" cy="993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8559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20216</TotalTime>
  <Words>658</Words>
  <Application>Microsoft Office PowerPoint</Application>
  <PresentationFormat>Широкоэкранный</PresentationFormat>
  <Paragraphs>241</Paragraphs>
  <Slides>24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Тема Office</vt:lpstr>
      <vt:lpstr>Работа с файловыми системами в операционной системе Windows с использованием драйверов операционной системы Linux</vt:lpstr>
      <vt:lpstr>Файловые системы: Linux и Windows</vt:lpstr>
      <vt:lpstr>Цель</vt:lpstr>
      <vt:lpstr>Организация доступа к файловой системе</vt:lpstr>
      <vt:lpstr>Организация доступа к файловой системе</vt:lpstr>
      <vt:lpstr>Организация доступа к файловой системе</vt:lpstr>
      <vt:lpstr>Архитектура</vt:lpstr>
      <vt:lpstr>Проект libguestfs</vt:lpstr>
      <vt:lpstr>Библиотека libguestfs</vt:lpstr>
      <vt:lpstr>Задачи</vt:lpstr>
      <vt:lpstr>Выбор виртуальной машины</vt:lpstr>
      <vt:lpstr>Портирование libguestfs на Windows</vt:lpstr>
      <vt:lpstr>Нативное портирование libguestfs</vt:lpstr>
      <vt:lpstr>Сравнение производительности</vt:lpstr>
      <vt:lpstr>Замена XDR на ProtoBuf</vt:lpstr>
      <vt:lpstr>Передача файлов через общую память </vt:lpstr>
      <vt:lpstr>Передача файлов через общую память </vt:lpstr>
      <vt:lpstr>Результаты</vt:lpstr>
      <vt:lpstr>Презентация PowerPoint</vt:lpstr>
      <vt:lpstr>Презентация PowerPoint</vt:lpstr>
      <vt:lpstr>Дальнейшая работа</vt:lpstr>
      <vt:lpstr>Сравнение производительности: QEMU и UML</vt:lpstr>
      <vt:lpstr>Потребляемая память</vt:lpstr>
      <vt:lpstr>Сравнение производительности: Windows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novokrestWin</dc:creator>
  <cp:lastModifiedBy>novokrestWin</cp:lastModifiedBy>
  <cp:revision>150</cp:revision>
  <dcterms:created xsi:type="dcterms:W3CDTF">2015-05-12T15:09:07Z</dcterms:created>
  <dcterms:modified xsi:type="dcterms:W3CDTF">2015-06-07T21:20:18Z</dcterms:modified>
</cp:coreProperties>
</file>