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58" r:id="rId4"/>
    <p:sldId id="271" r:id="rId5"/>
    <p:sldId id="277" r:id="rId6"/>
    <p:sldId id="278" r:id="rId7"/>
    <p:sldId id="265" r:id="rId8"/>
    <p:sldId id="266" r:id="rId9"/>
    <p:sldId id="267" r:id="rId10"/>
    <p:sldId id="260" r:id="rId11"/>
    <p:sldId id="261" r:id="rId12"/>
    <p:sldId id="262" r:id="rId13"/>
    <p:sldId id="272" r:id="rId14"/>
    <p:sldId id="280" r:id="rId15"/>
    <p:sldId id="264" r:id="rId16"/>
    <p:sldId id="276" r:id="rId17"/>
    <p:sldId id="268" r:id="rId18"/>
    <p:sldId id="279" r:id="rId19"/>
    <p:sldId id="285" r:id="rId20"/>
    <p:sldId id="281" r:id="rId21"/>
    <p:sldId id="283" r:id="rId22"/>
    <p:sldId id="284" r:id="rId23"/>
    <p:sldId id="28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0D0"/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16</c:v>
                </c:pt>
                <c:pt idx="1">
                  <c:v>47</c:v>
                </c:pt>
                <c:pt idx="2">
                  <c:v>17</c:v>
                </c:pt>
                <c:pt idx="3">
                  <c:v>51</c:v>
                </c:pt>
                <c:pt idx="4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449136"/>
        <c:axId val="158449696"/>
      </c:barChart>
      <c:catAx>
        <c:axId val="15844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449696"/>
        <c:crosses val="autoZero"/>
        <c:auto val="1"/>
        <c:lblAlgn val="ctr"/>
        <c:lblOffset val="100"/>
        <c:noMultiLvlLbl val="0"/>
      </c:catAx>
      <c:valAx>
        <c:axId val="1584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844913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Linux: XDR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ProtoBuf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45.5</c:v>
                </c:pt>
                <c:pt idx="1">
                  <c:v>16</c:v>
                </c:pt>
                <c:pt idx="2">
                  <c:v>51.5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Windows: XDR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47.5</c:v>
                </c:pt>
                <c:pt idx="1">
                  <c:v>17</c:v>
                </c:pt>
                <c:pt idx="2">
                  <c:v>52</c:v>
                </c:pt>
                <c:pt idx="3">
                  <c:v>25.5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009376"/>
        <c:axId val="154004896"/>
      </c:barChart>
      <c:catAx>
        <c:axId val="15400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04896"/>
        <c:crosses val="autoZero"/>
        <c:auto val="1"/>
        <c:lblAlgn val="ctr"/>
        <c:lblOffset val="100"/>
        <c:noMultiLvlLbl val="0"/>
      </c:catAx>
      <c:valAx>
        <c:axId val="1540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00937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Лист1!$B$4:$B$7</c:f>
              <c:numCache>
                <c:formatCode>General</c:formatCode>
                <c:ptCount val="4"/>
                <c:pt idx="0">
                  <c:v>46</c:v>
                </c:pt>
                <c:pt idx="1">
                  <c:v>16</c:v>
                </c:pt>
                <c:pt idx="2">
                  <c:v>51</c:v>
                </c:pt>
                <c:pt idx="3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Linux: общая память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Лист1!$C$4:$C$7</c:f>
              <c:numCache>
                <c:formatCode>General</c:formatCode>
                <c:ptCount val="4"/>
                <c:pt idx="0">
                  <c:v>13</c:v>
                </c:pt>
                <c:pt idx="1">
                  <c:v>16</c:v>
                </c:pt>
                <c:pt idx="2">
                  <c:v>25</c:v>
                </c:pt>
                <c:pt idx="3">
                  <c:v>24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Лист1!$D$4:$D$7</c:f>
              <c:numCache>
                <c:formatCode>General</c:formatCode>
                <c:ptCount val="4"/>
                <c:pt idx="0">
                  <c:v>47</c:v>
                </c:pt>
                <c:pt idx="1">
                  <c:v>17</c:v>
                </c:pt>
                <c:pt idx="2">
                  <c:v>51</c:v>
                </c:pt>
                <c:pt idx="3">
                  <c:v>26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Windows: общая память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Лист1!$A$4:$A$11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Лист1!$E$4:$E$7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  <c:pt idx="2">
                  <c:v>27</c:v>
                </c:pt>
                <c:pt idx="3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62800"/>
        <c:axId val="205163360"/>
      </c:barChart>
      <c:catAx>
        <c:axId val="20516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3360"/>
        <c:crosses val="autoZero"/>
        <c:auto val="1"/>
        <c:lblAlgn val="ctr"/>
        <c:lblOffset val="100"/>
        <c:noMultiLvlLbl val="0"/>
      </c:catAx>
      <c:valAx>
        <c:axId val="20516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280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QEMU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8</c:v>
                </c:pt>
                <c:pt idx="1">
                  <c:v>46</c:v>
                </c:pt>
                <c:pt idx="2">
                  <c:v>16</c:v>
                </c:pt>
                <c:pt idx="3">
                  <c:v>51</c:v>
                </c:pt>
                <c:pt idx="4">
                  <c:v>24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UML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Запуск</c:v>
                </c:pt>
                <c:pt idx="1">
                  <c:v>Чтение 1 х 1.5 ГБ</c:v>
                </c:pt>
                <c:pt idx="2">
                  <c:v>Чтение 10000 х 4 КБ</c:v>
                </c:pt>
                <c:pt idx="3">
                  <c:v>Запись 1 х 1.5 ГБ</c:v>
                </c:pt>
                <c:pt idx="4">
                  <c:v>Запись 10000 х 4 КБ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1.4</c:v>
                </c:pt>
                <c:pt idx="1">
                  <c:v>21</c:v>
                </c:pt>
                <c:pt idx="2">
                  <c:v>11</c:v>
                </c:pt>
                <c:pt idx="3">
                  <c:v>31</c:v>
                </c:pt>
                <c:pt idx="4">
                  <c:v>18.5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65600"/>
        <c:axId val="205166160"/>
      </c:barChart>
      <c:catAx>
        <c:axId val="2051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6160"/>
        <c:crosses val="autoZero"/>
        <c:auto val="1"/>
        <c:lblAlgn val="ctr"/>
        <c:lblOffset val="100"/>
        <c:noMultiLvlLbl val="0"/>
      </c:catAx>
      <c:valAx>
        <c:axId val="20516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16560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/>
              <a:t>Работа с </a:t>
            </a:r>
            <a:r>
              <a:rPr lang="en-US" sz="2400" dirty="0"/>
              <a:t>USB-</a:t>
            </a:r>
            <a:r>
              <a:rPr lang="ru-RU" sz="2400" dirty="0"/>
              <a:t>флэшкой: 4 ГБ, </a:t>
            </a:r>
            <a:r>
              <a:rPr lang="en-US" sz="2400" dirty="0"/>
              <a:t>Ext2</a:t>
            </a:r>
            <a:r>
              <a:rPr lang="ru-RU" sz="2400" dirty="0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Библиотека libguestfs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119</c:v>
                </c:pt>
                <c:pt idx="1">
                  <c:v>41</c:v>
                </c:pt>
                <c:pt idx="2">
                  <c:v>898</c:v>
                </c:pt>
                <c:pt idx="3">
                  <c:v>59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Драйвер Extfsd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Чтение 1 х 1.5 ГБ</c:v>
                </c:pt>
                <c:pt idx="1">
                  <c:v>Чтение 10000 х 4 КБ</c:v>
                </c:pt>
                <c:pt idx="2">
                  <c:v>Запись 1 х 1.5 ГБ</c:v>
                </c:pt>
                <c:pt idx="3">
                  <c:v>Запись 10000 х 4 КБ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</c:v>
                </c:pt>
                <c:pt idx="1">
                  <c:v>15</c:v>
                </c:pt>
                <c:pt idx="2">
                  <c:v>830</c:v>
                </c:pt>
                <c:pt idx="3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72928"/>
        <c:axId val="152273488"/>
      </c:barChart>
      <c:catAx>
        <c:axId val="15227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273488"/>
        <c:crosses val="autoZero"/>
        <c:auto val="1"/>
        <c:lblAlgn val="ctr"/>
        <c:lblOffset val="100"/>
        <c:noMultiLvlLbl val="0"/>
      </c:catAx>
      <c:valAx>
        <c:axId val="1522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27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75676138308799"/>
          <c:y val="0.92605722653583789"/>
          <c:w val="0.40931739510822018"/>
          <c:h val="7.3942773464162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320-B199-4348-8A7B-B2B720FDDCF5}" type="datetimeFigureOut">
              <a:rPr lang="ru-RU" smtClean="0"/>
              <a:t>06.06.2015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51635-4057-459D-A8B1-28682EF6D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634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6253-D59A-4B0A-BF06-A252C4368F86}" type="datetimeFigureOut">
              <a:rPr lang="ru-RU" smtClean="0"/>
              <a:t>06.06.2015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2B71C-4D7E-45D8-989D-2BEEA1C95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81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2B71C-4D7E-45D8-989D-2BEEA1C959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0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FAB-53CF-4B59-AB41-817703D28BE0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3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2A69D-209F-4B8C-9DEA-81BF6A4B4105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D70-DDB8-4E77-8AD7-0351704ADC4B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9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A2EE-83F0-4937-8AB9-FA8B54A62B2E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647-FA66-4A5C-B280-6C9D1EBD5903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1B3-459B-46B4-8538-89179A99D9A0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ECB-7E34-4A10-B00C-48213DAA4739}" type="datetime1">
              <a:rPr lang="ru-RU" smtClean="0"/>
              <a:t>06.06.2015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430-CDDB-470D-80E5-299D6970BE24}" type="datetime1">
              <a:rPr lang="ru-RU" smtClean="0"/>
              <a:t>06.06.2015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76F7-ED44-4350-82F2-FECF382FDC47}" type="datetime1">
              <a:rPr lang="ru-RU" smtClean="0"/>
              <a:t>06.06.2015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C6-06CC-4491-9F12-93C3D271067E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EDE-18C6-4F2A-99CA-6FE158C3D105}" type="datetime1">
              <a:rPr lang="ru-RU" smtClean="0"/>
              <a:t>06.06.2015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6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F1F-44AE-44AC-8DF8-913DCBC9FA9F}" type="datetime1">
              <a:rPr lang="ru-RU" smtClean="0"/>
              <a:t>06.06.2015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1622-4091-4E7B-99B0-4C976627C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22157" y="1619014"/>
            <a:ext cx="12265959" cy="280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089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Работа с файловыми системами в операционной системе </a:t>
            </a:r>
            <a:r>
              <a:rPr lang="en-US" sz="4000" dirty="0" smtClean="0">
                <a:solidFill>
                  <a:schemeClr val="bg1"/>
                </a:solidFill>
              </a:rPr>
              <a:t>Windows</a:t>
            </a:r>
            <a:r>
              <a:rPr lang="ru-RU" sz="4000" dirty="0" smtClean="0">
                <a:solidFill>
                  <a:schemeClr val="bg1"/>
                </a:solidFill>
              </a:rPr>
              <a:t> с использованием драйверов операционной системы </a:t>
            </a:r>
            <a:r>
              <a:rPr lang="en-US" sz="4000" dirty="0" smtClean="0">
                <a:solidFill>
                  <a:schemeClr val="bg1"/>
                </a:solidFill>
              </a:rPr>
              <a:t>Linux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55514" y="286402"/>
            <a:ext cx="6480971" cy="133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Санкт-Петербургский Академический университет – научно-образовательный центр </a:t>
            </a:r>
            <a:r>
              <a:rPr lang="ru-RU" sz="2000" dirty="0" err="1" smtClean="0"/>
              <a:t>нанотехнологий</a:t>
            </a:r>
            <a:r>
              <a:rPr lang="ru-RU" sz="2000" dirty="0" smtClean="0"/>
              <a:t> РАН</a:t>
            </a:r>
          </a:p>
          <a:p>
            <a:r>
              <a:rPr lang="ru-RU" sz="2000" dirty="0" smtClean="0"/>
              <a:t>Кафедра математических и информационных технологий</a:t>
            </a:r>
            <a:endParaRPr lang="ru-RU" sz="20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676400" y="6309079"/>
            <a:ext cx="9144000" cy="48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2015 год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10674"/>
              </p:ext>
            </p:extLst>
          </p:nvPr>
        </p:nvGraphicFramePr>
        <p:xfrm>
          <a:off x="6426837" y="4542663"/>
          <a:ext cx="564862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310"/>
                <a:gridCol w="2824310"/>
              </a:tblGrid>
              <a:tr h="388678"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/>
                        <a:t>Студент: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Новокрещенов К.С.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Научный руководитель: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/>
                        <a:t>Баталов Е.А.,</a:t>
                      </a:r>
                    </a:p>
                    <a:p>
                      <a:pPr algn="l"/>
                      <a:r>
                        <a:rPr lang="ru-RU" sz="2000" dirty="0" smtClean="0"/>
                        <a:t>магистр прикладной математики и физики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9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Выбрать </a:t>
            </a:r>
            <a:r>
              <a:rPr lang="ru-RU" dirty="0" smtClean="0">
                <a:solidFill>
                  <a:srgbClr val="1580D0"/>
                </a:solidFill>
              </a:rPr>
              <a:t>виртуальную машину</a:t>
            </a:r>
            <a:r>
              <a:rPr lang="ru-RU" dirty="0" smtClean="0"/>
              <a:t> для запуска </a:t>
            </a:r>
            <a:r>
              <a:rPr lang="ru-RU" dirty="0" err="1" smtClean="0"/>
              <a:t>Linux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err="1" smtClean="0">
                <a:solidFill>
                  <a:srgbClr val="1580D0"/>
                </a:solidFill>
              </a:rPr>
              <a:t>Портировать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библиотеку </a:t>
            </a:r>
            <a:r>
              <a:rPr lang="en-US" dirty="0" err="1" smtClean="0">
                <a:solidFill>
                  <a:srgbClr val="1580D0"/>
                </a:solidFill>
              </a:rPr>
              <a:t>libguestfs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для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endParaRPr lang="ru-RU" dirty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Сравнить </a:t>
            </a:r>
            <a:r>
              <a:rPr lang="ru-RU" dirty="0" smtClean="0">
                <a:solidFill>
                  <a:srgbClr val="1580D0"/>
                </a:solidFill>
              </a:rPr>
              <a:t>производительность</a:t>
            </a:r>
            <a:r>
              <a:rPr lang="ru-RU" dirty="0" smtClean="0"/>
              <a:t> работы в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1580D0"/>
                </a:solidFill>
              </a:rPr>
              <a:t>Повысить</a:t>
            </a:r>
            <a:r>
              <a:rPr lang="ru-RU" dirty="0" smtClean="0"/>
              <a:t> производительность работы в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Windows </a:t>
            </a:r>
            <a:r>
              <a:rPr lang="ru-RU" dirty="0" smtClean="0"/>
              <a:t>и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endParaRPr lang="ru-RU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35888" y="6414885"/>
            <a:ext cx="2743200" cy="365125"/>
          </a:xfrm>
        </p:spPr>
        <p:txBody>
          <a:bodyPr/>
          <a:lstStyle/>
          <a:p>
            <a:r>
              <a:rPr lang="en-US" dirty="0" smtClean="0"/>
              <a:t>10/17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01165" y="217209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Visual C++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01165" y="3967643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Cygwin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1165" y="5590502"/>
            <a:ext cx="1466286" cy="43826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MinGW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58570" y="1763872"/>
            <a:ext cx="6162732" cy="12660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«Родной» для </a:t>
            </a:r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Отсутствие аналогов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расширений языка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ru-RU" dirty="0" smtClean="0">
                <a:solidFill>
                  <a:schemeClr val="tx1"/>
                </a:solidFill>
              </a:rPr>
              <a:t> как в </a:t>
            </a:r>
            <a:r>
              <a:rPr lang="en-US" dirty="0" smtClean="0">
                <a:solidFill>
                  <a:schemeClr val="tx1"/>
                </a:solidFill>
              </a:rPr>
              <a:t>GCC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</a:pPr>
            <a:r>
              <a:rPr lang="ru-RU" dirty="0" smtClean="0">
                <a:solidFill>
                  <a:schemeClr val="tx1"/>
                </a:solidFill>
              </a:rPr>
              <a:t>    Отсутствие поддержки системы сборки </a:t>
            </a:r>
            <a:r>
              <a:rPr lang="en-US" dirty="0" smtClean="0">
                <a:solidFill>
                  <a:schemeClr val="tx1"/>
                </a:solidFill>
              </a:rPr>
              <a:t>GNU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ru-RU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    Наличие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GCC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Autotools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Реализация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POSIX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окружения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Зависимость приложений от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-окружения</a:t>
                </a:r>
              </a:p>
              <a:p>
                <a:r>
                  <a:rPr lang="ru-RU" dirty="0" smtClean="0">
                    <a:solidFill>
                      <a:schemeClr val="tx1"/>
                    </a:solidFill>
                  </a:rPr>
                  <a:t>    Большой размер дистрибутива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Cygwin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1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ГБ)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570" y="3439369"/>
                <a:ext cx="6162732" cy="1496094"/>
              </a:xfrm>
              <a:prstGeom prst="rect">
                <a:avLst/>
              </a:prstGeom>
              <a:blipFill rotWithShape="0">
                <a:blip r:embed="rId3"/>
                <a:stretch>
                  <a:fillRect t="-803" b="-4418"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658570" y="5508043"/>
            <a:ext cx="6162732" cy="6031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 Наличие </a:t>
            </a:r>
            <a:r>
              <a:rPr lang="en-US" dirty="0" smtClean="0">
                <a:solidFill>
                  <a:schemeClr val="tx1"/>
                </a:solidFill>
              </a:rPr>
              <a:t>GCC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GNU </a:t>
            </a:r>
            <a:r>
              <a:rPr lang="en-US" dirty="0" err="1" smtClean="0">
                <a:solidFill>
                  <a:schemeClr val="tx1"/>
                </a:solidFill>
              </a:rPr>
              <a:t>Autotools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1385" y="2519810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4761385" y="384823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4761385" y="358090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4761385" y="1933692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761385" y="2806627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764878" y="4709368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761385" y="4439986"/>
            <a:ext cx="145834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4761385" y="5742060"/>
            <a:ext cx="145834" cy="141997"/>
          </a:xfrm>
          <a:prstGeom prst="plus">
            <a:avLst>
              <a:gd name="adj" fmla="val 42905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7" idx="3"/>
            <a:endCxn id="10" idx="1"/>
          </p:cNvCxnSpPr>
          <p:nvPr/>
        </p:nvCxnSpPr>
        <p:spPr>
          <a:xfrm>
            <a:off x="2667451" y="2391224"/>
            <a:ext cx="1991119" cy="569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8" idx="3"/>
            <a:endCxn id="12" idx="1"/>
          </p:cNvCxnSpPr>
          <p:nvPr/>
        </p:nvCxnSpPr>
        <p:spPr>
          <a:xfrm>
            <a:off x="2667451" y="4186774"/>
            <a:ext cx="1991119" cy="6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9" idx="3"/>
            <a:endCxn id="13" idx="1"/>
          </p:cNvCxnSpPr>
          <p:nvPr/>
        </p:nvCxnSpPr>
        <p:spPr>
          <a:xfrm>
            <a:off x="2667451" y="5809633"/>
            <a:ext cx="1991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11/17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6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214" cy="1325563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Нативное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портирование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0685"/>
              </p:ext>
            </p:extLst>
          </p:nvPr>
        </p:nvGraphicFramePr>
        <p:xfrm>
          <a:off x="618564" y="1999296"/>
          <a:ext cx="11255189" cy="441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7048"/>
                <a:gridCol w="5298141"/>
              </a:tblGrid>
              <a:tr h="510078"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Исходный код</a:t>
                      </a:r>
                      <a:endParaRPr lang="ru-RU" sz="2400" b="1" dirty="0"/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1" dirty="0" smtClean="0"/>
                        <a:t>Система сборки</a:t>
                      </a:r>
                      <a:endParaRPr lang="ru-RU" sz="2400" b="1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1631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Реализация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Windows-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аналогов </a:t>
                      </a:r>
                      <a:r>
                        <a:rPr lang="en-US" sz="2000" dirty="0" smtClean="0"/>
                        <a:t>Linux</a:t>
                      </a:r>
                      <a:r>
                        <a:rPr lang="ru-RU" sz="2000" dirty="0" smtClean="0"/>
                        <a:t>-функций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Локализация </a:t>
                      </a:r>
                      <a:r>
                        <a:rPr lang="ru-RU" sz="2000" dirty="0" err="1" smtClean="0"/>
                        <a:t>платформозависимого</a:t>
                      </a:r>
                      <a:r>
                        <a:rPr lang="ru-RU" sz="2000" dirty="0" smtClean="0"/>
                        <a:t> кода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Проектирование и реализация </a:t>
                      </a:r>
                      <a:r>
                        <a:rPr lang="ru-RU" sz="2000" dirty="0" smtClean="0">
                          <a:solidFill>
                            <a:srgbClr val="1580D0"/>
                          </a:solidFill>
                        </a:rPr>
                        <a:t>кроссплатформенных интерфейсов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ru-RU" sz="2000" dirty="0" smtClean="0"/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ru-RU" sz="2000" b="0" dirty="0" smtClean="0">
                          <a:solidFill>
                            <a:srgbClr val="1580D0"/>
                          </a:solidFill>
                        </a:rPr>
                        <a:t>Примеры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запуске виртуальной машины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организации сетевого взаимодействия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i="1" dirty="0" smtClean="0"/>
                        <a:t>изменения в способе выполнения команд и т.д.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Разрешение внешних зависимостей от сторонних библиотек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                      libxml2,</a:t>
                      </a:r>
                      <a:r>
                        <a:rPr lang="en-US" sz="2000" baseline="0" dirty="0" smtClean="0"/>
                        <a:t> XDR, </a:t>
                      </a:r>
                      <a:r>
                        <a:rPr lang="en-US" sz="2000" baseline="0" dirty="0" err="1" smtClean="0"/>
                        <a:t>libintl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iconv</a:t>
                      </a:r>
                      <a:r>
                        <a:rPr lang="en-US" sz="2000" baseline="0" dirty="0" smtClean="0"/>
                        <a:t>, …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ru-RU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 smtClean="0"/>
                        <a:t>Интеграция в систему сборки </a:t>
                      </a:r>
                      <a:r>
                        <a:rPr lang="en-US" sz="2000" dirty="0" smtClean="0">
                          <a:solidFill>
                            <a:srgbClr val="1580D0"/>
                          </a:solidFill>
                        </a:rPr>
                        <a:t>GNU </a:t>
                      </a:r>
                      <a:r>
                        <a:rPr lang="en-US" sz="2000" dirty="0" err="1" smtClean="0">
                          <a:solidFill>
                            <a:srgbClr val="1580D0"/>
                          </a:solidFill>
                        </a:rPr>
                        <a:t>Autotools</a:t>
                      </a:r>
                      <a:endParaRPr lang="ru-RU" sz="2000" dirty="0" smtClean="0">
                        <a:solidFill>
                          <a:srgbClr val="1580D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ru-RU" sz="2000" dirty="0"/>
                    </a:p>
                  </a:txBody>
                  <a:tcPr anchor="ctr"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05118" y="4773706"/>
            <a:ext cx="5788958" cy="168760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651376" y="4027393"/>
            <a:ext cx="3509683" cy="52705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1848867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13/17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06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en-US" b="1" dirty="0" smtClean="0">
                <a:solidFill>
                  <a:schemeClr val="bg1"/>
                </a:solidFill>
              </a:rPr>
              <a:t>XDR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b="1" dirty="0" err="1" smtClean="0">
                <a:solidFill>
                  <a:schemeClr val="bg1"/>
                </a:solidFill>
              </a:rPr>
              <a:t>ProtoBuf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14/17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799640654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98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082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284895" y="2460815"/>
            <a:ext cx="4538186" cy="39601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Скругленный прямоугольник 14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5" idx="3"/>
            <a:endCxn id="19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endCxn id="9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301598" y="1561475"/>
            <a:ext cx="79701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</p:txBody>
      </p:sp>
      <p:cxnSp>
        <p:nvCxnSpPr>
          <p:cNvPr id="26" name="Прямая соединительная линия 25"/>
          <p:cNvCxnSpPr>
            <a:stCxn id="25" idx="1"/>
          </p:cNvCxnSpPr>
          <p:nvPr/>
        </p:nvCxnSpPr>
        <p:spPr>
          <a:xfrm flipH="1">
            <a:off x="9823082" y="1746141"/>
            <a:ext cx="478516" cy="6996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35380" y="2498025"/>
            <a:ext cx="1594026" cy="369332"/>
          </a:xfrm>
          <a:prstGeom prst="rect">
            <a:avLst/>
          </a:prstGeom>
          <a:noFill/>
          <a:ln w="12700">
            <a:solidFill>
              <a:srgbClr val="1580D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696515" y="2867357"/>
            <a:ext cx="0" cy="299591"/>
          </a:xfrm>
          <a:prstGeom prst="line">
            <a:avLst/>
          </a:prstGeom>
          <a:ln w="12700">
            <a:solidFill>
              <a:srgbClr val="1580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cdn.marketplaceimages.windowsphone.com/v8/images/4c73fcff-1d0a-4fcf-ac19-d87ebd0c0d74?imageType=ws_icon_larg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t="24700" r="1720" b="25159"/>
          <a:stretch/>
        </p:blipFill>
        <p:spPr bwMode="auto">
          <a:xfrm>
            <a:off x="6158583" y="5365246"/>
            <a:ext cx="1090109" cy="56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Блок-схема: несколько документов 36"/>
          <p:cNvSpPr/>
          <p:nvPr/>
        </p:nvSpPr>
        <p:spPr>
          <a:xfrm>
            <a:off x="3125088" y="5150180"/>
            <a:ext cx="1904318" cy="995726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Разделяемая память</a:t>
            </a:r>
            <a:endParaRPr lang="ru-RU" b="1" dirty="0"/>
          </a:p>
        </p:txBody>
      </p:sp>
      <p:cxnSp>
        <p:nvCxnSpPr>
          <p:cNvPr id="39" name="Соединительная линия уступом 38"/>
          <p:cNvCxnSpPr>
            <a:stCxn id="12" idx="2"/>
            <a:endCxn id="37" idx="1"/>
          </p:cNvCxnSpPr>
          <p:nvPr/>
        </p:nvCxnSpPr>
        <p:spPr>
          <a:xfrm rot="16200000" flipH="1">
            <a:off x="2253304" y="4776258"/>
            <a:ext cx="728553" cy="1015016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19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Прямая соединительная линия 20"/>
            <p:cNvCxnSpPr>
              <a:endCxn id="19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Скругленный прямоугольник 21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268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Прямая соединительная линия 44"/>
          <p:cNvCxnSpPr>
            <a:stCxn id="37" idx="3"/>
            <a:endCxn id="11266" idx="1"/>
          </p:cNvCxnSpPr>
          <p:nvPr/>
        </p:nvCxnSpPr>
        <p:spPr>
          <a:xfrm>
            <a:off x="5029406" y="5648043"/>
            <a:ext cx="112917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35" y="5900724"/>
            <a:ext cx="1635512" cy="369332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PCI </a:t>
            </a:r>
            <a:r>
              <a:rPr lang="ru-RU" b="1" dirty="0" smtClean="0"/>
              <a:t>устройство</a:t>
            </a:r>
            <a:endParaRPr lang="en-US" b="1" dirty="0" smtClean="0"/>
          </a:p>
        </p:txBody>
      </p:sp>
      <p:sp>
        <p:nvSpPr>
          <p:cNvPr id="55" name="Полилиния 54"/>
          <p:cNvSpPr/>
          <p:nvPr/>
        </p:nvSpPr>
        <p:spPr>
          <a:xfrm>
            <a:off x="7274859" y="4323229"/>
            <a:ext cx="981635" cy="1351430"/>
          </a:xfrm>
          <a:custGeom>
            <a:avLst/>
            <a:gdLst>
              <a:gd name="connsiteX0" fmla="*/ 457200 w 981635"/>
              <a:gd name="connsiteY0" fmla="*/ 0 h 1351430"/>
              <a:gd name="connsiteX1" fmla="*/ 981635 w 981635"/>
              <a:gd name="connsiteY1" fmla="*/ 0 h 1351430"/>
              <a:gd name="connsiteX2" fmla="*/ 981635 w 981635"/>
              <a:gd name="connsiteY2" fmla="*/ 1351430 h 1351430"/>
              <a:gd name="connsiteX3" fmla="*/ 0 w 981635"/>
              <a:gd name="connsiteY3" fmla="*/ 1331259 h 13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635" h="1351430">
                <a:moveTo>
                  <a:pt x="457200" y="0"/>
                </a:moveTo>
                <a:lnTo>
                  <a:pt x="981635" y="0"/>
                </a:lnTo>
                <a:lnTo>
                  <a:pt x="981635" y="1351430"/>
                </a:lnTo>
                <a:lnTo>
                  <a:pt x="0" y="133125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15/17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2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04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Передача файлов через общую память 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11512650"/>
              </p:ext>
            </p:extLst>
          </p:nvPr>
        </p:nvGraphicFramePr>
        <p:xfrm>
          <a:off x="1035424" y="1690688"/>
          <a:ext cx="10159252" cy="511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16/17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6576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1580D0"/>
                </a:solidFill>
              </a:rPr>
              <a:t>Библиотека</a:t>
            </a:r>
            <a:r>
              <a:rPr lang="ru-RU" dirty="0" smtClean="0"/>
              <a:t> для доступа к файловым системам </a:t>
            </a:r>
            <a:r>
              <a:rPr lang="en-US" dirty="0" smtClean="0"/>
              <a:t>Linux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 err="1" smtClean="0">
                <a:solidFill>
                  <a:srgbClr val="1580D0"/>
                </a:solidFill>
              </a:rPr>
              <a:t>нативных</a:t>
            </a:r>
            <a:r>
              <a:rPr lang="ru-RU" sz="2400" dirty="0" smtClean="0">
                <a:solidFill>
                  <a:srgbClr val="1580D0"/>
                </a:solidFill>
              </a:rPr>
              <a:t> </a:t>
            </a:r>
            <a:r>
              <a:rPr lang="en-US" sz="2400" dirty="0" smtClean="0">
                <a:solidFill>
                  <a:srgbClr val="1580D0"/>
                </a:solidFill>
              </a:rPr>
              <a:t>Linux</a:t>
            </a:r>
            <a:r>
              <a:rPr lang="ru-RU" sz="2400" dirty="0" smtClean="0">
                <a:solidFill>
                  <a:srgbClr val="1580D0"/>
                </a:solidFill>
              </a:rPr>
              <a:t>-драйверов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э</a:t>
            </a:r>
            <a:r>
              <a:rPr lang="ru-RU" sz="2400" dirty="0" smtClean="0"/>
              <a:t>муляция </a:t>
            </a:r>
            <a:r>
              <a:rPr lang="en-US" sz="2400" dirty="0" smtClean="0"/>
              <a:t>Linux</a:t>
            </a:r>
            <a:r>
              <a:rPr lang="ru-RU" sz="2400" dirty="0" smtClean="0"/>
              <a:t>-окружения с помощью </a:t>
            </a:r>
            <a:r>
              <a:rPr lang="en-US" sz="2400" dirty="0" smtClean="0">
                <a:solidFill>
                  <a:srgbClr val="1580D0"/>
                </a:solidFill>
              </a:rPr>
              <a:t>QEMU</a:t>
            </a:r>
            <a:endParaRPr lang="ru-RU" sz="2400" dirty="0" smtClean="0">
              <a:solidFill>
                <a:srgbClr val="1580D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ередача файлов через </a:t>
            </a:r>
            <a:r>
              <a:rPr lang="ru-RU" sz="2400" dirty="0" smtClean="0">
                <a:solidFill>
                  <a:srgbClr val="1580D0"/>
                </a:solidFill>
              </a:rPr>
              <a:t>разделяемую память</a:t>
            </a:r>
            <a:endParaRPr lang="ru-RU" sz="2400" dirty="0">
              <a:solidFill>
                <a:srgbClr val="1580D0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17/17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1" y="1707777"/>
            <a:ext cx="12265959" cy="2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1628218" y="2661165"/>
            <a:ext cx="9144000" cy="1655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Файловые системы: </a:t>
            </a:r>
            <a:r>
              <a:rPr lang="en-US" dirty="0" smtClean="0">
                <a:solidFill>
                  <a:schemeClr val="bg1"/>
                </a:solidFill>
              </a:rPr>
              <a:t>Linux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8309"/>
              </p:ext>
            </p:extLst>
          </p:nvPr>
        </p:nvGraphicFramePr>
        <p:xfrm>
          <a:off x="838200" y="1538828"/>
          <a:ext cx="10515600" cy="5198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1989"/>
                <a:gridCol w="1883611"/>
              </a:tblGrid>
              <a:tr h="5671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Windows</a:t>
                      </a:r>
                      <a:endParaRPr lang="ru-RU" sz="2800" dirty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3100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FAT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exFAT</a:t>
                      </a:r>
                      <a:endParaRPr lang="en-US" sz="2000" dirty="0" smtClean="0"/>
                    </a:p>
                  </a:txBody>
                  <a:tcPr>
                    <a:lnL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158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87747"/>
              </p:ext>
            </p:extLst>
          </p:nvPr>
        </p:nvGraphicFramePr>
        <p:xfrm>
          <a:off x="1126921" y="2105279"/>
          <a:ext cx="812799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4127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Amiga Fast 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Arla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 smtClean="0"/>
                        <a:t>Aufs</a:t>
                      </a:r>
                      <a:endParaRPr lang="en-US" sz="20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err="1" smtClean="0">
                          <a:solidFill>
                            <a:srgbClr val="1580D0"/>
                          </a:solidFill>
                        </a:rPr>
                        <a:t>BtrFS</a:t>
                      </a:r>
                      <a:endParaRPr lang="en-US" sz="2000" b="1" dirty="0" smtClean="0">
                        <a:solidFill>
                          <a:srgbClr val="1580D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Captive NTFS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CDFS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Chiron FS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1580D0"/>
                          </a:solidFill>
                        </a:rPr>
                        <a:t>Ext Ext2 Ext3(cow) Ext4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</a:t>
                      </a:r>
                      <a:endParaRPr lang="en-US" sz="2000" b="0" dirty="0" smtClean="0">
                        <a:effectLst/>
                      </a:endParaRPr>
                    </a:p>
                  </a:txBody>
                  <a:tcPr>
                    <a:lnL w="285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Fusion-IO NVMFS (DFS)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HFS+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MINIX 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NTFS-3G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OpenZFS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Reiser4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err="1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ReiserFS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RozoFS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SpadFS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StegFS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Tux3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XiaFS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2000" b="1" i="0" u="none" strike="noStrike" kern="1200" dirty="0" smtClean="0">
                          <a:solidFill>
                            <a:srgbClr val="1580D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ZFS</a:t>
                      </a:r>
                      <a:endParaRPr lang="en-US" sz="2000" b="1" dirty="0" smtClean="0">
                        <a:solidFill>
                          <a:srgbClr val="1580D0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Дальнейшая работа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 err="1" smtClean="0"/>
              <a:t>Портировать</a:t>
            </a:r>
            <a:r>
              <a:rPr lang="ru-RU" sz="2400" dirty="0" smtClean="0"/>
              <a:t> </a:t>
            </a:r>
            <a:r>
              <a:rPr lang="en-US" sz="2400" dirty="0" smtClean="0"/>
              <a:t>UML (User Mode Linux)</a:t>
            </a:r>
            <a:r>
              <a:rPr lang="ru-RU" sz="2400" dirty="0" smtClean="0"/>
              <a:t> в </a:t>
            </a:r>
            <a:r>
              <a:rPr lang="en-US" sz="2400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lang="ru-RU" sz="2400" dirty="0" smtClean="0"/>
              <a:t>Использовать </a:t>
            </a:r>
            <a:r>
              <a:rPr lang="en-US" sz="2400" dirty="0" smtClean="0"/>
              <a:t>UML </a:t>
            </a:r>
            <a:r>
              <a:rPr lang="ru-RU" sz="2400" dirty="0" smtClean="0"/>
              <a:t>в качестве виртуальной машины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19/17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9777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QEMU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en-US" dirty="0" smtClean="0">
                <a:solidFill>
                  <a:schemeClr val="bg1"/>
                </a:solidFill>
              </a:rPr>
              <a:t> UML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338301112"/>
              </p:ext>
            </p:extLst>
          </p:nvPr>
        </p:nvGraphicFramePr>
        <p:xfrm>
          <a:off x="1211356" y="1633818"/>
          <a:ext cx="9769288" cy="51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517940" y="3693159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секунды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8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Потребляемая память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/17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1660711" y="2433914"/>
            <a:ext cx="1956548" cy="1001806"/>
            <a:chOff x="1660711" y="3059206"/>
            <a:chExt cx="1956548" cy="100180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660712" y="3059206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Библиотека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60711" y="3653118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 МБ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660710" y="4031033"/>
            <a:ext cx="1956548" cy="1001806"/>
            <a:chOff x="1660711" y="4613742"/>
            <a:chExt cx="1956548" cy="100180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660712" y="4613742"/>
              <a:ext cx="1956547" cy="593912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660711" y="5207654"/>
              <a:ext cx="1956547" cy="40789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22</a:t>
              </a:r>
              <a:r>
                <a:rPr lang="ru-RU" dirty="0" smtClean="0"/>
                <a:t> МБ</a:t>
              </a:r>
              <a:endParaRPr lang="ru-RU" dirty="0"/>
            </a:p>
          </p:txBody>
        </p:sp>
      </p:grpSp>
      <p:sp>
        <p:nvSpPr>
          <p:cNvPr id="13" name="Крест 12"/>
          <p:cNvSpPr/>
          <p:nvPr/>
        </p:nvSpPr>
        <p:spPr>
          <a:xfrm>
            <a:off x="2512983" y="362114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176618" y="5459506"/>
            <a:ext cx="100651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2071" y="6067234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25 </a:t>
            </a:r>
            <a:r>
              <a:rPr lang="ru-RU" b="1" dirty="0" smtClean="0"/>
              <a:t>МБ</a:t>
            </a:r>
            <a:endParaRPr lang="ru-RU" b="1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067735" y="1828800"/>
            <a:ext cx="0" cy="45860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578790" y="3789831"/>
            <a:ext cx="1555375" cy="1243008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Разделяемая</a:t>
            </a:r>
          </a:p>
          <a:p>
            <a:pPr algn="ctr"/>
            <a:r>
              <a:rPr lang="ru-RU" dirty="0" smtClean="0"/>
              <a:t>память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518212" y="2751980"/>
            <a:ext cx="4282888" cy="2280859"/>
            <a:chOff x="4592171" y="2284417"/>
            <a:chExt cx="4282888" cy="228085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592171" y="3789831"/>
              <a:ext cx="2440641" cy="775445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</a:t>
              </a:r>
              <a:r>
                <a:rPr lang="ru-RU" dirty="0" smtClean="0"/>
                <a:t>иртуальная</a:t>
              </a:r>
            </a:p>
            <a:p>
              <a:pPr algn="ctr"/>
              <a:r>
                <a:rPr lang="ru-RU" dirty="0"/>
                <a:t>о</a:t>
              </a:r>
              <a:r>
                <a:rPr lang="ru-RU" dirty="0" smtClean="0"/>
                <a:t>перативная память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026089" y="3792494"/>
              <a:ext cx="1848970" cy="772782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доп. внутренние </a:t>
              </a:r>
            </a:p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592172" y="2284417"/>
              <a:ext cx="4282887" cy="1514378"/>
            </a:xfrm>
            <a:prstGeom prst="rect">
              <a:avLst/>
            </a:prstGeom>
            <a:ln w="28575"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QEMU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283614" y="5594150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128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417194" y="5586177"/>
            <a:ext cx="801823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40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955565" y="5564272"/>
            <a:ext cx="792205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64</a:t>
            </a:r>
            <a:r>
              <a:rPr lang="en-US" dirty="0" smtClean="0"/>
              <a:t> </a:t>
            </a:r>
            <a:r>
              <a:rPr lang="ru-RU" dirty="0" smtClean="0"/>
              <a:t>МБ</a:t>
            </a:r>
            <a:endParaRPr lang="ru-RU" dirty="0"/>
          </a:p>
        </p:txBody>
      </p:sp>
      <p:sp>
        <p:nvSpPr>
          <p:cNvPr id="28" name="Крест 27"/>
          <p:cNvSpPr/>
          <p:nvPr/>
        </p:nvSpPr>
        <p:spPr>
          <a:xfrm>
            <a:off x="9063945" y="4195613"/>
            <a:ext cx="252000" cy="252000"/>
          </a:xfrm>
          <a:prstGeom prst="plus">
            <a:avLst>
              <a:gd name="adj" fmla="val 42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585447" y="5969980"/>
            <a:ext cx="65487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58894" y="6067234"/>
            <a:ext cx="918841" cy="369332"/>
          </a:xfrm>
          <a:prstGeom prst="rect">
            <a:avLst/>
          </a:prstGeom>
          <a:noFill/>
          <a:ln w="190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ru-RU" b="1" dirty="0" smtClean="0"/>
              <a:t>232</a:t>
            </a:r>
            <a:r>
              <a:rPr lang="en-US" b="1" dirty="0" smtClean="0"/>
              <a:t> </a:t>
            </a:r>
            <a:r>
              <a:rPr lang="ru-RU" b="1" dirty="0" smtClean="0"/>
              <a:t>МБ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6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Сравнение производительности</a:t>
            </a:r>
            <a:r>
              <a:rPr lang="en-US" dirty="0" smtClean="0">
                <a:solidFill>
                  <a:schemeClr val="bg1"/>
                </a:solidFill>
              </a:rPr>
              <a:t>: Windows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071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ru-RU" dirty="0" smtClean="0"/>
              <a:t>2</a:t>
            </a:r>
            <a:r>
              <a:rPr lang="en-US" dirty="0" smtClean="0"/>
              <a:t>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Предоставить </a:t>
            </a:r>
            <a:r>
              <a:rPr lang="ru-RU" dirty="0" smtClean="0">
                <a:solidFill>
                  <a:srgbClr val="1580D0"/>
                </a:solidFill>
              </a:rPr>
              <a:t>приложениям</a:t>
            </a:r>
            <a:r>
              <a:rPr lang="ru-RU" dirty="0" smtClean="0"/>
              <a:t> 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Windows</a:t>
            </a:r>
            <a:r>
              <a:rPr lang="ru-RU" dirty="0" smtClean="0">
                <a:solidFill>
                  <a:srgbClr val="1580D0"/>
                </a:solidFill>
              </a:rPr>
              <a:t> </a:t>
            </a:r>
            <a:r>
              <a:rPr lang="ru-RU" dirty="0" smtClean="0"/>
              <a:t>возможность </a:t>
            </a:r>
            <a:r>
              <a:rPr lang="ru-RU" dirty="0" smtClean="0">
                <a:solidFill>
                  <a:srgbClr val="1580D0"/>
                </a:solidFill>
              </a:rPr>
              <a:t>работать</a:t>
            </a:r>
            <a:r>
              <a:rPr lang="ru-RU" dirty="0" smtClean="0"/>
              <a:t> с </a:t>
            </a:r>
            <a:r>
              <a:rPr lang="ru-RU" dirty="0" smtClean="0">
                <a:solidFill>
                  <a:srgbClr val="1580D0"/>
                </a:solidFill>
              </a:rPr>
              <a:t>файловыми системами </a:t>
            </a:r>
            <a:r>
              <a:rPr lang="ru-RU" dirty="0" smtClean="0"/>
              <a:t>операционной системы </a:t>
            </a:r>
            <a:r>
              <a:rPr lang="en-US" dirty="0" smtClean="0">
                <a:solidFill>
                  <a:srgbClr val="1580D0"/>
                </a:solidFill>
              </a:rPr>
              <a:t>Linux</a:t>
            </a:r>
            <a:r>
              <a:rPr lang="ru-RU" dirty="0" smtClean="0"/>
              <a:t>, не поддерживаемыми операционной системой </a:t>
            </a:r>
            <a:r>
              <a:rPr lang="en-US" dirty="0" smtClean="0"/>
              <a:t>Windows</a:t>
            </a:r>
            <a:endParaRPr lang="ru-RU" dirty="0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3/17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4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0000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1216" y="4231377"/>
            <a:ext cx="1818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1216" y="2395620"/>
            <a:ext cx="1819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5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33465" y="4507978"/>
            <a:ext cx="60108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Организация доступа к файловой системе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fld id="{7E7C1622-4091-4E7B-99B0-4C976627CE55}" type="slidenum">
              <a:rPr lang="ru-RU" smtClean="0"/>
              <a:t>6</a:t>
            </a:fld>
            <a:r>
              <a:rPr lang="en-US" dirty="0" smtClean="0"/>
              <a:t>/17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8740" y="1919705"/>
            <a:ext cx="1748589" cy="4759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Приложение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1216" y="3376174"/>
            <a:ext cx="2163636" cy="85520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файловой системы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451" y="4657778"/>
            <a:ext cx="2029166" cy="63364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 устройства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kerneldrivers.com/wp-content/uploads/2014/04/icon-fil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8" y="3349162"/>
            <a:ext cx="1020679" cy="102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iconbox.com/icon/256/40097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t="21939" r="28303" b="21817"/>
          <a:stretch/>
        </p:blipFill>
        <p:spPr bwMode="auto">
          <a:xfrm>
            <a:off x="2575112" y="5701556"/>
            <a:ext cx="726141" cy="9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5909983" y="6299610"/>
            <a:ext cx="5153721" cy="337637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Реализация окружения </a:t>
            </a:r>
            <a:r>
              <a:rPr lang="en-US" b="1" dirty="0" smtClean="0">
                <a:solidFill>
                  <a:schemeClr val="tx1"/>
                </a:solidFill>
              </a:rPr>
              <a:t>Linux</a:t>
            </a:r>
            <a:r>
              <a:rPr lang="ru-RU" b="1" dirty="0" smtClean="0">
                <a:solidFill>
                  <a:schemeClr val="tx1"/>
                </a:solidFill>
              </a:rPr>
              <a:t> в </a:t>
            </a:r>
            <a:r>
              <a:rPr lang="en-US" b="1" dirty="0" smtClean="0">
                <a:solidFill>
                  <a:schemeClr val="tx1"/>
                </a:solidFill>
              </a:rPr>
              <a:t>Windows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09983" y="3883357"/>
            <a:ext cx="5153718" cy="38612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ru-RU" b="1" dirty="0" smtClean="0">
                <a:solidFill>
                  <a:schemeClr val="tx1"/>
                </a:solidFill>
              </a:rPr>
              <a:t>файловых систем – в </a:t>
            </a:r>
            <a:r>
              <a:rPr lang="en-US" b="1" dirty="0" smtClean="0">
                <a:solidFill>
                  <a:schemeClr val="tx1"/>
                </a:solidFill>
              </a:rPr>
              <a:t>N</a:t>
            </a:r>
            <a:r>
              <a:rPr lang="ru-RU" b="1" dirty="0" smtClean="0">
                <a:solidFill>
                  <a:schemeClr val="tx1"/>
                </a:solidFill>
              </a:rPr>
              <a:t> раз больше проблем</a:t>
            </a: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>
            <a:off x="2933034" y="4231377"/>
            <a:ext cx="0" cy="426401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2"/>
            <a:endCxn id="6" idx="0"/>
          </p:cNvCxnSpPr>
          <p:nvPr/>
        </p:nvCxnSpPr>
        <p:spPr>
          <a:xfrm flipH="1">
            <a:off x="2933034" y="2395620"/>
            <a:ext cx="1" cy="980554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2"/>
            <a:endCxn id="1032" idx="0"/>
          </p:cNvCxnSpPr>
          <p:nvPr/>
        </p:nvCxnSpPr>
        <p:spPr>
          <a:xfrm>
            <a:off x="2933034" y="5291423"/>
            <a:ext cx="5149" cy="410133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32" idx="1"/>
            <a:endCxn id="1028" idx="2"/>
          </p:cNvCxnSpPr>
          <p:nvPr/>
        </p:nvCxnSpPr>
        <p:spPr>
          <a:xfrm rot="10800000">
            <a:off x="722478" y="4369842"/>
            <a:ext cx="1852634" cy="1805725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09983" y="5049375"/>
            <a:ext cx="5153722" cy="1107317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Высокая надежность, эффективность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Полный доступ к файловой системе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Поддержка всех файловых систем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и тестирование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  <a:r>
              <a:rPr lang="ru-RU" dirty="0" smtClean="0">
                <a:solidFill>
                  <a:schemeClr val="tx1"/>
                </a:solidFill>
              </a:rPr>
              <a:t>-сообществом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909983" y="4615557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chemeClr val="accent4"/>
                </a:solidFill>
              </a:rPr>
              <a:t>Нативные</a:t>
            </a:r>
            <a:r>
              <a:rPr lang="ru-RU" sz="2000" b="1" dirty="0" smtClean="0">
                <a:solidFill>
                  <a:schemeClr val="accent4"/>
                </a:solidFill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</a:rPr>
              <a:t>Linux</a:t>
            </a:r>
            <a:r>
              <a:rPr lang="ru-RU" sz="2000" b="1" dirty="0" smtClean="0">
                <a:solidFill>
                  <a:schemeClr val="accent4"/>
                </a:solidFill>
              </a:rPr>
              <a:t>-драйверы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5909983" y="1554343"/>
            <a:ext cx="5153718" cy="38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 err="1" smtClean="0">
                <a:solidFill>
                  <a:srgbClr val="1580D0"/>
                </a:solidFill>
              </a:rPr>
              <a:t>Портированные</a:t>
            </a:r>
            <a:r>
              <a:rPr lang="ru-RU" sz="2000" b="1" dirty="0" smtClean="0">
                <a:solidFill>
                  <a:srgbClr val="1580D0"/>
                </a:solidFill>
              </a:rPr>
              <a:t> </a:t>
            </a:r>
            <a:r>
              <a:rPr lang="en-US" sz="2000" b="1" dirty="0" smtClean="0">
                <a:solidFill>
                  <a:srgbClr val="1580D0"/>
                </a:solidFill>
              </a:rPr>
              <a:t>Windows</a:t>
            </a:r>
            <a:r>
              <a:rPr lang="ru-RU" sz="2000" b="1" dirty="0" smtClean="0">
                <a:solidFill>
                  <a:srgbClr val="1580D0"/>
                </a:solidFill>
              </a:rPr>
              <a:t>-драйверы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5909983" y="1889467"/>
            <a:ext cx="5153720" cy="790045"/>
            <a:chOff x="5909983" y="2131525"/>
            <a:chExt cx="5153720" cy="7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909983" y="2467629"/>
              <a:ext cx="5153720" cy="393440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Высокая сложность разработки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909983" y="2131525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Реализация драйвера «с нуля»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909983" y="2738544"/>
            <a:ext cx="5153719" cy="946262"/>
            <a:chOff x="5909983" y="3076200"/>
            <a:chExt cx="5153719" cy="94626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909983" y="3449676"/>
              <a:ext cx="5153719" cy="572786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 smtClean="0">
                  <a:solidFill>
                    <a:schemeClr val="tx1"/>
                  </a:solidFill>
                </a:rPr>
                <a:t>Низкое качество драйверов</a:t>
              </a:r>
            </a:p>
            <a:p>
              <a:r>
                <a:rPr lang="ru-RU" dirty="0" smtClean="0">
                  <a:solidFill>
                    <a:schemeClr val="tx1"/>
                  </a:solidFill>
                </a:rPr>
                <a:t>Ограниченная поддержка ФС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09983" y="3076200"/>
              <a:ext cx="5153718" cy="386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i="1" dirty="0" smtClean="0">
                  <a:solidFill>
                    <a:srgbClr val="1580D0"/>
                  </a:solidFill>
                </a:rPr>
                <a:t>Драйвера сторонних разработчиков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33465" y="4507978"/>
            <a:ext cx="6010835" cy="78439"/>
            <a:chOff x="5533465" y="4655901"/>
            <a:chExt cx="6010835" cy="78439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5533465" y="4655901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5533465" y="4734340"/>
              <a:ext cx="6010835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4" name="Стрелка вправо 43"/>
          <p:cNvSpPr/>
          <p:nvPr/>
        </p:nvSpPr>
        <p:spPr>
          <a:xfrm rot="20137724">
            <a:off x="4092116" y="3126164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rot="2620760" flipV="1">
            <a:off x="4018601" y="4353939"/>
            <a:ext cx="1472095" cy="464954"/>
          </a:xfrm>
          <a:prstGeom prst="rightArrow">
            <a:avLst>
              <a:gd name="adj1" fmla="val 26093"/>
              <a:gd name="adj2" fmla="val 10999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ная линия уступом 33"/>
          <p:cNvCxnSpPr>
            <a:stCxn id="5" idx="1"/>
            <a:endCxn id="1028" idx="0"/>
          </p:cNvCxnSpPr>
          <p:nvPr/>
        </p:nvCxnSpPr>
        <p:spPr>
          <a:xfrm rot="10800000" flipV="1">
            <a:off x="722478" y="2157662"/>
            <a:ext cx="1336262" cy="1191499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918447" y="3448767"/>
            <a:ext cx="2023200" cy="72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Windows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Библиотека (</a:t>
              </a:r>
              <a:r>
                <a:rPr lang="en-US" dirty="0" smtClean="0">
                  <a:solidFill>
                    <a:schemeClr val="tx1"/>
                  </a:solidFill>
                </a:rPr>
                <a:t>DLL</a:t>
              </a:r>
              <a:r>
                <a:rPr lang="ru-RU" dirty="0" smtClean="0">
                  <a:solidFill>
                    <a:schemeClr val="tx1"/>
                  </a:solidFill>
                </a:rPr>
                <a:t>)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Скругленный прямоугольник 22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endCxn id="23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3" idx="3"/>
            <a:endCxn id="4098" idx="1"/>
          </p:cNvCxnSpPr>
          <p:nvPr/>
        </p:nvCxnSpPr>
        <p:spPr>
          <a:xfrm>
            <a:off x="7711886" y="4153658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endCxn id="15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61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Прямая соединительная линия 61"/>
            <p:cNvCxnSpPr>
              <a:endCxn id="61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кругленный прямоугольник 62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4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7/17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304028" y="5414994"/>
            <a:ext cx="1804789" cy="64633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Сетевое</a:t>
            </a:r>
          </a:p>
          <a:p>
            <a:pPr algn="ctr"/>
            <a:r>
              <a:rPr lang="ru-RU" dirty="0" smtClean="0"/>
              <a:t>взаимодействие</a:t>
            </a:r>
            <a:endParaRPr lang="ru-RU" dirty="0"/>
          </a:p>
        </p:txBody>
      </p:sp>
      <p:cxnSp>
        <p:nvCxnSpPr>
          <p:cNvPr id="4097" name="Прямая соединительная линия 4096"/>
          <p:cNvCxnSpPr>
            <a:endCxn id="59" idx="0"/>
          </p:cNvCxnSpPr>
          <p:nvPr/>
        </p:nvCxnSpPr>
        <p:spPr>
          <a:xfrm>
            <a:off x="4204076" y="4617632"/>
            <a:ext cx="2347" cy="7973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rezat.ru/db.img/wysiwyg/shvejtsarskie_11_gi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914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Проект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компании </a:t>
            </a:r>
            <a:r>
              <a:rPr lang="en-US" dirty="0" err="1" smtClean="0">
                <a:solidFill>
                  <a:srgbClr val="1580D0"/>
                </a:solidFill>
              </a:rPr>
              <a:t>RedHat</a:t>
            </a:r>
            <a:endParaRPr lang="ru-RU" dirty="0" smtClean="0">
              <a:solidFill>
                <a:srgbClr val="1580D0"/>
              </a:solidFill>
            </a:endParaRPr>
          </a:p>
          <a:p>
            <a:r>
              <a:rPr lang="ru-RU" dirty="0" smtClean="0"/>
              <a:t>Набор утилит для работы с образами дисков виртуальных машин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https://lh5.googleusercontent.com/kyf12ipisKVx46oR-1csBeadYfTAHIsU4iQti41lhgqRJossf02De-sEEjzSraOUnLLN4Zyu8AspIDZLZFeFYXQR8k-VfsNABh3unJh9KZFIZxugf6XNgISrCKfQEO7S8AzBMUb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012" y="480759"/>
            <a:ext cx="744969" cy="74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8/17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4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/>
          <p:cNvGrpSpPr/>
          <p:nvPr/>
        </p:nvGrpSpPr>
        <p:grpSpPr>
          <a:xfrm>
            <a:off x="5460066" y="2588566"/>
            <a:ext cx="2487144" cy="2530497"/>
            <a:chOff x="4942351" y="2548222"/>
            <a:chExt cx="2487144" cy="2530497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4942351" y="2548222"/>
              <a:ext cx="2487144" cy="2530497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016315" y="2642347"/>
              <a:ext cx="2332503" cy="2362717"/>
            </a:xfrm>
            <a:prstGeom prst="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Дистрибутив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Скругленный прямоугольник 43"/>
            <p:cNvSpPr/>
            <p:nvPr/>
          </p:nvSpPr>
          <p:spPr>
            <a:xfrm>
              <a:off x="5170957" y="2803402"/>
              <a:ext cx="2016496" cy="64640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Демон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5284895" y="2460815"/>
            <a:ext cx="4538186" cy="28039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Виртуальная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машина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5695390" y="3830456"/>
            <a:ext cx="2016496" cy="64640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Драйверы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Прямая соединительная линия 46"/>
          <p:cNvCxnSpPr>
            <a:endCxn id="46" idx="0"/>
          </p:cNvCxnSpPr>
          <p:nvPr/>
        </p:nvCxnSpPr>
        <p:spPr>
          <a:xfrm>
            <a:off x="6700281" y="3490150"/>
            <a:ext cx="3357" cy="340306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7711886" y="4140210"/>
            <a:ext cx="1069042" cy="787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78570" y="4796250"/>
            <a:ext cx="151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Устройство</a:t>
            </a:r>
          </a:p>
          <a:p>
            <a:pPr algn="ctr"/>
            <a:r>
              <a:rPr lang="ru-RU" dirty="0" smtClean="0"/>
              <a:t>(образ диска)</a:t>
            </a:r>
            <a:endParaRPr lang="ru-RU" dirty="0"/>
          </a:p>
        </p:txBody>
      </p:sp>
      <p:pic>
        <p:nvPicPr>
          <p:cNvPr id="29" name="Picture 4" descr="http://windowsapptutorials.com/wp-content/uploads/2014/12/Windows-8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6" t="189" r="426" b="72317"/>
          <a:stretch/>
        </p:blipFill>
        <p:spPr bwMode="auto">
          <a:xfrm rot="10800000">
            <a:off x="-6720" y="134472"/>
            <a:ext cx="12265959" cy="13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b="1" dirty="0" err="1" smtClean="0">
                <a:solidFill>
                  <a:schemeClr val="bg1"/>
                </a:solidFill>
              </a:rPr>
              <a:t>libguestfs</a:t>
            </a:r>
            <a:endParaRPr lang="ru-RU" b="1" dirty="0">
              <a:solidFill>
                <a:schemeClr val="bg1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40765" y="2588566"/>
            <a:ext cx="1938614" cy="2330924"/>
            <a:chOff x="649945" y="2420471"/>
            <a:chExt cx="1938614" cy="233092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649945" y="2420471"/>
              <a:ext cx="1938614" cy="233092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Приложение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ОС </a:t>
              </a:r>
              <a:r>
                <a:rPr lang="en-US" dirty="0" smtClean="0">
                  <a:solidFill>
                    <a:schemeClr val="tx1"/>
                  </a:solidFill>
                </a:rPr>
                <a:t>Linux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9945" y="4121639"/>
              <a:ext cx="1938614" cy="629754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ibguestfs.so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28381" y="4195480"/>
              <a:ext cx="1786219" cy="486423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Соединительная линия уступом 21"/>
          <p:cNvCxnSpPr>
            <a:endCxn id="8" idx="1"/>
          </p:cNvCxnSpPr>
          <p:nvPr/>
        </p:nvCxnSpPr>
        <p:spPr>
          <a:xfrm flipV="1">
            <a:off x="3089646" y="3166948"/>
            <a:ext cx="2599026" cy="1450684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01598" y="1561475"/>
            <a:ext cx="1316386" cy="9233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QEMU</a:t>
            </a:r>
          </a:p>
          <a:p>
            <a:r>
              <a:rPr lang="en-US" dirty="0" smtClean="0"/>
              <a:t>QEMU-KVM</a:t>
            </a:r>
          </a:p>
          <a:p>
            <a:r>
              <a:rPr lang="en-US" dirty="0" smtClean="0"/>
              <a:t>UML</a:t>
            </a:r>
            <a:endParaRPr lang="ru-RU" dirty="0"/>
          </a:p>
        </p:txBody>
      </p:sp>
      <p:cxnSp>
        <p:nvCxnSpPr>
          <p:cNvPr id="26" name="Прямая соединительная линия 25"/>
          <p:cNvCxnSpPr>
            <a:stCxn id="24" idx="1"/>
          </p:cNvCxnSpPr>
          <p:nvPr/>
        </p:nvCxnSpPr>
        <p:spPr>
          <a:xfrm flipH="1">
            <a:off x="9823081" y="2023140"/>
            <a:ext cx="478517" cy="4226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4629" y="5533465"/>
            <a:ext cx="1559466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Протокол </a:t>
            </a:r>
            <a:r>
              <a:rPr lang="en-US" dirty="0" smtClean="0"/>
              <a:t>XDR</a:t>
            </a:r>
            <a:endParaRPr lang="ru-RU" dirty="0"/>
          </a:p>
        </p:txBody>
      </p:sp>
      <p:cxnSp>
        <p:nvCxnSpPr>
          <p:cNvPr id="35" name="Прямая соединительная линия 34"/>
          <p:cNvCxnSpPr>
            <a:stCxn id="31" idx="0"/>
          </p:cNvCxnSpPr>
          <p:nvPr/>
        </p:nvCxnSpPr>
        <p:spPr>
          <a:xfrm flipV="1">
            <a:off x="4064362" y="4604611"/>
            <a:ext cx="0" cy="92885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30975" y="1985804"/>
            <a:ext cx="1359283" cy="369332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Unix</a:t>
            </a:r>
            <a:r>
              <a:rPr lang="ru-RU" dirty="0" smtClean="0"/>
              <a:t>-сокеты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3166782" y="2355136"/>
            <a:ext cx="1043835" cy="212172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2"/>
          </p:cNvCxnSpPr>
          <p:nvPr/>
        </p:nvCxnSpPr>
        <p:spPr>
          <a:xfrm>
            <a:off x="4210617" y="2355136"/>
            <a:ext cx="1409675" cy="706133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612" y="6414885"/>
            <a:ext cx="2743200" cy="365125"/>
          </a:xfrm>
        </p:spPr>
        <p:txBody>
          <a:bodyPr/>
          <a:lstStyle/>
          <a:p>
            <a:r>
              <a:rPr lang="en-US" dirty="0" smtClean="0"/>
              <a:t>9/17</a:t>
            </a:r>
            <a:endParaRPr lang="ru-RU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8444753" y="3500059"/>
            <a:ext cx="2904568" cy="1291678"/>
            <a:chOff x="8444753" y="3500059"/>
            <a:chExt cx="2904568" cy="1291678"/>
          </a:xfrm>
        </p:grpSpPr>
        <p:pic>
          <p:nvPicPr>
            <p:cNvPr id="57" name="Picture 2" descr="https://lh5.googleusercontent.com/ogmzoLgKTxAugj2t40EGiIh2QefPetj5pVjXvWpnpsCwbHCing3hbfa6fs6FQSJ-bkkbfSl1hqaxrkolwuwW_GiPl2AjYcEnfOVdoMOvw7fekm8OzgiH2AnrVmE564436P9MFmiPr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0928" y="3705441"/>
              <a:ext cx="912191" cy="912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Прямая соединительная линия 57"/>
            <p:cNvCxnSpPr>
              <a:endCxn id="57" idx="3"/>
            </p:cNvCxnSpPr>
            <p:nvPr/>
          </p:nvCxnSpPr>
          <p:spPr>
            <a:xfrm flipH="1">
              <a:off x="9693119" y="4153658"/>
              <a:ext cx="761979" cy="78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8444753" y="3500059"/>
              <a:ext cx="2904568" cy="1291678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0" name="Picture 4" descr="https://cdn2.iconfinder.com/data/icons/computer-hardware-3/172/Layer_9-01-512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0944" y="3649264"/>
              <a:ext cx="727491" cy="993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20192</TotalTime>
  <Words>622</Words>
  <Application>Microsoft Office PowerPoint</Application>
  <PresentationFormat>Широкоэкранный</PresentationFormat>
  <Paragraphs>227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Работа с файловыми системами в операционной системе Windows с использованием драйверов операционной системы Linux</vt:lpstr>
      <vt:lpstr>Файловые системы: Linux и Windows</vt:lpstr>
      <vt:lpstr>Цель</vt:lpstr>
      <vt:lpstr>Организация доступа к файловой системе</vt:lpstr>
      <vt:lpstr>Организация доступа к файловой системе</vt:lpstr>
      <vt:lpstr>Организация доступа к файловой системе</vt:lpstr>
      <vt:lpstr>Архитектура</vt:lpstr>
      <vt:lpstr>Проект libguestfs</vt:lpstr>
      <vt:lpstr>Библиотека libguestfs</vt:lpstr>
      <vt:lpstr>Задачи</vt:lpstr>
      <vt:lpstr>Портирование libguestfs на Windows</vt:lpstr>
      <vt:lpstr>Нативное портирование libguestfs</vt:lpstr>
      <vt:lpstr>Сравнение производительности</vt:lpstr>
      <vt:lpstr>Замена XDR на ProtoBuf</vt:lpstr>
      <vt:lpstr>Передача файлов через общую память </vt:lpstr>
      <vt:lpstr>Передача файлов через общую память </vt:lpstr>
      <vt:lpstr>Результаты</vt:lpstr>
      <vt:lpstr>Презентация PowerPoint</vt:lpstr>
      <vt:lpstr>Презентация PowerPoint</vt:lpstr>
      <vt:lpstr>Дальнейшая работа</vt:lpstr>
      <vt:lpstr>Сравнение производительности: QEMU и UML</vt:lpstr>
      <vt:lpstr>Потребляемая память</vt:lpstr>
      <vt:lpstr>Сравнение производительности: Windows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novokrestWin</dc:creator>
  <cp:lastModifiedBy>novokrestWin</cp:lastModifiedBy>
  <cp:revision>145</cp:revision>
  <dcterms:created xsi:type="dcterms:W3CDTF">2015-05-12T15:09:07Z</dcterms:created>
  <dcterms:modified xsi:type="dcterms:W3CDTF">2015-06-06T18:04:05Z</dcterms:modified>
</cp:coreProperties>
</file>